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21"/>
  </p:notesMasterIdLst>
  <p:sldIdLst>
    <p:sldId id="298" r:id="rId2"/>
    <p:sldId id="297" r:id="rId3"/>
    <p:sldId id="299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841" autoAdjust="0"/>
  </p:normalViewPr>
  <p:slideViewPr>
    <p:cSldViewPr>
      <p:cViewPr varScale="1">
        <p:scale>
          <a:sx n="65" d="100"/>
          <a:sy n="65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Relocation Address Space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wants to place the process </a:t>
            </a:r>
            <a:r>
              <a:rPr lang="en-US" altLang="ko-KR" b="1" dirty="0"/>
              <a:t>somewhere else </a:t>
            </a:r>
            <a:r>
              <a:rPr lang="en-US" altLang="ko-KR" dirty="0"/>
              <a:t>in physical memory, not at address 0.</a:t>
            </a:r>
          </a:p>
          <a:p>
            <a:pPr lvl="1"/>
            <a:r>
              <a:rPr lang="en-US" altLang="ko-KR" dirty="0"/>
              <a:t>The address space start at address 0.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608727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Single Relocated Process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052177" y="2737446"/>
            <a:ext cx="1681939" cy="226175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52176" y="4999204"/>
            <a:ext cx="1681939" cy="7964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8" name="직선 화살표 연결선 7"/>
          <p:cNvCxnSpPr>
            <a:stCxn id="6" idx="2"/>
          </p:cNvCxnSpPr>
          <p:nvPr/>
        </p:nvCxnSpPr>
        <p:spPr>
          <a:xfrm flipH="1" flipV="1">
            <a:off x="3893142" y="4581070"/>
            <a:ext cx="4" cy="41813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3893143" y="2572084"/>
            <a:ext cx="5" cy="61694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80769" y="4221438"/>
            <a:ext cx="624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80769" y="3304473"/>
            <a:ext cx="624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52178" y="1991874"/>
            <a:ext cx="1681939" cy="7455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052500" y="1134617"/>
            <a:ext cx="1681939" cy="857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Program 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28722" y="560209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64673" y="980729"/>
            <a:ext cx="50699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159962" y="4316211"/>
            <a:ext cx="1681939" cy="1285884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159640" y="2058160"/>
            <a:ext cx="1681939" cy="104425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159962" y="1124990"/>
            <a:ext cx="1681939" cy="9331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59046" y="103864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59046" y="188224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29722" y="278092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56040" y="416232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56040" y="544820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159962" y="2915415"/>
            <a:ext cx="168193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159962" y="3315643"/>
            <a:ext cx="1681939" cy="8004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(allocated                    but not in use)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159639" y="3115529"/>
            <a:ext cx="168193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159962" y="4116097"/>
            <a:ext cx="168193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35" name="직선 화살표 연결선 34"/>
          <p:cNvCxnSpPr>
            <a:stCxn id="32" idx="0"/>
          </p:cNvCxnSpPr>
          <p:nvPr/>
        </p:nvCxnSpPr>
        <p:spPr>
          <a:xfrm flipH="1">
            <a:off x="8000607" y="3315644"/>
            <a:ext cx="324" cy="171277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2" idx="2"/>
          </p:cNvCxnSpPr>
          <p:nvPr/>
        </p:nvCxnSpPr>
        <p:spPr>
          <a:xfrm flipH="1" flipV="1">
            <a:off x="8000607" y="3930185"/>
            <a:ext cx="324" cy="18591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/>
          <p:nvPr/>
        </p:nvCxnSpPr>
        <p:spPr>
          <a:xfrm>
            <a:off x="8942331" y="2982865"/>
            <a:ext cx="12700" cy="1255109"/>
          </a:xfrm>
          <a:prstGeom prst="bentConnector3">
            <a:avLst>
              <a:gd name="adj1" fmla="val 1050000"/>
            </a:avLst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flipV="1">
            <a:off x="9120336" y="2774463"/>
            <a:ext cx="400110" cy="16719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Relocated Process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95946" y="5833061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04113" y="5625301"/>
            <a:ext cx="1751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4734115" y="1134617"/>
            <a:ext cx="2425847" cy="1780798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4734438" y="4316212"/>
            <a:ext cx="2425200" cy="147941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985100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and Bounds Register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628241" y="2737446"/>
            <a:ext cx="1681939" cy="226175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28240" y="4999204"/>
            <a:ext cx="1681939" cy="7964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8" name="직선 화살표 연결선 7"/>
          <p:cNvCxnSpPr>
            <a:stCxn id="6" idx="2"/>
          </p:cNvCxnSpPr>
          <p:nvPr/>
        </p:nvCxnSpPr>
        <p:spPr>
          <a:xfrm flipH="1" flipV="1">
            <a:off x="4469206" y="4581070"/>
            <a:ext cx="4" cy="41813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4469207" y="2572084"/>
            <a:ext cx="5" cy="61694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56833" y="4221438"/>
            <a:ext cx="624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56833" y="3304473"/>
            <a:ext cx="624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28242" y="1991874"/>
            <a:ext cx="1681939" cy="7455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628564" y="1134617"/>
            <a:ext cx="1681939" cy="857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Program 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27648" y="5785520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1249" y="980729"/>
            <a:ext cx="50699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71930" y="4316211"/>
            <a:ext cx="1681939" cy="1285884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71608" y="2058160"/>
            <a:ext cx="1681939" cy="104425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871930" y="1124990"/>
            <a:ext cx="1681939" cy="9331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28079" y="1024673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28079" y="1868270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98755" y="2766953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98755" y="414834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98755" y="543423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71930" y="2915415"/>
            <a:ext cx="168193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871930" y="3315643"/>
            <a:ext cx="1681939" cy="8004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(allocated                but not in use)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871607" y="3115529"/>
            <a:ext cx="168193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871930" y="4116097"/>
            <a:ext cx="168193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28" name="직선 화살표 연결선 27"/>
          <p:cNvCxnSpPr>
            <a:stCxn id="25" idx="0"/>
          </p:cNvCxnSpPr>
          <p:nvPr/>
        </p:nvCxnSpPr>
        <p:spPr>
          <a:xfrm flipH="1">
            <a:off x="7712575" y="3315644"/>
            <a:ext cx="324" cy="171277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5" idx="2"/>
          </p:cNvCxnSpPr>
          <p:nvPr/>
        </p:nvCxnSpPr>
        <p:spPr>
          <a:xfrm flipH="1" flipV="1">
            <a:off x="7712575" y="3930185"/>
            <a:ext cx="324" cy="18591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72010" y="5833061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75548" y="5625301"/>
            <a:ext cx="1668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5310178" y="1134617"/>
            <a:ext cx="1561428" cy="178079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8553868" y="2915415"/>
            <a:ext cx="63244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9213328" y="2756101"/>
            <a:ext cx="987129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32KB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080577" y="2448324"/>
            <a:ext cx="1264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base register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3056032" y="5795627"/>
            <a:ext cx="519688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2012528" y="5636312"/>
            <a:ext cx="987129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16KB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52536" y="5317524"/>
            <a:ext cx="150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bounds register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5310179" y="4316211"/>
            <a:ext cx="1561751" cy="14629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035521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Dynamic(Hardware base) Relocation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a program starts running, the OS decides </a:t>
            </a:r>
            <a:r>
              <a:rPr lang="en-US" altLang="ko-KR" b="1" dirty="0"/>
              <a:t>where</a:t>
            </a:r>
            <a:r>
              <a:rPr lang="en-US" altLang="ko-KR" dirty="0"/>
              <a:t> in physical memory a process should be </a:t>
            </a:r>
            <a:r>
              <a:rPr lang="en-US" altLang="ko-KR" b="1" dirty="0"/>
              <a:t>loaded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Set the </a:t>
            </a:r>
            <a:r>
              <a:rPr lang="en-US" altLang="ko-KR" b="1" dirty="0"/>
              <a:t>base</a:t>
            </a:r>
            <a:r>
              <a:rPr lang="en-US" altLang="ko-KR" dirty="0"/>
              <a:t> register a value.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Every virtual address must </a:t>
            </a:r>
            <a:r>
              <a:rPr lang="en-US" altLang="ko-KR" b="1" dirty="0"/>
              <a:t>not be greater than bound</a:t>
            </a:r>
            <a:r>
              <a:rPr lang="en-US" altLang="ko-KR" dirty="0"/>
              <a:t> and </a:t>
            </a:r>
            <a:r>
              <a:rPr lang="en-US" altLang="ko-KR" b="1" dirty="0"/>
              <a:t>negative.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모서리가 둥근 직사각형 5"/>
              <p:cNvSpPr/>
              <p:nvPr/>
            </p:nvSpPr>
            <p:spPr>
              <a:xfrm>
                <a:off x="3143672" y="2204864"/>
                <a:ext cx="5256584" cy="64807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𝑝h𝑦𝑐𝑎𝑙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𝑎𝑑𝑑𝑟𝑒𝑠𝑠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=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𝑣𝑖𝑟𝑡𝑢𝑎𝑙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𝑎𝑑𝑑𝑟𝑒𝑠𝑠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+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𝑏𝑎𝑠𝑒</m:t>
                      </m:r>
                    </m:oMath>
                  </m:oMathPara>
                </a14:m>
                <a:endParaRPr lang="en-US" altLang="ko-KR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6" name="모서리가 둥근 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72" y="2204864"/>
                <a:ext cx="5256584" cy="64807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모서리가 둥근 직사각형 6"/>
              <p:cNvSpPr/>
              <p:nvPr/>
            </p:nvSpPr>
            <p:spPr>
              <a:xfrm>
                <a:off x="3143672" y="4077072"/>
                <a:ext cx="5328592" cy="648071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0≤ 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𝑣𝑖𝑟𝑡𝑢𝑎𝑙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𝑎𝑑𝑑𝑟𝑒𝑠𝑠𝑣𝑖𝑟𝑡𝑢𝑎𝑙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𝑎𝑑𝑑𝑟𝑒𝑠𝑠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&lt;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𝑏𝑜𝑢𝑛𝑑𝑠</m:t>
                      </m:r>
                    </m:oMath>
                  </m:oMathPara>
                </a14:m>
                <a:endParaRPr lang="ko-KR" altLang="en-US" sz="1600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7" name="모서리가 둥근 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72" y="4077072"/>
                <a:ext cx="5328592" cy="64807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043524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Relocation and Address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1" dirty="0"/>
              <a:t>Fetch </a:t>
            </a:r>
            <a:r>
              <a:rPr lang="en-US" altLang="ko-KR" dirty="0"/>
              <a:t>instruction at address 128 </a:t>
            </a:r>
          </a:p>
          <a:p>
            <a:endParaRPr lang="en-US" altLang="ko-KR" dirty="0"/>
          </a:p>
          <a:p>
            <a:pPr lvl="1"/>
            <a:r>
              <a:rPr lang="en-US" altLang="ko-KR" b="1" dirty="0"/>
              <a:t>Execute</a:t>
            </a:r>
            <a:r>
              <a:rPr lang="en-US" altLang="ko-KR" dirty="0"/>
              <a:t> this instruction</a:t>
            </a:r>
          </a:p>
          <a:p>
            <a:pPr lvl="2"/>
            <a:r>
              <a:rPr lang="en-US" altLang="ko-KR" dirty="0"/>
              <a:t>Load from address 15KB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309083" y="2675720"/>
            <a:ext cx="1681616" cy="281572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09084" y="5491442"/>
            <a:ext cx="1681615" cy="7964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3000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8" name="직선 화살표 연결선 7"/>
          <p:cNvCxnSpPr>
            <a:stCxn id="7" idx="0"/>
          </p:cNvCxnSpPr>
          <p:nvPr/>
        </p:nvCxnSpPr>
        <p:spPr>
          <a:xfrm flipH="1" flipV="1">
            <a:off x="9149727" y="4869937"/>
            <a:ext cx="164" cy="62150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6" idx="0"/>
          </p:cNvCxnSpPr>
          <p:nvPr/>
        </p:nvCxnSpPr>
        <p:spPr>
          <a:xfrm flipH="1">
            <a:off x="9149729" y="2675721"/>
            <a:ext cx="162" cy="5380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89943" y="4562159"/>
            <a:ext cx="86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48548" y="3213752"/>
            <a:ext cx="86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09084" y="1930148"/>
            <a:ext cx="1681617" cy="7455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08168" y="535917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09084" y="1072892"/>
            <a:ext cx="1681939" cy="857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endParaRPr lang="en-US" altLang="ko-KR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pPr algn="ctr"/>
            <a:endParaRPr lang="en-US" altLang="ko-KR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Program 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08168" y="607355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08168" y="571636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15KB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08168" y="97942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08168" y="135864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08168" y="176524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08168" y="212243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08168" y="250165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73338" y="1052736"/>
            <a:ext cx="642942" cy="553998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128</a:t>
            </a:r>
          </a:p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132</a:t>
            </a:r>
          </a:p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135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07568" y="1196752"/>
            <a:ext cx="43924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128 : movl 0x0(%ebx), %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endParaRPr lang="en-US" altLang="ko-KR" b="1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모서리가 둥근 직사각형 23"/>
              <p:cNvSpPr/>
              <p:nvPr/>
            </p:nvSpPr>
            <p:spPr>
              <a:xfrm>
                <a:off x="2711624" y="2420889"/>
                <a:ext cx="3744416" cy="374571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32896=128+32</m:t>
                      </m:r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𝐾𝐵</m:t>
                      </m:r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(</m:t>
                      </m:r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𝑏𝑎𝑠𝑒</m:t>
                      </m:r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ko-KR" sz="1600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4" name="모서리가 둥근 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24" y="2420889"/>
                <a:ext cx="3744416" cy="37457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모서리가 둥근 직사각형 24"/>
              <p:cNvSpPr/>
              <p:nvPr/>
            </p:nvSpPr>
            <p:spPr>
              <a:xfrm>
                <a:off x="2711624" y="3899531"/>
                <a:ext cx="3744416" cy="374571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47</m:t>
                      </m:r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𝐾𝐵</m:t>
                      </m:r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=15</m:t>
                      </m:r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𝐾𝐵</m:t>
                      </m:r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+32</m:t>
                      </m:r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𝐾𝐵</m:t>
                      </m:r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(</m:t>
                      </m:r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𝑏𝑎𝑠𝑒</m:t>
                      </m:r>
                      <m:r>
                        <a:rPr lang="en-US" altLang="ko-KR" sz="1600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ko-KR" sz="1600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5" name="모서리가 둥근 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24" y="3899531"/>
                <a:ext cx="3744416" cy="37457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8268772" y="1056732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movl</a:t>
            </a:r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0x0(%</a:t>
            </a:r>
            <a:r>
              <a:rPr lang="en-US" altLang="ko-KR" sz="1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),%</a:t>
            </a:r>
            <a:r>
              <a:rPr lang="en-US" altLang="ko-KR" sz="1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eax</a:t>
            </a:r>
            <a:endParaRPr lang="en-US" altLang="ko-KR" sz="1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Addl</a:t>
            </a:r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0x03,%eax</a:t>
            </a:r>
          </a:p>
          <a:p>
            <a:r>
              <a:rPr lang="en-US" altLang="ko-KR" sz="1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movl</a:t>
            </a:r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%eax,0x0(%</a:t>
            </a:r>
            <a:r>
              <a:rPr lang="en-US" altLang="ko-KR" sz="1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4444955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 ways of Bounds Register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19735" y="2881462"/>
            <a:ext cx="1417456" cy="226175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19734" y="5143220"/>
            <a:ext cx="1417456" cy="7964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8" name="직선 화살표 연결선 7"/>
          <p:cNvCxnSpPr>
            <a:stCxn id="7" idx="0"/>
          </p:cNvCxnSpPr>
          <p:nvPr/>
        </p:nvCxnSpPr>
        <p:spPr>
          <a:xfrm flipV="1">
            <a:off x="4428462" y="4604569"/>
            <a:ext cx="324" cy="53865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12" idx="2"/>
          </p:cNvCxnSpPr>
          <p:nvPr/>
        </p:nvCxnSpPr>
        <p:spPr>
          <a:xfrm>
            <a:off x="4428464" y="2881462"/>
            <a:ext cx="322" cy="45158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719736" y="2135890"/>
            <a:ext cx="1417456" cy="7455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720058" y="1278633"/>
            <a:ext cx="1417456" cy="857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Program 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28722" y="592953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64673" y="1124745"/>
            <a:ext cx="50699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698942" y="4460227"/>
            <a:ext cx="1557299" cy="1285884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98620" y="2202177"/>
            <a:ext cx="1557299" cy="8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698942" y="1269006"/>
            <a:ext cx="1557299" cy="9331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98026" y="118266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98026" y="202626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68702" y="292494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8702" y="430633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68702" y="5592223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698942" y="3059431"/>
            <a:ext cx="155729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698942" y="3459659"/>
            <a:ext cx="1557299" cy="8004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3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(allocated                   but not in use)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698941" y="3259545"/>
            <a:ext cx="1557000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698942" y="4260113"/>
            <a:ext cx="155729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28" name="직선 화살표 연결선 27"/>
          <p:cNvCxnSpPr>
            <a:stCxn id="25" idx="0"/>
          </p:cNvCxnSpPr>
          <p:nvPr/>
        </p:nvCxnSpPr>
        <p:spPr>
          <a:xfrm>
            <a:off x="7477591" y="3459659"/>
            <a:ext cx="0" cy="18395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5" idx="2"/>
          </p:cNvCxnSpPr>
          <p:nvPr/>
        </p:nvCxnSpPr>
        <p:spPr>
          <a:xfrm flipV="1">
            <a:off x="7477591" y="4012341"/>
            <a:ext cx="0" cy="24777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71567" y="5933953"/>
            <a:ext cx="1914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07773" y="5785754"/>
            <a:ext cx="1939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5137190" y="1278633"/>
            <a:ext cx="1561428" cy="178079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8284294" y="4460225"/>
            <a:ext cx="63244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8916735" y="4307026"/>
            <a:ext cx="987129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48KB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370586" y="4307026"/>
            <a:ext cx="987129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16KB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466163" y="3985320"/>
            <a:ext cx="795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bounds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5137191" y="4460227"/>
            <a:ext cx="1561751" cy="14629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모서리가 둥근 직사각형 39"/>
              <p:cNvSpPr/>
              <p:nvPr/>
            </p:nvSpPr>
            <p:spPr>
              <a:xfrm>
                <a:off x="2065076" y="3354174"/>
                <a:ext cx="1598146" cy="57888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90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𝒕𝒉𝒆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𝒔𝒊𝒛𝒆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𝒐𝒇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</m:oMath>
                  </m:oMathPara>
                </a14:m>
                <a:endParaRPr lang="en-US" altLang="ko-KR" sz="1400" b="1" i="1" dirty="0">
                  <a:solidFill>
                    <a:srgbClr val="4F81BD"/>
                  </a:solidFill>
                  <a:latin typeface="Cambria Math"/>
                  <a:ea typeface="맑은 고딕" pitchFamily="50" charset="-127"/>
                  <a:cs typeface="Courier New" pitchFamily="49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𝒂𝒅𝒅𝒓𝒆𝒔𝒔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𝒔𝒑𝒂𝒄𝒆𝒆</m:t>
                      </m:r>
                    </m:oMath>
                  </m:oMathPara>
                </a14:m>
                <a:endParaRPr lang="en-US" altLang="ko-KR" sz="1400" b="1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0" name="모서리가 둥근 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076" y="3354174"/>
                <a:ext cx="1598146" cy="57888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모서리가 둥근 직사각형 40"/>
              <p:cNvSpPr/>
              <p:nvPr/>
            </p:nvSpPr>
            <p:spPr>
              <a:xfrm>
                <a:off x="8425194" y="3192420"/>
                <a:ext cx="1970209" cy="817245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90000" rIns="90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𝒑𝒉𝒚𝒔𝒊𝒄𝒂𝒍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𝒂𝒅𝒅𝒓𝒆𝒔𝒔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𝒐𝒇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</m:oMath>
                  </m:oMathPara>
                </a14:m>
                <a:endParaRPr lang="en-US" altLang="ko-KR" sz="1400" b="1" i="1" dirty="0">
                  <a:solidFill>
                    <a:srgbClr val="4F81BD"/>
                  </a:solidFill>
                  <a:latin typeface="Cambria Math"/>
                  <a:ea typeface="맑은 고딕" pitchFamily="50" charset="-127"/>
                  <a:cs typeface="Courier New" pitchFamily="49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𝒕𝒉𝒆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𝒆𝒏𝒅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𝒐𝒇</m:t>
                      </m:r>
                    </m:oMath>
                  </m:oMathPara>
                </a14:m>
                <a:endParaRPr lang="en-US" altLang="ko-KR" sz="1400" b="1" i="1" dirty="0">
                  <a:solidFill>
                    <a:srgbClr val="4F81BD"/>
                  </a:solidFill>
                  <a:latin typeface="Cambria Math"/>
                  <a:ea typeface="맑은 고딕" pitchFamily="50" charset="-127"/>
                  <a:cs typeface="Courier New" pitchFamily="49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4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4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𝒂𝒅𝒅𝒓𝒆𝒔𝒔</m:t>
                    </m:r>
                    <m:r>
                      <a:rPr lang="en-US" altLang="ko-KR" sz="14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4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𝒔𝒑𝒂𝒄𝒆</m:t>
                    </m:r>
                  </m:oMath>
                </a14:m>
                <a:r>
                  <a:rPr lang="en-US" altLang="ko-KR" sz="1400" b="1" dirty="0">
                    <a:solidFill>
                      <a:srgbClr val="4F81BD"/>
                    </a:solidFill>
                    <a:latin typeface="Courier New" pitchFamily="49" charset="0"/>
                    <a:ea typeface="맑은 고딕" pitchFamily="50" charset="-127"/>
                    <a:cs typeface="Courier New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1" name="모서리가 둥근 직사각형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194" y="3192420"/>
                <a:ext cx="1970209" cy="81724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꺾인 연결선 30"/>
          <p:cNvCxnSpPr/>
          <p:nvPr/>
        </p:nvCxnSpPr>
        <p:spPr>
          <a:xfrm rot="16200000" flipH="1">
            <a:off x="2674711" y="4888927"/>
            <a:ext cx="1246964" cy="843086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999890" y="4011947"/>
            <a:ext cx="795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bounds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422098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Issues for Memory Virtualizing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must </a:t>
            </a:r>
            <a:r>
              <a:rPr lang="en-US" altLang="ko-KR" b="1" dirty="0">
                <a:solidFill>
                  <a:schemeClr val="accent1"/>
                </a:solidFill>
              </a:rPr>
              <a:t>take action</a:t>
            </a:r>
            <a:r>
              <a:rPr lang="en-US" altLang="ko-KR" b="1" dirty="0"/>
              <a:t> </a:t>
            </a:r>
            <a:r>
              <a:rPr lang="en-US" altLang="ko-KR" dirty="0"/>
              <a:t>to implement </a:t>
            </a:r>
            <a:r>
              <a:rPr lang="en-US" altLang="ko-KR" b="1" dirty="0"/>
              <a:t>base-and-bounds</a:t>
            </a:r>
            <a:r>
              <a:rPr lang="en-US" altLang="ko-KR" dirty="0"/>
              <a:t> approach.</a:t>
            </a:r>
          </a:p>
          <a:p>
            <a:r>
              <a:rPr lang="en-US" altLang="ko-KR" dirty="0"/>
              <a:t>Three critical junctures:</a:t>
            </a:r>
          </a:p>
          <a:p>
            <a:pPr lvl="1"/>
            <a:r>
              <a:rPr lang="en-US" altLang="ko-KR" dirty="0"/>
              <a:t>When a process </a:t>
            </a:r>
            <a:r>
              <a:rPr lang="en-US" altLang="ko-KR" b="1" dirty="0"/>
              <a:t>starts running:</a:t>
            </a:r>
          </a:p>
          <a:p>
            <a:pPr lvl="2"/>
            <a:r>
              <a:rPr lang="en-US" altLang="ko-KR" dirty="0"/>
              <a:t>Finding space for address space in physical memory</a:t>
            </a:r>
          </a:p>
          <a:p>
            <a:pPr lvl="1"/>
            <a:r>
              <a:rPr lang="en-US" altLang="ko-KR" dirty="0"/>
              <a:t>When a process is </a:t>
            </a:r>
            <a:r>
              <a:rPr lang="en-US" altLang="ko-KR" b="1" dirty="0"/>
              <a:t>terminated: </a:t>
            </a:r>
          </a:p>
          <a:p>
            <a:pPr lvl="2"/>
            <a:r>
              <a:rPr lang="en-US" altLang="ko-KR" dirty="0"/>
              <a:t>Reclaiming the memory for use</a:t>
            </a:r>
          </a:p>
          <a:p>
            <a:pPr lvl="1"/>
            <a:r>
              <a:rPr lang="en-US" altLang="ko-KR" dirty="0"/>
              <a:t>When context </a:t>
            </a:r>
            <a:r>
              <a:rPr lang="en-US" altLang="ko-KR" b="1" dirty="0"/>
              <a:t>switch occurs:</a:t>
            </a:r>
          </a:p>
          <a:p>
            <a:pPr lvl="2"/>
            <a:r>
              <a:rPr lang="en-US" altLang="ko-KR" dirty="0"/>
              <a:t>Saving and storing the base-and-bounds pair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556166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Issues: When a Process Starts Running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must </a:t>
            </a:r>
            <a:r>
              <a:rPr lang="en-US" altLang="ko-KR" b="1" dirty="0"/>
              <a:t>find a room</a:t>
            </a:r>
            <a:r>
              <a:rPr lang="en-US" altLang="ko-KR" dirty="0"/>
              <a:t> for a new address space.</a:t>
            </a:r>
          </a:p>
          <a:p>
            <a:pPr lvl="1"/>
            <a:r>
              <a:rPr lang="en-US" altLang="ko-KR" dirty="0"/>
              <a:t>free list : A list of the range of the physical memory which are not in use.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537147" y="206084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537154" y="294815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495351" y="395467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533467" y="494326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533467" y="581248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180095" y="4097322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6180091" y="4442626"/>
            <a:ext cx="1681939" cy="4502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(allocated but not in use)</a:t>
            </a:r>
          </a:p>
        </p:txBody>
      </p:sp>
      <p:cxnSp>
        <p:nvCxnSpPr>
          <p:cNvPr id="95" name="직선 화살표 연결선 94"/>
          <p:cNvCxnSpPr>
            <a:stCxn id="29" idx="2"/>
          </p:cNvCxnSpPr>
          <p:nvPr/>
        </p:nvCxnSpPr>
        <p:spPr>
          <a:xfrm flipH="1">
            <a:off x="7021061" y="4450723"/>
            <a:ext cx="2" cy="13034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151530" y="6029584"/>
            <a:ext cx="174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11624" y="2689176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OS lookup the free list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180096" y="3122063"/>
            <a:ext cx="1681939" cy="980911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180094" y="4271524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180095" y="4892880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180097" y="2141152"/>
            <a:ext cx="1681939" cy="9809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cxnSp>
        <p:nvCxnSpPr>
          <p:cNvPr id="35" name="직선 화살표 연결선 34"/>
          <p:cNvCxnSpPr>
            <a:stCxn id="91" idx="2"/>
          </p:cNvCxnSpPr>
          <p:nvPr/>
        </p:nvCxnSpPr>
        <p:spPr>
          <a:xfrm flipH="1" flipV="1">
            <a:off x="7021060" y="4732220"/>
            <a:ext cx="1" cy="16066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180097" y="5072079"/>
            <a:ext cx="1677753" cy="980911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49817" y="3102046"/>
            <a:ext cx="1059919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Free list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740522" y="3792778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38" name="직선 화살표 연결선 37"/>
          <p:cNvCxnSpPr>
            <a:stCxn id="28" idx="2"/>
            <a:endCxn id="34" idx="0"/>
          </p:cNvCxnSpPr>
          <p:nvPr/>
        </p:nvCxnSpPr>
        <p:spPr>
          <a:xfrm flipH="1">
            <a:off x="4079776" y="3409823"/>
            <a:ext cx="1" cy="382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3739826" y="4797153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43" name="직선 화살표 연결선 42"/>
          <p:cNvCxnSpPr>
            <a:stCxn id="34" idx="4"/>
            <a:endCxn id="39" idx="0"/>
          </p:cNvCxnSpPr>
          <p:nvPr/>
        </p:nvCxnSpPr>
        <p:spPr>
          <a:xfrm flipH="1">
            <a:off x="4079079" y="4450722"/>
            <a:ext cx="696" cy="346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435337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Issues: When a Process Is Terminated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must </a:t>
            </a:r>
            <a:r>
              <a:rPr lang="en-US" altLang="ko-KR" b="1" dirty="0"/>
              <a:t>put the memory back</a:t>
            </a:r>
            <a:r>
              <a:rPr lang="en-US" altLang="ko-KR" dirty="0"/>
              <a:t> on the free list.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621649" y="2302281"/>
            <a:ext cx="1681939" cy="757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64396" y="2288323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64394" y="2993044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50410" y="3743412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64394" y="4496694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50410" y="5148481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75721" y="5353472"/>
            <a:ext cx="1710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21325" y="3059536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621649" y="4571921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302494" y="2302281"/>
            <a:ext cx="1681939" cy="757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59227" y="2216315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59225" y="2921036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45241" y="3671404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59225" y="4424686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45241" y="5076473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56566" y="5353472"/>
            <a:ext cx="1710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302170" y="3059536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8302168" y="4563186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302170" y="3809904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621649" y="3816790"/>
            <a:ext cx="1681939" cy="75513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890492" y="2297507"/>
            <a:ext cx="1059919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Free list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081197" y="2988239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54" name="직선 화살표 연결선 53"/>
          <p:cNvCxnSpPr>
            <a:stCxn id="51" idx="2"/>
            <a:endCxn id="53" idx="0"/>
          </p:cNvCxnSpPr>
          <p:nvPr/>
        </p:nvCxnSpPr>
        <p:spPr>
          <a:xfrm flipH="1">
            <a:off x="2420451" y="2605284"/>
            <a:ext cx="1" cy="382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080501" y="3992614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57" name="직선 화살표 연결선 56"/>
          <p:cNvCxnSpPr>
            <a:stCxn id="53" idx="4"/>
            <a:endCxn id="56" idx="0"/>
          </p:cNvCxnSpPr>
          <p:nvPr/>
        </p:nvCxnSpPr>
        <p:spPr>
          <a:xfrm flipH="1">
            <a:off x="2419754" y="3646183"/>
            <a:ext cx="696" cy="346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30286" y="2216315"/>
            <a:ext cx="1059919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Free list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620991" y="2907047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62" name="직선 화살표 연결선 61"/>
          <p:cNvCxnSpPr>
            <a:stCxn id="59" idx="2"/>
            <a:endCxn id="61" idx="0"/>
          </p:cNvCxnSpPr>
          <p:nvPr/>
        </p:nvCxnSpPr>
        <p:spPr>
          <a:xfrm flipH="1">
            <a:off x="6960245" y="2524092"/>
            <a:ext cx="1" cy="382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6620295" y="3911422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64" name="직선 화살표 연결선 63"/>
          <p:cNvCxnSpPr>
            <a:stCxn id="61" idx="4"/>
            <a:endCxn id="63" idx="0"/>
          </p:cNvCxnSpPr>
          <p:nvPr/>
        </p:nvCxnSpPr>
        <p:spPr>
          <a:xfrm flipH="1">
            <a:off x="6959548" y="3564991"/>
            <a:ext cx="696" cy="346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6620992" y="4936820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66" name="직선 화살표 연결선 65"/>
          <p:cNvCxnSpPr>
            <a:stCxn id="63" idx="4"/>
            <a:endCxn id="65" idx="0"/>
          </p:cNvCxnSpPr>
          <p:nvPr/>
        </p:nvCxnSpPr>
        <p:spPr>
          <a:xfrm>
            <a:off x="6959549" y="4569367"/>
            <a:ext cx="697" cy="3674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46114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Issues: When Context Switch Occurs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must </a:t>
            </a:r>
            <a:r>
              <a:rPr lang="en-US" altLang="ko-KR" b="1" dirty="0"/>
              <a:t>save and restore </a:t>
            </a:r>
            <a:r>
              <a:rPr lang="en-US" altLang="ko-KR" dirty="0"/>
              <a:t>the base-and-bounds pair.</a:t>
            </a:r>
          </a:p>
          <a:p>
            <a:pPr lvl="1"/>
            <a:r>
              <a:rPr lang="en-US" altLang="ko-KR" dirty="0"/>
              <a:t> In </a:t>
            </a:r>
            <a:r>
              <a:rPr lang="en-US" altLang="ko-KR" b="1" dirty="0"/>
              <a:t>process structure </a:t>
            </a:r>
            <a:r>
              <a:rPr lang="en-US" altLang="ko-KR" dirty="0"/>
              <a:t>or </a:t>
            </a:r>
            <a:r>
              <a:rPr lang="en-US" altLang="ko-KR" b="1" dirty="0"/>
              <a:t>process control block(</a:t>
            </a:r>
            <a:r>
              <a:rPr lang="en-US" altLang="ko-KR" dirty="0"/>
              <a:t>PCB)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62783" y="2662320"/>
            <a:ext cx="1681939" cy="757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5530" y="2648362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5528" y="3353083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91544" y="4103451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05528" y="4856733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91544" y="5508520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4486" y="5849837"/>
            <a:ext cx="1725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62459" y="3419575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662459" y="4176830"/>
            <a:ext cx="1682263" cy="75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A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Currently Running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662459" y="4934085"/>
            <a:ext cx="1681939" cy="75725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B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4362305" y="4929289"/>
            <a:ext cx="357581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719885" y="4751608"/>
            <a:ext cx="720080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48KB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55840" y="4443831"/>
            <a:ext cx="8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bounds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4362305" y="4174704"/>
            <a:ext cx="357581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719885" y="4003940"/>
            <a:ext cx="720080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32KB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19886" y="3696164"/>
            <a:ext cx="728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base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00032" y="2708921"/>
            <a:ext cx="198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Context Switching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695231" y="2662321"/>
            <a:ext cx="1681939" cy="757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37978" y="2648363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37976" y="3353084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23992" y="4103452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37976" y="4856734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23992" y="5508521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74632" y="5849836"/>
            <a:ext cx="1725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694907" y="3419576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694907" y="4176831"/>
            <a:ext cx="1682263" cy="75725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A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6694907" y="4934086"/>
            <a:ext cx="1681939" cy="75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B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Currently Running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811167" y="4763058"/>
            <a:ext cx="720080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64KB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32305" y="4015391"/>
            <a:ext cx="720080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48KB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858961" y="1882859"/>
            <a:ext cx="1481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A PCB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9" name="꺾인 연결선 58"/>
          <p:cNvCxnSpPr/>
          <p:nvPr/>
        </p:nvCxnSpPr>
        <p:spPr>
          <a:xfrm rot="10800000" flipV="1">
            <a:off x="8368702" y="4182958"/>
            <a:ext cx="455136" cy="741980"/>
          </a:xfrm>
          <a:prstGeom prst="bentConnector3">
            <a:avLst>
              <a:gd name="adj1" fmla="val 55430"/>
            </a:avLst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rot="10800000" flipV="1">
            <a:off x="8368701" y="4928566"/>
            <a:ext cx="455136" cy="741980"/>
          </a:xfrm>
          <a:prstGeom prst="bentConnector3">
            <a:avLst>
              <a:gd name="adj1" fmla="val 26471"/>
            </a:avLst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8973099" y="2191302"/>
            <a:ext cx="1367252" cy="942037"/>
          </a:xfrm>
          <a:prstGeom prst="round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base : 32KB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bounds : 48KB …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764278" y="4456774"/>
            <a:ext cx="8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bounds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828324" y="3709107"/>
            <a:ext cx="728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base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5087888" y="3068960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506659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15. Address Translation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</a:p>
        </p:txBody>
      </p:sp>
    </p:spTree>
    <p:extLst>
      <p:ext uri="{BB962C8B-B14F-4D97-AF65-F5344CB8AC3E}">
        <p14:creationId xmlns:p14="http://schemas.microsoft.com/office/powerpoint/2010/main" val="2946901389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Memory Virtualizing with Efficiency and Control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Memory virtualizing takes a similar strategy known as </a:t>
            </a:r>
            <a:r>
              <a:rPr lang="en-US" altLang="ko-KR" b="1" dirty="0"/>
              <a:t>limited direct execution(LDE) </a:t>
            </a:r>
            <a:r>
              <a:rPr lang="en-US" altLang="ko-KR" dirty="0"/>
              <a:t>for efficiency and control. </a:t>
            </a:r>
          </a:p>
          <a:p>
            <a:r>
              <a:rPr lang="en-US" altLang="ko-KR" dirty="0"/>
              <a:t>In memory virtualizing,</a:t>
            </a:r>
            <a:r>
              <a:rPr lang="en-US" altLang="ko-KR" b="1" dirty="0"/>
              <a:t> </a:t>
            </a:r>
            <a:r>
              <a:rPr lang="en-US" altLang="ko-KR" dirty="0"/>
              <a:t>efficiency and control are attained by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hardware support.</a:t>
            </a:r>
          </a:p>
          <a:p>
            <a:pPr lvl="1"/>
            <a:r>
              <a:rPr lang="en-US" altLang="ko-KR" dirty="0"/>
              <a:t>e.g., registers, TLB(Translation Look-aside Buffer)s, page-table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7783588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Hardware transforms a </a:t>
            </a:r>
            <a:r>
              <a:rPr lang="en-US" altLang="ko-KR" b="1" dirty="0"/>
              <a:t>virtual address </a:t>
            </a:r>
            <a:r>
              <a:rPr lang="en-US" altLang="ko-KR" dirty="0"/>
              <a:t>to a </a:t>
            </a:r>
            <a:r>
              <a:rPr lang="en-US" altLang="ko-KR" b="1" dirty="0"/>
              <a:t>physical address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desired information is actually stored in a physical address.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OS must get involved at key points to set up the hardware.</a:t>
            </a:r>
          </a:p>
          <a:p>
            <a:pPr lvl="1"/>
            <a:r>
              <a:rPr lang="en-US" altLang="ko-KR" dirty="0"/>
              <a:t>The OS must manage memory to judiciously intervene.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456046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Address Translation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 - Language code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en-US" altLang="ko-KR" b="1" dirty="0"/>
              <a:t>Load</a:t>
            </a:r>
            <a:r>
              <a:rPr lang="en-US" altLang="ko-KR" dirty="0"/>
              <a:t> a value from memory</a:t>
            </a:r>
          </a:p>
          <a:p>
            <a:pPr lvl="1"/>
            <a:r>
              <a:rPr lang="en-US" altLang="ko-KR" b="1" dirty="0"/>
              <a:t>Increment </a:t>
            </a:r>
            <a:r>
              <a:rPr lang="en-US" altLang="ko-KR" dirty="0"/>
              <a:t>it by three</a:t>
            </a:r>
          </a:p>
          <a:p>
            <a:pPr lvl="1"/>
            <a:r>
              <a:rPr lang="en-US" altLang="ko-KR" b="1" dirty="0"/>
              <a:t>Store</a:t>
            </a:r>
            <a:r>
              <a:rPr lang="en-US" altLang="ko-KR" dirty="0"/>
              <a:t> the value back into memory</a:t>
            </a:r>
          </a:p>
          <a:p>
            <a:pPr lvl="1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95472" y="1682806"/>
            <a:ext cx="7546726" cy="9541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func()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x;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...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x = x +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this is the line of code we are interested in</a:t>
            </a:r>
          </a:p>
        </p:txBody>
      </p:sp>
    </p:spTree>
    <p:extLst>
      <p:ext uri="{BB962C8B-B14F-4D97-AF65-F5344CB8AC3E}">
        <p14:creationId xmlns:p14="http://schemas.microsoft.com/office/powerpoint/2010/main" val="831493615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Address Translation(Cont.)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Assembly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Presume that the address of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‘x’</a:t>
            </a:r>
            <a:r>
              <a:rPr lang="en-US" altLang="ko-KR" dirty="0"/>
              <a:t> has been place in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altLang="ko-KR" dirty="0"/>
              <a:t> register.</a:t>
            </a:r>
          </a:p>
          <a:p>
            <a:pPr lvl="1"/>
            <a:r>
              <a:rPr lang="en-US" altLang="ko-KR" b="1" dirty="0"/>
              <a:t>Load</a:t>
            </a:r>
            <a:r>
              <a:rPr lang="en-US" altLang="ko-KR" dirty="0"/>
              <a:t> the value at that address into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altLang="ko-KR" dirty="0"/>
              <a:t> register.</a:t>
            </a:r>
          </a:p>
          <a:p>
            <a:pPr lvl="1"/>
            <a:r>
              <a:rPr lang="en-US" altLang="ko-KR" b="1" dirty="0"/>
              <a:t>Add</a:t>
            </a:r>
            <a:r>
              <a:rPr lang="en-US" altLang="ko-KR" dirty="0"/>
              <a:t> 3 to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cs typeface="Courier New" pitchFamily="49" charset="0"/>
              </a:rPr>
              <a:t>register.</a:t>
            </a:r>
          </a:p>
          <a:p>
            <a:pPr lvl="1"/>
            <a:r>
              <a:rPr lang="en-US" altLang="ko-KR" b="1" dirty="0">
                <a:cs typeface="Courier New" pitchFamily="49" charset="0"/>
              </a:rPr>
              <a:t>Store</a:t>
            </a:r>
            <a:r>
              <a:rPr lang="en-US" altLang="ko-KR" dirty="0">
                <a:cs typeface="Courier New" pitchFamily="49" charset="0"/>
              </a:rPr>
              <a:t> the value in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altLang="ko-KR" dirty="0">
                <a:cs typeface="Courier New" pitchFamily="49" charset="0"/>
              </a:rPr>
              <a:t> back into memory.</a:t>
            </a:r>
          </a:p>
          <a:p>
            <a:pPr lvl="1"/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07568" y="1196752"/>
            <a:ext cx="7546726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128 : movl 0x0(%ebx), %eax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load 0+ebx into eax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132 : addl $0x03, %eax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add 3 to eax register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135 : movl %eax, 0x0(%ebx)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store eax back to mem</a:t>
            </a:r>
          </a:p>
        </p:txBody>
      </p:sp>
    </p:spTree>
    <p:extLst>
      <p:ext uri="{BB962C8B-B14F-4D97-AF65-F5344CB8AC3E}">
        <p14:creationId xmlns:p14="http://schemas.microsoft.com/office/powerpoint/2010/main" val="3578323698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Address Translation(Cont.)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6666" y="880070"/>
            <a:ext cx="5725839" cy="550125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sz="1800" dirty="0"/>
              <a:t>Fetch instruction at address 128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800" dirty="0"/>
              <a:t>Execute this instruction (</a:t>
            </a:r>
            <a:r>
              <a:rPr lang="en-US" altLang="ko-KR" sz="1600" dirty="0"/>
              <a:t>load from address 15KB)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800" dirty="0"/>
              <a:t>Fetch instruction at address 132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800" dirty="0"/>
              <a:t>Execute this instruction (</a:t>
            </a:r>
            <a:r>
              <a:rPr lang="en-US" altLang="ko-KR" sz="1600" dirty="0"/>
              <a:t>no memory reference)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800" dirty="0"/>
              <a:t>Fetch the instruction at address 135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800" dirty="0"/>
              <a:t>Execute this instruction (s</a:t>
            </a:r>
            <a:r>
              <a:rPr lang="en-US" altLang="ko-KR" sz="1600" dirty="0"/>
              <a:t>tore to address 15 KB)</a:t>
            </a:r>
            <a:endParaRPr lang="ko-KR" altLang="en-US" sz="16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272986" y="889023"/>
            <a:ext cx="2382854" cy="5401900"/>
            <a:chOff x="441340" y="889023"/>
            <a:chExt cx="2382854" cy="5401900"/>
          </a:xfrm>
        </p:grpSpPr>
        <p:sp>
          <p:nvSpPr>
            <p:cNvPr id="40" name="직사각형 39"/>
            <p:cNvSpPr/>
            <p:nvPr/>
          </p:nvSpPr>
          <p:spPr>
            <a:xfrm>
              <a:off x="1142255" y="2585315"/>
              <a:ext cx="1681616" cy="2815722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142255" y="5401036"/>
              <a:ext cx="1681615" cy="7964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r>
                <a:rPr lang="en-US" altLang="ko-KR" sz="1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3000</a:t>
              </a: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Stack</a:t>
              </a:r>
            </a:p>
          </p:txBody>
        </p:sp>
        <p:cxnSp>
          <p:nvCxnSpPr>
            <p:cNvPr id="42" name="직선 화살표 연결선 41"/>
            <p:cNvCxnSpPr>
              <a:stCxn id="41" idx="0"/>
            </p:cNvCxnSpPr>
            <p:nvPr/>
          </p:nvCxnSpPr>
          <p:spPr>
            <a:xfrm flipH="1" flipV="1">
              <a:off x="1982899" y="4779532"/>
              <a:ext cx="164" cy="621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40" idx="0"/>
            </p:cNvCxnSpPr>
            <p:nvPr/>
          </p:nvCxnSpPr>
          <p:spPr>
            <a:xfrm flipH="1">
              <a:off x="1982901" y="2585315"/>
              <a:ext cx="162" cy="5380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723114" y="4471753"/>
              <a:ext cx="8636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stack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81719" y="3123346"/>
              <a:ext cx="8636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heap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142255" y="1839742"/>
              <a:ext cx="1681617" cy="7455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1340" y="5268766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42255" y="982487"/>
              <a:ext cx="1681939" cy="857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endPara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endPara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Program Code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1340" y="5983146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1340" y="5625956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41340" y="889023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41340" y="1268238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41340" y="1674841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41340" y="2032031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41340" y="2411246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06510" y="962331"/>
              <a:ext cx="642942" cy="553998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128</a:t>
              </a:r>
            </a:p>
            <a:p>
              <a:r>
                <a:rPr lang="en-US" altLang="ko-KR" sz="1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132</a:t>
              </a:r>
            </a:p>
            <a:p>
              <a:r>
                <a:rPr lang="en-US" altLang="ko-KR" sz="1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135</a:t>
              </a:r>
              <a:endPara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101943" y="966327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movl</a:t>
              </a:r>
              <a:r>
                <a:rPr lang="en-US" altLang="ko-KR" sz="1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0x0(%</a:t>
              </a:r>
              <a:r>
                <a:rPr lang="en-US" altLang="ko-KR" sz="1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ebx</a:t>
              </a:r>
              <a:r>
                <a:rPr lang="en-US" altLang="ko-KR" sz="1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),%</a:t>
              </a:r>
              <a:r>
                <a:rPr lang="en-US" altLang="ko-KR" sz="1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eax</a:t>
              </a:r>
              <a:endPara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altLang="ko-KR" sz="1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Addl</a:t>
              </a:r>
              <a:r>
                <a:rPr lang="en-US" altLang="ko-KR" sz="1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0x03,%eax</a:t>
              </a:r>
            </a:p>
            <a:p>
              <a:r>
                <a:rPr lang="en-US" altLang="ko-KR" sz="1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movl</a:t>
              </a:r>
              <a:r>
                <a:rPr lang="en-US" altLang="ko-KR" sz="1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%eax,0x0(%</a:t>
              </a:r>
              <a:r>
                <a:rPr lang="en-US" altLang="ko-KR" sz="1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ebx</a:t>
              </a:r>
              <a:r>
                <a:rPr lang="en-US" altLang="ko-KR" sz="1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5994950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4</TotalTime>
  <Words>1080</Words>
  <Application>Microsoft Office PowerPoint</Application>
  <PresentationFormat>Widescreen</PresentationFormat>
  <Paragraphs>305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맑은 고딕</vt:lpstr>
      <vt:lpstr>Arial</vt:lpstr>
      <vt:lpstr>Cambria Math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Memory Virtualizing with Efficiency and Control</vt:lpstr>
      <vt:lpstr>Address Translation</vt:lpstr>
      <vt:lpstr>Example: Address Translation </vt:lpstr>
      <vt:lpstr>Example: Address Translation(Cont.)</vt:lpstr>
      <vt:lpstr>Example: Address Translation(Cont.)</vt:lpstr>
      <vt:lpstr>Relocation Address Space</vt:lpstr>
      <vt:lpstr>A Single Relocated Process </vt:lpstr>
      <vt:lpstr>Base and Bounds Register</vt:lpstr>
      <vt:lpstr>Dynamic(Hardware base) Relocation</vt:lpstr>
      <vt:lpstr>Relocation and Address Translation</vt:lpstr>
      <vt:lpstr>Two ways of Bounds Register</vt:lpstr>
      <vt:lpstr>OS Issues for Memory Virtualizing</vt:lpstr>
      <vt:lpstr>OS Issues: When a Process Starts Running</vt:lpstr>
      <vt:lpstr>OS Issues: When a Process Is Terminated</vt:lpstr>
      <vt:lpstr>OS Issues: When Context Switch Occurs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2</cp:revision>
  <cp:lastPrinted>2015-03-03T01:48:46Z</cp:lastPrinted>
  <dcterms:created xsi:type="dcterms:W3CDTF">2021-07-20T07:27:56Z</dcterms:created>
  <dcterms:modified xsi:type="dcterms:W3CDTF">2021-07-20T14:57:44Z</dcterms:modified>
</cp:coreProperties>
</file>