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 Fault or Violation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an </a:t>
            </a:r>
            <a:r>
              <a:rPr lang="en-US" altLang="ko-KR" b="1" dirty="0"/>
              <a:t>illegal address</a:t>
            </a:r>
            <a:r>
              <a:rPr lang="en-US" altLang="ko-KR" dirty="0"/>
              <a:t> such as 7KB which is beyond the end of heap is referenced, the OS occurs </a:t>
            </a:r>
            <a:r>
              <a:rPr lang="en-US" altLang="ko-KR" b="1" dirty="0"/>
              <a:t>segmentation fault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detects that address is </a:t>
            </a:r>
            <a:r>
              <a:rPr lang="en-US" altLang="ko-KR" b="1" dirty="0"/>
              <a:t>out of bounds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7062" y="4224186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0635" y="3832614"/>
            <a:ext cx="1537600" cy="528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5140634" y="3122588"/>
            <a:ext cx="1318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140635" y="3280114"/>
            <a:ext cx="1537601" cy="5529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7286" y="3660684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678235" y="3122588"/>
            <a:ext cx="1" cy="2178620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140634" y="4361424"/>
            <a:ext cx="1537601" cy="57974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4" name="직선 화살표 연결선 13"/>
          <p:cNvCxnSpPr>
            <a:stCxn id="13" idx="0"/>
          </p:cNvCxnSpPr>
          <p:nvPr/>
        </p:nvCxnSpPr>
        <p:spPr>
          <a:xfrm>
            <a:off x="5909435" y="4361423"/>
            <a:ext cx="1" cy="22949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13389" y="5499327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7062" y="4497407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7KB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67062" y="4787280"/>
            <a:ext cx="5646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5818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Segment</a:t>
            </a:r>
            <a:endParaRPr lang="ko-KR" altLang="en-US" dirty="0"/>
          </a:p>
        </p:txBody>
      </p:sp>
      <p:sp>
        <p:nvSpPr>
          <p:cNvPr id="128" name="내용 개체 틀 1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Explicit approach</a:t>
            </a:r>
          </a:p>
          <a:p>
            <a:pPr lvl="1"/>
            <a:r>
              <a:rPr lang="en-US" altLang="ko-KR" dirty="0"/>
              <a:t>Chop up the address space into segments based on the </a:t>
            </a:r>
            <a:r>
              <a:rPr lang="en-US" altLang="ko-KR" b="1" dirty="0"/>
              <a:t>top few bits </a:t>
            </a:r>
            <a:r>
              <a:rPr lang="en-US" altLang="ko-KR" dirty="0"/>
              <a:t>of virtual address.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Example: virtual address 4200 (01000001101000)</a:t>
            </a:r>
          </a:p>
        </p:txBody>
      </p:sp>
      <p:grpSp>
        <p:nvGrpSpPr>
          <p:cNvPr id="140" name="그룹 139"/>
          <p:cNvGrpSpPr/>
          <p:nvPr/>
        </p:nvGrpSpPr>
        <p:grpSpPr>
          <a:xfrm>
            <a:off x="3133697" y="2348880"/>
            <a:ext cx="5401114" cy="1353118"/>
            <a:chOff x="1485064" y="1787850"/>
            <a:chExt cx="5401114" cy="1353118"/>
          </a:xfrm>
        </p:grpSpPr>
        <p:grpSp>
          <p:nvGrpSpPr>
            <p:cNvPr id="127" name="그룹 126"/>
            <p:cNvGrpSpPr/>
            <p:nvPr/>
          </p:nvGrpSpPr>
          <p:grpSpPr>
            <a:xfrm>
              <a:off x="1831554" y="1787850"/>
              <a:ext cx="5054624" cy="648071"/>
              <a:chOff x="1831554" y="3501008"/>
              <a:chExt cx="5054624" cy="648071"/>
            </a:xfrm>
          </p:grpSpPr>
          <p:grpSp>
            <p:nvGrpSpPr>
              <p:cNvPr id="126" name="그룹 125"/>
              <p:cNvGrpSpPr/>
              <p:nvPr/>
            </p:nvGrpSpPr>
            <p:grpSpPr>
              <a:xfrm>
                <a:off x="1831554" y="3501008"/>
                <a:ext cx="5044702" cy="360040"/>
                <a:chOff x="1831554" y="3501008"/>
                <a:chExt cx="5044702" cy="360040"/>
              </a:xfrm>
            </p:grpSpPr>
            <p:sp>
              <p:nvSpPr>
                <p:cNvPr id="49" name="직사각형 48"/>
                <p:cNvSpPr/>
                <p:nvPr/>
              </p:nvSpPr>
              <p:spPr>
                <a:xfrm>
                  <a:off x="651621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183155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615697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2191594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79693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2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5554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11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5436890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3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9155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10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07574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4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327720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9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3637248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8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99562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7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35566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6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4715706" y="3501008"/>
                  <a:ext cx="360040" cy="360040"/>
                </a:xfrm>
                <a:prstGeom prst="rect">
                  <a:avLst/>
                </a:prstGeom>
                <a:noFill/>
                <a:ln w="12700">
                  <a:noFill/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rIns="36000" rtlCol="0" anchor="ctr">
                  <a:no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rPr>
                    <a:t>5</a:t>
                  </a:r>
                  <a:endParaRPr lang="ko-KR" altLang="en-US" sz="1400" dirty="0">
                    <a:solidFill>
                      <a:prstClr val="black"/>
                    </a:solidFill>
                    <a:latin typeface="Courier New" panose="02070309020205020404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845308" y="3789038"/>
                <a:ext cx="5040870" cy="360041"/>
                <a:chOff x="1845308" y="3789038"/>
                <a:chExt cx="5040870" cy="360041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2200635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255467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2914712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327641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636454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 flipH="1">
                  <a:off x="3994832" y="3789040"/>
                  <a:ext cx="2022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>
                  <a:endCxn id="94" idx="2"/>
                </p:cNvCxnSpPr>
                <p:nvPr/>
              </p:nvCxnSpPr>
              <p:spPr>
                <a:xfrm>
                  <a:off x="4365743" y="3789038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4721622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>
                  <a:off x="5076056" y="3789040"/>
                  <a:ext cx="0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flipH="1">
                  <a:off x="5434992" y="3789040"/>
                  <a:ext cx="1464" cy="360039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>
                  <a:off x="579613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>
                  <a:off x="6156176" y="3789039"/>
                  <a:ext cx="0" cy="36004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516216" y="3798566"/>
                  <a:ext cx="0" cy="350513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직사각형 93"/>
                <p:cNvSpPr/>
                <p:nvPr/>
              </p:nvSpPr>
              <p:spPr>
                <a:xfrm>
                  <a:off x="1845308" y="3789039"/>
                  <a:ext cx="5040870" cy="36003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sx="1000" sy="1000" rotWithShape="0">
                    <a:srgbClr val="000000"/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252000" rtlCol="0" anchor="ctr">
                  <a:noAutofit/>
                </a:bodyPr>
                <a:lstStyle/>
                <a:p>
                  <a:pPr algn="ctr"/>
                  <a:endParaRPr lang="ko-KR" altLang="en-US" sz="1600" dirty="0">
                    <a:solidFill>
                      <a:prstClr val="black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endParaRPr>
                </a:p>
              </p:txBody>
            </p:sp>
          </p:grpSp>
        </p:grpSp>
        <p:sp>
          <p:nvSpPr>
            <p:cNvPr id="131" name="TextBox 130"/>
            <p:cNvSpPr txBox="1"/>
            <p:nvPr/>
          </p:nvSpPr>
          <p:spPr>
            <a:xfrm>
              <a:off x="1485064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Segment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2575309" y="2520004"/>
              <a:ext cx="4310869" cy="304518"/>
              <a:chOff x="2575309" y="2576978"/>
              <a:chExt cx="4310869" cy="304518"/>
            </a:xfrm>
          </p:grpSpPr>
          <p:sp>
            <p:nvSpPr>
              <p:cNvPr id="130" name="왼쪽 대괄호 129"/>
              <p:cNvSpPr/>
              <p:nvPr/>
            </p:nvSpPr>
            <p:spPr>
              <a:xfrm rot="16200000">
                <a:off x="4636213" y="516074"/>
                <a:ext cx="189061" cy="4310869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4559784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그룹 137"/>
            <p:cNvGrpSpPr/>
            <p:nvPr/>
          </p:nvGrpSpPr>
          <p:grpSpPr>
            <a:xfrm>
              <a:off x="1851398" y="2520005"/>
              <a:ext cx="700237" cy="304517"/>
              <a:chOff x="1851398" y="2576979"/>
              <a:chExt cx="700237" cy="304517"/>
            </a:xfrm>
          </p:grpSpPr>
          <p:sp>
            <p:nvSpPr>
              <p:cNvPr id="129" name="왼쪽 대괄호 128"/>
              <p:cNvSpPr/>
              <p:nvPr/>
            </p:nvSpPr>
            <p:spPr>
              <a:xfrm rot="16200000">
                <a:off x="2106986" y="2321391"/>
                <a:ext cx="189061" cy="700237"/>
              </a:xfrm>
              <a:prstGeom prst="leftBracket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7" name="직선 연결선 136"/>
              <p:cNvCxnSpPr/>
              <p:nvPr/>
            </p:nvCxnSpPr>
            <p:spPr>
              <a:xfrm>
                <a:off x="2201516" y="2766040"/>
                <a:ext cx="0" cy="11545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/>
            <p:cNvSpPr txBox="1"/>
            <p:nvPr/>
          </p:nvSpPr>
          <p:spPr>
            <a:xfrm>
              <a:off x="3843332" y="2833191"/>
              <a:ext cx="1432904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Offset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4494280" y="4485722"/>
            <a:ext cx="5418145" cy="1353118"/>
            <a:chOff x="1608808" y="3501008"/>
            <a:chExt cx="5418145" cy="13531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1608808" y="3501008"/>
              <a:ext cx="5401114" cy="1353118"/>
              <a:chOff x="1485064" y="1787850"/>
              <a:chExt cx="5401114" cy="1353118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831554" y="1787850"/>
                <a:ext cx="5054624" cy="648071"/>
                <a:chOff x="1831554" y="3501008"/>
                <a:chExt cx="5054624" cy="648071"/>
              </a:xfrm>
            </p:grpSpPr>
            <p:grpSp>
              <p:nvGrpSpPr>
                <p:cNvPr id="151" name="그룹 150"/>
                <p:cNvGrpSpPr/>
                <p:nvPr/>
              </p:nvGrpSpPr>
              <p:grpSpPr>
                <a:xfrm>
                  <a:off x="1831554" y="3501008"/>
                  <a:ext cx="5044702" cy="360040"/>
                  <a:chOff x="1831554" y="3501008"/>
                  <a:chExt cx="5044702" cy="360040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651621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183155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615697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2191594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79693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2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25554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11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36890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3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29155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10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507574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4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327720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9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637248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8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99562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7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435566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6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4715706" y="3501008"/>
                    <a:ext cx="36004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rIns="36000" rtlCol="0" anchor="ctr">
                    <a:noAutofit/>
                  </a:bodyPr>
                  <a:lstStyle/>
                  <a:p>
                    <a:pPr algn="ctr"/>
                    <a:r>
                      <a:rPr lang="en-US" altLang="ko-KR" sz="1400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ea typeface="맑은 고딕" pitchFamily="50" charset="-127"/>
                        <a:cs typeface="Courier New" pitchFamily="49" charset="0"/>
                      </a:rPr>
                      <a:t>5</a:t>
                    </a:r>
                    <a:endParaRPr lang="ko-KR" altLang="en-US" sz="1400" dirty="0">
                      <a:solidFill>
                        <a:prstClr val="black"/>
                      </a:solidFill>
                      <a:latin typeface="Courier New" panose="02070309020205020404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152" name="그룹 151"/>
                <p:cNvGrpSpPr/>
                <p:nvPr/>
              </p:nvGrpSpPr>
              <p:grpSpPr>
                <a:xfrm>
                  <a:off x="1845308" y="3789038"/>
                  <a:ext cx="5040870" cy="360041"/>
                  <a:chOff x="1845308" y="3789038"/>
                  <a:chExt cx="5040870" cy="360041"/>
                </a:xfrm>
              </p:grpSpPr>
              <p:cxnSp>
                <p:nvCxnSpPr>
                  <p:cNvPr id="153" name="직선 연결선 152"/>
                  <p:cNvCxnSpPr/>
                  <p:nvPr/>
                </p:nvCxnSpPr>
                <p:spPr>
                  <a:xfrm>
                    <a:off x="2200635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직선 연결선 153"/>
                  <p:cNvCxnSpPr/>
                  <p:nvPr/>
                </p:nvCxnSpPr>
                <p:spPr>
                  <a:xfrm>
                    <a:off x="255467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직선 연결선 154"/>
                  <p:cNvCxnSpPr/>
                  <p:nvPr/>
                </p:nvCxnSpPr>
                <p:spPr>
                  <a:xfrm>
                    <a:off x="2914712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직선 연결선 155"/>
                  <p:cNvCxnSpPr/>
                  <p:nvPr/>
                </p:nvCxnSpPr>
                <p:spPr>
                  <a:xfrm>
                    <a:off x="327641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/>
                  <p:cNvCxnSpPr/>
                  <p:nvPr/>
                </p:nvCxnSpPr>
                <p:spPr>
                  <a:xfrm>
                    <a:off x="3636454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 157"/>
                  <p:cNvCxnSpPr/>
                  <p:nvPr/>
                </p:nvCxnSpPr>
                <p:spPr>
                  <a:xfrm flipH="1">
                    <a:off x="3994832" y="3789040"/>
                    <a:ext cx="2022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>
                    <a:endCxn id="166" idx="2"/>
                  </p:cNvCxnSpPr>
                  <p:nvPr/>
                </p:nvCxnSpPr>
                <p:spPr>
                  <a:xfrm>
                    <a:off x="4365743" y="3789038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 159"/>
                  <p:cNvCxnSpPr/>
                  <p:nvPr/>
                </p:nvCxnSpPr>
                <p:spPr>
                  <a:xfrm>
                    <a:off x="4721622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 160"/>
                  <p:cNvCxnSpPr/>
                  <p:nvPr/>
                </p:nvCxnSpPr>
                <p:spPr>
                  <a:xfrm>
                    <a:off x="5076056" y="3789040"/>
                    <a:ext cx="0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/>
                  <p:cNvCxnSpPr/>
                  <p:nvPr/>
                </p:nvCxnSpPr>
                <p:spPr>
                  <a:xfrm flipH="1">
                    <a:off x="5434992" y="3789040"/>
                    <a:ext cx="1464" cy="360039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직선 연결선 162"/>
                  <p:cNvCxnSpPr/>
                  <p:nvPr/>
                </p:nvCxnSpPr>
                <p:spPr>
                  <a:xfrm>
                    <a:off x="579613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직선 연결선 163"/>
                  <p:cNvCxnSpPr/>
                  <p:nvPr/>
                </p:nvCxnSpPr>
                <p:spPr>
                  <a:xfrm>
                    <a:off x="6156176" y="3789039"/>
                    <a:ext cx="0" cy="36004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직선 연결선 164"/>
                  <p:cNvCxnSpPr/>
                  <p:nvPr/>
                </p:nvCxnSpPr>
                <p:spPr>
                  <a:xfrm>
                    <a:off x="6516216" y="3798566"/>
                    <a:ext cx="0" cy="350513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85000"/>
                      </a:schemeClr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845308" y="3789039"/>
                    <a:ext cx="5040870" cy="360039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sx="1000" sy="1000" rotWithShape="0">
                      <a:srgbClr val="000000"/>
                    </a:outerShdw>
                  </a:effectLst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252000" rtlCol="0" anchor="ctr">
                    <a:noAutofit/>
                  </a:bodyPr>
                  <a:lstStyle/>
                  <a:p>
                    <a:pPr algn="ctr"/>
                    <a:endParaRPr lang="ko-KR" altLang="en-US" sz="1600" dirty="0">
                      <a:solidFill>
                        <a:prstClr val="black"/>
                      </a:solidFill>
                      <a:latin typeface="Courier New" pitchFamily="49" charset="0"/>
                      <a:ea typeface="맑은 고딕" pitchFamily="50" charset="-127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43" name="TextBox 142"/>
              <p:cNvSpPr txBox="1"/>
              <p:nvPr/>
            </p:nvSpPr>
            <p:spPr>
              <a:xfrm>
                <a:off x="1485064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Segment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>
                <a:off x="2575309" y="2520004"/>
                <a:ext cx="4310869" cy="304518"/>
                <a:chOff x="2575309" y="2576978"/>
                <a:chExt cx="4310869" cy="304518"/>
              </a:xfrm>
            </p:grpSpPr>
            <p:sp>
              <p:nvSpPr>
                <p:cNvPr id="149" name="왼쪽 대괄호 148"/>
                <p:cNvSpPr/>
                <p:nvPr/>
              </p:nvSpPr>
              <p:spPr>
                <a:xfrm rot="16200000">
                  <a:off x="4636213" y="516074"/>
                  <a:ext cx="189061" cy="431086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0" name="직선 연결선 149"/>
                <p:cNvCxnSpPr/>
                <p:nvPr/>
              </p:nvCxnSpPr>
              <p:spPr>
                <a:xfrm>
                  <a:off x="4559784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/>
              <p:cNvGrpSpPr/>
              <p:nvPr/>
            </p:nvGrpSpPr>
            <p:grpSpPr>
              <a:xfrm>
                <a:off x="1851398" y="2520005"/>
                <a:ext cx="700237" cy="304517"/>
                <a:chOff x="1851398" y="2576979"/>
                <a:chExt cx="700237" cy="304517"/>
              </a:xfrm>
            </p:grpSpPr>
            <p:sp>
              <p:nvSpPr>
                <p:cNvPr id="147" name="왼쪽 대괄호 146"/>
                <p:cNvSpPr/>
                <p:nvPr/>
              </p:nvSpPr>
              <p:spPr>
                <a:xfrm rot="16200000">
                  <a:off x="2106986" y="2321391"/>
                  <a:ext cx="189061" cy="700237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2201516" y="2766040"/>
                  <a:ext cx="0" cy="11545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/>
              <p:cNvSpPr txBox="1"/>
              <p:nvPr/>
            </p:nvSpPr>
            <p:spPr>
              <a:xfrm>
                <a:off x="3843332" y="2833191"/>
                <a:ext cx="1432904" cy="307777"/>
              </a:xfrm>
              <a:prstGeom prst="rect">
                <a:avLst/>
              </a:prstGeom>
              <a:noFill/>
              <a:ln>
                <a:noFill/>
                <a:tailEnd type="stealt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Offset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직사각형 180"/>
            <p:cNvSpPr/>
            <p:nvPr/>
          </p:nvSpPr>
          <p:spPr>
            <a:xfrm>
              <a:off x="666691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98225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630766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342291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594762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7061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587587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30662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22644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342790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787945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14632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0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50636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4866403" y="3789040"/>
              <a:ext cx="360040" cy="360040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itchFamily="49" charset="0"/>
                </a:rPr>
                <a:t>1</a:t>
              </a:r>
              <a:endParaRPr lang="ko-KR" altLang="en-US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1919537" y="4490528"/>
            <a:ext cx="2219995" cy="1386744"/>
            <a:chOff x="395536" y="3698440"/>
            <a:chExt cx="2219995" cy="1386744"/>
          </a:xfrm>
        </p:grpSpPr>
        <p:sp>
          <p:nvSpPr>
            <p:cNvPr id="197" name="직사각형 196"/>
            <p:cNvSpPr/>
            <p:nvPr/>
          </p:nvSpPr>
          <p:spPr>
            <a:xfrm>
              <a:off x="395536" y="3698440"/>
              <a:ext cx="2219995" cy="1386744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bits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00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01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10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-	  11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576064" y="4016738"/>
              <a:ext cx="1858937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01313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Segment(Cont.)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SEG_MASK = 0x3000(11000000000000)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SEG_SHIFT = 12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OFFSET_MASK = 0xFFF (00111111111111)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06067" y="1031830"/>
            <a:ext cx="6552728" cy="232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top 2 bits of 14-bit VA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Segment = 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SEG_MASK) &gt;&gt; SEG_SHIFT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get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Offset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VirtualAddress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OFFSET_MASK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(Offset &gt;= Bounds[Segment])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RaiseException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(PROTECTION_FAULT)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Base[Segment] + Offset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Register =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AccessMemory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PhysAddr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888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Referring to Stack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grows </a:t>
            </a:r>
            <a:r>
              <a:rPr lang="en-US" altLang="ko-KR" b="1" dirty="0"/>
              <a:t>backward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Extra hardware support</a:t>
            </a:r>
            <a:r>
              <a:rPr lang="en-US" altLang="ko-KR" dirty="0"/>
              <a:t> is need.</a:t>
            </a:r>
          </a:p>
          <a:p>
            <a:pPr lvl="1"/>
            <a:r>
              <a:rPr lang="en-US" altLang="ko-KR" dirty="0"/>
              <a:t>The hardware checks which way the segment grows.</a:t>
            </a:r>
          </a:p>
          <a:p>
            <a:pPr lvl="1"/>
            <a:r>
              <a:rPr lang="en-US" altLang="ko-KR" dirty="0"/>
              <a:t>1: positive direction, 0: negative direction 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15880" y="3395048"/>
            <a:ext cx="4968552" cy="1448496"/>
            <a:chOff x="1164085" y="1898889"/>
            <a:chExt cx="3096344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64085" y="2374567"/>
              <a:ext cx="2831851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850511" y="4374455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50511" y="339504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850511" y="4926084"/>
            <a:ext cx="1681939" cy="492249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2850508" y="3212976"/>
            <a:ext cx="2" cy="2592288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4532447" y="3212977"/>
            <a:ext cx="2" cy="256081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2"/>
          </p:cNvCxnSpPr>
          <p:nvPr/>
        </p:nvCxnSpPr>
        <p:spPr>
          <a:xfrm flipH="1" flipV="1">
            <a:off x="3691480" y="4077072"/>
            <a:ext cx="1" cy="30247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07568" y="475176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07568" y="42205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0509" y="5773790"/>
            <a:ext cx="168193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0959" y="3193232"/>
            <a:ext cx="4504430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Register(with Negative-Growth Support)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27909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Support for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can be </a:t>
            </a:r>
            <a:r>
              <a:rPr lang="en-US" altLang="ko-KR" b="1" dirty="0"/>
              <a:t>shared between address</a:t>
            </a:r>
            <a:r>
              <a:rPr lang="en-US" altLang="ko-KR" dirty="0"/>
              <a:t> space.</a:t>
            </a:r>
          </a:p>
          <a:p>
            <a:pPr lvl="1"/>
            <a:r>
              <a:rPr lang="en-US" altLang="ko-KR" b="1" dirty="0"/>
              <a:t>Code sharing </a:t>
            </a:r>
            <a:r>
              <a:rPr lang="en-US" altLang="ko-KR" dirty="0"/>
              <a:t>is still in use in systems today.</a:t>
            </a:r>
          </a:p>
          <a:p>
            <a:pPr lvl="1"/>
            <a:r>
              <a:rPr lang="en-US" altLang="ko-KR" dirty="0"/>
              <a:t> by extra hardware support.</a:t>
            </a:r>
          </a:p>
          <a:p>
            <a:r>
              <a:rPr lang="en-US" altLang="ko-KR" dirty="0"/>
              <a:t>Extra hardware support is need for form of </a:t>
            </a:r>
            <a:r>
              <a:rPr lang="en-US" altLang="ko-KR" b="1" dirty="0"/>
              <a:t>Protection bits. </a:t>
            </a:r>
          </a:p>
          <a:p>
            <a:pPr lvl="1"/>
            <a:r>
              <a:rPr lang="en-US" altLang="ko-KR" b="1" dirty="0"/>
              <a:t>A few more bits</a:t>
            </a:r>
            <a:r>
              <a:rPr lang="en-US" altLang="ko-KR" dirty="0"/>
              <a:t> per segment to indicate </a:t>
            </a:r>
            <a:r>
              <a:rPr lang="en-US" altLang="ko-KR" b="1" dirty="0"/>
              <a:t>permissions</a:t>
            </a:r>
            <a:r>
              <a:rPr lang="en-US" altLang="ko-KR" dirty="0"/>
              <a:t> of </a:t>
            </a:r>
            <a:r>
              <a:rPr lang="en-US" altLang="ko-KR" b="1" dirty="0"/>
              <a:t>read,</a:t>
            </a:r>
            <a:r>
              <a:rPr lang="en-US" altLang="ko-KR" dirty="0"/>
              <a:t> write and </a:t>
            </a:r>
            <a:r>
              <a:rPr lang="en-US" altLang="ko-KR" b="1" dirty="0"/>
              <a:t>execute</a:t>
            </a:r>
            <a:r>
              <a:rPr lang="en-US" altLang="ko-KR" dirty="0"/>
              <a:t>. </a:t>
            </a:r>
          </a:p>
          <a:p>
            <a:pPr lvl="1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639618" y="3933056"/>
            <a:ext cx="6252497" cy="1448496"/>
            <a:chOff x="1164085" y="1898889"/>
            <a:chExt cx="3096344" cy="1448496"/>
          </a:xfrm>
        </p:grpSpPr>
        <p:sp>
          <p:nvSpPr>
            <p:cNvPr id="11" name="직사각형 10"/>
            <p:cNvSpPr/>
            <p:nvPr/>
          </p:nvSpPr>
          <p:spPr>
            <a:xfrm>
              <a:off x="1164085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Size  Grows Positive?  Protection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Code	  32K	 2K        1           Read-Execute            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Heap	  34K	 2K        1           Read-Write </a:t>
              </a:r>
            </a:p>
            <a:p>
              <a:r>
                <a:rPr lang="en-US" altLang="ko-KR" sz="16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 Stack	  28K	 2K        0           Read-Write</a:t>
              </a: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164085" y="2374567"/>
              <a:ext cx="30606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952633" y="3779168"/>
            <a:ext cx="362646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Segment Register Values(with Protection)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88452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Fine-Grained and Coarse-Grained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Coarse-Grained</a:t>
            </a:r>
            <a:r>
              <a:rPr lang="en-US" altLang="ko-KR" dirty="0"/>
              <a:t> means segmentation in a small number.</a:t>
            </a:r>
          </a:p>
          <a:p>
            <a:pPr lvl="1"/>
            <a:r>
              <a:rPr lang="en-US" altLang="ko-KR" dirty="0"/>
              <a:t> e.g., code, heap, stack.</a:t>
            </a:r>
          </a:p>
          <a:p>
            <a:r>
              <a:rPr lang="en-US" altLang="ko-KR" b="1" dirty="0"/>
              <a:t>Fine-Grained</a:t>
            </a:r>
            <a:r>
              <a:rPr lang="en-US" altLang="ko-KR" dirty="0"/>
              <a:t> segmentation allows </a:t>
            </a:r>
            <a:r>
              <a:rPr lang="en-US" altLang="ko-KR" b="1" dirty="0"/>
              <a:t>more flexibility</a:t>
            </a:r>
            <a:r>
              <a:rPr lang="en-US" altLang="ko-KR" dirty="0"/>
              <a:t> for address space in some early system.</a:t>
            </a:r>
          </a:p>
          <a:p>
            <a:pPr lvl="1"/>
            <a:r>
              <a:rPr lang="en-US" altLang="ko-KR" dirty="0"/>
              <a:t>To support many segments, Hardware support with a </a:t>
            </a:r>
            <a:r>
              <a:rPr lang="en-US" altLang="ko-KR" b="1" dirty="0"/>
              <a:t>segment table</a:t>
            </a:r>
            <a:r>
              <a:rPr lang="en-US" altLang="ko-KR" dirty="0"/>
              <a:t> is required.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63253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support: Fragmentation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External Fragmentation</a:t>
            </a:r>
            <a:r>
              <a:rPr lang="en-US" altLang="ko-KR" dirty="0"/>
              <a:t>: little holes of </a:t>
            </a:r>
            <a:r>
              <a:rPr lang="en-US" altLang="ko-KR" b="1" dirty="0"/>
              <a:t>free space</a:t>
            </a:r>
            <a:r>
              <a:rPr lang="en-US" altLang="ko-KR" dirty="0"/>
              <a:t> in physical memory that make difficulty to allocate new segments.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24KB free</a:t>
            </a:r>
            <a:r>
              <a:rPr lang="en-US" altLang="ko-KR" dirty="0"/>
              <a:t>, but </a:t>
            </a:r>
            <a:r>
              <a:rPr lang="en-US" altLang="ko-KR" b="1" dirty="0"/>
              <a:t>not in one contiguous</a:t>
            </a:r>
            <a:r>
              <a:rPr lang="en-US" altLang="ko-KR" dirty="0"/>
              <a:t> segment.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b="1" dirty="0"/>
              <a:t>cannot</a:t>
            </a:r>
            <a:r>
              <a:rPr lang="en-US" altLang="ko-KR" dirty="0"/>
              <a:t> satisfy the </a:t>
            </a:r>
            <a:r>
              <a:rPr lang="en-US" altLang="ko-KR" b="1" dirty="0"/>
              <a:t>20KB request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Compaction</a:t>
            </a:r>
            <a:r>
              <a:rPr lang="en-US" altLang="ko-KR" dirty="0"/>
              <a:t>: </a:t>
            </a:r>
            <a:r>
              <a:rPr lang="en-US" altLang="ko-KR" b="1" dirty="0"/>
              <a:t>rearranging</a:t>
            </a:r>
            <a:r>
              <a:rPr lang="en-US" altLang="ko-KR" dirty="0"/>
              <a:t> the exiting segments in physical memory.</a:t>
            </a:r>
          </a:p>
          <a:p>
            <a:pPr lvl="1"/>
            <a:r>
              <a:rPr lang="en-US" altLang="ko-KR" dirty="0"/>
              <a:t>Compaction is </a:t>
            </a:r>
            <a:r>
              <a:rPr lang="en-US" altLang="ko-KR" b="1" dirty="0"/>
              <a:t>costly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dirty="0"/>
              <a:t>Stop</a:t>
            </a:r>
            <a:r>
              <a:rPr lang="en-US" altLang="ko-KR" dirty="0"/>
              <a:t> running process.</a:t>
            </a:r>
          </a:p>
          <a:p>
            <a:pPr lvl="2"/>
            <a:r>
              <a:rPr lang="en-US" altLang="ko-KR" b="1" dirty="0"/>
              <a:t>Copy</a:t>
            </a:r>
            <a:r>
              <a:rPr lang="en-US" altLang="ko-KR" dirty="0"/>
              <a:t> data to somewhere.</a:t>
            </a:r>
          </a:p>
          <a:p>
            <a:pPr lvl="2"/>
            <a:r>
              <a:rPr lang="en-US" altLang="ko-KR" b="1" dirty="0"/>
              <a:t>Change</a:t>
            </a:r>
            <a:r>
              <a:rPr lang="en-US" altLang="ko-KR" dirty="0"/>
              <a:t> segment register value.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2554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4303" y="17738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9180" y="274143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4310" y="376929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0623" y="477740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0623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8246" y="1459381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Not 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72123" y="1854137"/>
            <a:ext cx="1687069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34310" y="22152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0623" y="32454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0623" y="42733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16080" y="52814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73566" y="2884215"/>
            <a:ext cx="1687099" cy="1543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72123" y="4427240"/>
            <a:ext cx="1688542" cy="154425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3823" y="177383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08700" y="274143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3830" y="376929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0143" y="477740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143" y="5785520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56766" y="1854137"/>
            <a:ext cx="1681946" cy="10300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3830" y="22152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10143" y="32454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0143" y="4273352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5600" y="528146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9164" y="2884216"/>
            <a:ext cx="1679548" cy="5151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158246" y="4686061"/>
            <a:ext cx="1681939" cy="77026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9164" y="3398144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159164" y="3913311"/>
            <a:ext cx="1679548" cy="2575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159164" y="4170894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160636" y="5456328"/>
            <a:ext cx="1679548" cy="5151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80198" y="1483963"/>
            <a:ext cx="1680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Compacted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1932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16. Segmentation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4980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Inefficiency of the Base and Bound Approach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3792" y="910150"/>
            <a:ext cx="6336704" cy="5501258"/>
          </a:xfrm>
        </p:spPr>
        <p:txBody>
          <a:bodyPr/>
          <a:lstStyle/>
          <a:p>
            <a:r>
              <a:rPr lang="en-US" altLang="ko-KR" b="1" dirty="0"/>
              <a:t>Big chunk of “free” </a:t>
            </a:r>
            <a:r>
              <a:rPr lang="en-US" altLang="ko-KR" dirty="0"/>
              <a:t>space</a:t>
            </a:r>
          </a:p>
          <a:p>
            <a:r>
              <a:rPr lang="en-US" altLang="ko-KR" dirty="0"/>
              <a:t>“free” space </a:t>
            </a:r>
            <a:r>
              <a:rPr lang="en-US" altLang="ko-KR" b="1" dirty="0"/>
              <a:t>takes up</a:t>
            </a:r>
            <a:r>
              <a:rPr lang="en-US" altLang="ko-KR" dirty="0"/>
              <a:t> physical memory.</a:t>
            </a:r>
          </a:p>
          <a:p>
            <a:r>
              <a:rPr lang="en-US" altLang="ko-KR" dirty="0"/>
              <a:t>Hard to run when an address space </a:t>
            </a:r>
            <a:r>
              <a:rPr lang="en-US" altLang="ko-KR" b="1" dirty="0"/>
              <a:t>does not fit</a:t>
            </a:r>
            <a:r>
              <a:rPr lang="en-US" altLang="ko-KR" dirty="0"/>
              <a:t> into physical memory</a:t>
            </a:r>
          </a:p>
          <a:p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631505" y="908156"/>
            <a:ext cx="2252567" cy="5441514"/>
            <a:chOff x="5436096" y="982383"/>
            <a:chExt cx="2252567" cy="5441514"/>
          </a:xfrm>
        </p:grpSpPr>
        <p:sp>
          <p:nvSpPr>
            <p:cNvPr id="6" name="직사각형 5"/>
            <p:cNvSpPr/>
            <p:nvPr/>
          </p:nvSpPr>
          <p:spPr>
            <a:xfrm>
              <a:off x="6151062" y="2722306"/>
              <a:ext cx="1537306" cy="298658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화살표 연결선 7"/>
            <p:cNvCxnSpPr>
              <a:stCxn id="27" idx="0"/>
            </p:cNvCxnSpPr>
            <p:nvPr/>
          </p:nvCxnSpPr>
          <p:spPr>
            <a:xfrm flipH="1" flipV="1">
              <a:off x="6919539" y="5149025"/>
              <a:ext cx="162" cy="5598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</p:cNvCxnSpPr>
            <p:nvPr/>
          </p:nvCxnSpPr>
          <p:spPr>
            <a:xfrm>
              <a:off x="6919863" y="2724836"/>
              <a:ext cx="0" cy="482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0147" y="5563166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151062" y="1075847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50147" y="6116120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8423" y="98238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8423" y="1452229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28423" y="2017995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1062" y="161893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51062" y="2171883"/>
              <a:ext cx="1537601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51062" y="5708889"/>
              <a:ext cx="1537277" cy="55295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28423" y="257658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36096" y="5839643"/>
              <a:ext cx="642942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8423" y="2300107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8423" y="1741518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28423" y="1198434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27377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Segment is just </a:t>
            </a:r>
            <a:r>
              <a:rPr lang="en-US" altLang="ko-KR" b="1" dirty="0"/>
              <a:t>a contiguous portion</a:t>
            </a:r>
            <a:r>
              <a:rPr lang="en-US" altLang="ko-KR" dirty="0"/>
              <a:t> of the address space of a particular length.</a:t>
            </a:r>
          </a:p>
          <a:p>
            <a:pPr lvl="1"/>
            <a:r>
              <a:rPr lang="en-US" altLang="ko-KR" dirty="0"/>
              <a:t>Logically-different segment: code, stack, heap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Each segment can be </a:t>
            </a:r>
            <a:r>
              <a:rPr lang="en-US" altLang="ko-KR" b="1" dirty="0"/>
              <a:t>placed</a:t>
            </a:r>
            <a:r>
              <a:rPr lang="en-US" altLang="ko-KR" dirty="0"/>
              <a:t> in </a:t>
            </a:r>
            <a:r>
              <a:rPr lang="en-US" altLang="ko-KR" b="1" dirty="0"/>
              <a:t>different part of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Base</a:t>
            </a:r>
            <a:r>
              <a:rPr lang="en-US" altLang="ko-KR" dirty="0"/>
              <a:t> and </a:t>
            </a:r>
            <a:r>
              <a:rPr lang="en-US" altLang="ko-KR" b="1" dirty="0"/>
              <a:t>bounds</a:t>
            </a:r>
            <a:r>
              <a:rPr lang="en-US" altLang="ko-KR" dirty="0"/>
              <a:t> exist </a:t>
            </a:r>
            <a:r>
              <a:rPr lang="en-US" altLang="ko-KR" b="1" dirty="0"/>
              <a:t>per each segment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12541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Placing Segment In Physical Memory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7516" y="1453557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7523" y="234086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5720" y="3347386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3836" y="4335974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48KB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3836" y="5205195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60464" y="3490030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1785" y="5360541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60465" y="2514771"/>
            <a:ext cx="1681939" cy="4904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60459" y="3843430"/>
            <a:ext cx="1681939" cy="151711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60463" y="3664232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260464" y="3005225"/>
            <a:ext cx="1681939" cy="1791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Stack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260466" y="1533860"/>
            <a:ext cx="1681939" cy="98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Operating System</a:t>
            </a:r>
          </a:p>
        </p:txBody>
      </p:sp>
      <p:cxnSp>
        <p:nvCxnSpPr>
          <p:cNvPr id="20" name="직선 화살표 연결선 19"/>
          <p:cNvCxnSpPr>
            <a:stCxn id="18" idx="0"/>
          </p:cNvCxnSpPr>
          <p:nvPr/>
        </p:nvCxnSpPr>
        <p:spPr>
          <a:xfrm flipH="1" flipV="1">
            <a:off x="5101427" y="2801225"/>
            <a:ext cx="6" cy="2040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260466" y="3175076"/>
            <a:ext cx="1681939" cy="326197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13" name="직선 화살표 연결선 12"/>
          <p:cNvCxnSpPr>
            <a:stCxn id="17" idx="2"/>
          </p:cNvCxnSpPr>
          <p:nvPr/>
        </p:nvCxnSpPr>
        <p:spPr>
          <a:xfrm flipH="1">
            <a:off x="5101428" y="3843431"/>
            <a:ext cx="5" cy="25393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6600056" y="2564904"/>
            <a:ext cx="3096344" cy="1448496"/>
            <a:chOff x="1119210" y="1898889"/>
            <a:chExt cx="3096344" cy="1448496"/>
          </a:xfrm>
        </p:grpSpPr>
        <p:sp>
          <p:nvSpPr>
            <p:cNvPr id="44" name="직사각형 43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Base	 Size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Stack	  28K	 2K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640" y="2340865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27504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 on Segmentation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100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code segment </a:t>
            </a:r>
            <a:r>
              <a:rPr lang="en-US" altLang="ko-KR" b="1" dirty="0"/>
              <a:t>starts at virtual address 0 </a:t>
            </a:r>
            <a:r>
              <a:rPr lang="en-US" altLang="ko-KR" dirty="0"/>
              <a:t>in address space.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03858" y="2924944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Code	  32K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2121526" y="3888283"/>
            <a:ext cx="2102267" cy="1801771"/>
            <a:chOff x="323528" y="1915261"/>
            <a:chExt cx="2102267" cy="1801771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191526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4389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888194" y="2057488"/>
              <a:ext cx="1537601" cy="1659544"/>
              <a:chOff x="1187624" y="2057488"/>
              <a:chExt cx="1537601" cy="16595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87624" y="2057488"/>
                <a:ext cx="1537601" cy="55295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endPara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Program Code</a:t>
                </a: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187624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725225" y="2592829"/>
                <a:ext cx="0" cy="112420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직사각형 33"/>
            <p:cNvSpPr/>
            <p:nvPr/>
          </p:nvSpPr>
          <p:spPr>
            <a:xfrm>
              <a:off x="888194" y="2601977"/>
              <a:ext cx="1537601" cy="528587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300104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176120" y="2902468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76120" y="388828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223793" y="4029132"/>
            <a:ext cx="1270389" cy="7208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293612" y="4100307"/>
            <a:ext cx="410215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28219" y="411781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모서리가 둥근 직사각형 92"/>
              <p:cNvSpPr/>
              <p:nvPr/>
            </p:nvSpPr>
            <p:spPr>
              <a:xfrm>
                <a:off x="3791744" y="941512"/>
                <a:ext cx="4535092" cy="648072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𝑝h𝑦𝑠𝑖𝑐𝑎𝑙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𝑎𝑑𝑑𝑟𝑒𝑠𝑠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𝑜𝑓𝑓𝑠𝑒𝑡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</m:t>
                      </m:r>
                      <m:r>
                        <a:rPr lang="en-US" altLang="ko-KR" i="1">
                          <a:solidFill>
                            <a:srgbClr val="4F81BD"/>
                          </a:solidFill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𝑏𝑎𝑠𝑒</m:t>
                      </m:r>
                    </m:oMath>
                  </m:oMathPara>
                </a14:m>
                <a:endParaRPr lang="en-US" altLang="ko-KR" dirty="0">
                  <a:solidFill>
                    <a:srgbClr val="4F81BD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3" name="모서리가 둥근 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941512"/>
                <a:ext cx="4535092" cy="64807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직사각형 96"/>
          <p:cNvSpPr/>
          <p:nvPr/>
        </p:nvSpPr>
        <p:spPr>
          <a:xfrm>
            <a:off x="5493428" y="4564709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493428" y="4021925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493428" y="3042518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493428" y="5103585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6334397" y="5103586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5493427" y="2780929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176120" y="2780929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493427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75365" y="6088083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4223793" y="4570157"/>
            <a:ext cx="1269635" cy="484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76120" y="441626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176120" y="421822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모서리가 둥근 직사각형 133"/>
              <p:cNvSpPr/>
              <p:nvPr/>
            </p:nvSpPr>
            <p:spPr>
              <a:xfrm>
                <a:off x="7896200" y="3758358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𝟏𝟎𝟎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𝟑𝟐𝟖𝟔𝟖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34" name="모서리가 둥근 직사각형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3758358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 b="-2632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2124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Address Translation on Segmentation(Cont.)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sz="1050" dirty="0"/>
          </a:p>
          <a:p>
            <a:r>
              <a:rPr lang="en-US" altLang="ko-KR" dirty="0"/>
              <a:t>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altLang="ko-KR" dirty="0"/>
              <a:t> of virtual address </a:t>
            </a:r>
            <a:r>
              <a:rPr lang="en-US" altLang="ko-KR" dirty="0">
                <a:cs typeface="Courier New" panose="02070309020205020404" pitchFamily="49" charset="0"/>
              </a:rPr>
              <a:t>4200</a:t>
            </a:r>
            <a:r>
              <a:rPr lang="en-US" altLang="ko-KR" dirty="0"/>
              <a:t> is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104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heap segment </a:t>
            </a:r>
            <a:r>
              <a:rPr lang="en-US" altLang="ko-KR" b="1" dirty="0"/>
              <a:t>starts at virtual address 4096</a:t>
            </a:r>
            <a:r>
              <a:rPr lang="en-US" altLang="ko-KR" dirty="0"/>
              <a:t> in address space.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03858" y="2852936"/>
            <a:ext cx="2377582" cy="570600"/>
            <a:chOff x="1117493" y="1898889"/>
            <a:chExt cx="3098061" cy="1448496"/>
          </a:xfrm>
        </p:grpSpPr>
        <p:sp>
          <p:nvSpPr>
            <p:cNvPr id="7" name="직사각형 6"/>
            <p:cNvSpPr/>
            <p:nvPr/>
          </p:nvSpPr>
          <p:spPr>
            <a:xfrm>
              <a:off x="1119210" y="1898889"/>
              <a:ext cx="3096344" cy="1448496"/>
            </a:xfrm>
            <a:prstGeom prst="rect">
              <a:avLst/>
            </a:prstGeom>
            <a:noFill/>
            <a:ln w="12700">
              <a:noFill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Segment    Base	 Size</a:t>
              </a:r>
            </a:p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rPr>
                <a:t>Heap	  34K	 2K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1117493" y="2623137"/>
              <a:ext cx="309634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7176120" y="3792743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4223793" y="4510485"/>
            <a:ext cx="127038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493428" y="4492701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Heap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493428" y="3949917"/>
            <a:ext cx="1681939" cy="5529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Code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5493428" y="2970510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5493428" y="5031577"/>
            <a:ext cx="1681939" cy="984498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(not in use)</a:t>
            </a:r>
          </a:p>
        </p:txBody>
      </p:sp>
      <p:cxnSp>
        <p:nvCxnSpPr>
          <p:cNvPr id="49" name="직선 화살표 연결선 48"/>
          <p:cNvCxnSpPr>
            <a:stCxn id="101" idx="0"/>
          </p:cNvCxnSpPr>
          <p:nvPr/>
        </p:nvCxnSpPr>
        <p:spPr>
          <a:xfrm>
            <a:off x="6334397" y="5031578"/>
            <a:ext cx="0" cy="36360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med"/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H="1">
            <a:off x="5493427" y="2708921"/>
            <a:ext cx="754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176120" y="2708921"/>
            <a:ext cx="0" cy="1124203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493427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175365" y="6016075"/>
            <a:ext cx="0" cy="187844"/>
          </a:xfrm>
          <a:prstGeom prst="lin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4223793" y="5031578"/>
            <a:ext cx="1270389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176120" y="4344261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176120" y="4686255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모서리가 둥근 직사각형 125"/>
              <p:cNvSpPr/>
              <p:nvPr/>
            </p:nvSpPr>
            <p:spPr>
              <a:xfrm>
                <a:off x="7896200" y="4226393"/>
                <a:ext cx="2304256" cy="919725"/>
              </a:xfrm>
              <a:prstGeom prst="roundRect">
                <a:avLst>
                  <a:gd name="adj" fmla="val 14582"/>
                </a:avLst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𝟏𝟎𝟒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𝑲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𝒐𝒓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𝟑𝟒𝟗𝟐𝟎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the desired physical address</a:t>
                </a:r>
              </a:p>
            </p:txBody>
          </p:sp>
        </mc:Choice>
        <mc:Fallback xmlns="">
          <p:sp>
            <p:nvSpPr>
              <p:cNvPr id="126" name="모서리가 둥근 직사각형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226393"/>
                <a:ext cx="2304256" cy="919725"/>
              </a:xfrm>
              <a:prstGeom prst="roundRect">
                <a:avLst>
                  <a:gd name="adj" fmla="val 14582"/>
                </a:avLst>
              </a:prstGeom>
              <a:blipFill>
                <a:blip r:embed="rId2"/>
                <a:stretch>
                  <a:fillRect b="-2614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2112620" y="3792742"/>
            <a:ext cx="2111173" cy="1718590"/>
            <a:chOff x="307604" y="3935826"/>
            <a:chExt cx="2111173" cy="1718590"/>
          </a:xfrm>
        </p:grpSpPr>
        <p:sp>
          <p:nvSpPr>
            <p:cNvPr id="28" name="TextBox 27"/>
            <p:cNvSpPr txBox="1"/>
            <p:nvPr/>
          </p:nvSpPr>
          <p:spPr>
            <a:xfrm>
              <a:off x="307604" y="5037423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81177" y="4645852"/>
              <a:ext cx="1537600" cy="5288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881176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81176" y="4093351"/>
              <a:ext cx="1537601" cy="552953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7828" y="4473921"/>
              <a:ext cx="564666" cy="307777"/>
            </a:xfrm>
            <a:prstGeom prst="rect">
              <a:avLst/>
            </a:prstGeom>
            <a:noFill/>
            <a:ln>
              <a:noFill/>
              <a:tailEnd type="stealth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418777" y="3935826"/>
              <a:ext cx="0" cy="1718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881175" y="5174661"/>
              <a:ext cx="1537601" cy="335739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 anchorCtr="0"/>
            <a:lstStyle/>
            <a:p>
              <a:pPr algn="ctr"/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46" name="직선 화살표 연결선 45"/>
            <p:cNvCxnSpPr>
              <a:stCxn id="45" idx="0"/>
            </p:cNvCxnSpPr>
            <p:nvPr/>
          </p:nvCxnSpPr>
          <p:spPr>
            <a:xfrm>
              <a:off x="1649976" y="5174661"/>
              <a:ext cx="1" cy="2294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med"/>
            </a:ln>
            <a:effectLst>
              <a:outerShdw sx="1000" sy="1000" algn="ctr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558946" y="5553344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4754" y="6102081"/>
            <a:ext cx="179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10816" y="4550932"/>
            <a:ext cx="496258" cy="246221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4200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51230" y="455093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76120" y="4877689"/>
            <a:ext cx="64294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모서리가 둥근 직사각형 68"/>
              <p:cNvSpPr/>
              <p:nvPr/>
            </p:nvSpPr>
            <p:spPr>
              <a:xfrm>
                <a:off x="2528758" y="980728"/>
                <a:ext cx="7357533" cy="561482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𝑽𝒊𝒓𝒕𝒖𝒂𝒍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 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𝒂𝒅𝒅𝒓𝒆𝒔𝒔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+</m:t>
                    </m:r>
                    <m:r>
                      <a:rPr lang="en-US" altLang="ko-KR" sz="1600" b="1" i="1">
                        <a:solidFill>
                          <a:srgbClr val="4F81BD"/>
                        </a:solidFill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𝒃𝒂𝒔𝒆</m:t>
                    </m:r>
                  </m:oMath>
                </a14:m>
                <a:r>
                  <a:rPr lang="en-US" altLang="ko-KR" sz="1600" b="1" dirty="0">
                    <a:solidFill>
                      <a:srgbClr val="4F81BD"/>
                    </a:solidFill>
                    <a:latin typeface="Courier New" pitchFamily="49" charset="0"/>
                    <a:ea typeface="맑은 고딕" pitchFamily="50" charset="-127"/>
                    <a:cs typeface="Courier New" pitchFamily="49" charset="0"/>
                  </a:rPr>
                  <a:t> is not the correct physical address.</a:t>
                </a:r>
              </a:p>
            </p:txBody>
          </p:sp>
        </mc:Choice>
        <mc:Fallback xmlns="">
          <p:sp>
            <p:nvSpPr>
              <p:cNvPr id="69" name="모서리가 둥근 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58" y="980728"/>
                <a:ext cx="7357533" cy="561482"/>
              </a:xfrm>
              <a:prstGeom prst="roundRect">
                <a:avLst>
                  <a:gd name="adj" fmla="val 14582"/>
                </a:avLst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55431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4</TotalTime>
  <Words>1031</Words>
  <Application>Microsoft Office PowerPoint</Application>
  <PresentationFormat>Widescreen</PresentationFormat>
  <Paragraphs>267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굴림</vt:lpstr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Inefficiency of the Base and Bound Approach</vt:lpstr>
      <vt:lpstr>Segmentation</vt:lpstr>
      <vt:lpstr>Placing Segment In Physical Memory</vt:lpstr>
      <vt:lpstr>Address Translation on Segmentation</vt:lpstr>
      <vt:lpstr>Address Translation on Segmentation(Cont.)</vt:lpstr>
      <vt:lpstr>Segmentation Fault or Violation</vt:lpstr>
      <vt:lpstr>Referring to Segment</vt:lpstr>
      <vt:lpstr>Referring to Segment(Cont.)</vt:lpstr>
      <vt:lpstr>Referring to Stack Segment</vt:lpstr>
      <vt:lpstr>Support for Sharing</vt:lpstr>
      <vt:lpstr>Fine-Grained and Coarse-Grained</vt:lpstr>
      <vt:lpstr>OS support: Fragmentation</vt:lpstr>
      <vt:lpstr>Memory Compaction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2021-07-20T07:32:40Z</dcterms:created>
  <dcterms:modified xsi:type="dcterms:W3CDTF">2021-07-21T02:04:09Z</dcterms:modified>
</cp:coreProperties>
</file>