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0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841" autoAdjust="0"/>
  </p:normalViewPr>
  <p:slideViewPr>
    <p:cSldViewPr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 Are Page Tables Stored?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Page tables can get awfully large</a:t>
                </a:r>
              </a:p>
              <a:p>
                <a:pPr lvl="1"/>
                <a:r>
                  <a:rPr lang="en-US" altLang="ko-KR" dirty="0"/>
                  <a:t>32-bit address space with 4-KB pages, 20 bits for VPN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𝑀𝐵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 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20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𝑒𝑛𝑡𝑟𝑖𝑒𝑠</m:t>
                    </m:r>
                    <m:r>
                      <a:rPr lang="en-US" altLang="ko-KR" b="0" i="1" smtClean="0">
                        <a:latin typeface="Cambria Math"/>
                      </a:rPr>
                      <m:t> ∗4 </m:t>
                    </m:r>
                    <m:r>
                      <a:rPr lang="en-US" altLang="ko-KR" b="0" i="1" smtClean="0">
                        <a:latin typeface="Cambria Math"/>
                      </a:rPr>
                      <m:t>𝐵𝑦𝑡𝑒𝑠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𝑝𝑒𝑟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𝑝𝑎𝑔𝑒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𝑡𝑎𝑏𝑙𝑒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𝑒𝑛𝑡𝑟𝑦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r>
                  <a:rPr lang="en-US" altLang="ko-KR" dirty="0"/>
                  <a:t>Page tables for peach process are stored in memory.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696856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Page Table in Kernel Physical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41235" y="1412777"/>
            <a:ext cx="60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7770" y="1897088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06205" y="1567151"/>
            <a:ext cx="1456785" cy="4988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table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3 7 5 2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06205" y="2570084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3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06205" y="2066027"/>
            <a:ext cx="1456785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06205" y="3068961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06205" y="3567837"/>
            <a:ext cx="1456785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06205" y="4071894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83833" y="5680994"/>
            <a:ext cx="174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06204" y="4570770"/>
            <a:ext cx="1455993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06204" y="5074826"/>
            <a:ext cx="145678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07770" y="2399564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07771" y="2930461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07769" y="3429338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07773" y="3933394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07773" y="4432271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96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07770" y="4939589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07769" y="5403995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4032" y="1656434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0 of physical memory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56040" y="2157901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56040" y="2659366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56040" y="3158243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56040" y="3659710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56040" y="4161177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56040" y="4662644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56040" y="5166700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8201493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In The Page Table?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page table is just a </a:t>
            </a:r>
            <a:r>
              <a:rPr lang="en-US" altLang="ko-KR" b="1" dirty="0"/>
              <a:t>data structure</a:t>
            </a:r>
            <a:r>
              <a:rPr lang="en-US" altLang="ko-KR" dirty="0"/>
              <a:t> that is used to map the virtual address to physical address.</a:t>
            </a:r>
          </a:p>
          <a:p>
            <a:pPr lvl="1"/>
            <a:r>
              <a:rPr lang="en-US" altLang="ko-KR" dirty="0"/>
              <a:t>Simplest form: a linear page table, an array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OS </a:t>
            </a:r>
            <a:r>
              <a:rPr lang="en-US" altLang="ko-KR" b="1" dirty="0"/>
              <a:t>indexes</a:t>
            </a:r>
            <a:r>
              <a:rPr lang="en-US" altLang="ko-KR" dirty="0"/>
              <a:t> the array by VPN, and looks up the page-table entry.</a:t>
            </a:r>
          </a:p>
        </p:txBody>
      </p:sp>
    </p:spTree>
    <p:extLst>
      <p:ext uri="{BB962C8B-B14F-4D97-AF65-F5344CB8AC3E}">
        <p14:creationId xmlns:p14="http://schemas.microsoft.com/office/powerpoint/2010/main" val="1685466828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Flags Of Page Table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Valid Bit</a:t>
            </a:r>
            <a:r>
              <a:rPr lang="en-US" altLang="ko-KR" dirty="0"/>
              <a:t>: Indicating whether the particular translation is valid.</a:t>
            </a:r>
          </a:p>
          <a:p>
            <a:r>
              <a:rPr lang="en-US" altLang="ko-KR" b="1" dirty="0"/>
              <a:t>Protection Bit</a:t>
            </a:r>
            <a:r>
              <a:rPr lang="en-US" altLang="ko-KR" dirty="0"/>
              <a:t>: Indicating whether the page could be read from, written to, or executed from</a:t>
            </a:r>
          </a:p>
          <a:p>
            <a:r>
              <a:rPr lang="en-US" altLang="ko-KR" b="1" dirty="0"/>
              <a:t>Present Bit</a:t>
            </a:r>
            <a:r>
              <a:rPr lang="en-US" altLang="ko-KR" dirty="0"/>
              <a:t>: Indicating whether this page is in physical memory or on disk(swapped out)</a:t>
            </a:r>
          </a:p>
          <a:p>
            <a:r>
              <a:rPr lang="en-US" altLang="ko-KR" b="1" dirty="0"/>
              <a:t>Dirty Bit</a:t>
            </a:r>
            <a:r>
              <a:rPr lang="en-US" altLang="ko-KR" dirty="0"/>
              <a:t>: Indicating whether the page has been modified since it was brought into memory</a:t>
            </a:r>
          </a:p>
          <a:p>
            <a:r>
              <a:rPr lang="en-US" altLang="ko-KR" b="1" dirty="0"/>
              <a:t>Reference Bit(Accessed Bit): </a:t>
            </a:r>
            <a:r>
              <a:rPr lang="en-US" altLang="ko-KR" dirty="0"/>
              <a:t>Indicating that a page has been accessed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4308086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x86 Page Table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P: present</a:t>
            </a:r>
          </a:p>
          <a:p>
            <a:r>
              <a:rPr lang="en-US" altLang="ko-KR" dirty="0"/>
              <a:t>R/W: read/write bit</a:t>
            </a:r>
          </a:p>
          <a:p>
            <a:r>
              <a:rPr lang="en-US" altLang="ko-KR" dirty="0"/>
              <a:t>U/S: supervisor</a:t>
            </a:r>
          </a:p>
          <a:p>
            <a:r>
              <a:rPr lang="en-US" altLang="ko-KR" dirty="0"/>
              <a:t>A: accessed bit</a:t>
            </a:r>
          </a:p>
          <a:p>
            <a:r>
              <a:rPr lang="en-US" altLang="ko-KR" dirty="0"/>
              <a:t>D: dirty bit</a:t>
            </a:r>
          </a:p>
          <a:p>
            <a:r>
              <a:rPr lang="en-US" altLang="ko-KR" dirty="0"/>
              <a:t>PFN: the page frame number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2567608" y="1340768"/>
            <a:ext cx="7029456" cy="763136"/>
            <a:chOff x="899592" y="1657752"/>
            <a:chExt cx="7029456" cy="763136"/>
          </a:xfrm>
        </p:grpSpPr>
        <p:graphicFrame>
          <p:nvGraphicFramePr>
            <p:cNvPr id="18" name="내용 개체 틀 11"/>
            <p:cNvGraphicFramePr>
              <a:graphicFrameLocks/>
            </p:cNvGraphicFramePr>
            <p:nvPr/>
          </p:nvGraphicFramePr>
          <p:xfrm>
            <a:off x="899592" y="1657752"/>
            <a:ext cx="7029456" cy="27432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1967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2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3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4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5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6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7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8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9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0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1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2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3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4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5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6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7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8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9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30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31"/>
                      </a:ext>
                    </a:extLst>
                  </a:gridCol>
                </a:tblGrid>
                <a:tr h="216024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9" name="직사각형 18"/>
            <p:cNvSpPr/>
            <p:nvPr/>
          </p:nvSpPr>
          <p:spPr>
            <a:xfrm>
              <a:off x="899592" y="1916832"/>
              <a:ext cx="4392488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PFN</a:t>
              </a:r>
              <a:endParaRPr lang="ko-KR" altLang="en-US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92079" y="1916832"/>
              <a:ext cx="658800" cy="50405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9508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G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1704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PAT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3900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D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6096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A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8292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PCD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0488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PWT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2684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U/S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4880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R/W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7076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450781" y="2320544"/>
            <a:ext cx="3281639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An x86 Page Table Entry(PTE)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298835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Paging: Too Slow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find a location of the desired PTE, the </a:t>
            </a:r>
            <a:r>
              <a:rPr lang="en-US" altLang="ko-KR" b="1" dirty="0"/>
              <a:t>starting location</a:t>
            </a:r>
            <a:r>
              <a:rPr lang="en-US" altLang="ko-KR" dirty="0"/>
              <a:t> of the page table is </a:t>
            </a:r>
            <a:r>
              <a:rPr lang="en-US" altLang="ko-KR" b="1" dirty="0"/>
              <a:t>needed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For every memory reference, paging requires the OS to perform one </a:t>
            </a:r>
            <a:r>
              <a:rPr lang="en-US" altLang="ko-KR" b="1" dirty="0"/>
              <a:t>extra memory reference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6053269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Memory With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51584" y="1531919"/>
            <a:ext cx="7387982" cy="43924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Extract the VPN from the virtual address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VPN = 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VPN_MASK) &gt;&gt; SHIFT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Form the address of the page-table entry (PTE)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PTEAddr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PTBR + (VPN * </a:t>
            </a:r>
            <a:r>
              <a:rPr lang="en-US" altLang="ko-KR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(PTE))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Fetch the PTE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PTE =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AccessMemory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PTEAddr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Check if process can access the page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PTE.Valid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False)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RaiseException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(SEGMENTATION_FAULT)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CanAccess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PTE.ProtectBits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False)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RaiseException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(PROTECTION_FAULT)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Access is OK: form physical address and fetch it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offset =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OFFSET_MASK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(PTE.PFN &lt;&lt; PFN_SHIFT) | offset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Register =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AccessMemory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sz="14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50906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Memory Trace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 A Simple Memory Access</a:t>
            </a:r>
          </a:p>
          <a:p>
            <a:endParaRPr lang="en-US" altLang="ko-KR" dirty="0"/>
          </a:p>
          <a:p>
            <a:endParaRPr lang="en-US" altLang="ko-KR" sz="2800" dirty="0"/>
          </a:p>
          <a:p>
            <a:r>
              <a:rPr lang="en-US" altLang="ko-KR" dirty="0"/>
              <a:t>Compile and execute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Resulting Assembly code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06700" y="1458268"/>
            <a:ext cx="7387982" cy="100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array[</a:t>
            </a:r>
            <a:r>
              <a:rPr lang="nn-NO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nn-NO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r>
              <a:rPr lang="nn-NO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nn-NO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 = </a:t>
            </a:r>
            <a:r>
              <a:rPr lang="nn-NO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n-NO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lang="nn-NO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nn-NO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i++) </a:t>
            </a:r>
          </a:p>
          <a:p>
            <a:r>
              <a:rPr lang="nn-NO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array[i] = </a:t>
            </a:r>
            <a:r>
              <a:rPr lang="nn-NO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n-NO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ko-KR" sz="14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6580" y="3212976"/>
            <a:ext cx="7387982" cy="7920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prompt&gt; gcc –o array array.c –Wall –o</a:t>
            </a:r>
          </a:p>
          <a:p>
            <a:r>
              <a:rPr lang="nn-NO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prompt&gt;./array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06700" y="4869160"/>
            <a:ext cx="7387982" cy="100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0x1024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$0x0,(%edi,%eax,4)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0x1028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0x102c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$0x03e8,%eax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0x1030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0x1024 </a:t>
            </a:r>
            <a:endParaRPr lang="nn-NO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723148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Virtual(And Physical) Memory Trace</a:t>
            </a:r>
            <a:endParaRPr lang="ko-KR" altLang="en-US" dirty="0"/>
          </a:p>
        </p:txBody>
      </p:sp>
      <p:grpSp>
        <p:nvGrpSpPr>
          <p:cNvPr id="118" name="그룹 117"/>
          <p:cNvGrpSpPr/>
          <p:nvPr/>
        </p:nvGrpSpPr>
        <p:grpSpPr>
          <a:xfrm>
            <a:off x="2356241" y="997438"/>
            <a:ext cx="6995622" cy="1999514"/>
            <a:chOff x="832241" y="775737"/>
            <a:chExt cx="6995622" cy="1999514"/>
          </a:xfrm>
        </p:grpSpPr>
        <p:grpSp>
          <p:nvGrpSpPr>
            <p:cNvPr id="47" name="그룹 46"/>
            <p:cNvGrpSpPr/>
            <p:nvPr/>
          </p:nvGrpSpPr>
          <p:grpSpPr>
            <a:xfrm>
              <a:off x="2138561" y="1196752"/>
              <a:ext cx="4788520" cy="1440000"/>
              <a:chOff x="2138561" y="1052896"/>
              <a:chExt cx="4788520" cy="1440000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2138561" y="1052896"/>
                <a:ext cx="4788520" cy="1440000"/>
                <a:chOff x="2138561" y="1052896"/>
                <a:chExt cx="4788520" cy="1440000"/>
              </a:xfrm>
            </p:grpSpPr>
            <p:cxnSp>
              <p:nvCxnSpPr>
                <p:cNvPr id="22" name="직선 화살표 연결선 21"/>
                <p:cNvCxnSpPr/>
                <p:nvPr/>
              </p:nvCxnSpPr>
              <p:spPr>
                <a:xfrm>
                  <a:off x="2138561" y="2492896"/>
                  <a:ext cx="478852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그룹 36"/>
                <p:cNvGrpSpPr/>
                <p:nvPr/>
              </p:nvGrpSpPr>
              <p:grpSpPr>
                <a:xfrm>
                  <a:off x="6818262" y="1052896"/>
                  <a:ext cx="108819" cy="1440000"/>
                  <a:chOff x="6818262" y="1052896"/>
                  <a:chExt cx="108819" cy="1440000"/>
                </a:xfrm>
              </p:grpSpPr>
              <p:cxnSp>
                <p:nvCxnSpPr>
                  <p:cNvPr id="23" name="직선 화살표 연결선 22"/>
                  <p:cNvCxnSpPr/>
                  <p:nvPr/>
                </p:nvCxnSpPr>
                <p:spPr>
                  <a:xfrm>
                    <a:off x="6818262" y="1052896"/>
                    <a:ext cx="0" cy="144000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직선 연결선 30"/>
                  <p:cNvCxnSpPr/>
                  <p:nvPr/>
                </p:nvCxnSpPr>
                <p:spPr>
                  <a:xfrm>
                    <a:off x="6819081" y="1414232"/>
                    <a:ext cx="108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직선 연결선 32"/>
                  <p:cNvCxnSpPr/>
                  <p:nvPr/>
                </p:nvCxnSpPr>
                <p:spPr>
                  <a:xfrm>
                    <a:off x="6819081" y="1774232"/>
                    <a:ext cx="108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직선 연결선 34"/>
                  <p:cNvCxnSpPr/>
                  <p:nvPr/>
                </p:nvCxnSpPr>
                <p:spPr>
                  <a:xfrm>
                    <a:off x="6819081" y="2134232"/>
                    <a:ext cx="108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6" name="직선 연결선 45"/>
              <p:cNvCxnSpPr/>
              <p:nvPr/>
            </p:nvCxnSpPr>
            <p:spPr>
              <a:xfrm>
                <a:off x="6819081" y="1057428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직사각형 66"/>
            <p:cNvSpPr/>
            <p:nvPr/>
          </p:nvSpPr>
          <p:spPr>
            <a:xfrm>
              <a:off x="2138562" y="2536264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555776" y="2536264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735808" y="2536570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915816" y="2536570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095848" y="2536264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491880" y="2536570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671912" y="2536876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851920" y="2536876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031952" y="2536570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381897" y="2536570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561929" y="2536876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741937" y="2536876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921969" y="2536570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6192168" y="2537182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372200" y="2537488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552208" y="2537488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292080" y="2536876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472112" y="2537182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5652120" y="2537182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832152" y="2536876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321768" y="1500536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275856" y="1500536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153520" y="1503552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054109" y="1500536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012160" y="1503552"/>
              <a:ext cx="108000" cy="11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68109" y="775737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Page Table[39]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06" name="직선 화살표 연결선 105"/>
            <p:cNvCxnSpPr>
              <a:stCxn id="104" idx="2"/>
            </p:cNvCxnSpPr>
            <p:nvPr/>
          </p:nvCxnSpPr>
          <p:spPr>
            <a:xfrm>
              <a:off x="1844173" y="1052736"/>
              <a:ext cx="402389" cy="450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32241" y="1809673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Page Table[1]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09" name="직선 화살표 연결선 108"/>
            <p:cNvCxnSpPr>
              <a:stCxn id="108" idx="2"/>
            </p:cNvCxnSpPr>
            <p:nvPr/>
          </p:nvCxnSpPr>
          <p:spPr>
            <a:xfrm>
              <a:off x="1408305" y="2086672"/>
              <a:ext cx="684065" cy="450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6932761" y="2498252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1024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932761" y="2139588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1074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932761" y="1778252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1124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932761" y="1422604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1174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932761" y="1062784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1224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452320" y="1305979"/>
              <a:ext cx="375543" cy="1224217"/>
            </a:xfrm>
            <a:prstGeom prst="rect">
              <a:avLst/>
            </a:prstGeom>
            <a:noFill/>
          </p:spPr>
          <p:txBody>
            <a:bodyPr vert="vert270" wrap="square" rtlCol="0">
              <a:no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Page Table(PA)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3845768" y="5527388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8" name="그룹 167"/>
          <p:cNvGrpSpPr/>
          <p:nvPr/>
        </p:nvGrpSpPr>
        <p:grpSpPr>
          <a:xfrm>
            <a:off x="2704599" y="4726440"/>
            <a:ext cx="6647265" cy="1250758"/>
            <a:chOff x="1180598" y="4946444"/>
            <a:chExt cx="6647265" cy="1250758"/>
          </a:xfrm>
        </p:grpSpPr>
        <p:sp>
          <p:nvSpPr>
            <p:cNvPr id="135" name="TextBox 134"/>
            <p:cNvSpPr txBox="1"/>
            <p:nvPr/>
          </p:nvSpPr>
          <p:spPr>
            <a:xfrm>
              <a:off x="7452320" y="5084667"/>
              <a:ext cx="375543" cy="720276"/>
            </a:xfrm>
            <a:prstGeom prst="rect">
              <a:avLst/>
            </a:prstGeom>
            <a:noFill/>
          </p:spPr>
          <p:txBody>
            <a:bodyPr vert="vert270" wrap="square" rtlCol="0">
              <a:no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Code(PA)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960274" y="5666444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4096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960274" y="5307780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4146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960274" y="4946444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4196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556141" y="5680344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1024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556141" y="5321680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1074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556141" y="4960344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1124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180598" y="5070766"/>
              <a:ext cx="375543" cy="720276"/>
            </a:xfrm>
            <a:prstGeom prst="rect">
              <a:avLst/>
            </a:prstGeom>
            <a:noFill/>
          </p:spPr>
          <p:txBody>
            <a:bodyPr vert="vert270" wrap="square" rtlCol="0">
              <a:no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Code(VA)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60" name="그룹 159"/>
            <p:cNvGrpSpPr/>
            <p:nvPr/>
          </p:nvGrpSpPr>
          <p:grpSpPr>
            <a:xfrm>
              <a:off x="2138561" y="5085024"/>
              <a:ext cx="4788520" cy="796119"/>
              <a:chOff x="2138561" y="5085024"/>
              <a:chExt cx="4788520" cy="796119"/>
            </a:xfrm>
          </p:grpSpPr>
          <p:cxnSp>
            <p:nvCxnSpPr>
              <p:cNvPr id="63" name="직선 화살표 연결선 62"/>
              <p:cNvCxnSpPr/>
              <p:nvPr/>
            </p:nvCxnSpPr>
            <p:spPr>
              <a:xfrm>
                <a:off x="2138561" y="5804944"/>
                <a:ext cx="47885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/>
              <p:cNvCxnSpPr/>
              <p:nvPr/>
            </p:nvCxnSpPr>
            <p:spPr>
              <a:xfrm>
                <a:off x="6819081" y="5085024"/>
                <a:ext cx="0" cy="79611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6819081" y="5086280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6819081" y="5446280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/>
              <p:cNvCxnSpPr/>
              <p:nvPr/>
            </p:nvCxnSpPr>
            <p:spPr>
              <a:xfrm flipH="1">
                <a:off x="2245742" y="5085024"/>
                <a:ext cx="818" cy="79611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2138561" y="5088677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>
                <a:off x="2138561" y="5446280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>
                <a:off x="3160962" y="5804944"/>
                <a:ext cx="0" cy="7619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/>
              <p:nvPr/>
            </p:nvCxnSpPr>
            <p:spPr>
              <a:xfrm>
                <a:off x="4075362" y="5804944"/>
                <a:ext cx="0" cy="7619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/>
              <p:nvPr/>
            </p:nvCxnSpPr>
            <p:spPr>
              <a:xfrm>
                <a:off x="4989762" y="5804944"/>
                <a:ext cx="0" cy="7619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>
                <a:off x="5904162" y="5804944"/>
                <a:ext cx="0" cy="7619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TextBox 160"/>
            <p:cNvSpPr txBox="1"/>
            <p:nvPr/>
          </p:nvSpPr>
          <p:spPr>
            <a:xfrm>
              <a:off x="2102546" y="589766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969816" y="5897664"/>
              <a:ext cx="36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895342" y="5897664"/>
              <a:ext cx="36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795949" y="5897663"/>
              <a:ext cx="36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724142" y="5920203"/>
              <a:ext cx="36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638242" y="5904130"/>
              <a:ext cx="36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70" name="직사각형 169"/>
          <p:cNvSpPr/>
          <p:nvPr/>
        </p:nvSpPr>
        <p:spPr>
          <a:xfrm>
            <a:off x="4193157" y="5486704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4373736" y="5446440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4547816" y="5402788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4745856" y="5527996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5093245" y="5487312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5273824" y="5447048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5447904" y="5403396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5653707" y="5527996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6001096" y="5487312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6181675" y="5447048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6355755" y="5403396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6578109" y="5522467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6925498" y="5481783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7106077" y="5441519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7280157" y="5397867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7500182" y="5517892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7847571" y="5477208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8028150" y="5436944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8202230" y="5393292"/>
            <a:ext cx="108000" cy="1151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8" name="그룹 197"/>
          <p:cNvGrpSpPr/>
          <p:nvPr/>
        </p:nvGrpSpPr>
        <p:grpSpPr>
          <a:xfrm>
            <a:off x="2704598" y="3284985"/>
            <a:ext cx="6647265" cy="998295"/>
            <a:chOff x="1180597" y="3284984"/>
            <a:chExt cx="6647265" cy="998295"/>
          </a:xfrm>
        </p:grpSpPr>
        <p:grpSp>
          <p:nvGrpSpPr>
            <p:cNvPr id="57" name="그룹 56"/>
            <p:cNvGrpSpPr/>
            <p:nvPr/>
          </p:nvGrpSpPr>
          <p:grpSpPr>
            <a:xfrm>
              <a:off x="2138561" y="3424860"/>
              <a:ext cx="4788520" cy="719920"/>
              <a:chOff x="2138561" y="3501008"/>
              <a:chExt cx="4788520" cy="719920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2138561" y="3501008"/>
                <a:ext cx="4788520" cy="719920"/>
                <a:chOff x="2138561" y="3501008"/>
                <a:chExt cx="4788520" cy="719920"/>
              </a:xfrm>
            </p:grpSpPr>
            <p:cxnSp>
              <p:nvCxnSpPr>
                <p:cNvPr id="40" name="직선 화살표 연결선 39"/>
                <p:cNvCxnSpPr/>
                <p:nvPr/>
              </p:nvCxnSpPr>
              <p:spPr>
                <a:xfrm>
                  <a:off x="2138561" y="4220928"/>
                  <a:ext cx="478852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화살표 연결선 41"/>
                <p:cNvCxnSpPr/>
                <p:nvPr/>
              </p:nvCxnSpPr>
              <p:spPr>
                <a:xfrm flipH="1">
                  <a:off x="6818263" y="3501008"/>
                  <a:ext cx="818" cy="71992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/>
                <p:cNvCxnSpPr/>
                <p:nvPr/>
              </p:nvCxnSpPr>
              <p:spPr>
                <a:xfrm>
                  <a:off x="6819081" y="3502264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>
                  <a:off x="6819081" y="3862264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직선 화살표 연결선 53"/>
              <p:cNvCxnSpPr/>
              <p:nvPr/>
            </p:nvCxnSpPr>
            <p:spPr>
              <a:xfrm flipH="1">
                <a:off x="2245742" y="3501008"/>
                <a:ext cx="818" cy="7199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2138561" y="35046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2138561" y="3862264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TextBox 119"/>
            <p:cNvSpPr txBox="1"/>
            <p:nvPr/>
          </p:nvSpPr>
          <p:spPr>
            <a:xfrm>
              <a:off x="7452319" y="3424860"/>
              <a:ext cx="375543" cy="720276"/>
            </a:xfrm>
            <a:prstGeom prst="rect">
              <a:avLst/>
            </a:prstGeom>
            <a:noFill/>
          </p:spPr>
          <p:txBody>
            <a:bodyPr vert="vert270" wrap="square" rtlCol="0">
              <a:no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Array(PA)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60274" y="4006280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7232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960274" y="3647616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7282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960274" y="3286280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7132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180597" y="3404135"/>
              <a:ext cx="375543" cy="720276"/>
            </a:xfrm>
            <a:prstGeom prst="rect">
              <a:avLst/>
            </a:prstGeom>
            <a:noFill/>
          </p:spPr>
          <p:txBody>
            <a:bodyPr vert="vert270" wrap="square" rtlCol="0">
              <a:no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Array(VA)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455880" y="4004984"/>
              <a:ext cx="633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40000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455880" y="3646320"/>
              <a:ext cx="633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40050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455880" y="3284984"/>
              <a:ext cx="633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40100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2528168" y="4085931"/>
              <a:ext cx="108000" cy="11510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275856" y="4045628"/>
              <a:ext cx="108000" cy="11510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224616" y="4012647"/>
              <a:ext cx="108000" cy="11510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5054109" y="3964283"/>
              <a:ext cx="108000" cy="11510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6012076" y="3889880"/>
              <a:ext cx="108000" cy="11510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450952" y="3392841"/>
              <a:ext cx="229397" cy="401003"/>
            </a:xfrm>
            <a:prstGeom prst="rect">
              <a:avLst/>
            </a:prstGeom>
            <a:noFill/>
          </p:spPr>
          <p:txBody>
            <a:bodyPr vert="vert270" wrap="square" rtlCol="0" anchor="ctr" anchorCtr="0">
              <a:noAutofit/>
            </a:bodyPr>
            <a:lstStyle/>
            <a:p>
              <a:r>
                <a:rPr lang="en-US" altLang="ko-KR" sz="1100" dirty="0" err="1"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mov</a:t>
              </a:r>
              <a:endParaRPr lang="ko-KR" altLang="en-US" sz="1100" dirty="0"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3785070" y="4793173"/>
            <a:ext cx="229397" cy="401003"/>
          </a:xfrm>
          <a:prstGeom prst="rect">
            <a:avLst/>
          </a:prstGeom>
          <a:noFill/>
        </p:spPr>
        <p:txBody>
          <a:bodyPr vert="vert270" wrap="square" rtlCol="0" anchor="ctr" anchorCtr="0">
            <a:noAutofit/>
          </a:bodyPr>
          <a:lstStyle/>
          <a:p>
            <a:r>
              <a:rPr lang="en-US" altLang="ko-KR" sz="11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</a:t>
            </a:r>
            <a:endParaRPr lang="ko-KR" altLang="en-US" sz="1100" dirty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4144340" y="4793173"/>
            <a:ext cx="229397" cy="401003"/>
          </a:xfrm>
          <a:prstGeom prst="rect">
            <a:avLst/>
          </a:prstGeom>
          <a:noFill/>
        </p:spPr>
        <p:txBody>
          <a:bodyPr vert="vert270" wrap="square" rtlCol="0" anchor="ctr" anchorCtr="0">
            <a:noAutofit/>
          </a:bodyPr>
          <a:lstStyle/>
          <a:p>
            <a:r>
              <a:rPr lang="en-US" altLang="ko-KR" sz="11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inc</a:t>
            </a:r>
            <a:endParaRPr lang="ko-KR" altLang="en-US" sz="1100" dirty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4325118" y="4793172"/>
            <a:ext cx="229397" cy="401003"/>
          </a:xfrm>
          <a:prstGeom prst="rect">
            <a:avLst/>
          </a:prstGeom>
          <a:noFill/>
        </p:spPr>
        <p:txBody>
          <a:bodyPr vert="vert270" wrap="square" rtlCol="0" anchor="ctr" anchorCtr="0">
            <a:noAutofit/>
          </a:bodyPr>
          <a:lstStyle/>
          <a:p>
            <a:r>
              <a:rPr lang="en-US" altLang="ko-KR" sz="11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cmp</a:t>
            </a:r>
            <a:endParaRPr lang="ko-KR" altLang="en-US" sz="1100" dirty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4517266" y="4793173"/>
            <a:ext cx="229397" cy="401003"/>
          </a:xfrm>
          <a:prstGeom prst="rect">
            <a:avLst/>
          </a:prstGeom>
          <a:noFill/>
        </p:spPr>
        <p:txBody>
          <a:bodyPr vert="vert270" wrap="square" rtlCol="0" anchor="ctr" anchorCtr="0">
            <a:noAutofit/>
          </a:bodyPr>
          <a:lstStyle/>
          <a:p>
            <a:r>
              <a:rPr lang="en-US" altLang="ko-KR" sz="11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jne</a:t>
            </a:r>
            <a:endParaRPr lang="ko-KR" altLang="en-US" sz="1100" dirty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5257264" y="5998652"/>
            <a:ext cx="1595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Memory Access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8053105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18. Paging: Introduction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341589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of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Paging </a:t>
            </a:r>
            <a:r>
              <a:rPr lang="en-US" altLang="ko-KR" b="1" dirty="0"/>
              <a:t>splits up</a:t>
            </a:r>
            <a:r>
              <a:rPr lang="en-US" altLang="ko-KR" dirty="0"/>
              <a:t> address space into </a:t>
            </a:r>
            <a:r>
              <a:rPr lang="en-US" altLang="ko-KR" b="1" dirty="0"/>
              <a:t>fixed-zed</a:t>
            </a:r>
            <a:r>
              <a:rPr lang="en-US" altLang="ko-KR" dirty="0"/>
              <a:t> unit called a </a:t>
            </a:r>
            <a:r>
              <a:rPr lang="en-US" altLang="ko-KR" b="1" dirty="0"/>
              <a:t>page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Segmentation: variable size of logical segments(code, stack, heap, etc.)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With paging, </a:t>
            </a:r>
            <a:r>
              <a:rPr lang="en-US" altLang="ko-KR" b="1" dirty="0"/>
              <a:t>physical memory</a:t>
            </a:r>
            <a:r>
              <a:rPr lang="en-US" altLang="ko-KR" dirty="0"/>
              <a:t> is also </a:t>
            </a:r>
            <a:r>
              <a:rPr lang="en-US" altLang="ko-KR" b="1" dirty="0"/>
              <a:t>split</a:t>
            </a:r>
            <a:r>
              <a:rPr lang="en-US" altLang="ko-KR" dirty="0"/>
              <a:t> into some number of pages called a </a:t>
            </a:r>
            <a:r>
              <a:rPr lang="en-US" altLang="ko-KR" b="1" dirty="0"/>
              <a:t>page frame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Page table</a:t>
            </a:r>
            <a:r>
              <a:rPr lang="en-US" altLang="ko-KR" dirty="0"/>
              <a:t> per process is needed </a:t>
            </a:r>
            <a:r>
              <a:rPr lang="en-US" altLang="ko-KR" b="1" dirty="0"/>
              <a:t>to translate</a:t>
            </a:r>
            <a:r>
              <a:rPr lang="en-US" altLang="ko-KR" dirty="0"/>
              <a:t> the virtual address to physical address.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3420037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Advantages Of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altLang="ko-KR" sz="2000" b="1" dirty="0"/>
              <a:t>Flexibility: </a:t>
            </a:r>
            <a:r>
              <a:rPr lang="en-US" altLang="ko-KR" sz="2000" dirty="0"/>
              <a:t>Supporting the abstraction of address space effectively</a:t>
            </a:r>
            <a:endParaRPr lang="ko-KR" altLang="en-US" sz="2000" dirty="0"/>
          </a:p>
          <a:p>
            <a:pPr lvl="1"/>
            <a:r>
              <a:rPr lang="en-US" altLang="ko-KR" dirty="0"/>
              <a:t>Don’t need assumption how heap and stack grow and are used.</a:t>
            </a:r>
          </a:p>
          <a:p>
            <a:endParaRPr lang="en-US" altLang="ko-KR" dirty="0"/>
          </a:p>
          <a:p>
            <a:r>
              <a:rPr lang="en-US" altLang="ko-KR" b="1" dirty="0"/>
              <a:t>Simplicity</a:t>
            </a:r>
            <a:r>
              <a:rPr lang="en-US" altLang="ko-KR" dirty="0"/>
              <a:t>: ease of free-space management</a:t>
            </a:r>
          </a:p>
          <a:p>
            <a:pPr lvl="1"/>
            <a:r>
              <a:rPr lang="en-US" altLang="ko-KR" dirty="0"/>
              <a:t>The page in address space and the page frame are the same size.</a:t>
            </a:r>
          </a:p>
          <a:p>
            <a:pPr lvl="1"/>
            <a:r>
              <a:rPr lang="en-US" altLang="ko-KR" dirty="0"/>
              <a:t>Easy to allocate and keep a free list</a:t>
            </a:r>
          </a:p>
        </p:txBody>
      </p:sp>
    </p:spTree>
    <p:extLst>
      <p:ext uri="{BB962C8B-B14F-4D97-AF65-F5344CB8AC3E}">
        <p14:creationId xmlns:p14="http://schemas.microsoft.com/office/powerpoint/2010/main" val="3462384869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 Simple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128-byte physical memory with 16 bytes page frames</a:t>
            </a:r>
            <a:endParaRPr lang="ko-KR" altLang="en-US" dirty="0"/>
          </a:p>
          <a:p>
            <a:r>
              <a:rPr lang="en-US" altLang="ko-KR" dirty="0"/>
              <a:t>64-byte address space with 16 bytes pages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279576" y="2924944"/>
            <a:ext cx="4021772" cy="2332746"/>
            <a:chOff x="2017433" y="3207007"/>
            <a:chExt cx="4068610" cy="2332746"/>
          </a:xfrm>
        </p:grpSpPr>
        <p:sp>
          <p:nvSpPr>
            <p:cNvPr id="6" name="직사각형 5"/>
            <p:cNvSpPr/>
            <p:nvPr/>
          </p:nvSpPr>
          <p:spPr>
            <a:xfrm>
              <a:off x="2726259" y="3367162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26259" y="3799210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26259" y="4227458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26259" y="4659506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66219" y="3207007"/>
              <a:ext cx="36004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94211" y="3600480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94211" y="4067303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94211" y="4499351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94211" y="4931399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1043" y="3357219"/>
              <a:ext cx="1715000" cy="4977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0 of                            the address space)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04373" y="3855079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1)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93697" y="4283326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2)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04373" y="4715374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3)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17433" y="5219444"/>
              <a:ext cx="300182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 Simple 64-byte Address Space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5956560" y="1844824"/>
            <a:ext cx="4531929" cy="4536504"/>
            <a:chOff x="2024895" y="1733326"/>
            <a:chExt cx="4896544" cy="4536504"/>
          </a:xfrm>
        </p:grpSpPr>
        <p:sp>
          <p:nvSpPr>
            <p:cNvPr id="49" name="TextBox 48"/>
            <p:cNvSpPr txBox="1"/>
            <p:nvPr/>
          </p:nvSpPr>
          <p:spPr>
            <a:xfrm>
              <a:off x="2746987" y="1733326"/>
              <a:ext cx="602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13522" y="221763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411957" y="1887700"/>
              <a:ext cx="1456785" cy="4988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reserved for OS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411957" y="289063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411957" y="238657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411957" y="3389510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11957" y="388838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411957" y="439244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24895" y="5962053"/>
              <a:ext cx="48965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64-Byte Address Space Placed In Physical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411956" y="4891320"/>
              <a:ext cx="1455993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411957" y="5395376"/>
              <a:ext cx="1456784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13522" y="272011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13523" y="325101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13521" y="374988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13525" y="425394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13525" y="475282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96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13522" y="5260138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112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13521" y="5724544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903546" y="1838483"/>
              <a:ext cx="1685014" cy="5176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0 of                           physical memory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960116" y="2478450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60116" y="2979915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60116" y="3478792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960116" y="398025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960116" y="4481726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960116" y="4983193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60116" y="548724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061474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4602" y="836712"/>
            <a:ext cx="8786812" cy="5501258"/>
          </a:xfrm>
        </p:spPr>
        <p:txBody>
          <a:bodyPr/>
          <a:lstStyle/>
          <a:p>
            <a:r>
              <a:rPr lang="en-US" altLang="ko-KR" dirty="0"/>
              <a:t>Two components in the virtual address</a:t>
            </a:r>
          </a:p>
          <a:p>
            <a:pPr lvl="1"/>
            <a:r>
              <a:rPr lang="en-US" altLang="ko-KR" dirty="0"/>
              <a:t>VPN: virtual page number</a:t>
            </a:r>
          </a:p>
          <a:p>
            <a:pPr lvl="1"/>
            <a:r>
              <a:rPr lang="en-US" altLang="ko-KR" dirty="0"/>
              <a:t>Offset: offset within the page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Example: virtual address 21 in 64-byte address space</a:t>
            </a:r>
          </a:p>
          <a:p>
            <a:pPr lvl="1"/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4367808" y="2437398"/>
            <a:ext cx="3024336" cy="1063610"/>
            <a:chOff x="2915816" y="3429000"/>
            <a:chExt cx="3024336" cy="1063610"/>
          </a:xfrm>
        </p:grpSpPr>
        <p:sp>
          <p:nvSpPr>
            <p:cNvPr id="13" name="직사각형 12"/>
            <p:cNvSpPr/>
            <p:nvPr/>
          </p:nvSpPr>
          <p:spPr>
            <a:xfrm>
              <a:off x="2915816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Va5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419872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Va4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23928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Va3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27984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Va2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932040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36096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2915816" y="3754529"/>
              <a:ext cx="936104" cy="162022"/>
              <a:chOff x="1763688" y="3699031"/>
              <a:chExt cx="1008112" cy="162022"/>
            </a:xfrm>
          </p:grpSpPr>
          <p:sp>
            <p:nvSpPr>
              <p:cNvPr id="19" name="왼쪽 대괄호 18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/>
              <p:cNvCxnSpPr>
                <a:stCxn id="19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/>
            <p:cNvGrpSpPr/>
            <p:nvPr/>
          </p:nvGrpSpPr>
          <p:grpSpPr>
            <a:xfrm>
              <a:off x="3995936" y="3754529"/>
              <a:ext cx="1944216" cy="162023"/>
              <a:chOff x="2771800" y="3700791"/>
              <a:chExt cx="2016224" cy="160263"/>
            </a:xfrm>
          </p:grpSpPr>
          <p:sp>
            <p:nvSpPr>
              <p:cNvPr id="20" name="왼쪽 대괄호 19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/>
              <p:cNvCxnSpPr>
                <a:stCxn id="20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3059832" y="3429000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VPN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44988" y="3429000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4439816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943872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447928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951984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56040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960096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4439816" y="4744640"/>
            <a:ext cx="936104" cy="162022"/>
            <a:chOff x="1763688" y="3699031"/>
            <a:chExt cx="1008112" cy="162022"/>
          </a:xfrm>
        </p:grpSpPr>
        <p:sp>
          <p:nvSpPr>
            <p:cNvPr id="95" name="왼쪽 대괄호 94"/>
            <p:cNvSpPr/>
            <p:nvPr/>
          </p:nvSpPr>
          <p:spPr>
            <a:xfrm rot="5400000">
              <a:off x="2213736" y="3302990"/>
              <a:ext cx="108015" cy="1008112"/>
            </a:xfrm>
            <a:prstGeom prst="leftBracket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1"/>
            </p:cNvCxnSpPr>
            <p:nvPr/>
          </p:nvCxnSpPr>
          <p:spPr>
            <a:xfrm flipH="1" flipV="1">
              <a:off x="2267743" y="3699031"/>
              <a:ext cx="1" cy="54008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5519936" y="4744641"/>
            <a:ext cx="1944216" cy="162023"/>
            <a:chOff x="2771800" y="3700791"/>
            <a:chExt cx="2016224" cy="160263"/>
          </a:xfrm>
        </p:grpSpPr>
        <p:sp>
          <p:nvSpPr>
            <p:cNvPr id="98" name="왼쪽 대괄호 97"/>
            <p:cNvSpPr/>
            <p:nvPr/>
          </p:nvSpPr>
          <p:spPr>
            <a:xfrm rot="5400000">
              <a:off x="3725905" y="2798935"/>
              <a:ext cx="108014" cy="2016224"/>
            </a:xfrm>
            <a:prstGeom prst="leftBracket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1"/>
            </p:cNvCxnSpPr>
            <p:nvPr/>
          </p:nvCxnSpPr>
          <p:spPr>
            <a:xfrm flipV="1">
              <a:off x="3779912" y="3700791"/>
              <a:ext cx="0" cy="52249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4583832" y="4365105"/>
            <a:ext cx="648072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VPN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168988" y="4365105"/>
            <a:ext cx="648072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offset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418504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virtual address 21 in 64-byte address space</a:t>
            </a:r>
          </a:p>
          <a:p>
            <a:pPr lvl="1"/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3359696" y="1700808"/>
            <a:ext cx="4680520" cy="3979936"/>
            <a:chOff x="1403648" y="1465288"/>
            <a:chExt cx="4680520" cy="3979936"/>
          </a:xfrm>
        </p:grpSpPr>
        <p:sp>
          <p:nvSpPr>
            <p:cNvPr id="46" name="직사각형 45"/>
            <p:cNvSpPr/>
            <p:nvPr/>
          </p:nvSpPr>
          <p:spPr>
            <a:xfrm>
              <a:off x="3059832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563888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67944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572000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76056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580112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059832" y="1844824"/>
              <a:ext cx="936104" cy="162022"/>
              <a:chOff x="1763688" y="3699031"/>
              <a:chExt cx="1008112" cy="162022"/>
            </a:xfrm>
          </p:grpSpPr>
          <p:sp>
            <p:nvSpPr>
              <p:cNvPr id="85" name="왼쪽 대괄호 84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6" name="직선 연결선 85"/>
              <p:cNvCxnSpPr>
                <a:stCxn id="85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4139952" y="1844824"/>
              <a:ext cx="1944216" cy="162023"/>
              <a:chOff x="2771800" y="3700791"/>
              <a:chExt cx="2016224" cy="160263"/>
            </a:xfrm>
          </p:grpSpPr>
          <p:sp>
            <p:nvSpPr>
              <p:cNvPr id="83" name="왼쪽 대괄호 82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4" name="직선 연결선 83"/>
              <p:cNvCxnSpPr>
                <a:stCxn id="83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3203848" y="146528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VPN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9004" y="146528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059832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563888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067944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72000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76056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580112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 rot="10800000">
              <a:off x="2555776" y="4902990"/>
              <a:ext cx="1440160" cy="180518"/>
              <a:chOff x="1763688" y="3699031"/>
              <a:chExt cx="1008112" cy="162022"/>
            </a:xfrm>
          </p:grpSpPr>
          <p:sp>
            <p:nvSpPr>
              <p:cNvPr id="81" name="왼쪽 대괄호 80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2" name="직선 연결선 81"/>
              <p:cNvCxnSpPr>
                <a:stCxn id="81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 rot="10800000">
              <a:off x="4139952" y="4902991"/>
              <a:ext cx="1944216" cy="162023"/>
              <a:chOff x="2771800" y="3700791"/>
              <a:chExt cx="2016224" cy="160263"/>
            </a:xfrm>
          </p:grpSpPr>
          <p:sp>
            <p:nvSpPr>
              <p:cNvPr id="79" name="왼쪽 대괄호 78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0" name="직선 연결선 79"/>
              <p:cNvCxnSpPr>
                <a:stCxn id="79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2951821" y="5124915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PFN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89004" y="5119965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555776" y="4346443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979713" y="2061778"/>
              <a:ext cx="972108" cy="5381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</a:t>
              </a: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Address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03648" y="4327864"/>
              <a:ext cx="972108" cy="5381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Physical</a:t>
              </a: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Address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555777" y="2996952"/>
              <a:ext cx="1440160" cy="936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Address Translation</a:t>
              </a:r>
              <a:endPara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cxnSp>
          <p:nvCxnSpPr>
            <p:cNvPr id="70" name="직선 화살표 연결선 69"/>
            <p:cNvCxnSpPr>
              <a:stCxn id="51" idx="2"/>
              <a:endCxn id="61" idx="0"/>
            </p:cNvCxnSpPr>
            <p:nvPr/>
          </p:nvCxnSpPr>
          <p:spPr>
            <a:xfrm>
              <a:off x="5832140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50" idx="2"/>
              <a:endCxn id="60" idx="0"/>
            </p:cNvCxnSpPr>
            <p:nvPr/>
          </p:nvCxnSpPr>
          <p:spPr>
            <a:xfrm>
              <a:off x="5328084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49" idx="2"/>
              <a:endCxn id="59" idx="0"/>
            </p:cNvCxnSpPr>
            <p:nvPr/>
          </p:nvCxnSpPr>
          <p:spPr>
            <a:xfrm>
              <a:off x="4824028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48" idx="2"/>
              <a:endCxn id="58" idx="0"/>
            </p:cNvCxnSpPr>
            <p:nvPr/>
          </p:nvCxnSpPr>
          <p:spPr>
            <a:xfrm>
              <a:off x="4319972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3815916" y="2635529"/>
              <a:ext cx="0" cy="316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>
              <a:off x="3311860" y="2635529"/>
              <a:ext cx="0" cy="316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>
              <a:off x="2807804" y="3976634"/>
              <a:ext cx="0" cy="3013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>
              <a:off x="3311860" y="3976181"/>
              <a:ext cx="0" cy="316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>
              <a:off x="3815916" y="3975516"/>
              <a:ext cx="0" cy="316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8190612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3</TotalTime>
  <Words>1138</Words>
  <Application>Microsoft Office PowerPoint</Application>
  <PresentationFormat>Widescreen</PresentationFormat>
  <Paragraphs>293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굴림</vt:lpstr>
      <vt:lpstr>맑은 고딕</vt:lpstr>
      <vt:lpstr>Cambria Math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Concept of Paging</vt:lpstr>
      <vt:lpstr>Advantages Of Paging</vt:lpstr>
      <vt:lpstr>Example: A Simple Paging</vt:lpstr>
      <vt:lpstr>Address Translation</vt:lpstr>
      <vt:lpstr>Example: Address Translation</vt:lpstr>
      <vt:lpstr>Where Are Page Tables Stored?</vt:lpstr>
      <vt:lpstr>Example: Page Table in Kernel Physical Memory</vt:lpstr>
      <vt:lpstr>What Is In The Page Table?</vt:lpstr>
      <vt:lpstr>Common Flags Of Page Table Entry</vt:lpstr>
      <vt:lpstr>Example: x86 Page Table Entry</vt:lpstr>
      <vt:lpstr>Paging: Too Slow</vt:lpstr>
      <vt:lpstr>Accessing Memory With Paging</vt:lpstr>
      <vt:lpstr>A Memory Trace</vt:lpstr>
      <vt:lpstr>A Virtual(And Physical) Memory Trace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2</cp:revision>
  <cp:lastPrinted>2015-03-03T01:48:46Z</cp:lastPrinted>
  <dcterms:created xsi:type="dcterms:W3CDTF">2021-07-20T07:41:44Z</dcterms:created>
  <dcterms:modified xsi:type="dcterms:W3CDTF">2021-07-21T02:05:46Z</dcterms:modified>
</cp:coreProperties>
</file>