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</p:sldMasterIdLst>
  <p:notesMasterIdLst>
    <p:notesMasterId r:id="rId22"/>
  </p:notesMasterIdLst>
  <p:sldIdLst>
    <p:sldId id="298" r:id="rId2"/>
    <p:sldId id="297" r:id="rId3"/>
    <p:sldId id="299" r:id="rId4"/>
    <p:sldId id="256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6699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1841" autoAdjust="0"/>
  </p:normalViewPr>
  <p:slideViewPr>
    <p:cSldViewPr>
      <p:cViewPr varScale="1">
        <p:scale>
          <a:sx n="65" d="100"/>
          <a:sy n="65" d="100"/>
        </p:scale>
        <p:origin x="72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66312"/>
    </p:cViewPr>
  </p:sorterViewPr>
  <p:notesViewPr>
    <p:cSldViewPr>
      <p:cViewPr varScale="1">
        <p:scale>
          <a:sx n="92" d="100"/>
          <a:sy n="92" d="100"/>
        </p:scale>
        <p:origin x="-3540" y="-96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333" y="4716023"/>
            <a:ext cx="5439009" cy="4467934"/>
          </a:xfrm>
          <a:prstGeom prst="rect">
            <a:avLst/>
          </a:prstGeom>
        </p:spPr>
        <p:txBody>
          <a:bodyPr lIns="88230" tIns="44115" rIns="88230" bIns="44115"/>
          <a:lstStyle/>
          <a:p>
            <a:r>
              <a:rPr lang="ko-KR" altLang="en-US" dirty="0" err="1"/>
              <a:t>말그대로</a:t>
            </a:r>
            <a:r>
              <a:rPr lang="ko-KR" altLang="en-US" dirty="0"/>
              <a:t> </a:t>
            </a:r>
            <a:r>
              <a:rPr lang="ko-KR" altLang="en-US" dirty="0" err="1"/>
              <a:t>파풀러한</a:t>
            </a:r>
            <a:r>
              <a:rPr lang="ko-KR" altLang="en-US" dirty="0"/>
              <a:t> 애들을 캐시해주는 거니까 그림이 </a:t>
            </a:r>
            <a:r>
              <a:rPr lang="ko-KR" altLang="en-US" dirty="0" err="1"/>
              <a:t>잘못됬음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887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333" y="4716023"/>
            <a:ext cx="5439009" cy="4467934"/>
          </a:xfrm>
          <a:prstGeom prst="rect">
            <a:avLst/>
          </a:prstGeom>
        </p:spPr>
        <p:txBody>
          <a:bodyPr lIns="88230" tIns="44115" rIns="88230" bIns="44115"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>
                <a:solidFill>
                  <a:prstClr val="black"/>
                </a:solidFill>
              </a:rPr>
              <a:pPr/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099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65" y="4715405"/>
            <a:ext cx="5438748" cy="4467471"/>
          </a:xfrm>
          <a:prstGeom prst="rect">
            <a:avLst/>
          </a:prstGeom>
        </p:spPr>
        <p:txBody>
          <a:bodyPr lIns="85133" tIns="42567" rIns="85133" bIns="42567"/>
          <a:lstStyle/>
          <a:p>
            <a:r>
              <a:rPr lang="ko-KR" altLang="en-US" dirty="0"/>
              <a:t>현재 프로세스 </a:t>
            </a:r>
            <a:r>
              <a:rPr lang="en-US" altLang="ko-KR" dirty="0"/>
              <a:t>A,</a:t>
            </a:r>
            <a:r>
              <a:rPr lang="en-US" altLang="ko-KR" baseline="0" dirty="0"/>
              <a:t> B</a:t>
            </a:r>
            <a:r>
              <a:rPr lang="ko-KR" altLang="en-US" baseline="0" dirty="0"/>
              <a:t>의 주소공간을 가상공간으로 변경 예정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>
                <a:solidFill>
                  <a:prstClr val="black"/>
                </a:solidFill>
              </a:rPr>
              <a:pPr/>
              <a:t>14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76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65" y="4715405"/>
            <a:ext cx="5438748" cy="4467471"/>
          </a:xfrm>
          <a:prstGeom prst="rect">
            <a:avLst/>
          </a:prstGeom>
        </p:spPr>
        <p:txBody>
          <a:bodyPr lIns="85133" tIns="42567" rIns="85133" bIns="42567"/>
          <a:lstStyle/>
          <a:p>
            <a:r>
              <a:rPr lang="ko-KR" altLang="en-US" dirty="0"/>
              <a:t>현재 프로세스 </a:t>
            </a:r>
            <a:r>
              <a:rPr lang="en-US" altLang="ko-KR" dirty="0"/>
              <a:t>A,</a:t>
            </a:r>
            <a:r>
              <a:rPr lang="en-US" altLang="ko-KR" baseline="0" dirty="0"/>
              <a:t> B</a:t>
            </a:r>
            <a:r>
              <a:rPr lang="ko-KR" altLang="en-US" baseline="0" dirty="0"/>
              <a:t>의 주소공간을 가상공간으로 변경 예정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>
                <a:solidFill>
                  <a:prstClr val="black"/>
                </a:solidFill>
              </a:rPr>
              <a:pPr/>
              <a:t>15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191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65" y="4715405"/>
            <a:ext cx="5438748" cy="4467471"/>
          </a:xfrm>
          <a:prstGeom prst="rect">
            <a:avLst/>
          </a:prstGeom>
        </p:spPr>
        <p:txBody>
          <a:bodyPr lIns="85133" tIns="42567" rIns="85133" bIns="42567"/>
          <a:lstStyle/>
          <a:p>
            <a:r>
              <a:rPr lang="ko-KR" altLang="en-US" dirty="0"/>
              <a:t>현재 프로세스 </a:t>
            </a:r>
            <a:r>
              <a:rPr lang="en-US" altLang="ko-KR" dirty="0"/>
              <a:t>A,</a:t>
            </a:r>
            <a:r>
              <a:rPr lang="en-US" altLang="ko-KR" baseline="0" dirty="0"/>
              <a:t> B</a:t>
            </a:r>
            <a:r>
              <a:rPr lang="ko-KR" altLang="en-US" baseline="0" dirty="0"/>
              <a:t>의 주소공간을 가상공간으로 변경 예정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>
                <a:solidFill>
                  <a:prstClr val="black"/>
                </a:solidFill>
              </a:rPr>
              <a:pPr/>
              <a:t>16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473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65" y="4715405"/>
            <a:ext cx="5438748" cy="4467471"/>
          </a:xfrm>
          <a:prstGeom prst="rect">
            <a:avLst/>
          </a:prstGeom>
        </p:spPr>
        <p:txBody>
          <a:bodyPr lIns="85133" tIns="42567" rIns="85133" bIns="42567"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>
                <a:solidFill>
                  <a:prstClr val="black"/>
                </a:solidFill>
              </a:rPr>
              <a:pPr/>
              <a:t>19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751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85751" y="880070"/>
            <a:ext cx="11715749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173539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189326" y="2906713"/>
            <a:ext cx="10763325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  <a:latin typeface="OSwald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5305002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1" y="55564"/>
            <a:ext cx="11715749" cy="58578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1" y="1000125"/>
            <a:ext cx="11715749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91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transition>
    <p:zoom/>
  </p:transition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/>
          <a:latin typeface="Oswald" pitchFamily="2" charset="0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Oswald" pitchFamily="2" charset="0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Oswald" pitchFamily="2" charset="0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Oswald" pitchFamily="2" charset="0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achermocilla.org/" TargetMode="External"/><Relationship Id="rId7" Type="http://schemas.openxmlformats.org/officeDocument/2006/relationships/image" Target="../media/image4.png"/><Relationship Id="rId2" Type="http://schemas.openxmlformats.org/officeDocument/2006/relationships/hyperlink" Target="mailto:jchermocilla@up.edu.ph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ages.cs.wisc.edu/~remzi/OSTEP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ages.cs.wisc.edu/~remzi/OSTEP/Educators-Slides/Youjip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2CA9A-319F-4C46-A9C0-D84A8DA9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CMSC 125: Operating Systems</a:t>
            </a:r>
            <a:endParaRPr lang="en-PH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964F4-F3D4-4117-A3DF-16362E578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Instructor: </a:t>
            </a:r>
            <a:r>
              <a:rPr lang="en-US" sz="2800" b="1" dirty="0"/>
              <a:t>Joseph Anthony C. Hermocilla </a:t>
            </a:r>
          </a:p>
          <a:p>
            <a:r>
              <a:rPr lang="en-US" sz="2800" dirty="0"/>
              <a:t>Email: </a:t>
            </a:r>
            <a:r>
              <a:rPr lang="en-US" sz="2800" dirty="0">
                <a:hlinkClick r:id="rId2"/>
              </a:rPr>
              <a:t>jchermocilla@up.edu.ph</a:t>
            </a:r>
            <a:r>
              <a:rPr lang="en-US" sz="2800" dirty="0"/>
              <a:t> </a:t>
            </a:r>
          </a:p>
          <a:p>
            <a:r>
              <a:rPr lang="en-US" sz="2800" dirty="0"/>
              <a:t>Web: </a:t>
            </a:r>
            <a:r>
              <a:rPr lang="en-US" sz="2800" dirty="0">
                <a:hlinkClick r:id="rId3"/>
              </a:rPr>
              <a:t>https://jachermocilla.org</a:t>
            </a:r>
            <a:r>
              <a:rPr lang="en-US" sz="28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1AAA8C-FD26-46BA-8AAE-E0C0ACBC6E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254" y="5577621"/>
            <a:ext cx="1461313" cy="1256729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938BB10-89AB-4993-BA48-F6DB29DA81F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6" t="7505" r="6677" b="7505"/>
          <a:stretch/>
        </p:blipFill>
        <p:spPr>
          <a:xfrm>
            <a:off x="8210912" y="5592848"/>
            <a:ext cx="1325513" cy="12847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0DE5F5-BDB3-4730-89D0-6BE9FEAA38E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6627" y="5577621"/>
            <a:ext cx="1284734" cy="12847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6C3E08-E0B2-48DF-AB25-861C963E92E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735" y="5500355"/>
            <a:ext cx="1377227" cy="137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44088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Who Handles The TLB Miss?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Hardware handle the TLB miss entirely on </a:t>
            </a:r>
            <a:r>
              <a:rPr lang="en-US" altLang="ko-KR" dirty="0" err="1">
                <a:solidFill>
                  <a:schemeClr val="accent6"/>
                </a:solidFill>
              </a:rPr>
              <a:t>CISC</a:t>
            </a:r>
            <a:r>
              <a:rPr lang="en-US" altLang="ko-KR" dirty="0">
                <a:solidFill>
                  <a:schemeClr val="accent6"/>
                </a:solidFill>
              </a:rPr>
              <a:t>.</a:t>
            </a:r>
          </a:p>
          <a:p>
            <a:pPr lvl="1"/>
            <a:r>
              <a:rPr lang="en-US" altLang="ko-KR" dirty="0"/>
              <a:t>The hardware has to know exactly where the page tables are located in memory.</a:t>
            </a:r>
          </a:p>
          <a:p>
            <a:pPr lvl="1"/>
            <a:r>
              <a:rPr lang="en-US" altLang="ko-KR" dirty="0"/>
              <a:t>The hardware would “walk” the page table, find the correct page-table entry and </a:t>
            </a:r>
            <a:r>
              <a:rPr lang="en-US" altLang="ko-KR" dirty="0">
                <a:solidFill>
                  <a:schemeClr val="accent6"/>
                </a:solidFill>
              </a:rPr>
              <a:t>extract</a:t>
            </a:r>
            <a:r>
              <a:rPr lang="en-US" altLang="ko-KR" dirty="0"/>
              <a:t> the desired translation, </a:t>
            </a:r>
            <a:r>
              <a:rPr lang="en-US" altLang="ko-KR" dirty="0">
                <a:solidFill>
                  <a:schemeClr val="accent6"/>
                </a:solidFill>
              </a:rPr>
              <a:t>update</a:t>
            </a:r>
            <a:r>
              <a:rPr lang="en-US" altLang="ko-KR" dirty="0"/>
              <a:t> and </a:t>
            </a:r>
            <a:r>
              <a:rPr lang="en-US" altLang="ko-KR" dirty="0">
                <a:solidFill>
                  <a:schemeClr val="accent6"/>
                </a:solidFill>
              </a:rPr>
              <a:t>retry</a:t>
            </a:r>
            <a:r>
              <a:rPr lang="en-US" altLang="ko-KR" dirty="0"/>
              <a:t> instruction.</a:t>
            </a:r>
          </a:p>
          <a:p>
            <a:pPr lvl="1"/>
            <a:r>
              <a:rPr lang="en-US" altLang="ko-KR" b="1" u="sng" dirty="0"/>
              <a:t>hardware-managed </a:t>
            </a:r>
            <a:r>
              <a:rPr lang="en-US" altLang="ko-KR" b="1" u="sng" dirty="0" err="1"/>
              <a:t>TLB</a:t>
            </a:r>
            <a:r>
              <a:rPr lang="en-US" altLang="ko-KR" b="1" u="sng" dirty="0"/>
              <a:t>.</a:t>
            </a:r>
            <a:endParaRPr lang="ko-KR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2467203167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Who Handles The TLB Miss?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/>
                </a:solidFill>
              </a:rPr>
              <a:t>RISC</a:t>
            </a:r>
            <a:r>
              <a:rPr lang="en-US" altLang="ko-KR" dirty="0"/>
              <a:t> have what is known as a </a:t>
            </a:r>
            <a:r>
              <a:rPr lang="en-US" altLang="ko-KR" b="1" u="sng" dirty="0"/>
              <a:t>software-managed </a:t>
            </a:r>
            <a:r>
              <a:rPr lang="en-US" altLang="ko-KR" b="1" u="sng" dirty="0" err="1"/>
              <a:t>TLB</a:t>
            </a:r>
            <a:r>
              <a:rPr lang="en-US" altLang="ko-KR" b="1" u="sng" dirty="0"/>
              <a:t>.</a:t>
            </a:r>
          </a:p>
          <a:p>
            <a:pPr lvl="1"/>
            <a:r>
              <a:rPr lang="en-US" altLang="ko-KR" dirty="0"/>
              <a:t>On a TLB miss, the hardware raises exception( trap handler ).</a:t>
            </a:r>
          </a:p>
          <a:p>
            <a:pPr lvl="2"/>
            <a:r>
              <a:rPr lang="en-US" altLang="ko-KR" b="1" u="sng" dirty="0"/>
              <a:t>Trap handler is code </a:t>
            </a:r>
            <a:r>
              <a:rPr lang="en-US" altLang="ko-KR" dirty="0"/>
              <a:t>within the OS that is written with the express purpose of </a:t>
            </a:r>
            <a:r>
              <a:rPr lang="en-US" altLang="ko-KR" dirty="0">
                <a:solidFill>
                  <a:schemeClr val="accent6"/>
                </a:solidFill>
              </a:rPr>
              <a:t>handling </a:t>
            </a:r>
            <a:r>
              <a:rPr lang="en-US" altLang="ko-KR" dirty="0" err="1">
                <a:solidFill>
                  <a:schemeClr val="accent6"/>
                </a:solidFill>
              </a:rPr>
              <a:t>TLB</a:t>
            </a:r>
            <a:r>
              <a:rPr lang="en-US" altLang="ko-KR" dirty="0">
                <a:solidFill>
                  <a:schemeClr val="accent6"/>
                </a:solidFill>
              </a:rPr>
              <a:t> miss.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0677073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TLB Control Flow algorithm(OS Handled)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991544" y="1039271"/>
            <a:ext cx="7992888" cy="36471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1:	 VPN =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VirtualAddress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&amp; VPN_MASK) &gt;&gt; SHIFT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2:	 (Success,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TlbEntry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TLB_Lookup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(VPN)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3:	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(Success == True)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TLB Hit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4:	 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CanAccess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TlbEntry.ProtectBits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== True)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5:			Offset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VirtualAddress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&amp; OFFSET_MASK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6: 	 	 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PhysAddr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TlbEntry.PFN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&lt;&lt; SHIFT) | Offset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7:	 	 	Register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AccessMemory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PhysAddr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8:	 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9:	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RaiseException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(PROTECTION_FAULT)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10:	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TLB Miss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11:		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RaiseException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TLB_MISS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altLang="ko-KR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933941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TLB entry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TLB is managed by </a:t>
            </a:r>
            <a:r>
              <a:rPr lang="en-US" altLang="ko-KR" b="1" dirty="0"/>
              <a:t>Full Associative </a:t>
            </a:r>
            <a:r>
              <a:rPr lang="en-US" altLang="ko-KR" dirty="0"/>
              <a:t>method.</a:t>
            </a:r>
          </a:p>
          <a:p>
            <a:pPr lvl="1"/>
            <a:r>
              <a:rPr lang="en-US" altLang="ko-KR" dirty="0"/>
              <a:t>A typical TLB might have 32,64, or 128 entries.</a:t>
            </a:r>
          </a:p>
          <a:p>
            <a:pPr lvl="1"/>
            <a:r>
              <a:rPr lang="en-US" altLang="ko-KR" dirty="0"/>
              <a:t>Hardware search the entire TLB in parallel to find the desired translation.</a:t>
            </a:r>
          </a:p>
          <a:p>
            <a:pPr lvl="1"/>
            <a:r>
              <a:rPr lang="en-US" altLang="ko-KR" dirty="0"/>
              <a:t>other bits: valid bits , protection bits, address-space identifier, dirty bit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2999656" y="3356992"/>
            <a:ext cx="6154412" cy="792088"/>
            <a:chOff x="580855" y="2636912"/>
            <a:chExt cx="6154412" cy="792088"/>
          </a:xfrm>
          <a:effectLst/>
        </p:grpSpPr>
        <p:sp>
          <p:nvSpPr>
            <p:cNvPr id="6" name="직사각형 5"/>
            <p:cNvSpPr/>
            <p:nvPr/>
          </p:nvSpPr>
          <p:spPr>
            <a:xfrm>
              <a:off x="580855" y="2636912"/>
              <a:ext cx="6151386" cy="7920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80856" y="2636912"/>
              <a:ext cx="1830905" cy="792088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VPN</a:t>
              </a:r>
              <a:endParaRPr lang="ko-KR" altLang="en-US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1" y="2636912"/>
              <a:ext cx="2451298" cy="7920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PFN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863059" y="2636912"/>
              <a:ext cx="1872208" cy="7920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other bits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503712" y="4221088"/>
            <a:ext cx="4968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Typical TLB entry look like this</a:t>
            </a:r>
          </a:p>
        </p:txBody>
      </p:sp>
    </p:spTree>
    <p:extLst>
      <p:ext uri="{BB962C8B-B14F-4D97-AF65-F5344CB8AC3E}">
        <p14:creationId xmlns:p14="http://schemas.microsoft.com/office/powerpoint/2010/main" val="1772134388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altLang="ko-KR" dirty="0"/>
              <a:t>TLB Issue: Context Switching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063552" y="1916832"/>
            <a:ext cx="1584176" cy="93610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Process A</a:t>
            </a:r>
            <a:endParaRPr lang="ko-KR" altLang="en-US" sz="2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63552" y="4092307"/>
            <a:ext cx="1584176" cy="936104"/>
          </a:xfrm>
          <a:prstGeom prst="roundRect">
            <a:avLst/>
          </a:prstGeom>
          <a:ln/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Process B</a:t>
            </a:r>
            <a:endParaRPr lang="ko-KR" altLang="en-US" sz="2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16080" y="2420888"/>
            <a:ext cx="1404156" cy="338554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TLB Table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132709" y="1195118"/>
            <a:ext cx="1080120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178900" y="1267126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186788" y="1594233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186788" y="1936636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44678" y="2851303"/>
            <a:ext cx="1755379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Virtual Memory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191699" y="2492775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n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14091" y="2154221"/>
            <a:ext cx="105877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</p:txBody>
      </p:sp>
      <p:cxnSp>
        <p:nvCxnSpPr>
          <p:cNvPr id="27" name="Straight Arrow Connector 20"/>
          <p:cNvCxnSpPr>
            <a:stCxn id="7" idx="3"/>
          </p:cNvCxnSpPr>
          <p:nvPr/>
        </p:nvCxnSpPr>
        <p:spPr>
          <a:xfrm>
            <a:off x="3647729" y="2384884"/>
            <a:ext cx="1484981" cy="0"/>
          </a:xfrm>
          <a:prstGeom prst="straightConnector1">
            <a:avLst/>
          </a:prstGeom>
          <a:ln w="15875">
            <a:solidFill>
              <a:schemeClr val="tx2"/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359696" y="2060849"/>
            <a:ext cx="200335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access </a:t>
            </a:r>
            <a:r>
              <a:rPr lang="en-US" altLang="ko-KR" sz="1400" b="1" dirty="0" err="1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VPN10</a:t>
            </a:r>
            <a:endParaRPr lang="ko-KR" altLang="en-US" sz="1400" b="1" dirty="0">
              <a:solidFill>
                <a:srgbClr val="1F497D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132709" y="3708321"/>
            <a:ext cx="1080120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178900" y="3780329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186788" y="4107436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186788" y="4449839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191699" y="5005978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n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514091" y="4667424"/>
            <a:ext cx="105877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817491" y="5364506"/>
            <a:ext cx="1755379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Virtual Memory</a:t>
            </a:r>
          </a:p>
        </p:txBody>
      </p:sp>
      <p:graphicFrame>
        <p:nvGraphicFramePr>
          <p:cNvPr id="30" name="내용 개체 틀 5"/>
          <p:cNvGraphicFramePr>
            <a:graphicFrameLocks/>
          </p:cNvGraphicFramePr>
          <p:nvPr/>
        </p:nvGraphicFramePr>
        <p:xfrm>
          <a:off x="6888088" y="2760712"/>
          <a:ext cx="36004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PFN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valid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prot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4" name="꺾인 연결선 13"/>
          <p:cNvCxnSpPr>
            <a:stCxn id="19" idx="3"/>
          </p:cNvCxnSpPr>
          <p:nvPr/>
        </p:nvCxnSpPr>
        <p:spPr>
          <a:xfrm>
            <a:off x="6212830" y="2023211"/>
            <a:ext cx="675259" cy="1252719"/>
          </a:xfrm>
          <a:prstGeom prst="bentConnector3">
            <a:avLst/>
          </a:prstGeom>
          <a:ln w="15875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600056" y="2010326"/>
            <a:ext cx="200335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Insert TLB Entry</a:t>
            </a:r>
            <a:endParaRPr lang="ko-KR" altLang="en-US" sz="1600" b="1" dirty="0">
              <a:solidFill>
                <a:srgbClr val="1F497D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076375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altLang="ko-KR" dirty="0"/>
              <a:t>TLB Issue: Context Switching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063552" y="1916832"/>
            <a:ext cx="1584176" cy="93610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Process A</a:t>
            </a:r>
            <a:endParaRPr lang="ko-KR" altLang="en-US" sz="2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63552" y="4092307"/>
            <a:ext cx="1584176" cy="936104"/>
          </a:xfrm>
          <a:prstGeom prst="roundRect">
            <a:avLst/>
          </a:prstGeom>
          <a:ln/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Process B</a:t>
            </a:r>
            <a:endParaRPr lang="ko-KR" altLang="en-US" sz="2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16080" y="2420888"/>
            <a:ext cx="1404156" cy="338554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TLB Table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132709" y="1195118"/>
            <a:ext cx="1080120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178900" y="1267126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186788" y="1594233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186788" y="1936636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44678" y="2851303"/>
            <a:ext cx="1755379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Virtual Memory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191699" y="2492775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n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14091" y="2154221"/>
            <a:ext cx="105877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</p:txBody>
      </p:sp>
      <p:cxnSp>
        <p:nvCxnSpPr>
          <p:cNvPr id="27" name="Straight Arrow Connector 20"/>
          <p:cNvCxnSpPr/>
          <p:nvPr/>
        </p:nvCxnSpPr>
        <p:spPr>
          <a:xfrm>
            <a:off x="3647729" y="4581128"/>
            <a:ext cx="1484981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5132709" y="3708321"/>
            <a:ext cx="1080120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178900" y="3780329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186788" y="4107436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186788" y="4449839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191699" y="5005978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n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514091" y="4667424"/>
            <a:ext cx="105877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817491" y="5364506"/>
            <a:ext cx="1755379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Virtual Memory</a:t>
            </a:r>
          </a:p>
        </p:txBody>
      </p:sp>
      <p:graphicFrame>
        <p:nvGraphicFramePr>
          <p:cNvPr id="30" name="내용 개체 틀 5"/>
          <p:cNvGraphicFramePr>
            <a:graphicFrameLocks/>
          </p:cNvGraphicFramePr>
          <p:nvPr/>
        </p:nvGraphicFramePr>
        <p:xfrm>
          <a:off x="6888088" y="2760712"/>
          <a:ext cx="36004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PFN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valid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prot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4" name="꺾인 연결선 13"/>
          <p:cNvCxnSpPr>
            <a:stCxn id="32" idx="3"/>
          </p:cNvCxnSpPr>
          <p:nvPr/>
        </p:nvCxnSpPr>
        <p:spPr>
          <a:xfrm flipV="1">
            <a:off x="6212830" y="3936319"/>
            <a:ext cx="675259" cy="600095"/>
          </a:xfrm>
          <a:prstGeom prst="bentConnector3">
            <a:avLst/>
          </a:prstGeom>
          <a:ln w="19050">
            <a:solidFill>
              <a:schemeClr val="accent3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775521" y="3159080"/>
            <a:ext cx="1350211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Context</a:t>
            </a:r>
          </a:p>
          <a:p>
            <a:r>
              <a:rPr lang="en-US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Switching</a:t>
            </a:r>
          </a:p>
        </p:txBody>
      </p:sp>
      <p:cxnSp>
        <p:nvCxnSpPr>
          <p:cNvPr id="36" name="구부러진 연결선 35"/>
          <p:cNvCxnSpPr/>
          <p:nvPr/>
        </p:nvCxnSpPr>
        <p:spPr>
          <a:xfrm rot="10800000" flipV="1">
            <a:off x="2050529" y="2384884"/>
            <a:ext cx="12700" cy="2175475"/>
          </a:xfrm>
          <a:prstGeom prst="curvedConnector3">
            <a:avLst>
              <a:gd name="adj1" fmla="val 2475000"/>
            </a:avLst>
          </a:prstGeom>
          <a:ln w="158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359696" y="4221088"/>
            <a:ext cx="200335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9BBB59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</a:rPr>
              <a:t>access </a:t>
            </a:r>
            <a:r>
              <a:rPr lang="en-US" altLang="ko-KR" sz="1600" b="1" dirty="0" err="1">
                <a:solidFill>
                  <a:srgbClr val="9BBB59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VPN10</a:t>
            </a:r>
            <a:endParaRPr lang="ko-KR" altLang="en-US" sz="1600" b="1" dirty="0">
              <a:solidFill>
                <a:srgbClr val="9BBB59">
                  <a:lumMod val="75000"/>
                </a:srgbClr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456040" y="4530606"/>
            <a:ext cx="200335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9BBB59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</a:rPr>
              <a:t>Insert TLB Entry</a:t>
            </a:r>
            <a:endParaRPr lang="ko-KR" altLang="en-US" sz="1600" b="1" dirty="0">
              <a:solidFill>
                <a:srgbClr val="9BBB59">
                  <a:lumMod val="75000"/>
                </a:srgb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9199245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altLang="ko-KR" dirty="0"/>
              <a:t>TLB Issue: Context Switching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063552" y="1916832"/>
            <a:ext cx="1584176" cy="93610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Process A</a:t>
            </a:r>
            <a:endParaRPr lang="ko-KR" altLang="en-US" sz="2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63552" y="4092307"/>
            <a:ext cx="1584176" cy="936104"/>
          </a:xfrm>
          <a:prstGeom prst="roundRect">
            <a:avLst/>
          </a:prstGeom>
          <a:ln/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Process B</a:t>
            </a:r>
            <a:endParaRPr lang="ko-KR" altLang="en-US" sz="2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16080" y="2420888"/>
            <a:ext cx="1404156" cy="338554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TLB Table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4844678" y="1195119"/>
            <a:ext cx="1755379" cy="1963961"/>
            <a:chOff x="3320677" y="1195118"/>
            <a:chExt cx="1755379" cy="1963961"/>
          </a:xfrm>
        </p:grpSpPr>
        <p:sp>
          <p:nvSpPr>
            <p:cNvPr id="19" name="직사각형 18"/>
            <p:cNvSpPr/>
            <p:nvPr/>
          </p:nvSpPr>
          <p:spPr>
            <a:xfrm>
              <a:off x="3608709" y="1195118"/>
              <a:ext cx="1080120" cy="16561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654900" y="1267126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0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662788" y="1594233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1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662788" y="1936636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2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320677" y="2851302"/>
              <a:ext cx="1755379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Virtual Memory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667699" y="2492775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n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990090" y="2154221"/>
              <a:ext cx="1058779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</a:t>
              </a: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5132709" y="3708321"/>
            <a:ext cx="1080120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178900" y="3780329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186788" y="4107436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186788" y="4449839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191699" y="5005978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n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514091" y="4667424"/>
            <a:ext cx="105877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817491" y="5364506"/>
            <a:ext cx="1755379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Virtual Memory</a:t>
            </a:r>
          </a:p>
        </p:txBody>
      </p:sp>
      <p:graphicFrame>
        <p:nvGraphicFramePr>
          <p:cNvPr id="30" name="내용 개체 틀 5"/>
          <p:cNvGraphicFramePr>
            <a:graphicFrameLocks/>
          </p:cNvGraphicFramePr>
          <p:nvPr/>
        </p:nvGraphicFramePr>
        <p:xfrm>
          <a:off x="6888088" y="2760712"/>
          <a:ext cx="36004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PFN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valid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prot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6873949" y="3100951"/>
            <a:ext cx="3614539" cy="33855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873949" y="3749837"/>
            <a:ext cx="3614539" cy="33855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734814" y="4637569"/>
            <a:ext cx="3825682" cy="880825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Can’t </a:t>
            </a:r>
            <a:r>
              <a:rPr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Distinguish </a:t>
            </a: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which entry is </a:t>
            </a:r>
          </a:p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meant for which process</a:t>
            </a:r>
            <a:endParaRPr lang="ko-KR" altLang="en-US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929502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 Solve Problem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Provide an address space identifier(ASID) field in the TLB.</a:t>
            </a:r>
          </a:p>
          <a:p>
            <a:pPr lvl="1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135560" y="2426720"/>
            <a:ext cx="1584176" cy="93610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Process A</a:t>
            </a:r>
            <a:endParaRPr lang="ko-KR" altLang="en-US" sz="2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135560" y="4654313"/>
            <a:ext cx="1584176" cy="936104"/>
          </a:xfrm>
          <a:prstGeom prst="roundRect">
            <a:avLst/>
          </a:prstGeom>
          <a:ln/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Process B</a:t>
            </a:r>
            <a:endParaRPr lang="ko-KR" altLang="en-US" sz="2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76120" y="2838289"/>
            <a:ext cx="1404156" cy="338554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TLB Table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4448339" y="1739574"/>
            <a:ext cx="1755379" cy="1963961"/>
            <a:chOff x="3320677" y="1195118"/>
            <a:chExt cx="1755379" cy="1963961"/>
          </a:xfrm>
        </p:grpSpPr>
        <p:sp>
          <p:nvSpPr>
            <p:cNvPr id="10" name="직사각형 9"/>
            <p:cNvSpPr/>
            <p:nvPr/>
          </p:nvSpPr>
          <p:spPr>
            <a:xfrm>
              <a:off x="3608709" y="1195118"/>
              <a:ext cx="1080120" cy="16561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654900" y="1267126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0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662788" y="1594233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1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662788" y="1936636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2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20677" y="2851302"/>
              <a:ext cx="1755379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Virtual Memory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667699" y="2492775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n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990090" y="2154221"/>
              <a:ext cx="1058779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</a:t>
              </a: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4763557" y="4270327"/>
            <a:ext cx="1080120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809748" y="4342335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817636" y="4669442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817636" y="5011845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22547" y="5567984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n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44939" y="5229430"/>
            <a:ext cx="105877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448339" y="5926512"/>
            <a:ext cx="1755379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Virtual Memory</a:t>
            </a:r>
          </a:p>
        </p:txBody>
      </p:sp>
      <p:graphicFrame>
        <p:nvGraphicFramePr>
          <p:cNvPr id="24" name="내용 개체 틀 5"/>
          <p:cNvGraphicFramePr>
            <a:graphicFrameLocks/>
          </p:cNvGraphicFramePr>
          <p:nvPr/>
        </p:nvGraphicFramePr>
        <p:xfrm>
          <a:off x="6780076" y="3161692"/>
          <a:ext cx="36004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PFN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valid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prot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ASID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9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2" name="모서리가 둥근 직사각형 71"/>
          <p:cNvSpPr/>
          <p:nvPr/>
        </p:nvSpPr>
        <p:spPr>
          <a:xfrm>
            <a:off x="9643615" y="3140281"/>
            <a:ext cx="753645" cy="1695169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FF0000"/>
            </a:solidFill>
            <a:prstDash val="dash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2431421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Another Case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Two processes </a:t>
            </a:r>
            <a:r>
              <a:rPr lang="en-US" altLang="ko-KR" dirty="0">
                <a:solidFill>
                  <a:schemeClr val="accent6"/>
                </a:solidFill>
              </a:rPr>
              <a:t>share a page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Process 1 is sharing physical page 101 with Process2.</a:t>
            </a:r>
          </a:p>
          <a:p>
            <a:pPr lvl="1"/>
            <a:r>
              <a:rPr lang="en-US" altLang="ko-KR" dirty="0"/>
              <a:t>P1 maps this page into the 10</a:t>
            </a:r>
            <a:r>
              <a:rPr lang="en-US" altLang="ko-KR" baseline="30000" dirty="0"/>
              <a:t>th</a:t>
            </a:r>
            <a:r>
              <a:rPr lang="en-US" altLang="ko-KR" dirty="0"/>
              <a:t> page of its address space.</a:t>
            </a:r>
          </a:p>
          <a:p>
            <a:pPr lvl="1"/>
            <a:r>
              <a:rPr lang="en-US" altLang="ko-KR" dirty="0"/>
              <a:t>P2 maps this page to the 50</a:t>
            </a:r>
            <a:r>
              <a:rPr lang="en-US" altLang="ko-KR" baseline="30000" dirty="0"/>
              <a:t>th</a:t>
            </a:r>
            <a:r>
              <a:rPr lang="en-US" altLang="ko-KR" dirty="0"/>
              <a:t> page of its address space.</a:t>
            </a:r>
          </a:p>
        </p:txBody>
      </p:sp>
      <p:graphicFrame>
        <p:nvGraphicFramePr>
          <p:cNvPr id="6" name="내용 개체 틀 5"/>
          <p:cNvGraphicFramePr>
            <a:graphicFrameLocks/>
          </p:cNvGraphicFramePr>
          <p:nvPr/>
        </p:nvGraphicFramePr>
        <p:xfrm>
          <a:off x="2462980" y="3269986"/>
          <a:ext cx="36004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PFN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valid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prot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ASID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9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모서리가 둥근 직사각형 6"/>
          <p:cNvSpPr/>
          <p:nvPr/>
        </p:nvSpPr>
        <p:spPr>
          <a:xfrm>
            <a:off x="3177172" y="3252692"/>
            <a:ext cx="724238" cy="1678385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FF0000"/>
            </a:solidFill>
            <a:prstDash val="dash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6560244" y="3212977"/>
            <a:ext cx="3064149" cy="1760201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Sharing of pages is </a:t>
            </a:r>
            <a:r>
              <a:rPr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useful</a:t>
            </a: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as it reduces the number of physical pages in use.</a:t>
            </a:r>
            <a:endParaRPr lang="ko-KR" altLang="en-US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013348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LRU(Least Recently Used)</a:t>
            </a:r>
          </a:p>
          <a:p>
            <a:pPr lvl="1"/>
            <a:r>
              <a:rPr lang="en-US" altLang="ko-KR" dirty="0"/>
              <a:t>Evict an entry that has not recently been used.</a:t>
            </a:r>
          </a:p>
          <a:p>
            <a:pPr lvl="1"/>
            <a:r>
              <a:rPr lang="en-US" altLang="ko-KR" dirty="0"/>
              <a:t>Take advantage of </a:t>
            </a:r>
            <a:r>
              <a:rPr lang="en-US" altLang="ko-KR" i="1" dirty="0"/>
              <a:t>locality</a:t>
            </a:r>
            <a:r>
              <a:rPr lang="en-US" altLang="ko-KR" dirty="0"/>
              <a:t> in the memory-reference stream.</a:t>
            </a:r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TLB Replacement Policy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855640" y="3189090"/>
            <a:ext cx="6840760" cy="859408"/>
          </a:xfrm>
          <a:prstGeom prst="roundRect">
            <a:avLst>
              <a:gd name="adj" fmla="val 555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                                                                         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18965" y="3040386"/>
            <a:ext cx="1924907" cy="30777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Reference Row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104615" y="4162764"/>
            <a:ext cx="303321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06629" y="4230590"/>
            <a:ext cx="301307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7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04615" y="4590506"/>
            <a:ext cx="303321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60120" y="4715113"/>
            <a:ext cx="147927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Page Frame: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480796" y="4158458"/>
            <a:ext cx="305990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480796" y="4226284"/>
            <a:ext cx="305990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7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480797" y="4586200"/>
            <a:ext cx="305991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480797" y="4946240"/>
            <a:ext cx="305990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104615" y="4959054"/>
            <a:ext cx="303321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859495" y="4158458"/>
            <a:ext cx="305990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859496" y="4226284"/>
            <a:ext cx="305990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7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859496" y="4586200"/>
            <a:ext cx="305991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859496" y="4946240"/>
            <a:ext cx="305990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254564" y="4158458"/>
            <a:ext cx="305990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254564" y="4226284"/>
            <a:ext cx="305990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254564" y="4586200"/>
            <a:ext cx="305990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254565" y="4946240"/>
            <a:ext cx="30598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041968" y="4158458"/>
            <a:ext cx="305990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041969" y="4226284"/>
            <a:ext cx="30598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7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041968" y="4586200"/>
            <a:ext cx="305990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041970" y="4946240"/>
            <a:ext cx="30598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797168" y="4158458"/>
            <a:ext cx="311594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797168" y="4226284"/>
            <a:ext cx="307405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4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801358" y="4586200"/>
            <a:ext cx="307405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806041" y="4946240"/>
            <a:ext cx="298532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173771" y="4158458"/>
            <a:ext cx="316278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173771" y="4226284"/>
            <a:ext cx="31627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7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177961" y="4586200"/>
            <a:ext cx="307405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173772" y="4946240"/>
            <a:ext cx="316277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539144" y="4158458"/>
            <a:ext cx="316278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539144" y="4226284"/>
            <a:ext cx="31627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7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539144" y="4586200"/>
            <a:ext cx="31627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539144" y="4946240"/>
            <a:ext cx="316278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935902" y="4158458"/>
            <a:ext cx="316279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935902" y="4226284"/>
            <a:ext cx="316278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935902" y="4586200"/>
            <a:ext cx="31627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935902" y="4946240"/>
            <a:ext cx="31627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8108303" y="4158458"/>
            <a:ext cx="338179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8108303" y="4226284"/>
            <a:ext cx="33817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8108303" y="4586200"/>
            <a:ext cx="33817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8108303" y="4946240"/>
            <a:ext cx="338178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8843241" y="4167983"/>
            <a:ext cx="338179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8843241" y="4235809"/>
            <a:ext cx="33817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8843241" y="4595725"/>
            <a:ext cx="33817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8843241" y="4955765"/>
            <a:ext cx="338178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6888088" y="5536482"/>
            <a:ext cx="3577616" cy="772838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Total 11 TLB miss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039398" y="3462908"/>
            <a:ext cx="433753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7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418577" y="3462908"/>
            <a:ext cx="433753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797756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1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181273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2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564790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948307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3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331824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5715341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4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6098858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2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6482375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3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6865892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7632926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2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7249409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3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8016443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1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8399960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2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8783477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9166993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1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098493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7F3D9-6ADE-4AFF-A511-57621CDAE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en-P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579F75-8F26-4C11-A534-9A1255EBE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20" y="1648922"/>
            <a:ext cx="2523744" cy="395020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67945D-1D61-49F3-AC44-2F69D0840525}"/>
              </a:ext>
            </a:extLst>
          </p:cNvPr>
          <p:cNvSpPr txBox="1"/>
          <p:nvPr/>
        </p:nvSpPr>
        <p:spPr>
          <a:xfrm>
            <a:off x="190501" y="2708920"/>
            <a:ext cx="856979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>
                <a:latin typeface="Oswald" pitchFamily="2" charset="0"/>
              </a:rPr>
              <a:t>Book: </a:t>
            </a:r>
            <a:r>
              <a:rPr lang="en-PH" sz="2400" dirty="0">
                <a:latin typeface="Oswald" pitchFamily="2" charset="0"/>
                <a:hlinkClick r:id="rId3"/>
              </a:rPr>
              <a:t>https://pages.cs.wisc.edu/~remzi/OSTEP/</a:t>
            </a:r>
            <a:endParaRPr lang="en-PH" sz="2400" dirty="0">
              <a:latin typeface="Oswald" pitchFamily="2" charset="0"/>
            </a:endParaRPr>
          </a:p>
          <a:p>
            <a:endParaRPr lang="en-PH" sz="2400" dirty="0">
              <a:latin typeface="Oswald" pitchFamily="2" charset="0"/>
            </a:endParaRPr>
          </a:p>
          <a:p>
            <a:r>
              <a:rPr lang="en-PH" sz="2400" dirty="0">
                <a:latin typeface="Oswald" pitchFamily="2" charset="0"/>
              </a:rPr>
              <a:t>Slides Template: </a:t>
            </a:r>
          </a:p>
          <a:p>
            <a:r>
              <a:rPr lang="en-PH" sz="2400" dirty="0">
                <a:latin typeface="Oswald" pitchFamily="2" charset="0"/>
                <a:hlinkClick r:id="rId4"/>
              </a:rPr>
              <a:t>https://pages.cs.wisc.edu/~remzi/OSTEP/Educators-Slides/Youjip/</a:t>
            </a:r>
            <a:r>
              <a:rPr lang="en-PH" sz="2400" b="1" dirty="0">
                <a:latin typeface="Oswald" pitchFamily="2" charset="0"/>
              </a:rPr>
              <a:t> </a:t>
            </a:r>
            <a:endParaRPr lang="en-PH" sz="2400" dirty="0">
              <a:latin typeface="Oswa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938434"/>
      </p:ext>
    </p:extLst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내용 개체 틀 2"/>
          <p:cNvSpPr txBox="1">
            <a:spLocks/>
          </p:cNvSpPr>
          <p:nvPr/>
        </p:nvSpPr>
        <p:spPr bwMode="auto">
          <a:xfrm>
            <a:off x="1738313" y="880070"/>
            <a:ext cx="8786812" cy="550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lvl="1" indent="0">
              <a:buNone/>
            </a:pPr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Real TLB Entry</a:t>
            </a:r>
            <a:endParaRPr lang="ko-KR" altLang="en-US" dirty="0"/>
          </a:p>
        </p:txBody>
      </p:sp>
      <p:graphicFrame>
        <p:nvGraphicFramePr>
          <p:cNvPr id="12" name="내용 개체 틀 11"/>
          <p:cNvGraphicFramePr>
            <a:graphicFrameLocks noGrp="1"/>
          </p:cNvGraphicFramePr>
          <p:nvPr>
            <p:ph idx="1"/>
          </p:nvPr>
        </p:nvGraphicFramePr>
        <p:xfrm>
          <a:off x="2453583" y="1822267"/>
          <a:ext cx="70294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내용 개체 틀 11"/>
          <p:cNvGraphicFramePr>
            <a:graphicFrameLocks/>
          </p:cNvGraphicFramePr>
          <p:nvPr/>
        </p:nvGraphicFramePr>
        <p:xfrm>
          <a:off x="2453583" y="2182307"/>
          <a:ext cx="70294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325791" y="1868838"/>
            <a:ext cx="504056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VPN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27902" y="1510768"/>
            <a:ext cx="2396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0  1  2  3  4  5  6  7  8  9 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73643" y="1505149"/>
            <a:ext cx="52774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 11  …                     19     …                                  31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36153" y="1868838"/>
            <a:ext cx="203812" cy="26161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G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430247" y="1862652"/>
            <a:ext cx="648072" cy="261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ASID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117879" y="2229993"/>
            <a:ext cx="648072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PFN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226435" y="2223807"/>
            <a:ext cx="527848" cy="26161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C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833149" y="2223807"/>
            <a:ext cx="203812" cy="26161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053963" y="2222905"/>
            <a:ext cx="203812" cy="26161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450141" y="1124744"/>
            <a:ext cx="562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All 64 bits of this TLB entry(example of MIPS R4000)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2"/>
              <p:cNvGraphicFramePr>
                <a:graphicFrameLocks noGrp="1"/>
              </p:cNvGraphicFramePr>
              <p:nvPr/>
            </p:nvGraphicFramePr>
            <p:xfrm>
              <a:off x="2428583" y="2708920"/>
              <a:ext cx="7226653" cy="2194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8203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54461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144016"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bg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Flag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2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bg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Content</a:t>
                          </a:r>
                          <a:endParaRPr lang="ko-KR" altLang="en-US" sz="1200" dirty="0">
                            <a:solidFill>
                              <a:schemeClr val="bg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44016"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19-bit VPN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2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The rest reserved for the kernel.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24-bit PFN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2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Systems can support with up to 64GB of main memory( 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0" i="1" dirty="0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ko-KR" sz="1200" b="0" i="1" dirty="0" smtClean="0">
                                      <a:latin typeface="Cambria Math"/>
                                    </a:rPr>
                                    <m:t>24</m:t>
                                  </m:r>
                                </m:sup>
                              </m:sSup>
                              <m:r>
                                <a:rPr lang="en-US" altLang="ko-KR" sz="1200" b="0" i="1" dirty="0" smtClean="0">
                                  <a:latin typeface="Cambria Math"/>
                                </a:rPr>
                                <m:t>∗4</m:t>
                              </m:r>
                              <m:r>
                                <a:rPr lang="en-US" altLang="ko-KR" sz="1200" b="0" i="1" dirty="0" smtClean="0">
                                  <a:latin typeface="Cambria Math"/>
                                </a:rPr>
                                <m:t>𝐾𝐵</m:t>
                              </m:r>
                            </m:oMath>
                          </a14:m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 pages ).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65720"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Global bit(G)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2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Used for pages that are globally-shared among processes.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ASID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2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OS can use to distinguish between address spaces.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Coherence bit(C)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2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determine how a page is cached by the hardware.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157851"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Dirty bit(D)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2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marking when the page has been written.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Valid bit(V)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2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tells the hardware if there is a valid translation present in the entry.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2"/>
              <p:cNvGraphicFramePr>
                <a:graphicFrameLocks noGrp="1"/>
              </p:cNvGraphicFramePr>
              <p:nvPr/>
            </p:nvGraphicFramePr>
            <p:xfrm>
              <a:off x="2428583" y="2708920"/>
              <a:ext cx="7226653" cy="2194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8203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54461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bg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Flag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2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bg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Content</a:t>
                          </a:r>
                          <a:endParaRPr lang="ko-KR" altLang="en-US" sz="1200" dirty="0">
                            <a:solidFill>
                              <a:schemeClr val="bg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19-bit VPN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2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The rest reserved for the kernel.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24-bit PFN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440" t="-202222" r="-220" b="-51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Global bit(G)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2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Used for pages that are globally-shared among processes.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ASID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2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OS can use to distinguish between address spaces.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Coherence bit(C)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2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determine how a page is cached by the hardware.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Dirty bit(D)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2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marking when the page has been written.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Valid bit(V)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2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tells the hardware if there is a valid translation present in the entry.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06373464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Acknowledgement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2636912"/>
            <a:ext cx="8786812" cy="1368152"/>
          </a:xfrm>
        </p:spPr>
        <p:txBody>
          <a:bodyPr/>
          <a:lstStyle/>
          <a:p>
            <a:r>
              <a:rPr lang="en-US" altLang="ko-KR" sz="1600" dirty="0"/>
              <a:t>This lecture slide set was initially developed for Operating System course in Computer Science Dept. at </a:t>
            </a:r>
            <a:r>
              <a:rPr lang="en-US" altLang="ko-KR" sz="1600" dirty="0" err="1"/>
              <a:t>Hanyang</a:t>
            </a:r>
            <a:r>
              <a:rPr lang="en-US" altLang="ko-KR" sz="1600" dirty="0"/>
              <a:t> University. This lecture slide set is for OSTEP book written by </a:t>
            </a:r>
            <a:r>
              <a:rPr lang="en-US" altLang="ko-KR" sz="1600" dirty="0" err="1"/>
              <a:t>Remzi</a:t>
            </a:r>
            <a:r>
              <a:rPr lang="en-US" altLang="ko-KR" sz="1600" dirty="0"/>
              <a:t> and Andrea at University of Wisconsin.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58678951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19. Translation Lookaside Buffers</a:t>
            </a:r>
          </a:p>
          <a:p>
            <a:pPr lvl="0"/>
            <a:r>
              <a:rPr lang="en-US" altLang="ko-KR" sz="1600" dirty="0">
                <a:solidFill>
                  <a:srgbClr val="1F497D">
                    <a:lumMod val="50000"/>
                  </a:srgbClr>
                </a:solidFill>
              </a:rPr>
              <a:t>Operating System: Three Easy Pieces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809780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Part of the chip’s memory-management unit(MMU).</a:t>
            </a:r>
          </a:p>
          <a:p>
            <a:r>
              <a:rPr lang="en-US" altLang="ko-KR" dirty="0"/>
              <a:t>A hardware cache of </a:t>
            </a:r>
            <a:r>
              <a:rPr lang="en-US" altLang="ko-KR" b="1" dirty="0"/>
              <a:t>popular</a:t>
            </a:r>
            <a:r>
              <a:rPr lang="en-US" altLang="ko-KR" dirty="0"/>
              <a:t> virtual-to-physical address translation.</a:t>
            </a:r>
          </a:p>
          <a:p>
            <a:pPr lvl="1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650361" y="2716647"/>
            <a:ext cx="2286327" cy="2143629"/>
          </a:xfrm>
          <a:prstGeom prst="roundRect">
            <a:avLst>
              <a:gd name="adj" fmla="val 5556"/>
            </a:avLst>
          </a:prstGeom>
          <a:solidFill>
            <a:schemeClr val="accent3"/>
          </a:solidFill>
          <a:ln w="127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MMU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TLB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391273" y="4014457"/>
            <a:ext cx="1080120" cy="724345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CPU</a:t>
            </a:r>
            <a:endParaRPr lang="ko-KR" altLang="en-US" sz="20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32340" y="3916901"/>
            <a:ext cx="1080120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278531" y="3988909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785411" y="3123467"/>
            <a:ext cx="2016224" cy="658203"/>
          </a:xfrm>
          <a:prstGeom prst="roundRect">
            <a:avLst>
              <a:gd name="adj" fmla="val 10966"/>
            </a:avLst>
          </a:prstGeom>
          <a:solidFill>
            <a:schemeClr val="accent3">
              <a:lumMod val="50000"/>
            </a:schemeClr>
          </a:solidFill>
          <a:ln w="127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2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TLB</a:t>
            </a:r>
          </a:p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popular v to p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8278531" y="4316016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278531" y="4658419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21" name="Straight Arrow Connector 20"/>
          <p:cNvCxnSpPr>
            <a:cxnSpLocks/>
            <a:stCxn id="6" idx="0"/>
            <a:endCxn id="16" idx="2"/>
          </p:cNvCxnSpPr>
          <p:nvPr/>
        </p:nvCxnSpPr>
        <p:spPr>
          <a:xfrm flipH="1" flipV="1">
            <a:off x="2929575" y="3628867"/>
            <a:ext cx="1758" cy="38559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0"/>
          <p:cNvCxnSpPr/>
          <p:nvPr/>
        </p:nvCxnSpPr>
        <p:spPr>
          <a:xfrm>
            <a:off x="6801635" y="3205678"/>
            <a:ext cx="1256510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959280" y="2814382"/>
            <a:ext cx="180067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TLB Hit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80393" y="5441108"/>
            <a:ext cx="4968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Translation with MMU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889752" y="5573086"/>
            <a:ext cx="1782749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8278531" y="5214558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n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613722" y="4876004"/>
            <a:ext cx="105877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330246" y="2775308"/>
            <a:ext cx="1198658" cy="8535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464665" y="2936966"/>
            <a:ext cx="933336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Logical </a:t>
            </a:r>
          </a:p>
          <a:p>
            <a:pPr algn="ctr"/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Address</a:t>
            </a:r>
          </a:p>
        </p:txBody>
      </p:sp>
      <p:cxnSp>
        <p:nvCxnSpPr>
          <p:cNvPr id="27" name="Straight Arrow Connector 20"/>
          <p:cNvCxnSpPr>
            <a:cxnSpLocks/>
            <a:stCxn id="16" idx="3"/>
          </p:cNvCxnSpPr>
          <p:nvPr/>
        </p:nvCxnSpPr>
        <p:spPr>
          <a:xfrm flipV="1">
            <a:off x="3528904" y="3229353"/>
            <a:ext cx="1235865" cy="685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665657" y="2652721"/>
            <a:ext cx="933336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TLB </a:t>
            </a:r>
          </a:p>
          <a:p>
            <a:pPr algn="ctr"/>
            <a:r>
              <a:rPr lang="en-US" sz="1600" i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Lookup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805014" y="4080599"/>
            <a:ext cx="2016224" cy="658203"/>
          </a:xfrm>
          <a:prstGeom prst="roundRect">
            <a:avLst>
              <a:gd name="adj" fmla="val 10966"/>
            </a:avLst>
          </a:prstGeom>
          <a:solidFill>
            <a:schemeClr val="accent3">
              <a:lumMod val="50000"/>
            </a:schemeClr>
          </a:solidFill>
          <a:ln w="127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2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Page Table</a:t>
            </a:r>
          </a:p>
          <a:p>
            <a:pPr algn="ctr"/>
            <a:r>
              <a:rPr lang="en-US" altLang="ko-KR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all v to p entries</a:t>
            </a:r>
          </a:p>
        </p:txBody>
      </p:sp>
      <p:cxnSp>
        <p:nvCxnSpPr>
          <p:cNvPr id="33" name="Straight Arrow Connector 20"/>
          <p:cNvCxnSpPr>
            <a:endCxn id="32" idx="0"/>
          </p:cNvCxnSpPr>
          <p:nvPr/>
        </p:nvCxnSpPr>
        <p:spPr>
          <a:xfrm>
            <a:off x="5813126" y="3788460"/>
            <a:ext cx="0" cy="292138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298432" y="3729634"/>
            <a:ext cx="208823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i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TLB Miss </a:t>
            </a:r>
            <a:endParaRPr lang="en-US" sz="1600" i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147891" y="2775307"/>
            <a:ext cx="1158052" cy="85356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314458" y="2913290"/>
            <a:ext cx="933336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Physical</a:t>
            </a:r>
          </a:p>
          <a:p>
            <a:pPr algn="ctr"/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Address</a:t>
            </a:r>
          </a:p>
        </p:txBody>
      </p:sp>
      <p:cxnSp>
        <p:nvCxnSpPr>
          <p:cNvPr id="43" name="Straight Arrow Connector 20"/>
          <p:cNvCxnSpPr>
            <a:endCxn id="9" idx="0"/>
          </p:cNvCxnSpPr>
          <p:nvPr/>
        </p:nvCxnSpPr>
        <p:spPr>
          <a:xfrm flipH="1">
            <a:off x="8772401" y="3633733"/>
            <a:ext cx="2173" cy="283168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6821239" y="4216973"/>
            <a:ext cx="732851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7554089" y="3521741"/>
            <a:ext cx="0" cy="69523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20"/>
          <p:cNvCxnSpPr/>
          <p:nvPr/>
        </p:nvCxnSpPr>
        <p:spPr>
          <a:xfrm>
            <a:off x="7554089" y="3521741"/>
            <a:ext cx="504056" cy="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498322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TLB Basic Algorithms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3789040"/>
            <a:ext cx="8786812" cy="1944216"/>
          </a:xfrm>
        </p:spPr>
        <p:txBody>
          <a:bodyPr/>
          <a:lstStyle/>
          <a:p>
            <a:pPr lvl="1"/>
            <a:r>
              <a:rPr lang="en-US" altLang="ko-KR" dirty="0"/>
              <a:t>(1 lines) extract the virtual page number(</a:t>
            </a:r>
            <a:r>
              <a:rPr lang="en-US" altLang="ko-KR" dirty="0" err="1"/>
              <a:t>VPN</a:t>
            </a:r>
            <a:r>
              <a:rPr lang="en-US" altLang="ko-KR" dirty="0"/>
              <a:t>).</a:t>
            </a:r>
          </a:p>
          <a:p>
            <a:pPr lvl="1"/>
            <a:r>
              <a:rPr lang="en-US" altLang="ko-KR" dirty="0"/>
              <a:t>(2 lines) check if the TLB holds the </a:t>
            </a:r>
            <a:r>
              <a:rPr lang="en-US" altLang="ko-KR" dirty="0" err="1"/>
              <a:t>transalation</a:t>
            </a:r>
            <a:r>
              <a:rPr lang="en-US" altLang="ko-KR" dirty="0"/>
              <a:t> for this </a:t>
            </a:r>
            <a:r>
              <a:rPr lang="en-US" altLang="ko-KR" dirty="0" err="1"/>
              <a:t>VPN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(5-8 lines) extract the page frame number from the relevant TLB entry, and form the desired physical address and access memory.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135560" y="1052736"/>
            <a:ext cx="7992888" cy="265072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1: VPN =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VirtualAddress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&amp; VPN_MASK ) &gt;&gt; SHIFT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2: (Success 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TlbEntry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TLB_Lookup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(VPN)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3: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(Success ==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Ture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){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TLB Hit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4: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CanAccess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TlbEntry.ProtectBit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== True ){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5:        offset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VirtualAddress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&amp; OFFSET_MASK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6: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PhysAddr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TlbEntry.PFN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&lt;&lt; SHIFT) | Offset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7: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AccessMemory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PhysAddr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8:    }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RaiseException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(PROTECTION_ERROR)</a:t>
            </a:r>
          </a:p>
        </p:txBody>
      </p:sp>
    </p:spTree>
    <p:extLst>
      <p:ext uri="{BB962C8B-B14F-4D97-AF65-F5344CB8AC3E}">
        <p14:creationId xmlns:p14="http://schemas.microsoft.com/office/powerpoint/2010/main" val="654672006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TLB Basic Algorithms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4149080"/>
            <a:ext cx="8786812" cy="1872208"/>
          </a:xfrm>
        </p:spPr>
        <p:txBody>
          <a:bodyPr/>
          <a:lstStyle/>
          <a:p>
            <a:pPr lvl="1"/>
            <a:r>
              <a:rPr lang="en-US" altLang="ko-KR" dirty="0"/>
              <a:t>(11-12 lines)  The hardware accesses the page table to find the translation.</a:t>
            </a:r>
          </a:p>
          <a:p>
            <a:pPr lvl="1"/>
            <a:r>
              <a:rPr lang="en-US" altLang="ko-KR" dirty="0"/>
              <a:t>(16 lines) updates the TLB with the translation.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063552" y="1052737"/>
            <a:ext cx="7992888" cy="297389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11:    }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{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//TLB Miss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12: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PTEAddr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PTBR + (VPN *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sizeof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(PTE))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13:        PTE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AccessMemory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PTEAddr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14:        (…)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15:    }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16: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TLB_Insert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 VPN , PTE.PFN 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PTE.ProtectBits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17: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RetryInstruction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18:    }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19:}</a:t>
            </a:r>
          </a:p>
        </p:txBody>
      </p:sp>
    </p:spTree>
    <p:extLst>
      <p:ext uri="{BB962C8B-B14F-4D97-AF65-F5344CB8AC3E}">
        <p14:creationId xmlns:p14="http://schemas.microsoft.com/office/powerpoint/2010/main" val="2612071058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1738313" y="880070"/>
            <a:ext cx="8786812" cy="550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dirty="0">
                <a:solidFill>
                  <a:prstClr val="black"/>
                </a:solidFill>
              </a:rPr>
              <a:t>How a TLB can improve its performance.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Accessing An Array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</p:nvPr>
        </p:nvGraphicFramePr>
        <p:xfrm>
          <a:off x="2639617" y="1620320"/>
          <a:ext cx="2448273" cy="4594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47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47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4144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       OFFSET</a:t>
                      </a:r>
                    </a:p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00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04      08      12      16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00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01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03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04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b="1" kern="120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05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06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a[0]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a[1]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a[2]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07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a[3]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a[4]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a[5]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a[6]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08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a[7]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a[8]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a[9]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09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10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11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12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13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14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15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5447928" y="2010250"/>
            <a:ext cx="4176464" cy="138499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0: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sum = 0 ; 	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1: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for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=0;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&lt;10;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++){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2:		sum+=a[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3:	}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6348028" y="4210348"/>
            <a:ext cx="2664296" cy="621678"/>
          </a:xfrm>
          <a:prstGeom prst="roundRect">
            <a:avLst/>
          </a:prstGeom>
          <a:noFill/>
          <a:ln w="1587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 misses and 7 hits. </a:t>
            </a:r>
          </a:p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Thus </a:t>
            </a:r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TLB hit rate 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is 70%.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879976" y="3562276"/>
            <a:ext cx="3600400" cy="621678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The TLB improves performance</a:t>
            </a:r>
          </a:p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due to </a:t>
            </a:r>
            <a:r>
              <a:rPr lang="en-US" altLang="ko-KR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spatial locality</a:t>
            </a:r>
          </a:p>
        </p:txBody>
      </p:sp>
    </p:spTree>
    <p:extLst>
      <p:ext uri="{BB962C8B-B14F-4D97-AF65-F5344CB8AC3E}">
        <p14:creationId xmlns:p14="http://schemas.microsoft.com/office/powerpoint/2010/main" val="2036597939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Locality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Temporal Locality</a:t>
            </a:r>
          </a:p>
          <a:p>
            <a:pPr lvl="1"/>
            <a:r>
              <a:rPr lang="en-US" altLang="ko-KR" dirty="0"/>
              <a:t>An instruction or data item that has been recently accessed will likely be re-accessed soon in the future.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Spatial Locality</a:t>
            </a:r>
            <a:endParaRPr lang="en-US" altLang="ko-KR" i="1" dirty="0"/>
          </a:p>
          <a:p>
            <a:pPr lvl="1"/>
            <a:r>
              <a:rPr lang="en-US" altLang="ko-KR" dirty="0"/>
              <a:t>If a program accesses memory at address </a:t>
            </a:r>
            <a:r>
              <a:rPr lang="en-US" altLang="ko-KR" dirty="0">
                <a:latin typeface="Courier" pitchFamily="49" charset="0"/>
              </a:rPr>
              <a:t>x</a:t>
            </a:r>
            <a:r>
              <a:rPr lang="en-US" altLang="ko-KR" dirty="0"/>
              <a:t>, it will likely soon access memory near </a:t>
            </a:r>
            <a:r>
              <a:rPr lang="en-US" altLang="ko-KR" dirty="0">
                <a:latin typeface="Courier" pitchFamily="49" charset="0"/>
              </a:rPr>
              <a:t>x.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30" name="아래쪽 화살표 29"/>
          <p:cNvSpPr/>
          <p:nvPr/>
        </p:nvSpPr>
        <p:spPr>
          <a:xfrm>
            <a:off x="6965486" y="2360372"/>
            <a:ext cx="131894" cy="290340"/>
          </a:xfrm>
          <a:prstGeom prst="downArrow">
            <a:avLst/>
          </a:prstGeom>
          <a:solidFill>
            <a:srgbClr val="FF0000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2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126326" y="1982322"/>
            <a:ext cx="2179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400" baseline="30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access is page1.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400" baseline="30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nd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access is also page1.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680177" y="3396079"/>
            <a:ext cx="1541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Virtual 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6850813" y="4488060"/>
            <a:ext cx="3112132" cy="1605237"/>
            <a:chOff x="1619672" y="2074344"/>
            <a:chExt cx="5097229" cy="2388716"/>
          </a:xfrm>
        </p:grpSpPr>
        <p:sp>
          <p:nvSpPr>
            <p:cNvPr id="35" name="직사각형 34"/>
            <p:cNvSpPr/>
            <p:nvPr/>
          </p:nvSpPr>
          <p:spPr>
            <a:xfrm rot="5400000">
              <a:off x="3527884" y="944724"/>
              <a:ext cx="1080120" cy="48965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2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 rot="5400000">
              <a:off x="1452669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1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 rot="5400000">
              <a:off x="1939610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2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 rot="5400000">
              <a:off x="2460781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3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 rot="5400000">
              <a:off x="2964837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4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 rot="5400000">
              <a:off x="3468893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5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 rot="5400000">
              <a:off x="5598114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n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2" name="아래쪽 화살표 41"/>
            <p:cNvSpPr/>
            <p:nvPr/>
          </p:nvSpPr>
          <p:spPr>
            <a:xfrm>
              <a:off x="1823097" y="2463856"/>
              <a:ext cx="216024" cy="432048"/>
            </a:xfrm>
            <a:prstGeom prst="downArrow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2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669445" y="2074344"/>
              <a:ext cx="4047456" cy="778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en-US" altLang="ko-KR" sz="1400" baseline="30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st</a:t>
              </a:r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access is page1.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en-US" altLang="ko-KR" sz="1400" baseline="30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nd</a:t>
              </a:r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access is near by </a:t>
              </a:r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page1</a:t>
              </a:r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978050" y="4005064"/>
              <a:ext cx="2524251" cy="45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Virtual Memory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644007" y="3140968"/>
              <a:ext cx="1058778" cy="41219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</a:t>
              </a:r>
            </a:p>
          </p:txBody>
        </p:sp>
      </p:grpSp>
      <p:sp>
        <p:nvSpPr>
          <p:cNvPr id="48" name="아래쪽 화살표 47"/>
          <p:cNvSpPr/>
          <p:nvPr/>
        </p:nvSpPr>
        <p:spPr>
          <a:xfrm>
            <a:off x="7276967" y="4758661"/>
            <a:ext cx="131894" cy="290340"/>
          </a:xfrm>
          <a:prstGeom prst="downArrow">
            <a:avLst/>
          </a:prstGeom>
          <a:solidFill>
            <a:srgbClr val="0070C0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2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869862" y="2621838"/>
            <a:ext cx="2980074" cy="725850"/>
            <a:chOff x="5345862" y="2621838"/>
            <a:chExt cx="2980074" cy="725850"/>
          </a:xfrm>
        </p:grpSpPr>
        <p:sp>
          <p:nvSpPr>
            <p:cNvPr id="19" name="직사각형 18"/>
            <p:cNvSpPr/>
            <p:nvPr/>
          </p:nvSpPr>
          <p:spPr>
            <a:xfrm rot="5400000">
              <a:off x="6472974" y="1494726"/>
              <a:ext cx="725850" cy="29800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2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 rot="5400000">
              <a:off x="5185449" y="2852868"/>
              <a:ext cx="653265" cy="2637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1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 rot="5400000">
              <a:off x="5494608" y="2852868"/>
              <a:ext cx="653265" cy="2637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2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 rot="5400000">
              <a:off x="5803767" y="2852868"/>
              <a:ext cx="653265" cy="2637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3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 rot="5400000">
              <a:off x="6112926" y="2852868"/>
              <a:ext cx="653265" cy="2637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4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 rot="5400000">
              <a:off x="6422085" y="2852868"/>
              <a:ext cx="653265" cy="2637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5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 rot="5400000">
              <a:off x="7833941" y="2852868"/>
              <a:ext cx="653265" cy="2637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n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452320" y="2815397"/>
              <a:ext cx="646441" cy="276999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</a:t>
              </a:r>
            </a:p>
          </p:txBody>
        </p:sp>
        <p:sp>
          <p:nvSpPr>
            <p:cNvPr id="46" name="직사각형 45"/>
            <p:cNvSpPr/>
            <p:nvPr/>
          </p:nvSpPr>
          <p:spPr>
            <a:xfrm rot="5400000">
              <a:off x="6731244" y="2850840"/>
              <a:ext cx="653265" cy="2637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6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 rot="5400000">
              <a:off x="7040401" y="2850840"/>
              <a:ext cx="653265" cy="2637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7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4594045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04.The_abstraction_the_process" id="{5B801708-C11A-406D-95E1-D700B4E34BA4}" vid="{C8ED2E06-4ECF-4161-8C72-D82D328D32F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OSTEP_Slides_Template</Template>
  <TotalTime>11</TotalTime>
  <Words>1596</Words>
  <Application>Microsoft Office PowerPoint</Application>
  <PresentationFormat>Widescreen</PresentationFormat>
  <Paragraphs>438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굴림</vt:lpstr>
      <vt:lpstr>맑은 고딕</vt:lpstr>
      <vt:lpstr>Cambria Math</vt:lpstr>
      <vt:lpstr>Courier</vt:lpstr>
      <vt:lpstr>Courier New</vt:lpstr>
      <vt:lpstr>HY견고딕</vt:lpstr>
      <vt:lpstr>Oswald</vt:lpstr>
      <vt:lpstr>Oswald</vt:lpstr>
      <vt:lpstr>Wingdings</vt:lpstr>
      <vt:lpstr>양식_공청회_발표자료-총괄-양식</vt:lpstr>
      <vt:lpstr>CMSC 125: Operating Systems</vt:lpstr>
      <vt:lpstr>Resources</vt:lpstr>
      <vt:lpstr>Acknowledgement</vt:lpstr>
      <vt:lpstr>PowerPoint Presentation</vt:lpstr>
      <vt:lpstr>TLB</vt:lpstr>
      <vt:lpstr>TLB Basic Algorithms</vt:lpstr>
      <vt:lpstr>TLB Basic Algorithms (Cont.)</vt:lpstr>
      <vt:lpstr>Example: Accessing An Array</vt:lpstr>
      <vt:lpstr>Locality</vt:lpstr>
      <vt:lpstr>Who Handles The TLB Miss?</vt:lpstr>
      <vt:lpstr>Who Handles The TLB Miss? (Cont.)</vt:lpstr>
      <vt:lpstr>TLB Control Flow algorithm(OS Handled)</vt:lpstr>
      <vt:lpstr>TLB entry</vt:lpstr>
      <vt:lpstr>TLB Issue: Context Switching</vt:lpstr>
      <vt:lpstr>TLB Issue: Context Switching</vt:lpstr>
      <vt:lpstr>TLB Issue: Context Switching</vt:lpstr>
      <vt:lpstr>To Solve Problem</vt:lpstr>
      <vt:lpstr>Another Case</vt:lpstr>
      <vt:lpstr>TLB Replacement Policy</vt:lpstr>
      <vt:lpstr>A Real TLB Entry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Anthony Hermocilla</dc:creator>
  <cp:lastModifiedBy>Joseph Anthony Hermocilla</cp:lastModifiedBy>
  <cp:revision>3</cp:revision>
  <cp:lastPrinted>2015-03-03T01:48:46Z</cp:lastPrinted>
  <dcterms:created xsi:type="dcterms:W3CDTF">2021-07-20T07:45:45Z</dcterms:created>
  <dcterms:modified xsi:type="dcterms:W3CDTF">2021-07-21T02:11:12Z</dcterms:modified>
</cp:coreProperties>
</file>