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29"/>
  </p:notesMasterIdLst>
  <p:sldIdLst>
    <p:sldId id="298" r:id="rId2"/>
    <p:sldId id="297" r:id="rId3"/>
    <p:sldId id="299" r:id="rId4"/>
    <p:sldId id="25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841" autoAdjust="0"/>
  </p:normalViewPr>
  <p:slideViewPr>
    <p:cSldViewPr>
      <p:cViewPr varScale="1">
        <p:scale>
          <a:sx n="65" d="100"/>
          <a:sy n="65" d="100"/>
        </p:scale>
        <p:origin x="7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333" y="4716023"/>
            <a:ext cx="5439009" cy="4467934"/>
          </a:xfrm>
          <a:prstGeom prst="rect">
            <a:avLst/>
          </a:prstGeom>
        </p:spPr>
        <p:txBody>
          <a:bodyPr lIns="88230" tIns="44115" rIns="88230" bIns="44115"/>
          <a:lstStyle/>
          <a:p>
            <a:r>
              <a:rPr lang="ko-KR" altLang="en-US" dirty="0"/>
              <a:t>여백 감소 페이지 사이의 간격을 없애기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575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333" y="4716023"/>
            <a:ext cx="5439009" cy="4467934"/>
          </a:xfrm>
          <a:prstGeom prst="rect">
            <a:avLst/>
          </a:prstGeom>
        </p:spPr>
        <p:txBody>
          <a:bodyPr lIns="88230" tIns="44115" rIns="88230" bIns="44115"/>
          <a:lstStyle/>
          <a:p>
            <a:r>
              <a:rPr lang="ko-KR" altLang="en-US" dirty="0"/>
              <a:t>여백 감소 페이지 사이의 간격을 없애기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133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Example of Hybrid 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cs typeface="Courier New" pitchFamily="49" charset="0"/>
              </a:rPr>
              <a:t>Each process has </a:t>
            </a:r>
            <a:r>
              <a:rPr lang="en-US" altLang="ko-KR" dirty="0">
                <a:solidFill>
                  <a:srgbClr val="FF0000"/>
                </a:solidFill>
                <a:cs typeface="Courier New" pitchFamily="49" charset="0"/>
              </a:rPr>
              <a:t>three</a:t>
            </a:r>
            <a:r>
              <a:rPr lang="en-US" altLang="ko-KR" dirty="0">
                <a:cs typeface="Courier New" pitchFamily="49" charset="0"/>
              </a:rPr>
              <a:t> page tables associated with it.</a:t>
            </a:r>
          </a:p>
          <a:p>
            <a:pPr lvl="1"/>
            <a:r>
              <a:rPr lang="en-US" altLang="ko-KR" dirty="0"/>
              <a:t>When process is running, the base register for each of these segments contains the physical address of a linear page table for that segment.</a:t>
            </a:r>
          </a:p>
          <a:p>
            <a:endParaRPr lang="ko-KR" altLang="en-US" dirty="0"/>
          </a:p>
        </p:txBody>
      </p:sp>
      <p:graphicFrame>
        <p:nvGraphicFramePr>
          <p:cNvPr id="6" name="내용 개체 틀 11"/>
          <p:cNvGraphicFramePr>
            <a:graphicFrameLocks/>
          </p:cNvGraphicFramePr>
          <p:nvPr/>
        </p:nvGraphicFramePr>
        <p:xfrm>
          <a:off x="2362624" y="2898681"/>
          <a:ext cx="7029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54612" y="3366615"/>
            <a:ext cx="648072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Seg</a:t>
            </a:r>
            <a:endParaRPr lang="en-US" sz="11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362624" y="325872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794672" y="3263512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362624" y="3356992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794672" y="3366615"/>
            <a:ext cx="3744416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530754" y="326834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34832" y="3366615"/>
            <a:ext cx="648072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9390833" y="328498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6539089" y="3366615"/>
            <a:ext cx="2851745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640924" y="3356992"/>
            <a:ext cx="648072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3714" y="2637072"/>
            <a:ext cx="7279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31 30 29 28 27 26 25 24 23 22 21 20 19 18 17 16 15 14 13 12 11 10 9   8   7  6  5   4   3  2  1   0 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4151784" y="4289837"/>
          <a:ext cx="345399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맑은 고딕" pitchFamily="50" charset="-127"/>
                          <a:ea typeface="맑은 고딕" pitchFamily="50" charset="-127"/>
                        </a:rPr>
                        <a:t>Seg</a:t>
                      </a:r>
                      <a:r>
                        <a:rPr lang="en-US" altLang="ko-KR" sz="1200" baseline="0" dirty="0">
                          <a:latin typeface="맑은 고딕" pitchFamily="50" charset="-127"/>
                          <a:ea typeface="맑은 고딕" pitchFamily="50" charset="-127"/>
                        </a:rPr>
                        <a:t> value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Content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00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unused</a:t>
                      </a:r>
                      <a:r>
                        <a:rPr lang="en-US" altLang="ko-KR" sz="1200" baseline="0" dirty="0">
                          <a:latin typeface="맑은 고딕" pitchFamily="50" charset="-127"/>
                          <a:ea typeface="맑은 고딕" pitchFamily="50" charset="-127"/>
                        </a:rPr>
                        <a:t> segment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code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맑은 고딕" pitchFamily="50" charset="-127"/>
                          <a:ea typeface="맑은 고딕" pitchFamily="50" charset="-127"/>
                        </a:rPr>
                        <a:t>heap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stack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939383" y="3834786"/>
            <a:ext cx="403244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32-bit Virtual address space with 4KB pages</a:t>
            </a:r>
          </a:p>
        </p:txBody>
      </p:sp>
    </p:spTree>
    <p:extLst>
      <p:ext uri="{BB962C8B-B14F-4D97-AF65-F5344CB8AC3E}">
        <p14:creationId xmlns:p14="http://schemas.microsoft.com/office/powerpoint/2010/main" val="1710435478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miss on Hybrid 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hardware get to </a:t>
            </a:r>
            <a:r>
              <a:rPr lang="en-US" altLang="ko-KR" b="1" dirty="0"/>
              <a:t>physical address </a:t>
            </a:r>
            <a:r>
              <a:rPr lang="en-US" altLang="ko-KR" dirty="0"/>
              <a:t>from </a:t>
            </a:r>
            <a:r>
              <a:rPr lang="en-US" altLang="ko-KR" b="1" dirty="0"/>
              <a:t>page table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hardware uses the segment bits(SN) to determine which base and bounds pair to use.</a:t>
            </a:r>
          </a:p>
          <a:p>
            <a:pPr lvl="1"/>
            <a:r>
              <a:rPr lang="en-US" altLang="ko-KR" dirty="0"/>
              <a:t>The hardware then takes the </a:t>
            </a:r>
            <a:r>
              <a:rPr lang="en-US" altLang="ko-KR" dirty="0">
                <a:solidFill>
                  <a:schemeClr val="accent6"/>
                </a:solidFill>
              </a:rPr>
              <a:t>physical address</a:t>
            </a:r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en-US" altLang="ko-KR" dirty="0"/>
              <a:t>therein and </a:t>
            </a:r>
            <a:r>
              <a:rPr lang="en-US" altLang="ko-KR" dirty="0">
                <a:solidFill>
                  <a:schemeClr val="accent6"/>
                </a:solidFill>
              </a:rPr>
              <a:t>combines</a:t>
            </a:r>
            <a:r>
              <a:rPr lang="en-US" altLang="ko-KR" dirty="0"/>
              <a:t> it with the VPN as follows to form the address of the page table entry(PTE) 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11624" y="3439845"/>
            <a:ext cx="6264696" cy="10618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01:	SN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SEG_MASK) &gt;&gt; SN_SHIFT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02:	VPN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VPN_MASK) &gt;&gt; VPN_SHIFT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03: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AddressOfPTE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Base[SN] + (VPN *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(PTE))</a:t>
            </a:r>
          </a:p>
        </p:txBody>
      </p:sp>
    </p:spTree>
    <p:extLst>
      <p:ext uri="{BB962C8B-B14F-4D97-AF65-F5344CB8AC3E}">
        <p14:creationId xmlns:p14="http://schemas.microsoft.com/office/powerpoint/2010/main" val="1629810129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Hybrid Approach is not without problems.</a:t>
            </a:r>
          </a:p>
          <a:p>
            <a:pPr lvl="1"/>
            <a:r>
              <a:rPr lang="en-US" altLang="ko-KR" dirty="0"/>
              <a:t>If we have a large but sparsely-used heap, we can still end up with a lot of page table waste.</a:t>
            </a:r>
          </a:p>
          <a:p>
            <a:pPr lvl="1"/>
            <a:r>
              <a:rPr lang="en-US" altLang="ko-KR" dirty="0"/>
              <a:t>Causing external fragmentation to arise again.</a:t>
            </a:r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of Hybrid Approach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9428902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Page 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Turns the linear page table into something like a tree.</a:t>
            </a:r>
          </a:p>
          <a:p>
            <a:pPr lvl="1"/>
            <a:r>
              <a:rPr lang="en-US" altLang="ko-KR" dirty="0"/>
              <a:t>Chop up the page table into page-sized units.</a:t>
            </a:r>
          </a:p>
          <a:p>
            <a:pPr lvl="1"/>
            <a:r>
              <a:rPr lang="en-US" altLang="ko-KR" dirty="0"/>
              <a:t>If an entire page of page-table entries is invalid, don’t allocate that page of the page table at all.</a:t>
            </a:r>
          </a:p>
          <a:p>
            <a:pPr lvl="1"/>
            <a:r>
              <a:rPr lang="en-US" altLang="ko-KR" dirty="0"/>
              <a:t>To track whether a page of the page table is valid, use a new structure, called </a:t>
            </a:r>
            <a:r>
              <a:rPr lang="en-US" altLang="ko-KR" dirty="0">
                <a:solidFill>
                  <a:schemeClr val="accent6"/>
                </a:solidFill>
              </a:rPr>
              <a:t>page directory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1636354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내용 개체 틀 2"/>
          <p:cNvSpPr txBox="1">
            <a:spLocks/>
          </p:cNvSpPr>
          <p:nvPr/>
        </p:nvSpPr>
        <p:spPr bwMode="auto">
          <a:xfrm>
            <a:off x="1755428" y="880070"/>
            <a:ext cx="8786812" cy="4205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Page Tables: Page directory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89193" y="1412777"/>
            <a:ext cx="1779910" cy="2845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201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5521" y="1362254"/>
            <a:ext cx="646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PBTR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63553" y="1052737"/>
            <a:ext cx="230962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Linear Page Table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90560" y="1052737"/>
            <a:ext cx="231760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Multi-level Page Table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2095556" y="2039562"/>
            <a:ext cx="587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valid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2482262" y="2061686"/>
            <a:ext cx="546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74798" y="211311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8" name="표 87"/>
          <p:cNvGraphicFramePr>
            <a:graphicFrameLocks noGrp="1"/>
          </p:cNvGraphicFramePr>
          <p:nvPr/>
        </p:nvGraphicFramePr>
        <p:xfrm>
          <a:off x="2291145" y="2445986"/>
          <a:ext cx="163699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90" name="직선 연결선 89"/>
          <p:cNvCxnSpPr/>
          <p:nvPr/>
        </p:nvCxnSpPr>
        <p:spPr>
          <a:xfrm>
            <a:off x="2112736" y="2445986"/>
            <a:ext cx="20013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2112736" y="3548502"/>
            <a:ext cx="20013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2083777" y="4624502"/>
            <a:ext cx="20013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4191634" y="1555054"/>
            <a:ext cx="328748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4511824" y="1555054"/>
            <a:ext cx="0" cy="8909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 flipH="1">
            <a:off x="4151784" y="2437994"/>
            <a:ext cx="360040" cy="417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 rot="16200000">
            <a:off x="3766236" y="2868380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PFN201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3724483" y="3941032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PFN202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 rot="16200000">
            <a:off x="3724482" y="4998566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PFN203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>
            <a:off x="7342123" y="1563242"/>
            <a:ext cx="20976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7550265" y="1562143"/>
            <a:ext cx="0" cy="97856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H="1">
            <a:off x="7018752" y="2532575"/>
            <a:ext cx="531514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5283516" y="2551625"/>
            <a:ext cx="173523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5" name="표 124"/>
          <p:cNvGraphicFramePr>
            <a:graphicFrameLocks noGrp="1"/>
          </p:cNvGraphicFramePr>
          <p:nvPr/>
        </p:nvGraphicFramePr>
        <p:xfrm>
          <a:off x="5761161" y="2568514"/>
          <a:ext cx="113294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4" name="직선 연결선 123"/>
          <p:cNvCxnSpPr/>
          <p:nvPr/>
        </p:nvCxnSpPr>
        <p:spPr>
          <a:xfrm>
            <a:off x="5283516" y="3678148"/>
            <a:ext cx="173523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943872" y="3704189"/>
            <a:ext cx="237626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Page Directory</a:t>
            </a:r>
          </a:p>
        </p:txBody>
      </p:sp>
      <p:cxnSp>
        <p:nvCxnSpPr>
          <p:cNvPr id="128" name="직선 연결선 127"/>
          <p:cNvCxnSpPr/>
          <p:nvPr/>
        </p:nvCxnSpPr>
        <p:spPr>
          <a:xfrm>
            <a:off x="6960097" y="2680690"/>
            <a:ext cx="1037071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 rot="16200000">
            <a:off x="5109936" y="2958448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PFN200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TextBox 138"/>
          <p:cNvSpPr txBox="1"/>
          <p:nvPr/>
        </p:nvSpPr>
        <p:spPr>
          <a:xfrm rot="16200000">
            <a:off x="5575165" y="2156649"/>
            <a:ext cx="587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valid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175210" y="225712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1" name="표 140"/>
          <p:cNvGraphicFramePr>
            <a:graphicFrameLocks noGrp="1"/>
          </p:cNvGraphicFramePr>
          <p:nvPr/>
        </p:nvGraphicFramePr>
        <p:xfrm>
          <a:off x="8141184" y="2573258"/>
          <a:ext cx="16369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7" name="TextBox 146"/>
          <p:cNvSpPr txBox="1"/>
          <p:nvPr/>
        </p:nvSpPr>
        <p:spPr>
          <a:xfrm rot="16200000">
            <a:off x="9533105" y="3023851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PFN201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 rot="16200000">
            <a:off x="7951968" y="2150718"/>
            <a:ext cx="587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valid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 rot="16200000">
            <a:off x="8338674" y="2172842"/>
            <a:ext cx="546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9076903" y="220953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7824192" y="3815836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[Page 1 of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PT:Not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Allocated]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7824192" y="439190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[Page 2 of PT: Not Allocated]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7010048" y="3518856"/>
            <a:ext cx="984379" cy="1432978"/>
            <a:chOff x="6081232" y="3909161"/>
            <a:chExt cx="984379" cy="1432978"/>
          </a:xfrm>
        </p:grpSpPr>
        <p:cxnSp>
          <p:nvCxnSpPr>
            <p:cNvPr id="136" name="직선 연결선 135"/>
            <p:cNvCxnSpPr/>
            <p:nvPr/>
          </p:nvCxnSpPr>
          <p:spPr>
            <a:xfrm>
              <a:off x="6568243" y="5332614"/>
              <a:ext cx="497368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>
              <a:off x="6081232" y="3909161"/>
              <a:ext cx="482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>
              <a:off x="6563232" y="3909161"/>
              <a:ext cx="0" cy="143297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9" name="표 158"/>
          <p:cNvGraphicFramePr>
            <a:graphicFrameLocks noGrp="1"/>
          </p:cNvGraphicFramePr>
          <p:nvPr/>
        </p:nvGraphicFramePr>
        <p:xfrm>
          <a:off x="8111258" y="4843616"/>
          <a:ext cx="16369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0" name="TextBox 159"/>
          <p:cNvSpPr txBox="1"/>
          <p:nvPr/>
        </p:nvSpPr>
        <p:spPr>
          <a:xfrm rot="16200000">
            <a:off x="9537565" y="5236470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PFN204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7980168" y="3660062"/>
            <a:ext cx="206201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975651" y="4248491"/>
            <a:ext cx="206201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979626" y="4830306"/>
            <a:ext cx="206201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2083777" y="5730149"/>
            <a:ext cx="20013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8000965" y="2564904"/>
            <a:ext cx="20013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8000377" y="5949280"/>
            <a:ext cx="206201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5559606" y="1419866"/>
            <a:ext cx="1779910" cy="2845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200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945934" y="1369343"/>
            <a:ext cx="646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PBTR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91288" y="6093296"/>
            <a:ext cx="632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Linear (Left) And Multi-Level (Right) Page Tables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0542852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Page Tables: Page directory entries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page directory contains one entry per page of the page table.</a:t>
            </a:r>
          </a:p>
          <a:p>
            <a:pPr lvl="1"/>
            <a:r>
              <a:rPr lang="en-US" altLang="ko-KR" dirty="0"/>
              <a:t>It consists of a number of</a:t>
            </a:r>
            <a:r>
              <a:rPr lang="en-US" altLang="ko-KR" dirty="0">
                <a:solidFill>
                  <a:schemeClr val="accent6"/>
                </a:solidFill>
              </a:rPr>
              <a:t> page directory entries(</a:t>
            </a:r>
            <a:r>
              <a:rPr lang="en-US" altLang="ko-KR" dirty="0" err="1">
                <a:solidFill>
                  <a:schemeClr val="accent6"/>
                </a:solidFill>
              </a:rPr>
              <a:t>PDE</a:t>
            </a:r>
            <a:r>
              <a:rPr lang="en-US" altLang="ko-KR" dirty="0">
                <a:solidFill>
                  <a:schemeClr val="accent6"/>
                </a:solidFill>
              </a:rPr>
              <a:t>).</a:t>
            </a:r>
          </a:p>
          <a:p>
            <a:r>
              <a:rPr lang="en-US" altLang="ko-KR" dirty="0" err="1"/>
              <a:t>PDE</a:t>
            </a:r>
            <a:r>
              <a:rPr lang="en-US" altLang="ko-KR" dirty="0"/>
              <a:t> has a valid bit and page frame number(</a:t>
            </a:r>
            <a:r>
              <a:rPr lang="en-US" altLang="ko-KR" dirty="0" err="1"/>
              <a:t>PFN</a:t>
            </a:r>
            <a:r>
              <a:rPr lang="en-US" altLang="ko-KR" dirty="0"/>
              <a:t>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2388738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Page Tables: Advantage &amp; Disadvantage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Advantage</a:t>
            </a:r>
          </a:p>
          <a:p>
            <a:pPr lvl="1"/>
            <a:r>
              <a:rPr lang="en-US" altLang="ko-KR" dirty="0"/>
              <a:t>Only allocates page-table space in proportion to the amount of address space you are using.</a:t>
            </a:r>
          </a:p>
          <a:p>
            <a:pPr lvl="1"/>
            <a:r>
              <a:rPr lang="en-US" altLang="ko-KR" dirty="0"/>
              <a:t>The OS can grab the next free page when it needs to allocate or grow a page table.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Disadvantage</a:t>
            </a:r>
          </a:p>
          <a:p>
            <a:pPr lvl="1"/>
            <a:r>
              <a:rPr lang="en-US" altLang="ko-KR" dirty="0"/>
              <a:t>Multi-level table is a small example of a </a:t>
            </a:r>
            <a:r>
              <a:rPr lang="en-US" altLang="ko-KR" dirty="0">
                <a:solidFill>
                  <a:schemeClr val="accent6"/>
                </a:solidFill>
              </a:rPr>
              <a:t>time-space trade-off.</a:t>
            </a:r>
          </a:p>
          <a:p>
            <a:pPr lvl="1"/>
            <a:r>
              <a:rPr lang="en-US" altLang="ko-KR" dirty="0">
                <a:solidFill>
                  <a:schemeClr val="accent6"/>
                </a:solidFill>
              </a:rPr>
              <a:t>Complexity.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6059622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Page Table: Level of indirection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multi-level structure can adjust </a:t>
            </a:r>
            <a:r>
              <a:rPr lang="en-US" altLang="ko-KR" dirty="0">
                <a:solidFill>
                  <a:schemeClr val="accent6"/>
                </a:solidFill>
              </a:rPr>
              <a:t>level of indirection </a:t>
            </a:r>
            <a:r>
              <a:rPr lang="en-US" altLang="ko-KR" dirty="0"/>
              <a:t>through use of the page directory.</a:t>
            </a:r>
          </a:p>
          <a:p>
            <a:pPr lvl="1"/>
            <a:r>
              <a:rPr lang="en-US" altLang="ko-KR" dirty="0"/>
              <a:t>Indirection place page-table pages wherever we would like in physical memory.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0159259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1738313" y="880070"/>
            <a:ext cx="8786812" cy="4205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</a:rPr>
              <a:t>To understand the idea behind multi-level page tables better, let’s do an example.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Detailed Multi-Level Example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내용 개체 틀 13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4939180" y="2456568"/>
              <a:ext cx="4392488" cy="21270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62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962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03861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1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Flag</a:t>
                          </a:r>
                          <a:endParaRPr lang="ko-KR" altLang="en-US" sz="1200" b="1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1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Detail</a:t>
                          </a:r>
                          <a:endParaRPr lang="ko-KR" altLang="en-US" sz="1200" b="1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3861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Address</a:t>
                          </a:r>
                          <a:r>
                            <a:rPr lang="en-US" altLang="ko-KR" sz="1200" b="0" baseline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 space 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16 KB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3861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Page</a:t>
                          </a:r>
                          <a:r>
                            <a:rPr lang="en-US" altLang="ko-KR" sz="1200" b="0" baseline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 size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64</a:t>
                          </a:r>
                          <a:r>
                            <a:rPr lang="en-US" altLang="ko-KR" sz="1200" b="0" baseline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 byte 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3861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Virtual</a:t>
                          </a:r>
                          <a:r>
                            <a:rPr lang="en-US" altLang="ko-KR" sz="1200" b="0" baseline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 address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14 bit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3861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 err="1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VPN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8 bit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03861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Offset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6 bit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03861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Page table entry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8</m:t>
                                    </m:r>
                                  </m:sup>
                                </m:sSup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(256)</m:t>
                                </m:r>
                              </m:oMath>
                            </m:oMathPara>
                          </a14:m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내용 개체 틀 13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4939180" y="2456568"/>
              <a:ext cx="4392488" cy="21270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62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962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03861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1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Flag</a:t>
                          </a:r>
                          <a:endParaRPr lang="ko-KR" altLang="en-US" sz="1200" b="1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1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Detail</a:t>
                          </a:r>
                          <a:endParaRPr lang="ko-KR" altLang="en-US" sz="1200" b="1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3861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Address</a:t>
                          </a:r>
                          <a:r>
                            <a:rPr lang="en-US" altLang="ko-KR" sz="1200" b="0" baseline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 space 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16 KB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3861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Page</a:t>
                          </a:r>
                          <a:r>
                            <a:rPr lang="en-US" altLang="ko-KR" sz="1200" b="0" baseline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 size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64</a:t>
                          </a:r>
                          <a:r>
                            <a:rPr lang="en-US" altLang="ko-KR" sz="1200" b="0" baseline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 byte 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3861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Virtual</a:t>
                          </a:r>
                          <a:r>
                            <a:rPr lang="en-US" altLang="ko-KR" sz="1200" b="0" baseline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 address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14 bit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3861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 err="1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VPN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8 bit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03861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Offset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6 bit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03861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Page table entry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56" t="-602000" r="-556" b="-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458694" y="2207330"/>
          <a:ext cx="115212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code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code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(free)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(free)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heap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heap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(free)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(free)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stack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stack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939180" y="4645964"/>
            <a:ext cx="41044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16-KB Address Space With 64-byte Pages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34925" y="2285090"/>
            <a:ext cx="9188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0000 0000</a:t>
            </a:r>
          </a:p>
          <a:p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4924" y="2492839"/>
            <a:ext cx="9188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0000 0001</a:t>
            </a:r>
          </a:p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  ...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34925" y="4661354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1111 1111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2647152" y="5446968"/>
          <a:ext cx="64560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222066" y="5951026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36161" y="5912095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2652178" y="5805265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6338793" y="5801705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671226" y="5907924"/>
            <a:ext cx="3659846" cy="356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354076" y="5912094"/>
            <a:ext cx="2766260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112963" y="5805874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358934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Detailed Multi-Level Example: Page Directory </a:t>
            </a:r>
            <a:r>
              <a:rPr lang="en-US" altLang="ko-KR" dirty="0" err="1"/>
              <a:t>Idx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page directory needs one entry per page of the page table</a:t>
            </a:r>
          </a:p>
          <a:p>
            <a:pPr lvl="1"/>
            <a:r>
              <a:rPr lang="en-US" altLang="ko-KR" dirty="0"/>
              <a:t>it has 16 entries.</a:t>
            </a:r>
          </a:p>
          <a:p>
            <a:r>
              <a:rPr lang="en-US" altLang="ko-KR" dirty="0"/>
              <a:t>The page-directory entry is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invalid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dirty="0"/>
              <a:t>Raise an exception (The access is invalid)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20482" y="4489199"/>
            <a:ext cx="41044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14-bits Virtual address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2711624" y="3716295"/>
          <a:ext cx="64560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286538" y="4220353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00633" y="4181422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2716650" y="4074592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6403265" y="4071032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735698" y="4177251"/>
            <a:ext cx="3659846" cy="356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418548" y="4181421"/>
            <a:ext cx="2766260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9177435" y="4075201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2715044" y="3527449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4565622" y="3505098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715044" y="3602999"/>
            <a:ext cx="1850578" cy="178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73333" y="3296018"/>
            <a:ext cx="1734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Directory Index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2261926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Detailed Multi-Level Example: Page Table </a:t>
            </a:r>
            <a:r>
              <a:rPr lang="en-US" altLang="ko-KR" dirty="0" err="1"/>
              <a:t>Idx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dirty="0" err="1"/>
              <a:t>PDE</a:t>
            </a:r>
            <a:r>
              <a:rPr lang="en-US" altLang="ko-KR" dirty="0"/>
              <a:t> is valid, we have more work to do.</a:t>
            </a:r>
          </a:p>
          <a:p>
            <a:pPr lvl="1"/>
            <a:r>
              <a:rPr lang="en-US" altLang="ko-KR" dirty="0"/>
              <a:t>To fetch the page table entry(</a:t>
            </a:r>
            <a:r>
              <a:rPr lang="en-US" altLang="ko-KR" dirty="0" err="1"/>
              <a:t>PTE</a:t>
            </a:r>
            <a:r>
              <a:rPr lang="en-US" altLang="ko-KR" dirty="0"/>
              <a:t>) from the page of the page table pointed to by this page-directory entry.</a:t>
            </a:r>
          </a:p>
          <a:p>
            <a:r>
              <a:rPr lang="en-US" altLang="ko-KR" dirty="0"/>
              <a:t>This </a:t>
            </a:r>
            <a:r>
              <a:rPr lang="en-US" altLang="ko-KR" dirty="0">
                <a:solidFill>
                  <a:schemeClr val="accent6"/>
                </a:solidFill>
              </a:rPr>
              <a:t>page-table index</a:t>
            </a:r>
            <a:r>
              <a:rPr lang="en-US" altLang="ko-KR" dirty="0"/>
              <a:t> can then be used to index into the page table itself.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64498" y="4845707"/>
            <a:ext cx="41044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14-bits Virtual address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855640" y="4072803"/>
          <a:ext cx="64560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430554" y="4576861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44649" y="4537930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2860666" y="4431100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6547281" y="4427540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879714" y="4533759"/>
            <a:ext cx="3659846" cy="356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562564" y="4537929"/>
            <a:ext cx="2766260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9321451" y="4431709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859060" y="3852697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4709638" y="3853791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859060" y="3959507"/>
            <a:ext cx="1850578" cy="178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927649" y="3656058"/>
            <a:ext cx="1734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Directory Index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4705758" y="3961287"/>
            <a:ext cx="1850578" cy="178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6547280" y="3847376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948574" y="3653753"/>
            <a:ext cx="1435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Table Index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7176811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More than Two Level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some cases, a deeper tree is possible.</a:t>
            </a:r>
          </a:p>
          <a:p>
            <a:endParaRPr lang="ko-KR" altLang="en-US" dirty="0"/>
          </a:p>
        </p:txBody>
      </p:sp>
      <p:graphicFrame>
        <p:nvGraphicFramePr>
          <p:cNvPr id="17" name="내용 개체 틀 11"/>
          <p:cNvGraphicFramePr>
            <a:graphicFrameLocks/>
          </p:cNvGraphicFramePr>
          <p:nvPr/>
        </p:nvGraphicFramePr>
        <p:xfrm>
          <a:off x="2351585" y="1844824"/>
          <a:ext cx="65901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108657" y="1583215"/>
            <a:ext cx="7055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30 29 28 27 26 25 24 23 22 21 20 19 18 17 16 15 14 13 12 11 10 9  8  7  6  5  4   3   2  1   0 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내용 개체 틀 13"/>
          <p:cNvGraphicFramePr>
            <a:graphicFrameLocks/>
          </p:cNvGraphicFramePr>
          <p:nvPr/>
        </p:nvGraphicFramePr>
        <p:xfrm>
          <a:off x="3791744" y="3140968"/>
          <a:ext cx="439248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Flag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Detail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Virtual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address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Page size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512 byte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21 bit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Offset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 bit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7608168" y="2744925"/>
            <a:ext cx="849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67808" y="2689177"/>
            <a:ext cx="849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2351583" y="2204864"/>
            <a:ext cx="2" cy="54006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351583" y="2636912"/>
            <a:ext cx="4608514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6960095" y="2204864"/>
            <a:ext cx="2" cy="54006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8941814" y="2166369"/>
            <a:ext cx="2" cy="54006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960096" y="2636912"/>
            <a:ext cx="1981719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496260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More than Two Level : Page Table 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some cases, a deeper tree is possible.</a:t>
            </a:r>
          </a:p>
          <a:p>
            <a:endParaRPr lang="ko-KR" altLang="en-US" dirty="0"/>
          </a:p>
        </p:txBody>
      </p:sp>
      <p:graphicFrame>
        <p:nvGraphicFramePr>
          <p:cNvPr id="17" name="내용 개체 틀 11"/>
          <p:cNvGraphicFramePr>
            <a:graphicFrameLocks/>
          </p:cNvGraphicFramePr>
          <p:nvPr/>
        </p:nvGraphicFramePr>
        <p:xfrm>
          <a:off x="2351585" y="1844824"/>
          <a:ext cx="65901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108657" y="1583215"/>
            <a:ext cx="7055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30 29 28 27 26 25 24 23 22 21 20 19 18 17 16 15 14 13 12 11 10 9  8  7  6  5  4   3   2  1   0 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08168" y="2744925"/>
            <a:ext cx="849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내용 개체 틀 13"/>
          <p:cNvGraphicFramePr>
            <a:graphicFrameLocks/>
          </p:cNvGraphicFramePr>
          <p:nvPr/>
        </p:nvGraphicFramePr>
        <p:xfrm>
          <a:off x="3791744" y="3140968"/>
          <a:ext cx="439248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Flag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Detail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Virtual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address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Page size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512 byte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21 bit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Offset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 bit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Page entry per page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128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PTEs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367808" y="2689177"/>
            <a:ext cx="849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616280" y="4614623"/>
                <a:ext cx="13681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128=7</m:t>
                          </m:r>
                        </m:e>
                      </m:func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80" y="4614623"/>
                <a:ext cx="1368152" cy="369332"/>
              </a:xfrm>
              <a:prstGeom prst="rect">
                <a:avLst/>
              </a:prstGeom>
              <a:blipFill>
                <a:blip r:embed="rId2"/>
                <a:stretch>
                  <a:fillRect l="-1333" r="-4444" b="-1475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7"/>
          <p:cNvCxnSpPr/>
          <p:nvPr/>
        </p:nvCxnSpPr>
        <p:spPr>
          <a:xfrm>
            <a:off x="7536160" y="4799289"/>
            <a:ext cx="1080120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71558" y="2336394"/>
            <a:ext cx="1613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79646"/>
                </a:solidFill>
                <a:latin typeface="맑은 고딕" pitchFamily="50" charset="-127"/>
                <a:ea typeface="맑은 고딕" pitchFamily="50" charset="-127"/>
              </a:rPr>
              <a:t>Page Table Index</a:t>
            </a:r>
            <a:endParaRPr lang="ko-KR" altLang="en-US" sz="1200" b="1" dirty="0">
              <a:solidFill>
                <a:srgbClr val="F7964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82403" y="2305628"/>
            <a:ext cx="176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Directory Index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 flipH="1">
            <a:off x="2351583" y="2204864"/>
            <a:ext cx="2" cy="54006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351583" y="2636912"/>
            <a:ext cx="4608514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960095" y="2204864"/>
            <a:ext cx="2" cy="54006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8941814" y="2166369"/>
            <a:ext cx="2" cy="54006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960096" y="2636912"/>
            <a:ext cx="1981719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5447926" y="2204865"/>
            <a:ext cx="2" cy="371085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351586" y="2349674"/>
            <a:ext cx="3096341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455848" y="2349674"/>
            <a:ext cx="1496329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328218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More than Two Level : Page Directory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If our page directory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altLang="ko-KR" dirty="0"/>
                  <a:t>entries, it spans not one page but 128.</a:t>
                </a:r>
              </a:p>
              <a:p>
                <a:r>
                  <a:rPr lang="en-US" altLang="ko-KR" dirty="0"/>
                  <a:t>To remedy this problem, we build a </a:t>
                </a:r>
                <a:r>
                  <a:rPr lang="en-US" altLang="ko-KR" dirty="0">
                    <a:solidFill>
                      <a:schemeClr val="accent6"/>
                    </a:solidFill>
                  </a:rPr>
                  <a:t>further level </a:t>
                </a:r>
                <a:r>
                  <a:rPr lang="en-US" altLang="ko-KR" dirty="0"/>
                  <a:t>of the tree, by splitting the page directory itself into multiple pages of the page directory.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내용 개체 틀 11"/>
          <p:cNvGraphicFramePr>
            <a:graphicFrameLocks/>
          </p:cNvGraphicFramePr>
          <p:nvPr/>
        </p:nvGraphicFramePr>
        <p:xfrm>
          <a:off x="2566067" y="3426018"/>
          <a:ext cx="65901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323139" y="3164409"/>
            <a:ext cx="7055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30 29 28 27 26 25 24 23 22 21 20 19 18 17 16 15 14 13 12 11 10 9  8  7  6  5  4   3   2  1   0 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22650" y="4326119"/>
            <a:ext cx="849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82290" y="4270370"/>
            <a:ext cx="849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39617" y="3944090"/>
            <a:ext cx="1397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>
                <a:solidFill>
                  <a:srgbClr val="F79646"/>
                </a:solidFill>
                <a:latin typeface="맑은 고딕" pitchFamily="50" charset="-127"/>
                <a:ea typeface="맑은 고딕" pitchFamily="50" charset="-127"/>
              </a:rPr>
              <a:t>PD</a:t>
            </a:r>
            <a:r>
              <a:rPr lang="en-US" altLang="ko-KR" sz="1200" b="1" dirty="0">
                <a:solidFill>
                  <a:srgbClr val="F79646"/>
                </a:solidFill>
                <a:latin typeface="맑은 고딕" pitchFamily="50" charset="-127"/>
                <a:ea typeface="맑은 고딕" pitchFamily="50" charset="-127"/>
              </a:rPr>
              <a:t> Index 0</a:t>
            </a:r>
            <a:endParaRPr lang="ko-KR" altLang="en-US" sz="1200" b="1" dirty="0">
              <a:solidFill>
                <a:srgbClr val="F7964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22928" y="3938489"/>
            <a:ext cx="1397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>
                <a:solidFill>
                  <a:srgbClr val="F79646"/>
                </a:solidFill>
                <a:latin typeface="맑은 고딕" pitchFamily="50" charset="-127"/>
                <a:ea typeface="맑은 고딕" pitchFamily="50" charset="-127"/>
              </a:rPr>
              <a:t>PD</a:t>
            </a:r>
            <a:r>
              <a:rPr lang="en-US" altLang="ko-KR" sz="1200" b="1" dirty="0">
                <a:solidFill>
                  <a:srgbClr val="F79646"/>
                </a:solidFill>
                <a:latin typeface="맑은 고딕" pitchFamily="50" charset="-127"/>
                <a:ea typeface="맑은 고딕" pitchFamily="50" charset="-127"/>
              </a:rPr>
              <a:t> Index 1</a:t>
            </a:r>
            <a:endParaRPr lang="ko-KR" altLang="en-US" sz="1200" b="1" dirty="0">
              <a:solidFill>
                <a:srgbClr val="F7964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2566065" y="3777536"/>
            <a:ext cx="2" cy="54006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566065" y="4209584"/>
            <a:ext cx="4608514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7174577" y="3777536"/>
            <a:ext cx="2" cy="54006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9156296" y="3739041"/>
            <a:ext cx="2" cy="54006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174578" y="4209584"/>
            <a:ext cx="1981719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87412" y="3934534"/>
            <a:ext cx="1613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Table Index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4102780" y="3783288"/>
            <a:ext cx="2" cy="371085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648695" y="3934533"/>
            <a:ext cx="1525882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5648695" y="3783288"/>
            <a:ext cx="2" cy="371085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566067" y="3940211"/>
            <a:ext cx="1525882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122813" y="3941026"/>
            <a:ext cx="1525882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244470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Page Table Control Flow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35907" y="1052737"/>
            <a:ext cx="7992888" cy="29738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01: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VPN_MASK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&gt;&gt; SHIFT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02:	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Success,TlbEntry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TLB_Lookup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03: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(Success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True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Hit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04:	 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CanAccess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TlbEntry.ProtectBits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True)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05:		Offset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OFFSET_MASK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06: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PhysAddr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TlbEntry.PFN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&lt;&lt; SHIFT) | Offset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07:		Register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AccessMemory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PhysAddr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08: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else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7030A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PROTECTION_FAULT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09: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perform the full multi-level lookup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701815" y="4221088"/>
            <a:ext cx="878681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dirty="0">
                <a:solidFill>
                  <a:prstClr val="black"/>
                </a:solidFill>
              </a:rPr>
              <a:t>(1 lines) extract the virtual page number(</a:t>
            </a:r>
            <a:r>
              <a:rPr lang="en-US" altLang="ko-KR" dirty="0" err="1">
                <a:solidFill>
                  <a:prstClr val="black"/>
                </a:solidFill>
              </a:rPr>
              <a:t>VPN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(2 lines) check if the </a:t>
            </a:r>
            <a:r>
              <a:rPr lang="en-US" altLang="ko-KR" dirty="0" err="1">
                <a:solidFill>
                  <a:prstClr val="black"/>
                </a:solidFill>
              </a:rPr>
              <a:t>TLB</a:t>
            </a:r>
            <a:r>
              <a:rPr lang="en-US" altLang="ko-KR" dirty="0">
                <a:solidFill>
                  <a:prstClr val="black"/>
                </a:solidFill>
              </a:rPr>
              <a:t> holds the </a:t>
            </a:r>
            <a:r>
              <a:rPr lang="en-US" altLang="ko-KR" dirty="0" err="1">
                <a:solidFill>
                  <a:prstClr val="black"/>
                </a:solidFill>
              </a:rPr>
              <a:t>transalation</a:t>
            </a:r>
            <a:r>
              <a:rPr lang="en-US" altLang="ko-KR" dirty="0">
                <a:solidFill>
                  <a:prstClr val="black"/>
                </a:solidFill>
              </a:rPr>
              <a:t> for this </a:t>
            </a:r>
            <a:r>
              <a:rPr lang="en-US" altLang="ko-KR" dirty="0" err="1">
                <a:solidFill>
                  <a:prstClr val="black"/>
                </a:solidFill>
              </a:rPr>
              <a:t>VPN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(5-8 lines) extract the page frame number from the relevant </a:t>
            </a:r>
            <a:r>
              <a:rPr lang="en-US" altLang="ko-KR" dirty="0" err="1">
                <a:solidFill>
                  <a:prstClr val="black"/>
                </a:solidFill>
              </a:rPr>
              <a:t>TLB</a:t>
            </a:r>
            <a:r>
              <a:rPr lang="en-US" altLang="ko-KR" dirty="0">
                <a:solidFill>
                  <a:prstClr val="black"/>
                </a:solidFill>
              </a:rPr>
              <a:t> entry, and form the desired physical address and access memory</a:t>
            </a:r>
          </a:p>
        </p:txBody>
      </p:sp>
    </p:spTree>
    <p:extLst>
      <p:ext uri="{BB962C8B-B14F-4D97-AF65-F5344CB8AC3E}">
        <p14:creationId xmlns:p14="http://schemas.microsoft.com/office/powerpoint/2010/main" val="3913043932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Page Table Control Flow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35907" y="980728"/>
            <a:ext cx="7992888" cy="20082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11:	</a:t>
            </a:r>
            <a:r>
              <a:rPr lang="en-US" altLang="ko-KR" sz="12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12:	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PDIndex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PD_MASK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&gt;&gt;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PD_SHIFT</a:t>
            </a:r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13:	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PDEAddr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PDBR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+ 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PDIndex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14:	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AccessMemory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PDEAddr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15:		</a:t>
            </a:r>
            <a:r>
              <a:rPr lang="en-US" altLang="ko-KR" sz="12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PDE.Valid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False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16:		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SEGMENTATION_FAULT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17:		</a:t>
            </a:r>
            <a:r>
              <a:rPr lang="en-US" altLang="ko-KR" sz="12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is Valid: now fetch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from PT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1935907" y="3068960"/>
            <a:ext cx="878681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dirty="0">
                <a:solidFill>
                  <a:prstClr val="black"/>
                </a:solidFill>
              </a:rPr>
              <a:t>(11 lines) extract the Page Directory Index(</a:t>
            </a:r>
            <a:r>
              <a:rPr lang="en-US" altLang="ko-KR" dirty="0" err="1">
                <a:solidFill>
                  <a:prstClr val="black"/>
                </a:solidFill>
              </a:rPr>
              <a:t>PDIndex</a:t>
            </a:r>
            <a:r>
              <a:rPr lang="en-US" altLang="ko-KR" dirty="0">
                <a:solidFill>
                  <a:prstClr val="black"/>
                </a:solidFill>
              </a:rPr>
              <a:t>) 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(13 lines) get Page Directory Entry(</a:t>
            </a:r>
            <a:r>
              <a:rPr lang="en-US" altLang="ko-KR" dirty="0" err="1">
                <a:solidFill>
                  <a:prstClr val="black"/>
                </a:solidFill>
              </a:rPr>
              <a:t>PDE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(15-17 lines) Check </a:t>
            </a:r>
            <a:r>
              <a:rPr lang="en-US" altLang="ko-KR" dirty="0" err="1">
                <a:solidFill>
                  <a:prstClr val="black"/>
                </a:solidFill>
              </a:rPr>
              <a:t>PDE</a:t>
            </a:r>
            <a:r>
              <a:rPr lang="en-US" altLang="ko-KR" dirty="0">
                <a:solidFill>
                  <a:prstClr val="black"/>
                </a:solidFill>
              </a:rPr>
              <a:t> valid flag. If valid flag is true, fetch Page Table entry from Page Table</a:t>
            </a:r>
          </a:p>
        </p:txBody>
      </p:sp>
    </p:spTree>
    <p:extLst>
      <p:ext uri="{BB962C8B-B14F-4D97-AF65-F5344CB8AC3E}">
        <p14:creationId xmlns:p14="http://schemas.microsoft.com/office/powerpoint/2010/main" val="1379073154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Translation Process: Remember the </a:t>
            </a:r>
            <a:r>
              <a:rPr lang="en-US" altLang="ko-KR" dirty="0" err="1"/>
              <a:t>TLB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91544" y="980728"/>
            <a:ext cx="7992888" cy="3297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18: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PTIndex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PT_MASK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&gt;&gt;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PT_SHIFT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19: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PDE.PFN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&lt;&lt; SHIFT) +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PTIndex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20: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AccessMemory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PTE.Valid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False)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SEGMENTATION_FAULT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CanAccess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False)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PROTECTION_FAULT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TLB_Insert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RetryInstruction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50471098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Inverted Page 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Keeping a single page table that has an entry for each </a:t>
            </a:r>
            <a:r>
              <a:rPr lang="en-US" altLang="ko-KR" u="sng" dirty="0"/>
              <a:t>physical page </a:t>
            </a:r>
            <a:r>
              <a:rPr lang="en-US" altLang="ko-KR" dirty="0"/>
              <a:t>of the system.</a:t>
            </a:r>
          </a:p>
          <a:p>
            <a:r>
              <a:rPr lang="en-US" altLang="ko-KR" dirty="0"/>
              <a:t>The entry tells us which process is using this page, and which virtual page of that process maps to this physical page.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101786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20. Paging: Smaller Tables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25632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867192"/>
            <a:ext cx="8786812" cy="5501258"/>
          </a:xfrm>
        </p:spPr>
        <p:txBody>
          <a:bodyPr/>
          <a:lstStyle/>
          <a:p>
            <a:r>
              <a:rPr lang="en-US" altLang="ko-KR" dirty="0"/>
              <a:t>We usually have one page table for every process in the system.</a:t>
            </a:r>
          </a:p>
          <a:p>
            <a:pPr lvl="1"/>
            <a:r>
              <a:rPr lang="en-US" altLang="ko-KR" dirty="0"/>
              <a:t>Assume that 32-bit address space with 4KB pages and 4-byte page-table entry.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Paging: Linear Tables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666096" y="4797152"/>
                <a:ext cx="4950185" cy="483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Page table size = </a:t>
                </a:r>
                <a:r>
                  <a:rPr lang="en-US" altLang="ko-KR" sz="16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R" sz="16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𝟑𝟐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R" sz="16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𝟏𝟐</m:t>
                            </m:r>
                          </m:sup>
                        </m:sSup>
                      </m:den>
                    </m:f>
                    <m:r>
                      <a:rPr lang="en-US" altLang="ko-KR" sz="1600" b="1" i="1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r>
                      <a:rPr lang="en-US" altLang="ko-KR" sz="1600" b="1" i="1">
                        <a:solidFill>
                          <a:srgbClr val="FF0000"/>
                        </a:solidFill>
                        <a:latin typeface="Cambria Math"/>
                      </a:rPr>
                      <m:t>𝟒</m:t>
                    </m:r>
                    <m:r>
                      <a:rPr lang="en-US" altLang="ko-KR" sz="1600" b="1" i="1">
                        <a:solidFill>
                          <a:srgbClr val="FF0000"/>
                        </a:solidFill>
                        <a:latin typeface="Cambria Math"/>
                      </a:rPr>
                      <m:t>𝑩𝒚𝒕𝒆</m:t>
                    </m:r>
                    <m:r>
                      <a:rPr lang="en-US" altLang="ko-KR" sz="1600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ko-KR" sz="1600" b="1" i="1">
                        <a:solidFill>
                          <a:srgbClr val="FF0000"/>
                        </a:solidFill>
                        <a:latin typeface="Cambria Math"/>
                      </a:rPr>
                      <m:t>𝟒</m:t>
                    </m:r>
                    <m:r>
                      <a:rPr lang="en-US" altLang="ko-KR" sz="1600" b="1" i="1">
                        <a:solidFill>
                          <a:srgbClr val="FF0000"/>
                        </a:solidFill>
                        <a:latin typeface="Cambria Math"/>
                      </a:rPr>
                      <m:t>𝑴𝑩</m:t>
                    </m:r>
                    <m:r>
                      <a:rPr lang="en-US" altLang="ko-KR" sz="1600" b="1">
                        <a:solidFill>
                          <a:srgbClr val="FF0000"/>
                        </a:solidFill>
                        <a:latin typeface="Cambria Math"/>
                      </a:rPr>
                      <m:t>𝐲𝐭𝐞</m:t>
                    </m:r>
                  </m:oMath>
                </a14:m>
                <a:endParaRPr lang="ko-KR" altLang="en-US" sz="16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096" y="4797152"/>
                <a:ext cx="4950185" cy="483530"/>
              </a:xfrm>
              <a:prstGeom prst="rect">
                <a:avLst/>
              </a:prstGeom>
              <a:blipFill>
                <a:blip r:embed="rId3"/>
                <a:stretch>
                  <a:fillRect l="-616" b="-379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그룹 30"/>
          <p:cNvGrpSpPr/>
          <p:nvPr/>
        </p:nvGrpSpPr>
        <p:grpSpPr>
          <a:xfrm>
            <a:off x="6023993" y="2579419"/>
            <a:ext cx="1755379" cy="1963961"/>
            <a:chOff x="3320677" y="1195118"/>
            <a:chExt cx="1755379" cy="1963961"/>
          </a:xfrm>
        </p:grpSpPr>
        <p:sp>
          <p:nvSpPr>
            <p:cNvPr id="32" name="직사각형 31"/>
            <p:cNvSpPr/>
            <p:nvPr/>
          </p:nvSpPr>
          <p:spPr>
            <a:xfrm>
              <a:off x="3608709" y="1195118"/>
              <a:ext cx="1080120" cy="16561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654900" y="126712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662788" y="1594233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662788" y="193663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20677" y="2851302"/>
              <a:ext cx="175537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Physical Memory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667699" y="2492775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990090" y="2154221"/>
              <a:ext cx="1058779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4349663" y="2565662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350712" y="2568556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31045" y="3395716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350712" y="2798756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350712" y="3014780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350713" y="4008716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34445" y="4238916"/>
            <a:ext cx="175537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Table of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791744" y="2556023"/>
            <a:ext cx="504056" cy="23236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471055" y="2664304"/>
            <a:ext cx="1080119" cy="2302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4KB</a:t>
            </a:r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207569" y="5517232"/>
            <a:ext cx="7539501" cy="693369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table are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too big 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and thus consume too much memory. 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4079776" y="2565662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223792" y="2568556"/>
            <a:ext cx="0" cy="229780"/>
          </a:xfrm>
          <a:prstGeom prst="line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4078727" y="2798756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096216" y="2667884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240232" y="2670778"/>
            <a:ext cx="0" cy="229780"/>
          </a:xfrm>
          <a:prstGeom prst="line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6095167" y="2900978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970435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867192"/>
            <a:ext cx="8786812" cy="5501258"/>
          </a:xfrm>
        </p:spPr>
        <p:txBody>
          <a:bodyPr/>
          <a:lstStyle/>
          <a:p>
            <a:r>
              <a:rPr lang="en-US" altLang="ko-KR" dirty="0"/>
              <a:t>Page table are too big and thus consume too much memory. </a:t>
            </a:r>
          </a:p>
          <a:p>
            <a:pPr lvl="1"/>
            <a:r>
              <a:rPr lang="en-US" altLang="ko-KR" dirty="0"/>
              <a:t>Assume that 32-bit address space with </a:t>
            </a:r>
            <a:r>
              <a:rPr lang="en-US" altLang="ko-KR" dirty="0" err="1">
                <a:solidFill>
                  <a:srgbClr val="FF0000"/>
                </a:solidFill>
              </a:rPr>
              <a:t>16KB</a:t>
            </a:r>
            <a:r>
              <a:rPr lang="en-US" altLang="ko-KR" dirty="0"/>
              <a:t> pages and 4-byte page-table entry.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Paging: Smaller Tables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6023993" y="2579419"/>
            <a:ext cx="1755379" cy="1963961"/>
            <a:chOff x="3320677" y="1195118"/>
            <a:chExt cx="1755379" cy="1963961"/>
          </a:xfrm>
        </p:grpSpPr>
        <p:sp>
          <p:nvSpPr>
            <p:cNvPr id="32" name="직사각형 31"/>
            <p:cNvSpPr/>
            <p:nvPr/>
          </p:nvSpPr>
          <p:spPr>
            <a:xfrm>
              <a:off x="3608709" y="1195118"/>
              <a:ext cx="1080120" cy="16561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654900" y="126712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662788" y="1594233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662788" y="193663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20677" y="2851302"/>
              <a:ext cx="175537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Physical Memory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667699" y="2492775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990090" y="2154221"/>
              <a:ext cx="1058779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4349663" y="2565662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350712" y="2568556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31045" y="3395716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350712" y="2798756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350712" y="3014780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350713" y="4008716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34445" y="4238916"/>
            <a:ext cx="175537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Table of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791744" y="2556023"/>
            <a:ext cx="504056" cy="23236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079776" y="2565662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223792" y="2568556"/>
            <a:ext cx="0" cy="229780"/>
          </a:xfrm>
          <a:prstGeom prst="line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4078727" y="2798756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096216" y="2667884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240232" y="2670778"/>
            <a:ext cx="0" cy="229780"/>
          </a:xfrm>
          <a:prstGeom prst="line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6095167" y="2900978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5424926" y="2666368"/>
            <a:ext cx="1080119" cy="2302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16KB</a:t>
            </a:r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242160" y="4797152"/>
                <a:ext cx="4950185" cy="483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R" sz="16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𝟑𝟐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R" sz="16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𝟏𝟔</m:t>
                            </m:r>
                          </m:sup>
                        </m:sSup>
                      </m:den>
                    </m:f>
                    <m:r>
                      <a:rPr lang="en-US" altLang="ko-KR" sz="1600" b="1" i="1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r>
                      <a:rPr lang="en-US" altLang="ko-KR" sz="1600" b="1" i="1">
                        <a:solidFill>
                          <a:srgbClr val="FF0000"/>
                        </a:solidFill>
                        <a:latin typeface="Cambria Math"/>
                      </a:rPr>
                      <m:t>𝟒</m:t>
                    </m:r>
                    <m:r>
                      <a:rPr lang="en-US" altLang="ko-KR" sz="1600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ko-KR" sz="1600" b="1" i="1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en-US" altLang="ko-KR" sz="1600" b="1" i="1">
                        <a:solidFill>
                          <a:srgbClr val="FF0000"/>
                        </a:solidFill>
                        <a:latin typeface="Cambria Math"/>
                      </a:rPr>
                      <m:t>𝑴𝑩</m:t>
                    </m:r>
                  </m:oMath>
                </a14:m>
                <a:r>
                  <a:rPr lang="ko-KR" altLang="en-US" sz="1600" b="1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  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per page table</a:t>
                </a:r>
                <a:endParaRPr lang="ko-KR" altLang="en-US" sz="16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160" y="4797152"/>
                <a:ext cx="4950185" cy="483530"/>
              </a:xfrm>
              <a:prstGeom prst="rect">
                <a:avLst/>
              </a:prstGeom>
              <a:blipFill>
                <a:blip r:embed="rId3"/>
                <a:stretch>
                  <a:fillRect b="-379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모서리가 둥근 직사각형 49"/>
          <p:cNvSpPr/>
          <p:nvPr/>
        </p:nvSpPr>
        <p:spPr>
          <a:xfrm>
            <a:off x="2207569" y="5517232"/>
            <a:ext cx="7539501" cy="693369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Big pages lead to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internal fragmentation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6831688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내용 개체 틀 2"/>
          <p:cNvSpPr txBox="1">
            <a:spLocks/>
          </p:cNvSpPr>
          <p:nvPr/>
        </p:nvSpPr>
        <p:spPr bwMode="auto">
          <a:xfrm>
            <a:off x="1738313" y="880070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</a:rPr>
              <a:t>Single page table for the entries address space of process.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</a:t>
            </a:r>
            <a:endParaRPr lang="ko-KR" altLang="en-US" dirty="0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</p:nvPr>
        </p:nvGraphicFramePr>
        <p:xfrm>
          <a:off x="2591735" y="2304025"/>
          <a:ext cx="1224136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2312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2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3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4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5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6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7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8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9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10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11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12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13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14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067512" y="223201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42062" y="3168122"/>
            <a:ext cx="52931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35650" y="5256354"/>
            <a:ext cx="53572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542363" y="1893599"/>
            <a:ext cx="1008112" cy="4128854"/>
            <a:chOff x="5364088" y="1540769"/>
            <a:chExt cx="2016224" cy="4028981"/>
          </a:xfrm>
        </p:grpSpPr>
        <p:grpSp>
          <p:nvGrpSpPr>
            <p:cNvPr id="29" name="그룹 28"/>
            <p:cNvGrpSpPr/>
            <p:nvPr/>
          </p:nvGrpSpPr>
          <p:grpSpPr>
            <a:xfrm>
              <a:off x="5364088" y="1540769"/>
              <a:ext cx="2016224" cy="2336302"/>
              <a:chOff x="5364088" y="1464476"/>
              <a:chExt cx="1872208" cy="4361097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5364088" y="14644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5364088" y="175250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5364088" y="2040540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5364088" y="2328571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5364088" y="261660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5364088" y="2904635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5364088" y="319266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5364088" y="3480700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5364088" y="3768732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364088" y="4056764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5364088" y="4345711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5364088" y="463374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364088" y="49217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364088" y="5208892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5364088" y="3695867"/>
              <a:ext cx="2016224" cy="1873883"/>
              <a:chOff x="5364088" y="1464476"/>
              <a:chExt cx="1872208" cy="3497915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5364088" y="14644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5364088" y="1752508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5364088" y="2040539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5364088" y="2328571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5364088" y="261660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5364088" y="290463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364088" y="319266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5364088" y="348069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5364088" y="3768731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5364088" y="4056763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5364088" y="4345710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</p:grpSp>
      <p:sp>
        <p:nvSpPr>
          <p:cNvPr id="56" name="직사각형 55"/>
          <p:cNvSpPr/>
          <p:nvPr/>
        </p:nvSpPr>
        <p:spPr>
          <a:xfrm>
            <a:off x="4542363" y="5858887"/>
            <a:ext cx="1008112" cy="1635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285447" y="1803648"/>
            <a:ext cx="612068" cy="4455066"/>
          </a:xfrm>
          <a:prstGeom prst="rect">
            <a:avLst/>
          </a:prstGeom>
          <a:noFill/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5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6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8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9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15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16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17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18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19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25</a:t>
            </a:r>
          </a:p>
          <a:p>
            <a:pPr algn="ctr"/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87" name="직선 화살표 연결선 86"/>
          <p:cNvCxnSpPr>
            <a:endCxn id="50" idx="1"/>
          </p:cNvCxnSpPr>
          <p:nvPr/>
        </p:nvCxnSpPr>
        <p:spPr>
          <a:xfrm>
            <a:off x="3582195" y="2413487"/>
            <a:ext cx="960168" cy="91441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flipV="1">
            <a:off x="3685063" y="2379133"/>
            <a:ext cx="857300" cy="3010309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>
            <a:off x="3582195" y="3352265"/>
            <a:ext cx="960168" cy="93555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V="1">
            <a:off x="3685151" y="5536419"/>
            <a:ext cx="857212" cy="76725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3597141" y="2454038"/>
            <a:ext cx="1080119" cy="2302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</a:t>
            </a:r>
            <a:endParaRPr lang="ko-KR" altLang="en-US" sz="11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077404" y="1889610"/>
            <a:ext cx="1865036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Virtual Address</a:t>
            </a:r>
          </a:p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Space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137201" y="1631989"/>
            <a:ext cx="1755379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221499" y="6022454"/>
            <a:ext cx="403244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16KB Address Space with 1KB Pages</a:t>
            </a:r>
          </a:p>
        </p:txBody>
      </p:sp>
      <p:graphicFrame>
        <p:nvGraphicFramePr>
          <p:cNvPr id="101" name="표 100"/>
          <p:cNvGraphicFramePr>
            <a:graphicFrameLocks noGrp="1"/>
          </p:cNvGraphicFramePr>
          <p:nvPr/>
        </p:nvGraphicFramePr>
        <p:xfrm>
          <a:off x="6244135" y="2085461"/>
          <a:ext cx="3744415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9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present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dirty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r-x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6131719" y="4995698"/>
            <a:ext cx="403244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Page Table For 16KB Address Space</a:t>
            </a:r>
          </a:p>
        </p:txBody>
      </p:sp>
    </p:spTree>
    <p:extLst>
      <p:ext uri="{BB962C8B-B14F-4D97-AF65-F5344CB8AC3E}">
        <p14:creationId xmlns:p14="http://schemas.microsoft.com/office/powerpoint/2010/main" val="553253489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내용 개체 틀 2"/>
          <p:cNvSpPr txBox="1">
            <a:spLocks/>
          </p:cNvSpPr>
          <p:nvPr/>
        </p:nvSpPr>
        <p:spPr bwMode="auto">
          <a:xfrm>
            <a:off x="1738313" y="880070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</a:rPr>
              <a:t>Most of the page table is </a:t>
            </a:r>
            <a:r>
              <a:rPr lang="en-US" altLang="ko-KR" b="1" dirty="0">
                <a:solidFill>
                  <a:srgbClr val="FF0000"/>
                </a:solidFill>
              </a:rPr>
              <a:t>unused</a:t>
            </a:r>
            <a:r>
              <a:rPr lang="en-US" altLang="ko-KR" dirty="0">
                <a:solidFill>
                  <a:prstClr val="black"/>
                </a:solidFill>
              </a:rPr>
              <a:t>, full of invalid entries.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Problem</a:t>
            </a:r>
            <a:endParaRPr lang="ko-KR" altLang="en-US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</p:nvPr>
        </p:nvGraphicFramePr>
        <p:xfrm>
          <a:off x="2591735" y="2304025"/>
          <a:ext cx="1224136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2312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067512" y="223201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42062" y="3168122"/>
            <a:ext cx="52931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35650" y="5256354"/>
            <a:ext cx="53572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542363" y="1893599"/>
            <a:ext cx="1008112" cy="4128854"/>
            <a:chOff x="5364088" y="1540769"/>
            <a:chExt cx="2016224" cy="4028981"/>
          </a:xfrm>
        </p:grpSpPr>
        <p:grpSp>
          <p:nvGrpSpPr>
            <p:cNvPr id="29" name="그룹 28"/>
            <p:cNvGrpSpPr/>
            <p:nvPr/>
          </p:nvGrpSpPr>
          <p:grpSpPr>
            <a:xfrm>
              <a:off x="5364088" y="1540769"/>
              <a:ext cx="2016224" cy="2336302"/>
              <a:chOff x="5364088" y="1464476"/>
              <a:chExt cx="1872208" cy="4361097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5364088" y="14644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5364088" y="175250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5364088" y="2040540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5364088" y="2328571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5364088" y="261660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5364088" y="2904635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5364088" y="319266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5364088" y="3480700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5364088" y="3768732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364088" y="4056764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5364088" y="4345711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5364088" y="463374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364088" y="49217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364088" y="5208892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5364088" y="3695867"/>
              <a:ext cx="2016224" cy="1873883"/>
              <a:chOff x="5364088" y="1464476"/>
              <a:chExt cx="1872208" cy="3497915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5364088" y="14644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5364088" y="1752508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5364088" y="2040539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5364088" y="2328571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5364088" y="261660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5364088" y="290463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364088" y="319266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5364088" y="348069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5364088" y="3768731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5364088" y="4056763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5364088" y="4345710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</p:grpSp>
      <p:sp>
        <p:nvSpPr>
          <p:cNvPr id="56" name="직사각형 55"/>
          <p:cNvSpPr/>
          <p:nvPr/>
        </p:nvSpPr>
        <p:spPr>
          <a:xfrm>
            <a:off x="4542363" y="5858887"/>
            <a:ext cx="1008112" cy="1635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285447" y="1803648"/>
            <a:ext cx="612068" cy="4455066"/>
          </a:xfrm>
          <a:prstGeom prst="rect">
            <a:avLst/>
          </a:prstGeom>
          <a:noFill/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5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6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8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9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15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16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17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18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19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25</a:t>
            </a:r>
          </a:p>
          <a:p>
            <a:pPr algn="ctr"/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87" name="직선 화살표 연결선 86"/>
          <p:cNvCxnSpPr>
            <a:endCxn id="50" idx="1"/>
          </p:cNvCxnSpPr>
          <p:nvPr/>
        </p:nvCxnSpPr>
        <p:spPr>
          <a:xfrm>
            <a:off x="3582195" y="2413487"/>
            <a:ext cx="960168" cy="91441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flipV="1">
            <a:off x="3685063" y="2379133"/>
            <a:ext cx="857300" cy="3010309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>
            <a:off x="3597141" y="3352265"/>
            <a:ext cx="945223" cy="93555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V="1">
            <a:off x="3685151" y="5536419"/>
            <a:ext cx="857212" cy="76725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3597141" y="2454038"/>
            <a:ext cx="1080119" cy="2302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</a:t>
            </a:r>
            <a:endParaRPr lang="ko-KR" altLang="en-US" sz="11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077404" y="1889610"/>
            <a:ext cx="1865036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Virtual Address</a:t>
            </a:r>
          </a:p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Space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137201" y="1631989"/>
            <a:ext cx="1755379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221499" y="6022454"/>
            <a:ext cx="403244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16KB Address Space with 1KB Pages</a:t>
            </a:r>
          </a:p>
        </p:txBody>
      </p:sp>
      <p:graphicFrame>
        <p:nvGraphicFramePr>
          <p:cNvPr id="101" name="표 100"/>
          <p:cNvGraphicFramePr>
            <a:graphicFrameLocks noGrp="1"/>
          </p:cNvGraphicFramePr>
          <p:nvPr/>
        </p:nvGraphicFramePr>
        <p:xfrm>
          <a:off x="6244135" y="2085461"/>
          <a:ext cx="3744415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9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present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dirty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r-x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6131719" y="4995698"/>
            <a:ext cx="403244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Page Table For 16KB Address Space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6243383" y="3799141"/>
            <a:ext cx="3750918" cy="48867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237632" y="2706536"/>
            <a:ext cx="3750918" cy="79063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358473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Hybrid Approach: Paging and Segments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order to reduce the memory overhead of page tables.</a:t>
            </a:r>
          </a:p>
          <a:p>
            <a:pPr lvl="1"/>
            <a:r>
              <a:rPr lang="en-US" altLang="ko-KR" dirty="0"/>
              <a:t>Using base not to point to the segment itself but rather to hold the </a:t>
            </a:r>
            <a:r>
              <a:rPr lang="en-US" altLang="ko-KR" dirty="0">
                <a:solidFill>
                  <a:schemeClr val="accent6"/>
                </a:solidFill>
              </a:rPr>
              <a:t>physical address of the page table </a:t>
            </a:r>
            <a:r>
              <a:rPr lang="en-US" altLang="ko-KR" dirty="0"/>
              <a:t>of that segment.</a:t>
            </a:r>
            <a:endParaRPr lang="ko-KR" altLang="en-US" dirty="0"/>
          </a:p>
          <a:p>
            <a:pPr lvl="1"/>
            <a:r>
              <a:rPr lang="en-US" altLang="ko-KR" dirty="0"/>
              <a:t>The bounds register is used to indicate the end of the page table.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4060845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7</TotalTime>
  <Words>2115</Words>
  <Application>Microsoft Office PowerPoint</Application>
  <PresentationFormat>Widescreen</PresentationFormat>
  <Paragraphs>583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굴림</vt:lpstr>
      <vt:lpstr>맑은 고딕</vt:lpstr>
      <vt:lpstr>Cambria Math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Paging: Linear Tables</vt:lpstr>
      <vt:lpstr>Paging: Smaller Tables</vt:lpstr>
      <vt:lpstr>Problem</vt:lpstr>
      <vt:lpstr>Problem</vt:lpstr>
      <vt:lpstr>Hybrid Approach: Paging and Segments </vt:lpstr>
      <vt:lpstr>Simple Example of Hybrid Approach</vt:lpstr>
      <vt:lpstr>TLB miss on Hybrid Approach</vt:lpstr>
      <vt:lpstr>Problem of Hybrid Approach</vt:lpstr>
      <vt:lpstr>Multi-level Page Tables</vt:lpstr>
      <vt:lpstr>Multi-level Page Tables: Page directory</vt:lpstr>
      <vt:lpstr>Multi-level Page Tables: Page directory entries</vt:lpstr>
      <vt:lpstr>Multi-level Page Tables: Advantage &amp; Disadvantage</vt:lpstr>
      <vt:lpstr>Multi-level Page Table: Level of indirection</vt:lpstr>
      <vt:lpstr>A Detailed Multi-Level Example</vt:lpstr>
      <vt:lpstr>A Detailed Multi-Level Example: Page Directory Idx</vt:lpstr>
      <vt:lpstr>A Detailed Multi-Level Example: Page Table Idx</vt:lpstr>
      <vt:lpstr>More than Two Level</vt:lpstr>
      <vt:lpstr>More than Two Level : Page Table Index</vt:lpstr>
      <vt:lpstr>More than Two Level : Page Directory</vt:lpstr>
      <vt:lpstr>Multi-level Page Table Control Flow</vt:lpstr>
      <vt:lpstr>Multi-level Page Table Control Flow</vt:lpstr>
      <vt:lpstr>The Translation Process: Remember the TLB</vt:lpstr>
      <vt:lpstr>Inverted Page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3</cp:revision>
  <cp:lastPrinted>2015-03-03T01:48:46Z</cp:lastPrinted>
  <dcterms:created xsi:type="dcterms:W3CDTF">2021-07-20T07:53:19Z</dcterms:created>
  <dcterms:modified xsi:type="dcterms:W3CDTF">2021-07-21T02:15:36Z</dcterms:modified>
</cp:coreProperties>
</file>