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17"/>
  </p:notesMasterIdLst>
  <p:sldIdLst>
    <p:sldId id="298" r:id="rId2"/>
    <p:sldId id="297" r:id="rId3"/>
    <p:sldId id="299" r:id="rId4"/>
    <p:sldId id="25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841" autoAdjust="0"/>
  </p:normalViewPr>
  <p:slideViewPr>
    <p:cSldViewPr>
      <p:cViewPr varScale="1">
        <p:scale>
          <a:sx n="65" d="100"/>
          <a:sy n="65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85751" y="880070"/>
            <a:ext cx="11715749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189326" y="2906713"/>
            <a:ext cx="10763325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OSwald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 dirty="0"/>
              <a:t>Chapter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1" y="55564"/>
            <a:ext cx="11715749" cy="58578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Section Title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1" y="1000125"/>
            <a:ext cx="11715749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Content Level 1</a:t>
            </a:r>
            <a:endParaRPr lang="ko-KR" altLang="en-US" dirty="0"/>
          </a:p>
          <a:p>
            <a:pPr lvl="1"/>
            <a:r>
              <a:rPr lang="en-US" altLang="ko-KR" dirty="0"/>
              <a:t>Content Level 2</a:t>
            </a:r>
            <a:endParaRPr lang="ko-KR" altLang="en-US" dirty="0"/>
          </a:p>
          <a:p>
            <a:pPr lvl="2"/>
            <a:r>
              <a:rPr lang="en-US" altLang="ko-KR" dirty="0"/>
              <a:t>Content Level 3</a:t>
            </a:r>
            <a:endParaRPr lang="ko-KR" altLang="en-US" dirty="0"/>
          </a:p>
          <a:p>
            <a:pPr lvl="3"/>
            <a:r>
              <a:rPr lang="en-US" altLang="ko-KR" dirty="0"/>
              <a:t>Content Level 4</a:t>
            </a:r>
            <a:endParaRPr lang="ko-KR" altLang="en-US" dirty="0"/>
          </a:p>
          <a:p>
            <a:pPr lvl="4"/>
            <a:r>
              <a:rPr lang="en-US" altLang="ko-KR" dirty="0"/>
              <a:t>Content Level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zoom/>
  </p:transition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/>
          <a:latin typeface="Oswald" pitchFamily="2" charset="0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Oswald" pitchFamily="2" charset="0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Oswald" pitchFamily="2" charset="0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Oswald" pitchFamily="2" charset="0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Oswald" pitchFamily="2" charset="0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chermocilla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mailto:jchermocilla@up.edu.p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remzi/OSTEP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ges.cs.wisc.edu/~remzi/OSTEP/Educators-Slides/Youji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CA9A-319F-4C46-A9C0-D84A8DA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CMSC 125: Operating Systems</a:t>
            </a:r>
            <a:endParaRPr lang="en-P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64F4-F3D4-4117-A3DF-16362E57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Instructor: </a:t>
            </a:r>
            <a:r>
              <a:rPr lang="en-US" sz="2800" b="1" dirty="0"/>
              <a:t>Joseph Anthony C. Hermocilla 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jchermocilla@up.edu.ph</a:t>
            </a:r>
            <a:r>
              <a:rPr lang="en-US" sz="2800" dirty="0"/>
              <a:t> </a:t>
            </a:r>
          </a:p>
          <a:p>
            <a:r>
              <a:rPr lang="en-US" sz="2800" dirty="0"/>
              <a:t>Web: </a:t>
            </a:r>
            <a:r>
              <a:rPr lang="en-US" sz="2800" dirty="0">
                <a:hlinkClick r:id="rId3"/>
              </a:rPr>
              <a:t>https://jachermocilla.org</a:t>
            </a:r>
            <a:r>
              <a:rPr lang="en-US" sz="2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AAA8C-FD26-46BA-8AAE-E0C0ACBC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54" y="5577621"/>
            <a:ext cx="1461313" cy="125672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938BB10-89AB-4993-BA48-F6DB29DA81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6" t="7505" r="6677" b="7505"/>
          <a:stretch/>
        </p:blipFill>
        <p:spPr>
          <a:xfrm>
            <a:off x="8210912" y="5592848"/>
            <a:ext cx="1325513" cy="1284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0DE5F5-BDB3-4730-89D0-6BE9FEAA38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627" y="5577621"/>
            <a:ext cx="1284734" cy="128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3E08-E0B2-48DF-AB25-861C963E92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735" y="5500355"/>
            <a:ext cx="1377227" cy="137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4408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Page Fault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Accessing page that is </a:t>
            </a:r>
            <a:r>
              <a:rPr lang="en-US" altLang="ko-KR" dirty="0">
                <a:solidFill>
                  <a:schemeClr val="accent6"/>
                </a:solidFill>
              </a:rPr>
              <a:t>not in physical memory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a page is not present and has been swapped disk, the OS need to swap the page into memory in order to service the page fault.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790997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내용 개체 틀 2"/>
          <p:cNvSpPr txBox="1">
            <a:spLocks/>
          </p:cNvSpPr>
          <p:nvPr/>
        </p:nvSpPr>
        <p:spPr bwMode="auto">
          <a:xfrm>
            <a:off x="1759269" y="853802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dirty="0" err="1">
                <a:solidFill>
                  <a:prstClr val="black"/>
                </a:solidFill>
              </a:rPr>
              <a:t>PTE</a:t>
            </a:r>
            <a:r>
              <a:rPr lang="en-US" altLang="ko-KR" dirty="0">
                <a:solidFill>
                  <a:prstClr val="black"/>
                </a:solidFill>
              </a:rPr>
              <a:t> used for data such as the </a:t>
            </a:r>
            <a:r>
              <a:rPr lang="en-US" altLang="ko-KR" dirty="0" err="1">
                <a:solidFill>
                  <a:prstClr val="black"/>
                </a:solidFill>
              </a:rPr>
              <a:t>PFN</a:t>
            </a:r>
            <a:r>
              <a:rPr lang="en-US" altLang="ko-KR" dirty="0">
                <a:solidFill>
                  <a:prstClr val="black"/>
                </a:solidFill>
              </a:rPr>
              <a:t> of the page for a disk address.</a:t>
            </a: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</a:t>
            </a:r>
            <a:endParaRPr lang="ko-KR" altLang="en-US" dirty="0"/>
          </a:p>
        </p:txBody>
      </p:sp>
      <p:graphicFrame>
        <p:nvGraphicFramePr>
          <p:cNvPr id="37" name="내용 개체 틀 36"/>
          <p:cNvGraphicFramePr>
            <a:graphicFrameLocks noGrp="1"/>
          </p:cNvGraphicFramePr>
          <p:nvPr>
            <p:ph idx="1"/>
          </p:nvPr>
        </p:nvGraphicFramePr>
        <p:xfrm>
          <a:off x="3962955" y="3737013"/>
          <a:ext cx="1653264" cy="127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i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881262" y="1892118"/>
            <a:ext cx="1143936" cy="67096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5924" y="1439390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Operating System</a:t>
            </a:r>
          </a:p>
        </p:txBody>
      </p:sp>
      <p:sp>
        <p:nvSpPr>
          <p:cNvPr id="8" name="순서도: 자기 디스크 7"/>
          <p:cNvSpPr/>
          <p:nvPr/>
        </p:nvSpPr>
        <p:spPr>
          <a:xfrm>
            <a:off x="7006483" y="2828754"/>
            <a:ext cx="1296144" cy="672525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42387" y="2101888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Secondary Storage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10539" y="3115660"/>
            <a:ext cx="28803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" name="직선 연결선 11"/>
          <p:cNvCxnSpPr>
            <a:cxnSpLocks/>
          </p:cNvCxnSpPr>
          <p:nvPr/>
        </p:nvCxnSpPr>
        <p:spPr>
          <a:xfrm>
            <a:off x="4025195" y="2037855"/>
            <a:ext cx="2027931" cy="2354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053127" y="2061397"/>
            <a:ext cx="1385405" cy="1103619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207846" y="2965540"/>
            <a:ext cx="910205" cy="28590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32312" y="3492578"/>
            <a:ext cx="86152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Load 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01827" y="5869848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Address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30646" y="5025497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Table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3118052" y="3511708"/>
            <a:ext cx="4320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535620" y="3507336"/>
            <a:ext cx="395349" cy="726073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90060" y="3225297"/>
            <a:ext cx="1091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Reference 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3535620" y="4374905"/>
            <a:ext cx="4320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5621078" y="4374106"/>
            <a:ext cx="4320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053126" y="2721241"/>
            <a:ext cx="0" cy="165316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 flipV="1">
            <a:off x="4025196" y="2217184"/>
            <a:ext cx="2027930" cy="50405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 flipV="1">
            <a:off x="3118053" y="3657345"/>
            <a:ext cx="417567" cy="717561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1513" y="4425105"/>
            <a:ext cx="123085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6. reinstruction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09731" y="3117337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2.Trap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42187" y="1747167"/>
            <a:ext cx="2933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3. Check storage whether page is exist.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7654556" y="3404860"/>
            <a:ext cx="4837" cy="205268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6333837" y="5030970"/>
            <a:ext cx="86409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7197933" y="5457544"/>
            <a:ext cx="456622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333837" y="4570445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6333026" y="4767932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333026" y="5424471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574435" y="510853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</a:rPr>
              <a:t>...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333026" y="5624526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404" y="5113677"/>
            <a:ext cx="1278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4. Get the page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3749288" y="5524497"/>
            <a:ext cx="257879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749287" y="4702103"/>
            <a:ext cx="0" cy="82658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3749287" y="4521441"/>
            <a:ext cx="218382" cy="180663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98171" y="5529553"/>
            <a:ext cx="1569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5. Reset Page Table.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3652364" y="6023736"/>
            <a:ext cx="6504641" cy="283279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When the OS receives a page fault, it looks in the </a:t>
            </a:r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and issues the request to disk.</a:t>
            </a:r>
          </a:p>
        </p:txBody>
      </p:sp>
    </p:spTree>
    <p:extLst>
      <p:ext uri="{BB962C8B-B14F-4D97-AF65-F5344CB8AC3E}">
        <p14:creationId xmlns:p14="http://schemas.microsoft.com/office/powerpoint/2010/main" val="2142012275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 – Hardware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85268" y="1052736"/>
            <a:ext cx="7992888" cy="26507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1: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VPN_MASK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&gt;&gt; SHIFT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2: 	(Success,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(Success == True)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TLB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Hit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== True)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5: 		Offset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OFFSET_MASK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SHIFT) | Offset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7: 		Register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9077666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 – Hardware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991544" y="980728"/>
            <a:ext cx="7992888" cy="45897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TLB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Miss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10: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PTBR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11: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PTE.Valid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False) 				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SEGMENTATION_FAULT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15: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	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== False)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PTE.Present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True)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18: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assuming hardware-managed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TLB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PTE.Present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False) 			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PAGE_FAULT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524870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 – Software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91544" y="1039272"/>
            <a:ext cx="7992888" cy="235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1:	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FindFreePhysicalPage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2:	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-1)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no free page found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3:	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EvictPage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run replacement algorithm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4:	 	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DiskRead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PTE.DiskAddr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sleep (waiting for I/O)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5:	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PTE.present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True // update page table with present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6:	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bit and translation (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7:	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retry instruction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1594582" y="3429000"/>
            <a:ext cx="87868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solidFill>
                  <a:prstClr val="black"/>
                </a:solidFill>
              </a:rPr>
              <a:t>The OS must find a physical frame for the </a:t>
            </a:r>
            <a:r>
              <a:rPr lang="en-US" altLang="ko-KR" dirty="0">
                <a:solidFill>
                  <a:srgbClr val="F79646"/>
                </a:solidFill>
              </a:rPr>
              <a:t>soon-be-faulted-in page </a:t>
            </a:r>
            <a:r>
              <a:rPr lang="en-US" altLang="ko-KR" dirty="0">
                <a:solidFill>
                  <a:prstClr val="black"/>
                </a:solidFill>
              </a:rPr>
              <a:t>to reside within.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If there is no such page, waiting for the </a:t>
            </a:r>
            <a:r>
              <a:rPr lang="en-US" altLang="ko-KR" dirty="0">
                <a:solidFill>
                  <a:srgbClr val="F79646"/>
                </a:solidFill>
              </a:rPr>
              <a:t>replacement algorithm </a:t>
            </a:r>
            <a:r>
              <a:rPr lang="en-US" altLang="ko-KR" dirty="0">
                <a:solidFill>
                  <a:prstClr val="black"/>
                </a:solidFill>
              </a:rPr>
              <a:t>to run and kick some pages out of memory.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328712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When Replacements Really Occur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 waits until memory is entirely full, and only then replaces a page to make room for some other page</a:t>
            </a:r>
          </a:p>
          <a:p>
            <a:pPr lvl="1"/>
            <a:r>
              <a:rPr lang="en-US" altLang="ko-KR" dirty="0"/>
              <a:t>This is a little bit unrealistic, and there are many reason for the OS to keep a small portion of memory free more proactively.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Swap Daemon, Page Daemon</a:t>
            </a:r>
          </a:p>
          <a:p>
            <a:pPr lvl="1"/>
            <a:r>
              <a:rPr lang="en-US" altLang="ko-KR" dirty="0"/>
              <a:t>There are fewer than </a:t>
            </a:r>
            <a:r>
              <a:rPr lang="en-US" altLang="ko-KR" dirty="0" err="1">
                <a:solidFill>
                  <a:schemeClr val="accent6"/>
                </a:solidFill>
              </a:rPr>
              <a:t>LW</a:t>
            </a:r>
            <a:r>
              <a:rPr lang="en-US" altLang="ko-KR" dirty="0">
                <a:solidFill>
                  <a:schemeClr val="accent6"/>
                </a:solidFill>
              </a:rPr>
              <a:t> pages</a:t>
            </a:r>
            <a:r>
              <a:rPr lang="en-US" altLang="ko-KR" dirty="0"/>
              <a:t> available, a background thread that is responsible for freeing memory runs.</a:t>
            </a:r>
          </a:p>
          <a:p>
            <a:pPr lvl="1"/>
            <a:r>
              <a:rPr lang="en-US" altLang="ko-KR" dirty="0"/>
              <a:t>The thread evicts pages until there are </a:t>
            </a:r>
            <a:r>
              <a:rPr lang="en-US" altLang="ko-KR" dirty="0" err="1">
                <a:solidFill>
                  <a:schemeClr val="accent6"/>
                </a:solidFill>
              </a:rPr>
              <a:t>HW</a:t>
            </a:r>
            <a:r>
              <a:rPr lang="en-US" altLang="ko-KR" dirty="0">
                <a:solidFill>
                  <a:schemeClr val="accent6"/>
                </a:solidFill>
              </a:rPr>
              <a:t> pages </a:t>
            </a:r>
            <a:r>
              <a:rPr lang="en-US" altLang="ko-KR" dirty="0"/>
              <a:t>available.</a:t>
            </a:r>
          </a:p>
        </p:txBody>
      </p:sp>
    </p:spTree>
    <p:extLst>
      <p:ext uri="{BB962C8B-B14F-4D97-AF65-F5344CB8AC3E}">
        <p14:creationId xmlns:p14="http://schemas.microsoft.com/office/powerpoint/2010/main" val="2302152720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F3D9-6ADE-4AFF-A511-57621CDA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P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9F75-8F26-4C11-A534-9A1255EB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1648922"/>
            <a:ext cx="2523744" cy="395020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67945D-1D61-49F3-AC44-2F69D0840525}"/>
              </a:ext>
            </a:extLst>
          </p:cNvPr>
          <p:cNvSpPr txBox="1"/>
          <p:nvPr/>
        </p:nvSpPr>
        <p:spPr>
          <a:xfrm>
            <a:off x="190501" y="2708920"/>
            <a:ext cx="85697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latin typeface="Oswald" pitchFamily="2" charset="0"/>
              </a:rPr>
              <a:t>Book: </a:t>
            </a:r>
            <a:r>
              <a:rPr lang="en-PH" sz="2400" dirty="0">
                <a:latin typeface="Oswald" pitchFamily="2" charset="0"/>
                <a:hlinkClick r:id="rId3"/>
              </a:rPr>
              <a:t>https://pages.cs.wisc.edu/~remzi/OSTEP/</a:t>
            </a:r>
            <a:endParaRPr lang="en-PH" sz="2400" dirty="0">
              <a:latin typeface="Oswald" pitchFamily="2" charset="0"/>
            </a:endParaRPr>
          </a:p>
          <a:p>
            <a:endParaRPr lang="en-PH" sz="2400" dirty="0">
              <a:latin typeface="Oswald" pitchFamily="2" charset="0"/>
            </a:endParaRPr>
          </a:p>
          <a:p>
            <a:r>
              <a:rPr lang="en-PH" sz="2400" dirty="0">
                <a:latin typeface="Oswald" pitchFamily="2" charset="0"/>
              </a:rPr>
              <a:t>Slides Template: </a:t>
            </a:r>
          </a:p>
          <a:p>
            <a:r>
              <a:rPr lang="en-PH" sz="2400" dirty="0">
                <a:latin typeface="Oswald" pitchFamily="2" charset="0"/>
                <a:hlinkClick r:id="rId4"/>
              </a:rPr>
              <a:t>https://pages.cs.wisc.edu/~remzi/OSTEP/Educators-Slides/Youjip/</a:t>
            </a:r>
            <a:r>
              <a:rPr lang="en-PH" sz="2400" b="1" dirty="0">
                <a:latin typeface="Oswald" pitchFamily="2" charset="0"/>
              </a:rPr>
              <a:t> </a:t>
            </a:r>
            <a:endParaRPr lang="en-PH" sz="2400" dirty="0">
              <a:latin typeface="Oswa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3843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Acknowledgement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book written 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867895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21. </a:t>
            </a:r>
            <a:r>
              <a:rPr lang="en-US" altLang="ko-KR"/>
              <a:t>Swapping: </a:t>
            </a:r>
            <a:r>
              <a:rPr lang="en-US" altLang="ko-KR" dirty="0"/>
              <a:t>Mechanisms</a:t>
            </a:r>
          </a:p>
          <a:p>
            <a:pPr lvl="0"/>
            <a:r>
              <a:rPr lang="en-US" altLang="ko-KR" sz="1600" dirty="0">
                <a:solidFill>
                  <a:srgbClr val="1F497D">
                    <a:lumMod val="50000"/>
                  </a:srgbClr>
                </a:solidFill>
              </a:rPr>
              <a:t>Operating System: Three Easy Pieces</a:t>
            </a:r>
            <a:endParaRPr lang="ko-KR" altLang="en-US" sz="1600" dirty="0">
              <a:solidFill>
                <a:srgbClr val="1F49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252798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Beyond Physical Memory: Mechanisms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Require an additional level in the </a:t>
            </a:r>
            <a:r>
              <a:rPr lang="en-US" altLang="ko-KR" dirty="0">
                <a:solidFill>
                  <a:schemeClr val="accent6"/>
                </a:solidFill>
              </a:rPr>
              <a:t>memory hierarchy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OS need a place to stash away portions of address space that currently aren’t in great demand.</a:t>
            </a:r>
          </a:p>
          <a:p>
            <a:pPr lvl="1"/>
            <a:r>
              <a:rPr lang="en-US" altLang="ko-KR" dirty="0"/>
              <a:t>In modern systems, this role is usually served by a </a:t>
            </a:r>
            <a:r>
              <a:rPr lang="en-US" altLang="ko-KR" dirty="0">
                <a:solidFill>
                  <a:schemeClr val="accent6"/>
                </a:solidFill>
              </a:rPr>
              <a:t>hard disk drive</a:t>
            </a:r>
          </a:p>
          <a:p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이등변 삼각형 5"/>
          <p:cNvSpPr/>
          <p:nvPr/>
        </p:nvSpPr>
        <p:spPr>
          <a:xfrm>
            <a:off x="4122725" y="2996952"/>
            <a:ext cx="4061508" cy="2658909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475085" y="5229200"/>
            <a:ext cx="335086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19764" y="5327339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Mass Storage( hard disk, tape, etc...)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4803396" y="4797152"/>
            <a:ext cx="269207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69270" y="4849416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Memory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5180149" y="4293096"/>
            <a:ext cx="193857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19764" y="4371491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13286" y="3763640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95652" y="5857528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 Hierarchy in modern system</a:t>
            </a:r>
          </a:p>
        </p:txBody>
      </p:sp>
    </p:spTree>
    <p:extLst>
      <p:ext uri="{BB962C8B-B14F-4D97-AF65-F5344CB8AC3E}">
        <p14:creationId xmlns:p14="http://schemas.microsoft.com/office/powerpoint/2010/main" val="3790753076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large address for a process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Always need to first arrange for the code or data to be in memory when before calling a function or accessing data.</a:t>
            </a:r>
          </a:p>
          <a:p>
            <a:endParaRPr lang="en-US" altLang="ko-KR" dirty="0"/>
          </a:p>
          <a:p>
            <a:r>
              <a:rPr lang="en-US" altLang="ko-KR" dirty="0"/>
              <a:t>To Beyond just a </a:t>
            </a:r>
            <a:r>
              <a:rPr lang="en-US" altLang="ko-KR" dirty="0">
                <a:solidFill>
                  <a:schemeClr val="accent6"/>
                </a:solidFill>
              </a:rPr>
              <a:t>single process.</a:t>
            </a:r>
          </a:p>
          <a:p>
            <a:pPr lvl="1"/>
            <a:r>
              <a:rPr lang="en-US" altLang="ko-KR" dirty="0"/>
              <a:t>The addition of </a:t>
            </a:r>
            <a:r>
              <a:rPr lang="en-US" altLang="ko-KR" dirty="0">
                <a:solidFill>
                  <a:schemeClr val="accent6"/>
                </a:solidFill>
              </a:rPr>
              <a:t>swap space </a:t>
            </a:r>
            <a:r>
              <a:rPr lang="en-US" altLang="ko-KR" dirty="0"/>
              <a:t>allows the OS to support the illusion of a large virtual memory for multiple concurrently-running process</a:t>
            </a:r>
          </a:p>
        </p:txBody>
      </p:sp>
    </p:spTree>
    <p:extLst>
      <p:ext uri="{BB962C8B-B14F-4D97-AF65-F5344CB8AC3E}">
        <p14:creationId xmlns:p14="http://schemas.microsoft.com/office/powerpoint/2010/main" val="3090940747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Swap 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Reserve some space on the disk for moving pages back and forth.</a:t>
            </a:r>
          </a:p>
          <a:p>
            <a:r>
              <a:rPr lang="en-US" altLang="ko-KR" dirty="0"/>
              <a:t>OS need to remember to the swap space, in </a:t>
            </a:r>
            <a:r>
              <a:rPr lang="en-US" altLang="ko-KR" dirty="0">
                <a:solidFill>
                  <a:schemeClr val="accent6"/>
                </a:solidFill>
              </a:rPr>
              <a:t>page-sized unit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791744" y="2636912"/>
          <a:ext cx="446449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95599" y="2780928"/>
            <a:ext cx="161994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39954" y="239333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55841" y="238636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07969" y="238574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88089" y="238574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783632" y="4201343"/>
          <a:ext cx="6678864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[Free]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631505" y="4273351"/>
            <a:ext cx="161994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Swap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23593" y="3924345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15681" y="3913312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79777" y="3913312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08106" y="3913312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72202" y="3913312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64290" y="3913312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28386" y="3913312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20474" y="3913312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3793" y="5065440"/>
            <a:ext cx="35646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 Memory and Swap Space</a:t>
            </a:r>
          </a:p>
        </p:txBody>
      </p:sp>
    </p:spTree>
    <p:extLst>
      <p:ext uri="{BB962C8B-B14F-4D97-AF65-F5344CB8AC3E}">
        <p14:creationId xmlns:p14="http://schemas.microsoft.com/office/powerpoint/2010/main" val="3905045356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 Bit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some machinery higher up in the system in order to support swapping pages to and from the disk.</a:t>
            </a:r>
          </a:p>
          <a:p>
            <a:pPr lvl="1"/>
            <a:r>
              <a:rPr lang="en-US" altLang="ko-KR" dirty="0"/>
              <a:t>When the hardware looks in the </a:t>
            </a:r>
            <a:r>
              <a:rPr lang="en-US" altLang="ko-KR" dirty="0" err="1"/>
              <a:t>PTE</a:t>
            </a:r>
            <a:r>
              <a:rPr lang="en-US" altLang="ko-KR" dirty="0"/>
              <a:t>, it may find that the page is not </a:t>
            </a:r>
            <a:r>
              <a:rPr lang="en-US" altLang="ko-KR" u="sng" dirty="0"/>
              <a:t>present</a:t>
            </a:r>
            <a:r>
              <a:rPr lang="en-US" altLang="ko-KR" dirty="0"/>
              <a:t> in physical memory.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75720" y="3090664"/>
          <a:ext cx="518457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7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Meaning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 is present in physical memory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The page is not in memory but rather on disk.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491773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If Memory Is Full ?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like to page out pages to make room for the new pages the OS is about to bring in.</a:t>
            </a:r>
          </a:p>
          <a:p>
            <a:pPr lvl="1"/>
            <a:r>
              <a:rPr lang="en-US" altLang="ko-KR" dirty="0"/>
              <a:t>The process of picking a page to kick out, or replace is known as </a:t>
            </a:r>
            <a:r>
              <a:rPr lang="en-US" altLang="ko-KR" dirty="0">
                <a:solidFill>
                  <a:schemeClr val="accent6"/>
                </a:solidFill>
              </a:rPr>
              <a:t>page-replacement</a:t>
            </a:r>
            <a:r>
              <a:rPr lang="en-US" altLang="ko-KR" dirty="0"/>
              <a:t> policy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084248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04.The_abstraction_the_process" id="{5B801708-C11A-406D-95E1-D700B4E34BA4}" vid="{C8ED2E06-4ECF-4161-8C72-D82D328D32F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OSTEP_Slides_Template</Template>
  <TotalTime>9</TotalTime>
  <Words>1103</Words>
  <Application>Microsoft Office PowerPoint</Application>
  <PresentationFormat>Widescreen</PresentationFormat>
  <Paragraphs>146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굴림</vt:lpstr>
      <vt:lpstr>맑은 고딕</vt:lpstr>
      <vt:lpstr>Courier New</vt:lpstr>
      <vt:lpstr>HY견고딕</vt:lpstr>
      <vt:lpstr>OSwald</vt:lpstr>
      <vt:lpstr>OSwald</vt:lpstr>
      <vt:lpstr>Wingdings</vt:lpstr>
      <vt:lpstr>양식_공청회_발표자료-총괄-양식</vt:lpstr>
      <vt:lpstr>CMSC 125: Operating Systems</vt:lpstr>
      <vt:lpstr>Resources</vt:lpstr>
      <vt:lpstr>Acknowledgement</vt:lpstr>
      <vt:lpstr>PowerPoint Presentation</vt:lpstr>
      <vt:lpstr>Beyond Physical Memory: Mechanisms</vt:lpstr>
      <vt:lpstr>Single large address for a process</vt:lpstr>
      <vt:lpstr>Swap Space</vt:lpstr>
      <vt:lpstr>Present Bit</vt:lpstr>
      <vt:lpstr>What If Memory Is Full ? </vt:lpstr>
      <vt:lpstr>The Page Fault</vt:lpstr>
      <vt:lpstr>Page Fault Control Flow</vt:lpstr>
      <vt:lpstr>Page Fault Control Flow – Hardware</vt:lpstr>
      <vt:lpstr>Page Fault Control Flow – Hardware</vt:lpstr>
      <vt:lpstr>Page Fault Control Flow – Software</vt:lpstr>
      <vt:lpstr>When Replacements Really Occur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Anthony Hermocilla</dc:creator>
  <cp:lastModifiedBy>Joseph Anthony Hermocilla</cp:lastModifiedBy>
  <cp:revision>3</cp:revision>
  <cp:lastPrinted>2015-03-03T01:48:46Z</cp:lastPrinted>
  <dcterms:created xsi:type="dcterms:W3CDTF">2021-07-20T07:57:26Z</dcterms:created>
  <dcterms:modified xsi:type="dcterms:W3CDTF">2021-07-21T02:16:54Z</dcterms:modified>
</cp:coreProperties>
</file>