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2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CCF23-7B81-4ACD-AAB4-8A73CD1B5721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6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Ensure that any such critical section executes as if it were a single atomic instruction (</a:t>
            </a:r>
            <a:r>
              <a:rPr lang="en-US" altLang="ko-KR" b="1" dirty="0"/>
              <a:t>execute a series of instructions atomically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5760" y="2763506"/>
            <a:ext cx="367240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2    . . .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3    lock(&amp;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4    balance = balance +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5    unlock(&amp;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);</a:t>
            </a:r>
            <a:endParaRPr lang="ko-KR" altLang="en-US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6200" y="3341713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Critical section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9754" y="3393106"/>
            <a:ext cx="2808312" cy="23576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7338066" y="3510990"/>
            <a:ext cx="504056" cy="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8602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26. Concurrency: An Introduction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76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new abstraction for </a:t>
            </a:r>
            <a:r>
              <a:rPr lang="en-US" altLang="ko-KR" u="sng" dirty="0"/>
              <a:t>a single running process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Multi-threaded program</a:t>
            </a:r>
          </a:p>
          <a:p>
            <a:pPr lvl="1"/>
            <a:r>
              <a:rPr lang="en-US" altLang="ko-KR" dirty="0"/>
              <a:t>A multi-threaded program has more than one point of execution.</a:t>
            </a:r>
          </a:p>
          <a:p>
            <a:pPr lvl="1"/>
            <a:r>
              <a:rPr lang="en-US" altLang="ko-KR" dirty="0"/>
              <a:t>Multiple PCs (Program Counter)</a:t>
            </a:r>
          </a:p>
          <a:p>
            <a:pPr lvl="1"/>
            <a:r>
              <a:rPr lang="en-US" altLang="ko-KR" dirty="0"/>
              <a:t>They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share</a:t>
            </a:r>
            <a:r>
              <a:rPr lang="en-US" altLang="ko-KR"/>
              <a:t> the </a:t>
            </a:r>
            <a:r>
              <a:rPr lang="en-US" altLang="ko-KR" dirty="0"/>
              <a:t>same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64563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 between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thread has its own </a:t>
            </a:r>
            <a:r>
              <a:rPr lang="en-US" altLang="ko-KR" u="sng" dirty="0"/>
              <a:t>program counter</a:t>
            </a:r>
            <a:r>
              <a:rPr lang="en-US" altLang="ko-KR" dirty="0"/>
              <a:t> and </a:t>
            </a:r>
            <a:r>
              <a:rPr lang="en-US" altLang="ko-KR" u="sng" dirty="0"/>
              <a:t>set of registers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One or more </a:t>
            </a:r>
            <a:r>
              <a:rPr lang="en-US" altLang="ko-KR" b="1" dirty="0"/>
              <a:t>thread control blocks(TCBs) </a:t>
            </a:r>
            <a:r>
              <a:rPr lang="en-US" altLang="ko-KR" dirty="0"/>
              <a:t>are needed to store the state of each thread.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switching from running one (T1) to running the other (T2),</a:t>
            </a:r>
          </a:p>
          <a:p>
            <a:pPr lvl="1"/>
            <a:r>
              <a:rPr lang="en-US" altLang="ko-KR" dirty="0"/>
              <a:t>The register state of T1 be saved.</a:t>
            </a:r>
          </a:p>
          <a:p>
            <a:pPr lvl="1"/>
            <a:r>
              <a:rPr lang="en-US" altLang="ko-KR" dirty="0"/>
              <a:t>The register state of T2 restored.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 remains</a:t>
            </a:r>
            <a:r>
              <a:rPr lang="en-US" altLang="ko-KR" dirty="0"/>
              <a:t> the same.</a:t>
            </a:r>
          </a:p>
        </p:txBody>
      </p:sp>
    </p:spTree>
    <p:extLst>
      <p:ext uri="{BB962C8B-B14F-4D97-AF65-F5344CB8AC3E}">
        <p14:creationId xmlns:p14="http://schemas.microsoft.com/office/powerpoint/2010/main" val="80893713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will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one stack per thread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stack of the relevant thread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7392344" y="1556792"/>
            <a:ext cx="2448072" cy="3926992"/>
            <a:chOff x="4860032" y="1844824"/>
            <a:chExt cx="2448072" cy="3926992"/>
          </a:xfrm>
        </p:grpSpPr>
        <p:sp>
          <p:nvSpPr>
            <p:cNvPr id="28" name="직사각형 27"/>
            <p:cNvSpPr/>
            <p:nvPr/>
          </p:nvSpPr>
          <p:spPr>
            <a:xfrm>
              <a:off x="5508104" y="5210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(1)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67351" y="543326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387" y="504127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08104" y="4742554"/>
              <a:ext cx="1800000" cy="468000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8104" y="4274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(2)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08104" y="2921526"/>
              <a:ext cx="1800000" cy="1353028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08104" y="2453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8104" y="1985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0032" y="184482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0032" y="227667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60032" y="2754448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135560" y="1556792"/>
            <a:ext cx="4608512" cy="3926992"/>
            <a:chOff x="827584" y="1844824"/>
            <a:chExt cx="4608512" cy="3926992"/>
          </a:xfrm>
        </p:grpSpPr>
        <p:sp>
          <p:nvSpPr>
            <p:cNvPr id="41" name="직사각형 40"/>
            <p:cNvSpPr/>
            <p:nvPr/>
          </p:nvSpPr>
          <p:spPr>
            <a:xfrm>
              <a:off x="1475656" y="5210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(1)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4903" y="543326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2939" y="504127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475656" y="2921526"/>
              <a:ext cx="1800000" cy="2289028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475656" y="2453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5656" y="1985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7584" y="184482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7584" y="227667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7584" y="2754448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53780" y="1916832"/>
              <a:ext cx="20823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code segment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 instructions live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47864" y="2464440"/>
              <a:ext cx="208231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heap segment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contains </a:t>
              </a:r>
              <a:r>
                <a:rPr lang="en-US" altLang="ko-KR" sz="1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malloc’d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data dynamic data structures (it grows downward)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780" y="4640649"/>
              <a:ext cx="208231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 grows upward)</a:t>
              </a:r>
            </a:p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stack segment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contains local variables arguments to routines, return values, etc.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79576" y="5479133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Single-Threaded</a:t>
            </a:r>
          </a:p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 Space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08168" y="547380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Two threaded</a:t>
            </a:r>
          </a:p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 Space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57281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Example with two threads</a:t>
            </a:r>
          </a:p>
          <a:p>
            <a:pPr lvl="1"/>
            <a:r>
              <a:rPr lang="en-US" altLang="ko-KR" dirty="0"/>
              <a:t>counter = counter + 1 (default is 50)</a:t>
            </a:r>
          </a:p>
          <a:p>
            <a:pPr lvl="1"/>
            <a:r>
              <a:rPr lang="en-US" altLang="ko-KR" dirty="0"/>
              <a:t>We expect the result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52</a:t>
            </a:r>
            <a:r>
              <a:rPr lang="en-US" altLang="ko-KR" dirty="0"/>
              <a:t>. However,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Race condition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79576" y="2503430"/>
            <a:ext cx="7488832" cy="3733883"/>
            <a:chOff x="755576" y="2348880"/>
            <a:chExt cx="7488832" cy="373388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43608" y="289466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96005" y="255611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1240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0749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56176" y="255611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37408" y="2556112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%</a:t>
              </a:r>
              <a:r>
                <a:rPr lang="en-US" altLang="ko-KR" sz="16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eax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77211" y="2556112"/>
              <a:ext cx="894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counter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7744" y="2952716"/>
              <a:ext cx="26548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before critical section</a:t>
              </a: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6176" y="2952716"/>
              <a:ext cx="50687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1434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4328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576" y="3739017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T1’s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T2’s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8879" y="4389250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56176" y="4190810"/>
              <a:ext cx="5068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1434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24328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576" y="5109984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T2’s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T1’s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7744" y="5774986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56176" y="5559542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01434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24328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b="1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45768" y="2348880"/>
              <a:ext cx="1791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6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after instruction)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048328" y="5929536"/>
            <a:ext cx="399468" cy="235769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4189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piece of code that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accesses a shared variable </a:t>
            </a:r>
            <a:r>
              <a:rPr lang="en-US" altLang="ko-KR" dirty="0"/>
              <a:t>and must not be concurrently executed by more than one thread.</a:t>
            </a:r>
          </a:p>
          <a:p>
            <a:pPr lvl="1"/>
            <a:r>
              <a:rPr lang="en-US" altLang="ko-KR" dirty="0"/>
              <a:t>Multiple threads executing critical section can result in a race condition.</a:t>
            </a:r>
          </a:p>
          <a:p>
            <a:pPr lvl="1"/>
            <a:r>
              <a:rPr lang="en-US" altLang="ko-KR" dirty="0"/>
              <a:t>Need to support </a:t>
            </a:r>
            <a:r>
              <a:rPr lang="en-US" altLang="ko-KR" b="1" dirty="0"/>
              <a:t>atomicity</a:t>
            </a:r>
            <a:r>
              <a:rPr lang="en-US" altLang="ko-KR" dirty="0"/>
              <a:t> for critical sections (</a:t>
            </a:r>
            <a:r>
              <a:rPr lang="en-US" altLang="ko-KR" b="1" dirty="0"/>
              <a:t>mutual exclusion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72048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542</Words>
  <Application>Microsoft Office PowerPoint</Application>
  <PresentationFormat>Widescreen</PresentationFormat>
  <Paragraphs>123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Thread</vt:lpstr>
      <vt:lpstr>Context switch between threads</vt:lpstr>
      <vt:lpstr>The stack of the relevant thread</vt:lpstr>
      <vt:lpstr>Race condition</vt:lpstr>
      <vt:lpstr>Critical section</vt:lpstr>
      <vt:lpstr>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2021-07-20T08:25:53Z</dcterms:created>
  <dcterms:modified xsi:type="dcterms:W3CDTF">2021-07-21T02:20:07Z</dcterms:modified>
</cp:coreProperties>
</file>