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6"/>
  </p:notesMasterIdLst>
  <p:sldIdLst>
    <p:sldId id="301" r:id="rId2"/>
    <p:sldId id="302" r:id="rId3"/>
    <p:sldId id="303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974334"/>
            <a:ext cx="763284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 = PTHREAD_MUTEX_INITIALIZER;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 = PTHREAD_COND_INITIALIZER;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7513844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908721"/>
            <a:ext cx="7632848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}</a:t>
            </a:r>
          </a:p>
        </p:txBody>
      </p:sp>
    </p:spTree>
    <p:extLst>
      <p:ext uri="{BB962C8B-B14F-4D97-AF65-F5344CB8AC3E}">
        <p14:creationId xmlns:p14="http://schemas.microsoft.com/office/powerpoint/2010/main" val="2717318627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 Child: Use a condition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dirty="0"/>
              <a:t>Parent:</a:t>
            </a:r>
          </a:p>
          <a:p>
            <a:pPr lvl="1"/>
            <a:r>
              <a:rPr lang="en-US" altLang="ko-KR" sz="1600" dirty="0"/>
              <a:t>Create the child thread and continues running itself.</a:t>
            </a:r>
          </a:p>
          <a:p>
            <a:pPr lvl="1"/>
            <a:r>
              <a:rPr lang="en-US" altLang="ko-KR" sz="1600" dirty="0"/>
              <a:t>Call into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thr_join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600" dirty="0"/>
              <a:t>to wait for the child thread to complete.</a:t>
            </a:r>
          </a:p>
          <a:p>
            <a:pPr lvl="2"/>
            <a:r>
              <a:rPr lang="en-US" altLang="ko-KR" sz="1400" dirty="0"/>
              <a:t>Acquire the lock</a:t>
            </a:r>
          </a:p>
          <a:p>
            <a:pPr lvl="2"/>
            <a:r>
              <a:rPr lang="en-US" altLang="ko-KR" sz="1400" dirty="0"/>
              <a:t>Check if the child is done</a:t>
            </a:r>
          </a:p>
          <a:p>
            <a:pPr lvl="2"/>
            <a:r>
              <a:rPr lang="en-US" altLang="ko-KR" sz="1400" dirty="0"/>
              <a:t>Put itself to sleep by calling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wait()</a:t>
            </a:r>
          </a:p>
          <a:p>
            <a:pPr lvl="2"/>
            <a:r>
              <a:rPr lang="en-US" altLang="ko-KR" sz="1400" dirty="0"/>
              <a:t>Release the lock</a:t>
            </a:r>
          </a:p>
          <a:p>
            <a:r>
              <a:rPr lang="en-US" altLang="ko-KR" sz="1800" b="1" dirty="0"/>
              <a:t>Child:</a:t>
            </a:r>
          </a:p>
          <a:p>
            <a:pPr lvl="1"/>
            <a:r>
              <a:rPr lang="en-US" altLang="ko-KR" sz="1600" dirty="0"/>
              <a:t>Print the message “child”</a:t>
            </a:r>
          </a:p>
          <a:p>
            <a:pPr lvl="1"/>
            <a:r>
              <a:rPr lang="en-US" altLang="ko-KR" sz="1600" dirty="0"/>
              <a:t>Call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thr_exit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sz="1600" dirty="0"/>
              <a:t> to wake the parent thread</a:t>
            </a:r>
          </a:p>
          <a:p>
            <a:pPr lvl="2"/>
            <a:r>
              <a:rPr lang="en-US" altLang="ko-KR" sz="1400" dirty="0"/>
              <a:t>Grab the lock</a:t>
            </a:r>
          </a:p>
          <a:p>
            <a:pPr lvl="2"/>
            <a:r>
              <a:rPr lang="en-US" altLang="ko-KR" sz="1400" dirty="0"/>
              <a:t>Set the state variable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lvl="2"/>
            <a:r>
              <a:rPr lang="en-US" altLang="ko-KR" sz="1400" dirty="0"/>
              <a:t>Signal the parent thus waking it.</a:t>
            </a:r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446640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importance of the state variable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Imagine the case where the </a:t>
            </a:r>
            <a:r>
              <a:rPr lang="en-US" altLang="ko-KR" i="1" dirty="0"/>
              <a:t>child runs immediately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child will signal, but there is </a:t>
            </a:r>
            <a:r>
              <a:rPr lang="en-US" altLang="ko-KR" u="sng" dirty="0"/>
              <a:t>no thread asleep</a:t>
            </a:r>
            <a:r>
              <a:rPr lang="en-US" altLang="ko-KR" dirty="0"/>
              <a:t> on the condition.</a:t>
            </a:r>
          </a:p>
          <a:p>
            <a:pPr lvl="2"/>
            <a:r>
              <a:rPr lang="en-US" altLang="ko-KR" dirty="0"/>
              <a:t>When the parent runs, it will call wait and be stuck.</a:t>
            </a: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thread will ever wake it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1019051"/>
            <a:ext cx="7632848" cy="2462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i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i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i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7608" y="3481264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 variable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done</a:t>
            </a:r>
            <a:endParaRPr lang="ko-KR" altLang="en-US" sz="14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6698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poor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3068960"/>
            <a:ext cx="8786812" cy="3312368"/>
          </a:xfrm>
        </p:spPr>
        <p:txBody>
          <a:bodyPr/>
          <a:lstStyle/>
          <a:p>
            <a:pPr lvl="1"/>
            <a:r>
              <a:rPr lang="en-US" altLang="ko-KR" dirty="0"/>
              <a:t>The issue here is a subtle </a:t>
            </a:r>
            <a:r>
              <a:rPr lang="en-US" altLang="ko-KR" b="1" dirty="0"/>
              <a:t>race condition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parent calls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thr_join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().</a:t>
            </a:r>
            <a:endParaRPr lang="en-US" altLang="ko-KR" dirty="0"/>
          </a:p>
          <a:p>
            <a:pPr lvl="3"/>
            <a:r>
              <a:rPr lang="en-US" altLang="ko-KR" dirty="0"/>
              <a:t>The parent checks the value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It will see that it is 0 and try to go to sleep.</a:t>
            </a:r>
          </a:p>
          <a:p>
            <a:pPr lvl="3"/>
            <a:r>
              <a:rPr lang="en-US" altLang="ko-KR" i="1" dirty="0"/>
              <a:t>Just before </a:t>
            </a:r>
            <a:r>
              <a:rPr lang="en-US" altLang="ko-KR" dirty="0"/>
              <a:t>it calls wait to go to sleep, the parent is </a:t>
            </a:r>
            <a:r>
              <a:rPr lang="en-US" altLang="ko-KR" u="sng" dirty="0"/>
              <a:t>interrupted</a:t>
            </a:r>
            <a:r>
              <a:rPr lang="en-US" altLang="ko-KR" dirty="0"/>
              <a:t> and the child runs.</a:t>
            </a:r>
          </a:p>
          <a:p>
            <a:pPr lvl="2"/>
            <a:r>
              <a:rPr lang="en-US" altLang="ko-KR" dirty="0"/>
              <a:t>The child changes the state variable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done</a:t>
            </a:r>
            <a:r>
              <a:rPr lang="en-US" altLang="ko-KR" dirty="0"/>
              <a:t> to 1 and signals.</a:t>
            </a:r>
          </a:p>
          <a:p>
            <a:pPr lvl="3"/>
            <a:r>
              <a:rPr lang="en-US" altLang="ko-KR" dirty="0"/>
              <a:t>But no thread is waiting and thus no thread is woken.</a:t>
            </a:r>
          </a:p>
          <a:p>
            <a:pPr lvl="3"/>
            <a:r>
              <a:rPr lang="en-US" altLang="ko-KR" dirty="0"/>
              <a:t>When the parent runs again, it sleeps forever.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965628"/>
            <a:ext cx="7632848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}</a:t>
            </a:r>
          </a:p>
        </p:txBody>
      </p:sp>
    </p:spTree>
    <p:extLst>
      <p:ext uri="{BB962C8B-B14F-4D97-AF65-F5344CB8AC3E}">
        <p14:creationId xmlns:p14="http://schemas.microsoft.com/office/powerpoint/2010/main" val="289462706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 / Consumer (Bound 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Producer</a:t>
            </a:r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Produce</a:t>
            </a:r>
            <a:r>
              <a:rPr lang="en-US" altLang="ko-KR" dirty="0"/>
              <a:t> data items</a:t>
            </a:r>
          </a:p>
          <a:p>
            <a:pPr lvl="1"/>
            <a:r>
              <a:rPr lang="en-US" altLang="ko-KR" dirty="0"/>
              <a:t>Wish to place data items in a buffer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Consumer</a:t>
            </a:r>
          </a:p>
          <a:p>
            <a:pPr lvl="1"/>
            <a:r>
              <a:rPr lang="en-US" altLang="ko-KR" dirty="0"/>
              <a:t>Grab data items out of the buffer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consume</a:t>
            </a:r>
            <a:r>
              <a:rPr lang="en-US" altLang="ko-KR" dirty="0"/>
              <a:t> them in some way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Example:</a:t>
            </a:r>
            <a:r>
              <a:rPr lang="en-US" altLang="ko-KR" b="1" dirty="0"/>
              <a:t> </a:t>
            </a:r>
            <a:r>
              <a:rPr lang="en-US" altLang="ko-KR" dirty="0"/>
              <a:t>Multi-threaded web server</a:t>
            </a:r>
          </a:p>
          <a:p>
            <a:pPr lvl="1"/>
            <a:r>
              <a:rPr lang="en-US" altLang="ko-KR" i="1" dirty="0"/>
              <a:t>A producer </a:t>
            </a:r>
            <a:r>
              <a:rPr lang="en-US" altLang="ko-KR" dirty="0"/>
              <a:t>puts HTTP requests in to a work queue</a:t>
            </a:r>
          </a:p>
          <a:p>
            <a:pPr lvl="1"/>
            <a:r>
              <a:rPr lang="en-US" altLang="ko-KR" i="1" dirty="0"/>
              <a:t>Consumer threads </a:t>
            </a:r>
            <a:r>
              <a:rPr lang="en-US" altLang="ko-KR" dirty="0"/>
              <a:t>take requests out of this queue and process them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22755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Bounded 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bounded buffer is used when you </a:t>
            </a:r>
            <a:r>
              <a:rPr lang="en-US" altLang="ko-KR" u="sng" dirty="0"/>
              <a:t>pipe the output</a:t>
            </a:r>
            <a:r>
              <a:rPr lang="en-US" altLang="ko-KR" dirty="0"/>
              <a:t> of one program into another.</a:t>
            </a:r>
          </a:p>
          <a:p>
            <a:pPr lvl="1"/>
            <a:r>
              <a:rPr lang="en-US" altLang="ko-KR" dirty="0"/>
              <a:t>Example: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foo file.txt |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–l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altLang="ko-KR" dirty="0"/>
              <a:t> process is the producer.</a:t>
            </a:r>
          </a:p>
          <a:p>
            <a:pPr lvl="2"/>
            <a:r>
              <a:rPr lang="en-US" altLang="ko-KR" dirty="0"/>
              <a:t>The </a:t>
            </a:r>
            <a:r>
              <a:rPr lang="en-US" altLang="ko-KR" dirty="0" err="1"/>
              <a:t>wc</a:t>
            </a:r>
            <a:r>
              <a:rPr lang="en-US" altLang="ko-KR" dirty="0"/>
              <a:t> process is the consumer.</a:t>
            </a:r>
          </a:p>
          <a:p>
            <a:pPr lvl="2"/>
            <a:r>
              <a:rPr lang="en-US" altLang="ko-KR" dirty="0"/>
              <a:t>Between them is an in-kernel </a:t>
            </a:r>
            <a:r>
              <a:rPr lang="en-US" altLang="ko-KR" u="sng" dirty="0"/>
              <a:t>bounded buffer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Bounded buffer is Shared resource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1" dirty="0"/>
              <a:t>Synchronized access </a:t>
            </a:r>
            <a:r>
              <a:rPr lang="en-US" altLang="ko-KR" dirty="0"/>
              <a:t>is required.</a:t>
            </a:r>
          </a:p>
        </p:txBody>
      </p:sp>
    </p:spTree>
    <p:extLst>
      <p:ext uri="{BB962C8B-B14F-4D97-AF65-F5344CB8AC3E}">
        <p14:creationId xmlns:p14="http://schemas.microsoft.com/office/powerpoint/2010/main" val="2827782284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Put and Get Routines (Version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Only put data into the buffer 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ko-KR" dirty="0"/>
              <a:t> is zero.</a:t>
            </a:r>
          </a:p>
          <a:p>
            <a:pPr lvl="2"/>
            <a:r>
              <a:rPr lang="en-US" altLang="ko-KR" dirty="0"/>
              <a:t>i.e., when the buffer is </a:t>
            </a:r>
            <a:r>
              <a:rPr lang="en-US" altLang="ko-KR" i="1" dirty="0"/>
              <a:t>empty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Only get data from the buffer 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ko-KR" dirty="0"/>
              <a:t> is one.</a:t>
            </a:r>
          </a:p>
          <a:p>
            <a:pPr lvl="2"/>
            <a:r>
              <a:rPr lang="en-US" altLang="ko-KR" dirty="0"/>
              <a:t>i.e., when the buffer is </a:t>
            </a:r>
            <a:r>
              <a:rPr lang="en-US" altLang="ko-KR" i="1" dirty="0"/>
              <a:t>full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1040538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buffer;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initially, empty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	assert(count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buffer =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assert(count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buffer;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</p:txBody>
      </p:sp>
    </p:spTree>
    <p:extLst>
      <p:ext uri="{BB962C8B-B14F-4D97-AF65-F5344CB8AC3E}">
        <p14:creationId xmlns:p14="http://schemas.microsoft.com/office/powerpoint/2010/main" val="217345962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 Threads (Version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Producer</a:t>
            </a:r>
            <a:r>
              <a:rPr lang="en-US" altLang="ko-KR" dirty="0"/>
              <a:t> puts an integer into the shared buffer loops number of times.</a:t>
            </a:r>
          </a:p>
          <a:p>
            <a:pPr lvl="1"/>
            <a:r>
              <a:rPr lang="en-US" altLang="ko-KR" b="1" dirty="0"/>
              <a:t>Consumer</a:t>
            </a:r>
            <a:r>
              <a:rPr lang="en-US" altLang="ko-KR" dirty="0"/>
              <a:t> gets the data out of that shared buffer.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09918" y="932816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loops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</p:spTree>
    <p:extLst>
      <p:ext uri="{BB962C8B-B14F-4D97-AF65-F5344CB8AC3E}">
        <p14:creationId xmlns:p14="http://schemas.microsoft.com/office/powerpoint/2010/main" val="213222723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If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single condition variable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altLang="ko-KR" dirty="0"/>
              <a:t> and associated lock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mutex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79576" y="1619504"/>
            <a:ext cx="763284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</p:txBody>
      </p:sp>
    </p:spTree>
    <p:extLst>
      <p:ext uri="{BB962C8B-B14F-4D97-AF65-F5344CB8AC3E}">
        <p14:creationId xmlns:p14="http://schemas.microsoft.com/office/powerpoint/2010/main" val="55142783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If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p1-p3: A producer waits for the buffer to be empty.</a:t>
            </a:r>
          </a:p>
          <a:p>
            <a:pPr lvl="1"/>
            <a:r>
              <a:rPr lang="en-US" altLang="ko-KR" dirty="0"/>
              <a:t>c1-c3: A consumer waits for the buffer to be full.</a:t>
            </a:r>
          </a:p>
          <a:p>
            <a:pPr lvl="1"/>
            <a:r>
              <a:rPr lang="en-US" altLang="ko-KR" dirty="0"/>
              <a:t>With just </a:t>
            </a:r>
            <a:r>
              <a:rPr lang="en-US" altLang="ko-KR" i="1" dirty="0"/>
              <a:t>a single producer </a:t>
            </a:r>
            <a:r>
              <a:rPr lang="en-US" altLang="ko-KR" dirty="0"/>
              <a:t>and </a:t>
            </a:r>
            <a:r>
              <a:rPr lang="en-US" altLang="ko-KR" i="1" dirty="0"/>
              <a:t>a single consumer</a:t>
            </a:r>
            <a:r>
              <a:rPr lang="en-US" altLang="ko-KR" dirty="0"/>
              <a:t>, the code works.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79576" y="1037054"/>
            <a:ext cx="7632848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567608" y="4941168"/>
            <a:ext cx="669674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we have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more than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of producer and consumer?</a:t>
            </a:r>
          </a:p>
        </p:txBody>
      </p:sp>
    </p:spTree>
    <p:extLst>
      <p:ext uri="{BB962C8B-B14F-4D97-AF65-F5344CB8AC3E}">
        <p14:creationId xmlns:p14="http://schemas.microsoft.com/office/powerpoint/2010/main" val="3452629990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08721"/>
              <a:ext cx="6768753" cy="50015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full; 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sneaks in 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 and 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 </a:t>
                          </a:r>
                          <a:r>
                            <a:rPr lang="en-US" altLang="ko-KR" sz="1200" b="1" dirty="0" err="1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! No data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08721"/>
              <a:ext cx="6768753" cy="50015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23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r="-1466197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8209" r="-1201493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40000" r="-742667" b="-14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717778" r="-368" b="-102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full; 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191304" r="-368" b="-5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 and 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8848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455319" r="-368" b="-2085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 </a:t>
                          </a:r>
                          <a:r>
                            <a:rPr lang="en-US" altLang="ko-KR" sz="1200" b="1" dirty="0" err="1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oh</a:t>
                          </a: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! No data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271537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problem arises for a simple reason:</a:t>
                </a:r>
              </a:p>
              <a:p>
                <a:pPr lvl="1"/>
                <a:r>
                  <a:rPr lang="en-US" altLang="ko-KR" dirty="0"/>
                  <a:t>After the producer woke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but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ever ran, the state of the bounded buffer </a:t>
                </a:r>
                <a:r>
                  <a:rPr lang="en-US" altLang="ko-KR" i="1" dirty="0"/>
                  <a:t>changed by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There is no guarantee that when the woken thread runs, the state will still be as desired </a:t>
                </a:r>
                <a:r>
                  <a:rPr lang="en-US" altLang="ko-KR" dirty="0">
                    <a:sym typeface="Wingdings" pitchFamily="2" charset="2"/>
                  </a:rPr>
                  <a:t> </a:t>
                </a:r>
                <a:r>
                  <a:rPr lang="en-US" altLang="ko-KR" u="sng" dirty="0">
                    <a:sym typeface="Wingdings" pitchFamily="2" charset="2"/>
                  </a:rPr>
                  <a:t>Mesa semantics</a:t>
                </a:r>
                <a:r>
                  <a:rPr lang="en-US" altLang="ko-KR" dirty="0">
                    <a:sym typeface="Wingdings" pitchFamily="2" charset="2"/>
                  </a:rPr>
                  <a:t>.</a:t>
                </a:r>
              </a:p>
              <a:p>
                <a:pPr lvl="2"/>
                <a:r>
                  <a:rPr lang="en-US" altLang="ko-KR" dirty="0"/>
                  <a:t>Virtually every system ever built employs </a:t>
                </a:r>
                <a:r>
                  <a:rPr lang="en-US" altLang="ko-KR" i="1" dirty="0"/>
                  <a:t>Mesa semantics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ko-KR" altLang="en-US" dirty="0"/>
              </a:p>
              <a:p>
                <a:pPr lvl="1"/>
                <a:r>
                  <a:rPr lang="en-US" altLang="ko-KR" u="sng" dirty="0"/>
                  <a:t>Hoare semantics</a:t>
                </a:r>
                <a:r>
                  <a:rPr lang="en-US" altLang="ko-KR" dirty="0"/>
                  <a:t> provides a stronger guarantee that the woken thread will run immediately upon being woken.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66139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While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Consumer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wakes up and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re-checks</a:t>
                </a:r>
                <a:r>
                  <a:rPr lang="en-US" altLang="ko-KR" dirty="0"/>
                  <a:t> the state of the shared variable.</a:t>
                </a:r>
              </a:p>
              <a:p>
                <a:pPr lvl="1"/>
                <a:r>
                  <a:rPr lang="en-US" altLang="ko-KR" dirty="0"/>
                  <a:t>If the buffer is empty, the consumer simply goes back to sleep.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2279576" y="1988841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707159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Producer/Consumer: Single CV and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 simple rule to remember with condition variables is to </a:t>
            </a:r>
            <a:r>
              <a:rPr lang="en-US" altLang="ko-KR" b="1" dirty="0"/>
              <a:t>always use while loops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However, this code still has a bug (</a:t>
            </a:r>
            <a:r>
              <a:rPr lang="en-US" altLang="ko-KR" i="1" dirty="0"/>
              <a:t>next page</a:t>
            </a:r>
            <a:r>
              <a:rPr lang="en-US" altLang="ko-KR" dirty="0"/>
              <a:t>).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980728"/>
            <a:ext cx="7632848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</p:spTree>
    <p:extLst>
      <p:ext uri="{BB962C8B-B14F-4D97-AF65-F5344CB8AC3E}">
        <p14:creationId xmlns:p14="http://schemas.microsoft.com/office/powerpoint/2010/main" val="380531152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80728"/>
              <a:ext cx="6768753" cy="49873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awoken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Must sleep (full)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Recheck condition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𝑐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ea typeface="맑은 고딕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grabs data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Oops! Woke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𝒄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맑은 고딕" pitchFamily="50" charset="-127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80728"/>
              <a:ext cx="6768753" cy="49873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23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r="-1466197" b="-1460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8209" r="-1201493" b="-1460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40000" r="-742667" b="-1460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Buffer now full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020000" r="-368" b="-7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p3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Must sleep (full)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Recheck condition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c4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622222" r="-368" b="-1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c5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456" t="-1722222" r="-368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942918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 consumer should not wake other consumers, only producers, and vice-versa.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Broken Solution (Version 2)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80728"/>
              <a:ext cx="6768753" cy="22441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𝒄</m:t>
                                    </m:r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맑은 고딕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  <a:ea typeface="맑은 고딕" pitchFamily="50" charset="-127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lang="en-US" altLang="ko-KR" sz="1200" i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cont.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2918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Everyone asleep …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67610" y="980728"/>
              <a:ext cx="6768753" cy="22441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4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92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2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782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303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23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r="-1466197" b="-6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58209" r="-1201493" b="-6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40000" r="-742667" b="-6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State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Count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Comment</a:t>
                          </a:r>
                          <a:endParaRPr lang="ko-KR" altLang="en-US" sz="14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…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(</a:t>
                          </a:r>
                          <a:r>
                            <a:rPr lang="en-US" altLang="ko-KR" sz="1200" i="1" dirty="0">
                              <a:latin typeface="맑은 고딕" pitchFamily="50" charset="-127"/>
                              <a:ea typeface="맑은 고딕" pitchFamily="50" charset="-127"/>
                            </a:rPr>
                            <a:t>cont.</a:t>
                          </a: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c6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c1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Ready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Nothing to get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c2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Running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c3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Sleep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2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Everyone asleep …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27642111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single Buffer Producer/Consumer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</a:t>
            </a:r>
            <a:r>
              <a:rPr lang="en-US" altLang="ko-KR" dirty="0">
                <a:solidFill>
                  <a:srgbClr val="FF0000"/>
                </a:solidFill>
              </a:rPr>
              <a:t>two </a:t>
            </a:r>
            <a:r>
              <a:rPr lang="en-US" altLang="ko-KR" dirty="0"/>
              <a:t>condition variables and while</a:t>
            </a:r>
          </a:p>
          <a:p>
            <a:pPr lvl="1"/>
            <a:r>
              <a:rPr lang="en-US" altLang="ko-KR" b="1" dirty="0"/>
              <a:t>Producer</a:t>
            </a:r>
            <a:r>
              <a:rPr lang="en-US" altLang="ko-KR" dirty="0"/>
              <a:t> threads wait on the condition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altLang="ko-KR" dirty="0"/>
              <a:t>, and signals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fill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Consumer</a:t>
            </a:r>
            <a:r>
              <a:rPr lang="en-US" altLang="ko-KR" dirty="0"/>
              <a:t> threads wait on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fill</a:t>
            </a:r>
            <a:r>
              <a:rPr lang="en-US" altLang="ko-KR" dirty="0"/>
              <a:t> and signal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2481278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empty, fill;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69974719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single Buffer Producer/Consumer Solution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124163"/>
            <a:ext cx="7632848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</p:spTree>
    <p:extLst>
      <p:ext uri="{BB962C8B-B14F-4D97-AF65-F5344CB8AC3E}">
        <p14:creationId xmlns:p14="http://schemas.microsoft.com/office/powerpoint/2010/main" val="2678561868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</a:t>
            </a:r>
            <a:r>
              <a:rPr lang="en-US" altLang="ko-KR" b="1" dirty="0"/>
              <a:t>concurrency</a:t>
            </a:r>
            <a:r>
              <a:rPr lang="en-US" altLang="ko-KR" dirty="0"/>
              <a:t> and </a:t>
            </a:r>
            <a:r>
              <a:rPr lang="en-US" altLang="ko-KR" b="1" dirty="0"/>
              <a:t>efficiency 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en-US" altLang="ko-KR" dirty="0"/>
              <a:t>Add more buffer slots.</a:t>
            </a:r>
          </a:p>
          <a:p>
            <a:pPr lvl="1"/>
            <a:r>
              <a:rPr lang="en-US" altLang="ko-KR" dirty="0"/>
              <a:t>Allow concurrent production or consuming to take place.</a:t>
            </a:r>
          </a:p>
          <a:p>
            <a:pPr lvl="1"/>
            <a:r>
              <a:rPr lang="en-US" altLang="ko-KR" dirty="0"/>
              <a:t>Reduce context switches.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2348880"/>
            <a:ext cx="763284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buffer[MAX];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fill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use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buffer[fill] =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fill = (fill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MAX;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count++;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buffer[use];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use = (use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MAX;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count--;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833" y="6090404"/>
            <a:ext cx="285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Final Put and Get Routines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39981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017022"/>
            <a:ext cx="7632848" cy="4832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empty, fill;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(count == MAX)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    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    while (count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(&amp;fill,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get();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c4</a:t>
            </a:r>
          </a:p>
        </p:txBody>
      </p:sp>
    </p:spTree>
    <p:extLst>
      <p:ext uri="{BB962C8B-B14F-4D97-AF65-F5344CB8AC3E}">
        <p14:creationId xmlns:p14="http://schemas.microsoft.com/office/powerpoint/2010/main" val="160015955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Final Producer/Consumer Solution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p2: </a:t>
            </a:r>
            <a:r>
              <a:rPr lang="en-US" altLang="ko-KR" b="1" dirty="0"/>
              <a:t>A producer</a:t>
            </a:r>
            <a:r>
              <a:rPr lang="en-US" altLang="ko-KR" dirty="0"/>
              <a:t> only sleeps if all buffers are currently filled.</a:t>
            </a:r>
          </a:p>
          <a:p>
            <a:pPr lvl="1"/>
            <a:r>
              <a:rPr lang="en-US" altLang="ko-KR" dirty="0"/>
              <a:t>c2: </a:t>
            </a:r>
            <a:r>
              <a:rPr lang="en-US" altLang="ko-KR" b="1" dirty="0"/>
              <a:t>A consumer </a:t>
            </a:r>
            <a:r>
              <a:rPr lang="en-US" altLang="ko-KR" dirty="0"/>
              <a:t>only sleeps if all buffers are currently empty.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017023"/>
            <a:ext cx="763284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Cont.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(&amp;empty);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541" y="2401144"/>
            <a:ext cx="3162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Final Working Solution (Cont.)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34783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Assume there are zero bytes free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allocate(100)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allocate(10)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wait on the condition and go to sleep.</a:t>
                </a:r>
              </a:p>
              <a:p>
                <a:pPr lvl="1"/>
                <a:r>
                  <a:rPr lang="en-US" altLang="ko-KR" dirty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calls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free(50)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/>
          <p:cNvSpPr/>
          <p:nvPr/>
        </p:nvSpPr>
        <p:spPr>
          <a:xfrm>
            <a:off x="2567608" y="3717032"/>
            <a:ext cx="669674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Which waiting thread should be woken up?</a:t>
            </a:r>
          </a:p>
        </p:txBody>
      </p:sp>
    </p:spTree>
    <p:extLst>
      <p:ext uri="{BB962C8B-B14F-4D97-AF65-F5344CB8AC3E}">
        <p14:creationId xmlns:p14="http://schemas.microsoft.com/office/powerpoint/2010/main" val="3749542593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974334"/>
            <a:ext cx="763284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how many bytes of the heap are free?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MAX_HEAP_SIZE;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need lock and condition too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allocate(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size)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...;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heap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-= 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bytesLeft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+= size;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whom to signal??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}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73688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Covering Conditions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 (Suggested by Lampson and </a:t>
            </a:r>
            <a:r>
              <a:rPr lang="en-US" altLang="ko-KR" dirty="0" err="1"/>
              <a:t>Redell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Replace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pthread_cond_signal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pthread_cond_broadcast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pthread_cond_broadcast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altLang="ko-KR" dirty="0"/>
              <a:t>Wake up </a:t>
            </a:r>
            <a:r>
              <a:rPr lang="en-US" altLang="ko-KR" b="1" dirty="0"/>
              <a:t>all waiting threads.</a:t>
            </a:r>
          </a:p>
          <a:p>
            <a:pPr lvl="2"/>
            <a:r>
              <a:rPr lang="en-US" altLang="ko-KR" u="sng" dirty="0"/>
              <a:t>Cost</a:t>
            </a:r>
            <a:r>
              <a:rPr lang="en-US" altLang="ko-KR" dirty="0"/>
              <a:t>: too many threads might be woken.</a:t>
            </a:r>
          </a:p>
          <a:p>
            <a:pPr lvl="2"/>
            <a:r>
              <a:rPr lang="en-US" altLang="ko-KR" dirty="0"/>
              <a:t>Threads that shouldn’t be awake will simply wake up, re-check the condition, and then go back to sleep.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99201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30. Condition Variables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990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many cases where a thread wishes to </a:t>
            </a:r>
            <a:r>
              <a:rPr lang="en-US" altLang="ko-KR" u="sng" dirty="0"/>
              <a:t>check</a:t>
            </a:r>
            <a:r>
              <a:rPr lang="en-US" altLang="ko-KR" dirty="0"/>
              <a:t> whether a </a:t>
            </a:r>
            <a:r>
              <a:rPr lang="en-US" altLang="ko-KR" b="1" dirty="0"/>
              <a:t>condition</a:t>
            </a:r>
            <a:r>
              <a:rPr lang="en-US" altLang="ko-KR" dirty="0"/>
              <a:t> is true before continuing its execution.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parent thread might wish to check whether a child thread has </a:t>
            </a:r>
            <a:r>
              <a:rPr lang="en-US" altLang="ko-KR" i="1" dirty="0"/>
              <a:t>completed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This is often called a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join()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43953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256562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XXX how to indicate we are done?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create 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XXX how to wait for child?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79576" y="5045114"/>
            <a:ext cx="7632848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parent: begin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parent: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9576" y="90872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Parent Waiting For Its Child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9576" y="4674622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What we would like to see here is: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45715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waiting fore child: Spin-based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This is hugely </a:t>
            </a:r>
            <a:r>
              <a:rPr lang="en-US" altLang="ko-KR" u="sng" dirty="0"/>
              <a:t>inefficient</a:t>
            </a:r>
            <a:r>
              <a:rPr lang="en-US" altLang="ko-KR" dirty="0"/>
              <a:t> as the parent spins and </a:t>
            </a:r>
            <a:r>
              <a:rPr lang="en-US" altLang="ko-KR" b="1" dirty="0"/>
              <a:t>wastes CPU time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124744"/>
            <a:ext cx="763284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volatile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*child(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("child\n");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    done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begin\n");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create 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(done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("parent: end\n");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</p:txBody>
      </p:sp>
    </p:spTree>
    <p:extLst>
      <p:ext uri="{BB962C8B-B14F-4D97-AF65-F5344CB8AC3E}">
        <p14:creationId xmlns:p14="http://schemas.microsoft.com/office/powerpoint/2010/main" val="221491473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wait for a condition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Condition variable</a:t>
            </a:r>
          </a:p>
          <a:p>
            <a:pPr lvl="1"/>
            <a:r>
              <a:rPr lang="en-US" altLang="ko-KR" b="1" dirty="0"/>
              <a:t>Waiting</a:t>
            </a:r>
            <a:r>
              <a:rPr lang="en-US" altLang="ko-KR" dirty="0"/>
              <a:t> on the condition</a:t>
            </a:r>
          </a:p>
          <a:p>
            <a:pPr lvl="2"/>
            <a:r>
              <a:rPr lang="en-US" altLang="ko-KR" u="sng" dirty="0"/>
              <a:t>An explicit queue</a:t>
            </a:r>
            <a:r>
              <a:rPr lang="en-US" altLang="ko-KR" dirty="0"/>
              <a:t> that threads can put themselves on when some state of execution is not as desired.</a:t>
            </a:r>
          </a:p>
          <a:p>
            <a:pPr lvl="1"/>
            <a:r>
              <a:rPr lang="en-US" altLang="ko-KR" b="1" dirty="0"/>
              <a:t>Signaling</a:t>
            </a:r>
            <a:r>
              <a:rPr lang="en-US" altLang="ko-KR" dirty="0"/>
              <a:t> on the condition</a:t>
            </a:r>
          </a:p>
          <a:p>
            <a:pPr lvl="2"/>
            <a:r>
              <a:rPr lang="en-US" altLang="ko-KR" dirty="0"/>
              <a:t>Some other thread, </a:t>
            </a:r>
            <a:r>
              <a:rPr lang="en-US" altLang="ko-KR" i="1" dirty="0"/>
              <a:t>when it changes said state</a:t>
            </a:r>
            <a:r>
              <a:rPr lang="en-US" altLang="ko-KR" dirty="0"/>
              <a:t>, can wake one of those waiting threads and allow them to continue.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60811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and Routines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Declare condition variable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Proper initialization is required.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Operation (the POSIX calls)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wait() call takes a </a:t>
            </a:r>
            <a:r>
              <a:rPr lang="en-US" altLang="ko-KR" u="sng" dirty="0" err="1"/>
              <a:t>mutex</a:t>
            </a:r>
            <a:r>
              <a:rPr lang="en-US" altLang="ko-KR" dirty="0"/>
              <a:t> as a parameter.</a:t>
            </a:r>
          </a:p>
          <a:p>
            <a:pPr lvl="2"/>
            <a:r>
              <a:rPr lang="en-US" altLang="ko-KR" dirty="0"/>
              <a:t>The wait() call release the lock and put the calling thread to sleep.</a:t>
            </a:r>
          </a:p>
          <a:p>
            <a:pPr lvl="2"/>
            <a:r>
              <a:rPr lang="en-US" altLang="ko-KR" dirty="0"/>
              <a:t>When the thread wakes up, it must re-acquire the lock.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537048"/>
            <a:ext cx="244827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 c;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79576" y="3625860"/>
            <a:ext cx="7920880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wait()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*c);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signal()</a:t>
            </a:r>
          </a:p>
        </p:txBody>
      </p:sp>
    </p:spTree>
    <p:extLst>
      <p:ext uri="{BB962C8B-B14F-4D97-AF65-F5344CB8AC3E}">
        <p14:creationId xmlns:p14="http://schemas.microsoft.com/office/powerpoint/2010/main" val="399019733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4</TotalTime>
  <Words>3947</Words>
  <Application>Microsoft Office PowerPoint</Application>
  <PresentationFormat>Widescreen</PresentationFormat>
  <Paragraphs>720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Condition Variables</vt:lpstr>
      <vt:lpstr>Condition Variables (Cont.)</vt:lpstr>
      <vt:lpstr>Parent waiting fore child: Spin-based Approach</vt:lpstr>
      <vt:lpstr>How to wait for a condition</vt:lpstr>
      <vt:lpstr>Definition and Routines</vt:lpstr>
      <vt:lpstr>Parent waiting for Child: Use a condition variable</vt:lpstr>
      <vt:lpstr>Parent waiting for Child: Use a condition variable</vt:lpstr>
      <vt:lpstr>Parent waiting for Child: Use a condition variable</vt:lpstr>
      <vt:lpstr>The importance of the state variable done</vt:lpstr>
      <vt:lpstr>Another poor implementation</vt:lpstr>
      <vt:lpstr>The Producer / Consumer (Bound Buffer) Problem</vt:lpstr>
      <vt:lpstr>Bounded buffer</vt:lpstr>
      <vt:lpstr>The Put and Get Routines (Version 1)</vt:lpstr>
      <vt:lpstr>Producer/Consumer Threads (Version 1)</vt:lpstr>
      <vt:lpstr>Producer/Consumer: Single CV and If Statement</vt:lpstr>
      <vt:lpstr>Producer/Consumer: Single CV and If Statement</vt:lpstr>
      <vt:lpstr>Thread Trace: Broken Solution (Version 1)</vt:lpstr>
      <vt:lpstr>Thread Trace: Broken Solution (Version 1)</vt:lpstr>
      <vt:lpstr>Producer/Consumer: Single CV and While</vt:lpstr>
      <vt:lpstr>Producer/Consumer: Single CV and While</vt:lpstr>
      <vt:lpstr>Thread Trace: Broken Solution (Version 2)</vt:lpstr>
      <vt:lpstr>Thread Trace: Broken Solution (Version 2) (Cont.)</vt:lpstr>
      <vt:lpstr>The single Buffer Producer/Consumer Solution</vt:lpstr>
      <vt:lpstr>The single Buffer Producer/Consumer Solution</vt:lpstr>
      <vt:lpstr>The Final Producer/Consumer Solution</vt:lpstr>
      <vt:lpstr>The Final Producer/Consumer Solution (Cont.)</vt:lpstr>
      <vt:lpstr>The Final Producer/Consumer Solution (Cont.)</vt:lpstr>
      <vt:lpstr>Covering Conditions</vt:lpstr>
      <vt:lpstr>Covering Conditions (Cont.)</vt:lpstr>
      <vt:lpstr>Covering Conditions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2021-07-20T08:45:43Z</dcterms:created>
  <dcterms:modified xsi:type="dcterms:W3CDTF">2021-07-21T02:24:59Z</dcterms:modified>
</cp:coreProperties>
</file>