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9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interface</a:t>
            </a:r>
            <a:r>
              <a:rPr lang="en-US" altLang="ko-KR" sz="2000" dirty="0"/>
              <a:t> of </a:t>
            </a:r>
            <a:r>
              <a:rPr lang="en-US" altLang="ko-KR" dirty="0"/>
              <a:t>Canonical Device (Cont.)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Typical interaction example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135560" y="1578566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not busy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data to data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command to command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Doing so starts the device and executes the command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done with your request </a:t>
            </a:r>
          </a:p>
        </p:txBody>
      </p:sp>
    </p:spTree>
    <p:extLst>
      <p:ext uri="{BB962C8B-B14F-4D97-AF65-F5344CB8AC3E}">
        <p14:creationId xmlns:p14="http://schemas.microsoft.com/office/powerpoint/2010/main" val="382613927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white"/>
                </a:solidFill>
              </a:rPr>
              <a:t>Polling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Operating system waits until the device is ready by </a:t>
            </a:r>
            <a:r>
              <a:rPr lang="en-US" altLang="ko-KR" b="1" dirty="0"/>
              <a:t>repeatedly</a:t>
            </a:r>
            <a:r>
              <a:rPr lang="en-US" altLang="ko-KR" dirty="0"/>
              <a:t> reading the status register.</a:t>
            </a:r>
          </a:p>
          <a:p>
            <a:pPr lvl="1"/>
            <a:r>
              <a:rPr lang="en-US" altLang="ko-KR" dirty="0"/>
              <a:t>Positive aspect is simple and working. </a:t>
            </a:r>
          </a:p>
          <a:p>
            <a:pPr lvl="1"/>
            <a:r>
              <a:rPr lang="en-US" altLang="ko-KR" b="1" dirty="0"/>
              <a:t>However,</a:t>
            </a:r>
            <a:r>
              <a:rPr lang="en-US" altLang="ko-KR" dirty="0"/>
              <a:t> </a:t>
            </a:r>
            <a:r>
              <a:rPr lang="en-US" altLang="ko-KR" b="1" dirty="0"/>
              <a:t>it wastes CPU time just waiting for the device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Switching to another ready process is better utilizing the CPU.</a:t>
            </a:r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143672" y="43781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870" y="4378127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870" y="5213648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9736" y="5805264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polling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184576" y="5141639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91544" y="3481264"/>
            <a:ext cx="8208912" cy="232400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5523" y="367893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686774" y="3645024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336360" y="36789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polling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907611" y="3645024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5190059" y="3920597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10028" y="3922694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99760" y="3878957"/>
            <a:ext cx="1995411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22730" y="3557464"/>
            <a:ext cx="112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“waiting IO” </a:t>
            </a:r>
          </a:p>
        </p:txBody>
      </p:sp>
    </p:spTree>
    <p:extLst>
      <p:ext uri="{BB962C8B-B14F-4D97-AF65-F5344CB8AC3E}">
        <p14:creationId xmlns:p14="http://schemas.microsoft.com/office/powerpoint/2010/main" val="109203829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b="1" dirty="0"/>
              <a:t>Put the I/O request process to sleep </a:t>
            </a:r>
            <a:r>
              <a:rPr lang="en-US" altLang="ko-KR" dirty="0"/>
              <a:t>and context switch to another.</a:t>
            </a:r>
          </a:p>
          <a:p>
            <a:r>
              <a:rPr lang="en-US" altLang="ko-KR" dirty="0"/>
              <a:t>When the device is finished, wake the process waiting for the I/O by </a:t>
            </a:r>
            <a:r>
              <a:rPr lang="en-US" altLang="ko-KR" b="1" dirty="0"/>
              <a:t>interrupt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Positive aspect is allow to </a:t>
            </a:r>
            <a:r>
              <a:rPr lang="en-US" altLang="ko-KR" b="1" dirty="0"/>
              <a:t>CPU and the disk are properly utilized.</a:t>
            </a:r>
          </a:p>
          <a:p>
            <a:endParaRPr lang="en-US" altLang="ko-KR" sz="1800" b="1" dirty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143672" y="412933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9870" y="4129336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870" y="4908883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1744" y="551723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interrupt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184576" y="4858360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91544" y="3140968"/>
            <a:ext cx="8208912" cy="237626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2224" y="33390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683475" y="3305175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408368" y="3339083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79619" y="3305175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50245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Polling vs interrupts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i="1" dirty="0"/>
              <a:t>However,</a:t>
            </a:r>
            <a:r>
              <a:rPr lang="en-US" altLang="ko-KR" b="1" dirty="0"/>
              <a:t> “interrupts is not always the best solution”</a:t>
            </a:r>
          </a:p>
          <a:p>
            <a:pPr lvl="1"/>
            <a:r>
              <a:rPr lang="en-US" altLang="ko-KR" dirty="0"/>
              <a:t>If, device performs very quickly, interrupt will “slow down” the system. </a:t>
            </a:r>
          </a:p>
          <a:p>
            <a:pPr lvl="1"/>
            <a:r>
              <a:rPr lang="en-US" altLang="ko-KR" dirty="0"/>
              <a:t>Because </a:t>
            </a:r>
            <a:r>
              <a:rPr lang="en-US" altLang="ko-KR" b="1" dirty="0"/>
              <a:t>context switch is expensive (switching to another process)</a:t>
            </a:r>
          </a:p>
          <a:p>
            <a:pPr lvl="1"/>
            <a:endParaRPr lang="en-US" altLang="ko-KR" b="1" dirty="0"/>
          </a:p>
          <a:p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47728" y="2852936"/>
            <a:ext cx="4752528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a device is fast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 best.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it is slow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interrupt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 is better.</a:t>
            </a:r>
          </a:p>
        </p:txBody>
      </p:sp>
    </p:spTree>
    <p:extLst>
      <p:ext uri="{BB962C8B-B14F-4D97-AF65-F5344CB8AC3E}">
        <p14:creationId xmlns:p14="http://schemas.microsoft.com/office/powerpoint/2010/main" val="283967361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is once again over-burdened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CPU </a:t>
            </a:r>
            <a:r>
              <a:rPr lang="en-US" altLang="ko-KR" b="1" dirty="0"/>
              <a:t>wastes a lot of time </a:t>
            </a:r>
            <a:r>
              <a:rPr lang="en-US" altLang="ko-KR" dirty="0"/>
              <a:t>to copy the </a:t>
            </a:r>
            <a:r>
              <a:rPr lang="en-US" altLang="ko-KR" i="1" dirty="0"/>
              <a:t>a large chunk of data </a:t>
            </a:r>
            <a:r>
              <a:rPr lang="en-US" altLang="ko-KR" dirty="0"/>
              <a:t>from memory to the device.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143672" y="355327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870" y="355327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870" y="4345360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5720" y="4962654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08216" y="4273351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4771281" y="2908047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85892" y="2925058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56423" y="2852936"/>
            <a:ext cx="1238994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9110" y="2489151"/>
            <a:ext cx="164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“over-burdened”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40216" y="245479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11467" y="242088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336360" y="245479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907611" y="242088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608168" y="2917353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059612" y="2960658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91544" y="2204864"/>
            <a:ext cx="8352928" cy="273630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0275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DMA (Direct Memory Access)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b="1" dirty="0"/>
              <a:t>Copy data </a:t>
            </a:r>
            <a:r>
              <a:rPr lang="en-US" altLang="ko-KR" dirty="0"/>
              <a:t>in memory</a:t>
            </a:r>
            <a:r>
              <a:rPr lang="en-US" altLang="ko-KR" b="1" dirty="0"/>
              <a:t> </a:t>
            </a:r>
            <a:r>
              <a:rPr lang="en-US" altLang="ko-KR" dirty="0"/>
              <a:t>by knowing “where the data lives in memory, how much data to copy”</a:t>
            </a:r>
          </a:p>
          <a:p>
            <a:r>
              <a:rPr lang="en-US" altLang="ko-KR" dirty="0"/>
              <a:t>When completed, DMA raises an interrupt, I/O begins on Disk.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143672" y="4160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870" y="4160113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870" y="4797153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7728" y="602128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DMA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08216" y="5434424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91544" y="2996952"/>
            <a:ext cx="8352928" cy="29738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784080" y="4806097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51584" y="5425480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40216" y="3171667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611467" y="3137759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336360" y="3171667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907611" y="3137759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7608168" y="3634224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059612" y="3677529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43780591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interaction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How the OS communicates with the </a:t>
            </a:r>
            <a:r>
              <a:rPr lang="en-US" altLang="ko-KR" b="1" dirty="0"/>
              <a:t>device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Solutions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I/O instructions</a:t>
            </a:r>
            <a:r>
              <a:rPr lang="en-US" altLang="ko-KR" dirty="0">
                <a:cs typeface="+mn-cs"/>
              </a:rPr>
              <a:t>:</a:t>
            </a:r>
            <a:r>
              <a:rPr lang="en-US" altLang="ko-KR" dirty="0"/>
              <a:t> a way for the OS to send data to specific device registers.</a:t>
            </a:r>
          </a:p>
          <a:p>
            <a:pPr lvl="2"/>
            <a:r>
              <a:rPr lang="en-US" altLang="ko-KR" dirty="0"/>
              <a:t>Ex)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ko-KR" dirty="0"/>
              <a:t> instructions on x86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memory-mapped I/O </a:t>
            </a:r>
          </a:p>
          <a:p>
            <a:pPr lvl="2"/>
            <a:r>
              <a:rPr lang="en-US" altLang="ko-KR" dirty="0"/>
              <a:t>Device registers available as if they were memory locations.</a:t>
            </a:r>
          </a:p>
          <a:p>
            <a:pPr lvl="2"/>
            <a:r>
              <a:rPr lang="en-US" altLang="ko-KR" dirty="0"/>
              <a:t>The OS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altLang="ko-KR" dirty="0"/>
              <a:t> (to read) 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altLang="ko-KR" dirty="0"/>
              <a:t> (to write) to the device instead of main memory.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948167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interaction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How the OS interact with </a:t>
            </a:r>
            <a:r>
              <a:rPr lang="en-US" altLang="ko-KR" b="1" dirty="0"/>
              <a:t>different specific interfaces</a:t>
            </a:r>
            <a:r>
              <a:rPr lang="en-US" altLang="ko-KR" dirty="0"/>
              <a:t>?  </a:t>
            </a:r>
          </a:p>
          <a:p>
            <a:pPr lvl="1"/>
            <a:r>
              <a:rPr lang="en-US" altLang="ko-KR" dirty="0"/>
              <a:t>Ex) We’d like to build a file system that worked on top of SCSI disks, IDE disks, USB keychain drivers, and so on. </a:t>
            </a:r>
          </a:p>
          <a:p>
            <a:r>
              <a:rPr lang="en-US" altLang="ko-KR" dirty="0"/>
              <a:t>Solutions: </a:t>
            </a:r>
            <a:r>
              <a:rPr lang="en-US" altLang="ko-KR" dirty="0">
                <a:solidFill>
                  <a:schemeClr val="accent1"/>
                </a:solidFill>
              </a:rPr>
              <a:t>Abstraction</a:t>
            </a:r>
          </a:p>
          <a:p>
            <a:pPr lvl="1"/>
            <a:r>
              <a:rPr lang="en-US" altLang="ko-KR" dirty="0"/>
              <a:t>Abstraction encapsulate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any specifics of device interaction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67095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File system </a:t>
            </a:r>
            <a:r>
              <a:rPr lang="en-US" altLang="ko-KR" dirty="0">
                <a:solidFill>
                  <a:srgbClr val="0070C0"/>
                </a:solidFill>
              </a:rPr>
              <a:t>specifics</a:t>
            </a:r>
            <a:r>
              <a:rPr lang="en-US" altLang="ko-KR" dirty="0"/>
              <a:t> of which disk class it is using.</a:t>
            </a:r>
          </a:p>
          <a:p>
            <a:pPr lvl="1"/>
            <a:r>
              <a:rPr lang="en-US" altLang="ko-KR" dirty="0"/>
              <a:t>Ex) It issues </a:t>
            </a:r>
            <a:r>
              <a:rPr lang="en-US" altLang="ko-KR" b="1" dirty="0"/>
              <a:t>block read </a:t>
            </a:r>
            <a:r>
              <a:rPr lang="en-US" altLang="ko-KR" dirty="0"/>
              <a:t>and </a:t>
            </a:r>
            <a:r>
              <a:rPr lang="en-US" altLang="ko-KR" b="1" dirty="0"/>
              <a:t>write</a:t>
            </a:r>
            <a:r>
              <a:rPr lang="en-US" altLang="ko-KR" dirty="0"/>
              <a:t> request to the generic block layer.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3575720" y="5589241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File System 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5066" y="3185877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kernel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600" y="2312936"/>
            <a:ext cx="6624736" cy="540000"/>
          </a:xfrm>
          <a:prstGeom prst="roundRect">
            <a:avLst>
              <a:gd name="adj" fmla="val 555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319793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File System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95600" y="400196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Layer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95600" y="481805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Device Driver [SCSI, ATA,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89722" y="4416154"/>
            <a:ext cx="4386886" cy="458576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Specific Block Interface [protocol-specific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56587" y="3598088"/>
            <a:ext cx="3724160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Interface [block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20336" y="2441794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</a:p>
        </p:txBody>
      </p:sp>
      <p:cxnSp>
        <p:nvCxnSpPr>
          <p:cNvPr id="31" name="Straight Arrow Connector 20"/>
          <p:cNvCxnSpPr/>
          <p:nvPr/>
        </p:nvCxnSpPr>
        <p:spPr>
          <a:xfrm>
            <a:off x="2332534" y="3041346"/>
            <a:ext cx="765189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455694" y="2777445"/>
            <a:ext cx="3706332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POSIX API [open, read, write, close,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510957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File system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there is a device having many special capabilities, these capabilities </a:t>
            </a:r>
            <a:r>
              <a:rPr lang="en-US" altLang="ko-KR" dirty="0">
                <a:solidFill>
                  <a:schemeClr val="accent1"/>
                </a:solidFill>
              </a:rPr>
              <a:t>will go unused </a:t>
            </a:r>
            <a:r>
              <a:rPr lang="en-US" altLang="ko-KR" dirty="0"/>
              <a:t>in the generic interface layer.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Over 70% of OS </a:t>
            </a:r>
            <a:r>
              <a:rPr lang="en-US" altLang="ko-KR" dirty="0"/>
              <a:t>code is found in device drivers.</a:t>
            </a:r>
          </a:p>
          <a:p>
            <a:pPr lvl="1"/>
            <a:r>
              <a:rPr lang="en-US" altLang="ko-KR" dirty="0"/>
              <a:t>Any device drivers are needed because you might plug it to your system.</a:t>
            </a:r>
          </a:p>
          <a:p>
            <a:pPr lvl="1"/>
            <a:r>
              <a:rPr lang="en-US" altLang="ko-KR" dirty="0"/>
              <a:t>They are primary contributor to </a:t>
            </a:r>
            <a:r>
              <a:rPr lang="en-US" altLang="ko-KR" b="1" dirty="0"/>
              <a:t>kernel crashes</a:t>
            </a:r>
            <a:r>
              <a:rPr lang="en-US" altLang="ko-KR" dirty="0"/>
              <a:t>, making </a:t>
            </a:r>
            <a:r>
              <a:rPr lang="en-US" altLang="ko-KR" b="1" dirty="0"/>
              <a:t>more bugs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48674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types of register</a:t>
            </a:r>
          </a:p>
          <a:p>
            <a:pPr lvl="1"/>
            <a:r>
              <a:rPr lang="en-US" dirty="0"/>
              <a:t>Control, command block, status and error</a:t>
            </a:r>
          </a:p>
          <a:p>
            <a:pPr lvl="1"/>
            <a:r>
              <a:rPr lang="en-US" dirty="0"/>
              <a:t>Memory mapped IO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in </a:t>
            </a:r>
            <a:r>
              <a:rPr lang="en-US" dirty="0"/>
              <a:t>and </a:t>
            </a:r>
            <a:r>
              <a:rPr lang="en-US" dirty="0">
                <a:latin typeface="Courier"/>
                <a:cs typeface="Courier"/>
              </a:rPr>
              <a:t>out</a:t>
            </a:r>
            <a:r>
              <a:rPr lang="en-US" dirty="0"/>
              <a:t> I/O instruction</a:t>
            </a:r>
          </a:p>
        </p:txBody>
      </p:sp>
    </p:spTree>
    <p:extLst>
      <p:ext uri="{BB962C8B-B14F-4D97-AF65-F5344CB8AC3E}">
        <p14:creationId xmlns:p14="http://schemas.microsoft.com/office/powerpoint/2010/main" val="14784579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Control Register:</a:t>
            </a:r>
          </a:p>
          <a:p>
            <a:pPr marL="0" indent="0" algn="ctr">
              <a:buNone/>
            </a:pPr>
            <a:r>
              <a:rPr lang="en-US" sz="1600" dirty="0"/>
              <a:t>Address 0x3F6 = 0x80 (0000 1RE0): R=reset, E=0 means "enable interrupt”</a:t>
            </a:r>
          </a:p>
          <a:p>
            <a:pPr marL="0" indent="0" algn="ctr">
              <a:buNone/>
            </a:pPr>
            <a:endParaRPr lang="en-US" sz="1600" dirty="0"/>
          </a:p>
          <a:p>
            <a:r>
              <a:rPr lang="en-US" sz="1600" dirty="0"/>
              <a:t>Command Block Registers:</a:t>
            </a:r>
          </a:p>
          <a:p>
            <a:pPr marL="800100" lvl="2" indent="0">
              <a:buNone/>
            </a:pPr>
            <a:r>
              <a:rPr lang="en-US" dirty="0"/>
              <a:t>Address 0x1F0 = Data Port</a:t>
            </a:r>
          </a:p>
          <a:p>
            <a:pPr marL="800100" lvl="2" indent="0">
              <a:buNone/>
            </a:pPr>
            <a:r>
              <a:rPr lang="en-US" dirty="0"/>
              <a:t>Address 0x1F1 = Error</a:t>
            </a:r>
          </a:p>
          <a:p>
            <a:pPr marL="800100" lvl="2" indent="0">
              <a:buNone/>
            </a:pPr>
            <a:r>
              <a:rPr lang="en-US" dirty="0"/>
              <a:t>Address 0x1F2 = Sector Count</a:t>
            </a:r>
          </a:p>
          <a:p>
            <a:pPr marL="800100" lvl="2" indent="0">
              <a:buNone/>
            </a:pPr>
            <a:r>
              <a:rPr lang="en-US" dirty="0"/>
              <a:t>Address 0x1F3 = LBA low byte</a:t>
            </a:r>
          </a:p>
          <a:p>
            <a:pPr marL="800100" lvl="2" indent="0">
              <a:buNone/>
            </a:pPr>
            <a:r>
              <a:rPr lang="en-US" dirty="0"/>
              <a:t>Address 0x1F4 = LBA mid byte</a:t>
            </a:r>
          </a:p>
          <a:p>
            <a:pPr marL="800100" lvl="2" indent="0">
              <a:buNone/>
            </a:pPr>
            <a:r>
              <a:rPr lang="en-US" dirty="0"/>
              <a:t>Address 0x1F5 = LBA hi byte</a:t>
            </a:r>
          </a:p>
          <a:p>
            <a:pPr marL="800100" lvl="2" indent="0">
              <a:buNone/>
            </a:pPr>
            <a:r>
              <a:rPr lang="en-US" dirty="0"/>
              <a:t>Address 0x1F6 = 1B1D TOP4LBA: B=LBA, D=drive</a:t>
            </a:r>
          </a:p>
          <a:p>
            <a:pPr marL="800100" lvl="2" indent="0">
              <a:buNone/>
            </a:pPr>
            <a:r>
              <a:rPr lang="en-US" dirty="0"/>
              <a:t>Address 0x1F7 = Command/status</a:t>
            </a:r>
          </a:p>
        </p:txBody>
      </p:sp>
    </p:spTree>
    <p:extLst>
      <p:ext uri="{BB962C8B-B14F-4D97-AF65-F5344CB8AC3E}">
        <p14:creationId xmlns:p14="http://schemas.microsoft.com/office/powerpoint/2010/main" val="407397861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Status Register (Address 0x1F7):</a:t>
            </a:r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de-DE" sz="1600" dirty="0"/>
              <a:t>BUSY READY 	FAULT 	SEEK 	DRQ 	CORR 	IDDEX 	ERROR</a:t>
            </a:r>
          </a:p>
          <a:p>
            <a:r>
              <a:rPr lang="en-US" sz="1400" dirty="0"/>
              <a:t>Error Register (Address 0x1F1): (check when Status ERROR==1)</a:t>
            </a:r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en-US" sz="1600" dirty="0"/>
              <a:t>BBK 	UNC 	MC 	IDNF 	MCR 	ABRT 	T0NF 	AMNF</a:t>
            </a:r>
            <a:endParaRPr lang="en-US" sz="1200" dirty="0"/>
          </a:p>
          <a:p>
            <a:pPr lvl="1"/>
            <a:r>
              <a:rPr lang="is-IS" sz="1400" dirty="0"/>
              <a:t>BBK = Bad Block</a:t>
            </a:r>
          </a:p>
          <a:p>
            <a:pPr lvl="1"/>
            <a:r>
              <a:rPr lang="es-ES_tradnl" sz="1400" dirty="0"/>
              <a:t>UNC = </a:t>
            </a:r>
            <a:r>
              <a:rPr lang="es-ES_tradnl" sz="1400" dirty="0" err="1"/>
              <a:t>Uncorrectable</a:t>
            </a:r>
            <a:r>
              <a:rPr lang="es-ES_tradnl" sz="1400" dirty="0"/>
              <a:t> data error</a:t>
            </a:r>
          </a:p>
          <a:p>
            <a:pPr lvl="1"/>
            <a:r>
              <a:rPr lang="nl-NL" sz="1400" dirty="0"/>
              <a:t>MC = Media </a:t>
            </a:r>
            <a:r>
              <a:rPr lang="nl-NL" sz="1400" dirty="0" err="1"/>
              <a:t>Changed</a:t>
            </a:r>
            <a:endParaRPr lang="nl-NL" sz="1400" dirty="0"/>
          </a:p>
          <a:p>
            <a:pPr lvl="1"/>
            <a:r>
              <a:rPr lang="en-US" sz="1400" dirty="0"/>
              <a:t>IDNF = ID mark Not Found</a:t>
            </a:r>
          </a:p>
          <a:p>
            <a:pPr lvl="1"/>
            <a:r>
              <a:rPr lang="it-IT" sz="1400" dirty="0"/>
              <a:t>MCR = Media </a:t>
            </a:r>
            <a:r>
              <a:rPr lang="it-IT" sz="1400" dirty="0" err="1"/>
              <a:t>Change</a:t>
            </a:r>
            <a:r>
              <a:rPr lang="it-IT" sz="1400" dirty="0"/>
              <a:t> </a:t>
            </a:r>
            <a:r>
              <a:rPr lang="it-IT" sz="1400" dirty="0" err="1"/>
              <a:t>Requested</a:t>
            </a:r>
            <a:endParaRPr lang="it-IT" sz="1400" dirty="0"/>
          </a:p>
          <a:p>
            <a:pPr lvl="1"/>
            <a:r>
              <a:rPr lang="en-US" sz="1400" dirty="0"/>
              <a:t>ABRT = Command aborted</a:t>
            </a:r>
          </a:p>
          <a:p>
            <a:pPr lvl="1"/>
            <a:r>
              <a:rPr lang="en-US" sz="1400" dirty="0"/>
              <a:t>T0NF = Track 0 Not Found</a:t>
            </a:r>
          </a:p>
          <a:p>
            <a:pPr lvl="1"/>
            <a:r>
              <a:rPr lang="en-US" sz="1400" dirty="0"/>
              <a:t>AMNF = Address Mark Not Found</a:t>
            </a:r>
          </a:p>
        </p:txBody>
      </p:sp>
    </p:spTree>
    <p:extLst>
      <p:ext uri="{BB962C8B-B14F-4D97-AF65-F5344CB8AC3E}">
        <p14:creationId xmlns:p14="http://schemas.microsoft.com/office/powerpoint/2010/main" val="353726090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Wait for drive to be ready</a:t>
            </a:r>
            <a:r>
              <a:rPr lang="en-US" sz="1600" dirty="0"/>
              <a:t>. Read Status Register (0x1F7) until drive is not busy and READY.</a:t>
            </a:r>
          </a:p>
          <a:p>
            <a:r>
              <a:rPr lang="en-US" sz="1600" b="1" dirty="0"/>
              <a:t>Write parameters to command registers</a:t>
            </a:r>
            <a:r>
              <a:rPr lang="en-US" sz="1600" dirty="0"/>
              <a:t>. Write the sector count, logical block address (LBA) of the sectors to be accessed, and drive number (master=0x00 or slave=0x10, as IDE permits just two drives) to command registers (0x1F2-0x1F6).</a:t>
            </a:r>
          </a:p>
          <a:p>
            <a:r>
              <a:rPr lang="en-US" sz="1600" b="1" dirty="0"/>
              <a:t>Start the I/O</a:t>
            </a:r>
            <a:r>
              <a:rPr lang="en-US" sz="1600" dirty="0"/>
              <a:t>. by issuing read/write to command register. Write READ—WRITE command to command register (0x1F7).</a:t>
            </a:r>
          </a:p>
          <a:p>
            <a:r>
              <a:rPr lang="en-US" sz="1600" b="1" dirty="0"/>
              <a:t>Data transfer (for writes)</a:t>
            </a:r>
            <a:r>
              <a:rPr lang="en-US" sz="1600" dirty="0"/>
              <a:t>: Wait until drive status is READY and DRQ (drive request for data); write data to data port.</a:t>
            </a:r>
          </a:p>
          <a:p>
            <a:r>
              <a:rPr lang="en-US" sz="1600" b="1" dirty="0"/>
              <a:t>Handle interrupts</a:t>
            </a:r>
            <a:r>
              <a:rPr lang="en-US" sz="1600" dirty="0"/>
              <a:t>. In the simplest case, handle an interrupt for each sector transferred; more complex approaches allow batching and thus one final interrupt when the entire transfer is complete.</a:t>
            </a:r>
          </a:p>
          <a:p>
            <a:r>
              <a:rPr lang="en-US" sz="1600" b="1" dirty="0"/>
              <a:t>Error handling</a:t>
            </a:r>
            <a:r>
              <a:rPr lang="en-US" sz="1600" dirty="0"/>
              <a:t>. After each operation, read the status register. If the ERROR bit is on, read the error register for details.</a:t>
            </a:r>
          </a:p>
        </p:txBody>
      </p:sp>
    </p:spTree>
    <p:extLst>
      <p:ext uri="{BB962C8B-B14F-4D97-AF65-F5344CB8AC3E}">
        <p14:creationId xmlns:p14="http://schemas.microsoft.com/office/powerpoint/2010/main" val="3667854429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static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ide_wait_ready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while (((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 = </a:t>
            </a:r>
            <a:r>
              <a:rPr lang="en-US" sz="1600" dirty="0" err="1">
                <a:latin typeface="Courier"/>
                <a:cs typeface="Courier"/>
              </a:rPr>
              <a:t>inb</a:t>
            </a:r>
            <a:r>
              <a:rPr lang="en-US" sz="1600" dirty="0">
                <a:latin typeface="Courier"/>
                <a:cs typeface="Courier"/>
              </a:rPr>
              <a:t>(0x1f7)) &amp; IDE_BSY) ||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	!(r &amp; IDE_DRDY))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; // loop until drive isn’t busy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430537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764704"/>
            <a:ext cx="8786812" cy="550125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static void </a:t>
            </a:r>
            <a:r>
              <a:rPr lang="en-US" sz="1400" dirty="0" err="1"/>
              <a:t>ide_start_request</a:t>
            </a:r>
            <a:r>
              <a:rPr lang="en-US" sz="1400" dirty="0"/>
              <a:t>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buf</a:t>
            </a:r>
            <a:r>
              <a:rPr lang="en-US" sz="1400" dirty="0"/>
              <a:t> *b) {</a:t>
            </a:r>
          </a:p>
          <a:p>
            <a:pPr marL="400050" lvl="1" indent="0">
              <a:buNone/>
            </a:pPr>
            <a:r>
              <a:rPr lang="en-US" sz="1400" dirty="0" err="1"/>
              <a:t>ide_wait_ready</a:t>
            </a:r>
            <a:r>
              <a:rPr lang="en-US" sz="1400" dirty="0"/>
              <a:t>();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(0x3f6, 0); // generate interrupt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(0x1f2, 1); // how many sectors?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(0x1f3, b-&gt;sector &amp; 0xff); // LBA goes here ...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(0x1f4, (b-&gt;sector &gt;&gt; 8) &amp; 0xff); // ... and here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(0x1f5, (b-&gt;sector &gt;&gt; 16) &amp; 0xff); // ... and here!</a:t>
            </a:r>
          </a:p>
          <a:p>
            <a:pPr marL="400050" lvl="1" indent="0">
              <a:buNone/>
            </a:pPr>
            <a:r>
              <a:rPr lang="hr-HR" sz="1400" dirty="0"/>
              <a:t>outb(0x1f6, 0xe0 | ((b-&gt;dev&amp;1)&lt;&lt;4) | ((b-&gt;sector&gt;&gt;24)&amp;0x0f));</a:t>
            </a:r>
          </a:p>
          <a:p>
            <a:pPr marL="400050" lvl="1" indent="0">
              <a:buNone/>
            </a:pPr>
            <a:r>
              <a:rPr lang="en-US" sz="1400" dirty="0"/>
              <a:t>if(b-&gt;flags &amp; B_DIRTY){</a:t>
            </a:r>
          </a:p>
          <a:p>
            <a:pPr marL="800100" lvl="2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(0x1f7, IDE_CMD_WRITE); // this is a WRITE</a:t>
            </a:r>
          </a:p>
          <a:p>
            <a:pPr marL="800100" lvl="2" indent="0">
              <a:buNone/>
            </a:pPr>
            <a:r>
              <a:rPr lang="en-US" sz="1400" dirty="0" err="1"/>
              <a:t>outsl</a:t>
            </a:r>
            <a:r>
              <a:rPr lang="en-US" sz="1400" dirty="0"/>
              <a:t>(0x1f0, b-&gt;data, 512/4); // transfer data too!</a:t>
            </a:r>
          </a:p>
          <a:p>
            <a:pPr marL="400050" lvl="1" indent="0">
              <a:buNone/>
            </a:pPr>
            <a:r>
              <a:rPr lang="en-US" sz="1400" dirty="0"/>
              <a:t>} else {</a:t>
            </a:r>
          </a:p>
          <a:p>
            <a:pPr marL="800100" lvl="2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(0x1f7, IDE_CMD_READ); // this is a READ (no data)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068187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764704"/>
            <a:ext cx="8786812" cy="550125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ide_rw</a:t>
            </a:r>
            <a:r>
              <a:rPr lang="en-US" sz="1800" dirty="0"/>
              <a:t>(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buf</a:t>
            </a:r>
            <a:r>
              <a:rPr lang="en-US" sz="1800" dirty="0"/>
              <a:t> *b) {</a:t>
            </a:r>
          </a:p>
          <a:p>
            <a:pPr marL="0" indent="0">
              <a:buNone/>
            </a:pPr>
            <a:r>
              <a:rPr lang="en-US" sz="1800" dirty="0"/>
              <a:t>   acquire(&amp;</a:t>
            </a:r>
            <a:r>
              <a:rPr lang="en-US" sz="1800" dirty="0" err="1"/>
              <a:t>ide_lock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for (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buf</a:t>
            </a:r>
            <a:r>
              <a:rPr lang="en-US" sz="1800" dirty="0"/>
              <a:t> **</a:t>
            </a:r>
            <a:r>
              <a:rPr lang="en-US" sz="1800" dirty="0" err="1"/>
              <a:t>pp</a:t>
            </a:r>
            <a:r>
              <a:rPr lang="en-US" sz="1800" dirty="0"/>
              <a:t> = &amp;</a:t>
            </a:r>
            <a:r>
              <a:rPr lang="en-US" sz="1800" dirty="0" err="1"/>
              <a:t>ide_queue</a:t>
            </a:r>
            <a:r>
              <a:rPr lang="en-US" sz="1800" dirty="0"/>
              <a:t>; *</a:t>
            </a:r>
            <a:r>
              <a:rPr lang="en-US" sz="1800" dirty="0" err="1"/>
              <a:t>pp</a:t>
            </a:r>
            <a:r>
              <a:rPr lang="en-US" sz="1800" dirty="0"/>
              <a:t>; </a:t>
            </a:r>
            <a:r>
              <a:rPr lang="en-US" sz="1800" dirty="0" err="1"/>
              <a:t>pp</a:t>
            </a:r>
            <a:r>
              <a:rPr lang="en-US" sz="1800" dirty="0"/>
              <a:t>=&amp;(*</a:t>
            </a:r>
            <a:r>
              <a:rPr lang="en-US" sz="1800" dirty="0" err="1"/>
              <a:t>pp</a:t>
            </a:r>
            <a:r>
              <a:rPr lang="en-US" sz="1800" dirty="0"/>
              <a:t>)-&gt;</a:t>
            </a:r>
            <a:r>
              <a:rPr lang="en-US" sz="1800" dirty="0" err="1"/>
              <a:t>qnext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; // walk queue</a:t>
            </a:r>
          </a:p>
          <a:p>
            <a:pPr marL="0" indent="0">
              <a:buNone/>
            </a:pPr>
            <a:r>
              <a:rPr lang="en-US" sz="1800" dirty="0"/>
              <a:t>   *</a:t>
            </a:r>
            <a:r>
              <a:rPr lang="en-US" sz="1800" dirty="0" err="1"/>
              <a:t>pp</a:t>
            </a:r>
            <a:r>
              <a:rPr lang="en-US" sz="1800" dirty="0"/>
              <a:t> = b; // add request to end</a:t>
            </a:r>
          </a:p>
          <a:p>
            <a:pPr marL="0" indent="0">
              <a:buNone/>
            </a:pPr>
            <a:r>
              <a:rPr lang="en-US" sz="1800" dirty="0"/>
              <a:t>   if (</a:t>
            </a:r>
            <a:r>
              <a:rPr lang="en-US" sz="1800" dirty="0" err="1"/>
              <a:t>ide_queue</a:t>
            </a:r>
            <a:r>
              <a:rPr lang="en-US" sz="1800" dirty="0"/>
              <a:t> == b) // if q is empty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ide_start_request</a:t>
            </a:r>
            <a:r>
              <a:rPr lang="en-US" sz="1800" dirty="0"/>
              <a:t>(b); // send </a:t>
            </a:r>
            <a:r>
              <a:rPr lang="en-US" sz="1800" dirty="0" err="1"/>
              <a:t>req</a:t>
            </a:r>
            <a:r>
              <a:rPr lang="en-US" sz="1800" dirty="0"/>
              <a:t> to disk</a:t>
            </a:r>
          </a:p>
          <a:p>
            <a:pPr marL="0" indent="0">
              <a:buNone/>
            </a:pPr>
            <a:r>
              <a:rPr lang="en-US" sz="1800" dirty="0"/>
              <a:t>   while ((b-&gt;flags &amp; (B_VALID|B_DIRTY)) != B_VALID)</a:t>
            </a:r>
          </a:p>
          <a:p>
            <a:pPr marL="0" indent="0">
              <a:buNone/>
            </a:pPr>
            <a:r>
              <a:rPr lang="en-US" sz="1800" dirty="0"/>
              <a:t>      sleep(b, &amp;</a:t>
            </a:r>
            <a:r>
              <a:rPr lang="en-US" sz="1800" dirty="0" err="1"/>
              <a:t>ide_lock</a:t>
            </a:r>
            <a:r>
              <a:rPr lang="en-US" sz="1800" dirty="0"/>
              <a:t>); // wait for completion</a:t>
            </a:r>
          </a:p>
          <a:p>
            <a:pPr marL="0" indent="0">
              <a:buNone/>
            </a:pPr>
            <a:r>
              <a:rPr lang="en-US" sz="1800" dirty="0"/>
              <a:t>   release(&amp;</a:t>
            </a:r>
            <a:r>
              <a:rPr lang="en-US" sz="1800" dirty="0" err="1"/>
              <a:t>ide_lock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41075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void </a:t>
            </a:r>
            <a:r>
              <a:rPr lang="en-US" sz="1800" dirty="0" err="1">
                <a:latin typeface="Courier"/>
                <a:cs typeface="Courier"/>
              </a:rPr>
              <a:t>ide_intr</a:t>
            </a:r>
            <a:r>
              <a:rPr lang="en-US" sz="18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struct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buf</a:t>
            </a:r>
            <a:r>
              <a:rPr lang="en-US" sz="1800" dirty="0">
                <a:latin typeface="Courier"/>
                <a:cs typeface="Courier"/>
              </a:rPr>
              <a:t> *b;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acquire(&amp;</a:t>
            </a:r>
            <a:r>
              <a:rPr lang="en-US" sz="1800" dirty="0" err="1">
                <a:latin typeface="Courier"/>
                <a:cs typeface="Courier"/>
              </a:rPr>
              <a:t>ide_lock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if (!(b-&gt;flags &amp; B_DIRTY) &amp;&amp; </a:t>
            </a:r>
            <a:r>
              <a:rPr lang="en-US" sz="1800" dirty="0" err="1">
                <a:latin typeface="Courier"/>
                <a:cs typeface="Courier"/>
              </a:rPr>
              <a:t>ide_wait_ready</a:t>
            </a:r>
            <a:r>
              <a:rPr lang="en-US" sz="1800" dirty="0">
                <a:latin typeface="Courier"/>
                <a:cs typeface="Courier"/>
              </a:rPr>
              <a:t>(1) &gt;= 0)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</a:t>
            </a:r>
            <a:r>
              <a:rPr lang="en-US" sz="1800" dirty="0" err="1">
                <a:latin typeface="Courier"/>
                <a:cs typeface="Courier"/>
              </a:rPr>
              <a:t>insl</a:t>
            </a:r>
            <a:r>
              <a:rPr lang="en-US" sz="1800" dirty="0">
                <a:latin typeface="Courier"/>
                <a:cs typeface="Courier"/>
              </a:rPr>
              <a:t>(0x1f0, b-&gt;data, 512/4); // if READ: get data</a:t>
            </a:r>
          </a:p>
          <a:p>
            <a:pPr marL="0" indent="0">
              <a:buNone/>
            </a:pPr>
            <a:r>
              <a:rPr lang="es-ES_tradnl" sz="1800" dirty="0">
                <a:latin typeface="Courier"/>
                <a:cs typeface="Courier"/>
              </a:rPr>
              <a:t>   b-&gt;</a:t>
            </a:r>
            <a:r>
              <a:rPr lang="es-ES_tradnl" sz="1800" dirty="0" err="1">
                <a:latin typeface="Courier"/>
                <a:cs typeface="Courier"/>
              </a:rPr>
              <a:t>flags</a:t>
            </a:r>
            <a:r>
              <a:rPr lang="es-ES_tradnl" sz="1800" dirty="0">
                <a:latin typeface="Courier"/>
                <a:cs typeface="Courier"/>
              </a:rPr>
              <a:t> |= B_VALID;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b-&gt;flags &amp;= ˜B_DIRTY;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wakeup(b); // wake waiting process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if ((</a:t>
            </a:r>
            <a:r>
              <a:rPr lang="en-US" sz="1800" dirty="0" err="1">
                <a:latin typeface="Courier"/>
                <a:cs typeface="Courier"/>
              </a:rPr>
              <a:t>ide_queue</a:t>
            </a:r>
            <a:r>
              <a:rPr lang="en-US" sz="1800" dirty="0">
                <a:latin typeface="Courier"/>
                <a:cs typeface="Courier"/>
              </a:rPr>
              <a:t> = b-&gt;</a:t>
            </a:r>
            <a:r>
              <a:rPr lang="en-US" sz="1800" dirty="0" err="1">
                <a:latin typeface="Courier"/>
                <a:cs typeface="Courier"/>
              </a:rPr>
              <a:t>qnext</a:t>
            </a:r>
            <a:r>
              <a:rPr lang="en-US" sz="1800" dirty="0">
                <a:latin typeface="Courier"/>
                <a:cs typeface="Courier"/>
              </a:rPr>
              <a:t>) != 0) // start next request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  </a:t>
            </a:r>
            <a:r>
              <a:rPr lang="en-US" sz="1800" dirty="0" err="1">
                <a:latin typeface="Courier"/>
                <a:cs typeface="Courier"/>
              </a:rPr>
              <a:t>ide_start_request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ide_queue</a:t>
            </a:r>
            <a:r>
              <a:rPr lang="en-US" sz="1800" dirty="0">
                <a:latin typeface="Courier"/>
                <a:cs typeface="Courier"/>
              </a:rPr>
              <a:t>); // (if one exists)</a:t>
            </a:r>
          </a:p>
          <a:p>
            <a:pPr marL="0" indent="0">
              <a:buNone/>
            </a:pPr>
            <a:r>
              <a:rPr lang="en-US" sz="1800">
                <a:latin typeface="Courier"/>
                <a:cs typeface="Courier"/>
              </a:rPr>
              <a:t>   release</a:t>
            </a:r>
            <a:r>
              <a:rPr lang="en-US" sz="1800" dirty="0">
                <a:latin typeface="Courier"/>
                <a:cs typeface="Courier"/>
              </a:rPr>
              <a:t>(&amp;</a:t>
            </a:r>
            <a:r>
              <a:rPr lang="en-US" sz="1800" dirty="0" err="1">
                <a:latin typeface="Courier"/>
                <a:cs typeface="Courier"/>
              </a:rPr>
              <a:t>ide_lock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18009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36. I/O Devices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0061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I/O is </a:t>
            </a:r>
            <a:r>
              <a:rPr lang="en-US" altLang="ko-KR" b="1" dirty="0"/>
              <a:t>critical</a:t>
            </a:r>
            <a:r>
              <a:rPr lang="en-US" altLang="ko-KR" dirty="0"/>
              <a:t> to computer system to </a:t>
            </a:r>
            <a:r>
              <a:rPr lang="en-US" altLang="ko-KR" b="1" dirty="0"/>
              <a:t>interact with systems.</a:t>
            </a:r>
          </a:p>
          <a:p>
            <a:r>
              <a:rPr lang="en-US" altLang="ko-KR" dirty="0"/>
              <a:t>Issue :</a:t>
            </a:r>
          </a:p>
          <a:p>
            <a:pPr lvl="1"/>
            <a:r>
              <a:rPr lang="en-US" altLang="ko-KR" dirty="0"/>
              <a:t>How should I/O be integrated into systems? </a:t>
            </a:r>
          </a:p>
          <a:p>
            <a:pPr lvl="1"/>
            <a:r>
              <a:rPr lang="en-US" altLang="ko-KR" dirty="0"/>
              <a:t>What are the general mechanisms? </a:t>
            </a:r>
          </a:p>
          <a:p>
            <a:pPr lvl="1"/>
            <a:r>
              <a:rPr lang="en-US" altLang="ko-KR" dirty="0"/>
              <a:t>How can we make the efficiently?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34555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input/output (I/O) device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25176" y="1062354"/>
            <a:ext cx="847328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05024" y="1052736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Memory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3270920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6060818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4665869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7455768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2927648" y="1869300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/>
          <p:cNvCxnSpPr/>
          <p:nvPr/>
        </p:nvCxnSpPr>
        <p:spPr>
          <a:xfrm>
            <a:off x="2927648" y="3472526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2927648" y="2464414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/>
          <p:cNvCxnSpPr/>
          <p:nvPr/>
        </p:nvCxnSpPr>
        <p:spPr>
          <a:xfrm>
            <a:off x="5447928" y="1888350"/>
            <a:ext cx="0" cy="576064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0"/>
          <p:cNvCxnSpPr/>
          <p:nvPr/>
        </p:nvCxnSpPr>
        <p:spPr>
          <a:xfrm>
            <a:off x="5447928" y="2464414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0"/>
          <p:cNvCxnSpPr/>
          <p:nvPr/>
        </p:nvCxnSpPr>
        <p:spPr>
          <a:xfrm>
            <a:off x="6583928" y="2464414"/>
            <a:ext cx="0" cy="50405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105024" y="2788450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Graphics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28" name="Straight Arrow Connector 20"/>
          <p:cNvCxnSpPr/>
          <p:nvPr/>
        </p:nvCxnSpPr>
        <p:spPr>
          <a:xfrm>
            <a:off x="6672704" y="1456302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0"/>
          <p:cNvCxnSpPr/>
          <p:nvPr/>
        </p:nvCxnSpPr>
        <p:spPr>
          <a:xfrm>
            <a:off x="4440456" y="1456302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0"/>
          <p:cNvCxnSpPr/>
          <p:nvPr/>
        </p:nvCxnSpPr>
        <p:spPr>
          <a:xfrm>
            <a:off x="7832576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0"/>
          <p:cNvCxnSpPr/>
          <p:nvPr/>
        </p:nvCxnSpPr>
        <p:spPr>
          <a:xfrm>
            <a:off x="6416418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5000261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/>
          <p:cNvCxnSpPr/>
          <p:nvPr/>
        </p:nvCxnSpPr>
        <p:spPr>
          <a:xfrm>
            <a:off x="3584104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51784" y="4602614"/>
            <a:ext cx="355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Prototypical System Architecture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00256" y="1724589"/>
            <a:ext cx="146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(proprietary)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23684" y="237324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PCI)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23684" y="330934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Peripheral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SCSI</a:t>
            </a:r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SATA,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USB)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47528" y="5320458"/>
            <a:ext cx="8592380" cy="84484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is attached to the main memory of the system via some kind of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Some devices are connected to the system via a general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bus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720130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en-US" altLang="zh-CN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zh-CN" dirty="0"/>
              <a:t>Buses</a:t>
            </a:r>
          </a:p>
          <a:p>
            <a:pPr lvl="1"/>
            <a:r>
              <a:rPr lang="en-US" altLang="zh-CN" dirty="0"/>
              <a:t>Data paths that provided to enable information between CPU(s), RAM, and I/O devices.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I/O bus</a:t>
            </a:r>
          </a:p>
          <a:p>
            <a:pPr lvl="1"/>
            <a:r>
              <a:rPr lang="en-US" altLang="zh-CN" dirty="0"/>
              <a:t>Data path that connects a CPU to an I/O device.</a:t>
            </a:r>
          </a:p>
          <a:p>
            <a:pPr lvl="1"/>
            <a:r>
              <a:rPr lang="en-US" altLang="zh-CN" dirty="0"/>
              <a:t>I/O bus is connected to I/O device by three hardware components: I/O ports, interfaces and device controllers.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4627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Canonical Devices has two important components. </a:t>
            </a:r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 </a:t>
            </a:r>
            <a:r>
              <a:rPr lang="en-US" altLang="ko-KR" b="1" dirty="0"/>
              <a:t>interface</a:t>
            </a:r>
            <a:r>
              <a:rPr lang="en-US" altLang="ko-KR" dirty="0"/>
              <a:t> allows the system software to control its operation. </a:t>
            </a:r>
          </a:p>
          <a:p>
            <a:pPr lvl="1"/>
            <a:r>
              <a:rPr lang="en-US" altLang="ko-KR" b="1" dirty="0"/>
              <a:t>Internals</a:t>
            </a:r>
            <a:r>
              <a:rPr lang="en-US" altLang="ko-KR" dirty="0"/>
              <a:t> which is implementation specific.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1624" y="2874422"/>
            <a:ext cx="5904656" cy="196414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Canonical Device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16347" y="3182385"/>
            <a:ext cx="113746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Command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19" name="Straight Arrow Connector 20"/>
          <p:cNvCxnSpPr/>
          <p:nvPr/>
        </p:nvCxnSpPr>
        <p:spPr>
          <a:xfrm>
            <a:off x="2855640" y="3758449"/>
            <a:ext cx="5616624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7624" y="3182385"/>
            <a:ext cx="832593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Data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39816" y="4890646"/>
            <a:ext cx="2399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Canonical Device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6228" y="3182386"/>
            <a:ext cx="14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Registers: 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5640" y="393595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Micro-controller(CPU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(DRAM or SRAM or both)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 Hardware-specific Chips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67808" y="3182385"/>
            <a:ext cx="93600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Status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0296" y="3110377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08876" y="4098744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internals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30010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interface</a:t>
            </a:r>
            <a:r>
              <a:rPr lang="en-US" altLang="ko-KR" sz="2000" dirty="0"/>
              <a:t> of </a:t>
            </a:r>
            <a:r>
              <a:rPr lang="en-US" altLang="ko-KR" dirty="0"/>
              <a:t>Canonical Device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4205114"/>
          </a:xfrm>
        </p:spPr>
        <p:txBody>
          <a:bodyPr/>
          <a:lstStyle/>
          <a:p>
            <a:r>
              <a:rPr lang="en-US" altLang="ko-KR" b="1" dirty="0"/>
              <a:t>status register</a:t>
            </a:r>
            <a:endParaRPr lang="en-US" altLang="ko-KR" dirty="0"/>
          </a:p>
          <a:p>
            <a:pPr lvl="1"/>
            <a:r>
              <a:rPr lang="en-US" altLang="ko-KR" dirty="0"/>
              <a:t>See the current status of the device</a:t>
            </a:r>
          </a:p>
          <a:p>
            <a:r>
              <a:rPr lang="en-US" altLang="ko-KR" b="1" dirty="0"/>
              <a:t>command register</a:t>
            </a:r>
            <a:endParaRPr lang="en-US" altLang="ko-KR" dirty="0"/>
          </a:p>
          <a:p>
            <a:pPr lvl="1"/>
            <a:r>
              <a:rPr lang="en-US" altLang="ko-KR" dirty="0"/>
              <a:t>Tell the device to perform a certain task</a:t>
            </a:r>
          </a:p>
          <a:p>
            <a:r>
              <a:rPr lang="en-US" altLang="ko-KR" b="1" dirty="0"/>
              <a:t>data register</a:t>
            </a:r>
            <a:endParaRPr lang="en-US" altLang="ko-KR" dirty="0"/>
          </a:p>
          <a:p>
            <a:pPr lvl="1"/>
            <a:r>
              <a:rPr lang="en-US" altLang="ko-KR" dirty="0"/>
              <a:t>Pass data to the device, or get data from the device</a:t>
            </a:r>
          </a:p>
          <a:p>
            <a:pPr lvl="1"/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95600" y="4365104"/>
            <a:ext cx="720080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By reading and writing above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three registers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operating system can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control device behavior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3123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9</TotalTime>
  <Words>2020</Words>
  <Application>Microsoft Office PowerPoint</Application>
  <PresentationFormat>Widescreen</PresentationFormat>
  <Paragraphs>324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맑은 고딕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I/O Devices </vt:lpstr>
      <vt:lpstr>Structure of input/output (I/O) device</vt:lpstr>
      <vt:lpstr>I/O Architecture</vt:lpstr>
      <vt:lpstr>Canonical Device </vt:lpstr>
      <vt:lpstr>Hardware interface of Canonical Device </vt:lpstr>
      <vt:lpstr>Hardware interface of Canonical Device (Cont.) </vt:lpstr>
      <vt:lpstr>Polling</vt:lpstr>
      <vt:lpstr>interrupts </vt:lpstr>
      <vt:lpstr>Polling vs interrupts </vt:lpstr>
      <vt:lpstr>CPU is once again over-burdened</vt:lpstr>
      <vt:lpstr>DMA (Direct Memory Access)</vt:lpstr>
      <vt:lpstr>Device interaction</vt:lpstr>
      <vt:lpstr>Device interaction (Cont.)</vt:lpstr>
      <vt:lpstr>File system Abstraction</vt:lpstr>
      <vt:lpstr>Problem of File system Abstraction</vt:lpstr>
      <vt:lpstr>A Simple IDE Disk Driver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</cp:revision>
  <cp:lastPrinted>2015-03-03T01:48:46Z</cp:lastPrinted>
  <dcterms:created xsi:type="dcterms:W3CDTF">2021-07-20T09:09:17Z</dcterms:created>
  <dcterms:modified xsi:type="dcterms:W3CDTF">2021-07-21T02:35:38Z</dcterms:modified>
</cp:coreProperties>
</file>