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6"/>
  </p:notesMasterIdLst>
  <p:sldIdLst>
    <p:sldId id="306" r:id="rId2"/>
    <p:sldId id="307" r:id="rId3"/>
    <p:sldId id="308" r:id="rId4"/>
    <p:sldId id="294" r:id="rId5"/>
    <p:sldId id="257" r:id="rId6"/>
    <p:sldId id="264" r:id="rId7"/>
    <p:sldId id="265" r:id="rId8"/>
    <p:sldId id="266" r:id="rId9"/>
    <p:sldId id="267" r:id="rId10"/>
    <p:sldId id="259" r:id="rId11"/>
    <p:sldId id="261" r:id="rId12"/>
    <p:sldId id="260" r:id="rId13"/>
    <p:sldId id="269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FFA-4B3C-851E-CFFFD63F7F17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A-4B3C-851E-CFFFD63F7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DBE-488A-8A15-3ACA992F633D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E-488A-8A15-3ACA992F6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20B-4214-AB03-8A6602A4ED45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B-4214-AB03-8A6602A4E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9D5-4413-A986-17D4952A9FA0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D5-4413-A986-17D4952A9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1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B9F-4EC4-8627-027359378D2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B9F-4EC4-8627-027359378D2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B9F-4EC4-8627-027359378D2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B9F-4EC4-8627-027359378D2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B9F-4EC4-8627-027359378D2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B9F-4EC4-8627-027359378D2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B9F-4EC4-8627-027359378D2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B9F-4EC4-8627-027359378D2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2B9F-4EC4-8627-027359378D2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B9F-4EC4-8627-027359378D2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2B9F-4EC4-8627-027359378D2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2B9F-4EC4-8627-027359378D23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9F-4EC4-8627-027359378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E7-42E7-A026-5B10D57B194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DE7-42E7-A026-5B10D57B19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DE7-42E7-A026-5B10D57B19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DE7-42E7-A026-5B10D57B19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DE7-42E7-A026-5B10D57B194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DE7-42E7-A026-5B10D57B194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DE7-42E7-A026-5B10D57B19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DE7-42E7-A026-5B10D57B19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1DE7-42E7-A026-5B10D57B19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1DE7-42E7-A026-5B10D57B194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1DE7-42E7-A026-5B10D57B194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DE7-42E7-A026-5B10D57B1946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E7-42E7-A026-5B10D57B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CEC-4632-BBE5-D52ED8656137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EC-4632-BBE5-D52ED8656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CB9-4D01-94DE-9C9C17C20C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CB9-4D01-94DE-9C9C17C20C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CB9-4D01-94DE-9C9C17C20C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CB9-4D01-94DE-9C9C17C20CA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CB9-4D01-94DE-9C9C17C20CA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CB9-4D01-94DE-9C9C17C20CA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CB9-4D01-94DE-9C9C17C20C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CB9-4D01-94DE-9C9C17C20CA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2CB9-4D01-94DE-9C9C17C20CA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CB9-4D01-94DE-9C9C17C20CA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2CB9-4D01-94DE-9C9C17C20CA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2CB9-4D01-94DE-9C9C17C20CAE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B9-4D01-94DE-9C9C17C20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5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01F-45EF-AD77-B68980B619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01F-45EF-AD77-B68980B6190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01F-45EF-AD77-B68980B6190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01F-45EF-AD77-B68980B6190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01F-45EF-AD77-B68980B6190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01F-45EF-AD77-B68980B6190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01F-45EF-AD77-B68980B6190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01F-45EF-AD77-B68980B6190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01F-45EF-AD77-B68980B6190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801F-45EF-AD77-B68980B6190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801F-45EF-AD77-B68980B6190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801F-45EF-AD77-B68980B6190B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01F-45EF-AD77-B68980B61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 Disk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92" y="1052736"/>
            <a:ext cx="6768752" cy="511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3906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/>
          <p:cNvGraphicFramePr>
            <a:graphicFrameLocks/>
          </p:cNvGraphicFramePr>
          <p:nvPr/>
        </p:nvGraphicFramePr>
        <p:xfrm>
          <a:off x="4472764" y="1259111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800" dirty="0"/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b="1" dirty="0">
                    <a:solidFill>
                      <a:schemeClr val="accent6"/>
                    </a:solidFill>
                  </a:rPr>
                  <a:t>Rotational delay: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ko-KR" dirty="0"/>
                  <a:t>Time for the desired sector to rotate</a:t>
                </a:r>
              </a:p>
              <a:p>
                <a:pPr lvl="1"/>
                <a:r>
                  <a:rPr lang="en-US" altLang="ko-KR" dirty="0"/>
                  <a:t>Ex) Full rotational delay is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and we start at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sector 6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Read sector 0: Rotational delay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Read sector 5: Rotational delay =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R-1 </a:t>
                </a:r>
                <a:r>
                  <a:rPr lang="en-US" altLang="ko-KR" dirty="0"/>
                  <a:t>(worst case.)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Single-track Latency: The Rotational Delay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70388" y="1528661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2526" y="1973170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52562" y="252936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8352" y="227231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3" name="TextBox 12"/>
          <p:cNvSpPr txBox="1"/>
          <p:nvPr/>
        </p:nvSpPr>
        <p:spPr>
          <a:xfrm rot="635487">
            <a:off x="4519352" y="2071384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16" name="타원 15"/>
          <p:cNvSpPr/>
          <p:nvPr/>
        </p:nvSpPr>
        <p:spPr>
          <a:xfrm>
            <a:off x="5143537" y="2205636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2062398">
            <a:off x="4760543" y="2334858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328051">
            <a:off x="4536737" y="2777595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sp>
        <p:nvSpPr>
          <p:cNvPr id="26" name="타원 25"/>
          <p:cNvSpPr/>
          <p:nvPr/>
        </p:nvSpPr>
        <p:spPr>
          <a:xfrm>
            <a:off x="4442507" y="3247330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3873" y="102902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22" name="Straight Arrow Connector 20"/>
          <p:cNvCxnSpPr/>
          <p:nvPr/>
        </p:nvCxnSpPr>
        <p:spPr>
          <a:xfrm flipH="1">
            <a:off x="5262650" y="134076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776" y="3645025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</p:spTree>
    <p:extLst>
      <p:ext uri="{BB962C8B-B14F-4D97-AF65-F5344CB8AC3E}">
        <p14:creationId xmlns:p14="http://schemas.microsoft.com/office/powerpoint/2010/main" val="392897015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6636104" y="1057284"/>
            <a:ext cx="3168000" cy="3168000"/>
            <a:chOff x="2981326" y="964419"/>
            <a:chExt cx="3168000" cy="3168000"/>
          </a:xfrm>
        </p:grpSpPr>
        <p:graphicFrame>
          <p:nvGraphicFramePr>
            <p:cNvPr id="43" name="차트 42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4" name="그룹 43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45" name="차트 44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6" name="차트 45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7" name="타원 46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 rot="918904">
            <a:off x="6775241" y="2673604"/>
            <a:ext cx="237815" cy="1217307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04008" y="1047412"/>
            <a:ext cx="3168000" cy="3168000"/>
            <a:chOff x="2981326" y="964419"/>
            <a:chExt cx="3168000" cy="3168000"/>
          </a:xfrm>
        </p:grpSpPr>
        <p:graphicFrame>
          <p:nvGraphicFramePr>
            <p:cNvPr id="24" name="차트 23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6" name="그룹 5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22" name="차트 21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29" name="차트 28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31" name="타원 30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19" name="모서리가 둥근 직사각형 18"/>
          <p:cNvSpPr/>
          <p:nvPr/>
        </p:nvSpPr>
        <p:spPr>
          <a:xfrm rot="2062398">
            <a:off x="2976730" y="2454848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Tracks: Seek Time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4724" y="271207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0514" y="245502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737" y="235973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01956" y="358677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7729" y="3985900"/>
            <a:ext cx="499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 Plus A Head (Right: With Seek)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(e.g., read to sector 11)</a:t>
            </a:r>
          </a:p>
        </p:txBody>
      </p:sp>
      <p:sp>
        <p:nvSpPr>
          <p:cNvPr id="51" name="모서리가 둥근 직사각형 50"/>
          <p:cNvSpPr/>
          <p:nvPr/>
        </p:nvSpPr>
        <p:spPr>
          <a:xfrm rot="2062398">
            <a:off x="7076919" y="2313928"/>
            <a:ext cx="238629" cy="1688309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169699" y="2721951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25489" y="246489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56" name="타원 55"/>
          <p:cNvSpPr/>
          <p:nvPr/>
        </p:nvSpPr>
        <p:spPr>
          <a:xfrm>
            <a:off x="6914643" y="244029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26931" y="359664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8" name="Straight Arrow Connector 20"/>
          <p:cNvCxnSpPr/>
          <p:nvPr/>
        </p:nvCxnSpPr>
        <p:spPr>
          <a:xfrm flipH="1" flipV="1">
            <a:off x="7116476" y="2440294"/>
            <a:ext cx="455732" cy="6344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21413">
            <a:off x="7104049" y="2237389"/>
            <a:ext cx="524615" cy="18466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seek</a:t>
            </a:r>
          </a:p>
        </p:txBody>
      </p:sp>
      <p:sp>
        <p:nvSpPr>
          <p:cNvPr id="64" name="내용 개체 틀 63"/>
          <p:cNvSpPr>
            <a:spLocks noGrp="1"/>
          </p:cNvSpPr>
          <p:nvPr>
            <p:ph idx="1"/>
          </p:nvPr>
        </p:nvSpPr>
        <p:spPr>
          <a:xfrm>
            <a:off x="1738313" y="4221088"/>
            <a:ext cx="8786812" cy="2160240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Seek</a:t>
            </a:r>
            <a:r>
              <a:rPr lang="en-US" altLang="ko-KR" dirty="0"/>
              <a:t>: Move the disk arm to the correct track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Seek time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Time to move head to the track contain the desired sector.</a:t>
            </a:r>
          </a:p>
          <a:p>
            <a:pPr lvl="1"/>
            <a:r>
              <a:rPr lang="en-US" altLang="ko-KR" dirty="0"/>
              <a:t>One of the most costly disk operations.</a:t>
            </a:r>
          </a:p>
          <a:p>
            <a:pPr lvl="1"/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3282356" y="968801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9" name="Straight Arrow Connector 20"/>
          <p:cNvCxnSpPr/>
          <p:nvPr/>
        </p:nvCxnSpPr>
        <p:spPr>
          <a:xfrm flipH="1">
            <a:off x="3601133" y="1280544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20137" y="96156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62" name="Straight Arrow Connector 20"/>
          <p:cNvCxnSpPr/>
          <p:nvPr/>
        </p:nvCxnSpPr>
        <p:spPr>
          <a:xfrm flipH="1">
            <a:off x="7638914" y="127330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 rot="14624239">
            <a:off x="6903290" y="1208905"/>
            <a:ext cx="1836248" cy="2151423"/>
          </a:xfrm>
          <a:prstGeom prst="arc">
            <a:avLst>
              <a:gd name="adj1" fmla="val 17215085"/>
              <a:gd name="adj2" fmla="val 0"/>
            </a:avLst>
          </a:prstGeom>
          <a:ln w="317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 rot="18533734">
            <a:off x="5958751" y="1641373"/>
            <a:ext cx="180553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Remaining rotation</a:t>
            </a:r>
          </a:p>
        </p:txBody>
      </p:sp>
    </p:spTree>
    <p:extLst>
      <p:ext uri="{BB962C8B-B14F-4D97-AF65-F5344CB8AC3E}">
        <p14:creationId xmlns:p14="http://schemas.microsoft.com/office/powerpoint/2010/main" val="401453407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Phases of Seek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Acceleration </a:t>
            </a:r>
            <a:r>
              <a:rPr lang="en-US" altLang="ko-KR" dirty="0">
                <a:sym typeface="Wingdings" pitchFamily="2" charset="2"/>
              </a:rPr>
              <a:t> Coasting  Deceleration  Settling</a:t>
            </a:r>
          </a:p>
          <a:p>
            <a:pPr lvl="1"/>
            <a:endParaRPr lang="en-US" altLang="ko-KR" b="1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Acceleration</a:t>
            </a:r>
            <a:r>
              <a:rPr lang="en-US" altLang="ko-KR" dirty="0">
                <a:sym typeface="Wingdings" pitchFamily="2" charset="2"/>
              </a:rPr>
              <a:t>: The disk arm gets moving.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Coasting</a:t>
            </a:r>
            <a:r>
              <a:rPr lang="en-US" altLang="ko-KR" dirty="0">
                <a:sym typeface="Wingdings" pitchFamily="2" charset="2"/>
              </a:rPr>
              <a:t>: The arm is moving at full speed.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Deceleration</a:t>
            </a:r>
            <a:r>
              <a:rPr lang="en-US" altLang="ko-KR" dirty="0">
                <a:sym typeface="Wingdings" pitchFamily="2" charset="2"/>
              </a:rPr>
              <a:t>: The arm slows down.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Settling</a:t>
            </a:r>
            <a:r>
              <a:rPr lang="en-US" altLang="ko-KR" dirty="0">
                <a:sym typeface="Wingdings" pitchFamily="2" charset="2"/>
              </a:rPr>
              <a:t>: The head is </a:t>
            </a:r>
            <a:r>
              <a:rPr lang="en-US" altLang="ko-KR" i="1" dirty="0">
                <a:sym typeface="Wingdings" pitchFamily="2" charset="2"/>
              </a:rPr>
              <a:t>carefully positioned </a:t>
            </a:r>
            <a:r>
              <a:rPr lang="en-US" altLang="ko-KR" dirty="0">
                <a:sym typeface="Wingdings" pitchFamily="2" charset="2"/>
              </a:rPr>
              <a:t>over the correct track.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The settling time is often quite significant, e.g., 0.5 to 2ms.</a:t>
            </a:r>
          </a:p>
          <a:p>
            <a:pPr lvl="2"/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987575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final phase of I/O</a:t>
            </a:r>
          </a:p>
          <a:p>
            <a:pPr lvl="1"/>
            <a:r>
              <a:rPr lang="en-US" altLang="ko-KR" dirty="0"/>
              <a:t>Data is either </a:t>
            </a:r>
            <a:r>
              <a:rPr lang="en-US" altLang="ko-KR" i="1" dirty="0"/>
              <a:t>read</a:t>
            </a:r>
            <a:r>
              <a:rPr lang="en-US" altLang="ko-KR" dirty="0"/>
              <a:t> </a:t>
            </a:r>
            <a:r>
              <a:rPr lang="en-US" altLang="ko-KR" i="1" dirty="0"/>
              <a:t>from</a:t>
            </a:r>
            <a:r>
              <a:rPr lang="en-US" altLang="ko-KR" dirty="0"/>
              <a:t> or </a:t>
            </a:r>
            <a:r>
              <a:rPr lang="en-US" altLang="ko-KR" i="1" dirty="0"/>
              <a:t>written</a:t>
            </a:r>
            <a:r>
              <a:rPr lang="en-US" altLang="ko-KR" dirty="0"/>
              <a:t> to the surface.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 I/O time:</a:t>
            </a:r>
          </a:p>
          <a:p>
            <a:pPr lvl="1"/>
            <a:r>
              <a:rPr lang="en-US" altLang="ko-KR" b="1" dirty="0"/>
              <a:t>Seek</a:t>
            </a:r>
          </a:p>
          <a:p>
            <a:pPr lvl="1"/>
            <a:r>
              <a:rPr lang="en-US" altLang="ko-KR" dirty="0"/>
              <a:t>Waiting for the </a:t>
            </a:r>
            <a:r>
              <a:rPr lang="en-US" altLang="ko-KR" b="1" dirty="0"/>
              <a:t>rotational delay</a:t>
            </a:r>
          </a:p>
          <a:p>
            <a:pPr lvl="1"/>
            <a:r>
              <a:rPr lang="en-US" altLang="ko-KR" b="1" dirty="0"/>
              <a:t>Transfer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270131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Track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sure that sequential reads can be properly serviced </a:t>
            </a:r>
            <a:r>
              <a:rPr lang="en-US" altLang="ko-KR" b="1" dirty="0"/>
              <a:t>even when crossing track boundaries</a:t>
            </a:r>
            <a:r>
              <a:rPr lang="en-US" altLang="ko-KR" dirty="0"/>
              <a:t>.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r>
              <a:rPr lang="en-US" altLang="ko-KR" i="1" dirty="0"/>
              <a:t>Without track skew</a:t>
            </a:r>
            <a:r>
              <a:rPr lang="en-US" altLang="ko-KR" dirty="0"/>
              <a:t>, the head would be moved to the next track but the desired next block would have already rotated under the head.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2930" y="4869161"/>
            <a:ext cx="27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Tracks: Track Skew Of 2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60376" y="2169753"/>
            <a:ext cx="2831768" cy="2679662"/>
            <a:chOff x="2460312" y="2964101"/>
            <a:chExt cx="2831768" cy="2679662"/>
          </a:xfrm>
        </p:grpSpPr>
        <p:grpSp>
          <p:nvGrpSpPr>
            <p:cNvPr id="9" name="그룹 8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82556" y="1801368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8" name="Straight Arrow Connector 20"/>
          <p:cNvCxnSpPr/>
          <p:nvPr/>
        </p:nvCxnSpPr>
        <p:spPr>
          <a:xfrm flipH="1">
            <a:off x="5401333" y="2113111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 rot="2062398">
            <a:off x="4737290" y="3463953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09297" y="3368842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362516" y="459587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원호 61"/>
          <p:cNvSpPr/>
          <p:nvPr/>
        </p:nvSpPr>
        <p:spPr>
          <a:xfrm rot="7585199">
            <a:off x="5395530" y="3037167"/>
            <a:ext cx="972108" cy="1126793"/>
          </a:xfrm>
          <a:prstGeom prst="arc">
            <a:avLst/>
          </a:prstGeom>
          <a:ln w="142875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/>
          <p:cNvSpPr/>
          <p:nvPr/>
        </p:nvSpPr>
        <p:spPr>
          <a:xfrm rot="4744430">
            <a:off x="5537157" y="2908426"/>
            <a:ext cx="1400520" cy="1327692"/>
          </a:xfrm>
          <a:prstGeom prst="arc">
            <a:avLst/>
          </a:prstGeom>
          <a:ln w="152400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0512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(Track Buffer)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Hold data </a:t>
            </a:r>
            <a:r>
              <a:rPr lang="en-US" altLang="ko-KR" dirty="0"/>
              <a:t>read from or written to the disk</a:t>
            </a:r>
          </a:p>
          <a:p>
            <a:pPr lvl="1"/>
            <a:r>
              <a:rPr lang="en-US" altLang="ko-KR" dirty="0"/>
              <a:t>Allow the drive to </a:t>
            </a:r>
            <a:r>
              <a:rPr lang="en-US" altLang="ko-KR" u="sng" dirty="0"/>
              <a:t>quickly respond</a:t>
            </a:r>
            <a:r>
              <a:rPr lang="en-US" altLang="ko-KR" dirty="0"/>
              <a:t> to requests.</a:t>
            </a:r>
          </a:p>
          <a:p>
            <a:pPr lvl="1"/>
            <a:r>
              <a:rPr lang="en-US" altLang="ko-KR" dirty="0"/>
              <a:t>Small amount of memory (usually around 8 or 16 MB)</a:t>
            </a:r>
          </a:p>
        </p:txBody>
      </p:sp>
    </p:spTree>
    <p:extLst>
      <p:ext uri="{BB962C8B-B14F-4D97-AF65-F5344CB8AC3E}">
        <p14:creationId xmlns:p14="http://schemas.microsoft.com/office/powerpoint/2010/main" val="361208826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on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Writeback</a:t>
            </a:r>
            <a:r>
              <a:rPr lang="en-US" altLang="ko-KR" dirty="0"/>
              <a:t> (Immediate reporting)</a:t>
            </a:r>
          </a:p>
          <a:p>
            <a:pPr lvl="1"/>
            <a:r>
              <a:rPr lang="en-US" altLang="ko-KR" dirty="0"/>
              <a:t>Acknowledge a write has completed when it has </a:t>
            </a:r>
            <a:r>
              <a:rPr lang="en-US" altLang="ko-KR" b="1" dirty="0">
                <a:solidFill>
                  <a:schemeClr val="accent6"/>
                </a:solidFill>
              </a:rPr>
              <a:t>put the data in its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faster but dangerous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Write through</a:t>
            </a:r>
          </a:p>
          <a:p>
            <a:pPr lvl="1"/>
            <a:r>
              <a:rPr lang="en-US" altLang="ko-KR" dirty="0"/>
              <a:t>Acknowledge a write has completed after the write has </a:t>
            </a:r>
            <a:r>
              <a:rPr lang="en-US" altLang="ko-KR" b="1" dirty="0">
                <a:solidFill>
                  <a:schemeClr val="accent6"/>
                </a:solidFill>
              </a:rPr>
              <a:t>actually been written to disk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02308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Time: Doing The Math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I/O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rate of I/O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5760" y="1018566"/>
                <a:ext cx="371287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𝑠𝑒𝑒𝑘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𝑟𝑜𝑡𝑎𝑡𝑖𝑜𝑛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018566"/>
                <a:ext cx="3712876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27849" y="1941108"/>
                <a:ext cx="2202141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𝑆𝑖𝑧𝑒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𝑇𝑟𝑎𝑛𝑠𝑓𝑒𝑟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9" y="1941108"/>
                <a:ext cx="2202141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99656" y="3140968"/>
          <a:ext cx="59046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9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Cheetah 15K.5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Barracuda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 GB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 Seek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Transfer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Platters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16/32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Connects Via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SCSI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59697" y="5589241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Specs: SCSI Versus SATA</a:t>
            </a:r>
          </a:p>
        </p:txBody>
      </p:sp>
    </p:spTree>
    <p:extLst>
      <p:ext uri="{BB962C8B-B14F-4D97-AF65-F5344CB8AC3E}">
        <p14:creationId xmlns:p14="http://schemas.microsoft.com/office/powerpoint/2010/main" val="260952351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Random workload</a:t>
            </a:r>
            <a:r>
              <a:rPr lang="en-US" altLang="ko-KR" dirty="0"/>
              <a:t>: Issue 4KB read to random locations on the disk</a:t>
            </a:r>
          </a:p>
          <a:p>
            <a:r>
              <a:rPr lang="en-US" altLang="ko-KR" b="1" dirty="0"/>
              <a:t>Sequential workload</a:t>
            </a:r>
            <a:r>
              <a:rPr lang="en-US" altLang="ko-KR" dirty="0"/>
              <a:t>: Read 100MB consecutively from the disk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/>
            </p:nvGraphicFramePr>
            <p:xfrm>
              <a:off x="3071664" y="2060848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8936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𝑠𝑒𝑒𝑘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𝑟𝑜𝑡𝑎𝑡𝑖𝑜𝑛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/>
            </p:nvGraphicFramePr>
            <p:xfrm>
              <a:off x="3071664" y="2060848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000" r="-125182" b="-7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000" r="-125182" b="-6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286792" r="-249758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386792" r="-249758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477778" r="-249758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588679" r="-249758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688679" r="-249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788679" r="-249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3359697" y="4921424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Performance: SCSI Versus SATA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3672" y="5445224"/>
            <a:ext cx="5544616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There is a huge gap in drive performance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between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random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and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sequential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workloads</a:t>
            </a:r>
          </a:p>
        </p:txBody>
      </p:sp>
    </p:spTree>
    <p:extLst>
      <p:ext uri="{BB962C8B-B14F-4D97-AF65-F5344CB8AC3E}">
        <p14:creationId xmlns:p14="http://schemas.microsoft.com/office/powerpoint/2010/main" val="23530337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Disk Scheduler</a:t>
            </a:r>
            <a:r>
              <a:rPr lang="en-US" altLang="ko-KR" dirty="0"/>
              <a:t> decides </a:t>
            </a:r>
            <a:r>
              <a:rPr lang="en-US" altLang="ko-KR" u="sng" dirty="0"/>
              <a:t>which I/O request</a:t>
            </a:r>
            <a:r>
              <a:rPr lang="en-US" altLang="ko-KR" dirty="0"/>
              <a:t> to schedule next.</a:t>
            </a:r>
          </a:p>
          <a:p>
            <a:r>
              <a:rPr lang="en-US" altLang="ko-KR" b="1" dirty="0"/>
              <a:t>SSTF</a:t>
            </a:r>
            <a:r>
              <a:rPr lang="en-US" altLang="ko-KR" dirty="0"/>
              <a:t> (Shortest Seek Time First)</a:t>
            </a:r>
          </a:p>
          <a:p>
            <a:pPr lvl="1"/>
            <a:r>
              <a:rPr lang="en-US" altLang="ko-KR" dirty="0"/>
              <a:t>Order the queue of I/O request by track</a:t>
            </a:r>
          </a:p>
          <a:p>
            <a:pPr lvl="1"/>
            <a:r>
              <a:rPr lang="en-US" altLang="ko-KR" dirty="0"/>
              <a:t>Pick requests on the nearest track to complete first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2184" y="3485642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54364" y="3117257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3673141" y="3429000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3009098" y="4779842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87560" y="466988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34324" y="591176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35960" y="4269385"/>
            <a:ext cx="4536504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Scheduling Request 21 and 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ssue the request to 21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issue the request to 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28481" y="3821951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33723" y="5755787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052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SSTF is not a panacea.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Problem 1</a:t>
            </a:r>
            <a:r>
              <a:rPr lang="en-US" altLang="ko-KR" dirty="0"/>
              <a:t>: The drive geometry is not available to the host OS</a:t>
            </a:r>
          </a:p>
          <a:p>
            <a:pPr lvl="1"/>
            <a:r>
              <a:rPr lang="en-US" altLang="ko-KR" dirty="0"/>
              <a:t>Solution: OS can simply implement </a:t>
            </a:r>
            <a:r>
              <a:rPr lang="en-US" altLang="ko-KR" u="sng" dirty="0"/>
              <a:t>Nearest-block-first</a:t>
            </a:r>
            <a:r>
              <a:rPr lang="en-US" altLang="ko-KR" b="1" dirty="0"/>
              <a:t> </a:t>
            </a:r>
            <a:r>
              <a:rPr lang="en-US" altLang="ko-KR" dirty="0"/>
              <a:t>(NBF)</a:t>
            </a:r>
          </a:p>
          <a:p>
            <a:endParaRPr lang="en-US" altLang="ko-KR" dirty="0"/>
          </a:p>
          <a:p>
            <a:r>
              <a:rPr lang="en-US" altLang="ko-KR" b="1" dirty="0"/>
              <a:t>Problem 2</a:t>
            </a:r>
            <a:r>
              <a:rPr lang="en-US" altLang="ko-KR" dirty="0"/>
              <a:t>: Starvation</a:t>
            </a:r>
          </a:p>
          <a:p>
            <a:pPr lvl="1"/>
            <a:r>
              <a:rPr lang="en-US" altLang="ko-KR" dirty="0"/>
              <a:t>If there were a steady stream of request to the inner track, request to other tracks would then be ignored completely.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3718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(a.k.a. SCAN or C-SCAN)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across the disk servicing requests in order across the tracks.</a:t>
            </a:r>
          </a:p>
          <a:p>
            <a:pPr lvl="1"/>
            <a:r>
              <a:rPr lang="en-US" altLang="ko-KR" b="1" dirty="0"/>
              <a:t>Sweep</a:t>
            </a:r>
            <a:r>
              <a:rPr lang="en-US" altLang="ko-KR" dirty="0"/>
              <a:t>: A single pass across the disk</a:t>
            </a:r>
          </a:p>
          <a:p>
            <a:pPr lvl="2"/>
            <a:r>
              <a:rPr lang="en-US" altLang="ko-KR" dirty="0"/>
              <a:t>If a request comes for a block on a track that has already been services on this sweep of the disk, it is queued until the next sweep.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F-SCAN</a:t>
            </a:r>
          </a:p>
          <a:p>
            <a:pPr lvl="2"/>
            <a:r>
              <a:rPr lang="en-US" altLang="ko-KR" dirty="0"/>
              <a:t>Freeze the queue to be serviced when it is doing a sweep</a:t>
            </a:r>
          </a:p>
          <a:p>
            <a:pPr lvl="2"/>
            <a:r>
              <a:rPr lang="en-US" altLang="ko-KR" dirty="0"/>
              <a:t>Avoid starvation of far-away requests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C-SCAN </a:t>
            </a:r>
            <a:r>
              <a:rPr lang="en-US" altLang="ko-KR" dirty="0"/>
              <a:t>(Circular SCAN)</a:t>
            </a:r>
          </a:p>
          <a:p>
            <a:pPr lvl="2"/>
            <a:r>
              <a:rPr lang="en-US" altLang="ko-KR" dirty="0"/>
              <a:t>Sweep from outer-to-inner, and then inner-to-outer,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8671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account for Disk rotation costs?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rotation is faster than seek : request 16 </a:t>
            </a:r>
            <a:r>
              <a:rPr lang="en-US" altLang="ko-KR" dirty="0">
                <a:sym typeface="Wingdings" pitchFamily="2" charset="2"/>
              </a:rPr>
              <a:t> request 8</a:t>
            </a:r>
            <a:endParaRPr lang="en-US" altLang="ko-KR" dirty="0"/>
          </a:p>
          <a:p>
            <a:pPr lvl="1"/>
            <a:r>
              <a:rPr lang="en-US" altLang="ko-KR" dirty="0"/>
              <a:t>If seek is faster than rotation : request 8 </a:t>
            </a:r>
            <a:r>
              <a:rPr lang="en-US" altLang="ko-KR" dirty="0">
                <a:sym typeface="Wingdings" pitchFamily="2" charset="2"/>
              </a:rPr>
              <a:t> request 16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74315" y="1205098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96495" y="836713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5415272" y="1148456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4751229" y="2499298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229691" y="2389340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76455" y="363122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2168" y="4005065"/>
            <a:ext cx="383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Sometimes Not Good Enough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397428" y="3203374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48088" y="1436232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51584" y="5589240"/>
            <a:ext cx="7416824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On modern drives, both seek and rotation are roughly equivalent: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Thus,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SPTF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(Shortest Positioning Time First) is useful.</a:t>
            </a:r>
          </a:p>
        </p:txBody>
      </p:sp>
    </p:spTree>
    <p:extLst>
      <p:ext uri="{BB962C8B-B14F-4D97-AF65-F5344CB8AC3E}">
        <p14:creationId xmlns:p14="http://schemas.microsoft.com/office/powerpoint/2010/main" val="334707193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Reduce the number of request </a:t>
            </a:r>
            <a:r>
              <a:rPr lang="en-US" altLang="ko-KR" dirty="0"/>
              <a:t>sent to the disk and lowers overhead</a:t>
            </a:r>
          </a:p>
          <a:p>
            <a:pPr lvl="1"/>
            <a:r>
              <a:rPr lang="en-US" altLang="ko-KR" dirty="0"/>
              <a:t>E.g., read blocks 33, then 8, then 34:</a:t>
            </a:r>
          </a:p>
          <a:p>
            <a:pPr lvl="2"/>
            <a:r>
              <a:rPr lang="en-US" altLang="ko-KR" dirty="0"/>
              <a:t>The scheduler merge the request for blocks 33 and 34 </a:t>
            </a:r>
            <a:r>
              <a:rPr lang="en-US" altLang="ko-KR" i="1" dirty="0"/>
              <a:t>into a single two-block request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8174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37. Hard Disk Drives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5424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 disk driver have been </a:t>
            </a:r>
            <a:r>
              <a:rPr lang="en-US" altLang="ko-KR" b="1" dirty="0">
                <a:solidFill>
                  <a:schemeClr val="accent6"/>
                </a:solidFill>
              </a:rPr>
              <a:t>the main form of persistent data storage </a:t>
            </a:r>
            <a:r>
              <a:rPr lang="en-US" altLang="ko-KR" dirty="0"/>
              <a:t>in computer systems for decades.</a:t>
            </a:r>
          </a:p>
          <a:p>
            <a:pPr lvl="1"/>
            <a:r>
              <a:rPr lang="en-US" altLang="ko-KR" dirty="0"/>
              <a:t>The drive consists of a large number of </a:t>
            </a:r>
            <a:r>
              <a:rPr lang="en-US" altLang="ko-KR" b="1" dirty="0"/>
              <a:t>sectors</a:t>
            </a:r>
            <a:r>
              <a:rPr lang="en-US" altLang="ko-KR" dirty="0"/>
              <a:t> (512-byte blocks).</a:t>
            </a:r>
          </a:p>
          <a:p>
            <a:pPr lvl="1"/>
            <a:r>
              <a:rPr lang="en-US" altLang="ko-KR" b="1" dirty="0"/>
              <a:t>Address Space : </a:t>
            </a:r>
          </a:p>
          <a:p>
            <a:pPr lvl="2"/>
            <a:r>
              <a:rPr lang="en-US" altLang="ko-KR" dirty="0"/>
              <a:t>We can view the disk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sectors as </a:t>
            </a:r>
            <a:r>
              <a:rPr lang="en-US" altLang="ko-KR" u="sng" dirty="0"/>
              <a:t>an array of</a:t>
            </a:r>
            <a:r>
              <a:rPr lang="en-US" altLang="ko-KR" i="1" dirty="0"/>
              <a:t> </a:t>
            </a:r>
            <a:r>
              <a:rPr lang="en-US" altLang="ko-KR" dirty="0"/>
              <a:t>sectors;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64537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only guarantee is that a single 512-byte write is </a:t>
            </a:r>
            <a:r>
              <a:rPr lang="en-US" altLang="ko-KR" b="1" dirty="0">
                <a:solidFill>
                  <a:schemeClr val="accent6"/>
                </a:solidFill>
              </a:rPr>
              <a:t>atomic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Multi-sector operations are possible.</a:t>
            </a:r>
          </a:p>
          <a:p>
            <a:pPr lvl="1"/>
            <a:r>
              <a:rPr lang="en-US" altLang="ko-KR" dirty="0"/>
              <a:t>Many file systems will read or write 4KB at a time.</a:t>
            </a:r>
          </a:p>
          <a:p>
            <a:pPr lvl="1"/>
            <a:r>
              <a:rPr lang="en-US" altLang="ko-KR" b="1" dirty="0"/>
              <a:t>Torn write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If an untimely power loss occurs, only a portion of a larger write may complete.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Accessing blocks in </a:t>
            </a:r>
            <a:r>
              <a:rPr lang="en-US" altLang="ko-KR" b="1" dirty="0"/>
              <a:t>a contiguous chunk </a:t>
            </a:r>
            <a:r>
              <a:rPr lang="en-US" altLang="ko-KR" dirty="0"/>
              <a:t>is the fastest access mode.</a:t>
            </a:r>
          </a:p>
          <a:p>
            <a:pPr lvl="1"/>
            <a:r>
              <a:rPr lang="en-US" altLang="ko-KR" dirty="0"/>
              <a:t>A sequential read or write</a:t>
            </a:r>
          </a:p>
          <a:p>
            <a:pPr lvl="1"/>
            <a:r>
              <a:rPr lang="en-US" altLang="ko-KR" dirty="0"/>
              <a:t>Much faster than any more random access pattern.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47017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Platter </a:t>
            </a:r>
            <a:r>
              <a:rPr lang="en-US" altLang="ko-KR" dirty="0"/>
              <a:t>(Aluminum coated with a thin magnetic layer)</a:t>
            </a:r>
          </a:p>
          <a:p>
            <a:pPr lvl="1"/>
            <a:r>
              <a:rPr lang="en-US" altLang="ko-KR" dirty="0"/>
              <a:t>A circular hard surface</a:t>
            </a:r>
          </a:p>
          <a:p>
            <a:pPr lvl="1"/>
            <a:r>
              <a:rPr lang="en-US" altLang="ko-KR" dirty="0"/>
              <a:t>Data is stored persistently by inducing magnetic changes to it.</a:t>
            </a:r>
          </a:p>
          <a:p>
            <a:pPr lvl="1"/>
            <a:r>
              <a:rPr lang="en-US" altLang="ko-KR" dirty="0"/>
              <a:t>Each platter has 2 sides, each of which is called a </a:t>
            </a:r>
            <a:r>
              <a:rPr lang="en-US" altLang="ko-KR" b="1" dirty="0"/>
              <a:t>surface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/>
        </p:nvGraphicFramePr>
        <p:xfrm>
          <a:off x="4307007" y="706984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4904631" y="976534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36769" y="142104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23485" y="1925500"/>
            <a:ext cx="119192" cy="118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687" y="1655449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1744" y="292494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Disk with Just A Single Track (12 sectors)</a:t>
            </a:r>
          </a:p>
        </p:txBody>
      </p:sp>
    </p:spTree>
    <p:extLst>
      <p:ext uri="{BB962C8B-B14F-4D97-AF65-F5344CB8AC3E}">
        <p14:creationId xmlns:p14="http://schemas.microsoft.com/office/powerpoint/2010/main" val="28115372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Spindle</a:t>
            </a:r>
          </a:p>
          <a:p>
            <a:pPr lvl="1"/>
            <a:r>
              <a:rPr lang="en-US" altLang="ko-KR" dirty="0"/>
              <a:t>Spindle is connected to a motor that spins the platters around.</a:t>
            </a:r>
          </a:p>
          <a:p>
            <a:pPr lvl="1"/>
            <a:r>
              <a:rPr lang="en-US" altLang="ko-KR" dirty="0"/>
              <a:t>The rate of rotations is measured in </a:t>
            </a:r>
            <a:r>
              <a:rPr lang="en-US" altLang="ko-KR" b="1" dirty="0">
                <a:solidFill>
                  <a:schemeClr val="accent6"/>
                </a:solidFill>
              </a:rPr>
              <a:t>RPM</a:t>
            </a:r>
            <a:r>
              <a:rPr lang="en-US" altLang="ko-KR" b="1" dirty="0"/>
              <a:t> </a:t>
            </a:r>
            <a:r>
              <a:rPr lang="en-US" altLang="ko-KR" dirty="0"/>
              <a:t>(Rotations Per Minute).</a:t>
            </a:r>
          </a:p>
          <a:p>
            <a:pPr lvl="2"/>
            <a:r>
              <a:rPr lang="en-US" altLang="ko-KR" dirty="0"/>
              <a:t>Typical modern values : 7,200 RPM to 15,000 RPM.</a:t>
            </a:r>
          </a:p>
          <a:p>
            <a:pPr lvl="2"/>
            <a:r>
              <a:rPr lang="en-US" altLang="ko-KR" dirty="0"/>
              <a:t>E.g., 10000 RPM : A single rotation takes about 6 </a:t>
            </a:r>
            <a:r>
              <a:rPr lang="en-US" altLang="ko-KR" dirty="0" err="1"/>
              <a:t>ms.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Track</a:t>
            </a:r>
          </a:p>
          <a:p>
            <a:pPr lvl="1"/>
            <a:r>
              <a:rPr lang="en-US" altLang="ko-KR" dirty="0"/>
              <a:t>Concentric circles of sectors</a:t>
            </a:r>
          </a:p>
          <a:p>
            <a:pPr lvl="1"/>
            <a:r>
              <a:rPr lang="en-US" altLang="ko-KR" dirty="0"/>
              <a:t>Data is encoded on each surface in a track.</a:t>
            </a:r>
          </a:p>
          <a:p>
            <a:pPr lvl="1"/>
            <a:r>
              <a:rPr lang="en-US" altLang="ko-KR" dirty="0"/>
              <a:t>A single surface contains many thousands and thousands of tracks.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16291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Disk Drive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Disk head </a:t>
            </a:r>
            <a:r>
              <a:rPr lang="en-US" altLang="ko-KR" dirty="0"/>
              <a:t>(One head per surface of the drive)</a:t>
            </a:r>
            <a:endParaRPr lang="en-US" altLang="ko-KR" b="1" dirty="0"/>
          </a:p>
          <a:p>
            <a:pPr lvl="1"/>
            <a:r>
              <a:rPr lang="en-US" altLang="ko-KR" dirty="0"/>
              <a:t>The process of </a:t>
            </a:r>
            <a:r>
              <a:rPr lang="en-US" altLang="ko-KR" i="1" dirty="0"/>
              <a:t>reading</a:t>
            </a:r>
            <a:r>
              <a:rPr lang="en-US" altLang="ko-KR" dirty="0"/>
              <a:t> and </a:t>
            </a:r>
            <a:r>
              <a:rPr lang="en-US" altLang="ko-KR" i="1" dirty="0"/>
              <a:t>writing</a:t>
            </a:r>
            <a:r>
              <a:rPr lang="en-US" altLang="ko-KR" dirty="0"/>
              <a:t> is accomplished by the </a:t>
            </a:r>
            <a:r>
              <a:rPr lang="en-US" altLang="ko-KR" b="1" dirty="0">
                <a:solidFill>
                  <a:schemeClr val="accent6"/>
                </a:solidFill>
              </a:rPr>
              <a:t>disk head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Attached to a single disk arm, which moves across the surface.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1785" y="3337248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  <p:graphicFrame>
        <p:nvGraphicFramePr>
          <p:cNvPr id="18" name="차트 17"/>
          <p:cNvGraphicFramePr>
            <a:graphicFrameLocks/>
          </p:cNvGraphicFramePr>
          <p:nvPr/>
        </p:nvGraphicFramePr>
        <p:xfrm>
          <a:off x="4307007" y="954304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4904631" y="1223854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36769" y="166836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6805" y="2173890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595" y="1916833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3873" y="820237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sp>
        <p:nvSpPr>
          <p:cNvPr id="24" name="TextBox 23"/>
          <p:cNvSpPr txBox="1"/>
          <p:nvPr/>
        </p:nvSpPr>
        <p:spPr>
          <a:xfrm rot="635487">
            <a:off x="4353595" y="1766577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25" name="타원 24"/>
          <p:cNvSpPr/>
          <p:nvPr/>
        </p:nvSpPr>
        <p:spPr>
          <a:xfrm>
            <a:off x="4977780" y="1900829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2062398">
            <a:off x="4594786" y="2030051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328051">
            <a:off x="4370980" y="2472788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cxnSp>
        <p:nvCxnSpPr>
          <p:cNvPr id="28" name="Straight Arrow Connector 20"/>
          <p:cNvCxnSpPr/>
          <p:nvPr/>
        </p:nvCxnSpPr>
        <p:spPr>
          <a:xfrm flipH="1">
            <a:off x="5262650" y="1131980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276750" y="2942523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355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12</TotalTime>
  <Words>1475</Words>
  <Application>Microsoft Office PowerPoint</Application>
  <PresentationFormat>Widescreen</PresentationFormat>
  <Paragraphs>424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Hard Disk Driver</vt:lpstr>
      <vt:lpstr>Interface</vt:lpstr>
      <vt:lpstr>Basic Geometry</vt:lpstr>
      <vt:lpstr>Basic Geometry (Cont.)</vt:lpstr>
      <vt:lpstr>A Simple Disk Drive</vt:lpstr>
      <vt:lpstr>Example of a Disk</vt:lpstr>
      <vt:lpstr>Single-track Latency: The Rotational Delay</vt:lpstr>
      <vt:lpstr>Multiple Tracks: Seek Time</vt:lpstr>
      <vt:lpstr>Phases of Seek</vt:lpstr>
      <vt:lpstr>Transfer</vt:lpstr>
      <vt:lpstr>Track Skew</vt:lpstr>
      <vt:lpstr>Cache (Track Buffer)</vt:lpstr>
      <vt:lpstr>Write on cache</vt:lpstr>
      <vt:lpstr>I/O Time: Doing The Math</vt:lpstr>
      <vt:lpstr>I/O Time Example</vt:lpstr>
      <vt:lpstr>Disk Scheduling</vt:lpstr>
      <vt:lpstr>SSTF is not a panacea.</vt:lpstr>
      <vt:lpstr>Elevator (a.k.a. SCAN or C-SCAN)</vt:lpstr>
      <vt:lpstr>How to account for Disk rotation costs?</vt:lpstr>
      <vt:lpstr>I/O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2021-07-20T09:17:39Z</dcterms:created>
  <dcterms:modified xsi:type="dcterms:W3CDTF">2021-07-21T02:36:46Z</dcterms:modified>
</cp:coreProperties>
</file>