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4"/>
  </p:notesMasterIdLst>
  <p:sldIdLst>
    <p:sldId id="299" r:id="rId2"/>
    <p:sldId id="300" r:id="rId3"/>
    <p:sldId id="301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0: Striping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RAID Level 0 is the simplest form as </a:t>
            </a:r>
            <a:r>
              <a:rPr lang="en-US" altLang="ko-KR" b="1" dirty="0"/>
              <a:t>striping</a:t>
            </a:r>
            <a:r>
              <a:rPr lang="en-US" altLang="ko-KR" dirty="0"/>
              <a:t> blocks.</a:t>
            </a:r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Spread the blocks </a:t>
            </a:r>
            <a:r>
              <a:rPr lang="en-US" altLang="ko-KR" dirty="0"/>
              <a:t>across the disks in </a:t>
            </a:r>
            <a:r>
              <a:rPr lang="en-US" altLang="ko-KR" u="sng" dirty="0"/>
              <a:t>a round-robin fashion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No redundancy</a:t>
            </a:r>
          </a:p>
          <a:p>
            <a:pPr lvl="1"/>
            <a:r>
              <a:rPr lang="en-US" altLang="ko-KR" dirty="0"/>
              <a:t>Excellent </a:t>
            </a:r>
            <a:r>
              <a:rPr lang="en-US" altLang="ko-KR" u="sng" dirty="0"/>
              <a:t>performance</a:t>
            </a:r>
            <a:r>
              <a:rPr lang="en-US" altLang="ko-KR" dirty="0"/>
              <a:t> and </a:t>
            </a:r>
            <a:r>
              <a:rPr lang="en-US" altLang="ko-KR" u="sng" dirty="0"/>
              <a:t>capacity</a:t>
            </a:r>
            <a:endParaRPr lang="ko-KR" altLang="en-US" u="sng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287688" y="3231565"/>
          <a:ext cx="45887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64986" y="5354052"/>
            <a:ext cx="4167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RAID-0: Simple Striping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(Assume here a 4-disk array)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699992" y="3637474"/>
            <a:ext cx="3888432" cy="243206"/>
          </a:xfrm>
          <a:prstGeom prst="roundRect">
            <a:avLst/>
          </a:prstGeom>
          <a:noFill/>
          <a:ln w="9525">
            <a:solidFill>
              <a:schemeClr val="tx2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5840" y="3589200"/>
            <a:ext cx="257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Stripe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(The blocks in the same row)</a:t>
            </a:r>
            <a:endParaRPr lang="ko-KR" altLang="en-US" sz="1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598742" y="3763506"/>
            <a:ext cx="369467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79656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0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Example) RAID-0 with a bigger chunk size</a:t>
            </a:r>
          </a:p>
          <a:p>
            <a:pPr lvl="1"/>
            <a:r>
              <a:rPr lang="en-US" altLang="ko-KR" dirty="0"/>
              <a:t>Chunk size : 2 blocks (8 KB)</a:t>
            </a:r>
          </a:p>
          <a:p>
            <a:pPr lvl="1"/>
            <a:r>
              <a:rPr lang="en-US" altLang="ko-KR" dirty="0"/>
              <a:t>A Stripe: 4 chunks (32 KB)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379442" y="2707183"/>
          <a:ext cx="45887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44770" y="4705400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Striping with a Bigger Chunk Size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63060" y="3120564"/>
            <a:ext cx="258168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56220" y="3497447"/>
            <a:ext cx="258168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2184" y="3121224"/>
            <a:ext cx="1152128" cy="58477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chunk size:</a:t>
            </a:r>
          </a:p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2blocks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57806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Chunk Sizes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Chunk size mostly affects performance of the array</a:t>
            </a:r>
          </a:p>
          <a:p>
            <a:pPr lvl="1"/>
            <a:r>
              <a:rPr lang="en-US" altLang="ko-KR" b="1" dirty="0"/>
              <a:t>Small chunk size</a:t>
            </a:r>
          </a:p>
          <a:p>
            <a:pPr lvl="2"/>
            <a:r>
              <a:rPr lang="en-US" altLang="ko-KR" dirty="0"/>
              <a:t>Increasing the parallelism</a:t>
            </a:r>
          </a:p>
          <a:p>
            <a:pPr lvl="2"/>
            <a:r>
              <a:rPr lang="en-US" altLang="ko-KR" dirty="0"/>
              <a:t>Increasing positioning time to access blocks</a:t>
            </a:r>
          </a:p>
          <a:p>
            <a:pPr lvl="1"/>
            <a:r>
              <a:rPr lang="en-US" altLang="ko-KR" b="1" dirty="0"/>
              <a:t>Big chunk size</a:t>
            </a:r>
          </a:p>
          <a:p>
            <a:pPr lvl="2"/>
            <a:r>
              <a:rPr lang="en-US" altLang="ko-KR" dirty="0"/>
              <a:t>Reducing intra-file parallelism</a:t>
            </a:r>
          </a:p>
          <a:p>
            <a:pPr lvl="2"/>
            <a:r>
              <a:rPr lang="en-US" altLang="ko-KR" dirty="0"/>
              <a:t>Reducing positioning time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03712" y="4365104"/>
            <a:ext cx="5400600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Determining the “best” chunk size is hard to do.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Most arrays use larger chunk sizes (e.g., 64 KB)</a:t>
            </a:r>
          </a:p>
        </p:txBody>
      </p:sp>
    </p:spTree>
    <p:extLst>
      <p:ext uri="{BB962C8B-B14F-4D97-AF65-F5344CB8AC3E}">
        <p14:creationId xmlns:p14="http://schemas.microsoft.com/office/powerpoint/2010/main" val="230561965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0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Capacity </a:t>
            </a:r>
            <a:r>
              <a:rPr lang="en-US" altLang="ko-KR" b="1" dirty="0">
                <a:sym typeface="Wingdings" pitchFamily="2" charset="2"/>
              </a:rPr>
              <a:t> </a:t>
            </a:r>
            <a:r>
              <a:rPr lang="en-US" altLang="ko-KR" dirty="0">
                <a:sym typeface="Wingdings" pitchFamily="2" charset="2"/>
              </a:rPr>
              <a:t>RAID-0</a:t>
            </a:r>
            <a:r>
              <a:rPr lang="en-US" altLang="ko-KR" dirty="0"/>
              <a:t> is perfect.</a:t>
            </a:r>
          </a:p>
          <a:p>
            <a:pPr lvl="1"/>
            <a:r>
              <a:rPr lang="en-US" altLang="ko-KR" dirty="0"/>
              <a:t>Striping delivers N disks worth of useful capacity.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  <a:r>
              <a:rPr lang="en-US" altLang="ko-KR" dirty="0"/>
              <a:t> of striping </a:t>
            </a:r>
            <a:r>
              <a:rPr lang="en-US" altLang="ko-KR" dirty="0">
                <a:sym typeface="Wingdings" pitchFamily="2" charset="2"/>
              </a:rPr>
              <a:t> RAID-0</a:t>
            </a:r>
            <a:r>
              <a:rPr lang="en-US" altLang="ko-KR" dirty="0"/>
              <a:t> is excellent.</a:t>
            </a:r>
          </a:p>
          <a:p>
            <a:pPr lvl="1"/>
            <a:r>
              <a:rPr lang="en-US" altLang="ko-KR" dirty="0"/>
              <a:t>All disks are utilized often in parallel.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Reliability </a:t>
            </a:r>
            <a:r>
              <a:rPr lang="en-US" altLang="ko-KR" b="1" dirty="0">
                <a:sym typeface="Wingdings" pitchFamily="2" charset="2"/>
              </a:rPr>
              <a:t> </a:t>
            </a:r>
            <a:r>
              <a:rPr lang="en-US" altLang="ko-KR" dirty="0">
                <a:sym typeface="Wingdings" pitchFamily="2" charset="2"/>
              </a:rPr>
              <a:t>RAID-0 is bad.</a:t>
            </a:r>
            <a:endParaRPr lang="en-US" altLang="ko-KR" dirty="0"/>
          </a:p>
          <a:p>
            <a:pPr lvl="1"/>
            <a:r>
              <a:rPr lang="en-US" altLang="ko-KR" dirty="0"/>
              <a:t>Any disk failure will lead to data loss.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24192" y="836712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836712"/>
                <a:ext cx="2736304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40100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RAID 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Consider two performance metrics</a:t>
            </a:r>
          </a:p>
          <a:p>
            <a:pPr lvl="1"/>
            <a:r>
              <a:rPr lang="en-US" altLang="ko-KR" dirty="0"/>
              <a:t>Single request latency</a:t>
            </a:r>
          </a:p>
          <a:p>
            <a:pPr lvl="1"/>
            <a:r>
              <a:rPr lang="en-US" altLang="ko-KR" dirty="0"/>
              <a:t>Steady-state throughput</a:t>
            </a:r>
          </a:p>
          <a:p>
            <a:endParaRPr lang="en-US" altLang="ko-KR" dirty="0"/>
          </a:p>
          <a:p>
            <a:r>
              <a:rPr lang="en-US" altLang="ko-KR" dirty="0"/>
              <a:t>Workload</a:t>
            </a:r>
          </a:p>
          <a:p>
            <a:pPr lvl="1"/>
            <a:r>
              <a:rPr lang="en-US" altLang="ko-KR" b="1" dirty="0"/>
              <a:t>Sequential</a:t>
            </a:r>
            <a:r>
              <a:rPr lang="en-US" altLang="ko-KR" dirty="0"/>
              <a:t>: access 1MB of data (block (B) ~ block (B + 1MB))</a:t>
            </a:r>
          </a:p>
          <a:p>
            <a:pPr lvl="1"/>
            <a:r>
              <a:rPr lang="en-US" altLang="ko-KR" b="1" dirty="0"/>
              <a:t>Random</a:t>
            </a:r>
            <a:r>
              <a:rPr lang="en-US" altLang="ko-KR" dirty="0"/>
              <a:t>: access 4KB at random logical address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disk can transfer data at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ko-KR" dirty="0"/>
              <a:t> MB/s under a sequential workload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altLang="ko-KR" dirty="0"/>
              <a:t> MB/s under a random workload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781676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RAID Performance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sequential (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altLang="ko-KR" dirty="0"/>
                  <a:t>) vs random (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b="1" dirty="0"/>
                  <a:t>Sequential </a:t>
                </a:r>
                <a:r>
                  <a:rPr lang="en-US" altLang="ko-KR" dirty="0"/>
                  <a:t>: transfer 10 MB on average as continuous data.</a:t>
                </a:r>
              </a:p>
              <a:p>
                <a:pPr lvl="1"/>
                <a:r>
                  <a:rPr lang="en-US" altLang="ko-KR" b="1" dirty="0"/>
                  <a:t>Random </a:t>
                </a:r>
                <a:r>
                  <a:rPr lang="en-US" altLang="ko-KR" dirty="0"/>
                  <a:t>: transfer 10 KB on average.</a:t>
                </a:r>
              </a:p>
              <a:p>
                <a:pPr lvl="1"/>
                <a:r>
                  <a:rPr lang="en-US" altLang="ko-KR" dirty="0"/>
                  <a:t>Average seek time: 7 </a:t>
                </a:r>
                <a:r>
                  <a:rPr lang="en-US" altLang="ko-KR" dirty="0" err="1"/>
                  <a:t>ms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Average rotational delay: 3 </a:t>
                </a:r>
                <a:r>
                  <a:rPr lang="en-US" altLang="ko-KR" dirty="0" err="1"/>
                  <a:t>ms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Transfer rate of disk: 50 MB/s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Results:</a:t>
                </a:r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𝐴𝑚𝑜𝑢𝑛𝑡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𝐷𝑎𝑡𝑎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𝑇𝑖𝑚𝑒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𝑡𝑜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𝑎𝑐𝑐𝑒𝑠𝑠</m:t>
                        </m:r>
                      </m:den>
                    </m:f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𝑀𝐵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210 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𝑚𝑠</m:t>
                        </m:r>
                      </m:den>
                    </m:f>
                  </m:oMath>
                </a14:m>
                <a:r>
                  <a:rPr lang="en-US" altLang="ko-KR" dirty="0"/>
                  <a:t>  = 47.62 MB /s</a:t>
                </a:r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𝐴𝑚𝑜𝑢𝑛𝑡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𝑜𝑓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𝐷𝑎𝑡𝑎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𝑇𝑖𝑚𝑒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𝑡𝑜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𝑎𝑐𝑐𝑒𝑠𝑠</m:t>
                        </m:r>
                      </m:den>
                    </m:f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10 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10.195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𝑚𝑠</m:t>
                        </m:r>
                      </m:den>
                    </m:f>
                  </m:oMath>
                </a14:m>
                <a:r>
                  <a:rPr lang="en-US" altLang="ko-KR" dirty="0"/>
                  <a:t>  = 0.981 MB /s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531385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RAID-0 Performance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Single request latency</a:t>
                </a:r>
              </a:p>
              <a:p>
                <a:pPr lvl="1"/>
                <a:r>
                  <a:rPr lang="en-US" altLang="ko-KR" dirty="0"/>
                  <a:t>Identical to that of a single disk.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Steady-state throughput</a:t>
                </a:r>
              </a:p>
              <a:p>
                <a:pPr lvl="1"/>
                <a:r>
                  <a:rPr lang="en-US" altLang="ko-KR" b="1" dirty="0"/>
                  <a:t>Sequential </a:t>
                </a:r>
                <a:r>
                  <a:rPr lang="en-US" altLang="ko-KR" dirty="0"/>
                  <a:t>workload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ko-KR" dirty="0"/>
                  <a:t> MB/s</a:t>
                </a:r>
              </a:p>
              <a:p>
                <a:pPr lvl="1"/>
                <a:r>
                  <a:rPr lang="en-US" altLang="ko-KR" b="1" dirty="0"/>
                  <a:t>Random </a:t>
                </a:r>
                <a:r>
                  <a:rPr lang="en-US" altLang="ko-KR" dirty="0"/>
                  <a:t>workload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altLang="ko-KR" dirty="0"/>
                  <a:t>MB /s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24192" y="836712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836712"/>
                <a:ext cx="273630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38583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1 : Mirroring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RAID Level 1 tolerates </a:t>
            </a:r>
            <a:r>
              <a:rPr lang="en-US" altLang="ko-KR" b="1" dirty="0">
                <a:solidFill>
                  <a:schemeClr val="accent6"/>
                </a:solidFill>
              </a:rPr>
              <a:t>disk failures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Copy</a:t>
            </a:r>
            <a:r>
              <a:rPr lang="en-US" altLang="ko-KR" dirty="0"/>
              <a:t> more than one of </a:t>
            </a:r>
            <a:r>
              <a:rPr lang="en-US" altLang="ko-KR" b="1" dirty="0"/>
              <a:t>each block </a:t>
            </a:r>
            <a:r>
              <a:rPr lang="en-US" altLang="ko-KR" dirty="0"/>
              <a:t>in the system.</a:t>
            </a:r>
          </a:p>
          <a:p>
            <a:pPr lvl="1"/>
            <a:r>
              <a:rPr lang="en-US" altLang="ko-KR" dirty="0"/>
              <a:t>Copy block places </a:t>
            </a:r>
            <a:r>
              <a:rPr lang="en-US" altLang="ko-KR" u="sng" dirty="0"/>
              <a:t>on a separate disk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RAID-10 (RAID 1+0) : mirrored pairs and then stripe</a:t>
            </a:r>
          </a:p>
          <a:p>
            <a:pPr lvl="2"/>
            <a:r>
              <a:rPr lang="en-US" altLang="ko-KR" dirty="0"/>
              <a:t>RAID-01 (RAID 0+1) : contain two large striping arrays, and then mirrors</a:t>
            </a:r>
          </a:p>
          <a:p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719736" y="4347097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RAID-1: Mirroring (Keep two physical copies)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95464" y="2492896"/>
          <a:ext cx="45887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033175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RAID-1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Capacity</a:t>
            </a:r>
            <a:r>
              <a:rPr lang="en-US" altLang="ko-KR" dirty="0"/>
              <a:t>: RAID-1 is Expensive</a:t>
            </a:r>
          </a:p>
          <a:p>
            <a:pPr lvl="1"/>
            <a:r>
              <a:rPr lang="en-US" altLang="ko-KR" dirty="0"/>
              <a:t>The useful capacity of RAID-1 is N/2.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Reliability</a:t>
            </a:r>
            <a:r>
              <a:rPr lang="en-US" altLang="ko-KR" dirty="0"/>
              <a:t>: RAID-1 does well.</a:t>
            </a:r>
          </a:p>
          <a:p>
            <a:pPr lvl="1"/>
            <a:r>
              <a:rPr lang="en-US" altLang="ko-KR" dirty="0"/>
              <a:t>It can tolerate the failure of any one disk (up to N/2 failures depending on which disk fail).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24192" y="827420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827420"/>
                <a:ext cx="2736304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33561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of RAID-1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u="sng" dirty="0"/>
                  <a:t>Two physical writes</a:t>
                </a:r>
                <a:r>
                  <a:rPr lang="en-US" altLang="ko-KR" dirty="0"/>
                  <a:t> to complete</a:t>
                </a:r>
              </a:p>
              <a:p>
                <a:pPr lvl="1"/>
                <a:r>
                  <a:rPr lang="en-US" altLang="ko-KR" dirty="0"/>
                  <a:t>It suffers the </a:t>
                </a:r>
                <a:r>
                  <a:rPr lang="en-US" altLang="ko-KR" u="sng" dirty="0"/>
                  <a:t>worst-case seek and rotational delay</a:t>
                </a:r>
                <a:r>
                  <a:rPr lang="en-US" altLang="ko-KR" dirty="0"/>
                  <a:t> of the two request.</a:t>
                </a:r>
                <a:endParaRPr lang="ko-KR" altLang="en-US" dirty="0"/>
              </a:p>
              <a:p>
                <a:pPr lvl="1"/>
                <a:r>
                  <a:rPr lang="en-US" altLang="ko-KR" dirty="0"/>
                  <a:t>Steady-state throughput</a:t>
                </a:r>
              </a:p>
              <a:p>
                <a:pPr lvl="2"/>
                <a:r>
                  <a:rPr lang="en-US" altLang="ko-KR" b="1" dirty="0"/>
                  <a:t>Sequential Write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ko-KR" dirty="0"/>
                  <a:t> MB/s</a:t>
                </a:r>
              </a:p>
              <a:p>
                <a:pPr lvl="3"/>
                <a:r>
                  <a:rPr lang="en-US" altLang="ko-KR" dirty="0"/>
                  <a:t>Each logical write must result in two physical writes.</a:t>
                </a:r>
              </a:p>
              <a:p>
                <a:pPr lvl="2"/>
                <a:r>
                  <a:rPr lang="en-US" altLang="ko-KR" b="1" dirty="0"/>
                  <a:t>Sequential Read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ko-KR" dirty="0"/>
                  <a:t> MB/s</a:t>
                </a:r>
              </a:p>
              <a:p>
                <a:pPr lvl="3"/>
                <a:r>
                  <a:rPr lang="en-US" altLang="ko-KR" dirty="0"/>
                  <a:t>Each disk will only deliver half its peak bandwidth.</a:t>
                </a:r>
              </a:p>
              <a:p>
                <a:pPr lvl="2"/>
                <a:r>
                  <a:rPr lang="en-US" altLang="ko-KR" b="1" dirty="0"/>
                  <a:t>Random Write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altLang="ko-KR" dirty="0"/>
                  <a:t> MB/s</a:t>
                </a:r>
              </a:p>
              <a:p>
                <a:pPr lvl="3"/>
                <a:r>
                  <a:rPr lang="en-US" altLang="ko-KR" dirty="0"/>
                  <a:t>Each logical write must turn into two physical writes.</a:t>
                </a:r>
              </a:p>
              <a:p>
                <a:pPr lvl="2"/>
                <a:r>
                  <a:rPr lang="en-US" altLang="ko-KR" b="1" dirty="0"/>
                  <a:t>Random Read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altLang="ko-KR" dirty="0"/>
                  <a:t> MB/s</a:t>
                </a:r>
              </a:p>
              <a:p>
                <a:pPr lvl="3"/>
                <a:r>
                  <a:rPr lang="en-US" altLang="ko-KR" dirty="0"/>
                  <a:t>Distribute the reads across all the disks.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25522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4 : Saving Space With Parity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b="1" dirty="0"/>
              <a:t>a single parity block</a:t>
            </a:r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A Parity block </a:t>
            </a:r>
            <a:r>
              <a:rPr lang="en-US" altLang="ko-KR" dirty="0"/>
              <a:t>stores the </a:t>
            </a:r>
            <a:r>
              <a:rPr lang="en-US" altLang="ko-KR" i="1" dirty="0"/>
              <a:t>redundant information</a:t>
            </a:r>
            <a:r>
              <a:rPr lang="en-US" altLang="ko-KR" dirty="0"/>
              <a:t> for that stripe of blocks.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709002" y="4633392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Five-disk RAID-4 system layout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03712" y="2510904"/>
          <a:ext cx="51648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 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75671" y="2132857"/>
            <a:ext cx="1041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 P: Parity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10716" y="2933331"/>
            <a:ext cx="290913" cy="135460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44981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4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Compute parity </a:t>
            </a:r>
            <a:r>
              <a:rPr lang="en-US" altLang="ko-KR" dirty="0"/>
              <a:t>: the XOR of all of bits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Recover from parity</a:t>
            </a:r>
          </a:p>
          <a:p>
            <a:pPr lvl="1"/>
            <a:r>
              <a:rPr lang="en-US" altLang="ko-KR" dirty="0"/>
              <a:t>Imagine the bit of the C2 in the first row is lost.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Reading the other values in that row</a:t>
            </a:r>
            <a:r>
              <a:rPr lang="ko-KR" altLang="en-US" dirty="0"/>
              <a:t> </a:t>
            </a:r>
            <a:r>
              <a:rPr lang="en-US" altLang="ko-KR" dirty="0"/>
              <a:t>: 0, 0, 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The parity bit is 0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u="sng" dirty="0">
                <a:sym typeface="Wingdings" pitchFamily="2" charset="2"/>
              </a:rPr>
              <a:t>even number of 1’s</a:t>
            </a:r>
            <a:r>
              <a:rPr lang="en-US" altLang="ko-KR" dirty="0">
                <a:sym typeface="Wingdings" pitchFamily="2" charset="2"/>
              </a:rPr>
              <a:t> in the row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What the missing data must be: a 1.</a:t>
            </a:r>
          </a:p>
          <a:p>
            <a:pPr lvl="2"/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03712" y="1700808"/>
          <a:ext cx="51648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2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XOR(0,0,1,1)=0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XOR(0,1,0,0)=1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943790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RAID-4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Capacity</a:t>
                </a:r>
              </a:p>
              <a:p>
                <a:pPr lvl="1"/>
                <a:r>
                  <a:rPr lang="en-US" altLang="ko-KR" dirty="0"/>
                  <a:t>The useful capacity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b="1" dirty="0"/>
                  <a:t>Reliability</a:t>
                </a:r>
              </a:p>
              <a:p>
                <a:pPr lvl="1"/>
                <a:r>
                  <a:rPr lang="en-US" altLang="ko-KR" dirty="0"/>
                  <a:t>RAID-4 tolerates </a:t>
                </a:r>
                <a:r>
                  <a:rPr lang="en-US" altLang="ko-KR" u="sng" dirty="0"/>
                  <a:t>1 disk failure</a:t>
                </a:r>
                <a:r>
                  <a:rPr lang="en-US" altLang="ko-KR" dirty="0"/>
                  <a:t> and no more.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24192" y="836712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836712"/>
                <a:ext cx="273630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489618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RAID-4 Analysis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Performance</a:t>
                </a:r>
              </a:p>
              <a:p>
                <a:pPr lvl="1"/>
                <a:r>
                  <a:rPr lang="en-US" altLang="ko-KR" dirty="0"/>
                  <a:t>Steady-state throughput</a:t>
                </a:r>
              </a:p>
              <a:p>
                <a:pPr lvl="2"/>
                <a:r>
                  <a:rPr lang="en-US" altLang="ko-KR" dirty="0"/>
                  <a:t>Sequential read: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MB/s</a:t>
                </a:r>
              </a:p>
              <a:p>
                <a:pPr lvl="2"/>
                <a:r>
                  <a:rPr lang="en-US" altLang="ko-KR" dirty="0"/>
                  <a:t>Sequential write: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MB/s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Random read: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MB/s</a:t>
                </a:r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88786" y="4561384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Full-stripe Writes In RAID-4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595464" y="2985120"/>
          <a:ext cx="51648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 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80922" y="3326076"/>
            <a:ext cx="248094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16178" y="3332218"/>
            <a:ext cx="248094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47746" y="3332716"/>
            <a:ext cx="248094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72042" y="3332716"/>
            <a:ext cx="248094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13860" y="3332716"/>
            <a:ext cx="265992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22946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write performance for RAID-4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Overwrite a block + update the parity</a:t>
            </a:r>
          </a:p>
          <a:p>
            <a:r>
              <a:rPr lang="en-US" altLang="ko-KR" b="1" dirty="0"/>
              <a:t>Method 1</a:t>
            </a:r>
            <a:r>
              <a:rPr lang="en-US" altLang="ko-KR" dirty="0"/>
              <a:t>: </a:t>
            </a:r>
            <a:r>
              <a:rPr lang="en-US" altLang="ko-KR" i="1" dirty="0"/>
              <a:t>additive parity</a:t>
            </a:r>
          </a:p>
          <a:p>
            <a:pPr lvl="1"/>
            <a:r>
              <a:rPr lang="en-US" altLang="ko-KR" dirty="0"/>
              <a:t>Read in all of the other data blocks in the stripe</a:t>
            </a:r>
          </a:p>
          <a:p>
            <a:pPr lvl="1"/>
            <a:r>
              <a:rPr lang="en-US" altLang="ko-KR" dirty="0"/>
              <a:t>XOR those blocks with the new block (1)</a:t>
            </a:r>
          </a:p>
          <a:p>
            <a:pPr lvl="1"/>
            <a:r>
              <a:rPr lang="en-US" altLang="ko-KR" b="1" dirty="0"/>
              <a:t>Problem</a:t>
            </a:r>
            <a:r>
              <a:rPr lang="en-US" altLang="ko-KR" dirty="0"/>
              <a:t>: the performance </a:t>
            </a:r>
            <a:r>
              <a:rPr lang="en-US" altLang="ko-KR" u="sng" dirty="0"/>
              <a:t>scales with</a:t>
            </a:r>
            <a:r>
              <a:rPr lang="en-US" altLang="ko-KR" dirty="0"/>
              <a:t> the number of disks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696866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write performance for RAID-4 (Cont.)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Method 2</a:t>
            </a:r>
            <a:r>
              <a:rPr lang="en-US" altLang="ko-KR" dirty="0"/>
              <a:t>: </a:t>
            </a:r>
            <a:r>
              <a:rPr lang="en-US" altLang="ko-KR" i="1" dirty="0"/>
              <a:t>subtractive parity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Update C2(old) </a:t>
            </a:r>
            <a:r>
              <a:rPr lang="en-US" altLang="ko-KR" dirty="0">
                <a:sym typeface="Wingdings" pitchFamily="2" charset="2"/>
              </a:rPr>
              <a:t> C2(new)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Read in the old data at C2 (C2(old)=1) and the old parity (P(old)=0)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Calculate P(new):</a:t>
            </a:r>
          </a:p>
          <a:p>
            <a:pPr lvl="3"/>
            <a:r>
              <a:rPr lang="en-US" altLang="ko-KR" dirty="0">
                <a:sym typeface="Wingdings" pitchFamily="2" charset="2"/>
              </a:rPr>
              <a:t>If C2(new)==C2(old)  P(new)==P(old)</a:t>
            </a:r>
          </a:p>
          <a:p>
            <a:pPr lvl="3"/>
            <a:r>
              <a:rPr lang="en-US" altLang="ko-KR" dirty="0">
                <a:sym typeface="Wingdings" pitchFamily="2" charset="2"/>
              </a:rPr>
              <a:t>If C2(new)!=C2(old)  Flip the old parity bit</a:t>
            </a: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03712" y="1556792"/>
          <a:ext cx="51648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2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XOR(0,0,1,1)=0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55841" y="3381556"/>
                <a:ext cx="4136773" cy="335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𝑛𝑒𝑤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𝑜𝑙𝑑</m:t>
                              </m:r>
                            </m:e>
                          </m:d>
                          <m:r>
                            <a:rPr lang="en-US" altLang="ko-KR" sz="1400" i="1"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𝑋𝑂𝑅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𝑛𝑒𝑤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  </m:t>
                      </m:r>
                      <m:r>
                        <a:rPr lang="en-US" altLang="ko-KR" sz="1400" i="1">
                          <a:latin typeface="Cambria Math"/>
                        </a:rPr>
                        <m:t>𝑋𝑂𝑅</m:t>
                      </m:r>
                      <m:r>
                        <a:rPr lang="en-US" altLang="ko-KR" sz="1400" i="1">
                          <a:latin typeface="Cambria Math"/>
                        </a:rPr>
                        <m:t>   </m:t>
                      </m:r>
                      <m:r>
                        <a:rPr lang="en-US" altLang="ko-KR" sz="1400" i="1">
                          <a:latin typeface="Cambria Math"/>
                        </a:rPr>
                        <m:t>𝑃</m:t>
                      </m:r>
                      <m:r>
                        <a:rPr lang="en-US" altLang="ko-KR" sz="1400" i="1">
                          <a:latin typeface="Cambria Math"/>
                        </a:rPr>
                        <m:t>(</m:t>
                      </m:r>
                      <m:r>
                        <a:rPr lang="en-US" altLang="ko-KR" sz="1400" i="1">
                          <a:latin typeface="Cambria Math"/>
                        </a:rPr>
                        <m:t>𝑜𝑙𝑑</m:t>
                      </m:r>
                      <m:r>
                        <a:rPr lang="en-US" altLang="ko-KR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1" y="3381556"/>
                <a:ext cx="4136773" cy="335476"/>
              </a:xfrm>
              <a:prstGeom prst="rect">
                <a:avLst/>
              </a:prstGeom>
              <a:blipFill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492223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Small-write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parity disk can be a </a:t>
            </a:r>
            <a:r>
              <a:rPr lang="en-US" altLang="ko-KR" b="1" dirty="0"/>
              <a:t>bottleneck.</a:t>
            </a:r>
          </a:p>
          <a:p>
            <a:pPr lvl="1"/>
            <a:r>
              <a:rPr lang="en-US" altLang="ko-KR" dirty="0"/>
              <a:t>Example: update blocks 4 and 13 (marked with *)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Disk 0 and Disk 1 can be accessed in parallel.</a:t>
            </a:r>
          </a:p>
          <a:p>
            <a:pPr lvl="2"/>
            <a:r>
              <a:rPr lang="en-US" altLang="ko-KR" dirty="0"/>
              <a:t>Disk 4 </a:t>
            </a:r>
            <a:r>
              <a:rPr lang="en-US" altLang="ko-KR" u="sng" dirty="0"/>
              <a:t>prevents any parallelism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88789" y="3913312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Writes To 4, 13 And Respective Parity Blocks.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23458" y="2257127"/>
          <a:ext cx="51648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 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+P1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모서리가 둥근 직사각형 9"/>
              <p:cNvSpPr/>
              <p:nvPr/>
            </p:nvSpPr>
            <p:spPr>
              <a:xfrm>
                <a:off x="2423592" y="5478266"/>
                <a:ext cx="7344816" cy="615030"/>
              </a:xfrm>
              <a:prstGeom prst="roundRect">
                <a:avLst/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RAID-4 throughput under random small writes is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(</m:t>
                    </m:r>
                    <m:f>
                      <m:fPr>
                        <m:ctrlPr>
                          <a:rPr lang="en-US" altLang="ko-KR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solidFill>
                              <a:prstClr val="black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𝑹</m:t>
                        </m:r>
                      </m:num>
                      <m:den>
                        <m:r>
                          <a:rPr lang="en-US" altLang="ko-KR" sz="1600" b="1" i="1">
                            <a:solidFill>
                              <a:prstClr val="black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𝟐</m:t>
                        </m:r>
                      </m:den>
                    </m:f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MB/s (</a:t>
                </a:r>
                <a:r>
                  <a:rPr lang="en-US" altLang="ko-KR" sz="1600" b="1" i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terrible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).</a:t>
                </a:r>
              </a:p>
            </p:txBody>
          </p:sp>
        </mc:Choice>
        <mc:Fallback xmlns="">
          <p:sp>
            <p:nvSpPr>
              <p:cNvPr id="10" name="모서리가 둥근 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5478266"/>
                <a:ext cx="7344816" cy="6150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3915796" y="2890886"/>
            <a:ext cx="248094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16760" y="2915761"/>
            <a:ext cx="327808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15940" y="3506778"/>
            <a:ext cx="327808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8985" y="3506778"/>
            <a:ext cx="274052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0554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I/O latency in RAID-4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single read</a:t>
            </a:r>
          </a:p>
          <a:p>
            <a:pPr lvl="1"/>
            <a:r>
              <a:rPr lang="en-US" altLang="ko-KR" dirty="0"/>
              <a:t>Equivalent to the latency of a single disk request.</a:t>
            </a:r>
          </a:p>
          <a:p>
            <a:endParaRPr lang="en-US" altLang="ko-KR" dirty="0"/>
          </a:p>
          <a:p>
            <a:r>
              <a:rPr lang="en-US" altLang="ko-KR" b="1" dirty="0"/>
              <a:t>A single write</a:t>
            </a:r>
          </a:p>
          <a:p>
            <a:pPr lvl="1"/>
            <a:r>
              <a:rPr lang="en-US" altLang="ko-KR" dirty="0"/>
              <a:t>Two reads and then two writes</a:t>
            </a:r>
          </a:p>
          <a:p>
            <a:pPr lvl="2"/>
            <a:r>
              <a:rPr lang="en-US" altLang="ko-KR" dirty="0"/>
              <a:t>Data block + Parity block</a:t>
            </a:r>
          </a:p>
          <a:p>
            <a:pPr lvl="2"/>
            <a:r>
              <a:rPr lang="en-US" altLang="ko-KR" dirty="0"/>
              <a:t>The reads and writes can happen </a:t>
            </a:r>
            <a:r>
              <a:rPr lang="en-US" altLang="ko-KR" u="sng" dirty="0"/>
              <a:t>in parallel.</a:t>
            </a:r>
          </a:p>
          <a:p>
            <a:pPr lvl="1"/>
            <a:r>
              <a:rPr lang="en-US" altLang="ko-KR" dirty="0"/>
              <a:t>Total latency </a:t>
            </a:r>
            <a:r>
              <a:rPr lang="en-US" altLang="ko-KR" i="1" dirty="0"/>
              <a:t>is about twice </a:t>
            </a:r>
            <a:r>
              <a:rPr lang="en-US" altLang="ko-KR" dirty="0"/>
              <a:t>that of a single disk.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840025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5: Rotating Parity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RAID-5 </a:t>
            </a:r>
            <a:r>
              <a:rPr lang="en-US" altLang="ko-KR" b="1" dirty="0"/>
              <a:t>is solution of</a:t>
            </a:r>
            <a:r>
              <a:rPr lang="en-US" altLang="ko-KR" dirty="0"/>
              <a:t> small write problem.</a:t>
            </a:r>
          </a:p>
          <a:p>
            <a:pPr lvl="1"/>
            <a:r>
              <a:rPr lang="en-US" altLang="ko-KR" dirty="0"/>
              <a:t>Rotate the parity blocks across drives.</a:t>
            </a:r>
          </a:p>
          <a:p>
            <a:pPr lvl="1"/>
            <a:r>
              <a:rPr lang="en-US" altLang="ko-KR" u="sng" dirty="0"/>
              <a:t>Remove the parity-disk bottleneck</a:t>
            </a:r>
            <a:r>
              <a:rPr lang="en-US" altLang="ko-KR" dirty="0"/>
              <a:t> for RAID-4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2764" y="5137448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RAID-5 With Rotated Parity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451450" y="2780928"/>
          <a:ext cx="51648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 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60576" y="3185306"/>
            <a:ext cx="263358" cy="23140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37038" y="3557638"/>
            <a:ext cx="263358" cy="23140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04252" y="3917678"/>
            <a:ext cx="263358" cy="23140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71864" y="4301994"/>
            <a:ext cx="263358" cy="23140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40694" y="4685490"/>
            <a:ext cx="263358" cy="23140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64122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RAID-5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Capacity</a:t>
                </a:r>
              </a:p>
              <a:p>
                <a:pPr lvl="1"/>
                <a:r>
                  <a:rPr lang="en-US" altLang="ko-KR" dirty="0"/>
                  <a:t>The useful capacity for a RAID group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b="1" dirty="0"/>
                  <a:t>Reliability</a:t>
                </a:r>
              </a:p>
              <a:p>
                <a:pPr lvl="1"/>
                <a:r>
                  <a:rPr lang="en-US" altLang="ko-KR" dirty="0"/>
                  <a:t>RAID-5 tolerates </a:t>
                </a:r>
                <a:r>
                  <a:rPr lang="en-US" altLang="ko-KR" u="sng" dirty="0"/>
                  <a:t>1 disk failure</a:t>
                </a:r>
                <a:r>
                  <a:rPr lang="en-US" altLang="ko-KR" dirty="0"/>
                  <a:t> and no more.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4192" y="836712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836712"/>
                <a:ext cx="273630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286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RAID-5 Analysis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Performance</a:t>
                </a:r>
              </a:p>
              <a:p>
                <a:pPr lvl="1"/>
                <a:r>
                  <a:rPr lang="en-US" altLang="ko-KR" dirty="0"/>
                  <a:t>Sequential read and write</a:t>
                </a:r>
              </a:p>
              <a:p>
                <a:pPr lvl="1"/>
                <a:r>
                  <a:rPr lang="en-US" altLang="ko-KR" dirty="0"/>
                  <a:t>A single read and write request 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Random read : a little better than RAID-4</a:t>
                </a:r>
              </a:p>
              <a:p>
                <a:pPr lvl="2"/>
                <a:r>
                  <a:rPr lang="en-US" altLang="ko-KR" dirty="0"/>
                  <a:t>RAID-5 can utilize all of the disks.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Random write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altLang="ko-KR" dirty="0"/>
                  <a:t> MB/s</a:t>
                </a:r>
              </a:p>
              <a:p>
                <a:pPr lvl="2"/>
                <a:r>
                  <a:rPr lang="en-US" altLang="ko-KR" dirty="0"/>
                  <a:t>The factor of four loss is cost of using parity-based RAID.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중괄호 5"/>
          <p:cNvSpPr/>
          <p:nvPr/>
        </p:nvSpPr>
        <p:spPr>
          <a:xfrm>
            <a:off x="6023992" y="1628800"/>
            <a:ext cx="288032" cy="504056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84032" y="169616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Same as RAID-4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4192" y="836712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836712"/>
                <a:ext cx="273630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198857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Comparison: A Summary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5026" y="5281464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RAID Capacity, Reliability, and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/>
            </p:nvGraphicFramePr>
            <p:xfrm>
              <a:off x="2423592" y="1844824"/>
              <a:ext cx="7416824" cy="3352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21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120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169375">
                    <a:tc gridSpan="3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69375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Capacity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N/1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N-1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N-1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477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Reliability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 (for sure)</a:t>
                          </a: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(if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lucky)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9375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Throughput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69375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Sequential Read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69375">
                    <a:tc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Sequential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69375">
                    <a:tc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Random</a:t>
                          </a:r>
                          <a:r>
                            <a:rPr lang="en-US" altLang="ko-KR" sz="1200" baseline="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Read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6937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Random</a:t>
                          </a:r>
                          <a:r>
                            <a:rPr lang="en-US" altLang="ko-KR" sz="1200" baseline="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69375"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Latency</a:t>
                          </a:r>
                          <a:endParaRPr lang="ko-KR" altLang="en-US" sz="1200" b="1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1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6937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Read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6937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/>
            </p:nvGraphicFramePr>
            <p:xfrm>
              <a:off x="2423592" y="1844824"/>
              <a:ext cx="7416824" cy="3352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21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120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74320">
                    <a:tc gridSpan="3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Capacity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N/1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N-1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N-1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083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Reliability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7798" t="-102273" r="-201376" b="-432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Throughput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Sequential Read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Sequential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Random</a:t>
                          </a:r>
                          <a:r>
                            <a:rPr lang="en-US" altLang="ko-KR" sz="1200" baseline="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Read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20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Random</a:t>
                          </a:r>
                          <a:r>
                            <a:rPr lang="en-US" altLang="ko-KR" sz="1200" baseline="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6164" t="-617241" r="-100457" b="-2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6164" t="-617241" r="-457" b="-246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4320"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Latency</a:t>
                          </a:r>
                          <a:endParaRPr lang="ko-KR" altLang="en-US" sz="1200" b="1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1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Read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07968" y="836713"/>
                <a:ext cx="47525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𝑁</m:t>
                    </m:r>
                    <m:r>
                      <a:rPr lang="en-US" altLang="ko-KR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맑은 고딕" pitchFamily="50" charset="-127"/>
                      </a:rPr>
                      <m:t>𝐷</m:t>
                    </m:r>
                  </m:oMath>
                </a14:m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 : the time that a request to a single disk take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836713"/>
                <a:ext cx="4752528" cy="584775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956074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Comparison: A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Performance</a:t>
            </a:r>
            <a:r>
              <a:rPr lang="en-US" altLang="ko-KR" dirty="0"/>
              <a:t> and do not care about reliability </a:t>
            </a:r>
            <a:r>
              <a:rPr lang="en-US" altLang="ko-KR" dirty="0">
                <a:sym typeface="Wingdings" pitchFamily="2" charset="2"/>
              </a:rPr>
              <a:t> RAID-0 (Striping)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Random I/O </a:t>
            </a:r>
            <a:r>
              <a:rPr lang="en-US" altLang="ko-KR" dirty="0">
                <a:sym typeface="Wingdings" pitchFamily="2" charset="2"/>
              </a:rPr>
              <a:t>performance and </a:t>
            </a:r>
            <a:r>
              <a:rPr lang="en-US" altLang="ko-KR" b="1" dirty="0">
                <a:sym typeface="Wingdings" pitchFamily="2" charset="2"/>
              </a:rPr>
              <a:t>Reliability</a:t>
            </a:r>
            <a:r>
              <a:rPr lang="en-US" altLang="ko-KR" dirty="0">
                <a:sym typeface="Wingdings" pitchFamily="2" charset="2"/>
              </a:rPr>
              <a:t>  RAID-1 (Mirroring)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Capacity</a:t>
            </a:r>
            <a:r>
              <a:rPr lang="en-US" altLang="ko-KR" dirty="0">
                <a:sym typeface="Wingdings" pitchFamily="2" charset="2"/>
              </a:rPr>
              <a:t> and </a:t>
            </a:r>
            <a:r>
              <a:rPr lang="en-US" altLang="ko-KR" b="1" dirty="0">
                <a:sym typeface="Wingdings" pitchFamily="2" charset="2"/>
              </a:rPr>
              <a:t>Reliability</a:t>
            </a:r>
            <a:r>
              <a:rPr lang="en-US" altLang="ko-KR" dirty="0">
                <a:sym typeface="Wingdings" pitchFamily="2" charset="2"/>
              </a:rPr>
              <a:t>  RAID-5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Sequential I/O </a:t>
            </a:r>
            <a:r>
              <a:rPr lang="en-US" altLang="ko-KR" dirty="0">
                <a:sym typeface="Wingdings" pitchFamily="2" charset="2"/>
              </a:rPr>
              <a:t>and Maximize </a:t>
            </a:r>
            <a:r>
              <a:rPr lang="en-US" altLang="ko-KR" b="1" dirty="0">
                <a:sym typeface="Wingdings" pitchFamily="2" charset="2"/>
              </a:rPr>
              <a:t>Capacity</a:t>
            </a:r>
            <a:r>
              <a:rPr lang="en-US" altLang="ko-KR" dirty="0">
                <a:sym typeface="Wingdings" pitchFamily="2" charset="2"/>
              </a:rPr>
              <a:t>  RAID-5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24155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38. RAID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2730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(Redundant Array of Inexpensive Disks)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Use multiple disks </a:t>
            </a:r>
            <a:r>
              <a:rPr lang="en-US" altLang="ko-KR" dirty="0"/>
              <a:t>in concert to build a </a:t>
            </a:r>
            <a:r>
              <a:rPr lang="en-US" altLang="ko-KR" b="1" dirty="0">
                <a:solidFill>
                  <a:schemeClr val="accent6"/>
                </a:solidFill>
              </a:rPr>
              <a:t>faster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bigger</a:t>
            </a:r>
            <a:r>
              <a:rPr lang="en-US" altLang="ko-KR" dirty="0"/>
              <a:t>, and more </a:t>
            </a:r>
            <a:r>
              <a:rPr lang="en-US" altLang="ko-KR" b="1" dirty="0">
                <a:solidFill>
                  <a:schemeClr val="accent6"/>
                </a:solidFill>
              </a:rPr>
              <a:t>reliable</a:t>
            </a:r>
            <a:r>
              <a:rPr lang="en-US" altLang="ko-KR" dirty="0"/>
              <a:t> disk system.</a:t>
            </a:r>
          </a:p>
          <a:p>
            <a:pPr lvl="1"/>
            <a:r>
              <a:rPr lang="en-US" altLang="ko-KR" dirty="0"/>
              <a:t>RAID just looks like </a:t>
            </a:r>
            <a:r>
              <a:rPr lang="en-US" altLang="ko-KR" u="sng" dirty="0"/>
              <a:t>a big disk</a:t>
            </a:r>
            <a:r>
              <a:rPr lang="en-US" altLang="ko-KR" dirty="0"/>
              <a:t> to the host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Advantage</a:t>
            </a:r>
          </a:p>
          <a:p>
            <a:pPr lvl="1"/>
            <a:r>
              <a:rPr lang="en-US" altLang="ko-KR" b="1" dirty="0"/>
              <a:t>Performance </a:t>
            </a:r>
            <a:r>
              <a:rPr lang="en-US" altLang="ko-KR" dirty="0"/>
              <a:t>&amp; </a:t>
            </a:r>
            <a:r>
              <a:rPr lang="en-US" altLang="ko-KR" b="1" dirty="0"/>
              <a:t>Capacity</a:t>
            </a:r>
            <a:r>
              <a:rPr lang="en-US" altLang="ko-KR" dirty="0"/>
              <a:t>: Using multiple disks in parallel</a:t>
            </a:r>
          </a:p>
          <a:p>
            <a:pPr lvl="1"/>
            <a:r>
              <a:rPr lang="en-US" altLang="ko-KR" b="1" dirty="0"/>
              <a:t>Reliability</a:t>
            </a:r>
            <a:r>
              <a:rPr lang="en-US" altLang="ko-KR" dirty="0"/>
              <a:t>: RAID can tolerate the loss of a disk.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575720" y="4653136"/>
            <a:ext cx="5400600" cy="84484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RAIDs provide these advantages 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transparently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systems that use them.</a:t>
            </a:r>
          </a:p>
        </p:txBody>
      </p:sp>
    </p:spTree>
    <p:extLst>
      <p:ext uri="{BB962C8B-B14F-4D97-AF65-F5344CB8AC3E}">
        <p14:creationId xmlns:p14="http://schemas.microsoft.com/office/powerpoint/2010/main" val="6394146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RAID receives I/O request,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RAID </a:t>
            </a:r>
            <a:r>
              <a:rPr lang="en-US" altLang="ko-KR" b="1" dirty="0"/>
              <a:t>calculates </a:t>
            </a:r>
            <a:r>
              <a:rPr lang="en-US" altLang="ko-KR" dirty="0"/>
              <a:t>which disk to access.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RAID </a:t>
            </a:r>
            <a:r>
              <a:rPr lang="en-US" altLang="ko-KR" b="1" dirty="0"/>
              <a:t>issue</a:t>
            </a:r>
            <a:r>
              <a:rPr lang="en-US" altLang="ko-KR" dirty="0"/>
              <a:t> one or more </a:t>
            </a:r>
            <a:r>
              <a:rPr lang="en-US" altLang="ko-KR" b="1" dirty="0"/>
              <a:t>physical I/</a:t>
            </a:r>
            <a:r>
              <a:rPr lang="en-US" altLang="ko-KR" b="1" dirty="0" err="1"/>
              <a:t>Os</a:t>
            </a:r>
            <a:r>
              <a:rPr lang="en-US" altLang="ko-KR" b="1" dirty="0"/>
              <a:t> </a:t>
            </a:r>
            <a:r>
              <a:rPr lang="en-US" altLang="ko-KR" dirty="0"/>
              <a:t>to do so.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RAID example: A mirrored RAID system</a:t>
            </a:r>
          </a:p>
          <a:p>
            <a:pPr lvl="1"/>
            <a:r>
              <a:rPr lang="en-US" altLang="ko-KR" dirty="0"/>
              <a:t>Keep </a:t>
            </a:r>
            <a:r>
              <a:rPr lang="en-US" altLang="ko-KR" u="sng" dirty="0"/>
              <a:t>two copies</a:t>
            </a:r>
            <a:r>
              <a:rPr lang="en-US" altLang="ko-KR" dirty="0"/>
              <a:t> of each block (each one on a separate disk)</a:t>
            </a:r>
          </a:p>
          <a:p>
            <a:pPr lvl="1"/>
            <a:r>
              <a:rPr lang="en-US" altLang="ko-KR" dirty="0"/>
              <a:t>Perform </a:t>
            </a:r>
            <a:r>
              <a:rPr lang="en-US" altLang="ko-KR" u="sng" dirty="0"/>
              <a:t>two physical I/</a:t>
            </a:r>
            <a:r>
              <a:rPr lang="en-US" altLang="ko-KR" u="sng" dirty="0" err="1"/>
              <a:t>Os</a:t>
            </a:r>
            <a:r>
              <a:rPr lang="en-US" altLang="ko-KR" dirty="0"/>
              <a:t> for every one logical I/O it is issued.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853027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Internals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microcontroller</a:t>
            </a:r>
          </a:p>
          <a:p>
            <a:pPr lvl="1"/>
            <a:r>
              <a:rPr lang="en-US" altLang="ko-KR" dirty="0"/>
              <a:t>Run firmware to direct the operation of the RAID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Volatile memory (such as DRAM)</a:t>
            </a:r>
          </a:p>
          <a:p>
            <a:pPr lvl="1"/>
            <a:r>
              <a:rPr lang="en-US" altLang="ko-KR" dirty="0"/>
              <a:t>Buffer data blocks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Non-volatile memory</a:t>
            </a:r>
          </a:p>
          <a:p>
            <a:pPr lvl="1"/>
            <a:r>
              <a:rPr lang="en-US" altLang="ko-KR" dirty="0"/>
              <a:t>Buffer writes safely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Specialized logic to perform parity calculation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83717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RAIDs are designed to </a:t>
            </a:r>
            <a:r>
              <a:rPr lang="en-US" altLang="ko-KR" b="1" dirty="0"/>
              <a:t>detect</a:t>
            </a:r>
            <a:r>
              <a:rPr lang="en-US" altLang="ko-KR" dirty="0"/>
              <a:t> and </a:t>
            </a:r>
            <a:r>
              <a:rPr lang="en-US" altLang="ko-KR" b="1" dirty="0"/>
              <a:t>recover</a:t>
            </a:r>
            <a:r>
              <a:rPr lang="en-US" altLang="ko-KR" dirty="0"/>
              <a:t> from certain kinds of disk faults.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6"/>
                </a:solidFill>
              </a:rPr>
              <a:t>Fail-stop</a:t>
            </a:r>
            <a:r>
              <a:rPr lang="en-US" altLang="ko-KR" dirty="0"/>
              <a:t> fault model</a:t>
            </a:r>
          </a:p>
          <a:p>
            <a:pPr lvl="1"/>
            <a:r>
              <a:rPr lang="en-US" altLang="ko-KR" dirty="0"/>
              <a:t>A disk can be in one of two states: </a:t>
            </a:r>
            <a:r>
              <a:rPr lang="en-US" altLang="ko-KR" i="1" dirty="0"/>
              <a:t>Working</a:t>
            </a:r>
            <a:r>
              <a:rPr lang="en-US" altLang="ko-KR" dirty="0"/>
              <a:t> or </a:t>
            </a:r>
            <a:r>
              <a:rPr lang="en-US" altLang="ko-KR" i="1" dirty="0"/>
              <a:t>Failed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Working: all blocks can be read or written.</a:t>
            </a:r>
          </a:p>
          <a:p>
            <a:pPr lvl="2"/>
            <a:r>
              <a:rPr lang="en-US" altLang="ko-KR" dirty="0"/>
              <a:t>Failed: the disk is permanently lost.</a:t>
            </a:r>
          </a:p>
          <a:p>
            <a:pPr lvl="1"/>
            <a:r>
              <a:rPr lang="en-US" altLang="ko-KR" u="sng" dirty="0"/>
              <a:t>RAID controller</a:t>
            </a:r>
            <a:r>
              <a:rPr lang="en-US" altLang="ko-KR" dirty="0"/>
              <a:t> can immediately observe when a disk has failed.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929342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evaluate a RAID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Capacity</a:t>
            </a:r>
          </a:p>
          <a:p>
            <a:pPr lvl="1"/>
            <a:r>
              <a:rPr lang="en-US" altLang="ko-KR" dirty="0"/>
              <a:t>How much useful capacity is available to systems?	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Reliability</a:t>
            </a:r>
          </a:p>
          <a:p>
            <a:pPr lvl="1"/>
            <a:r>
              <a:rPr lang="en-US" altLang="ko-KR" dirty="0"/>
              <a:t>How many disk faults can the given design tolerate?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7846464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</TotalTime>
  <Words>1957</Words>
  <Application>Microsoft Office PowerPoint</Application>
  <PresentationFormat>Widescreen</PresentationFormat>
  <Paragraphs>514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굴림</vt:lpstr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RAID (Redundant Array of Inexpensive Disks)</vt:lpstr>
      <vt:lpstr>RAID Interface</vt:lpstr>
      <vt:lpstr>RAID Internals</vt:lpstr>
      <vt:lpstr>Fault Model</vt:lpstr>
      <vt:lpstr>How to evaluate a RAID</vt:lpstr>
      <vt:lpstr>RAID Level 0: Striping</vt:lpstr>
      <vt:lpstr>RAID Level 0 (Cont.)</vt:lpstr>
      <vt:lpstr>Chunk Sizes</vt:lpstr>
      <vt:lpstr>RAID Level 0 Analysis</vt:lpstr>
      <vt:lpstr>Evaluating RAID Performance</vt:lpstr>
      <vt:lpstr>Evaluating RAID Performance Example</vt:lpstr>
      <vt:lpstr>Evaluating RAID-0 Performance</vt:lpstr>
      <vt:lpstr>RAID Level 1 : Mirroring</vt:lpstr>
      <vt:lpstr>RAID-1 Analysis</vt:lpstr>
      <vt:lpstr>Performance of RAID-1</vt:lpstr>
      <vt:lpstr>RAID Level 4 : Saving Space With Parity</vt:lpstr>
      <vt:lpstr>RAID Level 4 (Cont.)</vt:lpstr>
      <vt:lpstr>RAID-4 Analysis</vt:lpstr>
      <vt:lpstr>RAID-4 Analysis (Cont.)</vt:lpstr>
      <vt:lpstr>Random write performance for RAID-4</vt:lpstr>
      <vt:lpstr>Random write performance for RAID-4 (Cont.)</vt:lpstr>
      <vt:lpstr>Small-write problem</vt:lpstr>
      <vt:lpstr>A I/O latency in RAID-4</vt:lpstr>
      <vt:lpstr>RAID Level 5: Rotating Parity</vt:lpstr>
      <vt:lpstr>RAID-5 Analysis</vt:lpstr>
      <vt:lpstr>RAID-5 Analysis (Cont.)</vt:lpstr>
      <vt:lpstr>RAID Comparison: A Summary</vt:lpstr>
      <vt:lpstr>RAID Comparison: 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2021-07-20T10:05:04Z</dcterms:created>
  <dcterms:modified xsi:type="dcterms:W3CDTF">2021-07-21T02:37:57Z</dcterms:modified>
</cp:coreProperties>
</file>