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8"/>
  </p:notesMasterIdLst>
  <p:sldIdLst>
    <p:sldId id="305" r:id="rId2"/>
    <p:sldId id="306" r:id="rId3"/>
    <p:sldId id="307" r:id="rId4"/>
    <p:sldId id="256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70" r:id="rId23"/>
    <p:sldId id="271" r:id="rId24"/>
    <p:sldId id="272" r:id="rId25"/>
    <p:sldId id="273" r:id="rId26"/>
    <p:sldId id="298" r:id="rId27"/>
    <p:sldId id="299" r:id="rId28"/>
    <p:sldId id="300" r:id="rId29"/>
    <p:sldId id="276" r:id="rId30"/>
    <p:sldId id="277" r:id="rId31"/>
    <p:sldId id="278" r:id="rId32"/>
    <p:sldId id="301" r:id="rId33"/>
    <p:sldId id="279" r:id="rId34"/>
    <p:sldId id="302" r:id="rId35"/>
    <p:sldId id="303" r:id="rId36"/>
    <p:sldId id="304" r:id="rId3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 Files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Example of reading and writing ‘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ko-KR" dirty="0"/>
              <a:t>’ file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altLang="ko-KR" dirty="0">
                <a:cs typeface="Courier New" pitchFamily="49" charset="0"/>
              </a:rPr>
              <a:t>: redirect the output of echo to the file foo 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altLang="ko-KR" dirty="0"/>
              <a:t> : dump the contents of a file to the screen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0" y="1700809"/>
            <a:ext cx="367240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echo hello &gt; foo 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cat foo    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279576" y="4118716"/>
            <a:ext cx="7776864" cy="96646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How does the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cat</a:t>
            </a: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program access the file foo ? 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We can use </a:t>
            </a:r>
            <a:r>
              <a:rPr lang="en-US" altLang="ko-KR" b="1" dirty="0" err="1">
                <a:solidFill>
                  <a:srgbClr val="C0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strace</a:t>
            </a: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to trace the system calls made by a program.</a:t>
            </a:r>
          </a:p>
        </p:txBody>
      </p:sp>
    </p:spTree>
    <p:extLst>
      <p:ext uri="{BB962C8B-B14F-4D97-AF65-F5344CB8AC3E}">
        <p14:creationId xmlns:p14="http://schemas.microsoft.com/office/powerpoint/2010/main" val="176723443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 Files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altLang="ko-KR" dirty="0">
                <a:cs typeface="Courier New" panose="02070309020205020404" pitchFamily="49" charset="0"/>
              </a:rPr>
              <a:t>file descriptor, flags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ko-KR" dirty="0"/>
              <a:t>Return file descriptor (3 in example)</a:t>
            </a:r>
          </a:p>
          <a:p>
            <a:pPr lvl="2"/>
            <a:r>
              <a:rPr lang="en-US" altLang="ko-KR" dirty="0"/>
              <a:t>File descriptor 0, 1, 2, is for standard input/ output/ error.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altLang="ko-KR" dirty="0">
                <a:cs typeface="Courier New" panose="02070309020205020404" pitchFamily="49" charset="0"/>
              </a:rPr>
              <a:t>file descriptor, buffer pointer, the size of the buffer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dirty="0"/>
          </a:p>
          <a:p>
            <a:pPr lvl="2"/>
            <a:r>
              <a:rPr lang="en-US" altLang="ko-KR" dirty="0"/>
              <a:t>Return the number of bytes it read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altLang="ko-KR" dirty="0">
                <a:cs typeface="Courier New" panose="02070309020205020404" pitchFamily="49" charset="0"/>
              </a:rPr>
              <a:t>file descriptor, buffer pointer, the size of the buffer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ko-KR" dirty="0"/>
              <a:t>Return the number of bytes it write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2" y="1038216"/>
            <a:ext cx="820891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strace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cat foo  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open(“foo”, O_RDONLY|O_LARGEFILE)	= 3	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read(3, “hello\n”, 4096)   	= 6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write(1, “hello\n”, 6)		= 6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file descriptor 1: standard out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read(3, “”, 4096)     		= 0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0: no bytes left in the file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close(3)				= 0 	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</a:p>
        </p:txBody>
      </p:sp>
    </p:spTree>
    <p:extLst>
      <p:ext uri="{BB962C8B-B14F-4D97-AF65-F5344CB8AC3E}">
        <p14:creationId xmlns:p14="http://schemas.microsoft.com/office/powerpoint/2010/main" val="144158776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 Files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Writing a file (A similar set of read steps)</a:t>
            </a:r>
          </a:p>
          <a:p>
            <a:pPr lvl="1"/>
            <a:r>
              <a:rPr lang="en-US" altLang="ko-KR" dirty="0"/>
              <a:t>A file is opened for writing (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open()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write() </a:t>
            </a:r>
            <a:r>
              <a:rPr lang="en-US" altLang="ko-KR" dirty="0"/>
              <a:t>system call is called.</a:t>
            </a:r>
          </a:p>
          <a:p>
            <a:pPr lvl="2"/>
            <a:r>
              <a:rPr lang="en-US" altLang="ko-KR" dirty="0"/>
              <a:t>Repeatedly called for larger files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close()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24859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Writing, But Not Sequentially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open file has a </a:t>
            </a:r>
            <a:r>
              <a:rPr lang="en-US" altLang="ko-KR" b="1" dirty="0">
                <a:solidFill>
                  <a:schemeClr val="accent6"/>
                </a:solidFill>
              </a:rPr>
              <a:t>current offset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Determine </a:t>
            </a:r>
            <a:r>
              <a:rPr lang="en-US" altLang="ko-KR" b="1" dirty="0"/>
              <a:t>where</a:t>
            </a:r>
            <a:r>
              <a:rPr lang="en-US" altLang="ko-KR" dirty="0"/>
              <a:t> the next read or write will begin reading from or writing to within the file.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Update the current offset</a:t>
            </a:r>
          </a:p>
          <a:p>
            <a:pPr lvl="1"/>
            <a:r>
              <a:rPr lang="en-US" altLang="ko-KR" b="1" dirty="0"/>
              <a:t>Implicitly</a:t>
            </a:r>
            <a:r>
              <a:rPr lang="en-US" altLang="ko-KR" dirty="0"/>
              <a:t>: A read or write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dirty="0"/>
              <a:t> bytes takes place,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dirty="0"/>
              <a:t> is added to the current offset.</a:t>
            </a:r>
          </a:p>
          <a:p>
            <a:pPr lvl="1"/>
            <a:r>
              <a:rPr lang="en-US" altLang="ko-KR" b="1" dirty="0"/>
              <a:t>Explicitly</a:t>
            </a:r>
            <a:r>
              <a:rPr lang="en-US" altLang="ko-KR" dirty="0"/>
              <a:t>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lseek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04485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Writing, But Not Sequentially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fildes</a:t>
            </a:r>
            <a:r>
              <a:rPr lang="en-US" altLang="ko-KR" dirty="0"/>
              <a:t> : File descriptor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altLang="ko-KR" dirty="0"/>
              <a:t> : Position the file offset to a particular location within the file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whence</a:t>
            </a:r>
            <a:r>
              <a:rPr lang="en-US" altLang="ko-KR" dirty="0"/>
              <a:t> : Determine how the seek is performed</a:t>
            </a:r>
          </a:p>
          <a:p>
            <a:pPr lvl="2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5600" y="1196752"/>
            <a:ext cx="734481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no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lseek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fildes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whence);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1624" y="4203666"/>
            <a:ext cx="676875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whence is SEEK_SET, the offset is set to offset bytes.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whence is SEEK_CUR, the offset is set to its current location plus offset bytes.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whence is SEEK_END, the offset is set to the size of the file plus offset bytes.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391331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From the man page: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268378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Immediately with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file system will </a:t>
            </a:r>
            <a:r>
              <a:rPr lang="en-US" altLang="ko-KR" b="1" dirty="0"/>
              <a:t>buffer</a:t>
            </a:r>
            <a:r>
              <a:rPr lang="en-US" altLang="ko-KR" dirty="0"/>
              <a:t> writes in memory for some time.</a:t>
            </a:r>
          </a:p>
          <a:p>
            <a:pPr lvl="1"/>
            <a:r>
              <a:rPr lang="en-US" altLang="ko-KR" dirty="0"/>
              <a:t>Ex) 5 seconds, or 30</a:t>
            </a:r>
          </a:p>
          <a:p>
            <a:pPr lvl="1"/>
            <a:r>
              <a:rPr lang="en-US" altLang="ko-KR" dirty="0"/>
              <a:t>Performance reasons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At that later point in time, the write(s) will </a:t>
            </a:r>
            <a:r>
              <a:rPr lang="en-US" altLang="ko-KR" b="1" dirty="0"/>
              <a:t>actually be issued </a:t>
            </a:r>
            <a:r>
              <a:rPr lang="en-US" altLang="ko-KR" dirty="0"/>
              <a:t>to the storage device.</a:t>
            </a:r>
          </a:p>
          <a:p>
            <a:pPr lvl="1"/>
            <a:r>
              <a:rPr lang="en-US" altLang="ko-KR" dirty="0"/>
              <a:t>Write seem to </a:t>
            </a:r>
            <a:r>
              <a:rPr lang="en-US" altLang="ko-KR" u="sng" dirty="0"/>
              <a:t>complete quickly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Data can be </a:t>
            </a:r>
            <a:r>
              <a:rPr lang="en-US" altLang="ko-KR" u="sng" dirty="0"/>
              <a:t>lost</a:t>
            </a:r>
            <a:r>
              <a:rPr lang="en-US" altLang="ko-KR" dirty="0"/>
              <a:t> (e.g., the machine crashes).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287559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Immediately 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(Cont.)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However, some applications require more than eventual guarantee. </a:t>
            </a:r>
          </a:p>
          <a:p>
            <a:pPr lvl="1"/>
            <a:r>
              <a:rPr lang="en-US" altLang="ko-KR" dirty="0"/>
              <a:t>Ex) DBMS requires force writes to disk from time to time.</a:t>
            </a:r>
          </a:p>
          <a:p>
            <a:pPr lvl="1"/>
            <a:endParaRPr lang="en-US" altLang="ko-KR" dirty="0"/>
          </a:p>
          <a:p>
            <a:r>
              <a:rPr lang="en-US" altLang="ko-KR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off_t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ko-KR" dirty="0" err="1"/>
              <a:t>Filesystem</a:t>
            </a:r>
            <a:r>
              <a:rPr lang="en-US" altLang="ko-KR" dirty="0"/>
              <a:t> forces all dirty (i.e., not yet written) data to disk for the file referred to by the file description.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returns once all of theses writes are complete.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733033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Immediately with </a:t>
            </a:r>
            <a:r>
              <a:rPr lang="en-US" altLang="ko-KR" dirty="0" err="1"/>
              <a:t>fsync</a:t>
            </a:r>
            <a:r>
              <a:rPr lang="en-US" altLang="ko-KR" dirty="0"/>
              <a:t>()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Example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In some cases, this code needs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the directory that contains the file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2567608" y="1539950"/>
            <a:ext cx="669674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open("foo", O_CREAT | O_WRONLY | O_TRUNC);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assert 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&gt; -1)</a:t>
            </a: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write(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, buffer, size);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assert 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== size);</a:t>
            </a:r>
          </a:p>
          <a:p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fsync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assert 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 == 0);</a:t>
            </a:r>
          </a:p>
        </p:txBody>
      </p:sp>
    </p:spTree>
    <p:extLst>
      <p:ext uri="{BB962C8B-B14F-4D97-AF65-F5344CB8AC3E}">
        <p14:creationId xmlns:p14="http://schemas.microsoft.com/office/powerpoint/2010/main" val="3823185375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Renaming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rename(char* old, char *new)</a:t>
            </a:r>
          </a:p>
          <a:p>
            <a:pPr lvl="1"/>
            <a:r>
              <a:rPr lang="en-US" altLang="ko-KR" dirty="0"/>
              <a:t>Rename a file to different name.</a:t>
            </a:r>
          </a:p>
          <a:p>
            <a:pPr lvl="1"/>
            <a:r>
              <a:rPr lang="en-US" altLang="ko-KR" dirty="0"/>
              <a:t>It implemented as an </a:t>
            </a:r>
            <a:r>
              <a:rPr lang="en-US" altLang="ko-KR" b="1" dirty="0"/>
              <a:t>atomic call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Ex) Change from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ko-KR" dirty="0"/>
              <a:t>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bar: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Ex) How to update a file atomically:</a:t>
            </a:r>
          </a:p>
          <a:p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2639616" y="2852936"/>
            <a:ext cx="698477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no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mv foo bar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mv uses the system call rename()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3672" y="4437113"/>
            <a:ext cx="619268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spAutoFit/>
          </a:bodyPr>
          <a:lstStyle/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2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fint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= open("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foo.txt.tmp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",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O_WRONLY|O_CREAT|O_TRUNC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write(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, buffer, size); 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write out new version of file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fsync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close(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rename("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foo.txt.tmp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", "foo.txt");</a:t>
            </a:r>
            <a:endParaRPr lang="en-US" altLang="ko-KR" sz="12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249286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Information About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stat(),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altLang="ko-KR" dirty="0"/>
              <a:t>Show the file metadata</a:t>
            </a:r>
          </a:p>
          <a:p>
            <a:pPr lvl="1"/>
            <a:r>
              <a:rPr lang="en-US" altLang="ko-KR" b="1" dirty="0"/>
              <a:t>Metadata</a:t>
            </a:r>
            <a:r>
              <a:rPr lang="en-US" altLang="ko-KR" dirty="0"/>
              <a:t> is information about each file.</a:t>
            </a:r>
          </a:p>
          <a:p>
            <a:pPr lvl="1"/>
            <a:r>
              <a:rPr lang="en-US" altLang="ko-KR" dirty="0"/>
              <a:t>Ex) Size, Low-level name, Permission, …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altLang="ko-KR" dirty="0"/>
              <a:t> structure is below: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83632" y="2913326"/>
            <a:ext cx="7128792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struct 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stat {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dev_t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st_dev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ID of device containing file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st_ino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number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mode_t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st_mode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protection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nlink_t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st_nlink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number of hard links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uid_t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st_uid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user ID of owner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gid_t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st_gid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group ID of owner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dev_t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st_rdev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device ID (if special file)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off_t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st_size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total size, in bytes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blksize_t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st_blksize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blocksize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for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filesystem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I/O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blkcnt_t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st_blocks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number of blocks allocated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st_atime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access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st_mtime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modification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st_ctime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status change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};</a:t>
            </a:r>
            <a:endParaRPr lang="en-US" altLang="ko-KR" sz="14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752738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Information About Files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see stat information, you can use the command line tool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stat.</a:t>
            </a: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r>
              <a:rPr lang="en-US" altLang="ko-KR" dirty="0">
                <a:cs typeface="+mn-cs"/>
              </a:rPr>
              <a:t>File system keeps this type of information in a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altLang="ko-KR" dirty="0">
                <a:cs typeface="+mn-cs"/>
              </a:rPr>
              <a:t> structure.</a:t>
            </a:r>
          </a:p>
          <a:p>
            <a:pPr lvl="1"/>
            <a:endParaRPr lang="en-US" altLang="ko-KR" dirty="0"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7568" y="1470264"/>
            <a:ext cx="777686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File: ‘file’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Size: 6 Blocks: 8 IO Block: 4096 regular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Device: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811h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/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2065d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1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Access: (0640/-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rw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-r-----)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Uid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(30686/ root)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Gid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(30686/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Access: 2011-05-03 15:50:20.157594748 -0500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Modify: 2011-05-03 15:50:20.157594748 -0500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Change: 2011-05-03 15:50:20.157594748 -0500</a:t>
            </a:r>
          </a:p>
        </p:txBody>
      </p:sp>
    </p:spTree>
    <p:extLst>
      <p:ext uri="{BB962C8B-B14F-4D97-AF65-F5344CB8AC3E}">
        <p14:creationId xmlns:p14="http://schemas.microsoft.com/office/powerpoint/2010/main" val="141943223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Removing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ko-KR" dirty="0"/>
              <a:t> is Linux command to remove a file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ko-KR" dirty="0"/>
              <a:t> call 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unlink()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to remove a file.</a:t>
            </a:r>
            <a:endParaRPr lang="en-US" altLang="ko-K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3632" y="1988841"/>
            <a:ext cx="669674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strace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foo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unlink(“foo”)		= 0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return 0 upon success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</a:t>
            </a:r>
            <a:endParaRPr lang="en-US" altLang="ko-KR" sz="14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99656" y="3645024"/>
            <a:ext cx="6264696" cy="894460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Why it calls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unlink()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? not “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remove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or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delete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We can get the answer later. </a:t>
            </a:r>
          </a:p>
        </p:txBody>
      </p:sp>
    </p:spTree>
    <p:extLst>
      <p:ext uri="{BB962C8B-B14F-4D97-AF65-F5344CB8AC3E}">
        <p14:creationId xmlns:p14="http://schemas.microsoft.com/office/powerpoint/2010/main" val="490729981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Directories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Make a directory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When a directory is created, it is </a:t>
            </a:r>
            <a:r>
              <a:rPr lang="en-US" altLang="ko-KR" dirty="0">
                <a:solidFill>
                  <a:schemeClr val="accent1"/>
                </a:solidFill>
              </a:rPr>
              <a:t>empty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Empty directory have two entries: .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(itself), ..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(parent)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639616" y="3916214"/>
            <a:ext cx="662473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	../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-al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 8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-x---  2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 Apr 30 16:17 ./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-x--- 26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4096 Apr 30 16:17 ../</a:t>
            </a:r>
            <a:endParaRPr lang="en-US" altLang="ko-KR" sz="1400" dirty="0"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9696" y="1556793"/>
            <a:ext cx="51845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…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mkdir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(“foo”, 0777)		= 0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prompt&gt;</a:t>
            </a:r>
          </a:p>
        </p:txBody>
      </p:sp>
    </p:spTree>
    <p:extLst>
      <p:ext uri="{BB962C8B-B14F-4D97-AF65-F5344CB8AC3E}">
        <p14:creationId xmlns:p14="http://schemas.microsoft.com/office/powerpoint/2010/main" val="427226034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Directories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sample code to read directory entries (like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 information available within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dirent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567608" y="1484784"/>
            <a:ext cx="712879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DIR *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("."); 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current directory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*d;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((d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!=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one directory entry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altLang="ko-KR" sz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</a:t>
            </a:r>
            <a:r>
              <a:rPr lang="en-US" altLang="ko-KR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outthe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and </a:t>
            </a:r>
            <a:r>
              <a:rPr lang="en-US" altLang="ko-KR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of each file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 %s\n", 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d-&gt;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d_ino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d-&gt;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closedir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current directory</a:t>
            </a:r>
          </a:p>
          <a:p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7608" y="4653137"/>
            <a:ext cx="712879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	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filename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ino_t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d_ino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ko-KR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offset to the next direct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d_reclen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length of this record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d_type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type of file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736174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Deleting Directories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Delete a directory. </a:t>
            </a:r>
          </a:p>
          <a:p>
            <a:pPr lvl="1"/>
            <a:r>
              <a:rPr lang="en-US" altLang="ko-KR" dirty="0"/>
              <a:t>Require that the directory be </a:t>
            </a:r>
            <a:r>
              <a:rPr lang="en-US" altLang="ko-KR" b="1" dirty="0"/>
              <a:t>empty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you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to a non-empty directory, it will fail.</a:t>
            </a:r>
          </a:p>
          <a:p>
            <a:pPr lvl="2"/>
            <a:r>
              <a:rPr lang="en-US" altLang="ko-KR" dirty="0"/>
              <a:t>I.e., Only has “.” and “..” entries.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7293025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link(old pathname, new one)</a:t>
            </a:r>
            <a:endParaRPr lang="en-US" altLang="ko-KR" dirty="0"/>
          </a:p>
          <a:p>
            <a:pPr lvl="1"/>
            <a:r>
              <a:rPr lang="en-US" altLang="ko-KR" b="1" dirty="0"/>
              <a:t>Link</a:t>
            </a:r>
            <a:r>
              <a:rPr lang="en-US" altLang="ko-KR" dirty="0"/>
              <a:t> a new file name to an old one</a:t>
            </a:r>
          </a:p>
          <a:p>
            <a:pPr lvl="1"/>
            <a:r>
              <a:rPr lang="en-US" altLang="ko-KR" dirty="0"/>
              <a:t>Create another way to refer to </a:t>
            </a:r>
            <a:r>
              <a:rPr lang="en-US" altLang="ko-KR" i="1" dirty="0"/>
              <a:t>the same file</a:t>
            </a:r>
          </a:p>
          <a:p>
            <a:pPr lvl="1"/>
            <a:r>
              <a:rPr lang="en-US" altLang="ko-KR" dirty="0"/>
              <a:t>The command-line link program 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ln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207568" y="3068961"/>
            <a:ext cx="748883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file file2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create a hard link, link file to file2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082638132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way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altLang="ko-KR" dirty="0"/>
              <a:t> works:</a:t>
            </a:r>
          </a:p>
          <a:p>
            <a:pPr lvl="1"/>
            <a:r>
              <a:rPr lang="en-US" altLang="ko-KR" b="1" dirty="0"/>
              <a:t>Create</a:t>
            </a:r>
            <a:r>
              <a:rPr lang="en-US" altLang="ko-KR" dirty="0"/>
              <a:t> another name in the directory.</a:t>
            </a:r>
          </a:p>
          <a:p>
            <a:pPr lvl="1"/>
            <a:r>
              <a:rPr lang="en-US" altLang="ko-KR" b="1" dirty="0"/>
              <a:t>Refer</a:t>
            </a:r>
            <a:r>
              <a:rPr lang="en-US" altLang="ko-KR" dirty="0"/>
              <a:t> it to the </a:t>
            </a:r>
            <a:r>
              <a:rPr lang="en-US" altLang="ko-KR" u="sng" dirty="0"/>
              <a:t>same </a:t>
            </a:r>
            <a:r>
              <a:rPr lang="en-US" altLang="ko-KR" u="sng" dirty="0" err="1"/>
              <a:t>inode</a:t>
            </a:r>
            <a:r>
              <a:rPr lang="en-US" altLang="ko-KR" u="sng" dirty="0"/>
              <a:t> number</a:t>
            </a:r>
            <a:r>
              <a:rPr lang="en-US" altLang="ko-KR" dirty="0"/>
              <a:t> of the original file.</a:t>
            </a:r>
          </a:p>
          <a:p>
            <a:pPr lvl="2"/>
            <a:r>
              <a:rPr lang="en-US" altLang="ko-KR" dirty="0"/>
              <a:t>The file is not copied in any way.</a:t>
            </a:r>
          </a:p>
          <a:p>
            <a:pPr lvl="1"/>
            <a:r>
              <a:rPr lang="en-US" altLang="ko-KR" dirty="0"/>
              <a:t>Then, we now just have two human names (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file2</a:t>
            </a:r>
            <a:r>
              <a:rPr lang="en-US" altLang="ko-KR" dirty="0"/>
              <a:t>) that both refer to the same file.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622288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result of 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link()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Two files have </a:t>
            </a:r>
            <a:r>
              <a:rPr lang="en-US" altLang="ko-KR" b="1" dirty="0"/>
              <a:t>same </a:t>
            </a:r>
            <a:r>
              <a:rPr lang="en-US" altLang="ko-KR" b="1" dirty="0" err="1"/>
              <a:t>inode</a:t>
            </a:r>
            <a:r>
              <a:rPr lang="en-US" altLang="ko-KR" b="1" dirty="0"/>
              <a:t> </a:t>
            </a:r>
            <a:r>
              <a:rPr lang="en-US" altLang="ko-KR" dirty="0"/>
              <a:t>number, but two human name (file, file2).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no difference </a:t>
            </a:r>
            <a:r>
              <a:rPr lang="en-US" altLang="ko-KR" dirty="0"/>
              <a:t>between file and file2.</a:t>
            </a:r>
          </a:p>
          <a:p>
            <a:pPr lvl="2"/>
            <a:r>
              <a:rPr lang="en-US" altLang="ko-KR" dirty="0"/>
              <a:t>Both just links to the underlying metadata about the file.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1412777"/>
            <a:ext cx="561662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ls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-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67158084 file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value is 67158084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67158084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value is 67158084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</a:t>
            </a:r>
          </a:p>
        </p:txBody>
      </p:sp>
    </p:spTree>
    <p:extLst>
      <p:ext uri="{BB962C8B-B14F-4D97-AF65-F5344CB8AC3E}">
        <p14:creationId xmlns:p14="http://schemas.microsoft.com/office/powerpoint/2010/main" val="2619629451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Thus, to remove a file, we call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unlink()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i="1" dirty="0"/>
              <a:t>reference count</a:t>
            </a:r>
            <a:endParaRPr lang="en-US" altLang="ko-KR" dirty="0"/>
          </a:p>
          <a:p>
            <a:pPr lvl="2"/>
            <a:r>
              <a:rPr lang="en-US" altLang="ko-KR" dirty="0"/>
              <a:t>Track how many different file names have been linked to this </a:t>
            </a:r>
            <a:r>
              <a:rPr lang="en-US" altLang="ko-KR" dirty="0" err="1"/>
              <a:t>inode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When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unlink() </a:t>
            </a:r>
            <a:r>
              <a:rPr lang="en-US" altLang="ko-KR" dirty="0"/>
              <a:t>is called, the reference count decrements.</a:t>
            </a:r>
          </a:p>
          <a:p>
            <a:pPr lvl="2"/>
            <a:r>
              <a:rPr lang="en-US" altLang="ko-KR" dirty="0"/>
              <a:t>If the reference count reaches zero, the </a:t>
            </a:r>
            <a:r>
              <a:rPr lang="en-US" altLang="ko-KR" dirty="0" err="1"/>
              <a:t>filesystem</a:t>
            </a:r>
            <a:r>
              <a:rPr lang="en-US" altLang="ko-KR" dirty="0"/>
              <a:t> free the </a:t>
            </a:r>
            <a:r>
              <a:rPr lang="en-US" altLang="ko-KR" dirty="0" err="1"/>
              <a:t>inode</a:t>
            </a:r>
            <a:r>
              <a:rPr lang="en-US" altLang="ko-KR" dirty="0"/>
              <a:t> and related data blocks. </a:t>
            </a:r>
            <a:r>
              <a:rPr lang="en-US" altLang="ko-KR" dirty="0">
                <a:sym typeface="Wingdings" pitchFamily="2" charset="2"/>
              </a:rPr>
              <a:t> truly “delete” the file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5641" y="1466782"/>
            <a:ext cx="619421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removed ‘file’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file2	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Still access the file 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709449864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result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unlink()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stat()</a:t>
            </a:r>
            <a:r>
              <a:rPr lang="en-US" altLang="ko-KR" dirty="0">
                <a:cs typeface="Courier New" panose="02070309020205020404" pitchFamily="49" charset="0"/>
              </a:rPr>
              <a:t> shows the reference count of a file.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1916832"/>
            <a:ext cx="77768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/* create file*/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1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1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hard link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2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2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2 ...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   /* Link count is 2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file3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hard link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file3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3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3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       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remove file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2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2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 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remove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file3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1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1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file3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7098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(Soft Link)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Symbolic link is more </a:t>
            </a:r>
            <a:r>
              <a:rPr lang="en-US" altLang="ko-KR" b="1" dirty="0">
                <a:solidFill>
                  <a:schemeClr val="accent6"/>
                </a:solidFill>
              </a:rPr>
              <a:t>useful</a:t>
            </a:r>
            <a:r>
              <a:rPr lang="en-US" altLang="ko-KR" dirty="0"/>
              <a:t> than Hard link.</a:t>
            </a:r>
          </a:p>
          <a:p>
            <a:pPr lvl="1"/>
            <a:r>
              <a:rPr lang="en-US" altLang="ko-KR" dirty="0"/>
              <a:t>Hard Link cannot create to a directory. </a:t>
            </a:r>
          </a:p>
          <a:p>
            <a:pPr lvl="1"/>
            <a:r>
              <a:rPr lang="en-US" altLang="ko-KR" dirty="0"/>
              <a:t>Hard Link cannot create to a file to other partition.</a:t>
            </a:r>
          </a:p>
          <a:p>
            <a:pPr lvl="2"/>
            <a:r>
              <a:rPr lang="en-US" altLang="ko-KR" dirty="0"/>
              <a:t>Because </a:t>
            </a:r>
            <a:r>
              <a:rPr lang="en-US" altLang="ko-KR" dirty="0" err="1"/>
              <a:t>inode</a:t>
            </a:r>
            <a:r>
              <a:rPr lang="en-US" altLang="ko-KR" dirty="0"/>
              <a:t> numbers are only unique within a file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Create a symbolic link: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-s</a:t>
            </a:r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207568" y="4077073"/>
            <a:ext cx="777686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–s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option –s : create a symbolic link,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258807261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different between </a:t>
            </a:r>
            <a:r>
              <a:rPr lang="en-US" altLang="ko-KR" i="1" dirty="0"/>
              <a:t>Symbolic link</a:t>
            </a:r>
            <a:r>
              <a:rPr lang="en-US" altLang="ko-KR" dirty="0"/>
              <a:t> and </a:t>
            </a:r>
            <a:r>
              <a:rPr lang="en-US" altLang="ko-KR" i="1" dirty="0"/>
              <a:t>Hard Link</a:t>
            </a:r>
            <a:r>
              <a:rPr lang="en-US" altLang="ko-KR" dirty="0"/>
              <a:t>? 	</a:t>
            </a:r>
          </a:p>
          <a:p>
            <a:pPr lvl="1"/>
            <a:r>
              <a:rPr lang="en-US" altLang="ko-KR" dirty="0"/>
              <a:t>Symbolic links are </a:t>
            </a:r>
            <a:r>
              <a:rPr lang="en-US" altLang="ko-KR" b="1" dirty="0"/>
              <a:t>a third type </a:t>
            </a:r>
            <a:r>
              <a:rPr lang="en-US" altLang="ko-KR" dirty="0"/>
              <a:t>the file system knows about.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size of symbolic link (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file2</a:t>
            </a:r>
            <a:r>
              <a:rPr lang="en-US" altLang="ko-KR" dirty="0"/>
              <a:t>) is </a:t>
            </a:r>
            <a:r>
              <a:rPr lang="en-US" altLang="ko-KR" b="1" dirty="0"/>
              <a:t>4 bytes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A symbolic link holds the </a:t>
            </a:r>
            <a:r>
              <a:rPr lang="en-US" altLang="ko-KR" u="sng" dirty="0"/>
              <a:t>pathname</a:t>
            </a:r>
            <a:r>
              <a:rPr lang="en-US" altLang="ko-KR" dirty="0"/>
              <a:t> of the linked-to file as the data of the link file.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423592" y="2032393"/>
            <a:ext cx="74888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... regular file ...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prompt&gt; stat file2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... symbolic link ...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Actually a file it self of a different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3592" y="3853498"/>
            <a:ext cx="748883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ls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-al</a:t>
            </a:r>
          </a:p>
          <a:p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drwxr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-x---  2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 29 May 3 19:10 ./</a:t>
            </a:r>
          </a:p>
          <a:p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drwxr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-x--- 27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4096 May 3 15:14 ../	     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directory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rw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-r-----  1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  6 May 3 19:10 file	     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regular file</a:t>
            </a:r>
          </a:p>
          <a:p>
            <a:r>
              <a:rPr lang="en-US" altLang="ko-KR" sz="1200" dirty="0" err="1">
                <a:solidFill>
                  <a:srgbClr val="FF0000"/>
                </a:solidFill>
                <a:latin typeface="Courier" pitchFamily="49" charset="0"/>
                <a:ea typeface="맑은 고딕" pitchFamily="50" charset="-127"/>
              </a:rPr>
              <a:t>l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rwxrwxrwx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1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</a:rPr>
              <a:t>4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May 3 19:10 file2 -&gt; file 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symbolic link </a:t>
            </a:r>
          </a:p>
        </p:txBody>
      </p:sp>
    </p:spTree>
    <p:extLst>
      <p:ext uri="{BB962C8B-B14F-4D97-AF65-F5344CB8AC3E}">
        <p14:creationId xmlns:p14="http://schemas.microsoft.com/office/powerpoint/2010/main" val="1306701754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we link to a longer pathname, our link file would be bigger.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3592" y="1556793"/>
            <a:ext cx="748883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prompt&gt; echo hello 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prompt&gt;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-s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file3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prompt&gt;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-al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file3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-r----- 1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6 May 3 19:17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lrwxrwxrwx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May 3 19:17 file3 -&gt;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79772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Dangling reference</a:t>
            </a:r>
          </a:p>
          <a:p>
            <a:pPr lvl="1"/>
            <a:r>
              <a:rPr lang="en-US" altLang="ko-KR" dirty="0"/>
              <a:t>When remove a original file, symbolic link points noting.</a:t>
            </a:r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1988840"/>
            <a:ext cx="676875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-s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	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remove the original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cat: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2787932892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and Mounting a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mkfs</a:t>
            </a:r>
            <a:r>
              <a:rPr lang="en-US" altLang="ko-KR" dirty="0"/>
              <a:t> tool : Make a file system</a:t>
            </a:r>
          </a:p>
          <a:p>
            <a:pPr lvl="1"/>
            <a:r>
              <a:rPr lang="en-US" altLang="ko-KR" dirty="0"/>
              <a:t>Write an </a:t>
            </a:r>
            <a:r>
              <a:rPr lang="en-US" altLang="ko-KR" u="sng" dirty="0"/>
              <a:t>empty file system</a:t>
            </a:r>
            <a:r>
              <a:rPr lang="en-US" altLang="ko-KR" dirty="0"/>
              <a:t>, starting with </a:t>
            </a:r>
            <a:r>
              <a:rPr lang="en-US" altLang="ko-KR" i="1" dirty="0"/>
              <a:t>a root directory</a:t>
            </a:r>
            <a:r>
              <a:rPr lang="en-US" altLang="ko-KR" dirty="0"/>
              <a:t>, on to a disk partition.</a:t>
            </a:r>
          </a:p>
          <a:p>
            <a:pPr lvl="1"/>
            <a:r>
              <a:rPr lang="en-US" altLang="ko-KR" dirty="0"/>
              <a:t>Input:</a:t>
            </a:r>
          </a:p>
          <a:p>
            <a:pPr lvl="2"/>
            <a:r>
              <a:rPr lang="en-US" altLang="ko-KR" dirty="0"/>
              <a:t>A device (such as a disk partition, e.g.,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/sda1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 file system type (e.g.,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ext3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376003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and Mounting a File System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mount()</a:t>
            </a:r>
          </a:p>
          <a:p>
            <a:pPr lvl="1"/>
            <a:r>
              <a:rPr lang="en-US" altLang="ko-KR" dirty="0"/>
              <a:t>Take an existing directory as a target </a:t>
            </a:r>
            <a:r>
              <a:rPr lang="en-US" altLang="ko-KR" b="1" dirty="0"/>
              <a:t>mount point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Essentially paste a new file system onto the directory tree at that point.</a:t>
            </a:r>
          </a:p>
          <a:p>
            <a:endParaRPr lang="en-US" altLang="ko-KR" dirty="0"/>
          </a:p>
          <a:p>
            <a:pPr lvl="1"/>
            <a:r>
              <a:rPr lang="en-US" altLang="ko-KR" b="1" dirty="0"/>
              <a:t>Example)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The pathname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/home/users/ </a:t>
            </a:r>
            <a:r>
              <a:rPr lang="en-US" altLang="ko-KR" dirty="0"/>
              <a:t>now refers to the root of the newly-mounted directory.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1624" y="3501008"/>
            <a:ext cx="67687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mount –t ext3 /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dev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/sda1 /home/users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ls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/home/users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 b</a:t>
            </a:r>
          </a:p>
        </p:txBody>
      </p:sp>
    </p:spTree>
    <p:extLst>
      <p:ext uri="{BB962C8B-B14F-4D97-AF65-F5344CB8AC3E}">
        <p14:creationId xmlns:p14="http://schemas.microsoft.com/office/powerpoint/2010/main" val="4186087390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and Mounting a File System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mount</a:t>
            </a:r>
            <a:r>
              <a:rPr lang="en-US" altLang="ko-KR" dirty="0">
                <a:cs typeface="Courier New" pitchFamily="49" charset="0"/>
              </a:rPr>
              <a:t> program: show </a:t>
            </a:r>
            <a:r>
              <a:rPr lang="en-US" altLang="ko-KR" b="1" dirty="0">
                <a:cs typeface="Courier New" pitchFamily="49" charset="0"/>
              </a:rPr>
              <a:t>what is mounted </a:t>
            </a:r>
            <a:r>
              <a:rPr lang="en-US" altLang="ko-KR" dirty="0">
                <a:cs typeface="Courier New" pitchFamily="49" charset="0"/>
              </a:rPr>
              <a:t>on a system.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ext3</a:t>
            </a:r>
            <a:r>
              <a:rPr lang="en-US" altLang="ko-KR" dirty="0"/>
              <a:t>: A standard disk-based file system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altLang="ko-KR" dirty="0"/>
              <a:t>: A file system for accessing information about current processes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tmpfs</a:t>
            </a:r>
            <a:r>
              <a:rPr lang="en-US" altLang="ko-KR" dirty="0"/>
              <a:t>: A</a:t>
            </a:r>
            <a:r>
              <a:rPr lang="ko-KR" altLang="en-US" dirty="0"/>
              <a:t> </a:t>
            </a:r>
            <a:r>
              <a:rPr lang="en-US" altLang="ko-KR" dirty="0"/>
              <a:t>file system just for temporary files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AFS</a:t>
            </a:r>
            <a:r>
              <a:rPr lang="en-US" altLang="ko-KR" dirty="0">
                <a:cs typeface="Courier New" pitchFamily="49" charset="0"/>
              </a:rPr>
              <a:t>: A</a:t>
            </a:r>
            <a:r>
              <a:rPr lang="en-US" altLang="ko-KR" dirty="0"/>
              <a:t> distributed file system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8954" y="1612538"/>
            <a:ext cx="572335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dev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/sda1 on / type ext3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 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type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sysfs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 /sys type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sysfs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dev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/sda5 on 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type ext3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dev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/sda7 on 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var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/vice/cache type ext3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 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dev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shm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type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AFS on 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type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126142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39. File and Directories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87883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Persistent Storage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data </a:t>
            </a:r>
            <a:r>
              <a:rPr lang="en-US" altLang="ko-KR" b="1" dirty="0"/>
              <a:t>intact</a:t>
            </a:r>
            <a:r>
              <a:rPr lang="en-US" altLang="ko-KR" dirty="0"/>
              <a:t> even if there is </a:t>
            </a:r>
            <a:r>
              <a:rPr lang="en-US" altLang="ko-KR" u="sng" dirty="0"/>
              <a:t>a power loss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Hard disk drive</a:t>
            </a:r>
          </a:p>
          <a:p>
            <a:pPr lvl="1"/>
            <a:r>
              <a:rPr lang="en-US" altLang="ko-KR" dirty="0"/>
              <a:t>Solid-state storage device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Two key abstractions in the virtualization of storage</a:t>
            </a:r>
          </a:p>
          <a:p>
            <a:pPr lvl="1"/>
            <a:r>
              <a:rPr lang="en-US" altLang="ko-KR" dirty="0"/>
              <a:t>File</a:t>
            </a:r>
          </a:p>
          <a:p>
            <a:pPr lvl="1"/>
            <a:r>
              <a:rPr lang="en-US" altLang="ko-KR" dirty="0"/>
              <a:t>Directory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39672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linear array of bytes</a:t>
            </a:r>
          </a:p>
          <a:p>
            <a:endParaRPr lang="en-US" altLang="ko-KR" dirty="0"/>
          </a:p>
          <a:p>
            <a:r>
              <a:rPr lang="en-US" altLang="ko-KR" dirty="0"/>
              <a:t>Each file has low-level name as </a:t>
            </a:r>
            <a:r>
              <a:rPr lang="en-US" altLang="ko-KR" b="1" dirty="0" err="1">
                <a:solidFill>
                  <a:schemeClr val="accent6"/>
                </a:solidFill>
              </a:rPr>
              <a:t>inode</a:t>
            </a:r>
            <a:r>
              <a:rPr lang="en-US" altLang="ko-KR" b="1" dirty="0">
                <a:solidFill>
                  <a:schemeClr val="accent6"/>
                </a:solidFill>
              </a:rPr>
              <a:t> number</a:t>
            </a:r>
          </a:p>
          <a:p>
            <a:pPr lvl="1"/>
            <a:r>
              <a:rPr lang="en-US" altLang="ko-KR" dirty="0"/>
              <a:t>The user is not aware of this name.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Filesystem</a:t>
            </a:r>
            <a:r>
              <a:rPr lang="en-US" altLang="ko-KR" dirty="0"/>
              <a:t> has a responsibility to store data persistently on disk.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32780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Directory is like a file, also has a low-level name.</a:t>
            </a:r>
          </a:p>
          <a:p>
            <a:pPr lvl="1"/>
            <a:r>
              <a:rPr lang="en-US" altLang="ko-KR" dirty="0"/>
              <a:t>It contains a list of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(user-readable name, low-level name)</a:t>
            </a:r>
            <a:r>
              <a:rPr lang="en-US" altLang="ko-KR" dirty="0"/>
              <a:t> pairs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altLang="ko-KR" dirty="0"/>
              <a:t>Each entry in a directory refers to either </a:t>
            </a:r>
            <a:r>
              <a:rPr lang="en-US" altLang="ko-KR" i="1" dirty="0"/>
              <a:t>files</a:t>
            </a:r>
            <a:r>
              <a:rPr lang="en-US" altLang="ko-KR" dirty="0"/>
              <a:t> or other </a:t>
            </a:r>
            <a:r>
              <a:rPr lang="en-US" altLang="ko-KR" i="1" dirty="0"/>
              <a:t>directories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A directory has an entry (“foo”, “10”)</a:t>
            </a:r>
          </a:p>
          <a:p>
            <a:pPr lvl="2"/>
            <a:r>
              <a:rPr lang="en-US" altLang="ko-KR" dirty="0"/>
              <a:t>A file “foo” with the low-level name “10”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42736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Directory Tree (Directory Hierarchy)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00481" y="1844824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/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377272" y="2515501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foo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90019" y="3172748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bar.txt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77340" y="2515501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bar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83992" y="3172748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foo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162439" y="3172748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bar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877340" y="3856856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bar.txt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13" name="직선 연결선 12"/>
          <p:cNvCxnSpPr>
            <a:stCxn id="6" idx="3"/>
            <a:endCxn id="7" idx="7"/>
          </p:cNvCxnSpPr>
          <p:nvPr/>
        </p:nvCxnSpPr>
        <p:spPr>
          <a:xfrm flipH="1">
            <a:off x="3838192" y="2305744"/>
            <a:ext cx="341371" cy="2888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3"/>
            <a:endCxn id="8" idx="7"/>
          </p:cNvCxnSpPr>
          <p:nvPr/>
        </p:nvCxnSpPr>
        <p:spPr>
          <a:xfrm flipH="1">
            <a:off x="3150939" y="2976421"/>
            <a:ext cx="305415" cy="2754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3"/>
            <a:endCxn id="11" idx="7"/>
          </p:cNvCxnSpPr>
          <p:nvPr/>
        </p:nvCxnSpPr>
        <p:spPr>
          <a:xfrm flipH="1">
            <a:off x="4623359" y="2976421"/>
            <a:ext cx="333063" cy="2754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3"/>
            <a:endCxn id="12" idx="7"/>
          </p:cNvCxnSpPr>
          <p:nvPr/>
        </p:nvCxnSpPr>
        <p:spPr>
          <a:xfrm flipH="1">
            <a:off x="5338259" y="3633667"/>
            <a:ext cx="224814" cy="30227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5"/>
            <a:endCxn id="10" idx="1"/>
          </p:cNvCxnSpPr>
          <p:nvPr/>
        </p:nvCxnSpPr>
        <p:spPr>
          <a:xfrm>
            <a:off x="5338259" y="2976421"/>
            <a:ext cx="224814" cy="2754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5"/>
            <a:endCxn id="9" idx="1"/>
          </p:cNvCxnSpPr>
          <p:nvPr/>
        </p:nvCxnSpPr>
        <p:spPr>
          <a:xfrm>
            <a:off x="4561401" y="2305744"/>
            <a:ext cx="395021" cy="2888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39616" y="457693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 Example Directory Tree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55841" y="1960936"/>
            <a:ext cx="137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root directory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2104" y="2056657"/>
            <a:ext cx="30963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Valid files (absolute pathname) 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/foo/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bar.txt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/bar/foo/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bar.txt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Valid directory 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/foo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/bar/bar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/bar/foo/</a:t>
            </a:r>
          </a:p>
          <a:p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240016" y="2920753"/>
            <a:ext cx="576064" cy="23576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오른쪽 중괄호 22"/>
          <p:cNvSpPr/>
          <p:nvPr/>
        </p:nvSpPr>
        <p:spPr>
          <a:xfrm>
            <a:off x="8112224" y="3442748"/>
            <a:ext cx="288032" cy="778340"/>
          </a:xfrm>
          <a:prstGeom prst="rightBrac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400256" y="364502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Sub-directories</a:t>
            </a:r>
            <a:endParaRPr lang="ko-KR" altLang="en-US" sz="14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94625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/>
              <a:t> system call with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flag.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en-US" altLang="ko-KR" dirty="0"/>
              <a:t> create file.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O_WRONLY</a:t>
            </a:r>
            <a:r>
              <a:rPr lang="en-US" altLang="ko-KR" dirty="0"/>
              <a:t> : only write to that file while opened.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O_TRUNC</a:t>
            </a:r>
            <a:r>
              <a:rPr lang="en-US" altLang="ko-KR" dirty="0"/>
              <a:t> : make the file size zero (remove any existing content).</a:t>
            </a: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open()</a:t>
            </a:r>
            <a:r>
              <a:rPr lang="en-US" altLang="ko-KR" dirty="0"/>
              <a:t> system call returns </a:t>
            </a:r>
            <a:r>
              <a:rPr lang="en-US" altLang="ko-KR" b="1" dirty="0">
                <a:solidFill>
                  <a:schemeClr val="accent6"/>
                </a:solidFill>
              </a:rPr>
              <a:t>file descriptor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i="1" dirty="0"/>
              <a:t>File descriptor </a:t>
            </a:r>
            <a:r>
              <a:rPr lang="en-US" altLang="ko-KR" dirty="0"/>
              <a:t>is an </a:t>
            </a:r>
            <a:r>
              <a:rPr lang="en-US" altLang="ko-KR" u="sng" dirty="0"/>
              <a:t>integer</a:t>
            </a:r>
            <a:r>
              <a:rPr lang="en-US" altLang="ko-KR" dirty="0"/>
              <a:t>, and is used to access files.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95600" y="1628800"/>
            <a:ext cx="705678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open(“foo”, O_CREAT | O_WRONLY | O_TRUNC); </a:t>
            </a:r>
            <a:endParaRPr lang="ko-KR" altLang="en-US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3562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5</TotalTime>
  <Words>3041</Words>
  <Application>Microsoft Office PowerPoint</Application>
  <PresentationFormat>Widescreen</PresentationFormat>
  <Paragraphs>427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굴림</vt:lpstr>
      <vt:lpstr>맑은 고딕</vt:lpstr>
      <vt:lpstr>Courier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Persistent Storage</vt:lpstr>
      <vt:lpstr>File</vt:lpstr>
      <vt:lpstr>Directory</vt:lpstr>
      <vt:lpstr>Directory Tree (Directory Hierarchy)</vt:lpstr>
      <vt:lpstr>Creating Files</vt:lpstr>
      <vt:lpstr>Reading and Writing Files </vt:lpstr>
      <vt:lpstr>Reading and Writing Files (Cont.)</vt:lpstr>
      <vt:lpstr>Reading and Writing Files (Cont.)</vt:lpstr>
      <vt:lpstr>Reading And Writing, But Not Sequentially</vt:lpstr>
      <vt:lpstr>Reading And Writing, But Not Sequentially (Cont.)</vt:lpstr>
      <vt:lpstr>Writing Immediately with fsync()</vt:lpstr>
      <vt:lpstr>Writing Immediately with fsync() (Cont.) </vt:lpstr>
      <vt:lpstr>Writing Immediately with fsync() (Cont.)</vt:lpstr>
      <vt:lpstr>Renaming Files</vt:lpstr>
      <vt:lpstr>Getting Information About Files</vt:lpstr>
      <vt:lpstr>Getting Information About Files (Cont.)</vt:lpstr>
      <vt:lpstr>Removing Files</vt:lpstr>
      <vt:lpstr>Making Directories</vt:lpstr>
      <vt:lpstr>Reading Directories </vt:lpstr>
      <vt:lpstr>Deleting Directories</vt:lpstr>
      <vt:lpstr>Hard Links</vt:lpstr>
      <vt:lpstr>Hard Links (Cont.)</vt:lpstr>
      <vt:lpstr>Hard Links (Cont.)</vt:lpstr>
      <vt:lpstr>Hard Links (Cont.)</vt:lpstr>
      <vt:lpstr>Hard Links (Cont.)</vt:lpstr>
      <vt:lpstr>Symbolic Links (Soft Link)</vt:lpstr>
      <vt:lpstr>Symbolic Links (Cont.)</vt:lpstr>
      <vt:lpstr>Symbolic Links (Cont.)</vt:lpstr>
      <vt:lpstr>Symbolic Links (Cont.)</vt:lpstr>
      <vt:lpstr>Making and Mounting a File System</vt:lpstr>
      <vt:lpstr>Making and Mounting a File System (Cont.)</vt:lpstr>
      <vt:lpstr>Making and Mounting a File System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</cp:revision>
  <cp:lastPrinted>2015-03-03T01:48:46Z</cp:lastPrinted>
  <dcterms:created xsi:type="dcterms:W3CDTF">2021-07-20T10:09:28Z</dcterms:created>
  <dcterms:modified xsi:type="dcterms:W3CDTF">2021-07-21T02:39:49Z</dcterms:modified>
</cp:coreProperties>
</file>