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8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Superblock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Super block contains this </a:t>
            </a:r>
            <a:r>
              <a:rPr lang="en-US" altLang="ko-KR" b="1" dirty="0">
                <a:solidFill>
                  <a:schemeClr val="accent6"/>
                </a:solidFill>
              </a:rPr>
              <a:t>information</a:t>
            </a:r>
            <a:r>
              <a:rPr lang="en-US" altLang="ko-KR" b="1" dirty="0"/>
              <a:t> </a:t>
            </a:r>
            <a:r>
              <a:rPr lang="en-US" altLang="ko-KR" dirty="0"/>
              <a:t>for </a:t>
            </a:r>
            <a:r>
              <a:rPr lang="en-US" altLang="ko-KR" b="1" dirty="0">
                <a:solidFill>
                  <a:schemeClr val="accent6"/>
                </a:solidFill>
              </a:rPr>
              <a:t>particular file system</a:t>
            </a:r>
          </a:p>
          <a:p>
            <a:pPr lvl="1"/>
            <a:r>
              <a:rPr lang="en-US" altLang="ko-KR" dirty="0"/>
              <a:t>Ex) The number of </a:t>
            </a:r>
            <a:r>
              <a:rPr lang="en-US" altLang="ko-KR" dirty="0" err="1"/>
              <a:t>inodes</a:t>
            </a:r>
            <a:r>
              <a:rPr lang="en-US" altLang="ko-KR" dirty="0"/>
              <a:t>, begin location of </a:t>
            </a:r>
            <a:r>
              <a:rPr lang="en-US" altLang="ko-KR" dirty="0" err="1"/>
              <a:t>inode</a:t>
            </a:r>
            <a:r>
              <a:rPr lang="en-US" altLang="ko-KR" dirty="0"/>
              <a:t> table.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Thus, when mounting a file system, OS will read the superblock first, to initialize various information.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495600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439816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84032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328248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495600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439816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384032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8328248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57500" y="2889987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9938" y="2889987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9609" y="2889987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61573" y="2889987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592" y="4057328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71363" y="4057328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19133" y="4057328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56241" y="4057328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428513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984432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984432" y="35010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495600" y="35010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495600" y="3573016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439495" y="2420888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64260" y="3284985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81620" y="2132857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137568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151784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3146235" y="2420888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78372" y="2132857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191245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</a:t>
            </a:r>
            <a:r>
              <a:rPr lang="en-US" altLang="ko-KR" dirty="0" err="1"/>
              <a:t>inode</a:t>
            </a:r>
            <a:r>
              <a:rPr lang="en-US" altLang="ko-KR" dirty="0"/>
              <a:t> is referred to by </a:t>
            </a:r>
            <a:r>
              <a:rPr lang="en-US" altLang="ko-KR" dirty="0" err="1"/>
              <a:t>inode</a:t>
            </a:r>
            <a:r>
              <a:rPr lang="en-US" altLang="ko-KR" dirty="0"/>
              <a:t> number.</a:t>
            </a:r>
          </a:p>
          <a:p>
            <a:pPr lvl="1"/>
            <a:r>
              <a:rPr lang="en-US" altLang="ko-KR" dirty="0"/>
              <a:t>by </a:t>
            </a:r>
            <a:r>
              <a:rPr lang="en-US" altLang="ko-KR" dirty="0" err="1"/>
              <a:t>inode</a:t>
            </a:r>
            <a:r>
              <a:rPr lang="en-US" altLang="ko-KR" dirty="0"/>
              <a:t> number, File system calculate where the </a:t>
            </a:r>
            <a:r>
              <a:rPr lang="en-US" altLang="ko-KR" dirty="0" err="1"/>
              <a:t>inode</a:t>
            </a:r>
            <a:r>
              <a:rPr lang="en-US" altLang="ko-KR" dirty="0"/>
              <a:t> is on the disk.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Ex)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number: 32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Calculate the offset into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 (32 x </a:t>
            </a:r>
            <a:r>
              <a:rPr lang="en-US" altLang="ko-KR" dirty="0" err="1"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) (256 bytes) = 8192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Add start address of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table(12 KB) +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region(8 KB) = 20 KB</a:t>
            </a: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6984" y="4974840"/>
            <a:ext cx="4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1631504" y="4048948"/>
          <a:ext cx="8929012" cy="86409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1602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i-bmap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</a:t>
                      </a:r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1" name="직선 연결선 50"/>
          <p:cNvCxnSpPr/>
          <p:nvPr/>
        </p:nvCxnSpPr>
        <p:spPr>
          <a:xfrm>
            <a:off x="1640360" y="367854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762045" y="367854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876110" y="367854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990174" y="367854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104239" y="367854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218303" y="367854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8332368" y="367854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9446432" y="367854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560496" y="367854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59897" y="3696795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43890" y="3696795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07638" y="3696795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87758" y="3696795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39886" y="3696795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07832" y="4974840"/>
            <a:ext cx="4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47728" y="4974840"/>
            <a:ext cx="4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63386" y="497484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07968" y="497484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16KB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60096" y="497484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040216" y="497484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120336" y="497484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128448" y="497484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32KB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701359" y="3286264"/>
            <a:ext cx="147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table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75801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Disk are not byte addressable, sector addressable.</a:t>
            </a:r>
          </a:p>
          <a:p>
            <a:r>
              <a:rPr lang="en-US" altLang="ko-KR" dirty="0"/>
              <a:t>Disk consist of a large number of addressable sectors, (512 bytes)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Ex) Fetch the block of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(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number: 32)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Sector address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iaddr</a:t>
            </a:r>
            <a:r>
              <a:rPr lang="en-US" altLang="ko-KR" dirty="0">
                <a:cs typeface="Courier New" panose="02070309020205020404" pitchFamily="49" charset="0"/>
              </a:rPr>
              <a:t> of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block: </a:t>
            </a:r>
          </a:p>
          <a:p>
            <a:pPr lvl="2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: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inumber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)) /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blocksize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sector :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blocksize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inodeStratAddr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) 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sectorsize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6984" y="5406888"/>
            <a:ext cx="4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631504" y="4480996"/>
          <a:ext cx="8929012" cy="86409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1602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i-bmap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</a:t>
                      </a:r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1640360" y="4110594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62045" y="4110594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876110" y="4110594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90174" y="4110594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104239" y="4110594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218303" y="4110594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332368" y="4110594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46432" y="4110594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560496" y="4110594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59897" y="4128843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43890" y="4128843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7638" y="4128843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87758" y="4128843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39886" y="4128843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07832" y="5406888"/>
            <a:ext cx="4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7728" y="5406888"/>
            <a:ext cx="4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63386" y="540688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07968" y="540688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16KB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60096" y="540688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40216" y="540688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20336" y="540688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28448" y="540688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32KB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01359" y="3718312"/>
            <a:ext cx="147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table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479488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inode</a:t>
            </a:r>
            <a:r>
              <a:rPr lang="en-US" altLang="ko-KR" dirty="0"/>
              <a:t> have all of the information about a file </a:t>
            </a:r>
          </a:p>
          <a:p>
            <a:pPr lvl="1"/>
            <a:r>
              <a:rPr lang="en-US" altLang="ko-KR" sz="2000" dirty="0">
                <a:cs typeface="+mn-cs"/>
              </a:rPr>
              <a:t>File type (regular file, directory, etc.),</a:t>
            </a:r>
          </a:p>
          <a:p>
            <a:pPr lvl="1"/>
            <a:r>
              <a:rPr lang="en-US" altLang="ko-KR" sz="2000" dirty="0">
                <a:cs typeface="+mn-cs"/>
              </a:rPr>
              <a:t>Size, the number of blocks allocated to it.</a:t>
            </a:r>
          </a:p>
          <a:p>
            <a:pPr lvl="1"/>
            <a:r>
              <a:rPr lang="en-US" altLang="ko-KR" sz="2000" dirty="0">
                <a:cs typeface="+mn-cs"/>
              </a:rPr>
              <a:t>Protection information(who ones the file, who can access, </a:t>
            </a:r>
            <a:r>
              <a:rPr lang="en-US" altLang="ko-KR" sz="2000" dirty="0" err="1">
                <a:cs typeface="+mn-cs"/>
              </a:rPr>
              <a:t>etc</a:t>
            </a:r>
            <a:r>
              <a:rPr lang="en-US" altLang="ko-KR" sz="2000" dirty="0">
                <a:cs typeface="+mn-cs"/>
              </a:rPr>
              <a:t>).</a:t>
            </a:r>
          </a:p>
          <a:p>
            <a:pPr lvl="1"/>
            <a:r>
              <a:rPr lang="en-US" altLang="ko-KR" sz="2000" dirty="0">
                <a:cs typeface="+mn-cs"/>
              </a:rPr>
              <a:t>Time information.</a:t>
            </a:r>
          </a:p>
          <a:p>
            <a:pPr lvl="1"/>
            <a:r>
              <a:rPr lang="en-US" altLang="ko-KR" sz="2000" dirty="0">
                <a:cs typeface="+mn-cs"/>
              </a:rPr>
              <a:t>Etc.</a:t>
            </a:r>
          </a:p>
          <a:p>
            <a:pPr lvl="1"/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98235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05732" y="980728"/>
            <a:ext cx="8786812" cy="504056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Size 	Name		What is this </a:t>
            </a:r>
            <a:r>
              <a:rPr lang="en-US" altLang="ko-KR" sz="1400" dirty="0" err="1">
                <a:cs typeface="Courier New" panose="02070309020205020404" pitchFamily="49" charset="0"/>
              </a:rPr>
              <a:t>inode</a:t>
            </a:r>
            <a:r>
              <a:rPr lang="en-US" altLang="ko-KR" sz="1400" dirty="0">
                <a:cs typeface="Courier New" panose="02070309020205020404" pitchFamily="49" charset="0"/>
              </a:rPr>
              <a:t> field for?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2 	mode		can this file be read/written/executed?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2 	</a:t>
            </a:r>
            <a:r>
              <a:rPr lang="en-US" altLang="ko-KR" sz="1400" dirty="0" err="1">
                <a:cs typeface="Courier New" panose="02070309020205020404" pitchFamily="49" charset="0"/>
              </a:rPr>
              <a:t>uid</a:t>
            </a:r>
            <a:r>
              <a:rPr lang="en-US" altLang="ko-KR" sz="1400" dirty="0">
                <a:cs typeface="Courier New" panose="02070309020205020404" pitchFamily="49" charset="0"/>
              </a:rPr>
              <a:t>     		who owns this file?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size		how many bytes are in this file?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time 		what time was this file last accessed?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ctime</a:t>
            </a:r>
            <a:r>
              <a:rPr lang="en-US" altLang="ko-KR" sz="1400" dirty="0">
                <a:cs typeface="Courier New" panose="02070309020205020404" pitchFamily="49" charset="0"/>
              </a:rPr>
              <a:t>		what time was this file created?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	</a:t>
            </a:r>
            <a:r>
              <a:rPr lang="en-US" altLang="ko-KR" sz="1400" dirty="0" err="1">
                <a:cs typeface="Courier New" panose="02070309020205020404" pitchFamily="49" charset="0"/>
              </a:rPr>
              <a:t>mtime</a:t>
            </a:r>
            <a:r>
              <a:rPr lang="en-US" altLang="ko-KR" sz="1400" dirty="0">
                <a:cs typeface="Courier New" panose="02070309020205020404" pitchFamily="49" charset="0"/>
              </a:rPr>
              <a:t>		what time was this file last modified?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dtime</a:t>
            </a:r>
            <a:r>
              <a:rPr lang="en-US" altLang="ko-KR" sz="1400" dirty="0">
                <a:cs typeface="Courier New" panose="02070309020205020404" pitchFamily="49" charset="0"/>
              </a:rPr>
              <a:t>		what time was this </a:t>
            </a:r>
            <a:r>
              <a:rPr lang="en-US" altLang="ko-KR" sz="1400" dirty="0" err="1">
                <a:cs typeface="Courier New" panose="02070309020205020404" pitchFamily="49" charset="0"/>
              </a:rPr>
              <a:t>inode</a:t>
            </a:r>
            <a:r>
              <a:rPr lang="en-US" altLang="ko-KR" sz="1400" dirty="0">
                <a:cs typeface="Courier New" panose="02070309020205020404" pitchFamily="49" charset="0"/>
              </a:rPr>
              <a:t> deleted?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gid</a:t>
            </a:r>
            <a:r>
              <a:rPr lang="en-US" altLang="ko-KR" sz="1400" dirty="0">
                <a:cs typeface="Courier New" panose="02070309020205020404" pitchFamily="49" charset="0"/>
              </a:rPr>
              <a:t>		which group does this file belong to?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2 	</a:t>
            </a:r>
            <a:r>
              <a:rPr lang="en-US" altLang="ko-KR" sz="1400" dirty="0" err="1">
                <a:cs typeface="Courier New" panose="02070309020205020404" pitchFamily="49" charset="0"/>
              </a:rPr>
              <a:t>links_count</a:t>
            </a:r>
            <a:r>
              <a:rPr lang="en-US" altLang="ko-KR" sz="1400" dirty="0">
                <a:cs typeface="Courier New" panose="02070309020205020404" pitchFamily="49" charset="0"/>
              </a:rPr>
              <a:t>		how many hard links are there to this file?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2 	blocks		how many blocks have been allocated to this file?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flags		how should </a:t>
            </a:r>
            <a:r>
              <a:rPr lang="en-US" altLang="ko-KR" sz="1400" dirty="0" err="1">
                <a:cs typeface="Courier New" panose="02070309020205020404" pitchFamily="49" charset="0"/>
              </a:rPr>
              <a:t>ext2</a:t>
            </a:r>
            <a:r>
              <a:rPr lang="en-US" altLang="ko-KR" sz="1400" dirty="0">
                <a:cs typeface="Courier New" panose="02070309020205020404" pitchFamily="49" charset="0"/>
              </a:rPr>
              <a:t> use this </a:t>
            </a:r>
            <a:r>
              <a:rPr lang="en-US" altLang="ko-KR" sz="1400" dirty="0" err="1">
                <a:cs typeface="Courier New" panose="02070309020205020404" pitchFamily="49" charset="0"/>
              </a:rPr>
              <a:t>inode</a:t>
            </a:r>
            <a:r>
              <a:rPr lang="en-US" altLang="ko-KR" sz="1400" dirty="0">
                <a:cs typeface="Courier New" panose="02070309020205020404" pitchFamily="49" charset="0"/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	</a:t>
            </a:r>
            <a:r>
              <a:rPr lang="en-US" altLang="ko-KR" sz="1400" dirty="0" err="1">
                <a:cs typeface="Courier New" panose="02070309020205020404" pitchFamily="49" charset="0"/>
              </a:rPr>
              <a:t>osd1</a:t>
            </a:r>
            <a:r>
              <a:rPr lang="en-US" altLang="ko-KR" sz="1400" dirty="0">
                <a:cs typeface="Courier New" panose="02070309020205020404" pitchFamily="49" charset="0"/>
              </a:rPr>
              <a:t>		an OS-dependent field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60 	block		a set of disk pointers (15 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generation		file version (used by NFS)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file_acl</a:t>
            </a:r>
            <a:r>
              <a:rPr lang="en-US" altLang="ko-KR" sz="1400" dirty="0">
                <a:cs typeface="Courier New" panose="02070309020205020404" pitchFamily="49" charset="0"/>
              </a:rPr>
              <a:t>		a new permissions model beyond mode bits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dir_acl</a:t>
            </a:r>
            <a:r>
              <a:rPr lang="en-US" altLang="ko-KR" sz="1400" dirty="0">
                <a:cs typeface="Courier New" panose="02070309020205020404" pitchFamily="49" charset="0"/>
              </a:rPr>
              <a:t>		called access control lists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faddr</a:t>
            </a:r>
            <a:r>
              <a:rPr lang="en-US" altLang="ko-KR" sz="1400" dirty="0">
                <a:cs typeface="Courier New" panose="02070309020205020404" pitchFamily="49" charset="0"/>
              </a:rPr>
              <a:t>		an unsupported field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12 	</a:t>
            </a:r>
            <a:r>
              <a:rPr lang="en-US" altLang="ko-KR" sz="1400" dirty="0" err="1">
                <a:cs typeface="Courier New" panose="02070309020205020404" pitchFamily="49" charset="0"/>
              </a:rPr>
              <a:t>i_osd2</a:t>
            </a:r>
            <a:r>
              <a:rPr lang="en-US" altLang="ko-KR" sz="1400" dirty="0">
                <a:cs typeface="Courier New" panose="02070309020205020404" pitchFamily="49" charset="0"/>
              </a:rPr>
              <a:t>		another OS-dependent field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1904" y="6001544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EXT2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917700" y="1257712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672634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Multi-Level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support bigger files, we use multi-level index.</a:t>
            </a:r>
          </a:p>
          <a:p>
            <a:r>
              <a:rPr lang="en-US" altLang="ko-KR" b="1" dirty="0">
                <a:solidFill>
                  <a:schemeClr val="accent6"/>
                </a:solidFill>
              </a:rPr>
              <a:t>Indirect pointer</a:t>
            </a:r>
            <a:r>
              <a:rPr lang="en-US" altLang="ko-KR" b="1" dirty="0"/>
              <a:t> </a:t>
            </a:r>
            <a:r>
              <a:rPr lang="en-US" altLang="ko-KR" dirty="0"/>
              <a:t>points to a block that contains more pointers.</a:t>
            </a:r>
          </a:p>
          <a:p>
            <a:pPr lvl="1"/>
            <a:r>
              <a:rPr lang="en-US" altLang="ko-KR" dirty="0" err="1"/>
              <a:t>inode</a:t>
            </a:r>
            <a:r>
              <a:rPr lang="en-US" altLang="ko-KR" dirty="0"/>
              <a:t> have fixed number of direct pointers (12) and a single indirect pointer.</a:t>
            </a:r>
          </a:p>
          <a:p>
            <a:pPr lvl="1"/>
            <a:r>
              <a:rPr lang="en-US" altLang="ko-KR" dirty="0"/>
              <a:t>If a file grows large enough, an indirect block is allocated, </a:t>
            </a:r>
            <a:r>
              <a:rPr lang="en-US" altLang="ko-KR" dirty="0" err="1"/>
              <a:t>inode’s</a:t>
            </a:r>
            <a:r>
              <a:rPr lang="en-US" altLang="ko-KR" dirty="0"/>
              <a:t> slot for an indirect pointer is set to point to it. </a:t>
            </a:r>
          </a:p>
          <a:p>
            <a:pPr lvl="2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(12 + 1024) x 4 K or 4144 KB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302647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Multi-Level Index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chemeClr val="accent6"/>
                    </a:solidFill>
                  </a:rPr>
                  <a:t>Double indirect pointer </a:t>
                </a:r>
                <a:r>
                  <a:rPr lang="en-US" altLang="ko-KR" dirty="0"/>
                  <a:t>points to a block that contains indirect blocks.</a:t>
                </a:r>
              </a:p>
              <a:p>
                <a:pPr lvl="1"/>
                <a:r>
                  <a:rPr lang="en-US" altLang="ko-KR" dirty="0"/>
                  <a:t>Allow file to grow with an additional </a:t>
                </a:r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1024 x 1024</a:t>
                </a:r>
                <a:r>
                  <a:rPr lang="en-US" altLang="ko-KR" dirty="0"/>
                  <a:t> or 1 million </a:t>
                </a:r>
                <a:r>
                  <a:rPr lang="en-US" altLang="ko-KR" dirty="0" err="1"/>
                  <a:t>4KB</a:t>
                </a:r>
                <a:r>
                  <a:rPr lang="en-US" altLang="ko-KR" dirty="0"/>
                  <a:t> blocks.</a:t>
                </a:r>
              </a:p>
              <a:p>
                <a:r>
                  <a:rPr lang="en-US" altLang="ko-KR" dirty="0">
                    <a:solidFill>
                      <a:schemeClr val="accent6"/>
                    </a:solidFill>
                  </a:rPr>
                  <a:t>Triple indirect pointer </a:t>
                </a:r>
                <a:r>
                  <a:rPr lang="en-US" altLang="ko-KR" dirty="0"/>
                  <a:t>points to a block that contains double indirect blocks.</a:t>
                </a:r>
              </a:p>
              <a:p>
                <a:r>
                  <a:rPr lang="en-US" altLang="ko-KR" dirty="0"/>
                  <a:t>Multi-Level Index approach to pointing to file blocks.</a:t>
                </a:r>
              </a:p>
              <a:p>
                <a:pPr lvl="1"/>
                <a:r>
                  <a:rPr lang="en-US" altLang="ko-KR" dirty="0"/>
                  <a:t>Ex) twelve direct pointers, a single and a double indirect block.</a:t>
                </a:r>
              </a:p>
              <a:p>
                <a:pPr lvl="2"/>
                <a:r>
                  <a:rPr lang="en-US" altLang="ko-KR" dirty="0"/>
                  <a:t>over </a:t>
                </a:r>
                <a:r>
                  <a:rPr lang="en-US" altLang="ko-KR" dirty="0" err="1"/>
                  <a:t>4GB</a:t>
                </a:r>
                <a:r>
                  <a:rPr lang="en-US" altLang="ko-KR" dirty="0"/>
                  <a:t> in size (</a:t>
                </a:r>
                <a:r>
                  <a:rPr lang="en-US" altLang="ko-KR" dirty="0">
                    <a:latin typeface="Cambria Math"/>
                  </a:rPr>
                  <a:t>12+1024+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0">
                            <a:latin typeface="Cambria Math"/>
                          </a:rPr>
                          <m:t>1024</m:t>
                        </m:r>
                      </m:e>
                      <m:sup>
                        <m:r>
                          <a:rPr lang="en-US" altLang="ko-KR" i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0">
                        <a:latin typeface="Cambria Math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/>
                      </a:rPr>
                      <m:t>x</m:t>
                    </m:r>
                    <m:r>
                      <a:rPr lang="en-US" altLang="ko-KR" i="0">
                        <a:latin typeface="Cambria Math"/>
                      </a:rPr>
                      <m:t> 4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/>
                      </a:rPr>
                      <m:t>KB</m:t>
                    </m:r>
                  </m:oMath>
                </a14:m>
                <a:endParaRPr lang="en-US" altLang="ko-KR" dirty="0">
                  <a:latin typeface="Cambria Math"/>
                </a:endParaRPr>
              </a:p>
              <a:p>
                <a:r>
                  <a:rPr lang="en-US" altLang="ko-KR" dirty="0"/>
                  <a:t>Many file system use a multi-level index.</a:t>
                </a:r>
              </a:p>
              <a:p>
                <a:pPr lvl="1"/>
                <a:r>
                  <a:rPr lang="en-US" altLang="ko-KR" dirty="0"/>
                  <a:t>Linux </a:t>
                </a:r>
                <a:r>
                  <a:rPr lang="en-US" altLang="ko-KR" dirty="0" err="1"/>
                  <a:t>EXT2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EXT3</a:t>
                </a:r>
                <a:r>
                  <a:rPr lang="en-US" altLang="ko-KR" dirty="0"/>
                  <a:t>, NetApp’s </a:t>
                </a:r>
                <a:r>
                  <a:rPr lang="en-US" altLang="ko-KR" dirty="0" err="1"/>
                  <a:t>WAFL</a:t>
                </a:r>
                <a:r>
                  <a:rPr lang="en-US" altLang="ko-KR" dirty="0"/>
                  <a:t>, Unix file system. </a:t>
                </a:r>
              </a:p>
              <a:p>
                <a:pPr lvl="1"/>
                <a:r>
                  <a:rPr lang="en-US" altLang="ko-KR" dirty="0"/>
                  <a:t>Linux </a:t>
                </a:r>
                <a:r>
                  <a:rPr lang="en-US" altLang="ko-KR" dirty="0" err="1"/>
                  <a:t>EXT4</a:t>
                </a:r>
                <a:r>
                  <a:rPr lang="en-US" altLang="ko-KR" dirty="0"/>
                  <a:t> use </a:t>
                </a:r>
                <a:r>
                  <a:rPr lang="en-US" altLang="ko-KR" sz="2000" dirty="0">
                    <a:solidFill>
                      <a:schemeClr val="accent6"/>
                    </a:solidFill>
                    <a:cs typeface="+mn-cs"/>
                  </a:rPr>
                  <a:t>extents</a:t>
                </a:r>
                <a:r>
                  <a:rPr lang="en-US" altLang="ko-KR" dirty="0"/>
                  <a:t> instead of simple pointers.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054701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Multi-Level Index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61716" y="2248222"/>
            <a:ext cx="8354764" cy="190085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Most files are small	</a:t>
            </a:r>
            <a:r>
              <a:rPr lang="en-US" altLang="ko-KR" sz="1600" dirty="0"/>
              <a:t>	                    Roughly 2K is the most common size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Average file size is growing	</a:t>
            </a:r>
            <a:r>
              <a:rPr lang="en-US" altLang="ko-KR" sz="1600" dirty="0"/>
              <a:t>	Almost </a:t>
            </a:r>
            <a:r>
              <a:rPr lang="en-US" altLang="ko-KR" sz="1600" dirty="0" err="1"/>
              <a:t>200K</a:t>
            </a:r>
            <a:r>
              <a:rPr lang="en-US" altLang="ko-KR" sz="1600" dirty="0"/>
              <a:t> is the average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Most bytes are stored in large files</a:t>
            </a:r>
            <a:r>
              <a:rPr lang="en-US" altLang="ko-KR" sz="1600" dirty="0"/>
              <a:t>	A few big files use most of the space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File systems contains lots of files</a:t>
            </a:r>
            <a:r>
              <a:rPr lang="en-US" altLang="ko-KR" sz="1600" dirty="0"/>
              <a:t>	Almost 100K on average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File systems are roughly half full</a:t>
            </a:r>
            <a:r>
              <a:rPr lang="en-US" altLang="ko-KR" sz="1600" dirty="0"/>
              <a:t>	                    Even as disks grow, file system remain -50% full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Directories are typically small	                  </a:t>
            </a:r>
            <a:r>
              <a:rPr lang="en-US" altLang="ko-KR" sz="1600" dirty="0"/>
              <a:t>Many have few entries; most have 20 or fewer</a:t>
            </a:r>
            <a:endParaRPr lang="ko-KR" altLang="en-US" sz="16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35760" y="4509120"/>
            <a:ext cx="396044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b="1" kern="0" dirty="0"/>
              <a:t>File System Measurement Summary</a:t>
            </a:r>
            <a:endParaRPr lang="ko-KR" altLang="en-US" sz="1600" b="1" kern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5671572" y="1988840"/>
            <a:ext cx="0" cy="23042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70835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Directory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Directory contains a list of (entry name, </a:t>
            </a:r>
            <a:r>
              <a:rPr lang="en-US" altLang="ko-KR" dirty="0" err="1"/>
              <a:t>inode</a:t>
            </a:r>
            <a:r>
              <a:rPr lang="en-US" altLang="ko-KR" dirty="0"/>
              <a:t> number) pairs.</a:t>
            </a:r>
          </a:p>
          <a:p>
            <a:r>
              <a:rPr lang="en-US" altLang="ko-KR" dirty="0"/>
              <a:t>Each directory has two extra files </a:t>
            </a:r>
            <a:r>
              <a:rPr lang="en-US" altLang="ko-KR" dirty="0">
                <a:solidFill>
                  <a:schemeClr val="accent6"/>
                </a:solidFill>
              </a:rPr>
              <a:t>.”dot” for current directory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chemeClr val="accent6"/>
                </a:solidFill>
              </a:rPr>
              <a:t>..”dot-dot” for parent directory</a:t>
            </a:r>
          </a:p>
          <a:p>
            <a:pPr lvl="1"/>
            <a:r>
              <a:rPr lang="en-US" altLang="ko-KR" dirty="0"/>
              <a:t>For example,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ko-KR" dirty="0"/>
              <a:t> has three files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foo, bar,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28256" y="3218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inum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reclen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name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5 	 4	  2       .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2	 4 	  3       ..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12	 4	  4       foo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13	 4	  4       bar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24 	 8	  7   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11824" y="4869160"/>
            <a:ext cx="2335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on-disk for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dir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79453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Space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system track which </a:t>
            </a:r>
            <a:r>
              <a:rPr lang="en-US" altLang="ko-KR" dirty="0" err="1"/>
              <a:t>inode</a:t>
            </a:r>
            <a:r>
              <a:rPr lang="en-US" altLang="ko-KR" dirty="0"/>
              <a:t> and data block are free or not.</a:t>
            </a:r>
          </a:p>
          <a:p>
            <a:r>
              <a:rPr lang="en-US" altLang="ko-KR" dirty="0"/>
              <a:t>In order to manage free space, we have two simple bitmaps.</a:t>
            </a:r>
          </a:p>
          <a:p>
            <a:pPr lvl="1"/>
            <a:r>
              <a:rPr lang="en-US" altLang="ko-KR" dirty="0"/>
              <a:t>When file is newly created, it allocated </a:t>
            </a:r>
            <a:r>
              <a:rPr lang="en-US" altLang="ko-KR" dirty="0" err="1"/>
              <a:t>inode</a:t>
            </a:r>
            <a:r>
              <a:rPr lang="en-US" altLang="ko-KR" dirty="0"/>
              <a:t> by searching the </a:t>
            </a:r>
            <a:r>
              <a:rPr lang="en-US" altLang="ko-KR" dirty="0" err="1"/>
              <a:t>inode</a:t>
            </a:r>
            <a:r>
              <a:rPr lang="en-US" altLang="ko-KR" dirty="0"/>
              <a:t> bitmap and update on-disk bitmap.</a:t>
            </a:r>
          </a:p>
          <a:p>
            <a:pPr lvl="1"/>
            <a:r>
              <a:rPr lang="en-US" altLang="ko-KR" dirty="0"/>
              <a:t>Pre-allocation policy is commonly used for allocate contiguous blocks.</a:t>
            </a:r>
          </a:p>
        </p:txBody>
      </p:sp>
    </p:spTree>
    <p:extLst>
      <p:ext uri="{BB962C8B-B14F-4D97-AF65-F5344CB8AC3E}">
        <p14:creationId xmlns:p14="http://schemas.microsoft.com/office/powerpoint/2010/main" val="293573547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Reading a File From Disk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5429250"/>
          </a:xfrm>
        </p:spPr>
        <p:txBody>
          <a:bodyPr/>
          <a:lstStyle/>
          <a:p>
            <a:r>
              <a:rPr lang="en-US" altLang="ko-KR" dirty="0"/>
              <a:t>Issue an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open(“/foo/bar”, O_RDONLY)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Traverse the pathname and thus locate the desired </a:t>
            </a:r>
            <a:r>
              <a:rPr lang="en-US" altLang="ko-KR" dirty="0" err="1"/>
              <a:t>indoe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Begin at the root of the file system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(/)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In most Unix file systems, the root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 is 2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Filesystem reads in the block that contains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 2.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Look inside of it to find pointer to data blocks (contents of the root).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By reading in one or more directory data blocks, It will find “foo” directory.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Traverse recursively the path name until the desired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 (“bar”)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Check finale permissions, allocate a file descriptor for this process  and returns file descriptor to user.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5578337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Reading a File From Disk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4997202"/>
          </a:xfrm>
        </p:spPr>
        <p:txBody>
          <a:bodyPr/>
          <a:lstStyle/>
          <a:p>
            <a:r>
              <a:rPr lang="en-US" altLang="ko-KR" dirty="0"/>
              <a:t>Issue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US" altLang="ko-KR" dirty="0"/>
              <a:t> to read from the file.</a:t>
            </a:r>
          </a:p>
          <a:p>
            <a:pPr lvl="1"/>
            <a:r>
              <a:rPr lang="en-US" altLang="ko-KR" dirty="0"/>
              <a:t>Read in the first block of the file, consulting the </a:t>
            </a:r>
            <a:r>
              <a:rPr lang="en-US" altLang="ko-KR" dirty="0" err="1"/>
              <a:t>inode</a:t>
            </a:r>
            <a:r>
              <a:rPr lang="en-US" altLang="ko-KR" dirty="0"/>
              <a:t> to find the location of such a block.</a:t>
            </a:r>
          </a:p>
          <a:p>
            <a:pPr lvl="2"/>
            <a:r>
              <a:rPr lang="en-US" altLang="ko-KR" dirty="0"/>
              <a:t>Update the </a:t>
            </a:r>
            <a:r>
              <a:rPr lang="en-US" altLang="ko-KR" dirty="0" err="1"/>
              <a:t>inode</a:t>
            </a:r>
            <a:r>
              <a:rPr lang="en-US" altLang="ko-KR" dirty="0"/>
              <a:t> with a new last accessed time.</a:t>
            </a:r>
          </a:p>
          <a:p>
            <a:pPr lvl="2"/>
            <a:r>
              <a:rPr lang="en-US" altLang="ko-KR" dirty="0"/>
              <a:t>Update in-memory open file table for file descriptor, the file offset.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When file is closed:</a:t>
            </a:r>
          </a:p>
          <a:p>
            <a:pPr lvl="1"/>
            <a:r>
              <a:rPr lang="en-US" altLang="ko-KR" dirty="0"/>
              <a:t>File descriptor should be deallocated, but for now, that is all the file system really needs to do. No dis I/</a:t>
            </a:r>
            <a:r>
              <a:rPr lang="en-US" altLang="ko-KR" dirty="0" err="1"/>
              <a:t>Os</a:t>
            </a:r>
            <a:r>
              <a:rPr lang="en-US" altLang="ko-KR" dirty="0"/>
              <a:t> take place.</a:t>
            </a:r>
          </a:p>
        </p:txBody>
      </p:sp>
    </p:spTree>
    <p:extLst>
      <p:ext uri="{BB962C8B-B14F-4D97-AF65-F5344CB8AC3E}">
        <p14:creationId xmlns:p14="http://schemas.microsoft.com/office/powerpoint/2010/main" val="790646544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Reading a File From Disk (Cont.)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775520" y="1628800"/>
          <a:ext cx="8712968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open(bar)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143673" y="5410984"/>
            <a:ext cx="5319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 Read Timeline (Time Increasing Downward)</a:t>
            </a:r>
          </a:p>
        </p:txBody>
      </p:sp>
    </p:spTree>
    <p:extLst>
      <p:ext uri="{BB962C8B-B14F-4D97-AF65-F5344CB8AC3E}">
        <p14:creationId xmlns:p14="http://schemas.microsoft.com/office/powerpoint/2010/main" val="118353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Writing to Disk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4997202"/>
          </a:xfrm>
        </p:spPr>
        <p:txBody>
          <a:bodyPr/>
          <a:lstStyle/>
          <a:p>
            <a:r>
              <a:rPr lang="en-US" altLang="ko-KR" dirty="0"/>
              <a:t>Issue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altLang="ko-KR" dirty="0"/>
              <a:t> to update the file with new contents.</a:t>
            </a:r>
          </a:p>
          <a:p>
            <a:r>
              <a:rPr lang="en-US" altLang="ko-KR" dirty="0"/>
              <a:t>File may allocate a block (unless the block is being overwritten).</a:t>
            </a:r>
          </a:p>
          <a:p>
            <a:pPr lvl="1"/>
            <a:r>
              <a:rPr lang="en-US" altLang="ko-KR" dirty="0"/>
              <a:t>Need to update data block, data bitmap.</a:t>
            </a:r>
          </a:p>
          <a:p>
            <a:pPr lvl="1"/>
            <a:r>
              <a:rPr lang="en-US" altLang="ko-KR" dirty="0"/>
              <a:t>It generates five I/</a:t>
            </a:r>
            <a:r>
              <a:rPr lang="en-US" altLang="ko-KR" dirty="0" err="1"/>
              <a:t>Os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one to read the data bitmap</a:t>
            </a:r>
          </a:p>
          <a:p>
            <a:pPr lvl="2"/>
            <a:r>
              <a:rPr lang="en-US" altLang="ko-KR" dirty="0"/>
              <a:t>one to write the bitmap (to reflect its new state to disk)</a:t>
            </a:r>
          </a:p>
          <a:p>
            <a:pPr lvl="2"/>
            <a:r>
              <a:rPr lang="en-US" altLang="ko-KR" dirty="0"/>
              <a:t>two more to read and then write the </a:t>
            </a:r>
            <a:r>
              <a:rPr lang="en-US" altLang="ko-KR" dirty="0" err="1"/>
              <a:t>inode</a:t>
            </a:r>
            <a:endParaRPr lang="en-US" altLang="ko-KR" dirty="0"/>
          </a:p>
          <a:p>
            <a:pPr lvl="2"/>
            <a:r>
              <a:rPr lang="en-US" altLang="ko-KR" dirty="0"/>
              <a:t>one to write the actual block itself.</a:t>
            </a:r>
          </a:p>
          <a:p>
            <a:pPr lvl="1"/>
            <a:r>
              <a:rPr lang="en-US" altLang="ko-KR" dirty="0"/>
              <a:t>To create file, it also allocate space for directory, causing high I/O traffic.</a:t>
            </a:r>
          </a:p>
        </p:txBody>
      </p:sp>
    </p:spTree>
    <p:extLst>
      <p:ext uri="{BB962C8B-B14F-4D97-AF65-F5344CB8AC3E}">
        <p14:creationId xmlns:p14="http://schemas.microsoft.com/office/powerpoint/2010/main" val="1659828158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Writing to Disk (Cont.)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775520" y="920080"/>
          <a:ext cx="8712968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  <a:endPara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(/foo/bar)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431704" y="6021288"/>
            <a:ext cx="5659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 Creation Timeline (Time Increasing Downward)</a:t>
            </a:r>
          </a:p>
        </p:txBody>
      </p:sp>
    </p:spTree>
    <p:extLst>
      <p:ext uri="{BB962C8B-B14F-4D97-AF65-F5344CB8AC3E}">
        <p14:creationId xmlns:p14="http://schemas.microsoft.com/office/powerpoint/2010/main" val="2868920390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Caching and Buffering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Reading and writing files are expensive, incurring many I/</a:t>
            </a:r>
            <a:r>
              <a:rPr lang="en-US" altLang="ko-KR" dirty="0" err="1"/>
              <a:t>Os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For example, long pathname(/1/2/3/…./100/</a:t>
            </a:r>
            <a:r>
              <a:rPr lang="en-US" altLang="ko-KR" dirty="0" err="1"/>
              <a:t>file.txt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One to read the </a:t>
            </a:r>
            <a:r>
              <a:rPr lang="en-US" altLang="ko-KR" dirty="0" err="1"/>
              <a:t>inode</a:t>
            </a:r>
            <a:r>
              <a:rPr lang="en-US" altLang="ko-KR" dirty="0"/>
              <a:t> of the directory and at least one read its data.</a:t>
            </a:r>
          </a:p>
          <a:p>
            <a:pPr lvl="2"/>
            <a:r>
              <a:rPr lang="en-US" altLang="ko-KR" dirty="0"/>
              <a:t>Literally perform hundreds of reads just to open the file.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In order to reduce I/O traffic, file systems aggressively use system memory(DRAM) to cache.</a:t>
            </a:r>
          </a:p>
          <a:p>
            <a:pPr lvl="1"/>
            <a:r>
              <a:rPr lang="en-US" altLang="ko-KR" dirty="0"/>
              <a:t>Early file system use fixed-size cache to hold popular blocks.</a:t>
            </a:r>
          </a:p>
          <a:p>
            <a:pPr lvl="2"/>
            <a:r>
              <a:rPr lang="en-US" altLang="ko-KR" dirty="0"/>
              <a:t>Static partitioning of memory can be wasteful;</a:t>
            </a:r>
          </a:p>
          <a:p>
            <a:pPr lvl="1"/>
            <a:r>
              <a:rPr lang="en-US" altLang="ko-KR" dirty="0"/>
              <a:t>Modem systems use </a:t>
            </a:r>
            <a:r>
              <a:rPr lang="en-US" altLang="ko-KR" dirty="0">
                <a:solidFill>
                  <a:schemeClr val="accent6"/>
                </a:solidFill>
              </a:rPr>
              <a:t>dynamic partitioning approach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/>
                </a:solidFill>
              </a:rPr>
              <a:t>unified page cache.</a:t>
            </a:r>
          </a:p>
          <a:p>
            <a:r>
              <a:rPr lang="en-US" altLang="ko-KR" dirty="0"/>
              <a:t>Read I/O can be avoided by large cache.</a:t>
            </a:r>
          </a:p>
          <a:p>
            <a:endParaRPr lang="en-US" altLang="ko-KR" dirty="0">
              <a:solidFill>
                <a:schemeClr val="accent6"/>
              </a:solidFill>
            </a:endParaRPr>
          </a:p>
          <a:p>
            <a:pPr lvl="1"/>
            <a:endParaRPr lang="en-US" altLang="ko-K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56311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Caching and Buffering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Write traffic has to go to disk for persistent, Thus, cache does not reduce write I/</a:t>
            </a:r>
            <a:r>
              <a:rPr lang="en-US" altLang="ko-KR" dirty="0" err="1"/>
              <a:t>Os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File system use write buffering for write performance benefits.</a:t>
            </a:r>
          </a:p>
          <a:p>
            <a:pPr lvl="1"/>
            <a:r>
              <a:rPr lang="en-US" altLang="ko-KR" dirty="0"/>
              <a:t>delaying writes (file system batch some updates into a smaller set of I/</a:t>
            </a:r>
            <a:r>
              <a:rPr lang="en-US" altLang="ko-KR" dirty="0" err="1"/>
              <a:t>Os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By buffering a number of writes in memory, the file system can then schedule the subsequent I/</a:t>
            </a:r>
            <a:r>
              <a:rPr lang="en-US" altLang="ko-KR" dirty="0" err="1"/>
              <a:t>Os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By avoiding writes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Some application force flush data to disk by calling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or direct I/O.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6793911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40. File system Implementation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84504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Way To Think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different aspects to implement file system </a:t>
            </a:r>
          </a:p>
          <a:p>
            <a:pPr lvl="1"/>
            <a:r>
              <a:rPr lang="en-US" altLang="ko-KR" b="1" dirty="0">
                <a:solidFill>
                  <a:schemeClr val="accent6"/>
                </a:solidFill>
              </a:rPr>
              <a:t>Data structures</a:t>
            </a:r>
          </a:p>
          <a:p>
            <a:pPr lvl="2"/>
            <a:r>
              <a:rPr lang="en-US" altLang="ko-KR" dirty="0"/>
              <a:t>What types of on-disk structures are utilized by the file system to organize its data and metadata?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>
                <a:solidFill>
                  <a:schemeClr val="accent6"/>
                </a:solidFill>
              </a:rPr>
              <a:t>Access methods</a:t>
            </a:r>
            <a:endParaRPr lang="en-US" altLang="ko-KR" b="1" dirty="0"/>
          </a:p>
          <a:p>
            <a:pPr lvl="2"/>
            <a:r>
              <a:rPr lang="en-US" altLang="ko-KR" dirty="0"/>
              <a:t>How does it map the calls made by a process as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altLang="ko-KR" dirty="0">
                <a:cs typeface="Courier New" panose="02070309020205020404" pitchFamily="49" charset="0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read()</a:t>
            </a:r>
            <a:r>
              <a:rPr lang="en-US" altLang="ko-KR" dirty="0">
                <a:cs typeface="Courier New" panose="02070309020205020404" pitchFamily="49" charset="0"/>
              </a:rPr>
              <a:t>,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altLang="ko-KR" dirty="0">
                <a:cs typeface="Courier New" panose="02070309020205020404" pitchFamily="49" charset="0"/>
              </a:rPr>
              <a:t>,</a:t>
            </a:r>
            <a:r>
              <a:rPr lang="en-US" altLang="ko-KR" dirty="0"/>
              <a:t> etc. </a:t>
            </a:r>
          </a:p>
          <a:p>
            <a:pPr lvl="2"/>
            <a:r>
              <a:rPr lang="en-US" altLang="ko-KR" dirty="0"/>
              <a:t>Which structures are read during the execution of a particular system call? </a:t>
            </a:r>
          </a:p>
        </p:txBody>
      </p:sp>
    </p:spTree>
    <p:extLst>
      <p:ext uri="{BB962C8B-B14F-4D97-AF65-F5344CB8AC3E}">
        <p14:creationId xmlns:p14="http://schemas.microsoft.com/office/powerpoint/2010/main" val="356968779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develop the overall organization of the file system data structure.</a:t>
            </a:r>
          </a:p>
          <a:p>
            <a:endParaRPr lang="en-US" altLang="ko-KR" dirty="0"/>
          </a:p>
          <a:p>
            <a:r>
              <a:rPr lang="en-US" altLang="ko-KR" dirty="0"/>
              <a:t>Divide the disk into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blocks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Block size is 4 KB. </a:t>
            </a:r>
          </a:p>
          <a:p>
            <a:pPr lvl="1"/>
            <a:r>
              <a:rPr lang="en-US" altLang="ko-KR" dirty="0"/>
              <a:t>The blocks are addressed from </a:t>
            </a:r>
            <a:r>
              <a:rPr lang="en-US" altLang="ko-KR" i="1" dirty="0">
                <a:latin typeface="Courier New" panose="02070309020205020404" pitchFamily="49" charset="0"/>
                <a:cs typeface="Courier New" panose="02070309020205020404" pitchFamily="49" charset="0"/>
              </a:rPr>
              <a:t>0 to N -1.</a:t>
            </a:r>
          </a:p>
          <a:p>
            <a:pPr lvl="1"/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495600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439816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84032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328248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495600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439816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384032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8328248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57500" y="398985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9938" y="398985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9609" y="3989852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61573" y="3989852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592" y="4941169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71363" y="4941169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19133" y="4941169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56241" y="4941169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988994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region in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 </a:t>
            </a:r>
            <a:r>
              <a:rPr lang="en-US" altLang="ko-KR" b="1" dirty="0">
                <a:solidFill>
                  <a:schemeClr val="accent6"/>
                </a:solidFill>
              </a:rPr>
              <a:t>data region</a:t>
            </a:r>
            <a:r>
              <a:rPr lang="en-US" altLang="ko-KR" b="1" dirty="0"/>
              <a:t> </a:t>
            </a:r>
            <a:r>
              <a:rPr lang="en-US" altLang="ko-KR" dirty="0"/>
              <a:t>to store user data</a:t>
            </a: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File system has to track which data block comprise a file, the size of the file, its owner, etc. 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495600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439816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84032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328248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495600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439816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384032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8328248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57500" y="2241915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9938" y="2241915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9609" y="2241915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61573" y="2241915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592" y="3409256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71363" y="3409256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19133" y="3409256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56241" y="3409256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428513" y="17008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984432" y="17008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984432" y="2852936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495600" y="2852936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495600" y="2924944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439495" y="1772816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64260" y="2636913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81620" y="1484785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15680" y="5229201"/>
            <a:ext cx="5832648" cy="65734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How we store these </a:t>
            </a:r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inodes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in file system?</a:t>
            </a:r>
          </a:p>
        </p:txBody>
      </p:sp>
    </p:spTree>
    <p:extLst>
      <p:ext uri="{BB962C8B-B14F-4D97-AF65-F5344CB8AC3E}">
        <p14:creationId xmlns:p14="http://schemas.microsoft.com/office/powerpoint/2010/main" val="3046299689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Inode</a:t>
            </a:r>
            <a:r>
              <a:rPr lang="en-US" altLang="ko-KR" dirty="0"/>
              <a:t> table in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 some space for </a:t>
            </a:r>
            <a:r>
              <a:rPr lang="en-US" altLang="ko-KR" b="1" dirty="0" err="1">
                <a:solidFill>
                  <a:schemeClr val="accent6"/>
                </a:solidFill>
              </a:rPr>
              <a:t>inode</a:t>
            </a:r>
            <a:r>
              <a:rPr lang="en-US" altLang="ko-KR" b="1" dirty="0">
                <a:solidFill>
                  <a:schemeClr val="accent6"/>
                </a:solidFill>
              </a:rPr>
              <a:t> table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This holds an array of on-disk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Ex)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tables : 3 ~ 7,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size : 256 bytes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4-KB block can hold 16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.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The </a:t>
            </a:r>
            <a:r>
              <a:rPr lang="en-US" altLang="ko-KR" dirty="0" err="1">
                <a:cs typeface="Courier New" panose="02070309020205020404" pitchFamily="49" charset="0"/>
              </a:rPr>
              <a:t>filesystem</a:t>
            </a:r>
            <a:r>
              <a:rPr lang="en-US" altLang="ko-KR" dirty="0">
                <a:cs typeface="Courier New" panose="02070309020205020404" pitchFamily="49" charset="0"/>
              </a:rPr>
              <a:t> contains 80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. (maximum number of files)</a:t>
            </a:r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cs typeface="Courier New" panose="02070309020205020404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495600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439816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84032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328248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495600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439816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384032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8328248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57500" y="418613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9938" y="418613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9609" y="4186131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61573" y="4186131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592" y="5353472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71363" y="5353472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19133" y="5353472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56241" y="5353472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428513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984432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984432" y="4797152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495600" y="4797152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495600" y="4869160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439495" y="3717032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64260" y="4581129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81620" y="3429001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137568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151784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3146235" y="3717032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78372" y="3429001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16162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Allocation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is to track whether </a:t>
            </a:r>
            <a:r>
              <a:rPr lang="en-US" altLang="ko-KR" dirty="0" err="1"/>
              <a:t>inodes</a:t>
            </a:r>
            <a:r>
              <a:rPr lang="en-US" altLang="ko-KR" dirty="0"/>
              <a:t> or data blocks are free or allocated. </a:t>
            </a:r>
          </a:p>
          <a:p>
            <a:r>
              <a:rPr lang="en-US" altLang="ko-KR" dirty="0"/>
              <a:t>Use </a:t>
            </a:r>
            <a:r>
              <a:rPr lang="en-US" altLang="ko-KR" b="1" dirty="0">
                <a:solidFill>
                  <a:schemeClr val="accent6"/>
                </a:solidFill>
              </a:rPr>
              <a:t>bitmap</a:t>
            </a:r>
            <a:r>
              <a:rPr lang="en-US" altLang="ko-KR" dirty="0"/>
              <a:t>, each bit indicates free(0) or in-use(1) </a:t>
            </a:r>
          </a:p>
          <a:p>
            <a:pPr lvl="1"/>
            <a:r>
              <a:rPr lang="en-US" altLang="ko-KR" b="1" dirty="0"/>
              <a:t>data bitmap</a:t>
            </a:r>
            <a:r>
              <a:rPr lang="en-US" altLang="ko-KR" dirty="0"/>
              <a:t>: for data region for data region</a:t>
            </a:r>
          </a:p>
          <a:p>
            <a:pPr lvl="1"/>
            <a:r>
              <a:rPr lang="en-US" altLang="ko-KR" b="1" dirty="0" err="1"/>
              <a:t>inode</a:t>
            </a:r>
            <a:r>
              <a:rPr lang="en-US" altLang="ko-KR" b="1" dirty="0"/>
              <a:t> bitmap</a:t>
            </a:r>
            <a:r>
              <a:rPr lang="en-US" altLang="ko-KR" dirty="0"/>
              <a:t>: for </a:t>
            </a:r>
            <a:r>
              <a:rPr lang="en-US" altLang="ko-KR" dirty="0" err="1"/>
              <a:t>inode</a:t>
            </a:r>
            <a:r>
              <a:rPr lang="en-US" altLang="ko-KR" dirty="0"/>
              <a:t> table</a:t>
            </a:r>
            <a:endParaRPr lang="en-US" altLang="ko-KR" dirty="0">
              <a:cs typeface="Courier New" panose="02070309020205020404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495600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439816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84032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328248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495600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439816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384032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8328248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57500" y="3970107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9938" y="3970107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9609" y="3970107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61573" y="3970107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592" y="5137448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71363" y="5137448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19133" y="5137448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56241" y="5137448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428513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984432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984432" y="458112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495600" y="458112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495600" y="4653136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439495" y="3501008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64260" y="4365105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81620" y="3212977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137568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151784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3146235" y="3501008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78372" y="3212977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345994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8</TotalTime>
  <Words>2574</Words>
  <Application>Microsoft Office PowerPoint</Application>
  <PresentationFormat>Widescreen</PresentationFormat>
  <Paragraphs>828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The Way To Think</vt:lpstr>
      <vt:lpstr>Overall Organization</vt:lpstr>
      <vt:lpstr>Data region in file system</vt:lpstr>
      <vt:lpstr>Inode table in file system</vt:lpstr>
      <vt:lpstr>Allocation structures</vt:lpstr>
      <vt:lpstr>Superblock</vt:lpstr>
      <vt:lpstr>File Organization: The inode</vt:lpstr>
      <vt:lpstr>File Organization: The inode (Cont.)</vt:lpstr>
      <vt:lpstr>File Organization: The inode (Cont.)</vt:lpstr>
      <vt:lpstr>File Organization: The inode (Cont.)</vt:lpstr>
      <vt:lpstr>The Multi-Level Index</vt:lpstr>
      <vt:lpstr>The Multi-Level Index (Cont.)</vt:lpstr>
      <vt:lpstr>The Multi-Level Index (Cont.)</vt:lpstr>
      <vt:lpstr>Directory Organization</vt:lpstr>
      <vt:lpstr>Free Space Management</vt:lpstr>
      <vt:lpstr>Access Paths: Reading a File From Disk</vt:lpstr>
      <vt:lpstr>Access Paths: Reading a File From Disk (Cont.)</vt:lpstr>
      <vt:lpstr>Access Paths: Reading a File From Disk (Cont.)</vt:lpstr>
      <vt:lpstr>Access Paths: Writing to Disk</vt:lpstr>
      <vt:lpstr>Access Paths: Writing to Disk (Cont.)</vt:lpstr>
      <vt:lpstr>Caching and Buffering</vt:lpstr>
      <vt:lpstr>Caching and Buffering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4</cp:revision>
  <cp:lastPrinted>2015-03-03T01:48:46Z</cp:lastPrinted>
  <dcterms:created xsi:type="dcterms:W3CDTF">2021-07-20T10:14:40Z</dcterms:created>
  <dcterms:modified xsi:type="dcterms:W3CDTF">2021-07-21T02:42:07Z</dcterms:modified>
</cp:coreProperties>
</file>