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7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8313" y="44625"/>
            <a:ext cx="8786812" cy="585787"/>
          </a:xfrm>
        </p:spPr>
        <p:txBody>
          <a:bodyPr/>
          <a:lstStyle/>
          <a:p>
            <a:r>
              <a:rPr lang="en-US" altLang="ko-KR" dirty="0"/>
              <a:t>How To Allocate Files and Directories?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 is “</a:t>
            </a:r>
            <a:r>
              <a:rPr lang="en-US" altLang="ko-KR" b="1" dirty="0"/>
              <a:t>keep</a:t>
            </a:r>
            <a:r>
              <a:rPr lang="en-US" altLang="ko-KR" dirty="0"/>
              <a:t> </a:t>
            </a:r>
            <a:r>
              <a:rPr lang="en-US" altLang="ko-KR" b="1" dirty="0"/>
              <a:t>related stuff together”</a:t>
            </a:r>
          </a:p>
          <a:p>
            <a:r>
              <a:rPr lang="en-US" altLang="ko-KR" dirty="0"/>
              <a:t>The placement of directories</a:t>
            </a:r>
          </a:p>
          <a:p>
            <a:pPr lvl="1"/>
            <a:r>
              <a:rPr lang="en-US" altLang="ko-KR" dirty="0"/>
              <a:t>Find the cylinder group with a low number of allocated directories and a high number of free </a:t>
            </a:r>
            <a:r>
              <a:rPr lang="en-US" altLang="ko-KR" dirty="0" err="1"/>
              <a:t>inodes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Put the directory data and </a:t>
            </a:r>
            <a:r>
              <a:rPr lang="en-US" altLang="ko-KR" dirty="0" err="1"/>
              <a:t>inode</a:t>
            </a:r>
            <a:r>
              <a:rPr lang="en-US" altLang="ko-KR" dirty="0"/>
              <a:t> in that group.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placement of files.</a:t>
            </a:r>
          </a:p>
          <a:p>
            <a:pPr lvl="1"/>
            <a:r>
              <a:rPr lang="en-US" altLang="ko-KR" dirty="0"/>
              <a:t>Allocate data blocks of a file in the same group as its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r>
              <a:rPr lang="en-US" altLang="ko-KR" dirty="0"/>
              <a:t>It places all files in the same group as their directory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8540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FFS</a:t>
            </a:r>
            <a:r>
              <a:rPr lang="en-US" altLang="ko-KR" dirty="0"/>
              <a:t> Locality for SEER Traces.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796336" y="1779454"/>
            <a:ext cx="3692153" cy="3665770"/>
            <a:chOff x="2205548" y="2026497"/>
            <a:chExt cx="4310668" cy="4279865"/>
          </a:xfrm>
        </p:grpSpPr>
        <p:sp>
          <p:nvSpPr>
            <p:cNvPr id="33" name="TextBox 32"/>
            <p:cNvSpPr txBox="1"/>
            <p:nvPr/>
          </p:nvSpPr>
          <p:spPr>
            <a:xfrm>
              <a:off x="3816652" y="5947026"/>
              <a:ext cx="1809940" cy="35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Path Difference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205548" y="2026497"/>
              <a:ext cx="4310668" cy="3900696"/>
              <a:chOff x="2205548" y="2026497"/>
              <a:chExt cx="4310668" cy="3900696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>
                <a:off x="3050308" y="2293788"/>
                <a:ext cx="0" cy="33123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 flipH="1">
                <a:off x="3029622" y="5612233"/>
                <a:ext cx="3384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411761" y="2159213"/>
                <a:ext cx="792087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24946" y="2816894"/>
                <a:ext cx="678904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524946" y="3464966"/>
                <a:ext cx="678904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24946" y="4113038"/>
                <a:ext cx="678904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524946" y="4782596"/>
                <a:ext cx="678904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08735" y="5430668"/>
                <a:ext cx="678904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203849" y="2466990"/>
                <a:ext cx="1080120" cy="5037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2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135761" y="2026497"/>
                <a:ext cx="1080120" cy="32884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2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73017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12043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51069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90095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29121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68145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988387" y="3560622"/>
                <a:ext cx="2793658" cy="359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Cumulative Frequency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017" y="2221162"/>
                <a:ext cx="3343199" cy="3375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타원 27"/>
              <p:cNvSpPr/>
              <p:nvPr/>
            </p:nvSpPr>
            <p:spPr>
              <a:xfrm>
                <a:off x="5147924" y="4498157"/>
                <a:ext cx="98365" cy="10150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2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413130" y="4395018"/>
                <a:ext cx="1008112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Trace</a:t>
                </a:r>
                <a:endPara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13130" y="4649937"/>
                <a:ext cx="1008112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Random</a:t>
                </a:r>
                <a:endPara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72859" y="4634583"/>
                <a:ext cx="340271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</a:t>
                </a:r>
                <a:endPara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203849" y="2026497"/>
                <a:ext cx="1080120" cy="8984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2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5111859" cy="5141218"/>
          </a:xfrm>
        </p:spPr>
        <p:txBody>
          <a:bodyPr/>
          <a:lstStyle/>
          <a:p>
            <a:r>
              <a:rPr lang="en-US" altLang="ko-KR" dirty="0"/>
              <a:t>How “</a:t>
            </a:r>
            <a:r>
              <a:rPr lang="en-US" altLang="ko-KR" b="1" dirty="0"/>
              <a:t>far away</a:t>
            </a:r>
            <a:r>
              <a:rPr lang="en-US" altLang="ko-KR" dirty="0"/>
              <a:t>” file accesses were from one another in the directory tree.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7% of file accesses to the same file</a:t>
            </a:r>
          </a:p>
          <a:p>
            <a:pPr lvl="1"/>
            <a:r>
              <a:rPr lang="en-US" altLang="ko-KR" dirty="0"/>
              <a:t>Nearly 40% of file accesses in the same directory</a:t>
            </a:r>
          </a:p>
          <a:p>
            <a:pPr lvl="1"/>
            <a:r>
              <a:rPr lang="en-US" altLang="ko-KR" dirty="0"/>
              <a:t>25% of file accesses were two distances</a:t>
            </a:r>
          </a:p>
          <a:p>
            <a:pPr lvl="1"/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44960" y="1988841"/>
            <a:ext cx="4383088" cy="1638017"/>
          </a:xfrm>
          <a:prstGeom prst="roundRect">
            <a:avLst>
              <a:gd name="adj" fmla="val 5619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proc/</a:t>
            </a:r>
            <a:r>
              <a:rPr lang="en-US" altLang="ko-KR" sz="1400" b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src/</a:t>
            </a:r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foo.c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proc/</a:t>
            </a:r>
            <a:r>
              <a:rPr lang="en-US" altLang="ko-KR" sz="1400" b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src/</a:t>
            </a:r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bar.c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the distance of two file access is 1</a:t>
            </a:r>
          </a:p>
          <a:p>
            <a:pPr algn="ctr"/>
            <a:endParaRPr lang="en-US" altLang="ko-KR" sz="1400" b="1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proc/src/</a:t>
            </a:r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foo.c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proc/obj/</a:t>
            </a:r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foo.o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the distance of two file access is 2</a:t>
            </a:r>
          </a:p>
        </p:txBody>
      </p:sp>
    </p:spTree>
    <p:extLst>
      <p:ext uri="{BB962C8B-B14F-4D97-AF65-F5344CB8AC3E}">
        <p14:creationId xmlns:p14="http://schemas.microsoft.com/office/powerpoint/2010/main" val="418867820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Large-File Exception</a:t>
            </a:r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213226"/>
          </a:xfrm>
        </p:spPr>
        <p:txBody>
          <a:bodyPr/>
          <a:lstStyle/>
          <a:p>
            <a:r>
              <a:rPr lang="en-US" altLang="ko-KR"/>
              <a:t>General policy of file placement</a:t>
            </a:r>
            <a:endParaRPr lang="en-US" altLang="ko-KR" dirty="0"/>
          </a:p>
          <a:p>
            <a:pPr lvl="1"/>
            <a:r>
              <a:rPr lang="en-US" altLang="ko-KR"/>
              <a:t>Entierly fill the block group it is first place within</a:t>
            </a:r>
          </a:p>
          <a:p>
            <a:pPr lvl="1"/>
            <a:r>
              <a:rPr lang="en-US" altLang="ko-KR"/>
              <a:t>Hurt file-access locality from “related” file being placed</a:t>
            </a:r>
          </a:p>
          <a:p>
            <a:pPr lvl="1"/>
            <a:endParaRPr lang="en-US" altLang="ko-KR" sz="2800"/>
          </a:p>
          <a:p>
            <a:pPr lvl="1"/>
            <a:endParaRPr lang="en-US" altLang="ko-KR"/>
          </a:p>
          <a:p>
            <a:r>
              <a:rPr lang="en-US" altLang="ko-KR"/>
              <a:t>For large files, chunks are spread across the disk</a:t>
            </a:r>
          </a:p>
          <a:p>
            <a:pPr lvl="1"/>
            <a:r>
              <a:rPr lang="en-US" altLang="ko-KR"/>
              <a:t>Hurt performance, but it can be addressed by choosing chunk size</a:t>
            </a:r>
          </a:p>
          <a:p>
            <a:pPr lvl="1"/>
            <a:r>
              <a:rPr lang="en-US" altLang="ko-KR" b="1"/>
              <a:t>Amortization</a:t>
            </a:r>
            <a:r>
              <a:rPr lang="en-US" altLang="ko-KR"/>
              <a:t>: reducing overhead by doing more work</a:t>
            </a:r>
            <a:endParaRPr lang="en-US" altLang="ko-KR" dirty="0"/>
          </a:p>
        </p:txBody>
      </p:sp>
      <p:graphicFrame>
        <p:nvGraphicFramePr>
          <p:cNvPr id="12" name="내용 개체 틀 6"/>
          <p:cNvGraphicFramePr>
            <a:graphicFrameLocks/>
          </p:cNvGraphicFramePr>
          <p:nvPr/>
        </p:nvGraphicFramePr>
        <p:xfrm>
          <a:off x="2063552" y="2470200"/>
          <a:ext cx="742538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5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25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내용 개체 틀 6"/>
          <p:cNvGraphicFramePr>
            <a:graphicFrameLocks/>
          </p:cNvGraphicFramePr>
          <p:nvPr/>
        </p:nvGraphicFramePr>
        <p:xfrm>
          <a:off x="3503712" y="3068960"/>
          <a:ext cx="79208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0 1 2 3 4</a:t>
                      </a:r>
                    </a:p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5 6 7 8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544272" y="312122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G: block group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064048" y="5061630"/>
            <a:ext cx="7425380" cy="887651"/>
            <a:chOff x="906140" y="4530589"/>
            <a:chExt cx="7425380" cy="887651"/>
          </a:xfrm>
        </p:grpSpPr>
        <p:graphicFrame>
          <p:nvGraphicFramePr>
            <p:cNvPr id="16" name="내용 개체 틀 6"/>
            <p:cNvGraphicFramePr>
              <a:graphicFrameLocks/>
            </p:cNvGraphicFramePr>
            <p:nvPr/>
          </p:nvGraphicFramePr>
          <p:xfrm>
            <a:off x="906140" y="4530589"/>
            <a:ext cx="7425380" cy="576064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425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</a:tblGrid>
                <a:tr h="57606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G0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G1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G2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G3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G4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G5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G6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G7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G8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G9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7" name="내용 개체 틀 6"/>
            <p:cNvGraphicFramePr>
              <a:graphicFrameLocks/>
            </p:cNvGraphicFramePr>
            <p:nvPr/>
          </p:nvGraphicFramePr>
          <p:xfrm>
            <a:off x="2512090" y="5154634"/>
            <a:ext cx="432048" cy="26317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6317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100" b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0 1</a:t>
                        </a:r>
                        <a:endPara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2">
                          <a:lumMod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2" name="내용 개체 틀 6"/>
            <p:cNvGraphicFramePr>
              <a:graphicFrameLocks/>
            </p:cNvGraphicFramePr>
            <p:nvPr/>
          </p:nvGraphicFramePr>
          <p:xfrm>
            <a:off x="4029691" y="5154633"/>
            <a:ext cx="432048" cy="26317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6317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100" b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2 3</a:t>
                        </a:r>
                        <a:endPara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2">
                          <a:lumMod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3" name="내용 개체 틀 6"/>
            <p:cNvGraphicFramePr>
              <a:graphicFrameLocks/>
            </p:cNvGraphicFramePr>
            <p:nvPr/>
          </p:nvGraphicFramePr>
          <p:xfrm>
            <a:off x="5528255" y="5154632"/>
            <a:ext cx="432048" cy="26317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6317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100" b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4 5</a:t>
                        </a:r>
                        <a:endPara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2">
                          <a:lumMod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4" name="내용 개체 틀 6"/>
            <p:cNvGraphicFramePr>
              <a:graphicFrameLocks/>
            </p:cNvGraphicFramePr>
            <p:nvPr/>
          </p:nvGraphicFramePr>
          <p:xfrm>
            <a:off x="7026820" y="5154633"/>
            <a:ext cx="432048" cy="26317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6317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100" b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6 7</a:t>
                        </a:r>
                        <a:endPara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2">
                          <a:lumMod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5" name="내용 개체 틀 6"/>
            <p:cNvGraphicFramePr>
              <a:graphicFrameLocks/>
            </p:cNvGraphicFramePr>
            <p:nvPr/>
          </p:nvGraphicFramePr>
          <p:xfrm>
            <a:off x="1050156" y="5155061"/>
            <a:ext cx="432048" cy="26317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6317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100" b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9 0</a:t>
                        </a:r>
                        <a:endPara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2">
                          <a:lumMod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1554497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Amortization: How Big Do Chunks Have To Be?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663952" y="980728"/>
                <a:ext cx="5004048" cy="4968552"/>
              </a:xfrm>
            </p:spPr>
            <p:txBody>
              <a:bodyPr/>
              <a:lstStyle/>
              <a:p>
                <a:r>
                  <a:rPr lang="en-US" altLang="ko-KR" dirty="0"/>
                  <a:t>Computation of the size of chunk</a:t>
                </a:r>
              </a:p>
              <a:p>
                <a:pPr lvl="1"/>
                <a:r>
                  <a:rPr lang="en-US" altLang="ko-KR" dirty="0"/>
                  <a:t>Desire 50% of peak disk performance</a:t>
                </a:r>
              </a:p>
              <a:p>
                <a:pPr lvl="2"/>
                <a:r>
                  <a:rPr lang="en-US" altLang="ko-KR" dirty="0"/>
                  <a:t>half of time seeking and 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   half of time </a:t>
                </a:r>
                <a:r>
                  <a:rPr lang="en-US" altLang="ko-KR" dirty="0" err="1"/>
                  <a:t>trasferring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Disk bandwidth: 40 MB/s</a:t>
                </a:r>
              </a:p>
              <a:p>
                <a:pPr lvl="1"/>
                <a:r>
                  <a:rPr lang="en-US" altLang="ko-KR" dirty="0"/>
                  <a:t>Positioning time: 10ms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40 </m:t>
                        </m:r>
                        <m:r>
                          <a:rPr lang="en-US" altLang="ko-KR" sz="1600" i="1" strike="sngStrike">
                            <a:latin typeface="Cambria Math" panose="02040503050406030204" pitchFamily="18" charset="0"/>
                          </a:rPr>
                          <m:t>𝑀𝐵</m:t>
                        </m:r>
                      </m:num>
                      <m:den>
                        <m:r>
                          <a:rPr lang="en-US" altLang="ko-KR" sz="1600" i="1" strike="sngStrike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1024 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𝐾𝐵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sz="16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sz="16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𝑠𝑒𝑐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1000 </m:t>
                        </m:r>
                        <m:r>
                          <a:rPr lang="en-US" altLang="ko-KR" sz="16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 </m:t>
                    </m:r>
                    <m:r>
                      <a:rPr lang="en-US" altLang="ko-KR" sz="16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=409.6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altLang="ko-KR" sz="1400" dirty="0"/>
              </a:p>
              <a:p>
                <a:pPr lvl="2"/>
                <a:r>
                  <a:rPr lang="en-US" altLang="ko-KR" dirty="0"/>
                  <a:t>Transfer only 409.6 KB every time seeking</a:t>
                </a:r>
              </a:p>
              <a:p>
                <a:pPr lvl="1"/>
                <a:r>
                  <a:rPr lang="en-US" altLang="ko-KR" dirty="0"/>
                  <a:t>99% of peak performance on 3.69MB chunk size</a:t>
                </a:r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3952" y="980728"/>
                <a:ext cx="5004048" cy="4968552"/>
              </a:xfrm>
              <a:blipFill>
                <a:blip r:embed="rId2"/>
                <a:stretch>
                  <a:fillRect r="-73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1718737" y="1615827"/>
            <a:ext cx="4017223" cy="3654932"/>
            <a:chOff x="2909925" y="2276872"/>
            <a:chExt cx="3655567" cy="3325891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276872"/>
              <a:ext cx="3361644" cy="2974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825825" y="3624056"/>
              <a:ext cx="2448270" cy="280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 (Chunk Size Needed)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6" y="5322694"/>
              <a:ext cx="2808312" cy="280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Percent Bandwidth (Desired)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66097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Large-File Exception in FSS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simple approach based on the structure of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r>
              <a:rPr lang="en-US" altLang="ko-KR" dirty="0"/>
              <a:t>Each subsequent </a:t>
            </a:r>
            <a:r>
              <a:rPr lang="en-US" altLang="ko-KR" b="1" dirty="0"/>
              <a:t>indirect blocks</a:t>
            </a:r>
            <a:r>
              <a:rPr lang="en-US" altLang="ko-KR" dirty="0"/>
              <a:t>, and all the </a:t>
            </a:r>
            <a:r>
              <a:rPr lang="en-US" altLang="ko-KR" b="1" dirty="0"/>
              <a:t>blocks it pointed to</a:t>
            </a:r>
            <a:r>
              <a:rPr lang="en-US" altLang="ko-KR" dirty="0"/>
              <a:t>, placed in </a:t>
            </a:r>
            <a:r>
              <a:rPr lang="en-US" altLang="ko-KR" b="1" dirty="0"/>
              <a:t>a different block group.</a:t>
            </a:r>
          </a:p>
          <a:p>
            <a:pPr lvl="1"/>
            <a:r>
              <a:rPr lang="en-US" altLang="ko-KR" dirty="0"/>
              <a:t> Every </a:t>
            </a:r>
            <a:r>
              <a:rPr lang="en-US" altLang="ko-KR" b="1" dirty="0"/>
              <a:t>1024 blocks (4MB) </a:t>
            </a:r>
            <a:r>
              <a:rPr lang="en-US" altLang="ko-KR" dirty="0"/>
              <a:t>of the </a:t>
            </a:r>
            <a:r>
              <a:rPr lang="en-US" altLang="ko-KR" b="1" dirty="0"/>
              <a:t>file in a separate group</a:t>
            </a:r>
            <a:endParaRPr lang="ko-KR" altLang="en-US" b="1" dirty="0"/>
          </a:p>
        </p:txBody>
      </p:sp>
      <p:graphicFrame>
        <p:nvGraphicFramePr>
          <p:cNvPr id="6" name="내용 개체 틀 6"/>
          <p:cNvGraphicFramePr>
            <a:graphicFrameLocks/>
          </p:cNvGraphicFramePr>
          <p:nvPr/>
        </p:nvGraphicFramePr>
        <p:xfrm>
          <a:off x="3394496" y="2833061"/>
          <a:ext cx="4501704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Inodes</a:t>
                      </a: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655840" y="332933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91172" y="332933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07196" y="332933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3589022" y="5008344"/>
            <a:ext cx="1259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latin typeface="Courier" pitchFamily="49" charset="0"/>
                <a:ea typeface="맑은 고딕" pitchFamily="50" charset="-127"/>
              </a:rPr>
              <a:t>inode</a:t>
            </a:r>
            <a:endParaRPr lang="ko-KR" altLang="en-US" sz="1400" dirty="0">
              <a:latin typeface="Courier" pitchFamily="49" charset="0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708150" y="3902162"/>
            <a:ext cx="954904" cy="1114205"/>
            <a:chOff x="1763688" y="2924076"/>
            <a:chExt cx="1249389" cy="2514898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1763688" y="2924076"/>
              <a:ext cx="1249389" cy="25148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2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763689" y="3490516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763689" y="3737751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763689" y="3990452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000" dirty="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1763688" y="4681271"/>
              <a:ext cx="1248583" cy="2520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 flipH="1">
            <a:off x="3716660" y="3473347"/>
            <a:ext cx="939181" cy="42444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4662438" y="3481134"/>
            <a:ext cx="209426" cy="40907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42108" y="332933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2495601" y="4072240"/>
            <a:ext cx="1022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Courier" pitchFamily="49" charset="0"/>
                <a:ea typeface="맑은 고딕" pitchFamily="50" charset="-127"/>
              </a:rPr>
              <a:t>12 direct blocks</a:t>
            </a:r>
            <a:endParaRPr lang="ko-KR" altLang="en-US" sz="1200" dirty="0">
              <a:latin typeface="Courier" pitchFamily="49" charset="0"/>
              <a:ea typeface="맑은 고딕" pitchFamily="50" charset="-127"/>
            </a:endParaRPr>
          </a:p>
        </p:txBody>
      </p:sp>
      <p:sp>
        <p:nvSpPr>
          <p:cNvPr id="32" name="왼쪽 중괄호 31"/>
          <p:cNvSpPr/>
          <p:nvPr/>
        </p:nvSpPr>
        <p:spPr bwMode="auto">
          <a:xfrm>
            <a:off x="3522184" y="4153119"/>
            <a:ext cx="115192" cy="433465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5815208" y="3247660"/>
            <a:ext cx="6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Courier" pitchFamily="49" charset="0"/>
                <a:ea typeface="맑은 고딕" pitchFamily="50" charset="-127"/>
              </a:rPr>
              <a:t>....</a:t>
            </a:r>
            <a:endParaRPr lang="ko-KR" altLang="en-US" sz="1200" dirty="0">
              <a:latin typeface="Courier" pitchFamily="49" charset="0"/>
              <a:ea typeface="맑은 고딕" pitchFamily="50" charset="-127"/>
            </a:endParaRPr>
          </a:p>
        </p:txBody>
      </p:sp>
      <p:cxnSp>
        <p:nvCxnSpPr>
          <p:cNvPr id="37" name="꺾인 연결선 36"/>
          <p:cNvCxnSpPr>
            <a:stCxn id="14" idx="3"/>
            <a:endCxn id="9" idx="2"/>
          </p:cNvCxnSpPr>
          <p:nvPr/>
        </p:nvCxnSpPr>
        <p:spPr>
          <a:xfrm flipV="1">
            <a:off x="4662950" y="3473346"/>
            <a:ext cx="936234" cy="73559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5" idx="3"/>
            <a:endCxn id="10" idx="2"/>
          </p:cNvCxnSpPr>
          <p:nvPr/>
        </p:nvCxnSpPr>
        <p:spPr>
          <a:xfrm flipV="1">
            <a:off x="4662950" y="3473347"/>
            <a:ext cx="1152258" cy="8451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7" idx="3"/>
            <a:endCxn id="28" idx="2"/>
          </p:cNvCxnSpPr>
          <p:nvPr/>
        </p:nvCxnSpPr>
        <p:spPr>
          <a:xfrm flipV="1">
            <a:off x="4662438" y="3473347"/>
            <a:ext cx="1787682" cy="106297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 bwMode="auto">
          <a:xfrm>
            <a:off x="3707640" y="4480502"/>
            <a:ext cx="954799" cy="111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내용 개체 틀 6"/>
          <p:cNvGraphicFramePr>
            <a:graphicFrameLocks/>
          </p:cNvGraphicFramePr>
          <p:nvPr/>
        </p:nvGraphicFramePr>
        <p:xfrm>
          <a:off x="3394496" y="5733256"/>
          <a:ext cx="4501704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Inodes</a:t>
                      </a: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5131068" y="4700216"/>
            <a:ext cx="820917" cy="740069"/>
            <a:chOff x="1763688" y="3013692"/>
            <a:chExt cx="1249389" cy="2425282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1763688" y="3013692"/>
              <a:ext cx="1249389" cy="24252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2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1763689" y="3490516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1763689" y="3737751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1763689" y="3990452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000" dirty="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 bwMode="auto">
          <a:xfrm>
            <a:off x="5131069" y="4774987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131069" y="4700216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131067" y="5067335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131067" y="5144232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130976" y="5221129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130794" y="5292258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130794" y="5363495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707534" y="4790199"/>
            <a:ext cx="954288" cy="11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2534623" y="4600077"/>
            <a:ext cx="94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Courier" pitchFamily="49" charset="0"/>
                <a:ea typeface="맑은 고딕" pitchFamily="50" charset="-127"/>
              </a:rPr>
              <a:t>indirect blocks</a:t>
            </a:r>
            <a:endParaRPr lang="ko-KR" altLang="en-US" sz="1200" dirty="0">
              <a:latin typeface="Courier" pitchFamily="49" charset="0"/>
              <a:ea typeface="맑은 고딕" pitchFamily="50" charset="-127"/>
            </a:endParaRPr>
          </a:p>
        </p:txBody>
      </p:sp>
      <p:sp>
        <p:nvSpPr>
          <p:cNvPr id="66" name="왼쪽 중괄호 65"/>
          <p:cNvSpPr/>
          <p:nvPr/>
        </p:nvSpPr>
        <p:spPr bwMode="auto">
          <a:xfrm>
            <a:off x="3492614" y="4680673"/>
            <a:ext cx="144762" cy="221173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00312" y="5743416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75120" y="5743416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84288" y="5743416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71" name="꺾인 연결선 70"/>
          <p:cNvCxnSpPr>
            <a:stCxn id="19" idx="3"/>
            <a:endCxn id="63" idx="1"/>
          </p:cNvCxnSpPr>
          <p:nvPr/>
        </p:nvCxnSpPr>
        <p:spPr>
          <a:xfrm>
            <a:off x="4662439" y="4736497"/>
            <a:ext cx="468355" cy="6654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3"/>
          <p:cNvSpPr txBox="1"/>
          <p:nvPr/>
        </p:nvSpPr>
        <p:spPr>
          <a:xfrm>
            <a:off x="6855958" y="5656416"/>
            <a:ext cx="6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Courier" pitchFamily="49" charset="0"/>
                <a:ea typeface="맑은 고딕" pitchFamily="50" charset="-127"/>
              </a:rPr>
              <a:t>....</a:t>
            </a:r>
            <a:endParaRPr lang="ko-KR" altLang="en-US" sz="1200" dirty="0">
              <a:latin typeface="Courier" pitchFamily="49" charset="0"/>
              <a:ea typeface="맑은 고딕" pitchFamily="50" charset="-127"/>
            </a:endParaRPr>
          </a:p>
        </p:txBody>
      </p:sp>
      <p:cxnSp>
        <p:nvCxnSpPr>
          <p:cNvPr id="77" name="꺾인 연결선 76"/>
          <p:cNvCxnSpPr>
            <a:stCxn id="63" idx="3"/>
            <a:endCxn id="69" idx="0"/>
          </p:cNvCxnSpPr>
          <p:nvPr/>
        </p:nvCxnSpPr>
        <p:spPr>
          <a:xfrm>
            <a:off x="5951620" y="5401944"/>
            <a:ext cx="540680" cy="34147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8" idx="3"/>
            <a:endCxn id="68" idx="0"/>
          </p:cNvCxnSpPr>
          <p:nvPr/>
        </p:nvCxnSpPr>
        <p:spPr>
          <a:xfrm>
            <a:off x="5951896" y="4738664"/>
            <a:ext cx="1831237" cy="10047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2" idx="3"/>
            <a:endCxn id="67" idx="0"/>
          </p:cNvCxnSpPr>
          <p:nvPr/>
        </p:nvCxnSpPr>
        <p:spPr>
          <a:xfrm>
            <a:off x="5951620" y="5330706"/>
            <a:ext cx="756704" cy="412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5883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Internal fragmentation</a:t>
            </a:r>
          </a:p>
          <a:p>
            <a:r>
              <a:rPr lang="en-US" altLang="ko-KR" dirty="0"/>
              <a:t>Sub-blocks</a:t>
            </a:r>
          </a:p>
          <a:p>
            <a:pPr lvl="1"/>
            <a:r>
              <a:rPr lang="en-US" altLang="ko-KR" dirty="0"/>
              <a:t>Ex) Create a file with 1 KB : use two sub-blocks, not an entire 4-KB blocks</a:t>
            </a:r>
          </a:p>
          <a:p>
            <a:r>
              <a:rPr lang="en-US" altLang="ko-KR" dirty="0"/>
              <a:t>Parameterization</a:t>
            </a:r>
          </a:p>
          <a:p>
            <a:r>
              <a:rPr lang="en-US" altLang="ko-KR" dirty="0"/>
              <a:t>Track buffer</a:t>
            </a:r>
          </a:p>
          <a:p>
            <a:r>
              <a:rPr lang="en-US" altLang="ko-KR" dirty="0"/>
              <a:t>Long file names</a:t>
            </a:r>
          </a:p>
          <a:p>
            <a:pPr lvl="1"/>
            <a:r>
              <a:rPr lang="en-US" altLang="ko-KR" dirty="0"/>
              <a:t>Enabling more expressive names in the file system </a:t>
            </a:r>
          </a:p>
          <a:p>
            <a:r>
              <a:rPr lang="en-US" altLang="ko-KR" dirty="0"/>
              <a:t>Symbolic link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few other Things about </a:t>
            </a:r>
            <a:r>
              <a:rPr lang="en-US" altLang="ko-KR" dirty="0" err="1"/>
              <a:t>FFS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04248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41. Locality and The Fast File System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</a:t>
            </a:r>
            <a:r>
              <a:rPr lang="en-US" altLang="ko-KR" sz="1600">
                <a:solidFill>
                  <a:srgbClr val="1F497D">
                    <a:lumMod val="50000"/>
                  </a:srgbClr>
                </a:solidFill>
              </a:rPr>
              <a:t>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7696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operating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Good Thing</a:t>
            </a:r>
          </a:p>
          <a:p>
            <a:pPr lvl="1"/>
            <a:r>
              <a:rPr lang="en-US" altLang="ko-KR" dirty="0"/>
              <a:t>Simple and supports the basic abstractions.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Easy to use file system.</a:t>
            </a:r>
          </a:p>
          <a:p>
            <a:r>
              <a:rPr lang="en-US" altLang="ko-KR" dirty="0">
                <a:cs typeface="Courier New" panose="02070309020205020404" pitchFamily="49" charset="0"/>
              </a:rPr>
              <a:t>The Problem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Terrible performance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내용 개체 틀 6"/>
          <p:cNvGraphicFramePr>
            <a:graphicFrameLocks/>
          </p:cNvGraphicFramePr>
          <p:nvPr/>
        </p:nvGraphicFramePr>
        <p:xfrm>
          <a:off x="2062983" y="1443357"/>
          <a:ext cx="8462142" cy="80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3954" y="23395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77380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8313" y="44625"/>
            <a:ext cx="8786812" cy="585787"/>
          </a:xfrm>
        </p:spPr>
        <p:txBody>
          <a:bodyPr/>
          <a:lstStyle/>
          <a:p>
            <a:r>
              <a:rPr lang="en-US" altLang="ko-KR" dirty="0"/>
              <a:t>Problem of Unix operating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Unix file system treated the disk as a</a:t>
            </a:r>
            <a:r>
              <a:rPr lang="en-US" altLang="ko-KR" b="1" dirty="0"/>
              <a:t> random-access memory.</a:t>
            </a:r>
          </a:p>
          <a:p>
            <a:pPr lvl="1"/>
            <a:r>
              <a:rPr lang="en-US" altLang="ko-KR" dirty="0"/>
              <a:t>Example of random-access blocks with Four files.</a:t>
            </a:r>
          </a:p>
          <a:p>
            <a:pPr lvl="2"/>
            <a:r>
              <a:rPr lang="en-US" altLang="ko-KR" dirty="0"/>
              <a:t>Data blocks for each file can accessed by going back and forth the disk, because they are are </a:t>
            </a:r>
            <a:r>
              <a:rPr lang="en-US" altLang="ko-KR" b="1" dirty="0"/>
              <a:t>contiguous.</a:t>
            </a:r>
          </a:p>
          <a:p>
            <a:pPr lvl="1"/>
            <a:endParaRPr lang="en-US" altLang="ko-KR" b="1" dirty="0"/>
          </a:p>
          <a:p>
            <a:pPr lvl="2"/>
            <a:r>
              <a:rPr lang="en-US" altLang="ko-KR" dirty="0"/>
              <a:t>File b and d is deleted.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File E is created with free blocks. (</a:t>
            </a:r>
            <a:r>
              <a:rPr lang="en-US" altLang="ko-KR" b="1" dirty="0"/>
              <a:t>spread across</a:t>
            </a:r>
            <a:r>
              <a:rPr lang="en-US" altLang="ko-KR" dirty="0"/>
              <a:t> the block)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Other Problem is the original block size was too small(512 bytes)</a:t>
            </a:r>
          </a:p>
        </p:txBody>
      </p: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380841"/>
              </p:ext>
            </p:extLst>
          </p:nvPr>
        </p:nvGraphicFramePr>
        <p:xfrm>
          <a:off x="3215680" y="2426856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254725"/>
              </p:ext>
            </p:extLst>
          </p:nvPr>
        </p:nvGraphicFramePr>
        <p:xfrm>
          <a:off x="3215680" y="3276600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45651"/>
              </p:ext>
            </p:extLst>
          </p:nvPr>
        </p:nvGraphicFramePr>
        <p:xfrm>
          <a:off x="3215680" y="4278442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26090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8313" y="44625"/>
            <a:ext cx="8786812" cy="585787"/>
          </a:xfrm>
        </p:spPr>
        <p:txBody>
          <a:bodyPr/>
          <a:lstStyle/>
          <a:p>
            <a:r>
              <a:rPr lang="en-US" altLang="ko-KR" dirty="0" err="1"/>
              <a:t>FFS</a:t>
            </a:r>
            <a:r>
              <a:rPr lang="en-US" altLang="ko-KR" dirty="0"/>
              <a:t>: Disk Awareness is the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FFS</a:t>
            </a:r>
            <a:r>
              <a:rPr lang="en-US" altLang="ko-KR" dirty="0"/>
              <a:t> is </a:t>
            </a:r>
            <a:r>
              <a:rPr lang="en-US" altLang="ko-KR" b="1" dirty="0"/>
              <a:t>Fast File system</a:t>
            </a:r>
            <a:r>
              <a:rPr lang="en-US" altLang="ko-KR" dirty="0"/>
              <a:t> designed by a group at Berkeley.</a:t>
            </a:r>
          </a:p>
          <a:p>
            <a:r>
              <a:rPr lang="en-US" altLang="ko-KR" dirty="0"/>
              <a:t>The design of </a:t>
            </a:r>
            <a:r>
              <a:rPr lang="en-US" altLang="ko-KR" dirty="0" err="1"/>
              <a:t>FFS</a:t>
            </a:r>
            <a:r>
              <a:rPr lang="en-US" altLang="ko-KR" dirty="0"/>
              <a:t> is that file system structures and allocation polices to be “disk aware” and improve performance.</a:t>
            </a:r>
          </a:p>
          <a:p>
            <a:pPr lvl="1"/>
            <a:r>
              <a:rPr lang="en-US" altLang="ko-KR" dirty="0"/>
              <a:t>Keep same API with file system.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open(), read(), write()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Changing the internal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82854978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8313" y="44625"/>
            <a:ext cx="8786812" cy="585787"/>
          </a:xfrm>
        </p:spPr>
        <p:txBody>
          <a:bodyPr/>
          <a:lstStyle/>
          <a:p>
            <a:r>
              <a:rPr lang="en-US" altLang="ko-KR" dirty="0"/>
              <a:t>Organizing Structure: The Cylinder 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FFS</a:t>
            </a:r>
            <a:r>
              <a:rPr lang="en-US" altLang="ko-KR" dirty="0"/>
              <a:t> divides the disk into a bunch of groups. </a:t>
            </a:r>
            <a:r>
              <a:rPr lang="en-US" altLang="ko-KR" b="1" dirty="0"/>
              <a:t>(Cylinder Group)</a:t>
            </a:r>
          </a:p>
          <a:p>
            <a:pPr lvl="1"/>
            <a:r>
              <a:rPr lang="en-US" altLang="ko-KR" dirty="0"/>
              <a:t>Modern file system call cylinder group as block group. 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These groups are uses to improve seek performance.</a:t>
            </a:r>
          </a:p>
          <a:p>
            <a:pPr lvl="1"/>
            <a:r>
              <a:rPr lang="en-US" altLang="ko-KR" dirty="0"/>
              <a:t>By placing two files within the same group.</a:t>
            </a:r>
          </a:p>
          <a:p>
            <a:pPr lvl="1"/>
            <a:r>
              <a:rPr lang="en-US" altLang="ko-KR" dirty="0"/>
              <a:t>Accessing one after the other </a:t>
            </a:r>
            <a:r>
              <a:rPr lang="en-US" altLang="ko-KR" b="1" dirty="0"/>
              <a:t>will not be long seeks</a:t>
            </a:r>
            <a:r>
              <a:rPr lang="en-US" altLang="ko-KR" dirty="0"/>
              <a:t> across the disk. </a:t>
            </a:r>
          </a:p>
          <a:p>
            <a:pPr lvl="1"/>
            <a:r>
              <a:rPr lang="en-US" altLang="ko-KR" dirty="0" err="1"/>
              <a:t>FFS</a:t>
            </a:r>
            <a:r>
              <a:rPr lang="en-US" altLang="ko-KR" dirty="0"/>
              <a:t> needs to allocate files and directories within each of these groups.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11624" y="2204864"/>
          <a:ext cx="609600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95152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8313" y="44625"/>
            <a:ext cx="8786812" cy="585787"/>
          </a:xfrm>
        </p:spPr>
        <p:txBody>
          <a:bodyPr/>
          <a:lstStyle/>
          <a:p>
            <a:r>
              <a:rPr lang="en-US" altLang="ko-KR" dirty="0"/>
              <a:t>Organizing Structure: The Cylinder Group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structure for each cylinder group.</a:t>
            </a:r>
          </a:p>
          <a:p>
            <a:pPr lvl="1"/>
            <a:r>
              <a:rPr lang="en-US" altLang="ko-KR" dirty="0"/>
              <a:t>A copy of the </a:t>
            </a:r>
            <a:r>
              <a:rPr lang="en-US" altLang="ko-KR" b="1" dirty="0"/>
              <a:t>super block(S)</a:t>
            </a:r>
            <a:r>
              <a:rPr lang="en-US" altLang="ko-KR" dirty="0"/>
              <a:t> for reliability reason.</a:t>
            </a:r>
          </a:p>
          <a:p>
            <a:pPr lvl="1"/>
            <a:r>
              <a:rPr lang="en-US" altLang="ko-KR" b="1" dirty="0"/>
              <a:t>inode bitmap(</a:t>
            </a:r>
            <a:r>
              <a:rPr lang="en-US" altLang="ko-KR" b="1" dirty="0" err="1"/>
              <a:t>ib</a:t>
            </a:r>
            <a:r>
              <a:rPr lang="en-US" altLang="ko-KR" b="1" dirty="0"/>
              <a:t>)</a:t>
            </a:r>
            <a:r>
              <a:rPr lang="en-US" altLang="ko-KR" dirty="0"/>
              <a:t> and </a:t>
            </a:r>
            <a:r>
              <a:rPr lang="en-US" altLang="ko-KR" b="1" dirty="0"/>
              <a:t>data bitmap(</a:t>
            </a:r>
            <a:r>
              <a:rPr lang="en-US" altLang="ko-KR" b="1" dirty="0" err="1"/>
              <a:t>db</a:t>
            </a:r>
            <a:r>
              <a:rPr lang="en-US" altLang="ko-KR" b="1" dirty="0"/>
              <a:t>)</a:t>
            </a:r>
            <a:r>
              <a:rPr lang="en-US" altLang="ko-KR" dirty="0"/>
              <a:t> to track free inode and data block. </a:t>
            </a:r>
          </a:p>
          <a:p>
            <a:pPr lvl="1"/>
            <a:r>
              <a:rPr lang="en-US" altLang="ko-KR" b="1" dirty="0" err="1"/>
              <a:t>inodes</a:t>
            </a:r>
            <a:r>
              <a:rPr lang="en-US" altLang="ko-KR" b="1" dirty="0"/>
              <a:t> </a:t>
            </a:r>
            <a:r>
              <a:rPr lang="en-US" altLang="ko-KR" dirty="0"/>
              <a:t>and </a:t>
            </a:r>
            <a:r>
              <a:rPr lang="en-US" altLang="ko-KR" b="1" dirty="0"/>
              <a:t>data block</a:t>
            </a:r>
            <a:r>
              <a:rPr lang="en-US" altLang="ko-KR" dirty="0"/>
              <a:t> are same to the previous very-simple file system(VSFS).</a:t>
            </a:r>
          </a:p>
        </p:txBody>
      </p:sp>
      <p:graphicFrame>
        <p:nvGraphicFramePr>
          <p:cNvPr id="6" name="내용 개체 틀 6"/>
          <p:cNvGraphicFramePr>
            <a:graphicFrameLocks/>
          </p:cNvGraphicFramePr>
          <p:nvPr/>
        </p:nvGraphicFramePr>
        <p:xfrm>
          <a:off x="2098355" y="1412776"/>
          <a:ext cx="8462145" cy="123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6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4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9450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4</TotalTime>
  <Words>950</Words>
  <Application>Microsoft Office PowerPoint</Application>
  <PresentationFormat>Widescreen</PresentationFormat>
  <Paragraphs>216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맑은 고딕</vt:lpstr>
      <vt:lpstr>Cambria Math</vt:lpstr>
      <vt:lpstr>Courier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Unix operating system</vt:lpstr>
      <vt:lpstr>Problem of Unix operating system</vt:lpstr>
      <vt:lpstr>FFS: Disk Awareness is the solution</vt:lpstr>
      <vt:lpstr>Organizing Structure: The Cylinder Group</vt:lpstr>
      <vt:lpstr>Organizing Structure: The Cylinder Group (Cont.)</vt:lpstr>
      <vt:lpstr>How To Allocate Files and Directories?</vt:lpstr>
      <vt:lpstr>FFS Locality for SEER Traces.</vt:lpstr>
      <vt:lpstr>The Large-File Exception</vt:lpstr>
      <vt:lpstr>Amortization: How Big Do Chunks Have To Be?</vt:lpstr>
      <vt:lpstr>The Large-File Exception in FSS</vt:lpstr>
      <vt:lpstr>A few other Things about FFS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2021-07-20T10:21:13Z</dcterms:created>
  <dcterms:modified xsi:type="dcterms:W3CDTF">2021-07-21T02:42:54Z</dcterms:modified>
</cp:coreProperties>
</file>