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51"/>
  </p:notesMasterIdLst>
  <p:sldIdLst>
    <p:sldId id="317" r:id="rId2"/>
    <p:sldId id="318" r:id="rId3"/>
    <p:sldId id="319" r:id="rId4"/>
    <p:sldId id="256" r:id="rId5"/>
    <p:sldId id="292" r:id="rId6"/>
    <p:sldId id="293" r:id="rId7"/>
    <p:sldId id="294" r:id="rId8"/>
    <p:sldId id="278" r:id="rId9"/>
    <p:sldId id="279" r:id="rId10"/>
    <p:sldId id="295" r:id="rId11"/>
    <p:sldId id="296" r:id="rId12"/>
    <p:sldId id="281" r:id="rId13"/>
    <p:sldId id="282" r:id="rId14"/>
    <p:sldId id="283" r:id="rId15"/>
    <p:sldId id="284" r:id="rId16"/>
    <p:sldId id="297" r:id="rId17"/>
    <p:sldId id="298" r:id="rId18"/>
    <p:sldId id="286" r:id="rId19"/>
    <p:sldId id="287" r:id="rId20"/>
    <p:sldId id="288" r:id="rId21"/>
    <p:sldId id="289" r:id="rId22"/>
    <p:sldId id="290" r:id="rId23"/>
    <p:sldId id="291" r:id="rId24"/>
    <p:sldId id="299" r:id="rId25"/>
    <p:sldId id="285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70" r:id="rId38"/>
    <p:sldId id="311" r:id="rId39"/>
    <p:sldId id="271" r:id="rId40"/>
    <p:sldId id="312" r:id="rId41"/>
    <p:sldId id="272" r:id="rId42"/>
    <p:sldId id="313" r:id="rId43"/>
    <p:sldId id="314" r:id="rId44"/>
    <p:sldId id="273" r:id="rId45"/>
    <p:sldId id="315" r:id="rId46"/>
    <p:sldId id="276" r:id="rId47"/>
    <p:sldId id="316" r:id="rId48"/>
    <p:sldId id="275" r:id="rId49"/>
    <p:sldId id="274" r:id="rId5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Example (end)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achieve the transition, the system perform three separate writes to the disk.</a:t>
            </a:r>
          </a:p>
          <a:p>
            <a:pPr lvl="1"/>
            <a:r>
              <a:rPr lang="en-US" altLang="ko-KR" dirty="0"/>
              <a:t>One each of </a:t>
            </a:r>
            <a:r>
              <a:rPr lang="en-US" altLang="ko-KR" dirty="0" err="1"/>
              <a:t>inode</a:t>
            </a:r>
            <a:r>
              <a:rPr lang="en-US" altLang="ko-KR" dirty="0"/>
              <a:t> I[v2]</a:t>
            </a:r>
          </a:p>
          <a:p>
            <a:pPr lvl="1"/>
            <a:r>
              <a:rPr lang="en-US" altLang="ko-KR" dirty="0"/>
              <a:t>Data bitmap B[</a:t>
            </a:r>
            <a:r>
              <a:rPr lang="en-US" altLang="ko-KR" dirty="0" err="1"/>
              <a:t>v2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Data block (Db)</a:t>
            </a:r>
            <a:endParaRPr lang="en-US" altLang="ko-KR" b="1" dirty="0">
              <a:cs typeface="Courier New" panose="02070309020205020404" pitchFamily="49" charset="0"/>
            </a:endParaRPr>
          </a:p>
          <a:p>
            <a:r>
              <a:rPr lang="en-US" altLang="ko-KR" dirty="0">
                <a:cs typeface="Courier New" panose="02070309020205020404" pitchFamily="49" charset="0"/>
              </a:rPr>
              <a:t>These writes usually don’t happen immediately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dirty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, bitmap, and new data will sit in main memory</a:t>
            </a:r>
          </a:p>
          <a:p>
            <a:pPr lvl="1"/>
            <a:r>
              <a:rPr lang="en-US" altLang="ko-KR" b="1" dirty="0">
                <a:cs typeface="Courier New" panose="02070309020205020404" pitchFamily="49" charset="0"/>
              </a:rPr>
              <a:t>page cache </a:t>
            </a:r>
            <a:r>
              <a:rPr lang="en-US" altLang="ko-KR" dirty="0">
                <a:cs typeface="Courier New" panose="02070309020205020404" pitchFamily="49" charset="0"/>
              </a:rPr>
              <a:t>or </a:t>
            </a:r>
            <a:r>
              <a:rPr lang="en-US" altLang="ko-KR" b="1" dirty="0">
                <a:cs typeface="Courier New" panose="02070309020205020404" pitchFamily="49" charset="0"/>
              </a:rPr>
              <a:t>buffer cache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If a crash happens after one or two of these write have taken place, but not all three, the file system could be left in a funny state</a:t>
            </a:r>
          </a:p>
        </p:txBody>
      </p:sp>
    </p:spTree>
    <p:extLst>
      <p:ext uri="{BB962C8B-B14F-4D97-AF65-F5344CB8AC3E}">
        <p14:creationId xmlns:p14="http://schemas.microsoft.com/office/powerpoint/2010/main" val="164459401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Scenario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only a single write succeeds; there are thus three possible outcomes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Just the data block(Db) is written to disk</a:t>
            </a:r>
          </a:p>
          <a:p>
            <a:pPr lvl="2"/>
            <a:r>
              <a:rPr lang="en-US" altLang="ko-KR" dirty="0"/>
              <a:t>The data is on disk, but there is no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Thus, it is as if the write never occurred</a:t>
            </a:r>
          </a:p>
          <a:p>
            <a:pPr lvl="2"/>
            <a:r>
              <a:rPr lang="en-US" altLang="ko-KR" dirty="0"/>
              <a:t>This case is not a problem at 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Just the updated </a:t>
            </a:r>
            <a:r>
              <a:rPr lang="en-US" altLang="ko-KR" dirty="0" err="1"/>
              <a:t>inode</a:t>
            </a:r>
            <a:r>
              <a:rPr lang="en-US" altLang="ko-KR" dirty="0"/>
              <a:t>(I[v2]) is written to disk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 points to the disk address (5, Db)</a:t>
            </a:r>
          </a:p>
          <a:p>
            <a:pPr lvl="2"/>
            <a:r>
              <a:rPr lang="en-US" altLang="ko-KR" dirty="0"/>
              <a:t>But, the Db has not yet been written there</a:t>
            </a:r>
          </a:p>
          <a:p>
            <a:pPr lvl="2"/>
            <a:r>
              <a:rPr lang="en-US" altLang="ko-KR" dirty="0"/>
              <a:t>We will read </a:t>
            </a:r>
            <a:r>
              <a:rPr lang="en-US" altLang="ko-KR" b="1" dirty="0"/>
              <a:t>garbage</a:t>
            </a:r>
            <a:r>
              <a:rPr lang="en-US" altLang="ko-KR" dirty="0"/>
              <a:t> data(old contents of address 5) from the disk</a:t>
            </a:r>
          </a:p>
          <a:p>
            <a:pPr lvl="2"/>
            <a:r>
              <a:rPr lang="en-US" altLang="ko-KR" b="1" dirty="0"/>
              <a:t>Problem : file-system inconsistency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72781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Scenario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only a single write succeeds; there are thus three possible outcomes (Cont.)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dirty="0"/>
              <a:t>Just the updated bitmap (B[v2]) is written to disk</a:t>
            </a:r>
          </a:p>
          <a:p>
            <a:pPr lvl="2"/>
            <a:r>
              <a:rPr lang="en-US" altLang="ko-KR" dirty="0"/>
              <a:t>The bitmap indicates that block 5 is allocated</a:t>
            </a:r>
          </a:p>
          <a:p>
            <a:pPr lvl="2"/>
            <a:r>
              <a:rPr lang="en-US" altLang="ko-KR" dirty="0"/>
              <a:t>But there is no </a:t>
            </a:r>
            <a:r>
              <a:rPr lang="en-US" altLang="ko-KR" dirty="0" err="1"/>
              <a:t>inode</a:t>
            </a:r>
            <a:r>
              <a:rPr lang="en-US" altLang="ko-KR" dirty="0"/>
              <a:t> that points to it</a:t>
            </a:r>
          </a:p>
          <a:p>
            <a:pPr lvl="2"/>
            <a:r>
              <a:rPr lang="en-US" altLang="ko-KR" dirty="0"/>
              <a:t>Thus, the file system is inconsistent again</a:t>
            </a:r>
          </a:p>
          <a:p>
            <a:pPr lvl="2"/>
            <a:r>
              <a:rPr lang="en-US" altLang="ko-KR" b="1" dirty="0"/>
              <a:t>Problem : space leak, </a:t>
            </a:r>
            <a:r>
              <a:rPr lang="en-US" altLang="ko-KR" dirty="0"/>
              <a:t>as block 5 would never be used by the file system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8114518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Scenario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also three more crash scenarios. In these cases, two writes succeed and the last one fails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(I[v2]) and bitmap(B[v2]) are written to disk, but not data(Db)</a:t>
            </a:r>
          </a:p>
          <a:p>
            <a:pPr lvl="2"/>
            <a:r>
              <a:rPr lang="en-US" altLang="ko-KR" dirty="0"/>
              <a:t>The file system metadata is completely consistent</a:t>
            </a:r>
          </a:p>
          <a:p>
            <a:pPr lvl="2"/>
            <a:r>
              <a:rPr lang="en-US" altLang="ko-KR" b="1" dirty="0"/>
              <a:t>Problem : Block 5 has garbage in it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(I[v2]) and the data block(Db) are written, but not the bitmap(B[v2])</a:t>
            </a:r>
          </a:p>
          <a:p>
            <a:pPr lvl="2"/>
            <a:r>
              <a:rPr lang="en-US" altLang="ko-KR" dirty="0"/>
              <a:t>We have the </a:t>
            </a:r>
            <a:r>
              <a:rPr lang="en-US" altLang="ko-KR" dirty="0" err="1"/>
              <a:t>inode</a:t>
            </a:r>
            <a:r>
              <a:rPr lang="en-US" altLang="ko-KR" dirty="0"/>
              <a:t> pointing to the correct data on disk</a:t>
            </a:r>
          </a:p>
          <a:p>
            <a:pPr lvl="2"/>
            <a:r>
              <a:rPr lang="en-US" altLang="ko-KR" b="1" dirty="0"/>
              <a:t>Problem : inconsistency between the </a:t>
            </a:r>
            <a:r>
              <a:rPr lang="en-US" altLang="ko-KR" b="1" dirty="0" err="1"/>
              <a:t>inode</a:t>
            </a:r>
            <a:r>
              <a:rPr lang="en-US" altLang="ko-KR" b="1" dirty="0"/>
              <a:t> and the old version of the bitmap(B1)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553509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Scenario (end)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also three more crash scenarios. In these cases, two writes succeed and the last one fails (Cont.)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dirty="0"/>
              <a:t>The bitmap(B[v2]) and data block(Db) are written, but not the </a:t>
            </a:r>
            <a:r>
              <a:rPr lang="en-US" altLang="ko-KR" dirty="0" err="1"/>
              <a:t>inode</a:t>
            </a:r>
            <a:r>
              <a:rPr lang="en-US" altLang="ko-KR" dirty="0"/>
              <a:t>(I[v2])</a:t>
            </a:r>
          </a:p>
          <a:p>
            <a:pPr lvl="2"/>
            <a:r>
              <a:rPr lang="en-US" altLang="ko-KR" b="1" dirty="0"/>
              <a:t>Problem : inconsistency between the </a:t>
            </a:r>
            <a:r>
              <a:rPr lang="en-US" altLang="ko-KR" b="1" dirty="0" err="1"/>
              <a:t>inode</a:t>
            </a:r>
            <a:r>
              <a:rPr lang="en-US" altLang="ko-KR" b="1" dirty="0"/>
              <a:t> and the data bitmap</a:t>
            </a:r>
          </a:p>
          <a:p>
            <a:pPr lvl="2"/>
            <a:r>
              <a:rPr lang="en-US" altLang="ko-KR" dirty="0"/>
              <a:t>We have no idea which file it belongs to</a:t>
            </a:r>
          </a:p>
        </p:txBody>
      </p:sp>
    </p:spTree>
    <p:extLst>
      <p:ext uri="{BB962C8B-B14F-4D97-AF65-F5344CB8AC3E}">
        <p14:creationId xmlns:p14="http://schemas.microsoft.com/office/powerpoint/2010/main" val="137676880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Crash Consistency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we’d like to do ideally is move the file system from on consistent state to another </a:t>
            </a:r>
            <a:r>
              <a:rPr lang="en-US" altLang="ko-KR" b="1" dirty="0"/>
              <a:t>atomically</a:t>
            </a:r>
          </a:p>
          <a:p>
            <a:endParaRPr lang="en-US" altLang="ko-KR" b="1" dirty="0"/>
          </a:p>
          <a:p>
            <a:r>
              <a:rPr lang="en-US" altLang="ko-KR" dirty="0"/>
              <a:t>Unfortunately, we can’t do this easily</a:t>
            </a:r>
          </a:p>
          <a:p>
            <a:pPr lvl="1"/>
            <a:r>
              <a:rPr lang="en-US" altLang="ko-KR" dirty="0"/>
              <a:t>The disk only commits one write at a time</a:t>
            </a:r>
          </a:p>
          <a:p>
            <a:pPr lvl="1"/>
            <a:r>
              <a:rPr lang="en-US" altLang="ko-KR" dirty="0"/>
              <a:t>Crashes or power loss may occur between these updates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 call this general problem the </a:t>
            </a:r>
            <a:r>
              <a:rPr lang="en-US" altLang="ko-KR" b="1" dirty="0"/>
              <a:t>crash-consistency problem</a:t>
            </a:r>
          </a:p>
        </p:txBody>
      </p:sp>
    </p:spTree>
    <p:extLst>
      <p:ext uri="{BB962C8B-B14F-4D97-AF65-F5344CB8AC3E}">
        <p14:creationId xmlns:p14="http://schemas.microsoft.com/office/powerpoint/2010/main" val="169665014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Solution #1: The File System Checker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73016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File System Checker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File System Checker 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cs typeface="+mn-cs"/>
              </a:rPr>
              <a:t>is a Unix tool for finding inconsistencies and repairing them.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cs typeface="+mn-cs"/>
              </a:rPr>
              <a:t>check </a:t>
            </a:r>
            <a:r>
              <a:rPr lang="en-US" altLang="ko-KR" sz="2000" dirty="0"/>
              <a:t>s</a:t>
            </a:r>
            <a:r>
              <a:rPr lang="en-US" altLang="ko-KR" sz="2000" dirty="0">
                <a:cs typeface="+mn-cs"/>
              </a:rPr>
              <a:t>uper block, Free block, </a:t>
            </a:r>
            <a:r>
              <a:rPr lang="en-US" altLang="ko-KR" sz="2000" dirty="0" err="1">
                <a:cs typeface="+mn-cs"/>
              </a:rPr>
              <a:t>Inode</a:t>
            </a:r>
            <a:r>
              <a:rPr lang="en-US" altLang="ko-KR" sz="2000" dirty="0">
                <a:cs typeface="+mn-cs"/>
              </a:rPr>
              <a:t> state, </a:t>
            </a:r>
            <a:r>
              <a:rPr lang="en-US" altLang="ko-KR" sz="2000" dirty="0" err="1">
                <a:cs typeface="+mn-cs"/>
              </a:rPr>
              <a:t>Inode</a:t>
            </a:r>
            <a:r>
              <a:rPr lang="en-US" altLang="ko-KR" sz="2000" dirty="0">
                <a:cs typeface="+mn-cs"/>
              </a:rPr>
              <a:t> links, etc.</a:t>
            </a:r>
          </a:p>
          <a:p>
            <a:pPr lvl="1"/>
            <a:r>
              <a:rPr lang="en-US" altLang="ko-KR" sz="2000" dirty="0">
                <a:cs typeface="+mn-cs"/>
              </a:rPr>
              <a:t>Such an approach can’t fix all problems</a:t>
            </a:r>
          </a:p>
          <a:p>
            <a:pPr lvl="2"/>
            <a:r>
              <a:rPr lang="en-US" altLang="ko-KR" dirty="0">
                <a:cs typeface="+mn-cs"/>
              </a:rPr>
              <a:t>example : The file system looks consistent but the </a:t>
            </a:r>
            <a:r>
              <a:rPr lang="en-US" altLang="ko-KR" dirty="0" err="1">
                <a:cs typeface="+mn-cs"/>
              </a:rPr>
              <a:t>inode</a:t>
            </a:r>
            <a:r>
              <a:rPr lang="en-US" altLang="ko-KR" dirty="0">
                <a:cs typeface="+mn-cs"/>
              </a:rPr>
              <a:t> points to garbage data.</a:t>
            </a:r>
          </a:p>
          <a:p>
            <a:pPr lvl="1"/>
            <a:r>
              <a:rPr lang="en-US" altLang="ko-KR" dirty="0">
                <a:cs typeface="+mn-cs"/>
              </a:rPr>
              <a:t>The only real goal is to make sure the file system metadata is internally consistent.</a:t>
            </a: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45186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File System Checker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summary of what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/>
              <a:t> does:</a:t>
            </a:r>
          </a:p>
          <a:p>
            <a:pPr lvl="1"/>
            <a:r>
              <a:rPr lang="en-US" altLang="ko-KR" sz="2000" b="1" dirty="0">
                <a:cs typeface="+mn-cs"/>
              </a:rPr>
              <a:t>Superblock</a:t>
            </a:r>
            <a:r>
              <a:rPr lang="en-US" altLang="ko-KR" sz="2000" dirty="0">
                <a:cs typeface="+mn-cs"/>
              </a:rPr>
              <a:t> 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>
                <a:cs typeface="+mn-cs"/>
              </a:rPr>
              <a:t> first checks if the superblock looks reasonable</a:t>
            </a:r>
          </a:p>
          <a:p>
            <a:pPr lvl="3"/>
            <a:r>
              <a:rPr lang="en-US" altLang="ko-KR" dirty="0">
                <a:cs typeface="+mn-cs"/>
              </a:rPr>
              <a:t>Sanity checks : file system size &gt; number of blocks allocated</a:t>
            </a:r>
          </a:p>
          <a:p>
            <a:pPr lvl="2"/>
            <a:r>
              <a:rPr lang="en-US" altLang="ko-KR" dirty="0">
                <a:cs typeface="+mn-cs"/>
              </a:rPr>
              <a:t>Goal : to find suspect superblock</a:t>
            </a:r>
          </a:p>
          <a:p>
            <a:pPr lvl="2"/>
            <a:r>
              <a:rPr lang="en-US" altLang="ko-KR" dirty="0">
                <a:cs typeface="+mn-cs"/>
              </a:rPr>
              <a:t>In this case, the system may decide to use an alternate copy of the superblock </a:t>
            </a:r>
          </a:p>
          <a:p>
            <a:pPr lvl="1"/>
            <a:r>
              <a:rPr lang="en-US" altLang="ko-KR" sz="2000" b="1" dirty="0">
                <a:cs typeface="+mn-cs"/>
              </a:rPr>
              <a:t>Free blocks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cs typeface="Courier New" panose="02070309020205020404" pitchFamily="49" charset="0"/>
              </a:rPr>
              <a:t>scans the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, indirect blocks, </a:t>
            </a:r>
            <a:r>
              <a:rPr lang="en-US" altLang="ko-KR" dirty="0" err="1">
                <a:cs typeface="Courier New" panose="02070309020205020404" pitchFamily="49" charset="0"/>
              </a:rPr>
              <a:t>dobule</a:t>
            </a:r>
            <a:r>
              <a:rPr lang="en-US" altLang="ko-KR" dirty="0">
                <a:cs typeface="Courier New" panose="02070309020205020404" pitchFamily="49" charset="0"/>
              </a:rPr>
              <a:t> indirect blocks, </a:t>
            </a:r>
          </a:p>
          <a:p>
            <a:pPr lvl="2"/>
            <a:r>
              <a:rPr lang="en-US" altLang="ko-KR" dirty="0">
                <a:cs typeface="+mn-cs"/>
              </a:rPr>
              <a:t>The only real goal is to make sure the file system metadata is internally consistent.</a:t>
            </a: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9614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File System Checker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summary of what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/>
              <a:t> does: (Cont.)</a:t>
            </a:r>
          </a:p>
          <a:p>
            <a:pPr lvl="1"/>
            <a:r>
              <a:rPr lang="en-US" altLang="ko-KR" sz="2000" b="1" dirty="0" err="1">
                <a:cs typeface="+mn-cs"/>
              </a:rPr>
              <a:t>Inode</a:t>
            </a:r>
            <a:r>
              <a:rPr lang="en-US" altLang="ko-KR" sz="2000" b="1" dirty="0">
                <a:cs typeface="+mn-cs"/>
              </a:rPr>
              <a:t> state </a:t>
            </a:r>
          </a:p>
          <a:p>
            <a:pPr lvl="2"/>
            <a:r>
              <a:rPr lang="en-US" altLang="ko-KR" dirty="0">
                <a:cs typeface="+mn-cs"/>
              </a:rPr>
              <a:t>Each </a:t>
            </a:r>
            <a:r>
              <a:rPr lang="en-US" altLang="ko-KR" dirty="0" err="1">
                <a:cs typeface="+mn-cs"/>
              </a:rPr>
              <a:t>inode</a:t>
            </a:r>
            <a:r>
              <a:rPr lang="en-US" altLang="ko-KR" dirty="0">
                <a:cs typeface="+mn-cs"/>
              </a:rPr>
              <a:t> is checked for corruption or other problem</a:t>
            </a:r>
          </a:p>
          <a:p>
            <a:pPr lvl="3"/>
            <a:r>
              <a:rPr lang="en-US" altLang="ko-KR" dirty="0">
                <a:cs typeface="+mn-cs"/>
              </a:rPr>
              <a:t>Example : type checking(regular file, directory, symbolic link, </a:t>
            </a:r>
            <a:r>
              <a:rPr lang="en-US" altLang="ko-KR" dirty="0" err="1">
                <a:cs typeface="+mn-cs"/>
              </a:rPr>
              <a:t>etc</a:t>
            </a:r>
            <a:r>
              <a:rPr lang="en-US" altLang="ko-KR" dirty="0">
                <a:cs typeface="+mn-cs"/>
              </a:rPr>
              <a:t>)</a:t>
            </a:r>
          </a:p>
          <a:p>
            <a:pPr lvl="2"/>
            <a:r>
              <a:rPr lang="en-US" altLang="ko-KR" dirty="0">
                <a:cs typeface="+mn-cs"/>
              </a:rPr>
              <a:t>If there are problems with the </a:t>
            </a:r>
            <a:r>
              <a:rPr lang="en-US" altLang="ko-KR" dirty="0" err="1">
                <a:cs typeface="+mn-cs"/>
              </a:rPr>
              <a:t>inode</a:t>
            </a:r>
            <a:r>
              <a:rPr lang="en-US" altLang="ko-KR" dirty="0">
                <a:cs typeface="+mn-cs"/>
              </a:rPr>
              <a:t> fields that are not easily fixed.</a:t>
            </a:r>
          </a:p>
          <a:p>
            <a:pPr lvl="3"/>
            <a:r>
              <a:rPr lang="en-US" altLang="ko-KR" dirty="0">
                <a:cs typeface="+mn-cs"/>
              </a:rPr>
              <a:t>The </a:t>
            </a:r>
            <a:r>
              <a:rPr lang="en-US" altLang="ko-KR" dirty="0" err="1">
                <a:cs typeface="+mn-cs"/>
              </a:rPr>
              <a:t>inode</a:t>
            </a:r>
            <a:r>
              <a:rPr lang="en-US" altLang="ko-KR" dirty="0">
                <a:cs typeface="+mn-cs"/>
              </a:rPr>
              <a:t> is considered suspect and cleared by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endParaRPr lang="en-US" altLang="ko-KR" dirty="0">
              <a:cs typeface="+mn-cs"/>
            </a:endParaRPr>
          </a:p>
          <a:p>
            <a:pPr lvl="1"/>
            <a:r>
              <a:rPr lang="en-US" altLang="ko-KR" sz="2000" b="1" dirty="0" err="1">
                <a:cs typeface="+mn-cs"/>
              </a:rPr>
              <a:t>Inode</a:t>
            </a:r>
            <a:r>
              <a:rPr lang="en-US" altLang="ko-KR" sz="2000" b="1" dirty="0">
                <a:cs typeface="+mn-cs"/>
              </a:rPr>
              <a:t> Links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cs typeface="Courier New" panose="02070309020205020404" pitchFamily="49" charset="0"/>
              </a:rPr>
              <a:t>also verifies the link count of each allocated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endParaRPr lang="en-US" altLang="ko-KR" dirty="0">
              <a:cs typeface="Courier New" panose="02070309020205020404" pitchFamily="49" charset="0"/>
            </a:endParaRPr>
          </a:p>
          <a:p>
            <a:pPr lvl="3"/>
            <a:r>
              <a:rPr lang="en-US" altLang="ko-KR" dirty="0">
                <a:cs typeface="+mn-cs"/>
              </a:rPr>
              <a:t>To verify the link count,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>
                <a:cs typeface="+mn-cs"/>
              </a:rPr>
              <a:t> scans through the entire directory tree</a:t>
            </a:r>
          </a:p>
          <a:p>
            <a:pPr lvl="2"/>
            <a:r>
              <a:rPr lang="en-US" altLang="ko-KR" dirty="0">
                <a:cs typeface="+mn-cs"/>
              </a:rPr>
              <a:t>If there is a mismatch between the newly–calculated count and that found within an </a:t>
            </a:r>
            <a:r>
              <a:rPr lang="en-US" altLang="ko-KR" dirty="0" err="1">
                <a:cs typeface="+mn-cs"/>
              </a:rPr>
              <a:t>inode</a:t>
            </a:r>
            <a:r>
              <a:rPr lang="en-US" altLang="ko-KR" dirty="0">
                <a:cs typeface="+mn-cs"/>
              </a:rPr>
              <a:t>, corrective action must be taken</a:t>
            </a:r>
          </a:p>
          <a:p>
            <a:pPr lvl="3"/>
            <a:r>
              <a:rPr lang="en-US" altLang="ko-KR" dirty="0">
                <a:cs typeface="+mn-cs"/>
              </a:rPr>
              <a:t>Usually by fixing the count with in the </a:t>
            </a:r>
            <a:r>
              <a:rPr lang="en-US" altLang="ko-KR" dirty="0" err="1">
                <a:cs typeface="+mn-cs"/>
              </a:rPr>
              <a:t>inode</a:t>
            </a:r>
            <a:r>
              <a:rPr lang="en-US" altLang="ko-KR" dirty="0">
                <a:cs typeface="+mn-cs"/>
              </a:rPr>
              <a:t> </a:t>
            </a: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6470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File System Checker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summary of what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/>
              <a:t> does: (Cont.)</a:t>
            </a:r>
          </a:p>
          <a:p>
            <a:pPr lvl="1"/>
            <a:r>
              <a:rPr lang="en-US" altLang="ko-KR" sz="2000" b="1" dirty="0" err="1">
                <a:cs typeface="+mn-cs"/>
              </a:rPr>
              <a:t>Inode</a:t>
            </a:r>
            <a:r>
              <a:rPr lang="en-US" altLang="ko-KR" sz="2000" b="1" dirty="0">
                <a:cs typeface="+mn-cs"/>
              </a:rPr>
              <a:t> Links </a:t>
            </a:r>
            <a:r>
              <a:rPr lang="en-US" altLang="ko-KR" sz="2000" dirty="0">
                <a:cs typeface="+mn-cs"/>
              </a:rPr>
              <a:t>(Cont.)</a:t>
            </a:r>
          </a:p>
          <a:p>
            <a:pPr lvl="2"/>
            <a:r>
              <a:rPr lang="en-US" altLang="ko-KR" dirty="0">
                <a:cs typeface="+mn-cs"/>
              </a:rPr>
              <a:t>If an allocated </a:t>
            </a:r>
            <a:r>
              <a:rPr lang="en-US" altLang="ko-KR" dirty="0" err="1">
                <a:cs typeface="+mn-cs"/>
              </a:rPr>
              <a:t>inode</a:t>
            </a:r>
            <a:r>
              <a:rPr lang="en-US" altLang="ko-KR" dirty="0">
                <a:cs typeface="+mn-cs"/>
              </a:rPr>
              <a:t> is discovered but no directory refers to it, it is moved to the </a:t>
            </a:r>
            <a:r>
              <a:rPr lang="en-US" altLang="ko-KR" dirty="0" err="1">
                <a:cs typeface="+mn-cs"/>
              </a:rPr>
              <a:t>lost+found</a:t>
            </a:r>
            <a:r>
              <a:rPr lang="en-US" altLang="ko-KR" dirty="0">
                <a:cs typeface="+mn-cs"/>
              </a:rPr>
              <a:t> directory</a:t>
            </a:r>
          </a:p>
          <a:p>
            <a:pPr lvl="1"/>
            <a:r>
              <a:rPr lang="en-US" altLang="ko-KR" b="1" dirty="0">
                <a:cs typeface="+mn-cs"/>
              </a:rPr>
              <a:t>Duplicates</a:t>
            </a:r>
          </a:p>
          <a:p>
            <a:pPr lvl="2"/>
            <a:r>
              <a:rPr lang="en-US" altLang="ko-KR" dirty="0" err="1">
                <a:cs typeface="Courier New" panose="02070309020205020404" pitchFamily="49" charset="0"/>
              </a:rPr>
              <a:t>fsck</a:t>
            </a:r>
            <a:r>
              <a:rPr lang="en-US" altLang="ko-KR" dirty="0">
                <a:cs typeface="Courier New" panose="02070309020205020404" pitchFamily="49" charset="0"/>
              </a:rPr>
              <a:t> also checks for duplicated pointers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Example : Two different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 refer to the same block</a:t>
            </a:r>
          </a:p>
          <a:p>
            <a:pPr lvl="3"/>
            <a:r>
              <a:rPr lang="en-US" altLang="ko-KR" dirty="0">
                <a:cs typeface="Courier New" panose="02070309020205020404" pitchFamily="49" charset="0"/>
              </a:rPr>
              <a:t>If on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is obviously bad, it may cleared</a:t>
            </a:r>
          </a:p>
          <a:p>
            <a:pPr lvl="3"/>
            <a:r>
              <a:rPr lang="en-US" altLang="ko-KR" dirty="0">
                <a:cs typeface="Courier New" panose="02070309020205020404" pitchFamily="49" charset="0"/>
              </a:rPr>
              <a:t>Alternately, the pointed-to block could be copied </a:t>
            </a:r>
          </a:p>
        </p:txBody>
      </p:sp>
    </p:spTree>
    <p:extLst>
      <p:ext uri="{BB962C8B-B14F-4D97-AF65-F5344CB8AC3E}">
        <p14:creationId xmlns:p14="http://schemas.microsoft.com/office/powerpoint/2010/main" val="2469729010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File System Checker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summary of what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/>
              <a:t> does: (Cont.)</a:t>
            </a:r>
          </a:p>
          <a:p>
            <a:pPr lvl="1"/>
            <a:r>
              <a:rPr lang="en-US" altLang="ko-KR" sz="2000" b="1" dirty="0">
                <a:cs typeface="+mn-cs"/>
              </a:rPr>
              <a:t>Bad blocks</a:t>
            </a:r>
            <a:endParaRPr lang="en-US" altLang="ko-KR" sz="2000" dirty="0">
              <a:cs typeface="+mn-cs"/>
            </a:endParaRPr>
          </a:p>
          <a:p>
            <a:pPr lvl="2"/>
            <a:r>
              <a:rPr lang="en-US" altLang="ko-KR" dirty="0">
                <a:cs typeface="+mn-cs"/>
              </a:rPr>
              <a:t>A check for bad block pointers is also performed while scanning through the list of all pointers</a:t>
            </a:r>
          </a:p>
          <a:p>
            <a:pPr lvl="2"/>
            <a:r>
              <a:rPr lang="en-US" altLang="ko-KR" dirty="0">
                <a:cs typeface="+mn-cs"/>
              </a:rPr>
              <a:t>A pointer is considered “bad” if it obviously points to something outside it valid range</a:t>
            </a:r>
          </a:p>
          <a:p>
            <a:pPr lvl="2"/>
            <a:r>
              <a:rPr lang="en-US" altLang="ko-KR" dirty="0">
                <a:cs typeface="+mn-cs"/>
              </a:rPr>
              <a:t>Example : It has an address that refers to a block greater than the partition size</a:t>
            </a:r>
          </a:p>
          <a:p>
            <a:pPr lvl="3"/>
            <a:r>
              <a:rPr lang="en-US" altLang="ko-KR" dirty="0">
                <a:cs typeface="+mn-cs"/>
              </a:rPr>
              <a:t>In this case,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>
                <a:cs typeface="+mn-cs"/>
              </a:rPr>
              <a:t> can’t do anything too intelligent; it just removes the pointer</a:t>
            </a:r>
          </a:p>
        </p:txBody>
      </p:sp>
    </p:spTree>
    <p:extLst>
      <p:ext uri="{BB962C8B-B14F-4D97-AF65-F5344CB8AC3E}">
        <p14:creationId xmlns:p14="http://schemas.microsoft.com/office/powerpoint/2010/main" val="422481275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File System Checker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summary of what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/>
              <a:t> does: (Cont.)</a:t>
            </a:r>
          </a:p>
          <a:p>
            <a:pPr lvl="1"/>
            <a:r>
              <a:rPr lang="en-US" altLang="ko-KR" sz="2000" b="1" dirty="0">
                <a:cs typeface="+mn-cs"/>
              </a:rPr>
              <a:t>Directory checks</a:t>
            </a:r>
            <a:endParaRPr lang="en-US" altLang="ko-KR" sz="2000" dirty="0">
              <a:cs typeface="+mn-cs"/>
            </a:endParaRP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>
                <a:cs typeface="+mn-cs"/>
              </a:rPr>
              <a:t> does not understand the contents of user files</a:t>
            </a:r>
          </a:p>
          <a:p>
            <a:pPr lvl="3"/>
            <a:r>
              <a:rPr lang="en-US" altLang="ko-KR" dirty="0">
                <a:cs typeface="+mn-cs"/>
              </a:rPr>
              <a:t>However, directories hold specifically formatted information created by the file system itself</a:t>
            </a:r>
          </a:p>
          <a:p>
            <a:pPr lvl="3"/>
            <a:r>
              <a:rPr lang="en-US" altLang="ko-KR" dirty="0">
                <a:cs typeface="+mn-cs"/>
              </a:rPr>
              <a:t>Thus,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>
                <a:cs typeface="+mn-cs"/>
              </a:rPr>
              <a:t> performs additional integrity checks on the contents of each directory</a:t>
            </a:r>
          </a:p>
          <a:p>
            <a:pPr lvl="2"/>
            <a:r>
              <a:rPr lang="en-US" altLang="ko-KR" dirty="0">
                <a:cs typeface="+mn-cs"/>
              </a:rPr>
              <a:t>Example</a:t>
            </a:r>
          </a:p>
          <a:p>
            <a:pPr lvl="3"/>
            <a:r>
              <a:rPr lang="en-US" altLang="ko-KR" dirty="0">
                <a:cs typeface="+mn-cs"/>
              </a:rPr>
              <a:t>making sure that “.” and “..” are the first entries</a:t>
            </a:r>
          </a:p>
          <a:p>
            <a:pPr lvl="3"/>
            <a:r>
              <a:rPr lang="en-US" altLang="ko-KR" dirty="0">
                <a:cs typeface="+mn-cs"/>
              </a:rPr>
              <a:t>each </a:t>
            </a:r>
            <a:r>
              <a:rPr lang="en-US" altLang="ko-KR" dirty="0" err="1">
                <a:cs typeface="+mn-cs"/>
              </a:rPr>
              <a:t>inode</a:t>
            </a:r>
            <a:r>
              <a:rPr lang="en-US" altLang="ko-KR" dirty="0">
                <a:cs typeface="+mn-cs"/>
              </a:rPr>
              <a:t> referred to in a directory entry is allocated?</a:t>
            </a:r>
          </a:p>
          <a:p>
            <a:pPr lvl="3"/>
            <a:r>
              <a:rPr lang="en-US" altLang="ko-KR" dirty="0">
                <a:cs typeface="+mn-cs"/>
              </a:rPr>
              <a:t>ensuring that no directory is linked to more than once in the entire hierarchy </a:t>
            </a:r>
          </a:p>
        </p:txBody>
      </p:sp>
    </p:spTree>
    <p:extLst>
      <p:ext uri="{BB962C8B-B14F-4D97-AF65-F5344CB8AC3E}">
        <p14:creationId xmlns:p14="http://schemas.microsoft.com/office/powerpoint/2010/main" val="3226317253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File System Checker (end)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Buliding</a:t>
            </a:r>
            <a:r>
              <a:rPr lang="en-US" altLang="ko-KR" dirty="0"/>
              <a:t> a working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/>
              <a:t> requires intricate knowledge of the filesystem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/>
              <a:t> have a bigger and fundamental problem: </a:t>
            </a:r>
            <a:r>
              <a:rPr lang="en-US" altLang="ko-KR" b="1" dirty="0"/>
              <a:t>too slow</a:t>
            </a:r>
          </a:p>
          <a:p>
            <a:pPr lvl="1"/>
            <a:r>
              <a:rPr lang="en-US" altLang="ko-KR" dirty="0"/>
              <a:t>scanning the entire disk may take many minutes or hours</a:t>
            </a:r>
          </a:p>
          <a:p>
            <a:pPr lvl="1"/>
            <a:r>
              <a:rPr lang="en-US" altLang="ko-KR" dirty="0"/>
              <a:t>Performance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fsck</a:t>
            </a:r>
            <a:r>
              <a:rPr lang="en-US" altLang="ko-KR" dirty="0"/>
              <a:t> became prohibitive.</a:t>
            </a:r>
          </a:p>
          <a:p>
            <a:pPr lvl="2"/>
            <a:r>
              <a:rPr lang="en-US" altLang="ko-KR" dirty="0"/>
              <a:t>as disk grew in capacity and RAIDs grew in popularity</a:t>
            </a:r>
          </a:p>
          <a:p>
            <a:r>
              <a:rPr lang="en-US" altLang="ko-KR" dirty="0"/>
              <a:t>At a higher level, the basic premise of </a:t>
            </a:r>
            <a:r>
              <a:rPr lang="en-US" altLang="ko-KR" dirty="0" err="1"/>
              <a:t>fsck</a:t>
            </a:r>
            <a:r>
              <a:rPr lang="en-US" altLang="ko-KR" dirty="0"/>
              <a:t> seems just a tad irrational.</a:t>
            </a:r>
          </a:p>
          <a:p>
            <a:pPr lvl="1"/>
            <a:r>
              <a:rPr lang="en-US" altLang="ko-KR" dirty="0"/>
              <a:t>It is incredibly expensive to scan the entire disk</a:t>
            </a:r>
          </a:p>
          <a:p>
            <a:pPr lvl="1"/>
            <a:r>
              <a:rPr lang="en-US" altLang="ko-KR" dirty="0"/>
              <a:t>It works but is wasteful</a:t>
            </a:r>
          </a:p>
          <a:p>
            <a:pPr lvl="1"/>
            <a:r>
              <a:rPr lang="en-US" altLang="ko-KR" dirty="0"/>
              <a:t>Thus, as disk(and RAIDs) grew, researchers started to look for other solutions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262859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Solution #2: Journaling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03102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Journaling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Journaling</a:t>
            </a:r>
            <a:r>
              <a:rPr lang="en-US" altLang="ko-KR" dirty="0"/>
              <a:t> (</a:t>
            </a:r>
            <a:r>
              <a:rPr lang="en-US" altLang="ko-KR" b="1" dirty="0"/>
              <a:t>Write-Ahead Logging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When updating the disk, before over writing the structures in place, first write down a little note describing what you are about to do</a:t>
            </a:r>
          </a:p>
          <a:p>
            <a:pPr lvl="1"/>
            <a:r>
              <a:rPr lang="en-US" altLang="ko-KR" dirty="0"/>
              <a:t>Writing this note is the “write ahead” part, and we write it to a structure that we organize as a “log” </a:t>
            </a:r>
          </a:p>
          <a:p>
            <a:pPr lvl="1"/>
            <a:r>
              <a:rPr lang="en-US" altLang="ko-KR" dirty="0"/>
              <a:t>By writing the note to disk, you are guaranteeing that if a crash takes places during the update of the structures you are updating, you can go back and look at the note you made and try again</a:t>
            </a:r>
          </a:p>
          <a:p>
            <a:pPr lvl="1"/>
            <a:r>
              <a:rPr lang="en-US" altLang="ko-KR" dirty="0"/>
              <a:t>Thus, you will know exactly what to fix after a crash, instead of having to scan the entire disk</a:t>
            </a:r>
          </a:p>
          <a:p>
            <a:endParaRPr lang="en-US" altLang="ko-KR" dirty="0"/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9895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Journaling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2476922"/>
          </a:xfrm>
        </p:spPr>
        <p:txBody>
          <a:bodyPr/>
          <a:lstStyle/>
          <a:p>
            <a:r>
              <a:rPr lang="en-US" altLang="ko-KR" dirty="0">
                <a:cs typeface="Courier New" panose="02070309020205020404" pitchFamily="49" charset="0"/>
              </a:rPr>
              <a:t>We’ll describe how Linux ext3 incorporates journaling into the file system.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Most of the on-disk structures are identical to Linux ext2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The new key structure is the journal itself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It occupies some small amount of space within the partition or on another device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5524" y="3356992"/>
          <a:ext cx="8712964" cy="43204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62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0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Group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0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Group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Group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N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75524" y="4777407"/>
          <a:ext cx="8712964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6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Journal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Group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0 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Group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Group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N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75520" y="398531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Fig.1 Ext2 File system structure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5520" y="5445225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Fig.2 Ext3 File system structure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17297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3341018"/>
          </a:xfrm>
        </p:spPr>
        <p:txBody>
          <a:bodyPr/>
          <a:lstStyle/>
          <a:p>
            <a:r>
              <a:rPr lang="en-US" altLang="ko-KR" dirty="0">
                <a:cs typeface="Courier New" panose="02070309020205020404" pitchFamily="49" charset="0"/>
              </a:rPr>
              <a:t>Data journaling is available as a mode with the ext3 file system</a:t>
            </a: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ko-KR" dirty="0">
                <a:cs typeface="Courier New" panose="02070309020205020404" pitchFamily="49" charset="0"/>
              </a:rPr>
              <a:t>Example : our canonical update again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We wish to update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(I[v2]), bitmap (B[v2]), and data block (Db) to disk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Before writing them to their final disk locations, we are now first going to write them to the log(a.k.a. journal)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7232" y="6073552"/>
            <a:ext cx="1310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883330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069210"/>
          </a:xfrm>
        </p:spPr>
        <p:txBody>
          <a:bodyPr/>
          <a:lstStyle/>
          <a:p>
            <a:r>
              <a:rPr lang="en-US" altLang="ko-KR" dirty="0">
                <a:cs typeface="Courier New" panose="02070309020205020404" pitchFamily="49" charset="0"/>
              </a:rPr>
              <a:t>Example : our canonical update again (Cont.)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 err="1">
                <a:cs typeface="Courier New" panose="02070309020205020404" pitchFamily="49" charset="0"/>
              </a:rPr>
              <a:t>TxB</a:t>
            </a:r>
            <a:r>
              <a:rPr lang="en-US" altLang="ko-KR" dirty="0">
                <a:cs typeface="Courier New" panose="02070309020205020404" pitchFamily="49" charset="0"/>
              </a:rPr>
              <a:t>: Transaction begin block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It contains some kind of </a:t>
            </a:r>
            <a:r>
              <a:rPr lang="en-US" altLang="ko-KR" b="1" dirty="0">
                <a:cs typeface="Courier New" panose="02070309020205020404" pitchFamily="49" charset="0"/>
              </a:rPr>
              <a:t>transaction identifier(TID)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The middle three blocks just contain the exact content of the blocks themselves  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This is known as</a:t>
            </a:r>
            <a:r>
              <a:rPr lang="en-US" altLang="ko-KR" b="1" dirty="0">
                <a:cs typeface="Courier New" panose="02070309020205020404" pitchFamily="49" charset="0"/>
              </a:rPr>
              <a:t> physical logging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TxE: Transaction end block 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Marker of the end of this transaction 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It also contain the TID</a:t>
            </a:r>
          </a:p>
          <a:p>
            <a:pPr lvl="2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495600" y="1666942"/>
          <a:ext cx="7406020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0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>
            <a:endCxn id="6" idx="3"/>
          </p:cNvCxnSpPr>
          <p:nvPr/>
        </p:nvCxnSpPr>
        <p:spPr>
          <a:xfrm>
            <a:off x="6812066" y="1918970"/>
            <a:ext cx="2229468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86309" y="1755198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446116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Checkpoint</a:t>
            </a:r>
          </a:p>
          <a:p>
            <a:pPr lvl="1"/>
            <a:r>
              <a:rPr lang="en-US" altLang="ko-KR" dirty="0"/>
              <a:t>Once this transaction is safely on disk, we are ready to overwrite the old structures in the file system</a:t>
            </a:r>
          </a:p>
          <a:p>
            <a:pPr lvl="1"/>
            <a:r>
              <a:rPr lang="en-US" altLang="ko-KR" dirty="0"/>
              <a:t>This process is called </a:t>
            </a:r>
            <a:r>
              <a:rPr lang="en-US" altLang="ko-KR" b="1" dirty="0" err="1"/>
              <a:t>checkpointing</a:t>
            </a:r>
            <a:endParaRPr lang="en-US" altLang="ko-KR" b="1" dirty="0"/>
          </a:p>
          <a:p>
            <a:pPr lvl="1"/>
            <a:r>
              <a:rPr lang="en-US" altLang="ko-KR" dirty="0"/>
              <a:t>Thus, to checkpoint the file system, we issue the writes I[v2], B[v2], and Db to their disk locations</a:t>
            </a:r>
          </a:p>
        </p:txBody>
      </p:sp>
    </p:spTree>
    <p:extLst>
      <p:ext uri="{BB962C8B-B14F-4D97-AF65-F5344CB8AC3E}">
        <p14:creationId xmlns:p14="http://schemas.microsoft.com/office/powerpoint/2010/main" val="3045056040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Our initial sequence of operations: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Journal write </a:t>
            </a:r>
          </a:p>
          <a:p>
            <a:pPr lvl="2"/>
            <a:r>
              <a:rPr lang="en-US" altLang="ko-KR" dirty="0"/>
              <a:t>Write the transaction to the log and wait for these writes to complete</a:t>
            </a:r>
          </a:p>
          <a:p>
            <a:pPr lvl="2"/>
            <a:r>
              <a:rPr lang="en-US" altLang="ko-KR" dirty="0" err="1"/>
              <a:t>TxB</a:t>
            </a:r>
            <a:r>
              <a:rPr lang="en-US" altLang="ko-KR" dirty="0"/>
              <a:t>, all pending data, metadata updates, </a:t>
            </a:r>
            <a:r>
              <a:rPr lang="en-US" altLang="ko-KR" dirty="0" err="1"/>
              <a:t>TxE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Checkpoint</a:t>
            </a:r>
          </a:p>
          <a:p>
            <a:pPr lvl="2"/>
            <a:r>
              <a:rPr lang="en-US" altLang="ko-KR" dirty="0"/>
              <a:t>Write the pending metadata and data updates to their final locations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331873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crash occurs during the writes to the journal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Transaction each one at a time </a:t>
            </a:r>
          </a:p>
          <a:p>
            <a:pPr lvl="2"/>
            <a:r>
              <a:rPr lang="en-US" altLang="ko-KR" dirty="0"/>
              <a:t>5 transactions (</a:t>
            </a:r>
            <a:r>
              <a:rPr lang="en-US" altLang="ko-KR" dirty="0" err="1"/>
              <a:t>TxB</a:t>
            </a:r>
            <a:r>
              <a:rPr lang="en-US" altLang="ko-KR" dirty="0"/>
              <a:t>, I[v2], B[v2], </a:t>
            </a:r>
            <a:r>
              <a:rPr lang="en-US" altLang="ko-KR" dirty="0" err="1"/>
              <a:t>Dnb</a:t>
            </a:r>
            <a:r>
              <a:rPr lang="en-US" altLang="ko-KR" dirty="0"/>
              <a:t>, </a:t>
            </a:r>
            <a:r>
              <a:rPr lang="en-US" altLang="ko-KR" dirty="0" err="1"/>
              <a:t>TxE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This is slow because of waiting for each to complete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 Transaction all block writes at once</a:t>
            </a:r>
          </a:p>
          <a:p>
            <a:pPr lvl="2"/>
            <a:r>
              <a:rPr lang="en-US" altLang="ko-KR" dirty="0"/>
              <a:t>Five writes -&gt; a single sequential write : Faster way</a:t>
            </a:r>
          </a:p>
          <a:p>
            <a:pPr lvl="2"/>
            <a:r>
              <a:rPr lang="en-US" altLang="ko-KR" dirty="0"/>
              <a:t>However, this is unsafe</a:t>
            </a:r>
          </a:p>
          <a:p>
            <a:pPr lvl="3"/>
            <a:r>
              <a:rPr lang="en-US" altLang="ko-KR" dirty="0"/>
              <a:t>Given such a big write, the disk internally may perform scheduling and complete small pieces of the big write in any order</a:t>
            </a:r>
          </a:p>
        </p:txBody>
      </p:sp>
    </p:spTree>
    <p:extLst>
      <p:ext uri="{BB962C8B-B14F-4D97-AF65-F5344CB8AC3E}">
        <p14:creationId xmlns:p14="http://schemas.microsoft.com/office/powerpoint/2010/main" val="212640233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crash occurs during the writes to the journal (Cont.)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b="1" dirty="0"/>
              <a:t>Transaction all block writes at once (Cont.)</a:t>
            </a:r>
          </a:p>
          <a:p>
            <a:pPr lvl="2"/>
            <a:r>
              <a:rPr lang="en-US" altLang="ko-KR" dirty="0"/>
              <a:t>Thus, the disk internally may (1) write </a:t>
            </a:r>
            <a:r>
              <a:rPr lang="en-US" altLang="ko-KR" dirty="0" err="1"/>
              <a:t>TxB</a:t>
            </a:r>
            <a:r>
              <a:rPr lang="en-US" altLang="ko-KR" dirty="0"/>
              <a:t>, I[v2], B[v2], and </a:t>
            </a:r>
            <a:r>
              <a:rPr lang="en-US" altLang="ko-KR" dirty="0" err="1"/>
              <a:t>TxE</a:t>
            </a:r>
            <a:r>
              <a:rPr lang="en-US" altLang="ko-KR" dirty="0"/>
              <a:t> and only later (2) write Db</a:t>
            </a:r>
          </a:p>
          <a:p>
            <a:pPr lvl="2"/>
            <a:r>
              <a:rPr lang="en-US" altLang="ko-KR" dirty="0"/>
              <a:t>Unfortunately, if the disk loses power between (1) and (2)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Transaction looks like a valid transaction. </a:t>
            </a:r>
          </a:p>
          <a:p>
            <a:pPr lvl="3"/>
            <a:r>
              <a:rPr lang="en-US" altLang="ko-KR" dirty="0"/>
              <a:t>Further, the file system can’t look at that forth block and know it is wrong.</a:t>
            </a:r>
          </a:p>
          <a:p>
            <a:pPr lvl="3"/>
            <a:r>
              <a:rPr lang="en-US" altLang="ko-KR" dirty="0"/>
              <a:t>It is much worse if it happens to a critical piece of file system, such as superblock.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010460" y="3385250"/>
          <a:ext cx="7406020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0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>
            <a:endCxn id="6" idx="3"/>
          </p:cNvCxnSpPr>
          <p:nvPr/>
        </p:nvCxnSpPr>
        <p:spPr>
          <a:xfrm>
            <a:off x="7326926" y="3637278"/>
            <a:ext cx="22294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270635" y="3483390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822715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357242"/>
          </a:xfrm>
        </p:spPr>
        <p:txBody>
          <a:bodyPr/>
          <a:lstStyle/>
          <a:p>
            <a:r>
              <a:rPr lang="en-US" altLang="ko-KR" dirty="0"/>
              <a:t>When a crash occurs during the writes to the journal (Cont.)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b="1" dirty="0"/>
              <a:t>Transaction all block writes at once (Cont.)</a:t>
            </a:r>
          </a:p>
          <a:p>
            <a:pPr lvl="2"/>
            <a:r>
              <a:rPr lang="en-US" altLang="ko-KR" dirty="0"/>
              <a:t>To avoid this problem, the file system issues the transactional write in two steps</a:t>
            </a:r>
          </a:p>
          <a:p>
            <a:pPr lvl="2"/>
            <a:r>
              <a:rPr lang="en-US" altLang="ko-KR" dirty="0"/>
              <a:t>First, writes all blokes </a:t>
            </a:r>
            <a:r>
              <a:rPr lang="en-US" altLang="ko-KR" b="1" dirty="0"/>
              <a:t>except the </a:t>
            </a:r>
            <a:r>
              <a:rPr lang="en-US" altLang="ko-KR" b="1" dirty="0" err="1"/>
              <a:t>TxE</a:t>
            </a:r>
            <a:r>
              <a:rPr lang="en-US" altLang="ko-KR" b="1" dirty="0"/>
              <a:t> block</a:t>
            </a:r>
            <a:r>
              <a:rPr lang="en-US" altLang="ko-KR" dirty="0"/>
              <a:t> to journal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Second, The file system issues the write of the </a:t>
            </a:r>
            <a:r>
              <a:rPr lang="en-US" altLang="ko-KR" dirty="0" err="1"/>
              <a:t>TxE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An important aspect of this process is the atomicity guarantee provided by the disk.</a:t>
            </a:r>
          </a:p>
          <a:p>
            <a:pPr lvl="3"/>
            <a:r>
              <a:rPr lang="en-US" altLang="ko-KR" dirty="0"/>
              <a:t>The disk guarantees that any 512-byte write either happen or not</a:t>
            </a:r>
          </a:p>
          <a:p>
            <a:pPr lvl="3"/>
            <a:r>
              <a:rPr lang="en-US" altLang="ko-KR" dirty="0"/>
              <a:t>Thus, </a:t>
            </a:r>
            <a:r>
              <a:rPr lang="en-US" altLang="ko-KR" dirty="0" err="1"/>
              <a:t>TxE</a:t>
            </a:r>
            <a:r>
              <a:rPr lang="en-US" altLang="ko-KR" dirty="0"/>
              <a:t> should be a single 512-byte block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567608" y="2809186"/>
          <a:ext cx="7488832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6682454" y="3061214"/>
            <a:ext cx="265390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27783" y="2907326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567608" y="4033322"/>
          <a:ext cx="7488832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TxE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=1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6960096" y="4285350"/>
            <a:ext cx="265390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827783" y="413146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787713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357242"/>
          </a:xfrm>
        </p:spPr>
        <p:txBody>
          <a:bodyPr/>
          <a:lstStyle/>
          <a:p>
            <a:r>
              <a:rPr lang="en-US" altLang="ko-KR" dirty="0"/>
              <a:t>When a crash occurs during the writes to the journal (Cont.)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b="1" dirty="0"/>
              <a:t>Transaction all block writes at once (Cont.)</a:t>
            </a:r>
          </a:p>
          <a:p>
            <a:pPr lvl="2"/>
            <a:r>
              <a:rPr lang="en-US" altLang="ko-KR" dirty="0"/>
              <a:t>Thus, our current protocol to update the file system, with each of its three phases labeled: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ko-KR" dirty="0"/>
              <a:t>Journal write : write the contents of the transaction to the log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ko-KR" b="1" dirty="0"/>
              <a:t>Journal commit (added) : </a:t>
            </a:r>
            <a:r>
              <a:rPr lang="en-US" altLang="ko-KR" dirty="0"/>
              <a:t>write the transaction commit block</a:t>
            </a:r>
            <a:endParaRPr lang="en-US" altLang="ko-KR" b="1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ko-KR" dirty="0"/>
              <a:t>Checkpoint </a:t>
            </a:r>
            <a:r>
              <a:rPr lang="en-US" altLang="ko-KR" b="1" dirty="0"/>
              <a:t>: </a:t>
            </a:r>
            <a:r>
              <a:rPr lang="en-US" altLang="ko-KR" dirty="0"/>
              <a:t>write the contents of the update to their locations</a:t>
            </a:r>
            <a:r>
              <a:rPr lang="en-US" altLang="ko-K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165600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(end)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357242"/>
          </a:xfrm>
        </p:spPr>
        <p:txBody>
          <a:bodyPr/>
          <a:lstStyle/>
          <a:p>
            <a:r>
              <a:rPr lang="en-US" altLang="ko-KR" dirty="0"/>
              <a:t>Recovery</a:t>
            </a:r>
          </a:p>
          <a:p>
            <a:pPr lvl="1"/>
            <a:r>
              <a:rPr lang="en-US" altLang="ko-KR" dirty="0"/>
              <a:t>If the crash happens </a:t>
            </a:r>
            <a:r>
              <a:rPr lang="en-US" altLang="ko-KR" b="1" dirty="0"/>
              <a:t>before the transactions</a:t>
            </a:r>
            <a:r>
              <a:rPr lang="en-US" altLang="ko-KR" dirty="0"/>
              <a:t> is written to the log</a:t>
            </a:r>
          </a:p>
          <a:p>
            <a:pPr lvl="2"/>
            <a:r>
              <a:rPr lang="en-US" altLang="ko-KR" dirty="0"/>
              <a:t>The pending update is </a:t>
            </a:r>
            <a:r>
              <a:rPr lang="en-US" altLang="ko-KR" b="1" dirty="0"/>
              <a:t>skipped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 the crash happens </a:t>
            </a:r>
            <a:r>
              <a:rPr lang="en-US" altLang="ko-KR" b="1" dirty="0"/>
              <a:t>after the transactions</a:t>
            </a:r>
            <a:r>
              <a:rPr lang="en-US" altLang="ko-KR" dirty="0"/>
              <a:t> is written to the log, but </a:t>
            </a:r>
            <a:r>
              <a:rPr lang="en-US" altLang="ko-KR" b="1" dirty="0">
                <a:solidFill>
                  <a:schemeClr val="accent6"/>
                </a:solidFill>
              </a:rPr>
              <a:t>before the checkpoint</a:t>
            </a:r>
          </a:p>
          <a:p>
            <a:pPr lvl="2"/>
            <a:r>
              <a:rPr lang="en-US" altLang="ko-KR" b="1" dirty="0"/>
              <a:t>Recover</a:t>
            </a:r>
            <a:r>
              <a:rPr lang="en-US" altLang="ko-KR" dirty="0"/>
              <a:t> the update as follow:</a:t>
            </a:r>
          </a:p>
          <a:p>
            <a:pPr lvl="3"/>
            <a:r>
              <a:rPr lang="en-US" altLang="ko-KR" dirty="0"/>
              <a:t>Scan the log and </a:t>
            </a:r>
            <a:r>
              <a:rPr lang="en-US" altLang="ko-KR" dirty="0">
                <a:solidFill>
                  <a:schemeClr val="tx2"/>
                </a:solidFill>
              </a:rPr>
              <a:t>lock for transactions</a:t>
            </a:r>
            <a:r>
              <a:rPr lang="en-US" altLang="ko-KR" dirty="0"/>
              <a:t> that have committed to the disk</a:t>
            </a:r>
          </a:p>
          <a:p>
            <a:pPr lvl="3"/>
            <a:r>
              <a:rPr lang="en-US" altLang="ko-KR" dirty="0"/>
              <a:t>Transactions are </a:t>
            </a:r>
            <a:r>
              <a:rPr lang="en-US" altLang="ko-KR" dirty="0">
                <a:solidFill>
                  <a:schemeClr val="tx2"/>
                </a:solidFill>
              </a:rPr>
              <a:t>replayed </a:t>
            </a:r>
          </a:p>
        </p:txBody>
      </p:sp>
    </p:spTree>
    <p:extLst>
      <p:ext uri="{BB962C8B-B14F-4D97-AF65-F5344CB8AC3E}">
        <p14:creationId xmlns:p14="http://schemas.microsoft.com/office/powerpoint/2010/main" val="1524756730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Batching Log Updates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we create two files in same directory, same </a:t>
            </a:r>
            <a:r>
              <a:rPr lang="en-US" altLang="ko-KR" dirty="0" err="1"/>
              <a:t>inode</a:t>
            </a:r>
            <a:r>
              <a:rPr lang="en-US" altLang="ko-KR" dirty="0"/>
              <a:t>, directory entry block is to the log and committed twice.</a:t>
            </a:r>
          </a:p>
          <a:p>
            <a:endParaRPr lang="en-US" altLang="ko-KR" dirty="0"/>
          </a:p>
          <a:p>
            <a:r>
              <a:rPr lang="en-US" altLang="ko-KR" dirty="0"/>
              <a:t>To reduce excessive write traffic to disk, journaling manage the</a:t>
            </a:r>
            <a:r>
              <a:rPr lang="en-US" altLang="ko-KR" b="1" dirty="0"/>
              <a:t> global transaction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Write the content of the global transaction forced by synchronous request.</a:t>
            </a:r>
          </a:p>
          <a:p>
            <a:pPr lvl="1"/>
            <a:r>
              <a:rPr lang="en-US" altLang="ko-KR" dirty="0"/>
              <a:t>Write the content of the global transaction after timeout of 5 seconds.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753766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The log Finite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log is of a finite size</a:t>
            </a:r>
          </a:p>
          <a:p>
            <a:pPr lvl="1"/>
            <a:r>
              <a:rPr lang="en-US" altLang="ko-KR" dirty="0"/>
              <a:t>Two problems arise when the log becomes full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larger the log, the longer recovery will take</a:t>
            </a:r>
          </a:p>
          <a:p>
            <a:pPr lvl="2"/>
            <a:r>
              <a:rPr lang="en-US" altLang="ko-KR" dirty="0"/>
              <a:t>Simpler but less critical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No further transactions can be committed to the disk</a:t>
            </a:r>
          </a:p>
          <a:p>
            <a:pPr lvl="2"/>
            <a:r>
              <a:rPr lang="en-US" altLang="ko-KR" dirty="0"/>
              <a:t>Thus making the file system “less than useful”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67608" y="2089106"/>
          <a:ext cx="7488832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6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Tx1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Tx2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Tx3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Tx4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6960096" y="2341134"/>
            <a:ext cx="265390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827783" y="2187246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51931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The log Finite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address these problems, journaling file systems treat the log as a circular data structure, re-using it over and over</a:t>
            </a:r>
          </a:p>
          <a:p>
            <a:pPr lvl="1"/>
            <a:r>
              <a:rPr lang="en-US" altLang="ko-KR" dirty="0"/>
              <a:t>This is why the journal is referred to as a circular log.</a:t>
            </a:r>
          </a:p>
          <a:p>
            <a:endParaRPr lang="en-US" altLang="ko-KR" dirty="0"/>
          </a:p>
          <a:p>
            <a:r>
              <a:rPr lang="en-US" altLang="ko-KR" dirty="0"/>
              <a:t>To do so, the file system must take action some time after a checkpoint</a:t>
            </a:r>
          </a:p>
          <a:p>
            <a:pPr lvl="1"/>
            <a:r>
              <a:rPr lang="en-US" altLang="ko-KR" dirty="0"/>
              <a:t>Specifically, once a transaction has been </a:t>
            </a:r>
            <a:r>
              <a:rPr lang="en-US" altLang="ko-KR" dirty="0" err="1"/>
              <a:t>checkpointed</a:t>
            </a:r>
            <a:r>
              <a:rPr lang="en-US" altLang="ko-KR" dirty="0"/>
              <a:t>, the file system should free the space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018275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The log Finite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journal super block</a:t>
            </a:r>
          </a:p>
          <a:p>
            <a:pPr lvl="1"/>
            <a:r>
              <a:rPr lang="en-US" altLang="ko-KR" dirty="0"/>
              <a:t>Mark the oldest and newest transactions in the log.</a:t>
            </a:r>
          </a:p>
          <a:p>
            <a:pPr lvl="1"/>
            <a:r>
              <a:rPr lang="en-US" altLang="ko-KR" dirty="0"/>
              <a:t>The journaling system records which transactions have not been check pointed.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67608" y="3380998"/>
          <a:ext cx="7488832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9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Journal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Super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Tx1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Tx2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Tx3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Tx4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6960096" y="3633026"/>
            <a:ext cx="2653906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827783" y="3498883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993306" y="3022352"/>
            <a:ext cx="367240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99656" y="3028414"/>
            <a:ext cx="0" cy="32222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672064" y="3017605"/>
            <a:ext cx="0" cy="322229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071664" y="3100710"/>
            <a:ext cx="2880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078014" y="3106772"/>
            <a:ext cx="0" cy="32222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359696" y="3095117"/>
            <a:ext cx="0" cy="322229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4802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1415480" y="2906714"/>
            <a:ext cx="9073008" cy="1500187"/>
          </a:xfrm>
        </p:spPr>
        <p:txBody>
          <a:bodyPr/>
          <a:lstStyle/>
          <a:p>
            <a:r>
              <a:rPr lang="en-US" altLang="ko-KR" dirty="0"/>
              <a:t>42. Crash Consistency: FSCK and Journaling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34133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The log Finite (end)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journal super block (Cont.)</a:t>
            </a:r>
          </a:p>
          <a:p>
            <a:pPr lvl="1"/>
            <a:r>
              <a:rPr lang="en-US" altLang="ko-KR" dirty="0"/>
              <a:t>Thus, we add another step to our basic protocol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Journal write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Journal commit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checkpoint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b="1" dirty="0"/>
              <a:t>Free </a:t>
            </a:r>
          </a:p>
          <a:p>
            <a:pPr lvl="3"/>
            <a:r>
              <a:rPr lang="en-US" altLang="ko-KR" dirty="0"/>
              <a:t>Some time later, mark the transaction free in the journal by updating the journal Superblock</a:t>
            </a:r>
          </a:p>
        </p:txBody>
      </p:sp>
    </p:spTree>
    <p:extLst>
      <p:ext uri="{BB962C8B-B14F-4D97-AF65-F5344CB8AC3E}">
        <p14:creationId xmlns:p14="http://schemas.microsoft.com/office/powerpoint/2010/main" val="2862194086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Metadata Journaling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is a still problem : writing every data block to disk </a:t>
            </a:r>
            <a:r>
              <a:rPr lang="en-US" altLang="ko-KR" b="1" dirty="0"/>
              <a:t>twice</a:t>
            </a:r>
          </a:p>
          <a:p>
            <a:pPr lvl="1"/>
            <a:r>
              <a:rPr lang="en-US" altLang="ko-KR" dirty="0"/>
              <a:t>Commit to log (journal file)</a:t>
            </a:r>
          </a:p>
          <a:p>
            <a:pPr lvl="1"/>
            <a:r>
              <a:rPr lang="en-US" altLang="ko-KR" dirty="0"/>
              <a:t>Checkpoint to on-disk location.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People have tried a few different things in order to speed up performance.</a:t>
            </a:r>
          </a:p>
          <a:p>
            <a:pPr lvl="1"/>
            <a:r>
              <a:rPr lang="en-US" altLang="ko-KR" dirty="0"/>
              <a:t>Example : A simpler form of journaling is called </a:t>
            </a:r>
            <a:r>
              <a:rPr lang="en-US" altLang="ko-KR" b="1" dirty="0"/>
              <a:t>ordered journaling (metadata journaling)</a:t>
            </a:r>
          </a:p>
          <a:p>
            <a:pPr lvl="2"/>
            <a:r>
              <a:rPr lang="en-US" altLang="ko-KR" b="1" dirty="0"/>
              <a:t>User data is not written to the journal</a:t>
            </a:r>
          </a:p>
          <a:p>
            <a:pPr lvl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53962022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Metadata Journaling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Thus, the following information would be written to the journal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data block Db, previously written to the log, would instead be written to the file system proper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657622" y="1729066"/>
          <a:ext cx="6534723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0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v2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연결선 20"/>
          <p:cNvCxnSpPr/>
          <p:nvPr/>
        </p:nvCxnSpPr>
        <p:spPr>
          <a:xfrm>
            <a:off x="6114006" y="1981094"/>
            <a:ext cx="2218257" cy="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917796" y="1827206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022755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Metadata Journaling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modification does raise an interesting question: </a:t>
            </a:r>
            <a:r>
              <a:rPr lang="en-US" altLang="ko-KR" b="1" dirty="0"/>
              <a:t>when should we write data blocks to disk?</a:t>
            </a:r>
          </a:p>
          <a:p>
            <a:r>
              <a:rPr lang="en-US" altLang="ko-KR" dirty="0"/>
              <a:t>Let’s consider an example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Write Data to disk after the transaction</a:t>
            </a:r>
          </a:p>
          <a:p>
            <a:pPr lvl="2"/>
            <a:r>
              <a:rPr lang="en-US" altLang="ko-KR" dirty="0"/>
              <a:t>Unfortunately, this approach has a problem</a:t>
            </a:r>
          </a:p>
          <a:p>
            <a:pPr lvl="2"/>
            <a:r>
              <a:rPr lang="en-US" altLang="ko-KR" dirty="0"/>
              <a:t>The file system is consistent but I[v2] may end up pointing to garbage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Write Data to disk before the transaction</a:t>
            </a:r>
          </a:p>
          <a:p>
            <a:pPr lvl="2"/>
            <a:r>
              <a:rPr lang="en-US" altLang="ko-KR" dirty="0"/>
              <a:t>It ensures the problems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61271946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Metadata Journaling (end)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Specifically, the protocol is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Data Write(added)</a:t>
            </a:r>
            <a:r>
              <a:rPr lang="en-US" altLang="ko-KR" dirty="0"/>
              <a:t>: Write data to final location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Journal metadata write(added)</a:t>
            </a:r>
            <a:r>
              <a:rPr lang="en-US" altLang="ko-KR" dirty="0"/>
              <a:t>: Write the begin and metadata to the log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Journal commit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Checkpoint metadata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Free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715848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Tricky case: Block Reuse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 </a:t>
            </a:r>
            <a:r>
              <a:rPr lang="en-US" altLang="ko-KR" dirty="0" err="1"/>
              <a:t>metadatas</a:t>
            </a:r>
            <a:r>
              <a:rPr lang="en-US" altLang="ko-KR" dirty="0"/>
              <a:t> should not be replayed.</a:t>
            </a:r>
          </a:p>
          <a:p>
            <a:r>
              <a:rPr lang="en-US" altLang="ko-KR" dirty="0"/>
              <a:t>Example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Directory “foo” is updated.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dirty="0"/>
              <a:t>Directory “foo” id deleted. block 1000 is freed up for reuse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dirty="0"/>
              <a:t>User Create a file “</a:t>
            </a:r>
            <a:r>
              <a:rPr lang="en-US" altLang="ko-KR" dirty="0" err="1"/>
              <a:t>foobar</a:t>
            </a:r>
            <a:r>
              <a:rPr lang="en-US" altLang="ko-KR" dirty="0"/>
              <a:t>”, reusing block 1000 for data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567608" y="2593162"/>
          <a:ext cx="7488832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5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I[foo]</a:t>
                      </a:r>
                    </a:p>
                    <a:p>
                      <a:pPr algn="ctr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ptr:1000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D[foo]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[final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addr:1000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TxE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6322414" y="2845190"/>
            <a:ext cx="265390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27783" y="269130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604974" y="4521885"/>
          <a:ext cx="7488834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9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I[foo]</a:t>
                      </a:r>
                    </a:p>
                    <a:p>
                      <a:pPr algn="ctr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ptr:1000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D[foo]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[final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addr:1000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TxE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foobar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ptr:1000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TxE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>
            <a:endCxn id="17" idx="3"/>
          </p:cNvCxnSpPr>
          <p:nvPr/>
        </p:nvCxnSpPr>
        <p:spPr>
          <a:xfrm>
            <a:off x="8266630" y="4773913"/>
            <a:ext cx="18271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1865149" y="4563510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526795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Tricky case: Block Reuse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 startAt="4"/>
            </a:pPr>
            <a:r>
              <a:rPr lang="en-US" altLang="ko-KR" dirty="0"/>
              <a:t>Now assume a crash occurs and all of this information is still in the log.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dirty="0"/>
              <a:t>During replay, the recovery process replays everything in the log</a:t>
            </a:r>
          </a:p>
          <a:p>
            <a:pPr lvl="2"/>
            <a:r>
              <a:rPr lang="en-US" altLang="ko-KR" dirty="0"/>
              <a:t>Including the write of directory data in block 1000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US" altLang="ko-KR" dirty="0"/>
              <a:t>The replay thus overwrites the user data of current file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altLang="ko-KR" dirty="0"/>
              <a:t> with old directory contents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604974" y="1569557"/>
          <a:ext cx="7488834" cy="5040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9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I[foo]</a:t>
                      </a:r>
                    </a:p>
                    <a:p>
                      <a:pPr algn="ctr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ptr:1000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D[foo]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[final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addr:1000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TxE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TxB 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foobar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algn="ctr" latinLnBrk="1"/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ptr:1000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TxE</a:t>
                      </a:r>
                    </a:p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id=2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>
            <a:endCxn id="21" idx="3"/>
          </p:cNvCxnSpPr>
          <p:nvPr/>
        </p:nvCxnSpPr>
        <p:spPr>
          <a:xfrm>
            <a:off x="8266630" y="1821585"/>
            <a:ext cx="18271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1865149" y="1611182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Journal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818674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Tricky case: Block Reuse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  </a:t>
            </a:r>
          </a:p>
          <a:p>
            <a:pPr lvl="1"/>
            <a:r>
              <a:rPr lang="en-US" altLang="ko-KR" dirty="0"/>
              <a:t>What Linux ext3 does instead is to add a </a:t>
            </a:r>
            <a:r>
              <a:rPr lang="en-US" altLang="ko-KR" b="1" dirty="0"/>
              <a:t>new type </a:t>
            </a:r>
            <a:r>
              <a:rPr lang="en-US" altLang="ko-KR" dirty="0"/>
              <a:t>of record to the journal, Known as a </a:t>
            </a:r>
            <a:r>
              <a:rPr lang="en-US" altLang="ko-KR" b="1" dirty="0"/>
              <a:t>revoke</a:t>
            </a:r>
            <a:r>
              <a:rPr lang="en-US" altLang="ko-KR" dirty="0"/>
              <a:t> record</a:t>
            </a:r>
          </a:p>
          <a:p>
            <a:pPr lvl="1"/>
            <a:r>
              <a:rPr lang="en-US" altLang="ko-KR" dirty="0"/>
              <a:t>When replaying the journal, the system first scans for such revoke records</a:t>
            </a:r>
          </a:p>
          <a:p>
            <a:pPr lvl="1"/>
            <a:r>
              <a:rPr lang="en-US" altLang="ko-KR" dirty="0"/>
              <a:t>Any such revoked data is never replayed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934961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Journaling Timeline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1775520" y="1420708"/>
          <a:ext cx="8786808" cy="323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458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Journal contents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 System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(metadata)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(data)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Metadata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7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8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</a:p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71865" y="5137448"/>
            <a:ext cx="264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Journaling Timeline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270699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Metadata Journaling Timeline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2374060" y="1400964"/>
          <a:ext cx="7322340" cy="354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458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Journal contents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 System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(metadata)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Metadata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7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4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8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89870" y="5209456"/>
            <a:ext cx="264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Metadata Journaling Timeline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1340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Crash Consistency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0493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Crash Consistency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Unlike most data structure, file system data structures must </a:t>
            </a:r>
            <a:r>
              <a:rPr lang="en-US" altLang="ko-KR" b="1" dirty="0"/>
              <a:t>persist</a:t>
            </a:r>
          </a:p>
          <a:p>
            <a:pPr lvl="1"/>
            <a:r>
              <a:rPr lang="en-US" altLang="ko-KR" dirty="0"/>
              <a:t>They must survive over the long haul, stored on devices that retain data despite power loss.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One major challenge faced by a file system is how to update persistent data structure despite the presence of a </a:t>
            </a:r>
            <a:r>
              <a:rPr lang="en-US" altLang="ko-KR" b="1" dirty="0"/>
              <a:t>power loss </a:t>
            </a:r>
            <a:r>
              <a:rPr lang="en-US" altLang="ko-KR" dirty="0"/>
              <a:t>or </a:t>
            </a:r>
            <a:r>
              <a:rPr lang="en-US" altLang="ko-KR" b="1" dirty="0"/>
              <a:t>system crash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We’ll begin by examining the approach taken by older file systems.</a:t>
            </a:r>
          </a:p>
          <a:p>
            <a:pPr lvl="1"/>
            <a:r>
              <a:rPr lang="en-US" altLang="ko-KR" b="1" dirty="0" err="1"/>
              <a:t>fsck</a:t>
            </a:r>
            <a:r>
              <a:rPr lang="en-US" altLang="ko-KR" dirty="0"/>
              <a:t>(file system checker)</a:t>
            </a:r>
          </a:p>
          <a:p>
            <a:pPr lvl="1"/>
            <a:r>
              <a:rPr lang="en-US" altLang="ko-KR" b="1" dirty="0"/>
              <a:t>journaling</a:t>
            </a:r>
            <a:r>
              <a:rPr lang="en-US" altLang="ko-KR" dirty="0"/>
              <a:t>(write-ahead logging)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44052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Example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</a:t>
            </a:r>
          </a:p>
          <a:p>
            <a:pPr lvl="1"/>
            <a:r>
              <a:rPr lang="en-US" altLang="ko-KR" dirty="0"/>
              <a:t>Append of a single data block(4KB) to an existing file</a:t>
            </a:r>
          </a:p>
          <a:p>
            <a:pPr lvl="1"/>
            <a:r>
              <a:rPr lang="en-US" altLang="ko-KR" dirty="0"/>
              <a:t>open()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 err="1"/>
              <a:t>lseek</a:t>
            </a:r>
            <a:r>
              <a:rPr lang="en-US" altLang="ko-KR" dirty="0"/>
              <a:t>()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write()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close()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Before append a single data block</a:t>
            </a:r>
          </a:p>
          <a:p>
            <a:pPr lvl="1"/>
            <a:r>
              <a:rPr lang="en-US" altLang="ko-KR" dirty="0"/>
              <a:t>single </a:t>
            </a:r>
            <a:r>
              <a:rPr lang="en-US" altLang="ko-KR" dirty="0" err="1"/>
              <a:t>inode</a:t>
            </a:r>
            <a:r>
              <a:rPr lang="en-US" altLang="ko-KR" dirty="0"/>
              <a:t> is allocated (</a:t>
            </a:r>
            <a:r>
              <a:rPr lang="en-US" altLang="ko-KR" dirty="0" err="1"/>
              <a:t>inode</a:t>
            </a:r>
            <a:r>
              <a:rPr lang="en-US" altLang="ko-KR" dirty="0"/>
              <a:t> number 2)</a:t>
            </a:r>
          </a:p>
          <a:p>
            <a:pPr lvl="1"/>
            <a:r>
              <a:rPr lang="en-US" altLang="ko-KR" dirty="0"/>
              <a:t>single allocated data block (data block 4)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 is denoted I[v1] </a:t>
            </a:r>
          </a:p>
          <a:p>
            <a:endParaRPr lang="en-US" altLang="ko-KR" b="1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775524" y="3284984"/>
          <a:ext cx="8712964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769170" y="2636912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192314" y="2636912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09232" y="2636912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66148" y="2636912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82253" y="2573744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Bitmap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8bit, 1/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6390" y="2573744"/>
            <a:ext cx="1621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Bitmap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8bit, 1/data block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7848" y="2573744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total, spread across 4 block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0177" y="2681466"/>
            <a:ext cx="171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Blocks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total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85364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Example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Inside of I[v1] (</a:t>
            </a:r>
            <a:r>
              <a:rPr lang="en-US" altLang="ko-KR" dirty="0" err="1"/>
              <a:t>inode</a:t>
            </a:r>
            <a:r>
              <a:rPr lang="en-US" altLang="ko-KR" dirty="0"/>
              <a:t>, before update)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Size of the file is 1 (one block allocated)</a:t>
            </a:r>
          </a:p>
          <a:p>
            <a:pPr lvl="1"/>
            <a:r>
              <a:rPr lang="en-US" altLang="ko-KR" dirty="0"/>
              <a:t>First direct pointer points to block4 (Da)</a:t>
            </a:r>
          </a:p>
          <a:p>
            <a:pPr lvl="1"/>
            <a:r>
              <a:rPr lang="en-US" altLang="ko-KR" dirty="0"/>
              <a:t>All 3 other direct pointers are set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>
                <a:cs typeface="Courier New" panose="02070309020205020404" pitchFamily="49" charset="0"/>
              </a:rPr>
              <a:t>(unused)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2207569" y="1340768"/>
            <a:ext cx="329687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owner		: 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remzi</a:t>
            </a:r>
            <a:endParaRPr lang="en-US" altLang="ko-KR" sz="14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permissions	: read-only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size		: 1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pointer		: 4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pointer		: null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pointer		: null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pointer		: null</a:t>
            </a:r>
            <a:endParaRPr lang="ko-KR" altLang="en-US" sz="14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775524" y="3924216"/>
          <a:ext cx="8712964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1769170" y="3276144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192314" y="3276144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09232" y="3276144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566148" y="3276144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82253" y="3212976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Bitmap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8bit, 1/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6390" y="3212976"/>
            <a:ext cx="1621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Bitmap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8bit, 1/data block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7848" y="3212976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total, spread across 4 block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0177" y="3320698"/>
            <a:ext cx="171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Blocks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total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꺾인 연결선 26"/>
          <p:cNvCxnSpPr>
            <a:endCxn id="16" idx="3"/>
          </p:cNvCxnSpPr>
          <p:nvPr/>
        </p:nvCxnSpPr>
        <p:spPr>
          <a:xfrm rot="5400000" flipH="1" flipV="1">
            <a:off x="4422974" y="3014186"/>
            <a:ext cx="1954669" cy="208272"/>
          </a:xfrm>
          <a:prstGeom prst="bentConnector4">
            <a:avLst>
              <a:gd name="adj1" fmla="val 50256"/>
              <a:gd name="adj2" fmla="val 60990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9607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Example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After update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Data bitmap is updated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is updated (I[v2])</a:t>
            </a:r>
          </a:p>
          <a:p>
            <a:pPr lvl="1"/>
            <a:r>
              <a:rPr lang="en-US" altLang="ko-KR" dirty="0"/>
              <a:t>New data block is allocated (Db)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2207569" y="1340768"/>
            <a:ext cx="329687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owner		: </a:t>
            </a:r>
            <a:r>
              <a:rPr lang="en-US" altLang="ko-KR" sz="1400" dirty="0" err="1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remzi</a:t>
            </a:r>
            <a:endParaRPr lang="en-US" altLang="ko-KR" sz="14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permissions	: read-only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size		: 2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pointer		: 4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pointer		: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5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pointer		: null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pointer		: null</a:t>
            </a:r>
            <a:endParaRPr lang="ko-KR" altLang="en-US" sz="1400" dirty="0">
              <a:latin typeface="Courier New" panose="02070309020205020404" pitchFamily="49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775524" y="3924216"/>
          <a:ext cx="8712964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00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I[v2]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69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1769170" y="3276144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192314" y="3276144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09232" y="3276144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566148" y="3276144"/>
            <a:ext cx="0" cy="16404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82253" y="3212976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Bitmap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8bit, 1/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6390" y="3212976"/>
            <a:ext cx="1621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Bitmap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8bit, 1/data block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7848" y="3212976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total, spread across 4 block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0177" y="3320698"/>
            <a:ext cx="171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Blocks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total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꺾인 연결선 26"/>
          <p:cNvCxnSpPr>
            <a:endCxn id="16" idx="3"/>
          </p:cNvCxnSpPr>
          <p:nvPr/>
        </p:nvCxnSpPr>
        <p:spPr>
          <a:xfrm rot="5400000" flipH="1" flipV="1">
            <a:off x="4422974" y="3014186"/>
            <a:ext cx="1954669" cy="208272"/>
          </a:xfrm>
          <a:prstGeom prst="bentConnector4">
            <a:avLst>
              <a:gd name="adj1" fmla="val 50256"/>
              <a:gd name="adj2" fmla="val 609901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9745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16</TotalTime>
  <Words>3478</Words>
  <Application>Microsoft Office PowerPoint</Application>
  <PresentationFormat>Widescreen</PresentationFormat>
  <Paragraphs>545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PowerPoint Presentation</vt:lpstr>
      <vt:lpstr>Crash Consistency </vt:lpstr>
      <vt:lpstr>A Detailed Example (1)</vt:lpstr>
      <vt:lpstr>A Detailed Example (2)</vt:lpstr>
      <vt:lpstr>A Detailed Example (3)</vt:lpstr>
      <vt:lpstr>A Detailed Example (end)</vt:lpstr>
      <vt:lpstr>Crash Scenario (1)</vt:lpstr>
      <vt:lpstr>Crash Scenario (2)</vt:lpstr>
      <vt:lpstr>Crash Scenario (3)</vt:lpstr>
      <vt:lpstr>Crash Scenario (end)</vt:lpstr>
      <vt:lpstr>The Crash Consistency Problem</vt:lpstr>
      <vt:lpstr>PowerPoint Presentation</vt:lpstr>
      <vt:lpstr>The File System Checker (1)</vt:lpstr>
      <vt:lpstr>The File System Checker (2)</vt:lpstr>
      <vt:lpstr>The File System Checker (3)</vt:lpstr>
      <vt:lpstr>The File System Checker (4)</vt:lpstr>
      <vt:lpstr>The File System Checker (5)</vt:lpstr>
      <vt:lpstr>The File System Checker (6)</vt:lpstr>
      <vt:lpstr>The File System Checker (end)</vt:lpstr>
      <vt:lpstr>PowerPoint Presentation</vt:lpstr>
      <vt:lpstr>Journaling (1)</vt:lpstr>
      <vt:lpstr>Journaling (Cont.)</vt:lpstr>
      <vt:lpstr>Data Journaling (1)</vt:lpstr>
      <vt:lpstr>Data Journaling (2)</vt:lpstr>
      <vt:lpstr>Data Journaling (3)</vt:lpstr>
      <vt:lpstr>Data Journaling (4)</vt:lpstr>
      <vt:lpstr>Data Journaling (5)</vt:lpstr>
      <vt:lpstr>Data Journaling (6)</vt:lpstr>
      <vt:lpstr>Data Journaling (7)</vt:lpstr>
      <vt:lpstr>Data Journaling (8)</vt:lpstr>
      <vt:lpstr>Data Journaling (end)</vt:lpstr>
      <vt:lpstr>Batching Log Updates</vt:lpstr>
      <vt:lpstr>Making The log Finite (1)</vt:lpstr>
      <vt:lpstr>Making The log Finite (2)</vt:lpstr>
      <vt:lpstr>Making The log Finite (3)</vt:lpstr>
      <vt:lpstr>Making The log Finite (end)</vt:lpstr>
      <vt:lpstr>Metadata Journaling (1)</vt:lpstr>
      <vt:lpstr>Metadata Journaling (2)</vt:lpstr>
      <vt:lpstr>Metadata Journaling (3)</vt:lpstr>
      <vt:lpstr>Metadata Journaling (end)</vt:lpstr>
      <vt:lpstr>Tricky case: Block Reuse (1)</vt:lpstr>
      <vt:lpstr>Tricky case: Block Reuse (2)</vt:lpstr>
      <vt:lpstr>Tricky case: Block Reuse (2)</vt:lpstr>
      <vt:lpstr>Data Journaling Timeline</vt:lpstr>
      <vt:lpstr>Metadata Journaling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4</cp:revision>
  <cp:lastPrinted>2015-03-03T01:48:46Z</cp:lastPrinted>
  <dcterms:created xsi:type="dcterms:W3CDTF">2021-07-20T10:26:35Z</dcterms:created>
  <dcterms:modified xsi:type="dcterms:W3CDTF">2021-07-21T02:45:02Z</dcterms:modified>
</cp:coreProperties>
</file>