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1"/>
  </p:notesMasterIdLst>
  <p:sldIdLst>
    <p:sldId id="298" r:id="rId2"/>
    <p:sldId id="297" r:id="rId3"/>
    <p:sldId id="299" r:id="rId4"/>
    <p:sldId id="2533" r:id="rId5"/>
    <p:sldId id="2534" r:id="rId6"/>
    <p:sldId id="2693" r:id="rId7"/>
    <p:sldId id="2694" r:id="rId8"/>
    <p:sldId id="2882" r:id="rId9"/>
    <p:sldId id="2877" r:id="rId10"/>
    <p:sldId id="2538" r:id="rId11"/>
    <p:sldId id="2695" r:id="rId12"/>
    <p:sldId id="2878" r:id="rId13"/>
    <p:sldId id="2696" r:id="rId14"/>
    <p:sldId id="2699" r:id="rId15"/>
    <p:sldId id="2700" r:id="rId16"/>
    <p:sldId id="2881" r:id="rId17"/>
    <p:sldId id="2701" r:id="rId18"/>
    <p:sldId id="2879" r:id="rId19"/>
    <p:sldId id="2880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</a:t>
            </a:r>
            <a:r>
              <a:rPr lang="en-US" altLang="ko-KR" dirty="0" err="1"/>
              <a:t>Inode</a:t>
            </a:r>
            <a:r>
              <a:rPr lang="en-US" altLang="ko-KR" dirty="0"/>
              <a:t> in LFS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Inodes</a:t>
            </a:r>
            <a:r>
              <a:rPr lang="en-US" altLang="ko-KR" dirty="0"/>
              <a:t> are scattered throughout the disk!</a:t>
            </a:r>
          </a:p>
          <a:p>
            <a:r>
              <a:rPr lang="en-US" altLang="ko-KR" dirty="0"/>
              <a:t>Solution is through indirection “</a:t>
            </a:r>
            <a:r>
              <a:rPr lang="en-US" altLang="ko-KR" dirty="0" err="1"/>
              <a:t>Inode</a:t>
            </a:r>
            <a:r>
              <a:rPr lang="en-US" altLang="ko-KR" dirty="0"/>
              <a:t> Map” (</a:t>
            </a:r>
            <a:r>
              <a:rPr lang="en-US" altLang="ko-KR" dirty="0" err="1"/>
              <a:t>imap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LFS place the chunks of the </a:t>
            </a:r>
            <a:r>
              <a:rPr lang="en-US" altLang="ko-KR" dirty="0" err="1"/>
              <a:t>inode</a:t>
            </a:r>
            <a:r>
              <a:rPr lang="en-US" altLang="ko-KR" dirty="0"/>
              <a:t> map right next to where it is writing all of the other new </a:t>
            </a:r>
            <a:r>
              <a:rPr lang="en-US" altLang="ko-KR" dirty="0" err="1"/>
              <a:t>new</a:t>
            </a:r>
            <a:r>
              <a:rPr lang="en-US" altLang="ko-KR" dirty="0"/>
              <a:t> information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67608" y="4293096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081923" y="527834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292586" y="4077072"/>
            <a:ext cx="85919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87689" y="4075732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703707" y="527834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926024" y="3933056"/>
            <a:ext cx="129967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926024" y="3933056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151784" y="4077072"/>
            <a:ext cx="0" cy="214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225702" y="3933056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935644" y="4289495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78866" y="4289495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</p:spTree>
    <p:extLst>
      <p:ext uri="{BB962C8B-B14F-4D97-AF65-F5344CB8AC3E}">
        <p14:creationId xmlns:p14="http://schemas.microsoft.com/office/powerpoint/2010/main" val="394957305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Checkpoint Region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find the </a:t>
            </a:r>
            <a:r>
              <a:rPr lang="en-US" altLang="ko-KR" dirty="0" err="1"/>
              <a:t>inode</a:t>
            </a:r>
            <a:r>
              <a:rPr lang="en-US" altLang="ko-KR" dirty="0"/>
              <a:t> map, spread across the disk?</a:t>
            </a:r>
          </a:p>
          <a:p>
            <a:pPr lvl="1"/>
            <a:r>
              <a:rPr lang="en-US" altLang="ko-KR" dirty="0"/>
              <a:t>The LFS File system have fixed location on disk to begin a file lookup</a:t>
            </a:r>
          </a:p>
          <a:p>
            <a:r>
              <a:rPr lang="en-US" altLang="ko-KR" b="1" dirty="0"/>
              <a:t>Checkpoint Region </a:t>
            </a:r>
            <a:r>
              <a:rPr lang="en-US" altLang="ko-KR" dirty="0"/>
              <a:t>contains pointers to the latest of the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lang="en-US" altLang="ko-KR" dirty="0"/>
              <a:t>Only updated periodically (ex. Every 30 seconds)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performance is </a:t>
            </a:r>
            <a:r>
              <a:rPr lang="en-US" altLang="ko-KR" dirty="0"/>
              <a:t>not ill-affected</a:t>
            </a:r>
            <a:endParaRPr lang="ko-KR" altLang="en-US" dirty="0"/>
          </a:p>
          <a:p>
            <a:endParaRPr lang="en-US" altLang="ko-KR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855640" y="4222507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722817" y="520945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14221" y="4224657"/>
            <a:ext cx="766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imap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[k..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k+N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3580619" y="3684558"/>
            <a:ext cx="373963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3575721" y="3684559"/>
            <a:ext cx="5312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368003" y="5207760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60091" y="5207760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65341" y="5207760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7464153" y="3790459"/>
            <a:ext cx="1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567444" y="3790459"/>
            <a:ext cx="89671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320136" y="3684559"/>
            <a:ext cx="1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5807969" y="3972590"/>
            <a:ext cx="100276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807969" y="3972591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6819605" y="3972591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6565550" y="3790459"/>
            <a:ext cx="1894" cy="4333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528049" y="4188615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271271" y="4188615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</p:spTree>
    <p:extLst>
      <p:ext uri="{BB962C8B-B14F-4D97-AF65-F5344CB8AC3E}">
        <p14:creationId xmlns:p14="http://schemas.microsoft.com/office/powerpoint/2010/main" val="402730782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File from Disk: A Recap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checkpoint region</a:t>
            </a:r>
          </a:p>
          <a:p>
            <a:r>
              <a:rPr lang="en-US" altLang="ko-KR" dirty="0"/>
              <a:t>Read entire </a:t>
            </a:r>
            <a:r>
              <a:rPr lang="en-US" altLang="ko-KR" dirty="0" err="1"/>
              <a:t>inode</a:t>
            </a:r>
            <a:r>
              <a:rPr lang="en-US" altLang="ko-KR" dirty="0"/>
              <a:t> map and cache it in memory</a:t>
            </a:r>
          </a:p>
          <a:p>
            <a:r>
              <a:rPr lang="en-US" altLang="ko-KR" dirty="0"/>
              <a:t>Read the most recent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Read a block from file by using direct or indirect or doubly-indirect pointers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7613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About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Directory structure of LFS is basically identical to classic UNIX file systems.</a:t>
            </a:r>
          </a:p>
          <a:p>
            <a:pPr lvl="1"/>
            <a:r>
              <a:rPr lang="en-US" altLang="ko-KR" dirty="0"/>
              <a:t>Directory is a file which data blocks consist of directory information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754898" y="3501008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035013" y="447522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55093" y="447522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14933" y="447522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003371" y="2902129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3474541" y="3226582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4540" y="3240765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487183" y="3232334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222820" y="2891051"/>
            <a:ext cx="0" cy="60861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194942" y="3499669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367752" y="3467116"/>
            <a:ext cx="9236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99296" y="3478149"/>
            <a:ext cx="623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foo,k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644451" y="3467116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75173" y="447522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7003370" y="2902129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222820" y="2891051"/>
            <a:ext cx="278055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5677873" y="3170138"/>
            <a:ext cx="0" cy="34060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6787345" y="3170138"/>
            <a:ext cx="2758" cy="32953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5677874" y="3170138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4949644" y="3251091"/>
            <a:ext cx="972386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49644" y="3253772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5922030" y="3251092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1559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 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LFS keeps writing newer version of file to new locations.</a:t>
            </a:r>
          </a:p>
          <a:p>
            <a:endParaRPr lang="en-US" altLang="ko-KR" dirty="0"/>
          </a:p>
          <a:p>
            <a:r>
              <a:rPr lang="en-US" altLang="ko-KR" dirty="0"/>
              <a:t>Thus, LFS leaves the older versions of file structures all over the disk, call as garbage.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79593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Examples: Garbage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a file with a singe data block</a:t>
            </a:r>
          </a:p>
          <a:p>
            <a:pPr lvl="1"/>
            <a:r>
              <a:rPr lang="en-US" altLang="ko-KR" dirty="0"/>
              <a:t>Overwrite the data block: both old data block and </a:t>
            </a:r>
            <a:r>
              <a:rPr lang="en-US" altLang="ko-KR" dirty="0" err="1"/>
              <a:t>inode</a:t>
            </a:r>
            <a:r>
              <a:rPr lang="en-US" altLang="ko-KR" dirty="0"/>
              <a:t> become garbage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Append a block to that original file k: old </a:t>
            </a:r>
            <a:r>
              <a:rPr lang="en-US" altLang="ko-KR" dirty="0" err="1"/>
              <a:t>inode</a:t>
            </a:r>
            <a:r>
              <a:rPr lang="en-US" altLang="ko-KR" dirty="0"/>
              <a:t> becomes garbage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927648" y="2313149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707308" y="3287369"/>
            <a:ext cx="140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(both garbage)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87683" y="328736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635790" y="2044474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41539" y="2038724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727848" y="2038724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367692" y="2311810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64894" y="2295732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6605808" y="2057950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11557" y="2052200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697866" y="2052200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927648" y="4853111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241490" y="5827331"/>
            <a:ext cx="959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(garbage)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10221" y="3348344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87683" y="582733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3635790" y="4584436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641539" y="4578686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727848" y="4578686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67692" y="4851772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364894" y="4835694"/>
            <a:ext cx="8467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605808" y="4597912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611557" y="4592162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7697866" y="4592162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10221" y="5888306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642023" y="4376137"/>
            <a:ext cx="389413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42023" y="4376138"/>
            <a:ext cx="0" cy="26275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536160" y="4376138"/>
            <a:ext cx="0" cy="47878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7919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older versions of </a:t>
            </a:r>
            <a:r>
              <a:rPr lang="en-US" altLang="ko-KR" dirty="0" err="1"/>
              <a:t>inodes</a:t>
            </a:r>
            <a:r>
              <a:rPr lang="en-US" altLang="ko-KR" dirty="0"/>
              <a:t> and data blocks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possibility: </a:t>
            </a:r>
            <a:r>
              <a:rPr lang="en-US" altLang="ko-KR" b="1" dirty="0"/>
              <a:t>Versioning file system</a:t>
            </a:r>
          </a:p>
          <a:p>
            <a:pPr lvl="1"/>
            <a:r>
              <a:rPr lang="en-US" altLang="ko-KR" dirty="0"/>
              <a:t>keep the older versions around</a:t>
            </a:r>
          </a:p>
          <a:p>
            <a:pPr lvl="1"/>
            <a:r>
              <a:rPr lang="en-US" altLang="ko-KR" dirty="0"/>
              <a:t>Users can restore old file versions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LFS approach: </a:t>
            </a:r>
            <a:r>
              <a:rPr lang="en-US" altLang="ko-KR" b="1" dirty="0"/>
              <a:t>Garbage Collection</a:t>
            </a:r>
          </a:p>
          <a:p>
            <a:pPr lvl="1"/>
            <a:r>
              <a:rPr lang="en-US" altLang="ko-KR" dirty="0"/>
              <a:t>Keep only the latest live version and periodically clean old dead versions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Segment-by-segment basis</a:t>
            </a:r>
          </a:p>
          <a:p>
            <a:pPr lvl="2"/>
            <a:r>
              <a:rPr lang="en-US" altLang="ko-KR" dirty="0"/>
              <a:t>Block-by-block basis cleaner eventually make free holes in random location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Writes can not be sequential anymore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02437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Determining Block </a:t>
            </a:r>
            <a:r>
              <a:rPr lang="en-US" altLang="ko-KR" dirty="0" err="1"/>
              <a:t>Liveness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Segment summary block (SS)</a:t>
            </a:r>
          </a:p>
          <a:p>
            <a:pPr lvl="1"/>
            <a:r>
              <a:rPr lang="en-US" altLang="ko-KR" dirty="0"/>
              <a:t>Located in each segment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number and offset for each data block are recorded</a:t>
            </a:r>
          </a:p>
          <a:p>
            <a:r>
              <a:rPr lang="en-US" altLang="ko-KR" dirty="0"/>
              <a:t>Determining Liveness</a:t>
            </a:r>
          </a:p>
          <a:p>
            <a:pPr lvl="1"/>
            <a:r>
              <a:rPr lang="en-US" altLang="ko-KR" dirty="0"/>
              <a:t>The block is live if the latest </a:t>
            </a:r>
            <a:r>
              <a:rPr lang="en-US" altLang="ko-KR" dirty="0" err="1"/>
              <a:t>inode</a:t>
            </a:r>
            <a:r>
              <a:rPr lang="en-US" altLang="ko-KR" dirty="0"/>
              <a:t> indicates the block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Version number</a:t>
            </a:r>
            <a:r>
              <a:rPr lang="en-US" altLang="ko-KR" dirty="0"/>
              <a:t> can be used for efficient liveness determining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699078" y="4049990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A0: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(K,0)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995222" y="5024210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275142" y="5024210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 flipV="1">
            <a:off x="3419159" y="3795797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19158" y="3789747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427675" y="3798478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48656" y="4016097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139122" y="4016098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5273643" y="3591324"/>
            <a:ext cx="2922" cy="45841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164335" y="3584049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164334" y="3584050"/>
            <a:ext cx="0" cy="454273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1517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Which Blocks to Clean, and When?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to clean</a:t>
            </a:r>
          </a:p>
          <a:p>
            <a:pPr lvl="1"/>
            <a:r>
              <a:rPr lang="en-US" altLang="ko-KR" dirty="0"/>
              <a:t>Periodically</a:t>
            </a:r>
          </a:p>
          <a:p>
            <a:pPr lvl="1"/>
            <a:r>
              <a:rPr lang="en-US" altLang="ko-KR" dirty="0"/>
              <a:t>During idle time</a:t>
            </a:r>
          </a:p>
          <a:p>
            <a:pPr lvl="1"/>
            <a:r>
              <a:rPr lang="en-US" altLang="ko-KR" dirty="0"/>
              <a:t>When the disk is full</a:t>
            </a:r>
          </a:p>
          <a:p>
            <a:r>
              <a:rPr lang="en-US" altLang="ko-KR" dirty="0"/>
              <a:t>Which blocks to clean</a:t>
            </a:r>
          </a:p>
          <a:p>
            <a:pPr lvl="1"/>
            <a:r>
              <a:rPr lang="en-US" altLang="ko-KR" dirty="0"/>
              <a:t>Segregate hot/cold segments</a:t>
            </a:r>
          </a:p>
          <a:p>
            <a:pPr lvl="2"/>
            <a:r>
              <a:rPr lang="en-US" altLang="ko-KR" dirty="0"/>
              <a:t>Hot segment: frequently over-written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more </a:t>
            </a:r>
            <a:r>
              <a:rPr lang="en-US" altLang="ko-KR" dirty="0"/>
              <a:t>blocks are getting over-written if we wait a long time before cleaning</a:t>
            </a:r>
          </a:p>
          <a:p>
            <a:pPr lvl="2"/>
            <a:r>
              <a:rPr lang="en-US" altLang="ko-KR" dirty="0"/>
              <a:t>Cold segment: relatively stable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May have a few dead blocks, but the other blocks are stable</a:t>
            </a:r>
            <a:endParaRPr lang="en-US" altLang="ko-KR" dirty="0"/>
          </a:p>
          <a:p>
            <a:pPr lvl="1"/>
            <a:r>
              <a:rPr lang="en-US" altLang="ko-KR" dirty="0"/>
              <a:t>Clean cold segment sooner and hot segment later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2542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Recovery and the Log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 organization in LFS</a:t>
            </a:r>
          </a:p>
          <a:p>
            <a:pPr lvl="1"/>
            <a:r>
              <a:rPr lang="en-US" altLang="ko-KR" dirty="0"/>
              <a:t>CR points to a head and tail segment</a:t>
            </a:r>
          </a:p>
          <a:p>
            <a:pPr lvl="1"/>
            <a:r>
              <a:rPr lang="en-US" altLang="ko-KR" dirty="0"/>
              <a:t>Each segment points to next segment</a:t>
            </a:r>
          </a:p>
          <a:p>
            <a:r>
              <a:rPr lang="en-US" altLang="ko-KR" dirty="0"/>
              <a:t>LFS can easily recover by simply reading latest valid CR</a:t>
            </a:r>
          </a:p>
          <a:p>
            <a:pPr lvl="1"/>
            <a:r>
              <a:rPr lang="en-US" altLang="ko-KR" dirty="0"/>
              <a:t>The latest consistent snapshot may be quite old</a:t>
            </a:r>
          </a:p>
          <a:p>
            <a:r>
              <a:rPr lang="en-US" altLang="ko-KR" dirty="0"/>
              <a:t>To ensuring atomicity of CR update</a:t>
            </a:r>
          </a:p>
          <a:p>
            <a:pPr lvl="1"/>
            <a:r>
              <a:rPr lang="en-US" altLang="ko-KR" dirty="0"/>
              <a:t>Keep two CRs</a:t>
            </a:r>
          </a:p>
          <a:p>
            <a:pPr lvl="1"/>
            <a:r>
              <a:rPr lang="en-US" altLang="ko-KR" dirty="0"/>
              <a:t>CR update protocol: timestamp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CR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timestamp</a:t>
            </a:r>
          </a:p>
          <a:p>
            <a:r>
              <a:rPr lang="en-US" altLang="ko-KR" dirty="0"/>
              <a:t>Roll forward</a:t>
            </a:r>
          </a:p>
          <a:p>
            <a:pPr lvl="1"/>
            <a:r>
              <a:rPr lang="en-US" altLang="ko-KR" dirty="0"/>
              <a:t>Start from end of the log (pointed by the </a:t>
            </a:r>
            <a:r>
              <a:rPr lang="en-US" altLang="ko-KR" dirty="0" err="1"/>
              <a:t>lastest</a:t>
            </a:r>
            <a:r>
              <a:rPr lang="en-US" altLang="ko-KR" dirty="0"/>
              <a:t> CR)</a:t>
            </a:r>
          </a:p>
          <a:p>
            <a:pPr lvl="1"/>
            <a:r>
              <a:rPr lang="en-US" altLang="ko-KR" dirty="0"/>
              <a:t>Read next segments and adopt any valid updates to the file system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952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43. Log-structured File Systems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7247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LFS: Log-structured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sizes were growing.</a:t>
            </a:r>
          </a:p>
          <a:p>
            <a:r>
              <a:rPr lang="en-US" altLang="ko-KR" dirty="0"/>
              <a:t>Large gap between random IO and sequential IO performance. </a:t>
            </a:r>
          </a:p>
          <a:p>
            <a:r>
              <a:rPr lang="en-US" altLang="ko-KR" dirty="0"/>
              <a:t>Existing File System perform poorly on common workloads.</a:t>
            </a:r>
          </a:p>
          <a:p>
            <a:r>
              <a:rPr lang="en-US" altLang="ko-KR" dirty="0"/>
              <a:t>File System were not RAID-aware.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32662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Disk Sequentially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do we transform all updates to file-system state into a series of sequntial writes to disk?</a:t>
            </a:r>
          </a:p>
          <a:p>
            <a:pPr lvl="1"/>
            <a:r>
              <a:rPr lang="en-US" altLang="ko-KR" dirty="0"/>
              <a:t>data update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metadata needs to be updated too. (Ex. </a:t>
            </a:r>
            <a:r>
              <a:rPr lang="en-US" altLang="ko-KR" dirty="0" err="1"/>
              <a:t>inode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11624" y="2492896"/>
          <a:ext cx="6696744" cy="9078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84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225939" y="3368026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711624" y="4687029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225939" y="5672282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79777" y="4687030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4446988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3436601" y="4293096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31705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292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Disk Sequentially and Effectively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Writing single blocks sequentially does not guarantee efficient writes</a:t>
            </a:r>
          </a:p>
          <a:p>
            <a:pPr lvl="1"/>
            <a:r>
              <a:rPr lang="en-US" altLang="ko-KR" dirty="0"/>
              <a:t>After writing into A0, next write to A1 will be delayed by disk rotation</a:t>
            </a:r>
          </a:p>
          <a:p>
            <a:r>
              <a:rPr lang="en-US" altLang="ko-KR" dirty="0"/>
              <a:t>Write buffering for effectiveness</a:t>
            </a:r>
          </a:p>
          <a:p>
            <a:pPr lvl="1"/>
            <a:r>
              <a:rPr lang="en-US" altLang="ko-KR" dirty="0"/>
              <a:t>Keeps track of updates in </a:t>
            </a:r>
            <a:r>
              <a:rPr lang="en-US" altLang="ko-KR" b="1" dirty="0"/>
              <a:t>memory</a:t>
            </a:r>
            <a:r>
              <a:rPr lang="en-US" altLang="ko-KR" dirty="0"/>
              <a:t> </a:t>
            </a:r>
            <a:r>
              <a:rPr lang="en-US" altLang="ko-KR" b="1" dirty="0"/>
              <a:t>buffer</a:t>
            </a:r>
            <a:r>
              <a:rPr lang="en-US" altLang="ko-KR" dirty="0"/>
              <a:t> (also called </a:t>
            </a:r>
            <a:r>
              <a:rPr lang="en-US" altLang="ko-KR" b="1" dirty="0"/>
              <a:t>segment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Writes them to disk all at once, when it has sufficient number of updates.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685220" y="4653136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j,1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j,2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j,3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199535" y="563838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41805" y="4653137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6542936" y="4435772"/>
            <a:ext cx="0" cy="2173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3410198" y="4437112"/>
            <a:ext cx="313273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05301" y="4435772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383916" y="4651797"/>
            <a:ext cx="7922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[0]:A1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21319" y="563838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13407" y="563838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4921" y="563838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32567" y="5638389"/>
            <a:ext cx="82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[j]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79097" y="563838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79293" y="5638389"/>
            <a:ext cx="845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[k]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8186507" y="4221088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176120" y="4221088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171224" y="4221088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840697" y="4149080"/>
            <a:ext cx="1908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043636" y="4293096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43636" y="4293096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845461" y="4293096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45461" y="4149080"/>
            <a:ext cx="1" cy="502716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637549" y="4293096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37549" y="4005064"/>
            <a:ext cx="1" cy="646732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6649185" y="4293096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750671" y="4149080"/>
            <a:ext cx="0" cy="50539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861684" y="4006800"/>
            <a:ext cx="0" cy="64767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637548" y="4005064"/>
            <a:ext cx="1224136" cy="17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1412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Much to Buffer?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Each write to disk has fixed overhead of positioning</a:t>
                </a:r>
              </a:p>
              <a:p>
                <a:pPr lvl="1"/>
                <a:r>
                  <a:rPr lang="en-US" altLang="ko-KR" dirty="0"/>
                  <a:t>Time to write out </a:t>
                </a:r>
                <a:r>
                  <a:rPr lang="en-US" altLang="ko-KR" i="1" dirty="0"/>
                  <a:t>D</a:t>
                </a:r>
                <a:r>
                  <a:rPr lang="en-US" altLang="ko-KR" dirty="0"/>
                  <a:t> MB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</a:t>
                </a:r>
                <a:r>
                  <a:rPr lang="en-US" altLang="ko-KR" sz="18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𝑤𝑟𝑖𝑡𝑒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pt-B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𝑝𝑒𝑎𝑘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sz="1800" dirty="0"/>
                          <m:t> </m:t>
                        </m:r>
                      </m:den>
                    </m:f>
                  </m:oMath>
                </a14:m>
                <a:r>
                  <a:rPr lang="ko-KR" altLang="en-US" sz="1800" dirty="0"/>
                  <a:t>   </a:t>
                </a:r>
                <a:r>
                  <a:rPr lang="en-US" altLang="ko-KR" sz="1800" dirty="0"/>
                  <a:t>(43.1)</a:t>
                </a:r>
              </a:p>
              <a:p>
                <a:pPr marL="914400" lvl="2" indent="0">
                  <a:buNone/>
                </a:pPr>
                <a:r>
                  <a:rPr lang="pt-BR" altLang="ko-KR" dirty="0"/>
                  <a:t>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</m:oMath>
                </a14:m>
                <a:r>
                  <a:rPr lang="en-US" altLang="ko-KR" dirty="0"/>
                  <a:t>: positioning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US" altLang="ko-KR" dirty="0"/>
                  <a:t>: disk transfer rate)</a:t>
                </a:r>
              </a:p>
              <a:p>
                <a:r>
                  <a:rPr lang="en-US" altLang="ko-KR" dirty="0"/>
                  <a:t>To amortize the cost, how much should LFS buffer before writing?</a:t>
                </a:r>
              </a:p>
              <a:p>
                <a:pPr lvl="1"/>
                <a:r>
                  <a:rPr lang="en-US" altLang="ko-KR" dirty="0"/>
                  <a:t>Effective rate of writing can be denoted as follows</a:t>
                </a:r>
              </a:p>
              <a:p>
                <a:pPr marL="0" indent="0">
                  <a:buNone/>
                </a:pPr>
                <a:r>
                  <a:rPr lang="pt-BR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𝑒𝑓𝑓𝑒𝑐𝑖𝑡𝑣𝑒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𝑤𝑟𝑖𝑡𝑒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den>
                    </m:f>
                    <m:r>
                      <a:rPr lang="en-US" altLang="ko-KR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𝑝𝑜𝑠𝑖𝑡𝑖𝑜𝑛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 </m:t>
                            </m:r>
                          </m:sub>
                        </m:sSub>
                        <m:f>
                          <m:fPr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𝑝𝑒𝑎𝑘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dirty="0"/>
                  <a:t> (43.2)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00590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Much to Buffer? 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SzPct val="65000"/>
                  <a:buFont typeface="Wingdings" pitchFamily="2" charset="2"/>
                  <a:buChar char=""/>
                </a:pPr>
                <a:r>
                  <a:rPr lang="pt-BR" altLang="ko-KR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𝑒𝑓𝑓𝑒𝑐𝑖𝑡𝑣𝑒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 dirty="0">
                        <a:latin typeface="Cambria Math"/>
                      </a:rPr>
                      <m:t>𝐹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US" altLang="ko-KR" dirty="0"/>
                  <a:t> (F: fraction of peak rate, 0 &lt; F &lt; 1), then</a:t>
                </a:r>
              </a:p>
              <a:p>
                <a:pPr marL="0" indent="0">
                  <a:buNone/>
                </a:pPr>
                <a:r>
                  <a:rPr lang="pt-BR" altLang="ko-KR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𝑒𝑓𝑓𝑒𝑐𝑖𝑡𝑣𝑒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𝑝𝑜𝑠𝑖𝑡𝑖𝑜𝑛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 </m:t>
                            </m:r>
                          </m:sub>
                        </m:sSub>
                        <m:f>
                          <m:fPr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𝑝𝑒𝑎𝑘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 dirty="0">
                        <a:latin typeface="Cambria Math"/>
                      </a:rPr>
                      <m:t>𝐹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US" altLang="ko-KR" dirty="0"/>
                  <a:t> (43.3)</a:t>
                </a:r>
              </a:p>
              <a:p>
                <a:r>
                  <a:rPr lang="pt-BR" altLang="ko-KR" dirty="0"/>
                  <a:t>Solve for </a:t>
                </a:r>
                <a:r>
                  <a:rPr lang="pt-BR" altLang="ko-KR" i="1" dirty="0"/>
                  <a:t>D</a:t>
                </a:r>
                <a:r>
                  <a:rPr lang="en-US" altLang="ko-KR" sz="2400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/>
                      </a:rPr>
                      <m:t>D</m:t>
                    </m:r>
                    <m:r>
                      <a:rPr lang="en-US" altLang="ko-KR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den>
                    </m:f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(43.6)</a:t>
                </a:r>
              </a:p>
              <a:p>
                <a:r>
                  <a:rPr lang="en-US" altLang="ko-KR" dirty="0"/>
                  <a:t>If we want F to be 0.9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𝑚𝑠𝑒𝑐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en-US" altLang="ko-KR" dirty="0"/>
                  <a:t> by the equation.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Segment size should be 9MB at least.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99791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1180</Words>
  <Application>Microsoft Office PowerPoint</Application>
  <PresentationFormat>Widescreen</PresentationFormat>
  <Paragraphs>207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Cambria Math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LFS: Log-structured File System</vt:lpstr>
      <vt:lpstr>Writing to Disk Sequentially</vt:lpstr>
      <vt:lpstr>Writing to Disk Sequentially and Effectively</vt:lpstr>
      <vt:lpstr>How Much to Buffer?</vt:lpstr>
      <vt:lpstr>How Much to Buffer? </vt:lpstr>
      <vt:lpstr>Finding Inode in LFS</vt:lpstr>
      <vt:lpstr>The Checkpoint Region</vt:lpstr>
      <vt:lpstr>Reading a File from Disk: A Recap</vt:lpstr>
      <vt:lpstr>What About Directories?</vt:lpstr>
      <vt:lpstr>Garbage Collection</vt:lpstr>
      <vt:lpstr>Examples: Garbage</vt:lpstr>
      <vt:lpstr>Handling older versions of inodes and data blocks</vt:lpstr>
      <vt:lpstr>Determining Block Liveness</vt:lpstr>
      <vt:lpstr>Which Blocks to Clean, and When?</vt:lpstr>
      <vt:lpstr>Crash Recovery and the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2021-07-20T10:41:02Z</dcterms:created>
  <dcterms:modified xsi:type="dcterms:W3CDTF">2021-07-21T02:46:19Z</dcterms:modified>
</cp:coreProperties>
</file>