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Checksum Functions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Different functions are used to compute checksums and vary in strength.</a:t>
            </a:r>
          </a:p>
          <a:p>
            <a:pPr lvl="1"/>
            <a:r>
              <a:rPr lang="en-US" altLang="ko-KR" sz="1600" dirty="0"/>
              <a:t>One simple checksum function that some use is based on </a:t>
            </a:r>
            <a:r>
              <a:rPr lang="en-US" altLang="ko-KR" sz="1600" b="1" dirty="0"/>
              <a:t>exclusive or(XOR).</a:t>
            </a:r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457200" lvl="1" indent="0">
              <a:buNone/>
            </a:pPr>
            <a:endParaRPr lang="en-US" altLang="ko-KR" sz="1600" b="1" dirty="0"/>
          </a:p>
          <a:p>
            <a:pPr marL="457200" lvl="1" indent="0">
              <a:buNone/>
            </a:pPr>
            <a:endParaRPr lang="en-US" altLang="ko-KR" sz="1600" b="1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XOR is a reasonable checksum but has its limitations.</a:t>
            </a:r>
          </a:p>
          <a:p>
            <a:pPr lvl="2"/>
            <a:r>
              <a:rPr lang="en-US" altLang="ko-KR" sz="1400" dirty="0"/>
              <a:t>Two bits in the same position within each </a:t>
            </a:r>
            <a:r>
              <a:rPr lang="en-US" altLang="ko-KR" sz="1400" dirty="0" err="1"/>
              <a:t>checksumed</a:t>
            </a:r>
            <a:r>
              <a:rPr lang="en-US" altLang="ko-KR" sz="1400" dirty="0"/>
              <a:t> unit changed the checksum will not detect the corruption.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7183" y="2183405"/>
            <a:ext cx="49665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365e c4cd ba14 8a92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ecef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2c3a 40be f666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5179" y="2836736"/>
            <a:ext cx="49685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0011 0110 0101 1110	1100 0100 1100 1101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1011 1010 0001 0100	1000 1010 1001 0010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1110 1100 1110 1111	0010 1100 0011 1010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0100 0000 1011 1110 	1111 0110 0110 0110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9780" y="4179773"/>
            <a:ext cx="49685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0010 0000 0001 1011	1001 0100 0000 0011</a:t>
            </a:r>
          </a:p>
        </p:txBody>
      </p:sp>
      <p:cxnSp>
        <p:nvCxnSpPr>
          <p:cNvPr id="10" name="직선 화살표 연결선 9"/>
          <p:cNvCxnSpPr>
            <a:stCxn id="6" idx="2"/>
          </p:cNvCxnSpPr>
          <p:nvPr/>
        </p:nvCxnSpPr>
        <p:spPr>
          <a:xfrm>
            <a:off x="5680457" y="2491181"/>
            <a:ext cx="0" cy="345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4057" y="2488545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we view them in binary, we get the following: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>
            <a:endCxn id="8" idx="0"/>
          </p:cNvCxnSpPr>
          <p:nvPr/>
        </p:nvCxnSpPr>
        <p:spPr>
          <a:xfrm>
            <a:off x="5674056" y="3790842"/>
            <a:ext cx="0" cy="388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47480" y="3831419"/>
            <a:ext cx="4624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is easy to see what the resulting checksum will be: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3792" y="4561384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result, in hex, is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0x201b9403.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36996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Checksum Functions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Addition Checksum</a:t>
            </a:r>
          </a:p>
          <a:p>
            <a:pPr lvl="1"/>
            <a:r>
              <a:rPr lang="en-US" altLang="ko-KR" sz="1600" dirty="0"/>
              <a:t>This approach has the advantage of being fast.</a:t>
            </a:r>
          </a:p>
          <a:p>
            <a:pPr lvl="1"/>
            <a:r>
              <a:rPr lang="en-US" altLang="ko-KR" sz="1600" dirty="0"/>
              <a:t>Compute 2’s complement addition over each chunk of the data</a:t>
            </a:r>
          </a:p>
          <a:p>
            <a:pPr lvl="2"/>
            <a:r>
              <a:rPr lang="en-US" altLang="ko-KR" sz="1400" dirty="0"/>
              <a:t>ignoring overflow</a:t>
            </a:r>
          </a:p>
          <a:p>
            <a:r>
              <a:rPr lang="en-US" altLang="ko-KR" sz="1800" dirty="0"/>
              <a:t>Fletcher Checksum </a:t>
            </a:r>
          </a:p>
          <a:p>
            <a:pPr lvl="1"/>
            <a:r>
              <a:rPr lang="en-US" altLang="ko-KR" sz="1600" dirty="0"/>
              <a:t>Compute two check bytes, s1 and s2. </a:t>
            </a:r>
          </a:p>
          <a:p>
            <a:pPr lvl="2"/>
            <a:r>
              <a:rPr lang="en-US" altLang="ko-KR" sz="1400" dirty="0"/>
              <a:t>Assuming a block D consists of bytes d1…</a:t>
            </a:r>
            <a:r>
              <a:rPr lang="en-US" altLang="ko-KR" sz="1400" dirty="0" err="1"/>
              <a:t>dn</a:t>
            </a:r>
            <a:r>
              <a:rPr lang="en-US" altLang="ko-KR" sz="1400" dirty="0"/>
              <a:t>; s1 is simply in turn is</a:t>
            </a:r>
          </a:p>
          <a:p>
            <a:pPr lvl="3"/>
            <a:r>
              <a:rPr lang="en-US" altLang="ko-KR" sz="1200" dirty="0"/>
              <a:t>s1 = s1 + di mod 255(compute over all di);</a:t>
            </a:r>
          </a:p>
          <a:p>
            <a:pPr lvl="3"/>
            <a:r>
              <a:rPr lang="en-US" altLang="ko-KR" sz="1200" dirty="0"/>
              <a:t>s2 = s2 + s1 mod 255(again over all di); </a:t>
            </a:r>
          </a:p>
          <a:p>
            <a:r>
              <a:rPr lang="en-US" altLang="ko-KR" sz="1800" dirty="0"/>
              <a:t>Cyclic redundancy check(CRC)</a:t>
            </a:r>
          </a:p>
          <a:p>
            <a:pPr lvl="1"/>
            <a:r>
              <a:rPr lang="en-US" altLang="ko-KR" sz="1600" dirty="0"/>
              <a:t>Treating D as if it is a large binary number and divide it by an agreed upon value.</a:t>
            </a:r>
          </a:p>
          <a:p>
            <a:pPr lvl="2"/>
            <a:r>
              <a:rPr lang="en-US" altLang="ko-KR" sz="1400" dirty="0"/>
              <a:t>The remainder of this division is the value of the CRC.</a:t>
            </a:r>
          </a:p>
          <a:p>
            <a:pPr lvl="2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504068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Checksum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disk layout without checksum: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disk layout </a:t>
            </a:r>
            <a:r>
              <a:rPr lang="en-US" altLang="ko-KR" b="1" dirty="0"/>
              <a:t>with checksum: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r>
              <a:rPr lang="en-US" altLang="ko-KR" dirty="0"/>
              <a:t>Store the checksums packed into 512-byte blocks.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48001" y="1628800"/>
          <a:ext cx="6095999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097031" y="4581128"/>
          <a:ext cx="4354285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10800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10800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10800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10800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10800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6200000">
            <a:off x="3079675" y="4861150"/>
            <a:ext cx="713933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9" name="직사각형 8"/>
          <p:cNvSpPr/>
          <p:nvPr/>
        </p:nvSpPr>
        <p:spPr>
          <a:xfrm rot="16200000">
            <a:off x="3223692" y="4861150"/>
            <a:ext cx="713933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C[D1]</a:t>
            </a:r>
          </a:p>
        </p:txBody>
      </p:sp>
      <p:sp>
        <p:nvSpPr>
          <p:cNvPr id="10" name="직사각형 9"/>
          <p:cNvSpPr/>
          <p:nvPr/>
        </p:nvSpPr>
        <p:spPr>
          <a:xfrm rot="16200000">
            <a:off x="3367708" y="4861150"/>
            <a:ext cx="713933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C[D2]</a:t>
            </a:r>
          </a:p>
        </p:txBody>
      </p:sp>
      <p:sp>
        <p:nvSpPr>
          <p:cNvPr id="11" name="직사각형 10"/>
          <p:cNvSpPr/>
          <p:nvPr/>
        </p:nvSpPr>
        <p:spPr>
          <a:xfrm rot="16200000">
            <a:off x="3511723" y="4861150"/>
            <a:ext cx="713933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D3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3655739" y="4861150"/>
            <a:ext cx="713933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D4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431705" y="3140969"/>
          <a:ext cx="4354285" cy="72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 rot="16200000">
            <a:off x="3150983" y="3421690"/>
            <a:ext cx="715331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15" name="직사각형 14"/>
          <p:cNvSpPr/>
          <p:nvPr/>
        </p:nvSpPr>
        <p:spPr>
          <a:xfrm rot="16200000">
            <a:off x="4019705" y="3421691"/>
            <a:ext cx="715331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C[D1]</a:t>
            </a:r>
          </a:p>
        </p:txBody>
      </p:sp>
      <p:sp>
        <p:nvSpPr>
          <p:cNvPr id="16" name="직사각형 15"/>
          <p:cNvSpPr/>
          <p:nvPr/>
        </p:nvSpPr>
        <p:spPr>
          <a:xfrm rot="16200000">
            <a:off x="4895303" y="3421691"/>
            <a:ext cx="715331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C[D2]</a:t>
            </a:r>
          </a:p>
        </p:txBody>
      </p:sp>
      <p:sp>
        <p:nvSpPr>
          <p:cNvPr id="17" name="직사각형 16"/>
          <p:cNvSpPr/>
          <p:nvPr/>
        </p:nvSpPr>
        <p:spPr>
          <a:xfrm rot="16200000">
            <a:off x="5762154" y="3421690"/>
            <a:ext cx="715331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D3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18" name="직사각형 17"/>
          <p:cNvSpPr/>
          <p:nvPr/>
        </p:nvSpPr>
        <p:spPr>
          <a:xfrm rot="16200000">
            <a:off x="6607367" y="3421691"/>
            <a:ext cx="715331" cy="153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D4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391913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Checksums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reading a block D, the client reads its checksum from disk Cs(D), </a:t>
            </a:r>
            <a:r>
              <a:rPr lang="en-US" altLang="ko-KR" b="1" dirty="0"/>
              <a:t>stored checksum</a:t>
            </a:r>
          </a:p>
          <a:p>
            <a:r>
              <a:rPr lang="en-US" altLang="ko-KR" dirty="0"/>
              <a:t>Computes the checksum over the retrieved block D, </a:t>
            </a:r>
            <a:r>
              <a:rPr lang="en-US" altLang="ko-KR" b="1" dirty="0"/>
              <a:t>computed checksum </a:t>
            </a:r>
            <a:r>
              <a:rPr lang="en-US" altLang="ko-KR" dirty="0"/>
              <a:t>Cc(D).</a:t>
            </a:r>
          </a:p>
          <a:p>
            <a:r>
              <a:rPr lang="en-US" altLang="ko-KR" dirty="0"/>
              <a:t>Compares the stored and computed checksums; </a:t>
            </a:r>
          </a:p>
          <a:p>
            <a:pPr lvl="1"/>
            <a:r>
              <a:rPr lang="en-US" altLang="ko-KR" dirty="0"/>
              <a:t>If they are equal (Cs(D) == Cc(D)), the data is in safe.</a:t>
            </a:r>
          </a:p>
          <a:p>
            <a:pPr lvl="1"/>
            <a:r>
              <a:rPr lang="en-US" altLang="ko-KR" dirty="0"/>
              <a:t>If they do not match (Cs(D) != Cc(D)), the data has changed since the time it was stored (since the stored checksum reflects the value of the data at that time).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63153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New Problem: Misdirected Writes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Modern disks have a couple of unusual failure-modes that require different solutions.</a:t>
            </a:r>
          </a:p>
          <a:p>
            <a:pPr lvl="1"/>
            <a:r>
              <a:rPr lang="en-US" altLang="ko-KR" dirty="0"/>
              <a:t>Misdirected write arises in disk and RAID controllers which the data to disk correctly, except in the </a:t>
            </a:r>
            <a:r>
              <a:rPr lang="en-US" altLang="ko-KR" i="1" dirty="0"/>
              <a:t>wrong </a:t>
            </a:r>
            <a:r>
              <a:rPr lang="en-US" altLang="ko-KR" dirty="0"/>
              <a:t>location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16200000">
            <a:off x="3594379" y="3377381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7" name="직사각형 6"/>
          <p:cNvSpPr/>
          <p:nvPr/>
        </p:nvSpPr>
        <p:spPr>
          <a:xfrm rot="16200000">
            <a:off x="3770146" y="3377381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disk=1</a:t>
            </a:r>
          </a:p>
        </p:txBody>
      </p:sp>
      <p:sp>
        <p:nvSpPr>
          <p:cNvPr id="8" name="직사각형 7"/>
          <p:cNvSpPr/>
          <p:nvPr/>
        </p:nvSpPr>
        <p:spPr>
          <a:xfrm rot="16200000">
            <a:off x="3948667" y="3377382"/>
            <a:ext cx="779295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block=0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28315" y="3072373"/>
          <a:ext cx="1230897" cy="77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 rot="16200000">
            <a:off x="5319698" y="3377381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11" name="직사각형 10"/>
          <p:cNvSpPr/>
          <p:nvPr/>
        </p:nvSpPr>
        <p:spPr>
          <a:xfrm rot="16200000">
            <a:off x="5495465" y="3377381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disk=1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5662484" y="3377382"/>
            <a:ext cx="779295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block=1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130630" y="3072373"/>
          <a:ext cx="1230897" cy="77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 rot="16200000">
            <a:off x="7047890" y="3377381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15" name="직사각형 14"/>
          <p:cNvSpPr/>
          <p:nvPr/>
        </p:nvSpPr>
        <p:spPr>
          <a:xfrm rot="16200000">
            <a:off x="7223657" y="3377381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disk=1</a:t>
            </a:r>
          </a:p>
        </p:txBody>
      </p:sp>
      <p:sp>
        <p:nvSpPr>
          <p:cNvPr id="16" name="직사각형 15"/>
          <p:cNvSpPr/>
          <p:nvPr/>
        </p:nvSpPr>
        <p:spPr>
          <a:xfrm rot="16200000">
            <a:off x="7390676" y="3377383"/>
            <a:ext cx="779295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block=2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853071" y="3072373"/>
          <a:ext cx="1230897" cy="77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 rot="16200000">
            <a:off x="3605881" y="4670113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19" name="직사각형 18"/>
          <p:cNvSpPr/>
          <p:nvPr/>
        </p:nvSpPr>
        <p:spPr>
          <a:xfrm rot="16200000">
            <a:off x="3781648" y="4670113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disk=1</a:t>
            </a:r>
          </a:p>
        </p:txBody>
      </p:sp>
      <p:sp>
        <p:nvSpPr>
          <p:cNvPr id="20" name="직사각형 19"/>
          <p:cNvSpPr/>
          <p:nvPr/>
        </p:nvSpPr>
        <p:spPr>
          <a:xfrm rot="16200000">
            <a:off x="3960169" y="4670114"/>
            <a:ext cx="779295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block=0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439817" y="4365105"/>
          <a:ext cx="1230897" cy="77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rot="16200000">
            <a:off x="5371452" y="4670113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23" name="직사각형 22"/>
          <p:cNvSpPr/>
          <p:nvPr/>
        </p:nvSpPr>
        <p:spPr>
          <a:xfrm rot="16200000">
            <a:off x="5547219" y="4670113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disk=1</a:t>
            </a:r>
          </a:p>
        </p:txBody>
      </p:sp>
      <p:sp>
        <p:nvSpPr>
          <p:cNvPr id="24" name="직사각형 23"/>
          <p:cNvSpPr/>
          <p:nvPr/>
        </p:nvSpPr>
        <p:spPr>
          <a:xfrm rot="16200000">
            <a:off x="5714238" y="4670114"/>
            <a:ext cx="779295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block=1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182384" y="4365105"/>
          <a:ext cx="1230897" cy="77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 rot="16200000">
            <a:off x="7117020" y="4670113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C[D0]</a:t>
            </a:r>
          </a:p>
        </p:txBody>
      </p:sp>
      <p:sp>
        <p:nvSpPr>
          <p:cNvPr id="27" name="직사각형 26"/>
          <p:cNvSpPr/>
          <p:nvPr/>
        </p:nvSpPr>
        <p:spPr>
          <a:xfrm rot="16200000">
            <a:off x="7292787" y="4670113"/>
            <a:ext cx="779293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disk=1</a:t>
            </a:r>
          </a:p>
        </p:txBody>
      </p:sp>
      <p:sp>
        <p:nvSpPr>
          <p:cNvPr id="28" name="직사각형 27"/>
          <p:cNvSpPr/>
          <p:nvPr/>
        </p:nvSpPr>
        <p:spPr>
          <a:xfrm rot="16200000">
            <a:off x="7459806" y="4670115"/>
            <a:ext cx="779295" cy="169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block=2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922201" y="4365105"/>
          <a:ext cx="1230897" cy="77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marT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 rot="16200000">
            <a:off x="3202347" y="3226097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 1</a:t>
            </a:r>
          </a:p>
        </p:txBody>
      </p:sp>
      <p:sp>
        <p:nvSpPr>
          <p:cNvPr id="31" name="직사각형 30"/>
          <p:cNvSpPr/>
          <p:nvPr/>
        </p:nvSpPr>
        <p:spPr>
          <a:xfrm rot="16200000">
            <a:off x="3211776" y="4594249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 0</a:t>
            </a:r>
          </a:p>
        </p:txBody>
      </p:sp>
    </p:spTree>
    <p:extLst>
      <p:ext uri="{BB962C8B-B14F-4D97-AF65-F5344CB8AC3E}">
        <p14:creationId xmlns:p14="http://schemas.microsoft.com/office/powerpoint/2010/main" val="79146594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Last Problem: Lost Writes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Lost Writes, occurs when the device informs the upper layer that a write has completed but in fact it never is persisted.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9787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Scrubbing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do these checksums actually get checked?</a:t>
            </a:r>
          </a:p>
          <a:p>
            <a:pPr lvl="1"/>
            <a:r>
              <a:rPr lang="en-US" altLang="ko-KR" dirty="0"/>
              <a:t>Most data is rarely accessed, and thus remain unchecked.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To remedy this problem, many systems utilize </a:t>
            </a:r>
            <a:r>
              <a:rPr lang="en-US" altLang="ko-KR" b="1" dirty="0"/>
              <a:t>disk scrubbing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b="1" dirty="0"/>
              <a:t>periodically reading </a:t>
            </a:r>
            <a:r>
              <a:rPr lang="en-US" altLang="ko-KR" dirty="0"/>
              <a:t>through every block of the system</a:t>
            </a:r>
          </a:p>
          <a:p>
            <a:pPr lvl="1"/>
            <a:r>
              <a:rPr lang="en-US" altLang="ko-KR" dirty="0"/>
              <a:t>Checking whether checksum are still valid</a:t>
            </a:r>
          </a:p>
          <a:p>
            <a:pPr lvl="1"/>
            <a:r>
              <a:rPr lang="en-US" altLang="ko-KR" dirty="0"/>
              <a:t>Reduce the chances that all copies of certain data become corrupted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93080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Overhead of </a:t>
            </a:r>
            <a:r>
              <a:rPr lang="en-US" altLang="ko-KR" dirty="0" err="1"/>
              <a:t>Checksumming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distinct kinds of overheads : </a:t>
            </a:r>
            <a:r>
              <a:rPr lang="en-US" altLang="ko-KR" b="1" dirty="0"/>
              <a:t>space</a:t>
            </a:r>
            <a:r>
              <a:rPr lang="en-US" altLang="ko-KR" dirty="0"/>
              <a:t> and </a:t>
            </a:r>
            <a:r>
              <a:rPr lang="en-US" altLang="ko-KR" b="1" dirty="0"/>
              <a:t>time</a:t>
            </a:r>
          </a:p>
          <a:p>
            <a:r>
              <a:rPr lang="en-US" altLang="ko-KR" dirty="0"/>
              <a:t>Space overheads </a:t>
            </a:r>
          </a:p>
          <a:p>
            <a:pPr lvl="1"/>
            <a:r>
              <a:rPr lang="en-US" altLang="ko-KR" b="1" dirty="0"/>
              <a:t>Disk itself</a:t>
            </a:r>
            <a:r>
              <a:rPr lang="en-US" altLang="ko-KR" dirty="0"/>
              <a:t>: A typical ratio might be an 8byte checksum per 4KB data block, for a 0.19% on-disk space overhead.</a:t>
            </a:r>
          </a:p>
          <a:p>
            <a:pPr lvl="1"/>
            <a:r>
              <a:rPr lang="en-US" altLang="ko-KR" b="1" dirty="0"/>
              <a:t>Memory of the system</a:t>
            </a:r>
            <a:r>
              <a:rPr lang="en-US" altLang="ko-KR" dirty="0"/>
              <a:t>: This overhead is short-lived and not much of a concern.</a:t>
            </a:r>
          </a:p>
          <a:p>
            <a:r>
              <a:rPr lang="en-US" altLang="ko-KR" dirty="0"/>
              <a:t>Time overheads</a:t>
            </a:r>
          </a:p>
          <a:p>
            <a:pPr lvl="1"/>
            <a:r>
              <a:rPr lang="en-US" altLang="ko-KR" dirty="0"/>
              <a:t>CPU must compute the checksum over each block</a:t>
            </a:r>
          </a:p>
          <a:p>
            <a:pPr lvl="2"/>
            <a:r>
              <a:rPr lang="en-US" altLang="ko-KR" dirty="0"/>
              <a:t>To reducing CPU overheads is to combine data copying and </a:t>
            </a:r>
            <a:r>
              <a:rPr lang="en-US" altLang="ko-KR" dirty="0" err="1"/>
              <a:t>checksumming</a:t>
            </a:r>
            <a:r>
              <a:rPr lang="en-US" altLang="ko-KR" dirty="0"/>
              <a:t> into one streamlined activity. </a:t>
            </a:r>
          </a:p>
        </p:txBody>
      </p:sp>
    </p:spTree>
    <p:extLst>
      <p:ext uri="{BB962C8B-B14F-4D97-AF65-F5344CB8AC3E}">
        <p14:creationId xmlns:p14="http://schemas.microsoft.com/office/powerpoint/2010/main" val="91152817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45. Data Integrity and Protection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1448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Failure Modes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and worthy of failures are </a:t>
            </a:r>
            <a:r>
              <a:rPr lang="en-US" altLang="ko-KR" b="1" dirty="0"/>
              <a:t>frequency of latent-sector errors(</a:t>
            </a:r>
            <a:r>
              <a:rPr lang="en-US" altLang="ko-KR" b="1" dirty="0" err="1"/>
              <a:t>LSEs</a:t>
            </a:r>
            <a:r>
              <a:rPr lang="en-US" altLang="ko-KR" b="1" dirty="0"/>
              <a:t>) </a:t>
            </a:r>
            <a:r>
              <a:rPr lang="en-US" altLang="ko-KR" dirty="0"/>
              <a:t>and </a:t>
            </a:r>
            <a:r>
              <a:rPr lang="en-US" altLang="ko-KR" b="1" dirty="0"/>
              <a:t>block corruption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503712" y="2656775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Cheap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Costly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LSEs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9.40%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1.40%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Corruption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0.50%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878853" y="4057328"/>
            <a:ext cx="3629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Frequency of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LSEs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 Block Corruption</a:t>
            </a:r>
          </a:p>
        </p:txBody>
      </p:sp>
    </p:spTree>
    <p:extLst>
      <p:ext uri="{BB962C8B-B14F-4D97-AF65-F5344CB8AC3E}">
        <p14:creationId xmlns:p14="http://schemas.microsoft.com/office/powerpoint/2010/main" val="234859078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Failure Modes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Frequency of latent-sector errors(</a:t>
            </a:r>
            <a:r>
              <a:rPr lang="en-US" altLang="ko-KR" dirty="0" err="1"/>
              <a:t>LSEs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Costly drives with more than one LSE are as likely to develop additional.</a:t>
            </a:r>
          </a:p>
          <a:p>
            <a:pPr lvl="1"/>
            <a:r>
              <a:rPr lang="en-US" altLang="ko-KR" dirty="0"/>
              <a:t>For most drives, annual error rate increases in year two</a:t>
            </a:r>
          </a:p>
          <a:p>
            <a:pPr lvl="1"/>
            <a:r>
              <a:rPr lang="en-US" altLang="ko-KR" dirty="0" err="1"/>
              <a:t>LSEs</a:t>
            </a:r>
            <a:r>
              <a:rPr lang="en-US" altLang="ko-KR" dirty="0"/>
              <a:t> increase with disk size</a:t>
            </a:r>
          </a:p>
          <a:p>
            <a:pPr lvl="1"/>
            <a:r>
              <a:rPr lang="en-US" altLang="ko-KR" dirty="0"/>
              <a:t>Most disks with </a:t>
            </a:r>
            <a:r>
              <a:rPr lang="en-US" altLang="ko-KR" dirty="0" err="1"/>
              <a:t>LSEs</a:t>
            </a:r>
            <a:r>
              <a:rPr lang="en-US" altLang="ko-KR" dirty="0"/>
              <a:t> have less than 50</a:t>
            </a:r>
          </a:p>
          <a:p>
            <a:pPr lvl="1"/>
            <a:r>
              <a:rPr lang="en-US" altLang="ko-KR" dirty="0"/>
              <a:t>Disks with </a:t>
            </a:r>
            <a:r>
              <a:rPr lang="en-US" altLang="ko-KR" dirty="0" err="1"/>
              <a:t>LSEs</a:t>
            </a:r>
            <a:r>
              <a:rPr lang="en-US" altLang="ko-KR" dirty="0"/>
              <a:t> are more likely to develop additional </a:t>
            </a:r>
            <a:r>
              <a:rPr lang="en-US" altLang="ko-KR" dirty="0" err="1"/>
              <a:t>LSEs</a:t>
            </a:r>
            <a:endParaRPr lang="en-US" altLang="ko-KR" dirty="0"/>
          </a:p>
          <a:p>
            <a:pPr lvl="1"/>
            <a:r>
              <a:rPr lang="en-US" altLang="ko-KR" dirty="0"/>
              <a:t>There exists a significant amount of spatial and temporal locality</a:t>
            </a:r>
          </a:p>
          <a:p>
            <a:pPr lvl="1"/>
            <a:r>
              <a:rPr lang="en-US" altLang="ko-KR" dirty="0"/>
              <a:t>Disk scrubbing is useful (most </a:t>
            </a:r>
            <a:r>
              <a:rPr lang="en-US" altLang="ko-KR" dirty="0" err="1"/>
              <a:t>LSEs</a:t>
            </a:r>
            <a:r>
              <a:rPr lang="en-US" altLang="ko-KR" dirty="0"/>
              <a:t> were found this way)</a:t>
            </a:r>
          </a:p>
        </p:txBody>
      </p:sp>
    </p:spTree>
    <p:extLst>
      <p:ext uri="{BB962C8B-B14F-4D97-AF65-F5344CB8AC3E}">
        <p14:creationId xmlns:p14="http://schemas.microsoft.com/office/powerpoint/2010/main" val="28841365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Failure Modes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 corruption: </a:t>
            </a:r>
          </a:p>
          <a:p>
            <a:pPr lvl="1"/>
            <a:r>
              <a:rPr lang="en-US" altLang="ko-KR" dirty="0"/>
              <a:t>Chance of corruption varies greatly across different drive models</a:t>
            </a:r>
          </a:p>
          <a:p>
            <a:pPr lvl="1"/>
            <a:r>
              <a:rPr lang="en-US" altLang="ko-KR" dirty="0"/>
              <a:t>Within the same drive class</a:t>
            </a:r>
          </a:p>
          <a:p>
            <a:pPr lvl="1"/>
            <a:r>
              <a:rPr lang="en-US" altLang="ko-KR" dirty="0"/>
              <a:t>Age affects are different across models</a:t>
            </a:r>
          </a:p>
          <a:p>
            <a:pPr lvl="1"/>
            <a:r>
              <a:rPr lang="en-US" altLang="ko-KR" dirty="0"/>
              <a:t>Workload and disk size have little impact on corruption</a:t>
            </a:r>
          </a:p>
          <a:p>
            <a:pPr lvl="1"/>
            <a:r>
              <a:rPr lang="en-US" altLang="ko-KR" dirty="0"/>
              <a:t>Most disks with corruption only have a few corruptions</a:t>
            </a:r>
          </a:p>
          <a:p>
            <a:pPr lvl="1"/>
            <a:r>
              <a:rPr lang="en-US" altLang="ko-KR" dirty="0"/>
              <a:t>Corruption is not independent with a disk or across disks in RAID</a:t>
            </a:r>
          </a:p>
          <a:p>
            <a:pPr lvl="1"/>
            <a:r>
              <a:rPr lang="en-US" altLang="ko-KR" dirty="0"/>
              <a:t>There exists spatial locality, and some temporal locality</a:t>
            </a:r>
          </a:p>
          <a:p>
            <a:pPr lvl="1"/>
            <a:r>
              <a:rPr lang="en-US" altLang="ko-KR" dirty="0"/>
              <a:t>There is a weak correlation with </a:t>
            </a:r>
            <a:r>
              <a:rPr lang="en-US" altLang="ko-KR" dirty="0" err="1"/>
              <a:t>LSEs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08889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Latent Sector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Latent sector errors are easily detected and handled.</a:t>
            </a:r>
          </a:p>
          <a:p>
            <a:r>
              <a:rPr lang="en-US" altLang="ko-KR" dirty="0"/>
              <a:t>Using </a:t>
            </a:r>
            <a:r>
              <a:rPr lang="en-US" altLang="ko-KR" b="1" dirty="0"/>
              <a:t>redundancy mechanisms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 a mirrored RAID or RAID-4 and RAID-5 system based on parity, the system should reconstruct the block from the other blocks in the parity group.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31072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Corruption: The Checksum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a client tell that a block has gone bad? </a:t>
            </a:r>
          </a:p>
          <a:p>
            <a:r>
              <a:rPr lang="en-US" altLang="ko-KR" dirty="0"/>
              <a:t>Using </a:t>
            </a:r>
            <a:r>
              <a:rPr lang="en-US" altLang="ko-KR" b="1" dirty="0"/>
              <a:t>Checksum mechanisms:</a:t>
            </a:r>
          </a:p>
          <a:p>
            <a:pPr lvl="1"/>
            <a:r>
              <a:rPr lang="en-US" altLang="ko-KR" dirty="0"/>
              <a:t>This is simple the result of a function that takes a chunk of data as input and computes a function over said data, producing a small summary of the contents of the data.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43152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9</TotalTime>
  <Words>1140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Disk Failure Modes</vt:lpstr>
      <vt:lpstr>Disk Failure Modes (Cont.)</vt:lpstr>
      <vt:lpstr>Disk Failure Modes (Cont.)</vt:lpstr>
      <vt:lpstr>Handling Latent Sector Errors</vt:lpstr>
      <vt:lpstr>Detecting Corruption: The Checksum</vt:lpstr>
      <vt:lpstr>Common Checksum Functions (Cont.)</vt:lpstr>
      <vt:lpstr>Common Checksum Functions (Cont.)</vt:lpstr>
      <vt:lpstr>Checksum Layout</vt:lpstr>
      <vt:lpstr>Using Checksums</vt:lpstr>
      <vt:lpstr>A New Problem: Misdirected Writes</vt:lpstr>
      <vt:lpstr>One Last Problem: Lost Writes</vt:lpstr>
      <vt:lpstr>Scrubbing</vt:lpstr>
      <vt:lpstr>Overhead of Checksumming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2021-07-20T10:44:25Z</dcterms:created>
  <dcterms:modified xsi:type="dcterms:W3CDTF">2021-07-21T02:47:17Z</dcterms:modified>
</cp:coreProperties>
</file>