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0"/>
  </p:notesMasterIdLst>
  <p:sldIdLst>
    <p:sldId id="298" r:id="rId2"/>
    <p:sldId id="297" r:id="rId3"/>
    <p:sldId id="269" r:id="rId4"/>
    <p:sldId id="257" r:id="rId5"/>
    <p:sldId id="258" r:id="rId6"/>
    <p:sldId id="29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00" r:id="rId15"/>
    <p:sldId id="301" r:id="rId16"/>
    <p:sldId id="266" r:id="rId17"/>
    <p:sldId id="267" r:id="rId18"/>
    <p:sldId id="268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827" autoAdjust="0"/>
  </p:normalViewPr>
  <p:slideViewPr>
    <p:cSldViewPr>
      <p:cViewPr varScale="1">
        <p:scale>
          <a:sx n="99" d="100"/>
          <a:sy n="99" d="100"/>
        </p:scale>
        <p:origin x="10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60" d="100"/>
          <a:sy n="60" d="100"/>
        </p:scale>
        <p:origin x="3274" y="43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3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that .elf is a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this is debug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7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7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jchermocilla@up.edu.ph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jachermocilla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3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4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 (usually done </a:t>
            </a:r>
            <a:r>
              <a:rPr lang="en-US" altLang="ko-KR" u="sng" dirty="0"/>
              <a:t>lazily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does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STDIN=0</a:t>
            </a:r>
            <a:r>
              <a:rPr lang="en-US" altLang="ko-KR" dirty="0"/>
              <a:t>), standard output(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STDOUT=1</a:t>
            </a:r>
            <a:r>
              <a:rPr lang="en-US" altLang="ko-KR" dirty="0"/>
              <a:t>), and standard error(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STDERR=2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9915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8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8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8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3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6564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30982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03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4223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41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1490" y="478147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1490" y="55172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8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5981650" y="2367590"/>
            <a:ext cx="986830" cy="2675493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30982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611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2144" y="448182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9265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in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 Instructions are being executed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 and is waiting for the result</a:t>
            </a:r>
          </a:p>
          <a:p>
            <a:pPr lvl="2"/>
            <a:r>
              <a:rPr lang="en-US" altLang="ko-KR" dirty="0"/>
              <a:t>Example: When a process initiates an I/O request to a disk, it becomes blocked and thus some other process can use the processor</a:t>
            </a:r>
          </a:p>
          <a:p>
            <a:r>
              <a:rPr lang="en-US" altLang="ko-KR" dirty="0"/>
              <a:t>Additional states may be present depending on the OS</a:t>
            </a:r>
          </a:p>
          <a:p>
            <a:pPr lvl="1"/>
            <a:r>
              <a:rPr lang="en-US" altLang="ko-KR" b="1" dirty="0"/>
              <a:t>Initial</a:t>
            </a:r>
          </a:p>
          <a:p>
            <a:pPr lvl="1"/>
            <a:r>
              <a:rPr lang="en-US" altLang="ko-KR" b="1" dirty="0"/>
              <a:t>Final/Terminated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101004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Transitions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15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76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87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90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5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90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04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4724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780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2D09D1-60AA-4ABA-A8B7-9CC0340048BF}"/>
              </a:ext>
            </a:extLst>
          </p:cNvPr>
          <p:cNvSpPr txBox="1"/>
          <p:nvPr/>
        </p:nvSpPr>
        <p:spPr>
          <a:xfrm>
            <a:off x="4871864" y="734845"/>
            <a:ext cx="2448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Decided by the 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scheduler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module of the OS</a:t>
            </a:r>
          </a:p>
          <a:p>
            <a:pPr algn="ctr"/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63705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BEC4F-FACA-4FD1-A7E5-62603C3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Process States: CPU Only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2B49-8AA5-4A5F-A513-74BA7EAD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a single processor is available</a:t>
            </a:r>
            <a:endParaRPr lang="en-PH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E94950F-7F4C-4BC9-843C-C8B8E379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276872"/>
            <a:ext cx="7070139" cy="3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5657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BEC4F-FACA-4FD1-A7E5-62603C3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Process States: CPU and I/O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2B49-8AA5-4A5F-A513-74BA7EAD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a single processor is available</a:t>
            </a:r>
            <a:endParaRPr lang="en-PH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05B6D8-06C2-4975-93FF-3BDBDBD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44" y="2060848"/>
            <a:ext cx="6178111" cy="324914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180A1B4-9657-4B1A-B83E-D842CBA624F4}"/>
              </a:ext>
            </a:extLst>
          </p:cNvPr>
          <p:cNvSpPr/>
          <p:nvPr/>
        </p:nvSpPr>
        <p:spPr>
          <a:xfrm>
            <a:off x="2135560" y="4077072"/>
            <a:ext cx="1087408" cy="216024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PH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4151A-D367-40AF-91D6-F51B5D2585B6}"/>
              </a:ext>
            </a:extLst>
          </p:cNvPr>
          <p:cNvSpPr txBox="1"/>
          <p:nvPr/>
        </p:nvSpPr>
        <p:spPr>
          <a:xfrm>
            <a:off x="264308" y="3753906"/>
            <a:ext cx="242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accent6">
                    <a:lumMod val="75000"/>
                  </a:schemeClr>
                </a:solidFill>
                <a:latin typeface="Oswald" pitchFamily="2" charset="0"/>
              </a:rPr>
              <a:t>At this point, Process</a:t>
            </a:r>
            <a:r>
              <a:rPr lang="en-PH" baseline="-25000" dirty="0">
                <a:solidFill>
                  <a:schemeClr val="accent6">
                    <a:lumMod val="75000"/>
                  </a:schemeClr>
                </a:solidFill>
                <a:latin typeface="Oswald" pitchFamily="2" charset="0"/>
              </a:rPr>
              <a:t>0</a:t>
            </a:r>
            <a:r>
              <a:rPr lang="en-PH" dirty="0">
                <a:solidFill>
                  <a:schemeClr val="accent6">
                    <a:lumMod val="75000"/>
                  </a:schemeClr>
                </a:solidFill>
                <a:latin typeface="Oswald" pitchFamily="2" charset="0"/>
              </a:rPr>
              <a:t> can start already start</a:t>
            </a:r>
          </a:p>
        </p:txBody>
      </p:sp>
    </p:spTree>
    <p:extLst>
      <p:ext uri="{BB962C8B-B14F-4D97-AF65-F5344CB8AC3E}">
        <p14:creationId xmlns:p14="http://schemas.microsoft.com/office/powerpoint/2010/main" val="262845571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Process/Tasks lists</a:t>
            </a:r>
          </a:p>
          <a:p>
            <a:pPr lvl="2"/>
            <a:r>
              <a:rPr lang="en-US" altLang="ko-KR" dirty="0"/>
              <a:t>Ready processes 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Currently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2"/>
            <a:r>
              <a:rPr lang="en-US" altLang="ko-KR" dirty="0"/>
              <a:t>Will hold the values of the registers(copied to a data structure in memory) when a process is stopped/paused</a:t>
            </a:r>
          </a:p>
          <a:p>
            <a:pPr lvl="2"/>
            <a:r>
              <a:rPr lang="en-US" altLang="ko-KR" dirty="0"/>
              <a:t>Will be copied back to the actual registers during a </a:t>
            </a:r>
            <a:r>
              <a:rPr lang="en-US" altLang="ko-KR" b="1" dirty="0"/>
              <a:t>context-switch </a:t>
            </a:r>
            <a:r>
              <a:rPr lang="en-US" altLang="ko-KR" dirty="0"/>
              <a:t>to resume the stopped/paused process</a:t>
            </a:r>
            <a:endParaRPr lang="en-US" altLang="ko-KR" b="1" dirty="0"/>
          </a:p>
          <a:p>
            <a:r>
              <a:rPr lang="en-US" altLang="ko-KR" dirty="0"/>
              <a:t>The </a:t>
            </a:r>
            <a:r>
              <a:rPr lang="en-US" altLang="ko-KR" b="1" dirty="0"/>
              <a:t>Process Control Block</a:t>
            </a:r>
            <a:r>
              <a:rPr lang="en-US" altLang="ko-KR" dirty="0"/>
              <a:t> (PCB)/ Task Structure(Linux)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a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98061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register context structure and process states definitions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48431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8073143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proc structure definition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268761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617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280304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4. The Abstraction: The Process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27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How to provide the illusion of many CPUs?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Users want to run many programs but we only have a limited of CPUs (ex. 8 cores)</a:t>
            </a:r>
          </a:p>
          <a:p>
            <a:r>
              <a:rPr lang="en-US" altLang="ko-KR" dirty="0"/>
              <a:t>CPU virtualization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</a:t>
            </a:r>
          </a:p>
          <a:p>
            <a:pPr lvl="2"/>
            <a:r>
              <a:rPr lang="en-US" altLang="ko-KR" dirty="0"/>
              <a:t>How? By juggling programs 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Via a </a:t>
            </a:r>
            <a:r>
              <a:rPr lang="en-US" altLang="ko-KR" b="1" dirty="0"/>
              <a:t>mechanism</a:t>
            </a:r>
            <a:r>
              <a:rPr lang="en-US" altLang="ko-KR" dirty="0"/>
              <a:t> called </a:t>
            </a:r>
            <a:r>
              <a:rPr lang="en-US" altLang="ko-KR" b="1" dirty="0"/>
              <a:t>context-switch</a:t>
            </a:r>
          </a:p>
          <a:p>
            <a:pPr lvl="1"/>
            <a:endParaRPr lang="en-US" altLang="ko-KR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B5607F7-FEBE-42AD-B391-FE922084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132856"/>
            <a:ext cx="1791567" cy="3376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7A519-A75E-426B-AFFD-B1AA674C3E83}"/>
              </a:ext>
            </a:extLst>
          </p:cNvPr>
          <p:cNvSpPr txBox="1"/>
          <p:nvPr/>
        </p:nvSpPr>
        <p:spPr>
          <a:xfrm>
            <a:off x="7896200" y="5699077"/>
            <a:ext cx="4990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/>
              <a:t>http://clipart-library.com/clipart/203581.htm</a:t>
            </a:r>
          </a:p>
        </p:txBody>
      </p:sp>
    </p:spTree>
    <p:extLst>
      <p:ext uri="{BB962C8B-B14F-4D97-AF65-F5344CB8AC3E}">
        <p14:creationId xmlns:p14="http://schemas.microsoft.com/office/powerpoint/2010/main" val="313787796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7A5A3-F9F2-46E3-BFD7-8B0BDC8A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and Policies.. Revisited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E261-FFDD-4063-93C4-3911782F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Mechanism</a:t>
            </a:r>
          </a:p>
          <a:p>
            <a:pPr lvl="1"/>
            <a:r>
              <a:rPr lang="en-US" dirty="0"/>
              <a:t>Low-level methods or protocols that implement a functionality</a:t>
            </a:r>
          </a:p>
          <a:p>
            <a:pPr lvl="1"/>
            <a:r>
              <a:rPr lang="en-US" dirty="0"/>
              <a:t>“how?”</a:t>
            </a:r>
          </a:p>
          <a:p>
            <a:pPr lvl="1"/>
            <a:r>
              <a:rPr lang="en-US" dirty="0"/>
              <a:t>Example: </a:t>
            </a:r>
            <a:r>
              <a:rPr lang="en-US" u="sng" dirty="0"/>
              <a:t>context-switch</a:t>
            </a:r>
            <a:r>
              <a:rPr lang="en-US" b="1" dirty="0"/>
              <a:t> </a:t>
            </a:r>
          </a:p>
          <a:p>
            <a:r>
              <a:rPr lang="en-US" b="1" dirty="0"/>
              <a:t>Policy</a:t>
            </a:r>
          </a:p>
          <a:p>
            <a:pPr lvl="1"/>
            <a:r>
              <a:rPr lang="en-US" dirty="0"/>
              <a:t>Algorithms for making some kinds of decision within the OS</a:t>
            </a:r>
          </a:p>
          <a:p>
            <a:pPr lvl="1"/>
            <a:r>
              <a:rPr lang="en-US" dirty="0"/>
              <a:t>“which?”</a:t>
            </a:r>
            <a:endParaRPr lang="en-PH" dirty="0"/>
          </a:p>
          <a:p>
            <a:pPr lvl="1"/>
            <a:r>
              <a:rPr lang="en-US" dirty="0"/>
              <a:t>Example: </a:t>
            </a:r>
            <a:r>
              <a:rPr lang="en-US" u="sng" dirty="0"/>
              <a:t>scheduling policy</a:t>
            </a:r>
            <a:r>
              <a:rPr lang="en-US" dirty="0"/>
              <a:t> - deciding which program to run </a:t>
            </a:r>
            <a:r>
              <a:rPr lang="en-US" dirty="0" err="1"/>
              <a:t>first?next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15446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="1" dirty="0"/>
              <a:t> program</a:t>
            </a:r>
            <a:r>
              <a:rPr lang="en-US" altLang="ko-KR" dirty="0"/>
              <a:t> itself is “lifeless” – just sits on the disk as bunch of instructions (and some data) aka </a:t>
            </a:r>
            <a:r>
              <a:rPr lang="en-US" altLang="ko-KR" b="1" dirty="0"/>
              <a:t>program image </a:t>
            </a:r>
          </a:p>
          <a:p>
            <a:r>
              <a:rPr lang="en-US" altLang="ko-KR" dirty="0"/>
              <a:t>We can </a:t>
            </a:r>
            <a:r>
              <a:rPr lang="en-US" altLang="ko-KR" b="1" dirty="0"/>
              <a:t>characterize</a:t>
            </a:r>
            <a:r>
              <a:rPr lang="en-US" altLang="ko-KR" dirty="0"/>
              <a:t> a process by looking at the different data structures and systems resources it uses or accesses</a:t>
            </a:r>
          </a:p>
          <a:p>
            <a:r>
              <a:rPr lang="en-US" altLang="ko-KR" dirty="0"/>
              <a:t>What comprises a process? -the </a:t>
            </a:r>
            <a:r>
              <a:rPr lang="en-US" altLang="ko-KR" b="1" dirty="0"/>
              <a:t>machine state </a:t>
            </a:r>
            <a:r>
              <a:rPr lang="en-US" altLang="ko-KR" dirty="0"/>
              <a:t>which is composed of</a:t>
            </a:r>
            <a:endParaRPr lang="en-US" altLang="ko-KR" b="1" dirty="0"/>
          </a:p>
          <a:p>
            <a:pPr lvl="1"/>
            <a:r>
              <a:rPr lang="en-US" altLang="ko-KR" b="1" dirty="0"/>
              <a:t>Memory</a:t>
            </a:r>
            <a:r>
              <a:rPr lang="en-US" altLang="ko-KR" dirty="0"/>
              <a:t> (</a:t>
            </a:r>
            <a:r>
              <a:rPr lang="en-US" altLang="ko-KR" u="sng" dirty="0"/>
              <a:t>address space</a:t>
            </a:r>
            <a:r>
              <a:rPr lang="en-US" altLang="ko-KR" dirty="0"/>
              <a:t> – range of addresses that a process can access)</a:t>
            </a:r>
          </a:p>
          <a:p>
            <a:pPr lvl="2"/>
            <a:r>
              <a:rPr lang="en-US" altLang="ko-KR" dirty="0"/>
              <a:t>Instructions/Code</a:t>
            </a:r>
          </a:p>
          <a:p>
            <a:pPr lvl="2"/>
            <a:r>
              <a:rPr lang="en-US" altLang="ko-KR" dirty="0"/>
              <a:t>Data</a:t>
            </a:r>
          </a:p>
          <a:p>
            <a:pPr lvl="1"/>
            <a:r>
              <a:rPr lang="en-US" altLang="ko-KR" b="1" dirty="0"/>
              <a:t>Registers </a:t>
            </a:r>
            <a:r>
              <a:rPr lang="en-US" altLang="ko-KR" dirty="0"/>
              <a:t>– high-speed storage for small data items (EAX, EBX, …)</a:t>
            </a:r>
            <a:endParaRPr lang="en-US" altLang="ko-KR" b="1" dirty="0"/>
          </a:p>
          <a:p>
            <a:pPr lvl="2"/>
            <a:r>
              <a:rPr lang="en-US" altLang="ko-KR" dirty="0"/>
              <a:t>Program counter (Instruction pointer) (RIP)</a:t>
            </a:r>
          </a:p>
          <a:p>
            <a:pPr lvl="2"/>
            <a:r>
              <a:rPr lang="en-US" altLang="ko-KR" dirty="0"/>
              <a:t>Stack pointer (RSP)</a:t>
            </a:r>
          </a:p>
          <a:p>
            <a:pPr lvl="2"/>
            <a:r>
              <a:rPr lang="en-US" altLang="ko-KR" dirty="0"/>
              <a:t>Frame/Base pointer (RBP)</a:t>
            </a:r>
          </a:p>
          <a:p>
            <a:pPr lvl="1"/>
            <a:r>
              <a:rPr lang="en-US" altLang="ko-KR" b="1" dirty="0"/>
              <a:t>I/O information</a:t>
            </a:r>
            <a:r>
              <a:rPr lang="en-US" altLang="ko-KR" dirty="0"/>
              <a:t> – list of open files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8464" y="692696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7404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fork(), exec(), clone()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SIGTERM)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SIGSTOP), kill(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SIGCONT)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/status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6677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code(and static data)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 (ELF, PE)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 (some programs a big)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518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101783</TotalTime>
  <Words>1306</Words>
  <Application>Microsoft Office PowerPoint</Application>
  <PresentationFormat>Widescreen</PresentationFormat>
  <Paragraphs>176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굴림</vt:lpstr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How to provide the illusion of many CPUs?</vt:lpstr>
      <vt:lpstr>Mechanisms and Policies.. Revisited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Transitions</vt:lpstr>
      <vt:lpstr>Tracing Process States: CPU Only</vt:lpstr>
      <vt:lpstr>Tracing Process States: CPU and I/O</vt:lpstr>
      <vt:lpstr>Data Structures</vt:lpstr>
      <vt:lpstr>Example: The xv6 kernel register context structure and process states definitions</vt:lpstr>
      <vt:lpstr>Example: The xv6 kernel proc structure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Joseph Anthony Hermocilla</cp:lastModifiedBy>
  <cp:revision>4072</cp:revision>
  <cp:lastPrinted>2015-03-03T01:48:46Z</cp:lastPrinted>
  <dcterms:created xsi:type="dcterms:W3CDTF">2011-05-01T06:09:10Z</dcterms:created>
  <dcterms:modified xsi:type="dcterms:W3CDTF">2021-08-13T11:19:46Z</dcterms:modified>
</cp:coreProperties>
</file>