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6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300" r:id="rId11"/>
    <p:sldId id="301" r:id="rId12"/>
    <p:sldId id="303" r:id="rId13"/>
    <p:sldId id="30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72" d="100"/>
          <a:sy n="72" d="100"/>
        </p:scale>
        <p:origin x="64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Enough information must be saved by the hardware when executing a </a:t>
            </a:r>
            <a:r>
              <a:rPr lang="en-US" altLang="ko-KR" b="1" dirty="0"/>
              <a:t>trap</a:t>
            </a:r>
            <a:r>
              <a:rPr lang="en-US" altLang="ko-KR" dirty="0"/>
              <a:t> in order to be able to return correctly to the process that invoked the system call</a:t>
            </a:r>
          </a:p>
          <a:p>
            <a:pPr lvl="1"/>
            <a:r>
              <a:rPr lang="en-US" altLang="ko-KR" dirty="0"/>
              <a:t>PC</a:t>
            </a:r>
          </a:p>
          <a:p>
            <a:pPr lvl="1"/>
            <a:r>
              <a:rPr lang="en-US" altLang="ko-KR" dirty="0"/>
              <a:t>Flags register</a:t>
            </a:r>
          </a:p>
          <a:p>
            <a:pPr lvl="1"/>
            <a:r>
              <a:rPr lang="en-US" altLang="ko-KR" dirty="0"/>
              <a:t>Other important registers</a:t>
            </a:r>
          </a:p>
          <a:p>
            <a:r>
              <a:rPr lang="en-US" altLang="ko-KR" dirty="0"/>
              <a:t>The information is pushed to a </a:t>
            </a:r>
            <a:r>
              <a:rPr lang="en-US" altLang="ko-KR" u="sng" dirty="0"/>
              <a:t>per-process</a:t>
            </a:r>
            <a:r>
              <a:rPr lang="en-US" altLang="ko-KR" b="1" dirty="0"/>
              <a:t> kernel stack </a:t>
            </a:r>
            <a:r>
              <a:rPr lang="en-US" altLang="ko-KR" dirty="0"/>
              <a:t>before the </a:t>
            </a:r>
            <a:r>
              <a:rPr lang="en-US" altLang="ko-KR" b="1" dirty="0"/>
              <a:t>trap</a:t>
            </a:r>
          </a:p>
          <a:p>
            <a:r>
              <a:rPr lang="en-US" altLang="ko-KR" b="1" dirty="0"/>
              <a:t>Return-from-trap </a:t>
            </a:r>
            <a:r>
              <a:rPr lang="en-US" altLang="ko-KR" dirty="0"/>
              <a:t>will pop the information back to the registers</a:t>
            </a:r>
            <a:endParaRPr lang="ko-KR" altLang="en-US" b="1" dirty="0"/>
          </a:p>
        </p:txBody>
      </p:sp>
      <p:pic>
        <p:nvPicPr>
          <p:cNvPr id="13" name="Picture 12" descr="A picture containing text, night, people, store&#10;&#10;Description automatically generated">
            <a:extLst>
              <a:ext uri="{FF2B5EF4-FFF2-40B4-BE49-F238E27FC236}">
                <a16:creationId xmlns:a16="http://schemas.microsoft.com/office/drawing/2014/main" id="{29B70738-58B3-4DB5-A95E-B51C12DE9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3789040"/>
            <a:ext cx="3706557" cy="24694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6C8D92-5BE0-4889-BEEF-B348F1CBD729}"/>
              </a:ext>
            </a:extLst>
          </p:cNvPr>
          <p:cNvSpPr txBox="1"/>
          <p:nvPr/>
        </p:nvSpPr>
        <p:spPr>
          <a:xfrm>
            <a:off x="7536160" y="6326616"/>
            <a:ext cx="446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dirty="0"/>
              <a:t>http://it.uplbosa.org/2014/04/study-hub-hunt-in-elbi.html</a:t>
            </a:r>
          </a:p>
        </p:txBody>
      </p:sp>
    </p:spTree>
    <p:extLst>
      <p:ext uri="{BB962C8B-B14F-4D97-AF65-F5344CB8AC3E}">
        <p14:creationId xmlns:p14="http://schemas.microsoft.com/office/powerpoint/2010/main" val="37934873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(Cont.): Trap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1" y="620688"/>
            <a:ext cx="11715749" cy="5501258"/>
          </a:xfrm>
        </p:spPr>
        <p:txBody>
          <a:bodyPr/>
          <a:lstStyle/>
          <a:p>
            <a:r>
              <a:rPr lang="en-US" altLang="ko-KR" dirty="0"/>
              <a:t>A user process </a:t>
            </a:r>
            <a:r>
              <a:rPr lang="en-US" altLang="ko-KR" u="sng" dirty="0"/>
              <a:t>cannot specify the address to jump</a:t>
            </a:r>
            <a:r>
              <a:rPr lang="en-US" altLang="ko-KR" dirty="0"/>
              <a:t> to in a system call unlike a typical function/procedure call – why?</a:t>
            </a:r>
          </a:p>
          <a:p>
            <a:r>
              <a:rPr lang="en-US" altLang="ko-KR" dirty="0"/>
              <a:t>How then does the </a:t>
            </a:r>
            <a:r>
              <a:rPr lang="en-US" altLang="ko-KR" b="1" dirty="0"/>
              <a:t>trap</a:t>
            </a:r>
            <a:r>
              <a:rPr lang="en-US" altLang="ko-KR" dirty="0"/>
              <a:t> knows which code to execute in the kernel (note  that we are now in kernel mode)?</a:t>
            </a:r>
            <a:endParaRPr lang="en-US" altLang="ko-KR" b="1" dirty="0"/>
          </a:p>
          <a:p>
            <a:pPr marL="1371600" lvl="3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81069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Aside</a:t>
            </a:r>
            <a:r>
              <a:rPr lang="en-US" altLang="ko-KR" b="1" dirty="0"/>
              <a:t>: Interrupt Mechanism in Hardware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1" y="620688"/>
            <a:ext cx="11715749" cy="5501258"/>
          </a:xfrm>
        </p:spPr>
        <p:txBody>
          <a:bodyPr/>
          <a:lstStyle/>
          <a:p>
            <a:r>
              <a:rPr lang="en-US" altLang="ko-KR" dirty="0"/>
              <a:t>If everything is going well, the CPU will just happily execute instructions..</a:t>
            </a:r>
          </a:p>
          <a:p>
            <a:r>
              <a:rPr lang="en-US" altLang="ko-KR" dirty="0"/>
              <a:t>But sometimes important events need the attention of the CPU</a:t>
            </a:r>
          </a:p>
          <a:p>
            <a:pPr lvl="1"/>
            <a:r>
              <a:rPr lang="en-US" altLang="ko-KR" dirty="0"/>
              <a:t>Examples: A user process divides by zero, I/O completion, a page fault happens, a system call is invoked, a timer has lapsed</a:t>
            </a:r>
          </a:p>
          <a:p>
            <a:pPr lvl="1"/>
            <a:r>
              <a:rPr lang="en-US" altLang="ko-KR" dirty="0"/>
              <a:t>Can be handled either through </a:t>
            </a:r>
            <a:r>
              <a:rPr lang="en-US" altLang="ko-KR" b="1" dirty="0"/>
              <a:t>polling</a:t>
            </a:r>
            <a:r>
              <a:rPr lang="en-US" altLang="ko-KR" dirty="0"/>
              <a:t> or </a:t>
            </a:r>
            <a:r>
              <a:rPr lang="en-US" altLang="ko-KR" b="1" dirty="0"/>
              <a:t>interrupts</a:t>
            </a:r>
            <a:r>
              <a:rPr lang="en-US" altLang="ko-KR" dirty="0"/>
              <a:t>(used in x86)</a:t>
            </a:r>
            <a:endParaRPr lang="en-US" altLang="ko-KR" b="1" dirty="0"/>
          </a:p>
          <a:p>
            <a:r>
              <a:rPr lang="en-US" altLang="ko-KR" dirty="0"/>
              <a:t>Interrupts are identified by an </a:t>
            </a:r>
            <a:r>
              <a:rPr lang="en-US" altLang="ko-KR" b="1" dirty="0"/>
              <a:t>interrupt number</a:t>
            </a:r>
          </a:p>
          <a:p>
            <a:r>
              <a:rPr lang="en-US" altLang="ko-KR" dirty="0"/>
              <a:t>Interrupt classification in x86</a:t>
            </a:r>
          </a:p>
          <a:p>
            <a:pPr lvl="1"/>
            <a:r>
              <a:rPr lang="en-US" altLang="ko-KR" b="1" dirty="0"/>
              <a:t>Interrupts – </a:t>
            </a:r>
            <a:r>
              <a:rPr lang="en-US" altLang="ko-KR" dirty="0"/>
              <a:t>asynchronous hardware events, ex: I/O completion or explicit invocation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/>
              <a:t> instruction</a:t>
            </a:r>
            <a:endParaRPr lang="en-US" altLang="ko-KR" b="1" dirty="0"/>
          </a:p>
          <a:p>
            <a:pPr lvl="1"/>
            <a:r>
              <a:rPr lang="en-US" altLang="ko-KR" b="1" dirty="0"/>
              <a:t>Exceptions – </a:t>
            </a:r>
            <a:r>
              <a:rPr lang="en-US" altLang="ko-KR" dirty="0"/>
              <a:t>when</a:t>
            </a:r>
            <a:r>
              <a:rPr lang="en-US" altLang="ko-KR" b="1" dirty="0"/>
              <a:t> </a:t>
            </a:r>
            <a:r>
              <a:rPr lang="en-US" altLang="ko-KR" dirty="0"/>
              <a:t>error conditions happen, there are three types:</a:t>
            </a:r>
            <a:endParaRPr lang="en-US" altLang="ko-KR" b="1" dirty="0"/>
          </a:p>
          <a:p>
            <a:pPr lvl="2"/>
            <a:r>
              <a:rPr lang="en-US" altLang="ko-KR" b="1" dirty="0"/>
              <a:t>Traps – </a:t>
            </a:r>
            <a:r>
              <a:rPr lang="en-US" altLang="ko-KR" dirty="0"/>
              <a:t>reported immediately, process continues execution </a:t>
            </a:r>
            <a:r>
              <a:rPr lang="en-US" altLang="ko-KR" u="sng" dirty="0"/>
              <a:t>to the next instruction after trap</a:t>
            </a:r>
            <a:r>
              <a:rPr lang="en-US" altLang="ko-KR" dirty="0"/>
              <a:t>, ex: a system call,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3</a:t>
            </a:r>
            <a:r>
              <a:rPr lang="en-US" altLang="ko-KR" dirty="0"/>
              <a:t> (debugging)</a:t>
            </a:r>
            <a:endParaRPr lang="en-US" altLang="ko-KR" b="1" dirty="0"/>
          </a:p>
          <a:p>
            <a:pPr lvl="2"/>
            <a:r>
              <a:rPr lang="en-US" altLang="ko-KR" b="1" dirty="0"/>
              <a:t>Faults – </a:t>
            </a:r>
            <a:r>
              <a:rPr lang="en-US" altLang="ko-KR" dirty="0"/>
              <a:t>reported immediately, process continues execution </a:t>
            </a:r>
            <a:r>
              <a:rPr lang="en-US" altLang="ko-KR" u="sng" dirty="0"/>
              <a:t>to the specified fault handler</a:t>
            </a:r>
            <a:r>
              <a:rPr lang="en-US" altLang="ko-KR" dirty="0"/>
              <a:t>, ex: divide by zero, page fault</a:t>
            </a:r>
            <a:endParaRPr lang="en-US" altLang="ko-KR" b="1" dirty="0"/>
          </a:p>
          <a:p>
            <a:pPr lvl="2"/>
            <a:r>
              <a:rPr lang="en-US" altLang="ko-KR" b="1" dirty="0"/>
              <a:t>Abort – </a:t>
            </a:r>
            <a:r>
              <a:rPr lang="en-US" altLang="ko-KR" dirty="0"/>
              <a:t>severe errors happen, hardware component failure (kernel panic, BSOD)</a:t>
            </a:r>
          </a:p>
          <a:p>
            <a:pPr marL="1371600" lvl="3" indent="0">
              <a:buNone/>
            </a:pPr>
            <a:endParaRPr lang="en-US" altLang="ko-KR" b="1" dirty="0"/>
          </a:p>
          <a:p>
            <a:pPr marL="1371600" lvl="3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62270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(Cont.): Trap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1" y="620688"/>
            <a:ext cx="7754465" cy="5501258"/>
          </a:xfrm>
        </p:spPr>
        <p:txBody>
          <a:bodyPr/>
          <a:lstStyle/>
          <a:p>
            <a:r>
              <a:rPr lang="en-US" altLang="ko-KR" b="1" dirty="0"/>
              <a:t>Trap table </a:t>
            </a:r>
            <a:r>
              <a:rPr lang="en-US" altLang="ko-KR" dirty="0"/>
              <a:t>[aka Interrupt Vector Table(IVT), Interrupt Descriptor Table(IDT)]</a:t>
            </a:r>
          </a:p>
          <a:p>
            <a:pPr lvl="1"/>
            <a:r>
              <a:rPr lang="en-US" altLang="ko-KR" dirty="0"/>
              <a:t>Set up by the kernel at </a:t>
            </a:r>
            <a:r>
              <a:rPr lang="en-US" altLang="ko-KR" b="1" dirty="0"/>
              <a:t>boot time</a:t>
            </a:r>
            <a:r>
              <a:rPr lang="en-US" altLang="ko-KR" dirty="0"/>
              <a:t> – kernel has full privilege at this point</a:t>
            </a:r>
          </a:p>
          <a:p>
            <a:pPr lvl="1"/>
            <a:r>
              <a:rPr lang="en-US" altLang="ko-KR" dirty="0"/>
              <a:t>Kernel places in the trap table the memory address of the code (</a:t>
            </a:r>
            <a:r>
              <a:rPr lang="en-US" altLang="ko-KR" b="1" dirty="0"/>
              <a:t>trap handler</a:t>
            </a:r>
            <a:r>
              <a:rPr lang="en-US" altLang="ko-KR" dirty="0"/>
              <a:t>) to execute when an event (generated by interrupts and exceptions) occurs, identified by the </a:t>
            </a:r>
            <a:r>
              <a:rPr lang="en-US" altLang="ko-KR" b="1" dirty="0"/>
              <a:t>interrupt number</a:t>
            </a:r>
          </a:p>
          <a:p>
            <a:pPr lvl="1"/>
            <a:r>
              <a:rPr lang="en-US" altLang="ko-KR" dirty="0"/>
              <a:t>The kernel will set the address of the code for the system call as the </a:t>
            </a:r>
            <a:r>
              <a:rPr lang="en-US" altLang="ko-KR" b="1" dirty="0"/>
              <a:t>system call   handler</a:t>
            </a:r>
            <a:r>
              <a:rPr lang="en-US" altLang="ko-KR" dirty="0"/>
              <a:t> to one of the user-defined interrupt numbers (ex. Linux x86 uses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0x80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Exact/specific operations can be invoked by passing a </a:t>
            </a:r>
            <a:r>
              <a:rPr lang="en-US" altLang="ko-KR" b="1" dirty="0"/>
              <a:t>service number</a:t>
            </a:r>
            <a:r>
              <a:rPr lang="en-US" altLang="ko-KR" dirty="0"/>
              <a:t> in  registers or stack – </a:t>
            </a:r>
            <a:r>
              <a:rPr lang="en-US" altLang="ko-KR" u="sng" dirty="0"/>
              <a:t>thus using a number instead of address to prevent direct memory access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AE17E52-1BF1-46DD-9488-1524EB9D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1844824"/>
            <a:ext cx="4481204" cy="3114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5B697A-8312-49F9-B891-0C354C781F00}"/>
              </a:ext>
            </a:extLst>
          </p:cNvPr>
          <p:cNvSpPr txBox="1"/>
          <p:nvPr/>
        </p:nvSpPr>
        <p:spPr>
          <a:xfrm>
            <a:off x="7149272" y="4903989"/>
            <a:ext cx="5059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dirty="0"/>
              <a:t>https://ece-research.unm.edu/jimp/310/slides/8086_interrupts.html</a:t>
            </a:r>
          </a:p>
        </p:txBody>
      </p:sp>
    </p:spTree>
    <p:extLst>
      <p:ext uri="{BB962C8B-B14F-4D97-AF65-F5344CB8AC3E}">
        <p14:creationId xmlns:p14="http://schemas.microsoft.com/office/powerpoint/2010/main" val="3882371302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Limited Direction Execution Protocol (LDE)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96388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4" y="98072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207568" y="148710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7568" y="1580122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1904" y="1753652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remembers address of …</a:t>
            </a:r>
          </a:p>
          <a:p>
            <a:r>
              <a:rPr lang="en-US" altLang="ko-KR" sz="1400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system call handler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270892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1904" y="270892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207568" y="3232140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2224" y="270892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0216" y="5499229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main()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system call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into OS)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31904" y="4563125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regs/PC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(from </a:t>
            </a:r>
            <a:r>
              <a:rPr lang="en-US" altLang="ko-KR" sz="1400" b="1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kernel stack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switch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7568" y="3250139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Create entry for </a:t>
            </a:r>
            <a:r>
              <a:rPr lang="en-US" altLang="ko-KR" sz="1400" b="1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list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Allocate memory for program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 program into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Setup user stack with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argc</a:t>
            </a:r>
            <a:endParaRPr lang="en-US" altLang="ko-KR" sz="1400" dirty="0">
              <a:solidFill>
                <a:prstClr val="black"/>
              </a:solidFill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Fill </a:t>
            </a:r>
            <a:r>
              <a:rPr lang="en-US" altLang="ko-KR" sz="1400" b="1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kernel stack</a:t>
            </a:r>
            <a:r>
              <a:rPr lang="en-US" altLang="ko-KR" sz="1400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regs/PC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 -trap</a:t>
            </a:r>
          </a:p>
        </p:txBody>
      </p:sp>
    </p:spTree>
    <p:extLst>
      <p:ext uri="{BB962C8B-B14F-4D97-AF65-F5344CB8AC3E}">
        <p14:creationId xmlns:p14="http://schemas.microsoft.com/office/powerpoint/2010/main" val="315531584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Limited Direction Execution Protocol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79576" y="551723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Free memory of process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Remove from </a:t>
            </a:r>
            <a:r>
              <a:rPr lang="en-US" altLang="ko-KR" sz="1400" b="1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list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2" y="4778568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 from main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(via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exit()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1904" y="3915053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regs/PC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b="1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kernel stack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switch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restored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PC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9576" y="314096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 work of </a:t>
            </a:r>
            <a:r>
              <a:rPr lang="en-US" altLang="ko-KR" sz="1400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system call handler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(service specified by a number)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1904" y="233029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regs/PC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 </a:t>
            </a:r>
            <a:r>
              <a:rPr lang="en-US" altLang="ko-KR" sz="1400" b="1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switch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</a:t>
            </a:r>
            <a:r>
              <a:rPr lang="en-US" altLang="ko-KR" sz="1400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system call handler</a:t>
            </a:r>
            <a:endParaRPr lang="ko-KR" altLang="en-US" sz="1400" b="1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7568" y="13407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31904" y="134076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207568" y="186398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12224" y="134076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9648" y="2041104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910561403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2: Switching Between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user process is running on the CPU, this means that the kernel is not running! (assume we have a single CPU)</a:t>
            </a:r>
          </a:p>
          <a:p>
            <a:r>
              <a:rPr lang="en-US" altLang="ko-KR" dirty="0"/>
              <a:t>How can the OS </a:t>
            </a:r>
            <a:r>
              <a:rPr lang="en-US" altLang="ko-KR" dirty="0">
                <a:solidFill>
                  <a:srgbClr val="FF0000"/>
                </a:solidFill>
              </a:rPr>
              <a:t>regain control</a:t>
            </a:r>
            <a:r>
              <a:rPr lang="en-US" altLang="ko-KR" dirty="0"/>
              <a:t> of the CPU so that it can switch between </a:t>
            </a:r>
            <a:r>
              <a:rPr lang="en-US" altLang="ko-KR" i="1" dirty="0"/>
              <a:t>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 cooperative Approach: </a:t>
            </a:r>
            <a:r>
              <a:rPr lang="en-US" altLang="ko-KR" b="1" dirty="0"/>
              <a:t>Wait for system calls</a:t>
            </a:r>
          </a:p>
          <a:p>
            <a:pPr lvl="1"/>
            <a:r>
              <a:rPr lang="en-US" altLang="ko-KR" dirty="0"/>
              <a:t>A Non-Cooperative Approach: </a:t>
            </a:r>
            <a:r>
              <a:rPr lang="en-US" altLang="ko-KR" b="1" dirty="0"/>
              <a:t>The OS takes control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6525698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cooperative Approach: Wait for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periodically give up the CPU </a:t>
            </a:r>
            <a:r>
              <a:rPr lang="en-US" altLang="ko-KR" dirty="0"/>
              <a:t>by making </a:t>
            </a:r>
            <a:r>
              <a:rPr lang="en-US" altLang="ko-KR" b="1" dirty="0"/>
              <a:t>system calls </a:t>
            </a:r>
            <a:r>
              <a:rPr lang="en-US" altLang="ko-KR" dirty="0"/>
              <a:t>such as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yield()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decides to run some other task.</a:t>
            </a:r>
          </a:p>
          <a:p>
            <a:pPr lvl="1"/>
            <a:r>
              <a:rPr lang="en-US" altLang="ko-KR" dirty="0"/>
              <a:t>Application also transfer control (</a:t>
            </a:r>
            <a:r>
              <a:rPr lang="en-US" altLang="ko-KR" b="1" dirty="0"/>
              <a:t>trap</a:t>
            </a:r>
            <a:r>
              <a:rPr lang="en-US" altLang="ko-KR" dirty="0"/>
              <a:t>) to the OS when they do something illegal.</a:t>
            </a:r>
          </a:p>
          <a:p>
            <a:pPr lvl="2"/>
            <a:r>
              <a:rPr lang="en-US" altLang="ko-KR" dirty="0"/>
              <a:t>Divide by zero</a:t>
            </a:r>
          </a:p>
          <a:p>
            <a:pPr lvl="2"/>
            <a:r>
              <a:rPr lang="en-US" altLang="ko-KR" dirty="0"/>
              <a:t>Try to access memory that it shouldn’t be able to access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Ex) Early versions of the Macintosh OS, The old Xerox Alto system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71664" y="4797152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gets stuck in an infinite loop?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Reboot the machine!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716769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Non-Cooperative Approach: OS Takes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timer interrupt 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dirty="0"/>
              <a:t>timer</a:t>
            </a:r>
            <a:r>
              <a:rPr lang="en-US" altLang="ko-KR" dirty="0"/>
              <a:t>(a hardware component) </a:t>
            </a:r>
            <a:r>
              <a:rPr lang="en-US" altLang="ko-KR" u="sng" dirty="0"/>
              <a:t>raises an </a:t>
            </a:r>
            <a:r>
              <a:rPr lang="en-US" altLang="ko-KR" b="1" u="sng" dirty="0">
                <a:solidFill>
                  <a:srgbClr val="FF0000"/>
                </a:solidFill>
              </a:rPr>
              <a:t>interrupt</a:t>
            </a:r>
            <a:r>
              <a:rPr lang="en-US" altLang="ko-KR" dirty="0"/>
              <a:t> every so many milliseconds (configurable) </a:t>
            </a:r>
          </a:p>
          <a:p>
            <a:pPr lvl="2"/>
            <a:r>
              <a:rPr lang="en-US" altLang="ko-KR" dirty="0"/>
              <a:t>In x86 this chip is the Programmable Interrupt Timer (PIT)</a:t>
            </a:r>
          </a:p>
          <a:p>
            <a:pPr lvl="1"/>
            <a:r>
              <a:rPr lang="en-US" altLang="ko-KR" dirty="0"/>
              <a:t>At boot time, the kernel sets a </a:t>
            </a:r>
            <a:r>
              <a:rPr lang="en-US" altLang="ko-KR" b="1" dirty="0"/>
              <a:t>timer handler</a:t>
            </a:r>
            <a:r>
              <a:rPr lang="en-US" altLang="ko-KR" dirty="0"/>
              <a:t> for the timer interrupt then starts the </a:t>
            </a:r>
            <a:r>
              <a:rPr lang="en-US" altLang="ko-KR" b="1" dirty="0"/>
              <a:t>timer</a:t>
            </a:r>
            <a:endParaRPr lang="en-US" altLang="ko-KR" dirty="0"/>
          </a:p>
          <a:p>
            <a:pPr lvl="1"/>
            <a:r>
              <a:rPr lang="en-US" altLang="ko-KR" dirty="0"/>
              <a:t>When the timer interrupt is raised:</a:t>
            </a:r>
          </a:p>
          <a:p>
            <a:pPr lvl="2"/>
            <a:r>
              <a:rPr lang="en-US" altLang="ko-KR" dirty="0"/>
              <a:t>The currently running process is halted.</a:t>
            </a:r>
          </a:p>
          <a:p>
            <a:pPr lvl="2"/>
            <a:r>
              <a:rPr lang="en-US" altLang="ko-KR" dirty="0"/>
              <a:t>Save enough of the state of the halted process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b="1" dirty="0"/>
              <a:t>timer handler </a:t>
            </a:r>
            <a:r>
              <a:rPr lang="en-US" altLang="ko-KR" dirty="0"/>
              <a:t>for the timer interrupt (set at boot time) runs code in the kernel, such invoking the </a:t>
            </a:r>
            <a:r>
              <a:rPr lang="en-US" altLang="ko-KR" b="1" dirty="0"/>
              <a:t>scheduler</a:t>
            </a:r>
            <a:r>
              <a:rPr lang="en-US" altLang="ko-KR" dirty="0"/>
              <a:t> to run a different process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71664" y="4941168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 interrupt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gives kernel the ability to run again on the CPU after a number of  milliseconds have passed.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76C75F-225B-473C-BDD2-A31FE842A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1052736"/>
            <a:ext cx="2130831" cy="199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3125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now in control: Saving and Restoring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r>
              <a:rPr lang="en-US" altLang="ko-KR" dirty="0"/>
              <a:t> makes a decision (depending on a scheduling policy):</a:t>
            </a:r>
          </a:p>
          <a:p>
            <a:pPr lvl="1"/>
            <a:r>
              <a:rPr lang="en-US" altLang="ko-KR" dirty="0"/>
              <a:t>Whether to continue running the </a:t>
            </a:r>
            <a:r>
              <a:rPr lang="en-US" altLang="ko-KR" b="1" dirty="0"/>
              <a:t>current process</a:t>
            </a:r>
            <a:r>
              <a:rPr lang="en-US" altLang="ko-KR" dirty="0"/>
              <a:t>, or switch to a </a:t>
            </a:r>
            <a:r>
              <a:rPr lang="en-US" altLang="ko-KR" b="1" dirty="0"/>
              <a:t>different one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decision is made to switch, the OS executes a </a:t>
            </a:r>
            <a:r>
              <a:rPr lang="en-US" altLang="ko-KR" b="1" u="sng" dirty="0"/>
              <a:t>context switch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90070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low-level piece of assembly code(</a:t>
            </a:r>
            <a:r>
              <a:rPr lang="en-US" altLang="ko-KR" b="1" dirty="0"/>
              <a:t>context switch code</a:t>
            </a:r>
            <a:r>
              <a:rPr lang="en-US" altLang="ko-KR" dirty="0"/>
              <a:t>) in the kernel which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Saves a few register values </a:t>
            </a:r>
            <a:r>
              <a:rPr lang="en-US" altLang="ko-KR" dirty="0"/>
              <a:t>for the currently running process onto its </a:t>
            </a:r>
            <a:r>
              <a:rPr lang="en-US" altLang="ko-KR" b="1" dirty="0"/>
              <a:t>kernel stack </a:t>
            </a:r>
            <a:r>
              <a:rPr lang="en-US" altLang="ko-KR" dirty="0"/>
              <a:t>for the process</a:t>
            </a:r>
            <a:endParaRPr lang="en-US" altLang="ko-KR" b="1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General purpose registers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PC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kernel stack pointer of currently running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Restores a few register </a:t>
            </a:r>
            <a:r>
              <a:rPr lang="en-US" altLang="ko-KR" dirty="0"/>
              <a:t>for the soon-to-be-executing process from its </a:t>
            </a:r>
            <a:r>
              <a:rPr lang="en-US" altLang="ko-KR" b="1" dirty="0"/>
              <a:t>kernel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/>
              <a:t>Switches to the kernel stack </a:t>
            </a:r>
            <a:r>
              <a:rPr lang="en-US" altLang="ko-KR" dirty="0"/>
              <a:t>for the soon-to-be-executing process </a:t>
            </a:r>
          </a:p>
          <a:p>
            <a:pPr marL="400050"/>
            <a:r>
              <a:rPr lang="en-US" altLang="ko-KR" dirty="0"/>
              <a:t>By </a:t>
            </a:r>
            <a:r>
              <a:rPr lang="en-US" altLang="ko-KR" i="1" dirty="0"/>
              <a:t>switching stacks</a:t>
            </a:r>
            <a:r>
              <a:rPr lang="en-US" altLang="ko-KR" dirty="0"/>
              <a:t>, the kernel </a:t>
            </a:r>
          </a:p>
          <a:p>
            <a:pPr marL="800100" lvl="1"/>
            <a:r>
              <a:rPr lang="en-US" altLang="ko-KR" dirty="0"/>
              <a:t>enters the call to the </a:t>
            </a:r>
            <a:r>
              <a:rPr lang="en-US" altLang="ko-KR" b="1" dirty="0"/>
              <a:t>context switch code</a:t>
            </a:r>
            <a:r>
              <a:rPr lang="en-US" altLang="ko-KR" dirty="0"/>
              <a:t> in the context the interrupted process </a:t>
            </a:r>
          </a:p>
          <a:p>
            <a:pPr marL="800100" lvl="1"/>
            <a:r>
              <a:rPr lang="en-US" altLang="ko-KR" dirty="0"/>
              <a:t>returns in the context of the soon-to-be-executing process</a:t>
            </a:r>
          </a:p>
        </p:txBody>
      </p:sp>
    </p:spTree>
    <p:extLst>
      <p:ext uri="{BB962C8B-B14F-4D97-AF65-F5344CB8AC3E}">
        <p14:creationId xmlns:p14="http://schemas.microsoft.com/office/powerpoint/2010/main" val="766525580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 Execution Protocol (with Timer Interrupt)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07568" y="96388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1904" y="105273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207568" y="148710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7568" y="1580122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1904" y="1772816"/>
            <a:ext cx="231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system call handler</a:t>
            </a:r>
          </a:p>
          <a:p>
            <a:r>
              <a:rPr lang="en-US" altLang="ko-KR" sz="1400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366302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1904" y="376929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207568" y="4186247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12224" y="3663027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07568" y="2444218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interrupt timer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31904" y="2690336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timer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interrupt CPU in X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1904" y="477798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interrupt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regs/PC(A)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k-stack(A)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switch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</a:t>
            </a:r>
            <a:r>
              <a:rPr lang="en-US" altLang="ko-KR" sz="1400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03840" y="4201924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6898195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 Execution Protocol (with Timer Interrupt)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7568" y="98072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1904" y="108699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207568" y="150394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12224" y="98072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9648" y="1609056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71192" y="1969677"/>
            <a:ext cx="4904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 work of </a:t>
            </a:r>
            <a:r>
              <a:rPr lang="en-US" altLang="ko-KR" sz="1400" b="1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switch()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routine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save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regs/PC(A)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proc-struct(A)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restore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regs/PC(B)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proc-struct(B)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switch to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k-stack(B)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 (into 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3520" y="3284984"/>
            <a:ext cx="346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regs/PC(B)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k-stack(B)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switch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restored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PC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(which is B’s)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40216" y="4273932"/>
            <a:ext cx="2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2819506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xv6 Context Switch Code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974334"/>
            <a:ext cx="799288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void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**old,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*new);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Save current register context in old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and then load register context from new.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5 .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globl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old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old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the old IP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stack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Load new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restore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stack is switched here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return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 in place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ret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finally return into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ctxt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6715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about Concurrency?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happens if, during interrupt or exception handling, another interrupt occurs?</a:t>
            </a:r>
          </a:p>
          <a:p>
            <a:r>
              <a:rPr lang="en-US" altLang="ko-KR" dirty="0"/>
              <a:t>Kernel handles these situations by:</a:t>
            </a:r>
          </a:p>
          <a:p>
            <a:pPr lvl="1"/>
            <a:r>
              <a:rPr lang="en-US" altLang="ko-KR" b="1" dirty="0"/>
              <a:t>Disabling interrupts </a:t>
            </a:r>
            <a:r>
              <a:rPr lang="en-US" altLang="ko-KR" dirty="0"/>
              <a:t>during interrupt processing</a:t>
            </a:r>
          </a:p>
          <a:p>
            <a:pPr lvl="2"/>
            <a:r>
              <a:rPr lang="en-US" altLang="ko-KR" dirty="0"/>
              <a:t>In x86, use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STI</a:t>
            </a:r>
            <a:r>
              <a:rPr lang="en-US" altLang="ko-KR" dirty="0"/>
              <a:t> instructions</a:t>
            </a:r>
          </a:p>
          <a:p>
            <a:pPr lvl="1"/>
            <a:r>
              <a:rPr lang="en-US" altLang="ko-KR" dirty="0"/>
              <a:t>Use a number of sophisticated </a:t>
            </a:r>
            <a:r>
              <a:rPr lang="en-US" altLang="ko-KR" b="1" dirty="0"/>
              <a:t>locking </a:t>
            </a:r>
            <a:r>
              <a:rPr lang="en-US" altLang="ko-KR" dirty="0"/>
              <a:t>schemes to protect concurrent access to internal data structures.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916810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 Mechanism: Limited Direct Execution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6810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efficiently virtualize the CPU with control?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needs to share the physical CPU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sharing/multiprogramming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Issue</a:t>
            </a:r>
          </a:p>
          <a:p>
            <a:pPr lvl="1"/>
            <a:r>
              <a:rPr lang="en-US" altLang="ko-KR" b="1" dirty="0"/>
              <a:t>Performance</a:t>
            </a:r>
            <a:r>
              <a:rPr lang="en-US" altLang="ko-KR" dirty="0"/>
              <a:t>: How can we implement virtualization without adding excessive overhead to the system?</a:t>
            </a:r>
          </a:p>
          <a:p>
            <a:pPr lvl="1"/>
            <a:r>
              <a:rPr lang="en-US" altLang="ko-KR" b="1" dirty="0"/>
              <a:t>Control</a:t>
            </a:r>
            <a:r>
              <a:rPr lang="en-US" altLang="ko-KR" dirty="0"/>
              <a:t>: How can we run processes efficiently while retaining control over the CPU?</a:t>
            </a:r>
          </a:p>
          <a:p>
            <a:r>
              <a:rPr lang="en-US" altLang="ko-KR" dirty="0"/>
              <a:t>Will require both </a:t>
            </a:r>
            <a:r>
              <a:rPr lang="en-US" altLang="ko-KR" b="1" u="sng" dirty="0"/>
              <a:t>hardware</a:t>
            </a:r>
            <a:r>
              <a:rPr lang="en-US" altLang="ko-KR" dirty="0"/>
              <a:t> and </a:t>
            </a:r>
            <a:r>
              <a:rPr lang="en-US" altLang="ko-KR" b="1" u="sng" dirty="0"/>
              <a:t>OS</a:t>
            </a:r>
            <a:r>
              <a:rPr lang="en-US" altLang="ko-KR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156239681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738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  <a:latin typeface="Oswald" pitchFamily="2" charset="0"/>
              </a:rPr>
              <a:t>Just run the program directly on the CPU.</a:t>
            </a:r>
            <a:endParaRPr lang="ko-KR" altLang="en-US" dirty="0">
              <a:solidFill>
                <a:prstClr val="black"/>
              </a:solidFill>
              <a:latin typeface="Oswald" pitchFamily="2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Technique: Direct Execution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526316"/>
              </p:ext>
            </p:extLst>
          </p:nvPr>
        </p:nvGraphicFramePr>
        <p:xfrm>
          <a:off x="2207568" y="1519664"/>
          <a:ext cx="7850708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5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Program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1. Create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entry for </a:t>
                      </a:r>
                      <a:r>
                        <a:rPr lang="en-US" altLang="ko-KR" b="1" baseline="0" dirty="0">
                          <a:latin typeface="맑은 고딕" pitchFamily="50" charset="-127"/>
                          <a:ea typeface="맑은 고딕" pitchFamily="50" charset="-127"/>
                        </a:rPr>
                        <a:t>process list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2. Allocate memory for program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3. Load program into memory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4. Set up stack with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argc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/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argv</a:t>
                      </a:r>
                      <a:endParaRPr lang="en-US" altLang="ko-KR" baseline="0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5. Clear registers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6. Execute call </a:t>
                      </a:r>
                      <a:r>
                        <a:rPr lang="en-US" altLang="ko-KR" baseline="0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9. Free memory of process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10. Remove from process 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7. Run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8. Execute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from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  <a:endParaRPr lang="ko-KR" altLang="en-US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79576" y="5085184"/>
            <a:ext cx="7848872" cy="1008112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Without </a:t>
            </a:r>
            <a:r>
              <a:rPr lang="en-US" altLang="ko-KR" b="1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on running programs,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OS wouldn’t be in control of anything and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thus would be 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just a library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38016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How to perform restricted operations?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 process wishes to perform some </a:t>
            </a:r>
            <a:r>
              <a:rPr lang="en-US" altLang="ko-KR" u="sng" dirty="0"/>
              <a:t>restricted operations</a:t>
            </a:r>
            <a:r>
              <a:rPr lang="en-US" altLang="ko-KR" dirty="0"/>
              <a:t> such as …</a:t>
            </a:r>
          </a:p>
          <a:p>
            <a:pPr lvl="1"/>
            <a:r>
              <a:rPr lang="en-US" altLang="ko-KR" dirty="0"/>
              <a:t>Issuing an I/O request to a disk</a:t>
            </a:r>
          </a:p>
          <a:p>
            <a:pPr lvl="1"/>
            <a:r>
              <a:rPr lang="en-US" altLang="ko-KR" dirty="0"/>
              <a:t>Gaining access to more system resources, such as CPU or memory</a:t>
            </a:r>
          </a:p>
          <a:p>
            <a:r>
              <a:rPr lang="en-US" altLang="ko-KR" dirty="0"/>
              <a:t>However, if we just let the process do what it wants, we will be limited in constructing desirable features like security and protection</a:t>
            </a:r>
          </a:p>
          <a:p>
            <a:endParaRPr lang="en-US" altLang="ko-KR" b="1" dirty="0"/>
          </a:p>
          <a:p>
            <a:r>
              <a:rPr lang="en-US" altLang="ko-KR" b="1" dirty="0"/>
              <a:t>Solution</a:t>
            </a:r>
            <a:r>
              <a:rPr lang="en-US" altLang="ko-KR" dirty="0"/>
              <a:t>: Using </a:t>
            </a:r>
            <a:r>
              <a:rPr lang="en-US" altLang="ko-KR" b="1" dirty="0"/>
              <a:t>protected control transfer</a:t>
            </a:r>
            <a:r>
              <a:rPr lang="en-US" altLang="ko-KR" dirty="0"/>
              <a:t> by introducing two modes of operation (needs hardware level support)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User mode</a:t>
            </a:r>
            <a:r>
              <a:rPr lang="en-US" altLang="ko-KR" dirty="0"/>
              <a:t>: Applications do not have full/direct access to hardware resources – </a:t>
            </a:r>
            <a:r>
              <a:rPr lang="en-US" altLang="ko-KR" b="1" dirty="0"/>
              <a:t>user process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Kernel mode</a:t>
            </a:r>
            <a:r>
              <a:rPr lang="en-US" altLang="ko-KR" dirty="0"/>
              <a:t>: The OS has access to the full resources of the machine - </a:t>
            </a:r>
            <a:r>
              <a:rPr lang="en-US" altLang="ko-KR" b="1" dirty="0"/>
              <a:t>kernel</a:t>
            </a:r>
          </a:p>
          <a:p>
            <a:r>
              <a:rPr lang="en-US" altLang="ko-KR" dirty="0"/>
              <a:t>How then can a user process perform privileged operations like I/O?</a:t>
            </a:r>
            <a:endParaRPr lang="en-US" altLang="ko-KR" b="1" dirty="0"/>
          </a:p>
          <a:p>
            <a:pPr lvl="1"/>
            <a:r>
              <a:rPr lang="en-US" altLang="ko-KR" dirty="0"/>
              <a:t>Answer: The </a:t>
            </a:r>
            <a:r>
              <a:rPr lang="en-US" altLang="ko-KR" b="1" dirty="0"/>
              <a:t>kernel</a:t>
            </a:r>
            <a:r>
              <a:rPr lang="en-US" altLang="ko-KR" dirty="0"/>
              <a:t> performs the operation on behalf of the </a:t>
            </a:r>
            <a:r>
              <a:rPr lang="en-US" altLang="ko-KR" b="1" dirty="0"/>
              <a:t>user process </a:t>
            </a:r>
            <a:r>
              <a:rPr lang="en-US" altLang="ko-KR" dirty="0"/>
              <a:t>via a </a:t>
            </a:r>
            <a:r>
              <a:rPr lang="en-US" altLang="ko-KR" b="1" dirty="0"/>
              <a:t>system call</a:t>
            </a:r>
          </a:p>
          <a:p>
            <a:pPr lvl="1"/>
            <a:endParaRPr lang="en-US" altLang="ko-KR" b="1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56830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 the kernel to </a:t>
            </a:r>
            <a:r>
              <a:rPr lang="en-US" altLang="ko-KR" dirty="0">
                <a:solidFill>
                  <a:srgbClr val="FF0000"/>
                </a:solidFill>
              </a:rPr>
              <a:t>carefully expose </a:t>
            </a:r>
            <a:r>
              <a:rPr lang="en-US" altLang="ko-KR" dirty="0"/>
              <a:t>certain </a:t>
            </a:r>
            <a:r>
              <a:rPr lang="en-US" altLang="ko-KR" u="sng" dirty="0"/>
              <a:t>key pieces of functionality </a:t>
            </a:r>
            <a:r>
              <a:rPr lang="en-US" altLang="ko-KR" dirty="0"/>
              <a:t>to a process, such as …</a:t>
            </a:r>
          </a:p>
          <a:p>
            <a:pPr lvl="1"/>
            <a:r>
              <a:rPr lang="en-US" altLang="ko-KR" dirty="0"/>
              <a:t>Accessing the file system</a:t>
            </a:r>
          </a:p>
          <a:p>
            <a:pPr lvl="1"/>
            <a:r>
              <a:rPr lang="en-US" altLang="ko-KR" dirty="0"/>
              <a:t>Creating and destroying processes</a:t>
            </a:r>
          </a:p>
          <a:p>
            <a:pPr lvl="1"/>
            <a:r>
              <a:rPr lang="en-US" altLang="ko-KR" dirty="0"/>
              <a:t>Communicating with other processes</a:t>
            </a:r>
          </a:p>
          <a:p>
            <a:pPr lvl="1"/>
            <a:r>
              <a:rPr lang="en-US" altLang="ko-KR" dirty="0"/>
              <a:t>Allocating more memory </a:t>
            </a:r>
          </a:p>
          <a:p>
            <a:r>
              <a:rPr lang="en-US" altLang="ko-KR" dirty="0"/>
              <a:t>Will need </a:t>
            </a:r>
            <a:r>
              <a:rPr lang="en-US" altLang="ko-KR" b="1" dirty="0"/>
              <a:t>privileged hardware instructions </a:t>
            </a:r>
            <a:r>
              <a:rPr lang="en-US" altLang="ko-KR" dirty="0"/>
              <a:t>because we cannot just use the ordinary function/procedure call mechanism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8473727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(Cont.): Privileged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Jump into the kernel</a:t>
            </a:r>
          </a:p>
          <a:p>
            <a:pPr lvl="1"/>
            <a:r>
              <a:rPr lang="en-US" altLang="ko-KR" dirty="0"/>
              <a:t>Raise the privilege level to kernel mode</a:t>
            </a:r>
          </a:p>
          <a:p>
            <a:pPr lvl="1"/>
            <a:r>
              <a:rPr lang="en-US" altLang="ko-KR" dirty="0"/>
              <a:t>Examples: In x86 it is usually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/>
              <a:t> instruction, in x86-64 it is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altLang="ko-KR" dirty="0"/>
              <a:t> instruction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Return-from-trap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Return into the calling user program</a:t>
            </a:r>
          </a:p>
          <a:p>
            <a:pPr lvl="1"/>
            <a:r>
              <a:rPr lang="en-US" altLang="ko-KR" dirty="0"/>
              <a:t>Reduce the privilege level back to user mode</a:t>
            </a:r>
          </a:p>
          <a:p>
            <a:pPr lvl="1"/>
            <a:r>
              <a:rPr lang="en-US" altLang="ko-KR" dirty="0"/>
              <a:t>Examples: In x86 it is usually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r>
              <a:rPr lang="en-US" altLang="ko-KR" dirty="0"/>
              <a:t> instruction, in x86-64 it is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SYSRET</a:t>
            </a:r>
            <a:r>
              <a:rPr lang="en-US" altLang="ko-KR" dirty="0"/>
              <a:t> instruction</a:t>
            </a:r>
          </a:p>
          <a:p>
            <a:r>
              <a:rPr lang="en-US" altLang="ko-KR" b="1" dirty="0"/>
              <a:t>Initialize trap table </a:t>
            </a:r>
            <a:r>
              <a:rPr lang="en-US" altLang="ko-KR" dirty="0"/>
              <a:t>– a support instruction/s </a:t>
            </a:r>
            <a:endParaRPr lang="en-US" altLang="ko-KR" b="1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E4E7A-D643-4FE2-BAC2-1C4BF5877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2218556"/>
            <a:ext cx="3357245" cy="2420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B740C3-D64E-4EB3-85E3-5D2545700B09}"/>
              </a:ext>
            </a:extLst>
          </p:cNvPr>
          <p:cNvSpPr txBox="1"/>
          <p:nvPr/>
        </p:nvSpPr>
        <p:spPr>
          <a:xfrm>
            <a:off x="7752184" y="4516333"/>
            <a:ext cx="44398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dirty="0"/>
              <a:t>https://en.wikipedia.org/wiki/Protection_ring#/media/File:Priv_rings.svg</a:t>
            </a:r>
          </a:p>
        </p:txBody>
      </p:sp>
    </p:spTree>
    <p:extLst>
      <p:ext uri="{BB962C8B-B14F-4D97-AF65-F5344CB8AC3E}">
        <p14:creationId xmlns:p14="http://schemas.microsoft.com/office/powerpoint/2010/main" val="318352031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458</TotalTime>
  <Words>2179</Words>
  <Application>Microsoft Office PowerPoint</Application>
  <PresentationFormat>Widescreen</PresentationFormat>
  <Paragraphs>274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굴림</vt:lpstr>
      <vt:lpstr>맑은 고딕</vt:lpstr>
      <vt:lpstr>Arial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How to efficiently virtualize the CPU with control?</vt:lpstr>
      <vt:lpstr>Basic Technique: Direct Execution</vt:lpstr>
      <vt:lpstr>Problem 1: How to perform restricted operations?</vt:lpstr>
      <vt:lpstr>System Call</vt:lpstr>
      <vt:lpstr>System Call (Cont.): Privileged Instructions</vt:lpstr>
      <vt:lpstr>System Call (Cont.)</vt:lpstr>
      <vt:lpstr>System Call (Cont.): Trap Table</vt:lpstr>
      <vt:lpstr>Aside: Interrupt Mechanism in Hardware</vt:lpstr>
      <vt:lpstr>System Call (Cont.): Trap Table</vt:lpstr>
      <vt:lpstr>Limited Direction Execution Protocol (LDE)</vt:lpstr>
      <vt:lpstr>Limited Direction Execution Protocol (Cont.)</vt:lpstr>
      <vt:lpstr>Problem 2: Switching Between Processes</vt:lpstr>
      <vt:lpstr>A cooperative Approach: Wait for system calls</vt:lpstr>
      <vt:lpstr>A Non-Cooperative Approach: OS Takes Control</vt:lpstr>
      <vt:lpstr>Kernel now in control: Saving and Restoring Context</vt:lpstr>
      <vt:lpstr>Context Switch</vt:lpstr>
      <vt:lpstr>Limited Direct Execution Protocol (with Timer Interrupt)</vt:lpstr>
      <vt:lpstr>Limited Direct Execution Protocol (with Timer Interrupt)</vt:lpstr>
      <vt:lpstr>The xv6 Context Switch Code</vt:lpstr>
      <vt:lpstr>What about Concurrency?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160</cp:revision>
  <cp:lastPrinted>2015-03-03T01:48:46Z</cp:lastPrinted>
  <dcterms:created xsi:type="dcterms:W3CDTF">2021-07-20T06:56:27Z</dcterms:created>
  <dcterms:modified xsi:type="dcterms:W3CDTF">2021-08-21T08:27:02Z</dcterms:modified>
</cp:coreProperties>
</file>