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300" r:id="rId22"/>
    <p:sldId id="301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3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Example of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Each process has </a:t>
            </a:r>
            <a:r>
              <a:rPr lang="en-US" altLang="ko-KR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dirty="0">
                <a:cs typeface="Courier New" pitchFamily="49" charset="0"/>
              </a:rPr>
              <a:t> page tables associated with it</a:t>
            </a:r>
          </a:p>
          <a:p>
            <a:pPr lvl="1"/>
            <a:r>
              <a:rPr lang="en-US" altLang="ko-KR" dirty="0"/>
              <a:t>When process is running, the </a:t>
            </a:r>
            <a:r>
              <a:rPr lang="en-US" altLang="ko-KR" dirty="0">
                <a:solidFill>
                  <a:schemeClr val="accent1"/>
                </a:solidFill>
              </a:rPr>
              <a:t>base register for each of these segments</a:t>
            </a:r>
            <a:r>
              <a:rPr lang="en-US" altLang="ko-KR" dirty="0"/>
              <a:t> contains the </a:t>
            </a:r>
            <a:r>
              <a:rPr lang="en-US" altLang="ko-KR" dirty="0">
                <a:solidFill>
                  <a:schemeClr val="accent4"/>
                </a:solidFill>
              </a:rPr>
              <a:t>physical address of a linear page table for that segment</a:t>
            </a:r>
          </a:p>
          <a:p>
            <a:endParaRPr lang="ko-KR" altLang="en-US" dirty="0"/>
          </a:p>
        </p:txBody>
      </p:sp>
      <p:graphicFrame>
        <p:nvGraphicFramePr>
          <p:cNvPr id="6" name="내용 개체 틀 11"/>
          <p:cNvGraphicFramePr>
            <a:graphicFrameLocks/>
          </p:cNvGraphicFramePr>
          <p:nvPr/>
        </p:nvGraphicFramePr>
        <p:xfrm>
          <a:off x="2362624" y="289868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4612" y="336661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362624" y="32587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94672" y="326351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362624" y="335699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94672" y="3366615"/>
            <a:ext cx="37444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30754" y="326834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4832" y="336661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9390833" y="328498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39089" y="3366615"/>
            <a:ext cx="28517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0924" y="335699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714" y="2637072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39732"/>
              </p:ext>
            </p:extLst>
          </p:nvPr>
        </p:nvGraphicFramePr>
        <p:xfrm>
          <a:off x="4151784" y="4289837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39383" y="3834786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Virtual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171043547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 (Hardware-managed TLB)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uses the </a:t>
            </a:r>
            <a:r>
              <a:rPr lang="en-US" altLang="ko-KR" dirty="0">
                <a:solidFill>
                  <a:schemeClr val="accent2"/>
                </a:solidFill>
              </a:rPr>
              <a:t>segment bits(SN) </a:t>
            </a:r>
            <a:r>
              <a:rPr lang="en-US" altLang="ko-KR" dirty="0"/>
              <a:t>to determine which base and bounds pair to use</a:t>
            </a:r>
          </a:p>
          <a:p>
            <a:r>
              <a:rPr lang="en-US" altLang="ko-KR" dirty="0"/>
              <a:t>The hardware then takes the </a:t>
            </a:r>
            <a:r>
              <a:rPr lang="en-US" altLang="ko-KR" dirty="0">
                <a:solidFill>
                  <a:schemeClr val="accent3"/>
                </a:solidFill>
              </a:rPr>
              <a:t>physical address </a:t>
            </a:r>
            <a:r>
              <a:rPr lang="en-US" altLang="ko-KR" dirty="0"/>
              <a:t>therein and combines it with the </a:t>
            </a:r>
            <a:r>
              <a:rPr lang="en-US" altLang="ko-KR" dirty="0">
                <a:solidFill>
                  <a:schemeClr val="accent5"/>
                </a:solidFill>
              </a:rPr>
              <a:t>VPN</a:t>
            </a:r>
            <a:r>
              <a:rPr lang="en-US" altLang="ko-KR" dirty="0"/>
              <a:t> as follows to form the address of the </a:t>
            </a:r>
            <a:r>
              <a:rPr lang="en-US" altLang="ko-KR" dirty="0">
                <a:solidFill>
                  <a:schemeClr val="accent4"/>
                </a:solidFill>
              </a:rPr>
              <a:t>page table entry(PTE)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1624" y="3439845"/>
            <a:ext cx="6264696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62981012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If we have a large but sparsely-used heap, we can still end up with a lot of page table waste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External fragmentation can arise again because page tables can be </a:t>
            </a:r>
            <a:r>
              <a:rPr lang="en-US" altLang="ko-KR" dirty="0" err="1"/>
              <a:t>atbitrary</a:t>
            </a:r>
            <a:r>
              <a:rPr lang="en-US" altLang="ko-KR" dirty="0"/>
              <a:t> in size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of Hybrid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2890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Turns the linear page table into something like a tree</a:t>
            </a:r>
          </a:p>
          <a:p>
            <a:pPr lvl="1"/>
            <a:r>
              <a:rPr lang="en-US" altLang="ko-KR" dirty="0"/>
              <a:t>Chop up the page table into page-sized units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3635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내용 개체 틀 2"/>
          <p:cNvSpPr txBox="1">
            <a:spLocks/>
          </p:cNvSpPr>
          <p:nvPr/>
        </p:nvSpPr>
        <p:spPr bwMode="auto">
          <a:xfrm>
            <a:off x="1755428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9193" y="1412777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21" y="1362254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PTBR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3" y="1052737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0560" y="1052737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95556" y="2039562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2262" y="2061686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798" y="2113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291145" y="2445986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2112736" y="2445986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112736" y="35485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083777" y="46245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191634" y="1555054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511824" y="1555054"/>
            <a:ext cx="0" cy="8909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4151784" y="2437994"/>
            <a:ext cx="360040" cy="417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3766236" y="286838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3724483" y="394103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3724482" y="499856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342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550265" y="1562143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7018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283516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5761161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5283516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943872" y="3704189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6960097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5109936" y="29584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5575165" y="2156649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75210" y="225712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8141184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9533105" y="302385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7951968" y="215071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8338674" y="2172842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6903" y="220953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824192" y="381583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PT:Not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Allocated]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24192" y="439190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Not Allocated]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010048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8111258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9537565" y="523647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980168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5651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979626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83777" y="573014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000965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00377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559606" y="1419866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45934" y="1369343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PTBR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1288" y="6093296"/>
            <a:ext cx="63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Linear (Left) And Multi-Level (Right) Page Tables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54285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 entries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contains one entry per page of the page table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page directory entries(PDE)</a:t>
            </a:r>
          </a:p>
          <a:p>
            <a:r>
              <a:rPr lang="en-US" altLang="ko-KR" dirty="0"/>
              <a:t>PDE has a valid bit and page frame number(PFN)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8873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Advantage &amp; Disadvantage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Only allocates page-table space in proportion to the amount of address space you are using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OS can grab the next free page when it needs to allocate or grow a page table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Disadvantage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Multi-level page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Complexity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5962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Level of indirection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multi-level structure can adjust </a:t>
            </a:r>
            <a:r>
              <a:rPr lang="en-US" altLang="ko-KR" dirty="0">
                <a:solidFill>
                  <a:schemeClr val="accent6"/>
                </a:solidFill>
              </a:rPr>
              <a:t>level of indirection </a:t>
            </a:r>
            <a:r>
              <a:rPr lang="en-US" altLang="ko-KR" dirty="0"/>
              <a:t>through use of the page directory</a:t>
            </a:r>
          </a:p>
          <a:p>
            <a:pPr lvl="1"/>
            <a:r>
              <a:rPr lang="en-US" altLang="ko-KR" dirty="0"/>
              <a:t>Indirection place page-table pages wherever we would like in physical memory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5925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To understand the idea behind multi-level page tables better, let’s see  an example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8347857"/>
                  </p:ext>
                </p:extLst>
              </p:nvPr>
            </p:nvGraphicFramePr>
            <p:xfrm>
              <a:off x="4939180" y="2456568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Parameter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bytes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(256)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8347857"/>
                  </p:ext>
                </p:extLst>
              </p:nvPr>
            </p:nvGraphicFramePr>
            <p:xfrm>
              <a:off x="4939180" y="2456568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Parameter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bytes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56" t="-602000" r="-556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58694" y="2207330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9180" y="4645964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4925" y="2285090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924" y="249283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925" y="466135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647152" y="544696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2066" y="595102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6161" y="5912095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652178" y="580526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338793" y="580170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71226" y="590792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354076" y="591209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112963" y="580587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E59D19-6735-4BCD-88CD-B993F9C2B716}"/>
              </a:ext>
            </a:extLst>
          </p:cNvPr>
          <p:cNvSpPr txBox="1"/>
          <p:nvPr/>
        </p:nvSpPr>
        <p:spPr>
          <a:xfrm>
            <a:off x="2617350" y="3308187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1DA802-CECB-430A-9774-4F4E12D335E6}"/>
              </a:ext>
            </a:extLst>
          </p:cNvPr>
          <p:cNvSpPr txBox="1"/>
          <p:nvPr/>
        </p:nvSpPr>
        <p:spPr>
          <a:xfrm>
            <a:off x="2613116" y="3575256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35893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Page Directory </a:t>
            </a:r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029" y="852370"/>
            <a:ext cx="11715749" cy="5501258"/>
          </a:xfrm>
        </p:spPr>
        <p:txBody>
          <a:bodyPr/>
          <a:lstStyle/>
          <a:p>
            <a:r>
              <a:rPr lang="en-US" altLang="ko-KR" dirty="0"/>
              <a:t>The page directory needs one entry per page of the page table</a:t>
            </a:r>
          </a:p>
          <a:p>
            <a:pPr lvl="1"/>
            <a:r>
              <a:rPr lang="en-US" altLang="ko-KR" dirty="0"/>
              <a:t>It has 16 entries</a:t>
            </a:r>
          </a:p>
          <a:p>
            <a:r>
              <a:rPr lang="en-US" altLang="ko-KR" dirty="0"/>
              <a:t>If the page-directory entry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invalid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Raise an exception (The access is invalid)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482" y="4489199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11624" y="3716295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538" y="422035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0633" y="418142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16650" y="407459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403265" y="407103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35698" y="4177251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8548" y="4181421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177435" y="407520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715044" y="352744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65622" y="350509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15044" y="3602999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3333" y="329601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26192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Page Table </a:t>
            </a:r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 PDE is valid, we have more work to do</a:t>
            </a:r>
          </a:p>
          <a:p>
            <a:pPr lvl="1"/>
            <a:r>
              <a:rPr lang="en-US" altLang="ko-KR" dirty="0"/>
              <a:t>To fetch the page table entry(PTE) from the page of the page table pointed to by this page-directory entry</a:t>
            </a:r>
          </a:p>
          <a:p>
            <a:r>
              <a:rPr lang="en-US" altLang="ko-KR" dirty="0"/>
              <a:t>This </a:t>
            </a:r>
            <a:r>
              <a:rPr lang="en-US" altLang="ko-KR" dirty="0">
                <a:solidFill>
                  <a:schemeClr val="accent6"/>
                </a:solidFill>
              </a:rPr>
              <a:t>page table index(</a:t>
            </a:r>
            <a:r>
              <a:rPr lang="en-US" altLang="ko-KR" dirty="0" err="1">
                <a:solidFill>
                  <a:schemeClr val="accent6"/>
                </a:solidFill>
              </a:rPr>
              <a:t>PTIndex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r>
              <a:rPr lang="en-US" altLang="ko-KR" dirty="0"/>
              <a:t> can then be used to index into the page table itself</a:t>
            </a:r>
          </a:p>
          <a:p>
            <a:r>
              <a:rPr lang="en-PH" altLang="ko-KR" dirty="0"/>
              <a:t>Thus: </a:t>
            </a:r>
            <a:r>
              <a:rPr lang="en-PH" altLang="ko-KR" dirty="0" err="1"/>
              <a:t>PTEAddr</a:t>
            </a:r>
            <a:r>
              <a:rPr lang="en-PH" altLang="ko-KR" dirty="0"/>
              <a:t> = (PDE.PFN &lt;&lt; SHIFT) + (</a:t>
            </a:r>
            <a:r>
              <a:rPr lang="en-PH" altLang="ko-KR" dirty="0" err="1"/>
              <a:t>PTIndex</a:t>
            </a:r>
            <a:r>
              <a:rPr lang="en-PH" altLang="ko-KR" dirty="0"/>
              <a:t> * </a:t>
            </a:r>
            <a:r>
              <a:rPr lang="en-PH" altLang="ko-KR" dirty="0" err="1"/>
              <a:t>sizeof</a:t>
            </a:r>
            <a:r>
              <a:rPr lang="en-PH" altLang="ko-KR" dirty="0"/>
              <a:t>(PTE))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4498" y="484570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855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30554" y="457686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4649" y="45379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860666" y="443110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547281" y="442754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79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62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9321451" y="443170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859060" y="385269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709638" y="385379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9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7649" y="365605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705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547280" y="384737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48574" y="3653753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17681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B07DB9-16AB-447A-AF0A-0917DB41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Memory Usage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6118E-C041-4E15-8267-C40F3F52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C4CF-9527-48FB-B230-4D0664BA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1" y="1021334"/>
            <a:ext cx="7252508" cy="49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7831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1888CF-681C-468C-BAEA-B3C0437F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Translation of virtual address </a:t>
            </a:r>
            <a:r>
              <a:rPr lang="en-PH" dirty="0"/>
              <a:t>0x3F80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F314-181F-4CCF-B817-A9E09EF0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Binary = 11 1111 1000 0000</a:t>
            </a:r>
          </a:p>
          <a:p>
            <a:r>
              <a:rPr lang="en-PH" dirty="0"/>
              <a:t>VPN = 11111110</a:t>
            </a:r>
          </a:p>
          <a:p>
            <a:r>
              <a:rPr lang="en-PH" dirty="0"/>
              <a:t>Offset = 000000</a:t>
            </a:r>
          </a:p>
          <a:p>
            <a:r>
              <a:rPr lang="en-PH" dirty="0"/>
              <a:t>Page Directory Index = 1111, we obtain a valid PFN = 101</a:t>
            </a:r>
          </a:p>
          <a:p>
            <a:r>
              <a:rPr lang="en-PH" dirty="0"/>
              <a:t>Index into the page of PT @PFN:101 = 1110, we obtain a valid PFN = 55 = 0x37</a:t>
            </a:r>
          </a:p>
          <a:p>
            <a:r>
              <a:rPr lang="en-PH" dirty="0"/>
              <a:t>Add offset after shifting to left 6 bits to obtain the physical address: 00 1101 1100 0000 = 0x0DC0 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1746744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</a:t>
            </a:r>
          </a:p>
          <a:p>
            <a:endParaRPr lang="ko-KR" altLang="en-US" dirty="0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/>
        </p:nvGraphicFramePr>
        <p:xfrm>
          <a:off x="2351585" y="1844824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08657" y="1583215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13"/>
          <p:cNvGraphicFramePr>
            <a:graphicFrameLocks/>
          </p:cNvGraphicFramePr>
          <p:nvPr/>
        </p:nvGraphicFramePr>
        <p:xfrm>
          <a:off x="3791744" y="3140968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608168" y="2744925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7808" y="2689177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351583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351583" y="2636912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960095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941814" y="2166369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60096" y="2636912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96260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 : Page Table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</a:t>
            </a:r>
          </a:p>
          <a:p>
            <a:endParaRPr lang="ko-KR" altLang="en-US" dirty="0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/>
        </p:nvGraphicFramePr>
        <p:xfrm>
          <a:off x="2351585" y="1844824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08657" y="1583215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168" y="2744925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13"/>
          <p:cNvGraphicFramePr>
            <a:graphicFrameLocks/>
          </p:cNvGraphicFramePr>
          <p:nvPr/>
        </p:nvGraphicFramePr>
        <p:xfrm>
          <a:off x="3791744" y="3140968"/>
          <a:ext cx="43924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entry per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128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67808" y="2689177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16280" y="4614623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128=7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4614623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 l="-1333" r="-4444"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7536160" y="4799289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1558" y="2336394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2403" y="2305628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351583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351583" y="2636912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960095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941814" y="2166369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60096" y="2636912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47926" y="2204865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51586" y="2349674"/>
            <a:ext cx="3096341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55848" y="2349674"/>
            <a:ext cx="149632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28218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 : Page Directory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our page directory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ko-KR" dirty="0"/>
                  <a:t>entries, it spans not one page but 128</a:t>
                </a:r>
              </a:p>
              <a:p>
                <a:r>
                  <a:rPr lang="en-US" altLang="ko-KR" dirty="0"/>
                  <a:t>To remedy this problem, we build a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further level </a:t>
                </a:r>
                <a:r>
                  <a:rPr lang="en-US" altLang="ko-KR" dirty="0"/>
                  <a:t>of the tree, by splitting the page directory itself into multiple pages of the page directory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내용 개체 틀 11"/>
          <p:cNvGraphicFramePr>
            <a:graphicFrameLocks/>
          </p:cNvGraphicFramePr>
          <p:nvPr/>
        </p:nvGraphicFramePr>
        <p:xfrm>
          <a:off x="2566067" y="3426018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23139" y="3164409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2650" y="4326119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82290" y="4270370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9617" y="3944090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0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2928" y="3938489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1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6065" y="3777536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66065" y="4209584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174577" y="3777536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156296" y="3739041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174578" y="4209584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7412" y="3934534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102780" y="3783288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48695" y="3934533"/>
            <a:ext cx="1525882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5648695" y="3783288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566067" y="3940211"/>
            <a:ext cx="152588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22813" y="3941026"/>
            <a:ext cx="152588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4447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5907" y="1052737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01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(1 lines) extract the virtual page number(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VPN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(2 lines) check if the 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TLB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 holds the 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transalation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 for this 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VPN</a:t>
            </a:r>
            <a:endParaRPr lang="en-US" altLang="ko-KR" dirty="0">
              <a:solidFill>
                <a:prstClr val="black"/>
              </a:solidFill>
              <a:latin typeface="Oswald" pitchFamily="2" charset="0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TLB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391304393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5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935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PDIndex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(13 lines) get Page Directory Entry(PDE)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  <a:latin typeface="Oswald" pitchFamily="2" charset="0"/>
              </a:rPr>
              <a:t>PDE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137907315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0471098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</a:t>
            </a:r>
          </a:p>
          <a:p>
            <a:r>
              <a:rPr lang="en-US" altLang="ko-KR" dirty="0"/>
              <a:t>The entry tells us which process is using this page, and which virtual page of that process maps to this physical page</a:t>
            </a:r>
          </a:p>
          <a:p>
            <a:r>
              <a:rPr lang="en-US" altLang="ko-KR" dirty="0"/>
              <a:t>PowerPC uses inverted page tables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10178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Paging: Smaller Tables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563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</a:t>
            </a:r>
          </a:p>
          <a:p>
            <a:pPr lvl="1"/>
            <a:r>
              <a:rPr lang="en-US" altLang="ko-KR" dirty="0"/>
              <a:t>Assume that 32-bit address space with 4KB pages and 4-byte page-table entry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Page Tables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66096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096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6023993" y="2579419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349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50712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045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50712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0712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0713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4445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1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71055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7569" y="5517232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079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23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8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0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95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7043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 are too big and thus consume too much memory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 by using Bigger Pages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023993" y="2579419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349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50712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045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50712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0712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0713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4445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1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79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23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8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0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95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24926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42160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60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2207569" y="5517232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83168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Single page table entries for a process’ address space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221499" y="6289575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6244135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131719" y="499569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112" name="내용 개체 틀 7">
            <a:extLst>
              <a:ext uri="{FF2B5EF4-FFF2-40B4-BE49-F238E27FC236}">
                <a16:creationId xmlns:a16="http://schemas.microsoft.com/office/drawing/2014/main" id="{C4577834-4C4D-494A-A951-CFB70AE2B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3460"/>
              </p:ext>
            </p:extLst>
          </p:nvPr>
        </p:nvGraphicFramePr>
        <p:xfrm>
          <a:off x="2591735" y="2304025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  <a:p>
                      <a:pPr latinLnBrk="1"/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286D6F2A-D64F-474D-B971-8D6E8A3728C8}"/>
              </a:ext>
            </a:extLst>
          </p:cNvPr>
          <p:cNvSpPr txBox="1"/>
          <p:nvPr/>
        </p:nvSpPr>
        <p:spPr>
          <a:xfrm>
            <a:off x="2067512" y="22320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FDE2B16-9B1C-4743-AB46-03638D9E0145}"/>
              </a:ext>
            </a:extLst>
          </p:cNvPr>
          <p:cNvSpPr txBox="1"/>
          <p:nvPr/>
        </p:nvSpPr>
        <p:spPr>
          <a:xfrm>
            <a:off x="2042062" y="3168122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F37C073-FAF6-453C-A9B5-2BFC031B1BC3}"/>
              </a:ext>
            </a:extLst>
          </p:cNvPr>
          <p:cNvSpPr txBox="1"/>
          <p:nvPr/>
        </p:nvSpPr>
        <p:spPr>
          <a:xfrm>
            <a:off x="2035650" y="5256354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27">
            <a:extLst>
              <a:ext uri="{FF2B5EF4-FFF2-40B4-BE49-F238E27FC236}">
                <a16:creationId xmlns:a16="http://schemas.microsoft.com/office/drawing/2014/main" id="{91B58859-EC63-4BE5-B411-E6E7DF5ADBC6}"/>
              </a:ext>
            </a:extLst>
          </p:cNvPr>
          <p:cNvGrpSpPr/>
          <p:nvPr/>
        </p:nvGrpSpPr>
        <p:grpSpPr>
          <a:xfrm>
            <a:off x="4542362" y="1893599"/>
            <a:ext cx="1008116" cy="3970224"/>
            <a:chOff x="5364083" y="1540769"/>
            <a:chExt cx="2016231" cy="3874188"/>
          </a:xfrm>
        </p:grpSpPr>
        <p:grpSp>
          <p:nvGrpSpPr>
            <p:cNvPr id="117" name="그룹 28">
              <a:extLst>
                <a:ext uri="{FF2B5EF4-FFF2-40B4-BE49-F238E27FC236}">
                  <a16:creationId xmlns:a16="http://schemas.microsoft.com/office/drawing/2014/main" id="{18785FAC-A573-4140-87CE-41E677C179A8}"/>
                </a:ext>
              </a:extLst>
            </p:cNvPr>
            <p:cNvGrpSpPr/>
            <p:nvPr/>
          </p:nvGrpSpPr>
          <p:grpSpPr>
            <a:xfrm>
              <a:off x="5364085" y="1540769"/>
              <a:ext cx="2016229" cy="2336302"/>
              <a:chOff x="5364084" y="1464476"/>
              <a:chExt cx="1872212" cy="4361097"/>
            </a:xfrm>
          </p:grpSpPr>
          <p:sp>
            <p:nvSpPr>
              <p:cNvPr id="130" name="직사각형 41">
                <a:extLst>
                  <a:ext uri="{FF2B5EF4-FFF2-40B4-BE49-F238E27FC236}">
                    <a16:creationId xmlns:a16="http://schemas.microsoft.com/office/drawing/2014/main" id="{856F35AC-3843-4E12-9B58-F2CBB4B130FB}"/>
                  </a:ext>
                </a:extLst>
              </p:cNvPr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1" name="직사각형 42">
                <a:extLst>
                  <a:ext uri="{FF2B5EF4-FFF2-40B4-BE49-F238E27FC236}">
                    <a16:creationId xmlns:a16="http://schemas.microsoft.com/office/drawing/2014/main" id="{B8381F95-1EC4-4FFA-8418-D9850DCDD07D}"/>
                  </a:ext>
                </a:extLst>
              </p:cNvPr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2" name="직사각형 43">
                <a:extLst>
                  <a:ext uri="{FF2B5EF4-FFF2-40B4-BE49-F238E27FC236}">
                    <a16:creationId xmlns:a16="http://schemas.microsoft.com/office/drawing/2014/main" id="{57E480B7-3BC8-47A1-A80A-EAC4345B8933}"/>
                  </a:ext>
                </a:extLst>
              </p:cNvPr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3" name="직사각형 44">
                <a:extLst>
                  <a:ext uri="{FF2B5EF4-FFF2-40B4-BE49-F238E27FC236}">
                    <a16:creationId xmlns:a16="http://schemas.microsoft.com/office/drawing/2014/main" id="{A80A28F9-87E6-499A-BB6E-33002CEC587C}"/>
                  </a:ext>
                </a:extLst>
              </p:cNvPr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4" name="직사각형 45">
                <a:extLst>
                  <a:ext uri="{FF2B5EF4-FFF2-40B4-BE49-F238E27FC236}">
                    <a16:creationId xmlns:a16="http://schemas.microsoft.com/office/drawing/2014/main" id="{28F4BD09-BFCC-4F8B-9537-FB0E7A73ABA6}"/>
                  </a:ext>
                </a:extLst>
              </p:cNvPr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5" name="직사각형 46">
                <a:extLst>
                  <a:ext uri="{FF2B5EF4-FFF2-40B4-BE49-F238E27FC236}">
                    <a16:creationId xmlns:a16="http://schemas.microsoft.com/office/drawing/2014/main" id="{1EE32923-B064-4830-B4A6-5AD3D80BBDC0}"/>
                  </a:ext>
                </a:extLst>
              </p:cNvPr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6" name="직사각형 47">
                <a:extLst>
                  <a:ext uri="{FF2B5EF4-FFF2-40B4-BE49-F238E27FC236}">
                    <a16:creationId xmlns:a16="http://schemas.microsoft.com/office/drawing/2014/main" id="{80B1F696-13EE-472A-86F3-5478192370E7}"/>
                  </a:ext>
                </a:extLst>
              </p:cNvPr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7" name="직사각형 48">
                <a:extLst>
                  <a:ext uri="{FF2B5EF4-FFF2-40B4-BE49-F238E27FC236}">
                    <a16:creationId xmlns:a16="http://schemas.microsoft.com/office/drawing/2014/main" id="{F9844881-0FFD-4F40-A76D-E78702AF7391}"/>
                  </a:ext>
                </a:extLst>
              </p:cNvPr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8" name="직사각형 49">
                <a:extLst>
                  <a:ext uri="{FF2B5EF4-FFF2-40B4-BE49-F238E27FC236}">
                    <a16:creationId xmlns:a16="http://schemas.microsoft.com/office/drawing/2014/main" id="{F059D636-843B-418E-8D17-DDAA600F429B}"/>
                  </a:ext>
                </a:extLst>
              </p:cNvPr>
              <p:cNvSpPr/>
              <p:nvPr/>
            </p:nvSpPr>
            <p:spPr>
              <a:xfrm>
                <a:off x="5364088" y="376873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9" name="직사각형 50">
                <a:extLst>
                  <a:ext uri="{FF2B5EF4-FFF2-40B4-BE49-F238E27FC236}">
                    <a16:creationId xmlns:a16="http://schemas.microsoft.com/office/drawing/2014/main" id="{5D191FD3-73D9-4449-8B9C-FD105ADAA02A}"/>
                  </a:ext>
                </a:extLst>
              </p:cNvPr>
              <p:cNvSpPr/>
              <p:nvPr/>
            </p:nvSpPr>
            <p:spPr>
              <a:xfrm>
                <a:off x="5364084" y="4056765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0" name="직사각형 51">
                <a:extLst>
                  <a:ext uri="{FF2B5EF4-FFF2-40B4-BE49-F238E27FC236}">
                    <a16:creationId xmlns:a16="http://schemas.microsoft.com/office/drawing/2014/main" id="{CA0EAE16-F6A7-474D-A300-4B84F10FADD4}"/>
                  </a:ext>
                </a:extLst>
              </p:cNvPr>
              <p:cNvSpPr/>
              <p:nvPr/>
            </p:nvSpPr>
            <p:spPr>
              <a:xfrm>
                <a:off x="5364084" y="434571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1" name="직사각형 52">
                <a:extLst>
                  <a:ext uri="{FF2B5EF4-FFF2-40B4-BE49-F238E27FC236}">
                    <a16:creationId xmlns:a16="http://schemas.microsoft.com/office/drawing/2014/main" id="{5CE394D6-1FED-4519-99CB-0DF6FE751571}"/>
                  </a:ext>
                </a:extLst>
              </p:cNvPr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2" name="직사각형 53">
                <a:extLst>
                  <a:ext uri="{FF2B5EF4-FFF2-40B4-BE49-F238E27FC236}">
                    <a16:creationId xmlns:a16="http://schemas.microsoft.com/office/drawing/2014/main" id="{FFCAFB1A-F3E5-472E-B10B-8029445104EC}"/>
                  </a:ext>
                </a:extLst>
              </p:cNvPr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3" name="직사각형 54">
                <a:extLst>
                  <a:ext uri="{FF2B5EF4-FFF2-40B4-BE49-F238E27FC236}">
                    <a16:creationId xmlns:a16="http://schemas.microsoft.com/office/drawing/2014/main" id="{99EB32D7-883C-439E-8C51-4AE1CE454579}"/>
                  </a:ext>
                </a:extLst>
              </p:cNvPr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118" name="그룹 29">
              <a:extLst>
                <a:ext uri="{FF2B5EF4-FFF2-40B4-BE49-F238E27FC236}">
                  <a16:creationId xmlns:a16="http://schemas.microsoft.com/office/drawing/2014/main" id="{F49B000F-CC15-4030-9978-132CC17CD497}"/>
                </a:ext>
              </a:extLst>
            </p:cNvPr>
            <p:cNvGrpSpPr/>
            <p:nvPr/>
          </p:nvGrpSpPr>
          <p:grpSpPr>
            <a:xfrm>
              <a:off x="5364083" y="2898498"/>
              <a:ext cx="2016228" cy="2516459"/>
              <a:chOff x="5364084" y="-23947"/>
              <a:chExt cx="1872212" cy="4697391"/>
            </a:xfrm>
          </p:grpSpPr>
          <p:sp>
            <p:nvSpPr>
              <p:cNvPr id="119" name="직사각형 30">
                <a:extLst>
                  <a:ext uri="{FF2B5EF4-FFF2-40B4-BE49-F238E27FC236}">
                    <a16:creationId xmlns:a16="http://schemas.microsoft.com/office/drawing/2014/main" id="{24F3E465-04EC-4A85-A584-948D24037F18}"/>
                  </a:ext>
                </a:extLst>
              </p:cNvPr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0" name="직사각형 31">
                <a:extLst>
                  <a:ext uri="{FF2B5EF4-FFF2-40B4-BE49-F238E27FC236}">
                    <a16:creationId xmlns:a16="http://schemas.microsoft.com/office/drawing/2014/main" id="{9ED0263B-A704-479E-813C-77C4F7B9B61A}"/>
                  </a:ext>
                </a:extLst>
              </p:cNvPr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1" name="직사각형 32">
                <a:extLst>
                  <a:ext uri="{FF2B5EF4-FFF2-40B4-BE49-F238E27FC236}">
                    <a16:creationId xmlns:a16="http://schemas.microsoft.com/office/drawing/2014/main" id="{A3A01633-A6DB-4429-8F98-20241A5D7205}"/>
                  </a:ext>
                </a:extLst>
              </p:cNvPr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2" name="직사각형 33">
                <a:extLst>
                  <a:ext uri="{FF2B5EF4-FFF2-40B4-BE49-F238E27FC236}">
                    <a16:creationId xmlns:a16="http://schemas.microsoft.com/office/drawing/2014/main" id="{960912F3-C90D-431C-BB11-246AD939B468}"/>
                  </a:ext>
                </a:extLst>
              </p:cNvPr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3" name="직사각형 34">
                <a:extLst>
                  <a:ext uri="{FF2B5EF4-FFF2-40B4-BE49-F238E27FC236}">
                    <a16:creationId xmlns:a16="http://schemas.microsoft.com/office/drawing/2014/main" id="{6F9F5C70-5C87-4439-8914-52C6E9C8231F}"/>
                  </a:ext>
                </a:extLst>
              </p:cNvPr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4" name="직사각형 35">
                <a:extLst>
                  <a:ext uri="{FF2B5EF4-FFF2-40B4-BE49-F238E27FC236}">
                    <a16:creationId xmlns:a16="http://schemas.microsoft.com/office/drawing/2014/main" id="{89B42B73-ED4F-4392-8A7A-D83DB159BA9A}"/>
                  </a:ext>
                </a:extLst>
              </p:cNvPr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5" name="직사각형 36">
                <a:extLst>
                  <a:ext uri="{FF2B5EF4-FFF2-40B4-BE49-F238E27FC236}">
                    <a16:creationId xmlns:a16="http://schemas.microsoft.com/office/drawing/2014/main" id="{D63C8163-AF09-4D6E-9C53-2FF014988224}"/>
                  </a:ext>
                </a:extLst>
              </p:cNvPr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6" name="직사각형 37">
                <a:extLst>
                  <a:ext uri="{FF2B5EF4-FFF2-40B4-BE49-F238E27FC236}">
                    <a16:creationId xmlns:a16="http://schemas.microsoft.com/office/drawing/2014/main" id="{FB3C3D4C-C571-4FB5-9767-4CB68041B700}"/>
                  </a:ext>
                </a:extLst>
              </p:cNvPr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7" name="직사각형 38">
                <a:extLst>
                  <a:ext uri="{FF2B5EF4-FFF2-40B4-BE49-F238E27FC236}">
                    <a16:creationId xmlns:a16="http://schemas.microsoft.com/office/drawing/2014/main" id="{E34005F7-9BEE-4AB6-A468-10DEA9A13BD5}"/>
                  </a:ext>
                </a:extLst>
              </p:cNvPr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8" name="직사각형 39">
                <a:extLst>
                  <a:ext uri="{FF2B5EF4-FFF2-40B4-BE49-F238E27FC236}">
                    <a16:creationId xmlns:a16="http://schemas.microsoft.com/office/drawing/2014/main" id="{B33C5685-DB57-4824-85AB-AFF70D086FAD}"/>
                  </a:ext>
                </a:extLst>
              </p:cNvPr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9" name="직사각형 40">
                <a:extLst>
                  <a:ext uri="{FF2B5EF4-FFF2-40B4-BE49-F238E27FC236}">
                    <a16:creationId xmlns:a16="http://schemas.microsoft.com/office/drawing/2014/main" id="{2EC7FC43-C4A2-4973-8BC0-1D7CCED36EA9}"/>
                  </a:ext>
                </a:extLst>
              </p:cNvPr>
              <p:cNvSpPr/>
              <p:nvPr/>
            </p:nvSpPr>
            <p:spPr>
              <a:xfrm>
                <a:off x="5364084" y="-23947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144" name="직사각형 55">
            <a:extLst>
              <a:ext uri="{FF2B5EF4-FFF2-40B4-BE49-F238E27FC236}">
                <a16:creationId xmlns:a16="http://schemas.microsoft.com/office/drawing/2014/main" id="{BFC46FC7-A943-4492-BF58-4130DC265481}"/>
              </a:ext>
            </a:extLst>
          </p:cNvPr>
          <p:cNvSpPr/>
          <p:nvPr/>
        </p:nvSpPr>
        <p:spPr>
          <a:xfrm>
            <a:off x="4542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5" name="직선 화살표 연결선 86">
            <a:extLst>
              <a:ext uri="{FF2B5EF4-FFF2-40B4-BE49-F238E27FC236}">
                <a16:creationId xmlns:a16="http://schemas.microsoft.com/office/drawing/2014/main" id="{8CAA7C67-B390-4151-8D5D-3D38059A1435}"/>
              </a:ext>
            </a:extLst>
          </p:cNvPr>
          <p:cNvCxnSpPr>
            <a:cxnSpLocks/>
          </p:cNvCxnSpPr>
          <p:nvPr/>
        </p:nvCxnSpPr>
        <p:spPr>
          <a:xfrm>
            <a:off x="3582195" y="2413487"/>
            <a:ext cx="919075" cy="11264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88">
            <a:extLst>
              <a:ext uri="{FF2B5EF4-FFF2-40B4-BE49-F238E27FC236}">
                <a16:creationId xmlns:a16="http://schemas.microsoft.com/office/drawing/2014/main" id="{4F02F5A2-30A1-4386-AE11-AF44C10833E6}"/>
              </a:ext>
            </a:extLst>
          </p:cNvPr>
          <p:cNvCxnSpPr>
            <a:cxnSpLocks/>
          </p:cNvCxnSpPr>
          <p:nvPr/>
        </p:nvCxnSpPr>
        <p:spPr>
          <a:xfrm flipV="1">
            <a:off x="3719620" y="2462288"/>
            <a:ext cx="774828" cy="315728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91">
            <a:extLst>
              <a:ext uri="{FF2B5EF4-FFF2-40B4-BE49-F238E27FC236}">
                <a16:creationId xmlns:a16="http://schemas.microsoft.com/office/drawing/2014/main" id="{27EB65AD-3E41-4B20-B88F-A6623AF04E52}"/>
              </a:ext>
            </a:extLst>
          </p:cNvPr>
          <p:cNvCxnSpPr>
            <a:cxnSpLocks/>
          </p:cNvCxnSpPr>
          <p:nvPr/>
        </p:nvCxnSpPr>
        <p:spPr>
          <a:xfrm>
            <a:off x="3597141" y="3352265"/>
            <a:ext cx="904129" cy="9355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93">
            <a:extLst>
              <a:ext uri="{FF2B5EF4-FFF2-40B4-BE49-F238E27FC236}">
                <a16:creationId xmlns:a16="http://schemas.microsoft.com/office/drawing/2014/main" id="{74801DB2-3A04-4CEF-879C-38F438CBC9C3}"/>
              </a:ext>
            </a:extLst>
          </p:cNvPr>
          <p:cNvCxnSpPr>
            <a:cxnSpLocks/>
          </p:cNvCxnSpPr>
          <p:nvPr/>
        </p:nvCxnSpPr>
        <p:spPr>
          <a:xfrm flipV="1">
            <a:off x="3719620" y="5646745"/>
            <a:ext cx="774828" cy="25697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95">
            <a:extLst>
              <a:ext uri="{FF2B5EF4-FFF2-40B4-BE49-F238E27FC236}">
                <a16:creationId xmlns:a16="http://schemas.microsoft.com/office/drawing/2014/main" id="{A93CDDE6-C421-4D05-9806-5980BD4D7F65}"/>
              </a:ext>
            </a:extLst>
          </p:cNvPr>
          <p:cNvSpPr/>
          <p:nvPr/>
        </p:nvSpPr>
        <p:spPr>
          <a:xfrm>
            <a:off x="3597141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4E5440-30ED-4154-B3BD-0CBF0FF5C72D}"/>
              </a:ext>
            </a:extLst>
          </p:cNvPr>
          <p:cNvSpPr txBox="1"/>
          <p:nvPr/>
        </p:nvSpPr>
        <p:spPr>
          <a:xfrm>
            <a:off x="2077404" y="1889610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3A0F711-14AD-4D2E-BCF0-5B8B593E94F2}"/>
              </a:ext>
            </a:extLst>
          </p:cNvPr>
          <p:cNvSpPr txBox="1"/>
          <p:nvPr/>
        </p:nvSpPr>
        <p:spPr>
          <a:xfrm>
            <a:off x="4137201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152" name="직사각형 55">
            <a:extLst>
              <a:ext uri="{FF2B5EF4-FFF2-40B4-BE49-F238E27FC236}">
                <a16:creationId xmlns:a16="http://schemas.microsoft.com/office/drawing/2014/main" id="{044A0EE4-ED49-4B13-8C76-D525C4530008}"/>
              </a:ext>
            </a:extLst>
          </p:cNvPr>
          <p:cNvSpPr/>
          <p:nvPr/>
        </p:nvSpPr>
        <p:spPr>
          <a:xfrm>
            <a:off x="4548865" y="3476369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5F8B3E4-FEF9-4EA9-8C23-3DB66940E898}"/>
              </a:ext>
            </a:extLst>
          </p:cNvPr>
          <p:cNvCxnSpPr/>
          <p:nvPr/>
        </p:nvCxnSpPr>
        <p:spPr>
          <a:xfrm>
            <a:off x="2591735" y="5720069"/>
            <a:ext cx="839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37">
            <a:extLst>
              <a:ext uri="{FF2B5EF4-FFF2-40B4-BE49-F238E27FC236}">
                <a16:creationId xmlns:a16="http://schemas.microsoft.com/office/drawing/2014/main" id="{4EAEDC6C-1EE6-4342-A3EB-0CFAF0970E6F}"/>
              </a:ext>
            </a:extLst>
          </p:cNvPr>
          <p:cNvSpPr/>
          <p:nvPr/>
        </p:nvSpPr>
        <p:spPr>
          <a:xfrm>
            <a:off x="4543388" y="5696928"/>
            <a:ext cx="100811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5" name="직사각형 85">
            <a:extLst>
              <a:ext uri="{FF2B5EF4-FFF2-40B4-BE49-F238E27FC236}">
                <a16:creationId xmlns:a16="http://schemas.microsoft.com/office/drawing/2014/main" id="{B6D98751-8F54-42C4-BA2D-291C7FD0F159}"/>
              </a:ext>
            </a:extLst>
          </p:cNvPr>
          <p:cNvSpPr/>
          <p:nvPr/>
        </p:nvSpPr>
        <p:spPr>
          <a:xfrm>
            <a:off x="5285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534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  <a:latin typeface="Oswald" pitchFamily="2" charset="0"/>
              </a:rPr>
              <a:t>unused</a:t>
            </a:r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, full of invalid entries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746223"/>
              </p:ext>
            </p:extLst>
          </p:nvPr>
        </p:nvGraphicFramePr>
        <p:xfrm>
          <a:off x="2591735" y="2304025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  <a:p>
                      <a:pPr latinLnBrk="1"/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7512" y="22320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2062" y="3168122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5650" y="5256354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42362" y="1893599"/>
            <a:ext cx="1008116" cy="3970224"/>
            <a:chOff x="5364083" y="1540769"/>
            <a:chExt cx="2016231" cy="3874188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5" y="1540769"/>
              <a:ext cx="2016229" cy="2336302"/>
              <a:chOff x="5364084" y="1464476"/>
              <a:chExt cx="1872212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4" y="4056765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4" y="434571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3" y="2898498"/>
              <a:ext cx="2016228" cy="2516459"/>
              <a:chOff x="5364084" y="-23947"/>
              <a:chExt cx="1872212" cy="4697391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4" y="-23947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542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85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>
            <a:off x="3582195" y="2413487"/>
            <a:ext cx="919075" cy="11264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</p:cNvCxnSpPr>
          <p:nvPr/>
        </p:nvCxnSpPr>
        <p:spPr>
          <a:xfrm flipV="1">
            <a:off x="3719620" y="2462288"/>
            <a:ext cx="774828" cy="315728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</p:cNvCxnSpPr>
          <p:nvPr/>
        </p:nvCxnSpPr>
        <p:spPr>
          <a:xfrm>
            <a:off x="3597141" y="3352265"/>
            <a:ext cx="904129" cy="9355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3719620" y="5646745"/>
            <a:ext cx="774828" cy="25697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597141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7404" y="1889610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37201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1499" y="6289575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6244135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131719" y="499569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43383" y="3799141"/>
            <a:ext cx="3750918" cy="488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37632" y="2706536"/>
            <a:ext cx="3750918" cy="7906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5">
            <a:extLst>
              <a:ext uri="{FF2B5EF4-FFF2-40B4-BE49-F238E27FC236}">
                <a16:creationId xmlns:a16="http://schemas.microsoft.com/office/drawing/2014/main" id="{4D4B71FB-23F7-42E2-9118-9EA42B4E7C98}"/>
              </a:ext>
            </a:extLst>
          </p:cNvPr>
          <p:cNvSpPr/>
          <p:nvPr/>
        </p:nvSpPr>
        <p:spPr>
          <a:xfrm>
            <a:off x="4548865" y="3476369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6983DB-6EF4-426C-B1B6-E473904DBAA2}"/>
              </a:ext>
            </a:extLst>
          </p:cNvPr>
          <p:cNvCxnSpPr/>
          <p:nvPr/>
        </p:nvCxnSpPr>
        <p:spPr>
          <a:xfrm>
            <a:off x="2591735" y="5720069"/>
            <a:ext cx="839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37">
            <a:extLst>
              <a:ext uri="{FF2B5EF4-FFF2-40B4-BE49-F238E27FC236}">
                <a16:creationId xmlns:a16="http://schemas.microsoft.com/office/drawing/2014/main" id="{7B807953-B8C2-4FF7-B346-3CD09D8B0EA2}"/>
              </a:ext>
            </a:extLst>
          </p:cNvPr>
          <p:cNvSpPr/>
          <p:nvPr/>
        </p:nvSpPr>
        <p:spPr>
          <a:xfrm>
            <a:off x="4543388" y="5696928"/>
            <a:ext cx="100811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584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order to reduce the memory overhead of page tables</a:t>
            </a:r>
          </a:p>
          <a:p>
            <a:pPr lvl="1"/>
            <a:r>
              <a:rPr lang="en-US" altLang="ko-KR" dirty="0"/>
              <a:t>Using base not to point to the segment itself but rather to hold the </a:t>
            </a:r>
            <a:r>
              <a:rPr lang="en-US" altLang="ko-KR" dirty="0">
                <a:solidFill>
                  <a:schemeClr val="accent6"/>
                </a:solidFill>
              </a:rPr>
              <a:t>physical address of the page table </a:t>
            </a:r>
            <a:r>
              <a:rPr lang="en-US" altLang="ko-KR" dirty="0"/>
              <a:t>of that segment</a:t>
            </a:r>
            <a:endParaRPr lang="ko-KR" altLang="en-US" dirty="0"/>
          </a:p>
          <a:p>
            <a:pPr lvl="1"/>
            <a:r>
              <a:rPr lang="en-US" altLang="ko-KR" dirty="0"/>
              <a:t>The bounds register is used to indicate the end of the page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6084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214</TotalTime>
  <Words>2202</Words>
  <Application>Microsoft Office PowerPoint</Application>
  <PresentationFormat>Widescreen</PresentationFormat>
  <Paragraphs>599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Paging: Linear Page Tables</vt:lpstr>
      <vt:lpstr>Paging: Smaller Tables by using Bigger Pages</vt:lpstr>
      <vt:lpstr>Problem</vt:lpstr>
      <vt:lpstr>Problem</vt:lpstr>
      <vt:lpstr>Hybrid Approach: Paging and Segments </vt:lpstr>
      <vt:lpstr>Simple Example of Hybrid Approach</vt:lpstr>
      <vt:lpstr>TLB miss on Hybrid Approach (Hardware-managed TLB)</vt:lpstr>
      <vt:lpstr>Problems of Hybrid Approach</vt:lpstr>
      <vt:lpstr>Multi-level Page Tables</vt:lpstr>
      <vt:lpstr>Multi-level Page Tables: Page directory</vt:lpstr>
      <vt:lpstr>Multi-level Page Tables: Page directory entries</vt:lpstr>
      <vt:lpstr>Multi-level Page Tables: Advantage &amp; Disadvantage</vt:lpstr>
      <vt:lpstr>Multi-level Page Tables: Level of indirection</vt:lpstr>
      <vt:lpstr>A Detailed Multi-Level Example</vt:lpstr>
      <vt:lpstr>A Detailed Multi-Level Example: Page Directory Idx</vt:lpstr>
      <vt:lpstr>A Detailed Multi-Level Example: Page Table Idx</vt:lpstr>
      <vt:lpstr>A Detailed Multi-Level Example: Memory Usage</vt:lpstr>
      <vt:lpstr>A Detailed Multi-Level Example: Translation of virtual address 0x3F80</vt:lpstr>
      <vt:lpstr>More than Two Level</vt:lpstr>
      <vt:lpstr>More than Two Level : Page Table Index</vt:lpstr>
      <vt:lpstr>More than Two Level : Page Directory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49</cp:revision>
  <cp:lastPrinted>2015-03-03T01:48:46Z</cp:lastPrinted>
  <dcterms:created xsi:type="dcterms:W3CDTF">2021-07-20T07:53:19Z</dcterms:created>
  <dcterms:modified xsi:type="dcterms:W3CDTF">2021-11-09T15:01:24Z</dcterms:modified>
</cp:coreProperties>
</file>