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9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 Fault</c:v>
                </c:pt>
              </c:strCache>
            </c:strRef>
          </c:tx>
          <c:marker>
            <c:symbol val="none"/>
          </c:marker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9</c:v>
                </c:pt>
                <c:pt idx="3">
                  <c:v>10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91-43BD-9E68-10C370B0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511760"/>
        <c:axId val="151489304"/>
      </c:lineChart>
      <c:catAx>
        <c:axId val="150511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Frame Count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1489304"/>
        <c:crosses val="autoZero"/>
        <c:auto val="1"/>
        <c:lblAlgn val="ctr"/>
        <c:lblOffset val="100"/>
        <c:noMultiLvlLbl val="0"/>
      </c:catAx>
      <c:valAx>
        <c:axId val="1514893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Fault Count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05117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invertIfNegative val="0"/>
          <c:val>
            <c:numRef>
              <c:f>Sheet1!$E$15:$E$20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10</c:v>
                </c:pt>
                <c:pt idx="3">
                  <c:v>20</c:v>
                </c:pt>
                <c:pt idx="4">
                  <c:v>40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03-4C68-BFEC-600DFF831A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756232"/>
        <c:axId val="151449016"/>
      </c:barChart>
      <c:catAx>
        <c:axId val="151756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Number of Hits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1449016"/>
        <c:crosses val="autoZero"/>
        <c:auto val="1"/>
        <c:lblAlgn val="ctr"/>
        <c:lblOffset val="100"/>
        <c:noMultiLvlLbl val="0"/>
      </c:catAx>
      <c:valAx>
        <c:axId val="151449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1756232"/>
        <c:crosses val="autoZero"/>
        <c:crossBetween val="between"/>
        <c:majorUnit val="10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FIFO Policy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719736" y="861602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47661"/>
              </p:ext>
            </p:extLst>
          </p:nvPr>
        </p:nvGraphicFramePr>
        <p:xfrm>
          <a:off x="3490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5610884" y="5805264"/>
            <a:ext cx="4877604" cy="57606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Even though page 0 had been accessed a number of times,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FIFO still kicks it out.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1835608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ko-KR" sz="1600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𝟑𝟔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𝟒</m:t>
                    </m:r>
                    <m:r>
                      <a:rPr lang="en-US" altLang="ko-KR" sz="1600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lang="en-US" altLang="ko-KR" sz="16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08" y="5805264"/>
                <a:ext cx="4260393" cy="50405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25251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BELADY’S</a:t>
            </a:r>
            <a:r>
              <a:rPr lang="en-US" altLang="ko-KR" dirty="0"/>
              <a:t> ANOMALY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would expect the cache hit rate to </a:t>
            </a:r>
            <a:r>
              <a:rPr lang="en-US" altLang="ko-KR" dirty="0">
                <a:solidFill>
                  <a:schemeClr val="accent6"/>
                </a:solidFill>
              </a:rPr>
              <a:t>increase</a:t>
            </a:r>
            <a:r>
              <a:rPr lang="en-US" altLang="ko-KR" dirty="0"/>
              <a:t> when the cache gets larger. But in this case, with FIFO, it gets worse</a:t>
            </a:r>
          </a:p>
          <a:p>
            <a:endParaRPr lang="ko-KR" altLang="en-US" dirty="0"/>
          </a:p>
        </p:txBody>
      </p: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3909942" y="32129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827955" y="2060849"/>
            <a:ext cx="4834515" cy="1007761"/>
            <a:chOff x="1187623" y="2749451"/>
            <a:chExt cx="4834515" cy="100776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87623" y="2897804"/>
              <a:ext cx="4834515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5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8165072" y="2474124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5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0168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Simple Policy: 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Picks a random page to replace under memory pressure</a:t>
            </a:r>
          </a:p>
          <a:p>
            <a:pPr lvl="1"/>
            <a:r>
              <a:rPr lang="en-US" altLang="ko-KR" dirty="0"/>
              <a:t>It doesn’t really try to be too intelligent in picking which blocks to evict</a:t>
            </a:r>
          </a:p>
          <a:p>
            <a:pPr lvl="1"/>
            <a:r>
              <a:rPr lang="en-US" altLang="ko-KR" dirty="0"/>
              <a:t>Random does depends entirely upon how lucky </a:t>
            </a:r>
            <a:r>
              <a:rPr lang="en-US" altLang="ko-KR" u="sng" dirty="0"/>
              <a:t>Random</a:t>
            </a:r>
            <a:r>
              <a:rPr lang="en-US" altLang="ko-KR" dirty="0"/>
              <a:t> gets in its choice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431704" y="2492896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1873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Sometimes, </a:t>
            </a:r>
            <a:r>
              <a:rPr lang="en-US" altLang="ko-KR" dirty="0">
                <a:solidFill>
                  <a:schemeClr val="accent6"/>
                </a:solidFill>
              </a:rPr>
              <a:t>Random is as good as optimal</a:t>
            </a:r>
            <a:r>
              <a:rPr lang="en-US" altLang="ko-KR" dirty="0"/>
              <a:t>, achieving 6 hits on the example trace</a:t>
            </a:r>
            <a:endParaRPr lang="ko-KR" altLang="en-US" dirty="0"/>
          </a:p>
        </p:txBody>
      </p:sp>
      <p:graphicFrame>
        <p:nvGraphicFramePr>
          <p:cNvPr id="7" name="차트 6"/>
          <p:cNvGraphicFramePr>
            <a:graphicFrameLocks/>
          </p:cNvGraphicFramePr>
          <p:nvPr/>
        </p:nvGraphicFramePr>
        <p:xfrm>
          <a:off x="3719736" y="22078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67808" y="4797153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Performance over 10,000 Trials</a:t>
            </a:r>
          </a:p>
        </p:txBody>
      </p:sp>
    </p:spTree>
    <p:extLst>
      <p:ext uri="{BB962C8B-B14F-4D97-AF65-F5344CB8AC3E}">
        <p14:creationId xmlns:p14="http://schemas.microsoft.com/office/powerpoint/2010/main" val="14715235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Lean on the past and use </a:t>
            </a:r>
            <a:r>
              <a:rPr lang="en-US" altLang="ko-KR" b="1" u="sng" dirty="0"/>
              <a:t>history</a:t>
            </a:r>
            <a:endParaRPr lang="en-US" altLang="ko-KR" dirty="0"/>
          </a:p>
          <a:p>
            <a:pPr lvl="1"/>
            <a:r>
              <a:rPr lang="en-US" altLang="ko-KR" dirty="0"/>
              <a:t>Two type of historical information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491824"/>
              </p:ext>
            </p:extLst>
          </p:nvPr>
        </p:nvGraphicFramePr>
        <p:xfrm>
          <a:off x="2063552" y="2132856"/>
          <a:ext cx="77048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Historical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Information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Algorithms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recency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more recently a page has been accessed, the more likely it will be accessed again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LRU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frequency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 page has been accessed many times, It should not be replaced as it clearly has some value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LFU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431017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 : </a:t>
            </a:r>
            <a:r>
              <a:rPr lang="en-US" altLang="ko-KR" dirty="0" err="1"/>
              <a:t>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Replaces the least-recently-used page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465913" y="1429332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236888" y="258651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1,0,3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0,3,1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3,2,1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347454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No-Locality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reference is to a random  page within the set of accessed pages.</a:t>
            </a:r>
          </a:p>
          <a:p>
            <a:pPr lvl="1"/>
            <a:r>
              <a:rPr lang="en-US" altLang="ko-KR" dirty="0"/>
              <a:t>Workload accesses 100 unique pages over time</a:t>
            </a:r>
          </a:p>
          <a:p>
            <a:pPr lvl="1"/>
            <a:r>
              <a:rPr lang="en-US" altLang="ko-KR" dirty="0"/>
              <a:t>Choosing the next page to refer to at random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114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114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2082642" y="4071478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032" y="6007159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116443" y="2824431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75727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1750" y="4098797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175727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1750" y="428653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176179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2203" y="447955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181478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97502" y="467533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716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87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119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982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982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982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982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82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34670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06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06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04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10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745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372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999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625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252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73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07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32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62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2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89552" y="2521326"/>
            <a:ext cx="215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No-Locality Workload 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3128384" y="2802518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3113488" y="2836589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3162492" y="2805741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285254" y="3642496"/>
            <a:ext cx="3600400" cy="1134960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cache is large enough to fit the entire workload, 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it also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doesn’t matter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which policy you use.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2968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80-20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Exhibits locality: 80% of the </a:t>
            </a:r>
            <a:r>
              <a:rPr lang="en-US" altLang="ko-KR" dirty="0">
                <a:solidFill>
                  <a:schemeClr val="accent6"/>
                </a:solidFill>
              </a:rPr>
              <a:t>reference</a:t>
            </a:r>
            <a:r>
              <a:rPr lang="en-US" altLang="ko-KR" dirty="0"/>
              <a:t> are made to 20% of the page</a:t>
            </a:r>
          </a:p>
          <a:p>
            <a:r>
              <a:rPr lang="en-US" altLang="ko-KR" dirty="0"/>
              <a:t>The remaining 20% of the </a:t>
            </a:r>
            <a:r>
              <a:rPr lang="en-US" altLang="ko-KR" dirty="0">
                <a:solidFill>
                  <a:schemeClr val="accent6"/>
                </a:solidFill>
              </a:rPr>
              <a:t>reference</a:t>
            </a:r>
            <a:r>
              <a:rPr lang="en-US" altLang="ko-KR" dirty="0"/>
              <a:t> are made to the remaining 80% of the pages.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114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114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2082642" y="4071478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032" y="6007159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175727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1750" y="4098797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175727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1750" y="428653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176179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2203" y="447955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181478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97502" y="467533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716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87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119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982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982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982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982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82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34670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06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06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04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10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745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372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999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625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252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73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07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32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62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2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89553" y="2521326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80-20 Workload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81361" y="3431620"/>
            <a:ext cx="3240360" cy="74690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LRU is more likely to 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hold onto the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hot pages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 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117012" y="2955985"/>
            <a:ext cx="3013495" cy="2720196"/>
          </a:xfrm>
          <a:custGeom>
            <a:avLst/>
            <a:gdLst>
              <a:gd name="connsiteX0" fmla="*/ 0 w 3013495"/>
              <a:gd name="connsiteY0" fmla="*/ 2720196 h 2720196"/>
              <a:gd name="connsiteX1" fmla="*/ 644106 w 3013495"/>
              <a:gd name="connsiteY1" fmla="*/ 621102 h 2720196"/>
              <a:gd name="connsiteX2" fmla="*/ 3013495 w 3013495"/>
              <a:gd name="connsiteY2" fmla="*/ 0 h 272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3495" h="2720196">
                <a:moveTo>
                  <a:pt x="0" y="2720196"/>
                </a:moveTo>
                <a:cubicBezTo>
                  <a:pt x="70928" y="1897332"/>
                  <a:pt x="141857" y="1074468"/>
                  <a:pt x="644106" y="621102"/>
                </a:cubicBezTo>
                <a:cubicBezTo>
                  <a:pt x="1146355" y="167736"/>
                  <a:pt x="2079925" y="83868"/>
                  <a:pt x="301349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05509" y="2955985"/>
            <a:ext cx="3082506" cy="2731698"/>
          </a:xfrm>
          <a:custGeom>
            <a:avLst/>
            <a:gdLst>
              <a:gd name="connsiteX0" fmla="*/ 0 w 3082506"/>
              <a:gd name="connsiteY0" fmla="*/ 2731698 h 2731698"/>
              <a:gd name="connsiteX1" fmla="*/ 937404 w 3082506"/>
              <a:gd name="connsiteY1" fmla="*/ 747623 h 2731698"/>
              <a:gd name="connsiteX2" fmla="*/ 3082506 w 3082506"/>
              <a:gd name="connsiteY2" fmla="*/ 0 h 273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2506" h="2731698">
                <a:moveTo>
                  <a:pt x="0" y="2731698"/>
                </a:moveTo>
                <a:cubicBezTo>
                  <a:pt x="211826" y="1967302"/>
                  <a:pt x="423653" y="1202906"/>
                  <a:pt x="937404" y="747623"/>
                </a:cubicBezTo>
                <a:cubicBezTo>
                  <a:pt x="1451155" y="292340"/>
                  <a:pt x="2266830" y="146170"/>
                  <a:pt x="3082506" y="0"/>
                </a:cubicBez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094008" y="2950234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3117254" y="2947948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75013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Looping Sequential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 to 50 pages in sequence</a:t>
            </a:r>
          </a:p>
          <a:p>
            <a:pPr lvl="1"/>
            <a:r>
              <a:rPr lang="en-US" altLang="ko-KR" dirty="0"/>
              <a:t>Starting at 0, then 1, … up to page 49, and then we Loop, repeating those accesses, for total of 10,000 accesses to 50 unique pages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192031" y="2795701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192031" y="5680686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3159719" y="4061784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9109" y="5997465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252804" y="4234228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68827" y="408910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252804" y="4421966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8827" y="427684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253256" y="4614985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69280" y="446986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258555" y="4810761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4579" y="466563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793316" y="5670992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64312" y="568663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196322" y="5675084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059334" y="52849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059334" y="472689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59334" y="416882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059334" y="361076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059334" y="305270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11747" y="2906355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83513" y="347367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84051" y="403248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1927" y="459362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87678" y="514944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82295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44959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07622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70286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29498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50517" y="5756867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84091" y="575111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10016" y="575150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39978" y="5743548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0063" y="5751116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80790" y="2511632"/>
            <a:ext cx="274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Looping-Sequential Workload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99839" y="2980797"/>
            <a:ext cx="3045246" cy="2708694"/>
            <a:chOff x="1598762" y="2990491"/>
            <a:chExt cx="3045246" cy="2708694"/>
          </a:xfrm>
        </p:grpSpPr>
        <p:sp>
          <p:nvSpPr>
            <p:cNvPr id="12" name="자유형 11"/>
            <p:cNvSpPr/>
            <p:nvPr/>
          </p:nvSpPr>
          <p:spPr>
            <a:xfrm>
              <a:off x="1598762" y="2990491"/>
              <a:ext cx="1414732" cy="2708694"/>
            </a:xfrm>
            <a:custGeom>
              <a:avLst/>
              <a:gdLst>
                <a:gd name="connsiteX0" fmla="*/ 0 w 1414732"/>
                <a:gd name="connsiteY0" fmla="*/ 2708694 h 2708694"/>
                <a:gd name="connsiteX1" fmla="*/ 1414732 w 1414732"/>
                <a:gd name="connsiteY1" fmla="*/ 0 h 2708694"/>
                <a:gd name="connsiteX2" fmla="*/ 1414732 w 1414732"/>
                <a:gd name="connsiteY2" fmla="*/ 0 h 270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4732" h="2708694">
                  <a:moveTo>
                    <a:pt x="0" y="2708694"/>
                  </a:moveTo>
                  <a:lnTo>
                    <a:pt x="1414732" y="0"/>
                  </a:lnTo>
                  <a:lnTo>
                    <a:pt x="1414732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9" name="직선 연결선 48"/>
            <p:cNvCxnSpPr>
              <a:stCxn id="12" idx="1"/>
            </p:cNvCxnSpPr>
            <p:nvPr/>
          </p:nvCxnSpPr>
          <p:spPr>
            <a:xfrm>
              <a:off x="3013494" y="2990491"/>
              <a:ext cx="16305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자유형 52"/>
          <p:cNvSpPr/>
          <p:nvPr/>
        </p:nvSpPr>
        <p:spPr>
          <a:xfrm>
            <a:off x="4205591" y="2969296"/>
            <a:ext cx="1420483" cy="2702943"/>
          </a:xfrm>
          <a:custGeom>
            <a:avLst/>
            <a:gdLst>
              <a:gd name="connsiteX0" fmla="*/ 0 w 1420483"/>
              <a:gd name="connsiteY0" fmla="*/ 2702943 h 2702943"/>
              <a:gd name="connsiteX1" fmla="*/ 868393 w 1420483"/>
              <a:gd name="connsiteY1" fmla="*/ 2058837 h 2702943"/>
              <a:gd name="connsiteX2" fmla="*/ 1420483 w 1420483"/>
              <a:gd name="connsiteY2" fmla="*/ 0 h 270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483" h="2702943">
                <a:moveTo>
                  <a:pt x="0" y="2702943"/>
                </a:moveTo>
                <a:cubicBezTo>
                  <a:pt x="315823" y="2606135"/>
                  <a:pt x="631646" y="2509327"/>
                  <a:pt x="868393" y="2058837"/>
                </a:cubicBezTo>
                <a:cubicBezTo>
                  <a:pt x="1105140" y="1608347"/>
                  <a:pt x="1262811" y="804173"/>
                  <a:pt x="1420483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6" name="직선 연결선 55"/>
          <p:cNvCxnSpPr>
            <a:stCxn id="53" idx="0"/>
          </p:cNvCxnSpPr>
          <p:nvPr/>
        </p:nvCxnSpPr>
        <p:spPr>
          <a:xfrm flipV="1">
            <a:off x="4205591" y="5670992"/>
            <a:ext cx="1455319" cy="1246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614571" y="2986478"/>
            <a:ext cx="1630514" cy="781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20322" y="2993010"/>
            <a:ext cx="1630514" cy="781"/>
          </a:xfrm>
          <a:prstGeom prst="line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4177497" y="5682059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5664745" y="2994985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69928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Historical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keep track of which pages have been least-and-recently used, the system has to do some accounting work on </a:t>
            </a:r>
            <a:r>
              <a:rPr lang="en-US" altLang="ko-KR" b="1" u="sng" dirty="0"/>
              <a:t>every memory reference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Add a little bit </a:t>
            </a:r>
            <a:r>
              <a:rPr lang="en-US" altLang="ko-KR" dirty="0"/>
              <a:t>of hardware support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61690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Approximating </a:t>
            </a:r>
            <a:r>
              <a:rPr lang="en-US" altLang="ko-KR" dirty="0" err="1"/>
              <a:t>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 some hardware support, in the form of a </a:t>
            </a:r>
            <a:r>
              <a:rPr lang="en-US" altLang="ko-KR" b="1" u="sng" dirty="0"/>
              <a:t>use bit</a:t>
            </a:r>
          </a:p>
          <a:p>
            <a:pPr lvl="1"/>
            <a:r>
              <a:rPr lang="en-US" altLang="ko-KR" dirty="0"/>
              <a:t>Whenever a </a:t>
            </a:r>
            <a:r>
              <a:rPr lang="en-US" altLang="ko-KR" dirty="0">
                <a:solidFill>
                  <a:schemeClr val="accent6"/>
                </a:solidFill>
              </a:rPr>
              <a:t>page is referenced</a:t>
            </a:r>
            <a:r>
              <a:rPr lang="en-US" altLang="ko-KR" dirty="0"/>
              <a:t>, the use bit is set by hardware to 1</a:t>
            </a:r>
          </a:p>
          <a:p>
            <a:pPr lvl="1"/>
            <a:r>
              <a:rPr lang="en-US" altLang="ko-KR" dirty="0"/>
              <a:t>Hardware </a:t>
            </a:r>
            <a:r>
              <a:rPr lang="en-US" altLang="ko-KR" dirty="0">
                <a:solidFill>
                  <a:schemeClr val="accent6"/>
                </a:solidFill>
              </a:rPr>
              <a:t>never</a:t>
            </a:r>
            <a:r>
              <a:rPr lang="en-US" altLang="ko-KR" dirty="0"/>
              <a:t> clears the bit, though; that is the responsibility of the OS</a:t>
            </a:r>
          </a:p>
          <a:p>
            <a:endParaRPr lang="en-US" altLang="ko-KR" dirty="0"/>
          </a:p>
          <a:p>
            <a:r>
              <a:rPr lang="en-US" altLang="ko-KR" dirty="0"/>
              <a:t>Clock Algorithm</a:t>
            </a:r>
          </a:p>
          <a:p>
            <a:pPr lvl="1"/>
            <a:r>
              <a:rPr lang="en-US" altLang="ko-KR" dirty="0"/>
              <a:t>All pages of the system arranged in a circular list</a:t>
            </a:r>
          </a:p>
          <a:p>
            <a:pPr lvl="1"/>
            <a:r>
              <a:rPr lang="en-US" altLang="ko-KR" dirty="0"/>
              <a:t>A clock hand points to some particular page to begin with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70080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algorithm continues until it finds a use bit that is set to 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548944" y="2029420"/>
            <a:ext cx="2376264" cy="2236516"/>
            <a:chOff x="2339752" y="1301229"/>
            <a:chExt cx="3528392" cy="3587428"/>
          </a:xfrm>
        </p:grpSpPr>
        <p:sp>
          <p:nvSpPr>
            <p:cNvPr id="6" name="직사각형 5"/>
            <p:cNvSpPr/>
            <p:nvPr/>
          </p:nvSpPr>
          <p:spPr>
            <a:xfrm>
              <a:off x="3851920" y="1301229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60031" y="1805284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364088" y="2761431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60031" y="3769543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51920" y="4345608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15815" y="3769543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39752" y="2761431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915815" y="1805284"/>
              <a:ext cx="504056" cy="54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 flipV="1">
            <a:off x="3770860" y="2647650"/>
            <a:ext cx="417320" cy="483912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2888410" y="4941168"/>
            <a:ext cx="6519958" cy="86409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a page fault occurs, the page the hand is pointing to is inspected.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action taken depends on the Use bit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209456" y="2684673"/>
          <a:ext cx="46085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the page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Clear 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1" u="sng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advance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hand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88180" y="4147165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Clock page replacement algorithm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67343" y="20140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2724" y="23282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88602" y="292436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0516" y="35528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3693" y="390313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39765" y="35469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8254" y="291760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2625" y="233163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505413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Clock algorithm doesn’t do as well as perfect LRU, it does better than approach that don’t consider history at all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with Clock Algorithm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429464" y="2451917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429464" y="5336902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3397152" y="3718000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Hit Rate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6542" y="5653681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 Size (Blocks)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439425" y="2446265"/>
            <a:ext cx="3067035" cy="2888360"/>
          </a:xfrm>
          <a:custGeom>
            <a:avLst/>
            <a:gdLst>
              <a:gd name="connsiteX0" fmla="*/ 0 w 2081841"/>
              <a:gd name="connsiteY0" fmla="*/ 2018582 h 2018582"/>
              <a:gd name="connsiteX1" fmla="*/ 483079 w 2081841"/>
              <a:gd name="connsiteY1" fmla="*/ 362310 h 2018582"/>
              <a:gd name="connsiteX2" fmla="*/ 2081841 w 2081841"/>
              <a:gd name="connsiteY2" fmla="*/ 0 h 201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841" h="2018582">
                <a:moveTo>
                  <a:pt x="0" y="2018582"/>
                </a:moveTo>
                <a:cubicBezTo>
                  <a:pt x="68052" y="1358661"/>
                  <a:pt x="136105" y="698740"/>
                  <a:pt x="483079" y="362310"/>
                </a:cubicBezTo>
                <a:cubicBezTo>
                  <a:pt x="830053" y="25880"/>
                  <a:pt x="1455947" y="12940"/>
                  <a:pt x="208184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430953" y="2446266"/>
            <a:ext cx="3126343" cy="2896587"/>
          </a:xfrm>
          <a:custGeom>
            <a:avLst/>
            <a:gdLst>
              <a:gd name="connsiteX0" fmla="*/ 0 w 2122098"/>
              <a:gd name="connsiteY0" fmla="*/ 2024332 h 2024332"/>
              <a:gd name="connsiteX1" fmla="*/ 557841 w 2122098"/>
              <a:gd name="connsiteY1" fmla="*/ 638355 h 2024332"/>
              <a:gd name="connsiteX2" fmla="*/ 2122098 w 2122098"/>
              <a:gd name="connsiteY2" fmla="*/ 0 h 202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24332">
                <a:moveTo>
                  <a:pt x="0" y="2024332"/>
                </a:moveTo>
                <a:cubicBezTo>
                  <a:pt x="102079" y="1500038"/>
                  <a:pt x="204158" y="975744"/>
                  <a:pt x="557841" y="638355"/>
                </a:cubicBezTo>
                <a:cubicBezTo>
                  <a:pt x="911524" y="300966"/>
                  <a:pt x="1516811" y="150483"/>
                  <a:pt x="2122098" y="0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4430953" y="2470953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4430953" y="2470952"/>
            <a:ext cx="3126343" cy="2871900"/>
          </a:xfrm>
          <a:custGeom>
            <a:avLst/>
            <a:gdLst>
              <a:gd name="connsiteX0" fmla="*/ 0 w 2122098"/>
              <a:gd name="connsiteY0" fmla="*/ 2007079 h 2007079"/>
              <a:gd name="connsiteX1" fmla="*/ 724619 w 2122098"/>
              <a:gd name="connsiteY1" fmla="*/ 713117 h 2007079"/>
              <a:gd name="connsiteX2" fmla="*/ 2122098 w 2122098"/>
              <a:gd name="connsiteY2" fmla="*/ 0 h 200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07079">
                <a:moveTo>
                  <a:pt x="0" y="2007079"/>
                </a:moveTo>
                <a:cubicBezTo>
                  <a:pt x="185468" y="1527354"/>
                  <a:pt x="370936" y="1047630"/>
                  <a:pt x="724619" y="713117"/>
                </a:cubicBezTo>
                <a:cubicBezTo>
                  <a:pt x="1078302" y="378604"/>
                  <a:pt x="1600200" y="189302"/>
                  <a:pt x="2122098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4402005" y="2447080"/>
            <a:ext cx="3160233" cy="2880129"/>
          </a:xfrm>
          <a:custGeom>
            <a:avLst/>
            <a:gdLst>
              <a:gd name="connsiteX0" fmla="*/ 0 w 2145102"/>
              <a:gd name="connsiteY0" fmla="*/ 2012830 h 2012830"/>
              <a:gd name="connsiteX1" fmla="*/ 718868 w 2145102"/>
              <a:gd name="connsiteY1" fmla="*/ 764876 h 2012830"/>
              <a:gd name="connsiteX2" fmla="*/ 2145102 w 2145102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5102" h="2012830">
                <a:moveTo>
                  <a:pt x="0" y="2012830"/>
                </a:moveTo>
                <a:cubicBezTo>
                  <a:pt x="180675" y="1556589"/>
                  <a:pt x="361351" y="1100348"/>
                  <a:pt x="718868" y="764876"/>
                </a:cubicBezTo>
                <a:cubicBezTo>
                  <a:pt x="1076385" y="429404"/>
                  <a:pt x="1610743" y="214702"/>
                  <a:pt x="214510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490237" y="3890444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6260" y="374531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OPT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490237" y="4078182"/>
            <a:ext cx="25554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6260" y="393305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LRU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490689" y="4271201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06712" y="4126076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Clock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495988" y="4466977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12012" y="432185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FIFO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495988" y="4656206"/>
            <a:ext cx="255543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12012" y="4511081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RAND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4030749" y="5327208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301745" y="53428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433755" y="5331300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296767" y="494116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296767" y="438310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96767" y="382504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296767" y="326698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296767" y="270892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49180" y="256257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20946" y="312988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21484" y="3688699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19360" y="424984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25111" y="480565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20%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506039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68702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31366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94029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566931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87950" y="5413083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21524" y="540733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47449" y="540772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77411" y="5399764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57496" y="5407332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72542" y="2167848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80-20 Workload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547804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Considering Dirty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hardware include a </a:t>
            </a:r>
            <a:r>
              <a:rPr lang="en-US" altLang="ko-KR" b="1" u="sng" dirty="0"/>
              <a:t>modified bit</a:t>
            </a:r>
            <a:r>
              <a:rPr lang="en-US" altLang="ko-KR" dirty="0"/>
              <a:t> (</a:t>
            </a:r>
            <a:r>
              <a:rPr lang="en-US" altLang="ko-KR" dirty="0" err="1"/>
              <a:t>a.k.a</a:t>
            </a:r>
            <a:r>
              <a:rPr lang="en-US" altLang="ko-KR" dirty="0"/>
              <a:t> </a:t>
            </a:r>
            <a:r>
              <a:rPr lang="en-US" altLang="ko-KR" b="1" u="sng" dirty="0"/>
              <a:t>dirty bit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Page has been </a:t>
            </a:r>
            <a:r>
              <a:rPr lang="en-US" altLang="ko-KR" b="1" u="sng" dirty="0"/>
              <a:t>modified</a:t>
            </a:r>
            <a:r>
              <a:rPr lang="en-US" altLang="ko-KR" dirty="0"/>
              <a:t> and is thus </a:t>
            </a:r>
            <a:r>
              <a:rPr lang="en-US" altLang="ko-KR" b="1" u="sng" dirty="0"/>
              <a:t>dirty</a:t>
            </a:r>
            <a:r>
              <a:rPr lang="en-US" altLang="ko-KR" dirty="0"/>
              <a:t>, it must be written back to disk to evict it</a:t>
            </a:r>
          </a:p>
          <a:p>
            <a:pPr lvl="1"/>
            <a:r>
              <a:rPr lang="en-US" altLang="ko-KR" dirty="0"/>
              <a:t>Page has not been modified, do not evict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27121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Selection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has to decide when to bring a page into memory</a:t>
            </a:r>
          </a:p>
          <a:p>
            <a:r>
              <a:rPr lang="en-US" altLang="ko-KR" dirty="0"/>
              <a:t>Presents the OS with some </a:t>
            </a:r>
            <a:r>
              <a:rPr lang="en-US" altLang="ko-KR" dirty="0">
                <a:solidFill>
                  <a:schemeClr val="accent6"/>
                </a:solidFill>
              </a:rPr>
              <a:t>different options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7195896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Prefetching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guess that a page is about to be used, and thus bring it in ahead of time</a:t>
            </a:r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299883" y="2119022"/>
            <a:ext cx="2989602" cy="1531711"/>
            <a:chOff x="1619672" y="2183759"/>
            <a:chExt cx="4896544" cy="2279301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86529" y="2183759"/>
              <a:ext cx="393529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is brought into memory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39105" y="4005065"/>
              <a:ext cx="2811902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4776118" y="4250776"/>
            <a:ext cx="1961348" cy="67252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7084" y="5163102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Secondary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Storage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4918549" y="4637761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 rot="5400000">
            <a:off x="5182339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 rot="5400000">
            <a:off x="5446128" y="4637761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 rot="5400000">
            <a:off x="5709917" y="4637761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64303" y="4515031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31" name="아래쪽 화살표 30"/>
          <p:cNvSpPr/>
          <p:nvPr/>
        </p:nvSpPr>
        <p:spPr>
          <a:xfrm>
            <a:off x="5154152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5411544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52479" y="5733256"/>
            <a:ext cx="5040560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likely </a:t>
            </a:r>
            <a:r>
              <a:rPr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soon be accessed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should be brought into memory too</a:t>
            </a:r>
          </a:p>
        </p:txBody>
      </p:sp>
    </p:spTree>
    <p:extLst>
      <p:ext uri="{BB962C8B-B14F-4D97-AF65-F5344CB8AC3E}">
        <p14:creationId xmlns:p14="http://schemas.microsoft.com/office/powerpoint/2010/main" val="3405483078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Clustering,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 a number of </a:t>
            </a:r>
            <a:r>
              <a:rPr lang="en-US" altLang="ko-KR" dirty="0">
                <a:solidFill>
                  <a:schemeClr val="accent6"/>
                </a:solidFill>
              </a:rPr>
              <a:t>pending writes </a:t>
            </a:r>
            <a:r>
              <a:rPr lang="en-US" altLang="ko-KR" dirty="0"/>
              <a:t>together in memory and write them to disk in </a:t>
            </a:r>
            <a:r>
              <a:rPr lang="en-US" altLang="ko-KR" dirty="0">
                <a:solidFill>
                  <a:schemeClr val="accent6"/>
                </a:solidFill>
              </a:rPr>
              <a:t>one write</a:t>
            </a:r>
            <a:endParaRPr lang="en-US" altLang="ko-KR" dirty="0"/>
          </a:p>
          <a:p>
            <a:pPr lvl="1"/>
            <a:r>
              <a:rPr lang="en-US" altLang="ko-KR" dirty="0"/>
              <a:t>Perform a </a:t>
            </a:r>
            <a:r>
              <a:rPr lang="en-US" altLang="ko-KR" b="1" u="sng" dirty="0"/>
              <a:t>single large write</a:t>
            </a:r>
            <a:r>
              <a:rPr lang="en-US" altLang="ko-KR" dirty="0"/>
              <a:t> more efficiently than </a:t>
            </a:r>
            <a:r>
              <a:rPr lang="en-US" altLang="ko-KR" b="1" u="sng" dirty="0"/>
              <a:t>many small ones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326149" y="2643231"/>
            <a:ext cx="2989602" cy="1562838"/>
            <a:chOff x="1619672" y="2065433"/>
            <a:chExt cx="4896544" cy="2325620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2317652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7947" y="2065433"/>
              <a:ext cx="198896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Pending writes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89351" y="3933058"/>
              <a:ext cx="2811903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334287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2850228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>
              <a:off x="1830710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4831329" y="4577503"/>
            <a:ext cx="1961348" cy="67252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42295" y="5489829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Secondary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Storage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4973760" y="4964488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5237550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 rot="5400000">
            <a:off x="5501339" y="4964488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5765128" y="4964488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19514" y="4841758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4884197" y="3946682"/>
            <a:ext cx="735868" cy="7750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07851" y="4103841"/>
            <a:ext cx="142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write in </a:t>
            </a:r>
            <a:r>
              <a:rPr lang="en-US" altLang="ko-KR" sz="1200" dirty="0">
                <a:solidFill>
                  <a:srgbClr val="F79646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 write</a:t>
            </a:r>
            <a:endParaRPr lang="ko-KR" altLang="en-US" sz="1200" dirty="0">
              <a:solidFill>
                <a:srgbClr val="F79646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99917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Thrashing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is </a:t>
            </a:r>
            <a:r>
              <a:rPr lang="en-US" altLang="ko-KR" dirty="0">
                <a:solidFill>
                  <a:schemeClr val="accent6"/>
                </a:solidFill>
              </a:rPr>
              <a:t>oversubscribed</a:t>
            </a:r>
            <a:r>
              <a:rPr lang="en-US" altLang="ko-KR" dirty="0"/>
              <a:t> and the memory demands of the set of running processes </a:t>
            </a:r>
            <a:r>
              <a:rPr lang="en-US" altLang="ko-KR" dirty="0">
                <a:solidFill>
                  <a:schemeClr val="accent6"/>
                </a:solidFill>
              </a:rPr>
              <a:t>exceeds</a:t>
            </a:r>
            <a:r>
              <a:rPr lang="en-US" altLang="ko-KR" dirty="0"/>
              <a:t> the available physical memory</a:t>
            </a:r>
          </a:p>
          <a:p>
            <a:pPr lvl="1"/>
            <a:r>
              <a:rPr lang="en-US" altLang="ko-KR" dirty="0"/>
              <a:t>Decide not to run a subset of processes</a:t>
            </a:r>
          </a:p>
          <a:p>
            <a:pPr lvl="1"/>
            <a:r>
              <a:rPr lang="en-US" altLang="ko-KR" dirty="0"/>
              <a:t>Reduced set of processes working sets fit in memory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691760" y="3212976"/>
            <a:ext cx="0" cy="2016224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91760" y="5229200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4979793" y="4272780"/>
            <a:ext cx="1857555" cy="959071"/>
          </a:xfrm>
          <a:custGeom>
            <a:avLst/>
            <a:gdLst>
              <a:gd name="connsiteX0" fmla="*/ 0 w 1857555"/>
              <a:gd name="connsiteY0" fmla="*/ 959071 h 959071"/>
              <a:gd name="connsiteX1" fmla="*/ 414068 w 1857555"/>
              <a:gd name="connsiteY1" fmla="*/ 498995 h 959071"/>
              <a:gd name="connsiteX2" fmla="*/ 1541253 w 1857555"/>
              <a:gd name="connsiteY2" fmla="*/ 4414 h 959071"/>
              <a:gd name="connsiteX3" fmla="*/ 1587260 w 1857555"/>
              <a:gd name="connsiteY3" fmla="*/ 798044 h 959071"/>
              <a:gd name="connsiteX4" fmla="*/ 1857555 w 1857555"/>
              <a:gd name="connsiteY4" fmla="*/ 947569 h 95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555" h="959071">
                <a:moveTo>
                  <a:pt x="0" y="959071"/>
                </a:moveTo>
                <a:cubicBezTo>
                  <a:pt x="78596" y="808587"/>
                  <a:pt x="157193" y="658104"/>
                  <a:pt x="414068" y="498995"/>
                </a:cubicBezTo>
                <a:cubicBezTo>
                  <a:pt x="670943" y="339886"/>
                  <a:pt x="1345721" y="-45428"/>
                  <a:pt x="1541253" y="4414"/>
                </a:cubicBezTo>
                <a:cubicBezTo>
                  <a:pt x="1736785" y="54255"/>
                  <a:pt x="1534543" y="640851"/>
                  <a:pt x="1587260" y="798044"/>
                </a:cubicBezTo>
                <a:cubicBezTo>
                  <a:pt x="1639977" y="955236"/>
                  <a:pt x="1748766" y="951402"/>
                  <a:pt x="1857555" y="947569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563968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140032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563968" y="4149080"/>
            <a:ext cx="576064" cy="0"/>
          </a:xfrm>
          <a:prstGeom prst="line">
            <a:avLst/>
          </a:prstGeom>
          <a:ln w="12700">
            <a:solidFill>
              <a:srgbClr val="FF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42957" y="37770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Trashing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7665" y="314096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Utilization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0676" y="5229201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Degree of multiprogramming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15399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22. </a:t>
            </a:r>
            <a:r>
              <a:rPr lang="en-US" altLang="ko-KR"/>
              <a:t>Swaping: </a:t>
            </a:r>
            <a:r>
              <a:rPr lang="en-US" altLang="ko-KR" dirty="0"/>
              <a:t>Policies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58354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Policies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Memory pressure </a:t>
            </a:r>
            <a:r>
              <a:rPr lang="en-US" altLang="ko-KR" dirty="0"/>
              <a:t>forces the OS to start </a:t>
            </a:r>
            <a:r>
              <a:rPr lang="en-US" altLang="ko-KR" dirty="0">
                <a:solidFill>
                  <a:schemeClr val="accent6"/>
                </a:solidFill>
              </a:rPr>
              <a:t>paging out </a:t>
            </a:r>
            <a:r>
              <a:rPr lang="en-US" altLang="ko-KR" dirty="0"/>
              <a:t>pages to make room for actively-used pages</a:t>
            </a:r>
          </a:p>
          <a:p>
            <a:r>
              <a:rPr lang="en-US" altLang="ko-KR" dirty="0"/>
              <a:t>Deciding which page to </a:t>
            </a:r>
            <a:r>
              <a:rPr lang="en-US" altLang="ko-KR" u="sng" dirty="0"/>
              <a:t>evict</a:t>
            </a:r>
            <a:r>
              <a:rPr lang="en-US" altLang="ko-KR" dirty="0"/>
              <a:t> is encapsulated within the replacement policy of the 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77595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 in picking a replacement policy for this cache is to </a:t>
            </a:r>
            <a:r>
              <a:rPr lang="en-US" altLang="ko-KR" dirty="0">
                <a:solidFill>
                  <a:schemeClr val="accent4"/>
                </a:solidFill>
              </a:rPr>
              <a:t>minimize the number of cache misses</a:t>
            </a:r>
          </a:p>
          <a:p>
            <a:r>
              <a:rPr lang="en-US" altLang="ko-KR" dirty="0"/>
              <a:t>The number of cache hits and misses let us calculate the </a:t>
            </a:r>
            <a:r>
              <a:rPr lang="en-US" altLang="ko-KR" i="1" dirty="0">
                <a:solidFill>
                  <a:schemeClr val="accent6"/>
                </a:solidFill>
              </a:rPr>
              <a:t>average memory access time(AMAT)</a:t>
            </a:r>
            <a:endParaRPr lang="en-US" altLang="ko-KR" dirty="0">
              <a:solidFill>
                <a:schemeClr val="accent6"/>
              </a:solidFill>
            </a:endParaRP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079776" y="3068961"/>
                <a:ext cx="3816424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𝐴𝑀𝐴𝑇</m:t>
                      </m:r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𝐻𝑖𝑡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+(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𝑀𝑖𝑠𝑠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prstClr val="black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3068961"/>
                <a:ext cx="381642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/>
            </p:nvGraphicFramePr>
            <p:xfrm>
              <a:off x="2711624" y="3861048"/>
              <a:ext cx="6696744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5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10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err="1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Argue</a:t>
                          </a:r>
                          <a:r>
                            <a:rPr lang="en-US" altLang="ko-KR" sz="1400" baseline="0" dirty="0" err="1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ment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𝐻𝑖𝑡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𝑀𝑖𝑠𝑠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/>
            </p:nvGraphicFramePr>
            <p:xfrm>
              <a:off x="2711624" y="3861048"/>
              <a:ext cx="6696744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5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10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 err="1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Argue</a:t>
                          </a:r>
                          <a:r>
                            <a:rPr lang="en-US" altLang="ko-KR" sz="1400" baseline="0" dirty="0" err="1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ment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102000" r="-465128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198039" r="-465128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304000" r="-4651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3" t="-404000" r="-4651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4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4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548386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Optimal Replacement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Leads to the fewest number of misses overall</a:t>
            </a:r>
          </a:p>
          <a:p>
            <a:pPr lvl="1"/>
            <a:r>
              <a:rPr lang="en-US" altLang="ko-KR" dirty="0"/>
              <a:t>Replaces the page that will be accessed </a:t>
            </a:r>
            <a:r>
              <a:rPr lang="en-US" altLang="ko-KR" u="sng" dirty="0"/>
              <a:t>furthest in the future</a:t>
            </a:r>
          </a:p>
          <a:p>
            <a:pPr lvl="1"/>
            <a:r>
              <a:rPr lang="en-US" altLang="ko-KR" dirty="0"/>
              <a:t>Resulting in the </a:t>
            </a:r>
            <a:r>
              <a:rPr lang="en-US" altLang="ko-KR" dirty="0">
                <a:solidFill>
                  <a:schemeClr val="accent6"/>
                </a:solidFill>
              </a:rPr>
              <a:t>fewest-possible</a:t>
            </a:r>
            <a:r>
              <a:rPr lang="en-US" altLang="ko-KR" dirty="0"/>
              <a:t> cache misses</a:t>
            </a:r>
          </a:p>
          <a:p>
            <a:r>
              <a:rPr lang="en-US" altLang="ko-KR" dirty="0"/>
              <a:t>Serve only as a comparison point, to know how close we are to </a:t>
            </a:r>
            <a:r>
              <a:rPr lang="en-US" altLang="ko-KR" dirty="0">
                <a:solidFill>
                  <a:schemeClr val="accent6"/>
                </a:solidFill>
              </a:rPr>
              <a:t>perfect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2116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Optimal Policy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719736" y="861602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490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6571542" y="5805264"/>
            <a:ext cx="2476787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Future is not known.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2555688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lang="en-US" altLang="ko-KR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𝟓𝟒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𝟔</m:t>
                    </m:r>
                    <m:r>
                      <a:rPr lang="en-US" altLang="ko-KR" b="1" i="1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lang="en-US" altLang="ko-KR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688" y="5805264"/>
                <a:ext cx="4260393" cy="504056"/>
              </a:xfrm>
              <a:prstGeom prst="roundRect">
                <a:avLst/>
              </a:prstGeom>
              <a:blipFill>
                <a:blip r:embed="rId2"/>
                <a:stretch>
                  <a:fillRect b="-3614"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98940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Policy: FIFO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Pages are placed in a queue when they enter the system</a:t>
            </a:r>
          </a:p>
          <a:p>
            <a:r>
              <a:rPr lang="en-US" altLang="ko-KR" dirty="0"/>
              <a:t>When a replacement occurs, the page on the tail of the queue(the “</a:t>
            </a:r>
            <a:r>
              <a:rPr lang="en-US" altLang="ko-KR" b="1" u="sng" dirty="0"/>
              <a:t>First-in</a:t>
            </a:r>
            <a:r>
              <a:rPr lang="en-US" altLang="ko-KR" dirty="0"/>
              <a:t>” pages) is evicted</a:t>
            </a:r>
          </a:p>
          <a:p>
            <a:pPr lvl="1"/>
            <a:r>
              <a:rPr lang="en-US" altLang="ko-KR" dirty="0"/>
              <a:t>It is simple to implement, but can’t determine the importance of blocks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896853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31</TotalTime>
  <Words>1486</Words>
  <Application>Microsoft Office PowerPoint</Application>
  <PresentationFormat>Widescreen</PresentationFormat>
  <Paragraphs>458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굴림</vt:lpstr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Beyond Physical Memory: Policies</vt:lpstr>
      <vt:lpstr>Cache Management</vt:lpstr>
      <vt:lpstr>The Optimal Replacement Policy</vt:lpstr>
      <vt:lpstr>Tracing the Optimal Policy</vt:lpstr>
      <vt:lpstr>A Simple Policy: FIFO</vt:lpstr>
      <vt:lpstr>Tracing the FIFO Policy</vt:lpstr>
      <vt:lpstr>BELADY’S ANOMALY</vt:lpstr>
      <vt:lpstr>Another Simple Policy: Random</vt:lpstr>
      <vt:lpstr>Random Performance</vt:lpstr>
      <vt:lpstr>Using History</vt:lpstr>
      <vt:lpstr>Using History : LRU</vt:lpstr>
      <vt:lpstr>Workload Example : The No-Locality Workload</vt:lpstr>
      <vt:lpstr>Workload Example : The 80-20 Workload</vt:lpstr>
      <vt:lpstr>Workload Example : The Looping Sequential</vt:lpstr>
      <vt:lpstr>Implementing Historical Algorithms</vt:lpstr>
      <vt:lpstr>Approximating LRU</vt:lpstr>
      <vt:lpstr>Clock Algorithm</vt:lpstr>
      <vt:lpstr>Workload with Clock Algorithm</vt:lpstr>
      <vt:lpstr>Considering Dirty Pages</vt:lpstr>
      <vt:lpstr>Page Selection Policy</vt:lpstr>
      <vt:lpstr>Prefetching</vt:lpstr>
      <vt:lpstr>Clustering, Grouping</vt:lpstr>
      <vt:lpstr>Thrashing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28</cp:revision>
  <cp:lastPrinted>2015-03-03T01:48:46Z</cp:lastPrinted>
  <dcterms:created xsi:type="dcterms:W3CDTF">2021-07-20T08:06:44Z</dcterms:created>
  <dcterms:modified xsi:type="dcterms:W3CDTF">2021-11-10T02:21:29Z</dcterms:modified>
</cp:coreProperties>
</file>