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0"/>
  </p:notesMasterIdLst>
  <p:sldIdLst>
    <p:sldId id="298" r:id="rId2"/>
    <p:sldId id="297" r:id="rId3"/>
    <p:sldId id="269" r:id="rId4"/>
    <p:sldId id="257" r:id="rId5"/>
    <p:sldId id="258" r:id="rId6"/>
    <p:sldId id="29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300" r:id="rId15"/>
    <p:sldId id="301" r:id="rId16"/>
    <p:sldId id="266" r:id="rId17"/>
    <p:sldId id="267" r:id="rId18"/>
    <p:sldId id="268" r:id="rId1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6827" autoAdjust="0"/>
  </p:normalViewPr>
  <p:slideViewPr>
    <p:cSldViewPr>
      <p:cViewPr varScale="1">
        <p:scale>
          <a:sx n="62" d="100"/>
          <a:sy n="62" d="100"/>
        </p:scale>
        <p:origin x="10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60" d="100"/>
          <a:sy n="60" d="100"/>
        </p:scale>
        <p:origin x="3274" y="43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3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that .elf is a 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 of this is debug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4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1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57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17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jchermocilla@up.edu.ph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https://jachermocilla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3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4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dirty="0"/>
              <a:t>The program’s </a:t>
            </a:r>
            <a:r>
              <a:rPr lang="en-US" altLang="ko-KR" b="1" dirty="0"/>
              <a:t>heap</a:t>
            </a:r>
            <a:r>
              <a:rPr lang="en-US" altLang="ko-KR" dirty="0"/>
              <a:t> is created.</a:t>
            </a:r>
          </a:p>
          <a:p>
            <a:pPr lvl="1"/>
            <a:r>
              <a:rPr lang="en-US" altLang="ko-KR" dirty="0"/>
              <a:t>Used for explicitly requested dynamically allocated data.</a:t>
            </a:r>
          </a:p>
          <a:p>
            <a:pPr lvl="1"/>
            <a:r>
              <a:rPr lang="en-US" altLang="ko-KR" dirty="0"/>
              <a:t>Program request such space by calling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and free it by calling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The OS do some other initialization tasks.</a:t>
            </a:r>
          </a:p>
          <a:p>
            <a:pPr lvl="1"/>
            <a:r>
              <a:rPr lang="en-US" altLang="ko-KR" dirty="0"/>
              <a:t>input/output (I/O) setup</a:t>
            </a:r>
          </a:p>
          <a:p>
            <a:pPr lvl="2"/>
            <a:r>
              <a:rPr lang="en-US" altLang="ko-KR" dirty="0"/>
              <a:t>Each process by default has three open file descriptors.</a:t>
            </a:r>
          </a:p>
          <a:p>
            <a:pPr lvl="2"/>
            <a:r>
              <a:rPr lang="en-US" altLang="ko-KR" dirty="0"/>
              <a:t>Standard input (STDIN), standard output(STDOUT), and standard error(STDERR)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b="1" dirty="0"/>
              <a:t>Start the program </a:t>
            </a:r>
            <a:r>
              <a:rPr lang="en-US" altLang="ko-KR" dirty="0"/>
              <a:t>running at the entry point, namely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i="1" dirty="0"/>
              <a:t>transfers control </a:t>
            </a:r>
            <a:r>
              <a:rPr lang="en-US" altLang="ko-KR" dirty="0"/>
              <a:t>of the CPU to the newly-created process.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99915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Loading: From Program To Process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03912" y="1247274"/>
            <a:ext cx="252028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28320" y="1399674"/>
            <a:ext cx="1440160" cy="1935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8320" y="1399674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8320" y="299695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8320" y="333550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16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3972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6564052" y="3674060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730982" y="3875566"/>
            <a:ext cx="5093211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303912" y="387556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4223792" y="4077072"/>
            <a:ext cx="2168624" cy="187220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41490" y="4781473"/>
            <a:ext cx="144016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41490" y="4781473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41490" y="551723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88024" y="59492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꺾인 연결선 23"/>
          <p:cNvCxnSpPr>
            <a:stCxn id="18" idx="3"/>
            <a:endCxn id="7" idx="3"/>
          </p:cNvCxnSpPr>
          <p:nvPr/>
        </p:nvCxnSpPr>
        <p:spPr>
          <a:xfrm flipV="1">
            <a:off x="5981650" y="2367590"/>
            <a:ext cx="986830" cy="2675493"/>
          </a:xfrm>
          <a:prstGeom prst="bentConnector3">
            <a:avLst>
              <a:gd name="adj1" fmla="val 123165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730982" y="1247274"/>
            <a:ext cx="176148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611724" y="3658444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92144" y="4481826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Loading: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Takes on-disk program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 reads it into the address space of process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7648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292652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process can be in one of three states.</a:t>
            </a:r>
          </a:p>
          <a:p>
            <a:pPr lvl="1"/>
            <a:r>
              <a:rPr lang="en-US" altLang="ko-KR" b="1" dirty="0"/>
              <a:t>Running</a:t>
            </a:r>
          </a:p>
          <a:p>
            <a:pPr lvl="2"/>
            <a:r>
              <a:rPr lang="en-US" altLang="ko-KR" dirty="0"/>
              <a:t>A process is running on a processor. Instructions are being executed</a:t>
            </a:r>
          </a:p>
          <a:p>
            <a:pPr lvl="1"/>
            <a:r>
              <a:rPr lang="en-US" altLang="ko-KR" b="1" dirty="0"/>
              <a:t>Ready</a:t>
            </a:r>
          </a:p>
          <a:p>
            <a:pPr lvl="2"/>
            <a:r>
              <a:rPr lang="en-US" altLang="ko-KR" dirty="0"/>
              <a:t>A process is ready to run but for some reason the OS has chosen not to run it at this given moment</a:t>
            </a:r>
          </a:p>
          <a:p>
            <a:pPr lvl="1"/>
            <a:r>
              <a:rPr lang="en-US" altLang="ko-KR" b="1" dirty="0"/>
              <a:t>Blocked</a:t>
            </a:r>
          </a:p>
          <a:p>
            <a:pPr lvl="2"/>
            <a:r>
              <a:rPr lang="en-US" altLang="ko-KR" dirty="0"/>
              <a:t>A process has performed some kind of operation and is waiting for the result</a:t>
            </a:r>
          </a:p>
          <a:p>
            <a:pPr lvl="2"/>
            <a:r>
              <a:rPr lang="en-US" altLang="ko-KR" dirty="0"/>
              <a:t>Example: When a process initiates an I/O request to a disk, it becomes blocked and thus some other process can use the processor</a:t>
            </a:r>
          </a:p>
          <a:p>
            <a:r>
              <a:rPr lang="en-US" altLang="ko-KR" dirty="0"/>
              <a:t>Additional states may be present depending on the OS</a:t>
            </a:r>
          </a:p>
          <a:p>
            <a:pPr lvl="1"/>
            <a:r>
              <a:rPr lang="en-US" altLang="ko-KR" b="1" dirty="0"/>
              <a:t>Initial</a:t>
            </a:r>
          </a:p>
          <a:p>
            <a:pPr lvl="1"/>
            <a:r>
              <a:rPr lang="en-US" altLang="ko-KR" b="1" dirty="0"/>
              <a:t>Final/Terminated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31010043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 Transition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215681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Running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176120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Ready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87888" y="3933256"/>
            <a:ext cx="1800000" cy="180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Blocked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190554" y="2215755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1249" y="17837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5920" y="243177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190554" y="2359771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04112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done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4724824" y="3061810"/>
            <a:ext cx="651096" cy="94365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75720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initiate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6780112" y="3117182"/>
            <a:ext cx="648000" cy="9360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2D09D1-60AA-4ABA-A8B7-9CC0340048BF}"/>
              </a:ext>
            </a:extLst>
          </p:cNvPr>
          <p:cNvSpPr txBox="1"/>
          <p:nvPr/>
        </p:nvSpPr>
        <p:spPr>
          <a:xfrm>
            <a:off x="4871864" y="734845"/>
            <a:ext cx="24482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Decided by the </a:t>
            </a:r>
          </a:p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scheduler</a:t>
            </a:r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module of the OS</a:t>
            </a:r>
          </a:p>
          <a:p>
            <a:pPr algn="ctr"/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63705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DBEC4F-FACA-4FD1-A7E5-62603C3D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Process States: CPU Only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02B49-8AA5-4A5F-A513-74BA7EAD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a single processor is available</a:t>
            </a:r>
            <a:endParaRPr lang="en-PH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E94950F-7F4C-4BC9-843C-C8B8E3799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2276872"/>
            <a:ext cx="7070139" cy="31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5657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DBEC4F-FACA-4FD1-A7E5-62603C3D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Process States: CPU and I/O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02B49-8AA5-4A5F-A513-74BA7EAD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a single processor is available</a:t>
            </a:r>
            <a:endParaRPr lang="en-PH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05B6D8-06C2-4975-93FF-3BDBDBD7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944" y="2060848"/>
            <a:ext cx="6178111" cy="324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5571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has </a:t>
            </a:r>
            <a:r>
              <a:rPr lang="en-US" altLang="ko-KR" dirty="0">
                <a:solidFill>
                  <a:srgbClr val="0070C0"/>
                </a:solidFill>
              </a:rPr>
              <a:t>some key data structures </a:t>
            </a:r>
            <a:r>
              <a:rPr lang="en-US" altLang="ko-KR" dirty="0"/>
              <a:t>that track various relevant pieces of information.</a:t>
            </a:r>
          </a:p>
          <a:p>
            <a:pPr lvl="1"/>
            <a:r>
              <a:rPr lang="en-US" altLang="ko-KR" b="1" dirty="0"/>
              <a:t>Process/Tasks lists</a:t>
            </a:r>
          </a:p>
          <a:p>
            <a:pPr lvl="2"/>
            <a:r>
              <a:rPr lang="en-US" altLang="ko-KR" dirty="0"/>
              <a:t>Ready processes </a:t>
            </a:r>
          </a:p>
          <a:p>
            <a:pPr lvl="2"/>
            <a:r>
              <a:rPr lang="en-US" altLang="ko-KR" dirty="0"/>
              <a:t>Blocked processes</a:t>
            </a:r>
          </a:p>
          <a:p>
            <a:pPr lvl="2"/>
            <a:r>
              <a:rPr lang="en-US" altLang="ko-KR" dirty="0"/>
              <a:t>Current running process</a:t>
            </a:r>
          </a:p>
          <a:p>
            <a:pPr lvl="1"/>
            <a:r>
              <a:rPr lang="en-US" altLang="ko-KR" b="1" dirty="0"/>
              <a:t>Register context</a:t>
            </a:r>
          </a:p>
          <a:p>
            <a:pPr lvl="2"/>
            <a:r>
              <a:rPr lang="en-US" altLang="ko-KR" dirty="0"/>
              <a:t>Will hold the values of the registers(in memory) when a process is stopped to be able to resume later</a:t>
            </a:r>
          </a:p>
          <a:p>
            <a:pPr lvl="2"/>
            <a:r>
              <a:rPr lang="en-US" altLang="ko-KR" dirty="0"/>
              <a:t>This is done by copying these values back to the actual registers during a </a:t>
            </a:r>
            <a:r>
              <a:rPr lang="en-US" altLang="ko-KR" b="1" dirty="0"/>
              <a:t>context-switch</a:t>
            </a:r>
          </a:p>
          <a:p>
            <a:r>
              <a:rPr lang="en-US" altLang="ko-KR" dirty="0"/>
              <a:t>PCB(Process Control Block)</a:t>
            </a:r>
          </a:p>
          <a:p>
            <a:pPr lvl="1"/>
            <a:r>
              <a:rPr lang="en-US" altLang="ko-KR" dirty="0"/>
              <a:t>A C-structure that contains information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about a process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98061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The xv6 kernel register context structure and process states definitions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248431"/>
            <a:ext cx="7992888" cy="403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registers xv6 will save and restore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 stop and subsequently restart a process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eip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Index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base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counter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data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Source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Destination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base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different states a process can be in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UNUSED, EMBRYO, SLEEPING,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RUNNABLE, RUNNING, ZOMBIE };</a:t>
            </a:r>
          </a:p>
        </p:txBody>
      </p:sp>
    </p:spTree>
    <p:extLst>
      <p:ext uri="{BB962C8B-B14F-4D97-AF65-F5344CB8AC3E}">
        <p14:creationId xmlns:p14="http://schemas.microsoft.com/office/powerpoint/2010/main" val="380731431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The xv6 kernel proc structure definition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268761"/>
            <a:ext cx="7992888" cy="4524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information xv6 tracks about each process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including its register context and state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Start of process memory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sz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Size of process memory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kstack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Bottom of kernel stack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		// for this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state;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state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ID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*parent;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sleeping on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killed;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have been killed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file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[NOFILE];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Open files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inode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cwd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 directory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Switch here to run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trapframe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Trap frame for the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				// current interrupt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4617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92803044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4. The Abstraction: The Process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3274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How to provide the illusion of many CPUs?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Users want to run many programs but we only have a limited of CPUs (ex. 8 cores)</a:t>
            </a:r>
          </a:p>
          <a:p>
            <a:r>
              <a:rPr lang="en-US" altLang="ko-KR" dirty="0"/>
              <a:t>CPU virtualization</a:t>
            </a:r>
          </a:p>
          <a:p>
            <a:pPr lvl="1"/>
            <a:r>
              <a:rPr lang="en-US" altLang="ko-KR" dirty="0"/>
              <a:t>The OS can promote the </a:t>
            </a:r>
            <a:r>
              <a:rPr lang="en-US" altLang="ko-KR" u="sng" dirty="0"/>
              <a:t>illusion</a:t>
            </a:r>
            <a:r>
              <a:rPr lang="en-US" altLang="ko-KR" dirty="0"/>
              <a:t> that many virtual CPUs exist</a:t>
            </a:r>
          </a:p>
          <a:p>
            <a:pPr lvl="2"/>
            <a:r>
              <a:rPr lang="en-US" altLang="ko-KR" dirty="0"/>
              <a:t>How? By juggling programs </a:t>
            </a:r>
          </a:p>
          <a:p>
            <a:pPr lvl="1"/>
            <a:r>
              <a:rPr lang="en-US" altLang="ko-KR" b="1" dirty="0"/>
              <a:t>Time sharing</a:t>
            </a:r>
            <a:r>
              <a:rPr lang="en-US" altLang="ko-KR" dirty="0"/>
              <a:t>: Running one process, then stopping it and running another</a:t>
            </a:r>
          </a:p>
          <a:p>
            <a:pPr lvl="2"/>
            <a:r>
              <a:rPr lang="en-US" altLang="ko-KR" dirty="0"/>
              <a:t>The potential cost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Via a </a:t>
            </a:r>
            <a:r>
              <a:rPr lang="en-US" altLang="ko-KR" b="1" dirty="0"/>
              <a:t>mechanism</a:t>
            </a:r>
            <a:r>
              <a:rPr lang="en-US" altLang="ko-KR" dirty="0"/>
              <a:t> called </a:t>
            </a:r>
            <a:r>
              <a:rPr lang="en-US" altLang="ko-KR" b="1" dirty="0"/>
              <a:t>context-switch</a:t>
            </a:r>
          </a:p>
          <a:p>
            <a:pPr lvl="1"/>
            <a:endParaRPr lang="en-US" altLang="ko-KR" dirty="0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B5607F7-FEBE-42AD-B391-FE9220843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2132856"/>
            <a:ext cx="1791567" cy="3376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87A519-A75E-426B-AFFD-B1AA674C3E83}"/>
              </a:ext>
            </a:extLst>
          </p:cNvPr>
          <p:cNvSpPr txBox="1"/>
          <p:nvPr/>
        </p:nvSpPr>
        <p:spPr>
          <a:xfrm>
            <a:off x="7896200" y="5699077"/>
            <a:ext cx="49909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dirty="0"/>
              <a:t>http://clipart-library.com/clipart/203581.htm</a:t>
            </a:r>
          </a:p>
        </p:txBody>
      </p:sp>
    </p:spTree>
    <p:extLst>
      <p:ext uri="{BB962C8B-B14F-4D97-AF65-F5344CB8AC3E}">
        <p14:creationId xmlns:p14="http://schemas.microsoft.com/office/powerpoint/2010/main" val="313787796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17A5A3-F9F2-46E3-BFD7-8B0BDC8A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and Policies.. Revisited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2E261-FFDD-4063-93C4-3911782FD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Mechanism</a:t>
            </a:r>
          </a:p>
          <a:p>
            <a:pPr lvl="1"/>
            <a:r>
              <a:rPr lang="en-US" dirty="0"/>
              <a:t>Low-level methods or protocols that implement a functionality</a:t>
            </a:r>
          </a:p>
          <a:p>
            <a:pPr lvl="1"/>
            <a:r>
              <a:rPr lang="en-US" dirty="0"/>
              <a:t>“how?”</a:t>
            </a:r>
          </a:p>
          <a:p>
            <a:pPr lvl="1"/>
            <a:r>
              <a:rPr lang="en-US" dirty="0"/>
              <a:t>Example: </a:t>
            </a:r>
            <a:r>
              <a:rPr lang="en-US" u="sng" dirty="0"/>
              <a:t>context-switch</a:t>
            </a:r>
            <a:r>
              <a:rPr lang="en-US" b="1" dirty="0"/>
              <a:t> </a:t>
            </a:r>
          </a:p>
          <a:p>
            <a:r>
              <a:rPr lang="en-US" b="1" dirty="0"/>
              <a:t>Policy</a:t>
            </a:r>
          </a:p>
          <a:p>
            <a:pPr lvl="1"/>
            <a:r>
              <a:rPr lang="en-US" dirty="0"/>
              <a:t>Algorithms for making some kinds of decision within the OS</a:t>
            </a:r>
          </a:p>
          <a:p>
            <a:pPr lvl="1"/>
            <a:r>
              <a:rPr lang="en-US" dirty="0"/>
              <a:t>“which?”</a:t>
            </a:r>
            <a:endParaRPr lang="en-PH" dirty="0"/>
          </a:p>
          <a:p>
            <a:pPr lvl="1"/>
            <a:r>
              <a:rPr lang="en-US" dirty="0"/>
              <a:t>Example: </a:t>
            </a:r>
            <a:r>
              <a:rPr lang="en-US" u="sng" dirty="0"/>
              <a:t>scheduling policy</a:t>
            </a:r>
            <a:r>
              <a:rPr lang="en-US" dirty="0"/>
              <a:t> - deciding which program to run </a:t>
            </a:r>
            <a:r>
              <a:rPr lang="en-US" dirty="0" err="1"/>
              <a:t>first?next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015446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en-US" altLang="ko-KR" b="1" dirty="0"/>
              <a:t> program</a:t>
            </a:r>
            <a:r>
              <a:rPr lang="en-US" altLang="ko-KR" dirty="0"/>
              <a:t> itself is “lifeless” – just sits on the disk as bunch of instructions (and some data) aka </a:t>
            </a:r>
            <a:r>
              <a:rPr lang="en-US" altLang="ko-KR" b="1" dirty="0"/>
              <a:t>program image </a:t>
            </a:r>
          </a:p>
          <a:p>
            <a:r>
              <a:rPr lang="en-US" altLang="ko-KR" dirty="0"/>
              <a:t>We can </a:t>
            </a:r>
            <a:r>
              <a:rPr lang="en-US" altLang="ko-KR" b="1" dirty="0"/>
              <a:t>characterize</a:t>
            </a:r>
            <a:r>
              <a:rPr lang="en-US" altLang="ko-KR" dirty="0"/>
              <a:t> a process by looking at the different data structures and systems resources it uses or accesses</a:t>
            </a:r>
          </a:p>
          <a:p>
            <a:r>
              <a:rPr lang="en-US" altLang="ko-KR" dirty="0"/>
              <a:t>What comprises a process?</a:t>
            </a:r>
          </a:p>
          <a:p>
            <a:pPr lvl="1"/>
            <a:r>
              <a:rPr lang="en-US" altLang="ko-KR" dirty="0"/>
              <a:t>Memory (address space – range of addresses that a process can access)</a:t>
            </a:r>
          </a:p>
          <a:p>
            <a:pPr lvl="2"/>
            <a:r>
              <a:rPr lang="en-US" altLang="ko-KR" dirty="0"/>
              <a:t>Instructions/Code</a:t>
            </a:r>
          </a:p>
          <a:p>
            <a:pPr lvl="2"/>
            <a:r>
              <a:rPr lang="en-US" altLang="ko-KR" dirty="0"/>
              <a:t>Data</a:t>
            </a:r>
          </a:p>
          <a:p>
            <a:pPr lvl="1"/>
            <a:r>
              <a:rPr lang="en-US" altLang="ko-KR" dirty="0"/>
              <a:t>Machine state (via Registers)</a:t>
            </a:r>
          </a:p>
          <a:p>
            <a:pPr lvl="2"/>
            <a:r>
              <a:rPr lang="en-US" altLang="ko-KR" dirty="0"/>
              <a:t>Program counter (Instruction pointer)</a:t>
            </a:r>
          </a:p>
          <a:p>
            <a:pPr lvl="2"/>
            <a:r>
              <a:rPr lang="en-US" altLang="ko-KR" dirty="0"/>
              <a:t>Stack pointer</a:t>
            </a:r>
          </a:p>
          <a:p>
            <a:pPr lvl="2"/>
            <a:r>
              <a:rPr lang="en-US" altLang="ko-KR" dirty="0"/>
              <a:t>Frame pointer</a:t>
            </a:r>
          </a:p>
          <a:p>
            <a:pPr lvl="1"/>
            <a:r>
              <a:rPr lang="en-US" altLang="ko-KR" dirty="0"/>
              <a:t>I/O information – list of open files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8464" y="692696"/>
            <a:ext cx="588187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is 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running program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67404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APIs are available on any modern OS</a:t>
            </a:r>
          </a:p>
          <a:p>
            <a:pPr lvl="1"/>
            <a:r>
              <a:rPr lang="en-US" altLang="ko-KR" b="1" dirty="0"/>
              <a:t>Create</a:t>
            </a:r>
          </a:p>
          <a:p>
            <a:pPr lvl="2"/>
            <a:r>
              <a:rPr lang="en-US" altLang="ko-KR" dirty="0"/>
              <a:t>Create a new process to run a program –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fork(), exec()</a:t>
            </a:r>
          </a:p>
          <a:p>
            <a:pPr lvl="1"/>
            <a:r>
              <a:rPr lang="en-US" altLang="ko-KR" b="1" dirty="0"/>
              <a:t>Destroy</a:t>
            </a:r>
          </a:p>
          <a:p>
            <a:pPr lvl="2"/>
            <a:r>
              <a:rPr lang="en-US" altLang="ko-KR" dirty="0"/>
              <a:t>Halt a runaway process –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kill(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SIGTERM)</a:t>
            </a:r>
          </a:p>
          <a:p>
            <a:pPr lvl="1"/>
            <a:r>
              <a:rPr lang="en-US" altLang="ko-KR" b="1" dirty="0"/>
              <a:t>Wait</a:t>
            </a:r>
          </a:p>
          <a:p>
            <a:pPr lvl="2"/>
            <a:r>
              <a:rPr lang="en-US" altLang="ko-KR" dirty="0"/>
              <a:t>Wait for a process to stop running –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wait(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b="1" dirty="0"/>
              <a:t>Miscellaneous Control</a:t>
            </a:r>
          </a:p>
          <a:p>
            <a:pPr lvl="2"/>
            <a:r>
              <a:rPr lang="en-US" altLang="ko-KR" dirty="0"/>
              <a:t>Some kind of method to suspend a process and then resume it –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kill(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SIGSTOP), kill(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SIGCONT)</a:t>
            </a:r>
          </a:p>
          <a:p>
            <a:pPr lvl="1"/>
            <a:r>
              <a:rPr lang="en-US" altLang="ko-KR" b="1" dirty="0"/>
              <a:t>Status</a:t>
            </a:r>
          </a:p>
          <a:p>
            <a:pPr lvl="2"/>
            <a:r>
              <a:rPr lang="en-US" altLang="ko-KR" dirty="0"/>
              <a:t>Get some status info about a process –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cat /proc/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/status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866776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Load</a:t>
            </a:r>
            <a:r>
              <a:rPr lang="en-US" altLang="ko-KR" dirty="0"/>
              <a:t> a program code(and </a:t>
            </a:r>
            <a:r>
              <a:rPr lang="en-US" altLang="ko-KR" dirty="0" err="1"/>
              <a:t>statc</a:t>
            </a:r>
            <a:r>
              <a:rPr lang="en-US" altLang="ko-KR" dirty="0"/>
              <a:t> data) into </a:t>
            </a:r>
            <a:r>
              <a:rPr lang="en-US" altLang="ko-KR" u="sng" dirty="0"/>
              <a:t>memory</a:t>
            </a:r>
            <a:r>
              <a:rPr lang="en-US" altLang="ko-KR" dirty="0"/>
              <a:t>, into the address space of the process.</a:t>
            </a:r>
          </a:p>
          <a:p>
            <a:pPr lvl="1"/>
            <a:r>
              <a:rPr lang="en-US" altLang="ko-KR" dirty="0"/>
              <a:t>Programs initially reside on disk in </a:t>
            </a:r>
            <a:r>
              <a:rPr lang="en-US" altLang="ko-KR" i="1" dirty="0"/>
              <a:t>executable format</a:t>
            </a:r>
            <a:r>
              <a:rPr lang="en-US" altLang="ko-KR" dirty="0"/>
              <a:t>. (ELF, PE)</a:t>
            </a:r>
          </a:p>
          <a:p>
            <a:pPr lvl="1"/>
            <a:r>
              <a:rPr lang="en-US" altLang="ko-KR" dirty="0"/>
              <a:t>OS perform the loading process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lazily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Loading pieces of code or data only as they are needed during program execution. (some programs a big)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The program’s run-time </a:t>
            </a:r>
            <a:r>
              <a:rPr lang="en-US" altLang="ko-KR" b="1" dirty="0"/>
              <a:t>stack</a:t>
            </a:r>
            <a:r>
              <a:rPr lang="en-US" altLang="ko-KR" dirty="0"/>
              <a:t> is allocated.</a:t>
            </a:r>
          </a:p>
          <a:p>
            <a:pPr lvl="1"/>
            <a:r>
              <a:rPr lang="en-US" altLang="ko-KR" dirty="0"/>
              <a:t>Use the stack for </a:t>
            </a:r>
            <a:r>
              <a:rPr lang="en-US" altLang="ko-KR" i="1" dirty="0"/>
              <a:t>local variables</a:t>
            </a:r>
            <a:r>
              <a:rPr lang="en-US" altLang="ko-KR" dirty="0"/>
              <a:t>, </a:t>
            </a:r>
            <a:r>
              <a:rPr lang="en-US" altLang="ko-KR" i="1" dirty="0"/>
              <a:t>function parameters</a:t>
            </a:r>
            <a:r>
              <a:rPr lang="en-US" altLang="ko-KR" dirty="0"/>
              <a:t>, and </a:t>
            </a:r>
            <a:r>
              <a:rPr lang="en-US" altLang="ko-KR" i="1" dirty="0"/>
              <a:t>return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Initialize the stack with arguments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argc</a:t>
            </a:r>
            <a:r>
              <a:rPr lang="en-US" altLang="ko-KR" dirty="0">
                <a:sym typeface="Wingdings" pitchFamily="2" charset="2"/>
              </a:rPr>
              <a:t> and 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argv</a:t>
            </a:r>
            <a:r>
              <a:rPr lang="en-US" altLang="ko-KR" dirty="0">
                <a:sym typeface="Wingdings" pitchFamily="2" charset="2"/>
              </a:rPr>
              <a:t> array of </a:t>
            </a:r>
            <a:r>
              <a:rPr lang="en-US" altLang="ko-K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main() </a:t>
            </a:r>
            <a:r>
              <a:rPr lang="en-US" altLang="ko-KR" dirty="0">
                <a:sym typeface="Wingdings" pitchFamily="2" charset="2"/>
              </a:rPr>
              <a:t>function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25518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101736</TotalTime>
  <Words>1248</Words>
  <Application>Microsoft Office PowerPoint</Application>
  <PresentationFormat>Widescreen</PresentationFormat>
  <Paragraphs>175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굴림</vt:lpstr>
      <vt:lpstr>맑은 고딕</vt:lpstr>
      <vt:lpstr>Arial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How to provide the illusion of many CPUs?</vt:lpstr>
      <vt:lpstr>Mechanisms and Policies.. Revisited</vt:lpstr>
      <vt:lpstr>A Process</vt:lpstr>
      <vt:lpstr>Process API</vt:lpstr>
      <vt:lpstr>Process Creation</vt:lpstr>
      <vt:lpstr>Process Creation (Cont.)</vt:lpstr>
      <vt:lpstr>Loading: From Program To Process</vt:lpstr>
      <vt:lpstr>Process States</vt:lpstr>
      <vt:lpstr>Process State Transition</vt:lpstr>
      <vt:lpstr>Tracing Process States: CPU Only</vt:lpstr>
      <vt:lpstr>Tracing Process States: CPU and I/O</vt:lpstr>
      <vt:lpstr>Data Structures</vt:lpstr>
      <vt:lpstr>Example: The xv6 kernel register context structure and process states definitions</vt:lpstr>
      <vt:lpstr>Example: The xv6 kernel proc structure 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Joseph Anthony Hermocilla</cp:lastModifiedBy>
  <cp:revision>4058</cp:revision>
  <cp:lastPrinted>2015-03-03T01:48:46Z</cp:lastPrinted>
  <dcterms:created xsi:type="dcterms:W3CDTF">2011-05-01T06:09:10Z</dcterms:created>
  <dcterms:modified xsi:type="dcterms:W3CDTF">2021-08-11T08:32:27Z</dcterms:modified>
</cp:coreProperties>
</file>