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19"/>
  </p:notesMasterIdLst>
  <p:sldIdLst>
    <p:sldId id="298" r:id="rId2"/>
    <p:sldId id="297" r:id="rId3"/>
    <p:sldId id="279" r:id="rId4"/>
    <p:sldId id="270" r:id="rId5"/>
    <p:sldId id="299" r:id="rId6"/>
    <p:sldId id="271" r:id="rId7"/>
    <p:sldId id="272" r:id="rId8"/>
    <p:sldId id="273" r:id="rId9"/>
    <p:sldId id="274" r:id="rId10"/>
    <p:sldId id="275" r:id="rId11"/>
    <p:sldId id="276" r:id="rId12"/>
    <p:sldId id="300" r:id="rId13"/>
    <p:sldId id="301" r:id="rId14"/>
    <p:sldId id="277" r:id="rId15"/>
    <p:sldId id="278" r:id="rId16"/>
    <p:sldId id="302" r:id="rId17"/>
    <p:sldId id="303" r:id="rId18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841" autoAdjust="0"/>
  </p:normalViewPr>
  <p:slideViewPr>
    <p:cSldViewPr>
      <p:cViewPr varScale="1">
        <p:scale>
          <a:sx n="105" d="100"/>
          <a:sy n="105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Emphasize that processes has a PID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99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exec() 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a program that is different from the calling program </a:t>
            </a:r>
          </a:p>
          <a:p>
            <a:r>
              <a:rPr lang="en-US" altLang="ko-KR" dirty="0"/>
              <a:t>The child process will have different </a:t>
            </a:r>
            <a:r>
              <a:rPr lang="en-US" altLang="ko-KR" b="1" u="sng" dirty="0"/>
              <a:t>code</a:t>
            </a:r>
            <a:r>
              <a:rPr lang="en-US" altLang="ko-KR" dirty="0"/>
              <a:t>, </a:t>
            </a:r>
            <a:r>
              <a:rPr lang="en-US" altLang="ko-KR" b="1" u="sng" dirty="0"/>
              <a:t>static data</a:t>
            </a:r>
            <a:r>
              <a:rPr lang="en-US" altLang="ko-KR" dirty="0"/>
              <a:t>, </a:t>
            </a:r>
            <a:r>
              <a:rPr lang="en-US" altLang="ko-KR" b="1" dirty="0"/>
              <a:t>address space</a:t>
            </a:r>
            <a:r>
              <a:rPr lang="en-US" altLang="ko-KR" dirty="0"/>
              <a:t>, </a:t>
            </a:r>
            <a:r>
              <a:rPr lang="en-US" altLang="ko-KR" b="1" dirty="0"/>
              <a:t>registers</a:t>
            </a:r>
            <a:r>
              <a:rPr lang="en-US" altLang="ko-KR" dirty="0"/>
              <a:t>, </a:t>
            </a:r>
            <a:r>
              <a:rPr lang="en-US" altLang="ko-KR" b="1" dirty="0"/>
              <a:t>PC</a:t>
            </a:r>
          </a:p>
          <a:p>
            <a:pPr lvl="1"/>
            <a:r>
              <a:rPr lang="en-US" altLang="ko-KR" dirty="0"/>
              <a:t>In the previous examples, </a:t>
            </a:r>
            <a:r>
              <a:rPr lang="en-US" altLang="ko-KR" b="1" dirty="0"/>
              <a:t>code</a:t>
            </a:r>
            <a:r>
              <a:rPr lang="en-US" altLang="ko-KR" dirty="0"/>
              <a:t> and </a:t>
            </a:r>
            <a:r>
              <a:rPr lang="en-US" altLang="ko-KR" b="1" dirty="0"/>
              <a:t>static data</a:t>
            </a:r>
            <a:r>
              <a:rPr lang="en-US" altLang="ko-KR" dirty="0"/>
              <a:t> of the child process are the same as the parent process after a call 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35560" y="2627615"/>
            <a:ext cx="7992888" cy="41857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string.h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 world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 (new process)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child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char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program: "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 (word count)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("p3.c");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argument: file to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NULL;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marks end of array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3552" y="228906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p3.c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598283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exec() system call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959243"/>
            <a:ext cx="7992888" cy="22467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execvp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runs word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("this shouldn’t print out");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wait(NULL);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parent of %d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return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3552" y="62068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p3.c (Cont.)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35560" y="3623310"/>
            <a:ext cx="7992888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 world (pid:29383)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child (pid:29384)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29 107 1030 p3.c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parent of 29384 (wc:29384) (pid:29383)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1936" y="3212976"/>
            <a:ext cx="265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Result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1E8695-C59A-497D-9AB6-42D3AFE75241}"/>
              </a:ext>
            </a:extLst>
          </p:cNvPr>
          <p:cNvSpPr txBox="1"/>
          <p:nvPr/>
        </p:nvSpPr>
        <p:spPr>
          <a:xfrm>
            <a:off x="695400" y="5229200"/>
            <a:ext cx="102251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  <a:r>
              <a:rPr lang="en-US" sz="1900" dirty="0">
                <a:latin typeface="Oswald" pitchFamily="2" charset="0"/>
              </a:rPr>
              <a:t> </a:t>
            </a:r>
            <a:r>
              <a:rPr lang="en-US" sz="1900" b="1" dirty="0">
                <a:latin typeface="Oswald" pitchFamily="2" charset="0"/>
              </a:rPr>
              <a:t>loads</a:t>
            </a:r>
            <a:r>
              <a:rPr lang="en-US" sz="1900" dirty="0">
                <a:latin typeface="Oswald" pitchFamily="2" charset="0"/>
              </a:rPr>
              <a:t> the code and static data, given the name of the executable (ex.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900" dirty="0">
                <a:latin typeface="Oswald" pitchFamily="2" charset="0"/>
              </a:rPr>
              <a:t>), into the child process’  </a:t>
            </a:r>
            <a:r>
              <a:rPr lang="en-US" sz="1900" b="1" dirty="0">
                <a:latin typeface="Oswald" pitchFamily="2" charset="0"/>
              </a:rPr>
              <a:t>address space</a:t>
            </a:r>
            <a:r>
              <a:rPr lang="en-US" sz="1900" dirty="0">
                <a:latin typeface="Oswald" pitchFamily="2" charset="0"/>
              </a:rPr>
              <a:t> which originally contains the code and static data of the parent process copied during the call to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Oswald" pitchFamily="2" charset="0"/>
              </a:rPr>
              <a:t>A successful call to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  <a:r>
              <a:rPr lang="en-US" sz="1900" dirty="0">
                <a:latin typeface="Oswald" pitchFamily="2" charset="0"/>
              </a:rPr>
              <a:t> never returns – why?</a:t>
            </a:r>
          </a:p>
        </p:txBody>
      </p:sp>
    </p:spTree>
    <p:extLst>
      <p:ext uri="{BB962C8B-B14F-4D97-AF65-F5344CB8AC3E}">
        <p14:creationId xmlns:p14="http://schemas.microsoft.com/office/powerpoint/2010/main" val="2199836585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6B6CD7-005B-4F00-9025-7E02ADA9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separate fork() and exec()?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94D72-0A12-4D35-9864-9970B75A6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 for building a </a:t>
            </a:r>
            <a:r>
              <a:rPr lang="en-US" b="1" dirty="0"/>
              <a:t>shell</a:t>
            </a:r>
            <a:r>
              <a:rPr lang="en-US" dirty="0"/>
              <a:t> – an “interface” program that accepts commands from users to access the services of the   OS</a:t>
            </a:r>
          </a:p>
          <a:p>
            <a:pPr lvl="1"/>
            <a:r>
              <a:rPr lang="en-US" dirty="0"/>
              <a:t>Ex. BASH and ZSH in Linux, Command Prompt and </a:t>
            </a:r>
            <a:r>
              <a:rPr lang="en-US" dirty="0" err="1"/>
              <a:t>Powershell</a:t>
            </a:r>
            <a:r>
              <a:rPr lang="en-US" dirty="0"/>
              <a:t> in Windows</a:t>
            </a:r>
          </a:p>
          <a:p>
            <a:r>
              <a:rPr lang="en-US" dirty="0"/>
              <a:t>With this separation, the shell can run some code </a:t>
            </a:r>
            <a:r>
              <a:rPr lang="en-US" i="1" dirty="0"/>
              <a:t>after</a:t>
            </a:r>
            <a:r>
              <a:rPr lang="en-US" dirty="0"/>
              <a:t> the call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dirty="0"/>
              <a:t> but </a:t>
            </a:r>
            <a:r>
              <a:rPr lang="en-US" i="1" dirty="0"/>
              <a:t>before</a:t>
            </a:r>
            <a:r>
              <a:rPr lang="en-US" dirty="0"/>
              <a:t> the call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It allows the shell to alter the </a:t>
            </a:r>
            <a:r>
              <a:rPr lang="en-US" b="1" dirty="0">
                <a:cs typeface="Courier New" panose="02070309020205020404" pitchFamily="49" charset="0"/>
              </a:rPr>
              <a:t>environment</a:t>
            </a:r>
            <a:r>
              <a:rPr lang="en-US" dirty="0">
                <a:cs typeface="Courier New" panose="02070309020205020404" pitchFamily="49" charset="0"/>
              </a:rPr>
              <a:t> of the about to be run program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exec(),</a:t>
            </a:r>
            <a:r>
              <a:rPr lang="en-US" dirty="0">
                <a:cs typeface="Courier New" panose="02070309020205020404" pitchFamily="49" charset="0"/>
              </a:rPr>
              <a:t> enabling more features (ex. </a:t>
            </a:r>
            <a:r>
              <a:rPr lang="en-US" b="1" dirty="0">
                <a:cs typeface="Courier New" panose="02070309020205020404" pitchFamily="49" charset="0"/>
              </a:rPr>
              <a:t>Pipes</a:t>
            </a:r>
            <a:r>
              <a:rPr lang="en-US" dirty="0">
                <a:cs typeface="Courier New" panose="02070309020205020404" pitchFamily="49" charset="0"/>
              </a:rPr>
              <a:t> and    </a:t>
            </a:r>
            <a:r>
              <a:rPr lang="en-US" b="1" dirty="0">
                <a:cs typeface="Courier New" panose="02070309020205020404" pitchFamily="49" charset="0"/>
              </a:rPr>
              <a:t>I/O redirection</a:t>
            </a:r>
            <a:r>
              <a:rPr lang="en-US" dirty="0">
                <a:cs typeface="Courier New" panose="02070309020205020404" pitchFamily="49" charset="0"/>
              </a:rPr>
              <a:t>) to be implemented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92249582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6B6CD7-005B-4F00-9025-7E02ADA9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separate fork() and exec()? (Cont.)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94D72-0A12-4D35-9864-9970B75A6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Example: The output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cs typeface="Courier New" panose="02070309020205020404" pitchFamily="49" charset="0"/>
              </a:rPr>
              <a:t> instead of being shown in the screen is saved (</a:t>
            </a:r>
            <a:r>
              <a:rPr lang="en-US" b="1" dirty="0">
                <a:cs typeface="Courier New" panose="02070309020205020404" pitchFamily="49" charset="0"/>
              </a:rPr>
              <a:t>redirected</a:t>
            </a:r>
            <a:r>
              <a:rPr lang="en-US" dirty="0">
                <a:cs typeface="Courier New" panose="02070309020205020404" pitchFamily="49" charset="0"/>
              </a:rPr>
              <a:t>) to a text file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To implement this, the shell closes the STDOUT of the process after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  <a:r>
              <a:rPr lang="en-US" dirty="0">
                <a:cs typeface="Courier New" panose="02070309020205020404" pitchFamily="49" charset="0"/>
              </a:rPr>
              <a:t>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US" dirty="0">
                <a:cs typeface="Courier New" panose="02070309020205020404" pitchFamily="49" charset="0"/>
              </a:rPr>
              <a:t>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newfile.txt</a:t>
            </a:r>
            <a:r>
              <a:rPr lang="en-US" dirty="0">
                <a:cs typeface="Courier New" panose="02070309020205020404" pitchFamily="49" charset="0"/>
              </a:rPr>
              <a:t>         before calling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</a:p>
          <a:p>
            <a:r>
              <a:rPr lang="en-US" dirty="0">
                <a:cs typeface="Courier New" panose="02070309020205020404" pitchFamily="49" charset="0"/>
              </a:rPr>
              <a:t>This works because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open() </a:t>
            </a:r>
            <a:r>
              <a:rPr lang="en-US" dirty="0">
                <a:cs typeface="Courier New" panose="02070309020205020404" pitchFamily="49" charset="0"/>
              </a:rPr>
              <a:t>system call starts from zero when looking for available file descriptors to use. Since          STDOUT (</a:t>
            </a:r>
            <a:r>
              <a:rPr lang="en-US" dirty="0" err="1">
                <a:cs typeface="Courier New" panose="02070309020205020404" pitchFamily="49" charset="0"/>
              </a:rPr>
              <a:t>fd</a:t>
            </a:r>
            <a:r>
              <a:rPr lang="en-US" dirty="0">
                <a:cs typeface="Courier New" panose="02070309020205020404" pitchFamily="49" charset="0"/>
              </a:rPr>
              <a:t>=1) was closed, the call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open() </a:t>
            </a:r>
            <a:r>
              <a:rPr lang="en-US" dirty="0">
                <a:cs typeface="Courier New" panose="02070309020205020404" pitchFamily="49" charset="0"/>
              </a:rPr>
              <a:t>will assign </a:t>
            </a:r>
            <a:r>
              <a:rPr lang="en-US" dirty="0" err="1">
                <a:cs typeface="Courier New" panose="02070309020205020404" pitchFamily="49" charset="0"/>
              </a:rPr>
              <a:t>fd</a:t>
            </a:r>
            <a:r>
              <a:rPr lang="en-US" dirty="0">
                <a:cs typeface="Courier New" panose="02070309020205020404" pitchFamily="49" charset="0"/>
              </a:rPr>
              <a:t>=1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newfile.txt </a:t>
            </a:r>
            <a:r>
              <a:rPr lang="en-US" dirty="0">
                <a:cs typeface="Courier New" panose="02070309020205020404" pitchFamily="49" charset="0"/>
              </a:rPr>
              <a:t>and will be treated as the           STDOUT after the call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</a:p>
          <a:p>
            <a:r>
              <a:rPr lang="en-US" b="1" dirty="0">
                <a:cs typeface="Courier New" panose="02070309020205020404" pitchFamily="49" charset="0"/>
              </a:rPr>
              <a:t>Pipes</a:t>
            </a:r>
            <a:r>
              <a:rPr lang="en-US" dirty="0">
                <a:cs typeface="Courier New" panose="02070309020205020404" pitchFamily="49" charset="0"/>
              </a:rPr>
              <a:t> works in a similar manner but uses in-kernel data structures for </a:t>
            </a:r>
            <a:r>
              <a:rPr lang="en-US" dirty="0" err="1">
                <a:cs typeface="Courier New" panose="02070309020205020404" pitchFamily="49" charset="0"/>
              </a:rPr>
              <a:t>Interprocess</a:t>
            </a:r>
            <a:r>
              <a:rPr lang="en-US" dirty="0">
                <a:cs typeface="Courier New" panose="02070309020205020404" pitchFamily="49" charset="0"/>
              </a:rPr>
              <a:t> Communication (IPC) through the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pipe()</a:t>
            </a:r>
            <a:r>
              <a:rPr lang="en-US" dirty="0">
                <a:cs typeface="Courier New" panose="02070309020205020404" pitchFamily="49" charset="0"/>
              </a:rPr>
              <a:t> system call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Example: The STDOUT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>
                <a:cs typeface="Courier New" panose="02070309020205020404" pitchFamily="49" charset="0"/>
              </a:rPr>
              <a:t> is connected to the STDIN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  <a:r>
              <a:rPr lang="en-US" dirty="0">
                <a:cs typeface="Courier New" panose="02070309020205020404" pitchFamily="49" charset="0"/>
              </a:rPr>
              <a:t>through a pipe (the vertical bar syntax in BASH)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PH" dirty="0"/>
          </a:p>
        </p:txBody>
      </p:sp>
      <p:sp>
        <p:nvSpPr>
          <p:cNvPr id="9" name="직사각형 7">
            <a:extLst>
              <a:ext uri="{FF2B5EF4-FFF2-40B4-BE49-F238E27FC236}">
                <a16:creationId xmlns:a16="http://schemas.microsoft.com/office/drawing/2014/main" id="{8D0579E4-CDB8-4C60-80BD-F001201A1611}"/>
              </a:ext>
            </a:extLst>
          </p:cNvPr>
          <p:cNvSpPr/>
          <p:nvPr/>
        </p:nvSpPr>
        <p:spPr>
          <a:xfrm>
            <a:off x="1919536" y="1556792"/>
            <a:ext cx="7992888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p3.c &gt; newfile.txt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A541B546-8893-4473-BFE1-D11829866532}"/>
              </a:ext>
            </a:extLst>
          </p:cNvPr>
          <p:cNvSpPr/>
          <p:nvPr/>
        </p:nvSpPr>
        <p:spPr>
          <a:xfrm>
            <a:off x="1919536" y="5929535"/>
            <a:ext cx="7992888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–A | grep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cpu.elf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588997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Implementing STDOUT redirection to a file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1305054"/>
            <a:ext cx="8136904" cy="3970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string.h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fcntl.h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4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main(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char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child: redirect standard output to a file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close(STDOUT_FILENO);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open("./p4.output", O_CREAT|O_WRONLY|O_TRUNC, S_IRWXU);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…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552" y="98072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p4.c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4290114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Implementing STDOUT redirection to a file(Cont.)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1340768"/>
            <a:ext cx="8136904" cy="26776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…</a:t>
            </a:r>
          </a:p>
          <a:p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// now exec "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"...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program: "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 (word count)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("p4.c");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argument: file to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NULL;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marks end of array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execvp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runs word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wait(NULL);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3552" y="98072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p4.c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83160" y="4581129"/>
            <a:ext cx="7992888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cat p4.output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32 109 846 p4.c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9536" y="4225960"/>
            <a:ext cx="265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Result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252871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AB52D2-3779-4EF4-9999-07BF269B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and Users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B028D-5565-4207-B59D-EDB0EA4C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other process-related system calls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kill() </a:t>
            </a:r>
            <a:r>
              <a:rPr lang="en-US" dirty="0"/>
              <a:t>– used to send </a:t>
            </a:r>
            <a:r>
              <a:rPr lang="en-US" b="1" dirty="0"/>
              <a:t>signals</a:t>
            </a:r>
            <a:r>
              <a:rPr lang="en-US" dirty="0"/>
              <a:t> to a process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SIGINT</a:t>
            </a:r>
            <a:r>
              <a:rPr lang="en-US" dirty="0"/>
              <a:t> – pressing </a:t>
            </a:r>
            <a:r>
              <a:rPr lang="en-US" dirty="0" err="1"/>
              <a:t>CTRL+c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SIGSTOP</a:t>
            </a:r>
            <a:r>
              <a:rPr lang="en-US" dirty="0"/>
              <a:t> – pressing </a:t>
            </a:r>
            <a:r>
              <a:rPr lang="en-US" dirty="0" err="1"/>
              <a:t>CTRL+z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SIGCONT</a:t>
            </a:r>
            <a:r>
              <a:rPr lang="en-US" dirty="0"/>
              <a:t> –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</a:t>
            </a:r>
            <a:r>
              <a:rPr lang="en-US" dirty="0"/>
              <a:t> command</a:t>
            </a:r>
          </a:p>
          <a:p>
            <a:r>
              <a:rPr lang="en-PH" dirty="0"/>
              <a:t>Signals subsystem enable the delivery of events to processes </a:t>
            </a:r>
          </a:p>
          <a:p>
            <a:pPr lvl="1"/>
            <a:r>
              <a:rPr lang="en-PH" dirty="0"/>
              <a:t>Processes and </a:t>
            </a:r>
            <a:r>
              <a:rPr lang="en-PH" b="1" dirty="0"/>
              <a:t>process groups</a:t>
            </a:r>
            <a:r>
              <a:rPr lang="en-PH" dirty="0"/>
              <a:t> can have signal handlers (via 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signal()</a:t>
            </a:r>
            <a:r>
              <a:rPr lang="en-PH" dirty="0"/>
              <a:t> system call) to perform a specific action                    whenever a specific signal is received</a:t>
            </a:r>
          </a:p>
          <a:p>
            <a:r>
              <a:rPr lang="en-PH" dirty="0"/>
              <a:t>Processes are associated to </a:t>
            </a:r>
            <a:r>
              <a:rPr lang="en-PH" b="1" dirty="0"/>
              <a:t>users</a:t>
            </a:r>
            <a:r>
              <a:rPr lang="en-PH" dirty="0"/>
              <a:t> in order to provide ownership and control, as well as limited security and protection</a:t>
            </a:r>
          </a:p>
          <a:p>
            <a:pPr lvl="1"/>
            <a:r>
              <a:rPr lang="en-PH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getuid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PH" dirty="0"/>
              <a:t> – system call to return the user id of the user of the process calling it</a:t>
            </a:r>
          </a:p>
          <a:p>
            <a:endParaRPr lang="en-PH" dirty="0"/>
          </a:p>
          <a:p>
            <a:pPr lvl="1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66319355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118B8-4705-47EF-9A54-3420237E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programs and commands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6894C-DEB0-4C3F-AA41-9EAD2ED7F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pstree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kill/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killall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/jobs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/proc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21297737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5. Interlude: Process API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251571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4104B6-82EB-4BDE-A6E2-94F16629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 and control in Unix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38B1B-1AEF-4980-8B7B-F0E16B17E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  <a:r>
              <a:rPr lang="en-US" dirty="0"/>
              <a:t> system calls</a:t>
            </a:r>
          </a:p>
          <a:p>
            <a:r>
              <a:rPr lang="en-US" dirty="0"/>
              <a:t>A process can wait for a process it has created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 </a:t>
            </a:r>
            <a:r>
              <a:rPr lang="en-US" dirty="0"/>
              <a:t>system call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64813871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fork() 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a new process</a:t>
            </a:r>
          </a:p>
          <a:p>
            <a:pPr lvl="1"/>
            <a:r>
              <a:rPr lang="en-US" altLang="ko-KR" dirty="0"/>
              <a:t>The newly-created process has its own private copy of the </a:t>
            </a:r>
            <a:r>
              <a:rPr lang="en-US" altLang="ko-KR" b="1" dirty="0"/>
              <a:t>address space</a:t>
            </a:r>
            <a:r>
              <a:rPr lang="en-US" altLang="ko-KR" dirty="0"/>
              <a:t>, </a:t>
            </a:r>
            <a:r>
              <a:rPr lang="en-US" altLang="ko-KR" b="1" dirty="0"/>
              <a:t>registers</a:t>
            </a:r>
            <a:r>
              <a:rPr lang="en-US" altLang="ko-KR" dirty="0"/>
              <a:t>, and </a:t>
            </a:r>
            <a:r>
              <a:rPr lang="en-US" altLang="ko-KR" b="1" dirty="0"/>
              <a:t>PC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35560" y="2472566"/>
            <a:ext cx="7992888" cy="39087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0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 world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 (new process)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child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parent of %d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3552" y="217832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p1.c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701339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Calling fork() example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1246466"/>
            <a:ext cx="799288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 world (pid:29146)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parent of 29147 (pid:29146)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child (pid:29147)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1936" y="908720"/>
            <a:ext cx="265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Result (Not deterministic)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27176" y="2742020"/>
            <a:ext cx="799288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 world (pid:29146)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child (pid:29147)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parent of 29147 (pid:29146)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68280" y="2403465"/>
            <a:ext cx="1503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or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943FB-57B1-4848-8DF2-D24EE3BAC280}"/>
              </a:ext>
            </a:extLst>
          </p:cNvPr>
          <p:cNvSpPr txBox="1"/>
          <p:nvPr/>
        </p:nvSpPr>
        <p:spPr>
          <a:xfrm>
            <a:off x="911424" y="4129044"/>
            <a:ext cx="1022513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Oswald" pitchFamily="2" charset="0"/>
              </a:rPr>
              <a:t>The “original” p1 process prints its PID  which is 29146 – the 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Oswald" pitchFamily="2" charset="0"/>
              </a:rPr>
              <a:t>parent</a:t>
            </a:r>
            <a:r>
              <a:rPr lang="en-US" sz="1900" dirty="0">
                <a:latin typeface="Oswald" pitchFamily="2" charset="0"/>
              </a:rPr>
              <a:t> process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Oswald" pitchFamily="2" charset="0"/>
              </a:rPr>
              <a:t>Then a call to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sz="1900" dirty="0">
                <a:latin typeface="Oswald" pitchFamily="2" charset="0"/>
              </a:rPr>
              <a:t> is made which creates a new process with PID 29417 that is (almost) similar to  the   parent process – the 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Oswald" pitchFamily="2" charset="0"/>
              </a:rPr>
              <a:t>child</a:t>
            </a:r>
            <a:r>
              <a:rPr lang="en-US" sz="1900" dirty="0">
                <a:latin typeface="Oswald" pitchFamily="2" charset="0"/>
              </a:rPr>
              <a:t>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Oswald" pitchFamily="2" charset="0"/>
              </a:rPr>
              <a:t>Notice that the child process began execution after the call to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  <a:r>
              <a:rPr lang="en-US" sz="1900" dirty="0">
                <a:latin typeface="Oswald" pitchFamily="2" charset="0"/>
              </a:rPr>
              <a:t>instead of at the start of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Oswald" pitchFamily="2" charset="0"/>
              </a:rPr>
              <a:t>The child process has its own private </a:t>
            </a:r>
            <a:r>
              <a:rPr lang="en-US" sz="1900" b="1" dirty="0">
                <a:latin typeface="Oswald" pitchFamily="2" charset="0"/>
              </a:rPr>
              <a:t>address space</a:t>
            </a:r>
            <a:r>
              <a:rPr lang="en-US" sz="1900" dirty="0">
                <a:latin typeface="Oswald" pitchFamily="2" charset="0"/>
              </a:rPr>
              <a:t>, </a:t>
            </a:r>
            <a:r>
              <a:rPr lang="en-US" sz="1900" b="1" dirty="0">
                <a:latin typeface="Oswald" pitchFamily="2" charset="0"/>
              </a:rPr>
              <a:t>registers</a:t>
            </a:r>
            <a:r>
              <a:rPr lang="en-US" sz="1900" dirty="0">
                <a:latin typeface="Oswald" pitchFamily="2" charset="0"/>
              </a:rPr>
              <a:t>, and </a:t>
            </a:r>
            <a:r>
              <a:rPr lang="en-US" sz="1900" b="1" dirty="0">
                <a:latin typeface="Oswald" pitchFamily="2" charset="0"/>
              </a:rPr>
              <a:t>PC </a:t>
            </a:r>
            <a:r>
              <a:rPr lang="en-US" sz="1900" dirty="0">
                <a:latin typeface="Oswald" pitchFamily="2" charset="0"/>
              </a:rPr>
              <a:t>which is</a:t>
            </a:r>
            <a:r>
              <a:rPr lang="en-US" sz="1900" b="1" dirty="0">
                <a:latin typeface="Oswald" pitchFamily="2" charset="0"/>
              </a:rPr>
              <a:t> </a:t>
            </a:r>
            <a:r>
              <a:rPr lang="en-US" sz="1900" dirty="0">
                <a:latin typeface="Oswald" pitchFamily="2" charset="0"/>
              </a:rPr>
              <a:t>different from parent         process</a:t>
            </a:r>
            <a:endParaRPr lang="en-US" sz="1900" b="1" dirty="0">
              <a:latin typeface="Oswald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sz="1900" b="1" dirty="0">
                <a:latin typeface="Oswald" pitchFamily="2" charset="0"/>
              </a:rPr>
              <a:t> </a:t>
            </a:r>
            <a:r>
              <a:rPr lang="en-US" sz="1900" dirty="0">
                <a:latin typeface="Oswald" pitchFamily="2" charset="0"/>
              </a:rPr>
              <a:t>returns </a:t>
            </a:r>
            <a:r>
              <a:rPr lang="en-US" sz="1900" b="1" dirty="0">
                <a:latin typeface="Oswald" pitchFamily="2" charset="0"/>
              </a:rPr>
              <a:t>zero(0)</a:t>
            </a:r>
            <a:r>
              <a:rPr lang="en-US" sz="1900" dirty="0">
                <a:latin typeface="Oswald" pitchFamily="2" charset="0"/>
              </a:rPr>
              <a:t> to the child process and the </a:t>
            </a:r>
            <a:r>
              <a:rPr lang="en-US" sz="1900" b="1" dirty="0">
                <a:latin typeface="Oswald" pitchFamily="2" charset="0"/>
              </a:rPr>
              <a:t>child PID </a:t>
            </a:r>
            <a:r>
              <a:rPr lang="en-US" sz="1900" dirty="0">
                <a:latin typeface="Oswald" pitchFamily="2" charset="0"/>
              </a:rPr>
              <a:t>to the parent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Oswald" pitchFamily="2" charset="0"/>
              </a:rPr>
              <a:t>The order of execution of the parent and child processes is </a:t>
            </a:r>
            <a:r>
              <a:rPr lang="en-US" sz="1900" b="1" dirty="0">
                <a:latin typeface="Oswald" pitchFamily="2" charset="0"/>
              </a:rPr>
              <a:t>non-deterministic</a:t>
            </a:r>
            <a:r>
              <a:rPr lang="en-US" sz="1900" dirty="0">
                <a:latin typeface="Oswald" pitchFamily="2" charset="0"/>
              </a:rPr>
              <a:t>, dependent on the </a:t>
            </a:r>
            <a:r>
              <a:rPr lang="en-US" sz="1900" b="1" dirty="0">
                <a:latin typeface="Oswald" pitchFamily="2" charset="0"/>
              </a:rPr>
              <a:t>scheduler</a:t>
            </a:r>
            <a:endParaRPr lang="en-PH" sz="19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464426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wait() 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Allows the parent process to </a:t>
            </a:r>
            <a:r>
              <a:rPr lang="en-US" altLang="ko-KR" u="sng" dirty="0"/>
              <a:t>wait</a:t>
            </a:r>
            <a:r>
              <a:rPr lang="en-US" altLang="ko-KR" dirty="0"/>
              <a:t> for the child process to finish first before continuing/terminating</a:t>
            </a:r>
          </a:p>
          <a:p>
            <a:r>
              <a:rPr lang="en-US" altLang="ko-KR" dirty="0"/>
              <a:t>This system call won’t return until the child has run and exited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2124139"/>
            <a:ext cx="7992888" cy="44012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 world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exit(1);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 (new process)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child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wait(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parent of %d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3552" y="184482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p2.c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8106546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wait() system call (Cont.)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35560" y="1246466"/>
            <a:ext cx="799288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 world (pid:29266)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child (pid:29267)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parent of 29267 (wc:29267) (pid:29266)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1936" y="908720"/>
            <a:ext cx="265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Result (Deterministic)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7EB65-C099-488E-BD92-66FA74C18491}"/>
              </a:ext>
            </a:extLst>
          </p:cNvPr>
          <p:cNvSpPr txBox="1"/>
          <p:nvPr/>
        </p:nvSpPr>
        <p:spPr>
          <a:xfrm>
            <a:off x="911424" y="3140968"/>
            <a:ext cx="102251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Oswald" pitchFamily="2" charset="0"/>
              </a:rPr>
              <a:t>Adding the call to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sz="1900" dirty="0">
                <a:latin typeface="Oswald" pitchFamily="2" charset="0"/>
              </a:rPr>
              <a:t> on the code block for the parent process guarantees that the child process will     finish first before the parent process – thus </a:t>
            </a:r>
            <a:r>
              <a:rPr lang="en-US" sz="1900" b="1" dirty="0">
                <a:latin typeface="Oswald" pitchFamily="2" charset="0"/>
              </a:rPr>
              <a:t>deterministic</a:t>
            </a:r>
            <a:r>
              <a:rPr lang="en-US" sz="1900" dirty="0">
                <a:latin typeface="Oswald" pitchFamily="2" charset="0"/>
              </a:rPr>
              <a:t> order of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Oswald" pitchFamily="2" charset="0"/>
              </a:rPr>
              <a:t>Even if right after the call to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sz="1900" dirty="0">
                <a:latin typeface="Oswald" pitchFamily="2" charset="0"/>
              </a:rPr>
              <a:t> the parent process is selected by the scheduler, it will not proceed      with its execution because of the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wait() </a:t>
            </a:r>
            <a:r>
              <a:rPr lang="en-US" sz="1900" dirty="0">
                <a:latin typeface="Oswald" pitchFamily="2" charset="0"/>
              </a:rPr>
              <a:t>call which will not return until the child process has finished</a:t>
            </a:r>
            <a:endParaRPr lang="en-PH" sz="19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101229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265</TotalTime>
  <Words>2090</Words>
  <Application>Microsoft Office PowerPoint</Application>
  <PresentationFormat>Widescreen</PresentationFormat>
  <Paragraphs>210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맑은 고딕</vt:lpstr>
      <vt:lpstr>Arial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Process creation and control in Unix</vt:lpstr>
      <vt:lpstr>The fork() system call</vt:lpstr>
      <vt:lpstr>Calling fork() example (Cont.)</vt:lpstr>
      <vt:lpstr>The wait() system call</vt:lpstr>
      <vt:lpstr>The wait() system call (Cont.)</vt:lpstr>
      <vt:lpstr>The exec() system call</vt:lpstr>
      <vt:lpstr>The exec() system call (Cont.)</vt:lpstr>
      <vt:lpstr>Why separate fork() and exec()?</vt:lpstr>
      <vt:lpstr>Why separate fork() and exec()? (Cont.)</vt:lpstr>
      <vt:lpstr>Implementing STDOUT redirection to a file</vt:lpstr>
      <vt:lpstr>Implementing STDOUT redirection to a file(Cont.)</vt:lpstr>
      <vt:lpstr>Process Control and Users</vt:lpstr>
      <vt:lpstr>Useful programs and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63</cp:revision>
  <cp:lastPrinted>2015-03-03T01:48:46Z</cp:lastPrinted>
  <dcterms:created xsi:type="dcterms:W3CDTF">2021-07-20T06:50:40Z</dcterms:created>
  <dcterms:modified xsi:type="dcterms:W3CDTF">2021-08-18T03:34:43Z</dcterms:modified>
</cp:coreProperties>
</file>