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3"/>
  </p:notesMasterIdLst>
  <p:sldIdLst>
    <p:sldId id="298" r:id="rId2"/>
    <p:sldId id="299" r:id="rId3"/>
    <p:sldId id="300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Two Threads Using A Semaphore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279577" y="803488"/>
          <a:ext cx="730881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set: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begin)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 → T0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sect: end)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wake(T1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95449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Semaphores As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What should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2"/>
            <a:r>
              <a:rPr lang="en-US" altLang="ko-KR" dirty="0"/>
              <a:t>The value of semaphore should be set to is </a:t>
            </a:r>
            <a:r>
              <a:rPr lang="en-US" altLang="ko-KR" b="1" dirty="0"/>
              <a:t>0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908721"/>
            <a:ext cx="59046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child(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begin\n");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end\n");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704" y="5085185"/>
            <a:ext cx="275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224" y="4365104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954" y="5085185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execution result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4100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before the child has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1847528" y="1715616"/>
          <a:ext cx="8496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(Child exists; is runnable)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wake(Parent)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2289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child runs to completion before 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1847528" y="1696184"/>
          <a:ext cx="849694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(Child exists; is runnable)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</a:t>
                      </a:r>
                      <a:r>
                        <a:rPr lang="en-US" altLang="ko-KR" sz="140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wake(nobody)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parent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&lt;0)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awake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9155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empty</a:t>
            </a:r>
            <a:r>
              <a:rPr lang="en-US" altLang="ko-KR" dirty="0"/>
              <a:t> in order to put data into it</a:t>
            </a:r>
          </a:p>
          <a:p>
            <a:r>
              <a:rPr lang="en-US" altLang="ko-KR" b="1" dirty="0"/>
              <a:t>Consumer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filled</a:t>
            </a:r>
            <a:r>
              <a:rPr lang="en-US" altLang="ko-KR" dirty="0"/>
              <a:t> before using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578" y="3128770"/>
            <a:ext cx="759684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buffer[MAX];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buffer[fill] = value;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line f1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f2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buffer[use];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</a:t>
            </a:r>
          </a:p>
        </p:txBody>
      </p:sp>
    </p:spTree>
    <p:extLst>
      <p:ext uri="{BB962C8B-B14F-4D97-AF65-F5344CB8AC3E}">
        <p14:creationId xmlns:p14="http://schemas.microsoft.com/office/powerpoint/2010/main" val="219896184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3572" y="980728"/>
            <a:ext cx="7704856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1706" y="5833592"/>
            <a:ext cx="532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972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Imagine that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ko-KR" dirty="0"/>
              <a:t> is greater than 1 </a:t>
            </a:r>
          </a:p>
          <a:p>
            <a:pPr lvl="2"/>
            <a:r>
              <a:rPr lang="en-US" altLang="ko-KR" dirty="0"/>
              <a:t>If there are multiple producers,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 </a:t>
            </a:r>
            <a:r>
              <a:rPr lang="en-US" altLang="ko-KR" dirty="0"/>
              <a:t>can happen at line </a:t>
            </a:r>
            <a:r>
              <a:rPr lang="en-US" altLang="ko-KR" i="1" dirty="0"/>
              <a:t>f1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It means that the old data there is overwritten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What we’ve forgotten here is </a:t>
            </a:r>
            <a:r>
              <a:rPr lang="en-US" altLang="ko-KR" b="1" dirty="0"/>
              <a:t>mutual exclusion</a:t>
            </a:r>
            <a:endParaRPr lang="en-US" altLang="ko-KR" dirty="0"/>
          </a:p>
          <a:p>
            <a:pPr lvl="2"/>
            <a:r>
              <a:rPr lang="en-US" altLang="ko-KR" dirty="0"/>
              <a:t>The filling of a buffer and incrementing of the index into the buffer is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critical section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172581"/>
            <a:ext cx="7704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and 0 are full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7688" y="2401144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9277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7588"/>
            <a:ext cx="74888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5801" y="5085185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8913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8747"/>
            <a:ext cx="74888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1" y="4293097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48969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two thread: one producer and one consumer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acquire</a:t>
            </a:r>
            <a:r>
              <a:rPr lang="en-US" altLang="ko-KR" dirty="0"/>
              <a:t>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dirty="0"/>
              <a:t> (line c0)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calls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on the full semaphore (line c1)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consumer is </a:t>
            </a:r>
            <a:r>
              <a:rPr lang="en-US" altLang="ko-KR" b="1" dirty="0">
                <a:sym typeface="Wingdings" panose="05000000000000000000" pitchFamily="2" charset="2"/>
              </a:rPr>
              <a:t>blocked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yield</a:t>
            </a:r>
            <a:r>
              <a:rPr lang="en-US" altLang="ko-KR" dirty="0">
                <a:sym typeface="Wingdings" panose="05000000000000000000" pitchFamily="2" charset="2"/>
              </a:rPr>
              <a:t> the CPU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consumer </a:t>
            </a:r>
            <a:r>
              <a:rPr lang="en-US" altLang="ko-KR" u="sng" dirty="0">
                <a:sym typeface="Wingdings" panose="05000000000000000000" pitchFamily="2" charset="2"/>
              </a:rPr>
              <a:t>still holds the </a:t>
            </a:r>
            <a:r>
              <a:rPr lang="en-US" altLang="ko-KR" u="sng" dirty="0" err="1"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</a:t>
            </a:r>
            <a:r>
              <a:rPr lang="en-US" altLang="ko-KR" b="1" dirty="0">
                <a:sym typeface="Wingdings" panose="05000000000000000000" pitchFamily="2" charset="2"/>
              </a:rPr>
              <a:t>calls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altLang="ko-KR" dirty="0">
                <a:sym typeface="Wingdings" panose="05000000000000000000" pitchFamily="2" charset="2"/>
              </a:rPr>
              <a:t> on the binary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 semaphore (line p0)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is now </a:t>
            </a:r>
            <a:r>
              <a:rPr lang="en-US" altLang="ko-KR" b="1" dirty="0">
                <a:sym typeface="Wingdings" panose="05000000000000000000" pitchFamily="2" charset="2"/>
              </a:rPr>
              <a:t>stuck</a:t>
            </a:r>
            <a:r>
              <a:rPr lang="en-US" altLang="ko-KR" dirty="0">
                <a:sym typeface="Wingdings" panose="05000000000000000000" pitchFamily="2" charset="2"/>
              </a:rPr>
              <a:t> waiting too.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classic deadlock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4532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104675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p2.5 (… AND HERE)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1825" y="4799654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5734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908720"/>
            <a:ext cx="83529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c2.5 (… AND HERE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0 are full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because it is a lock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6001544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34024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a number of concurrent list operations, including </a:t>
            </a:r>
            <a:r>
              <a:rPr lang="en-US" altLang="ko-KR" b="1" dirty="0"/>
              <a:t>inserts</a:t>
            </a:r>
            <a:r>
              <a:rPr lang="en-US" altLang="ko-KR" dirty="0"/>
              <a:t> and simple </a:t>
            </a:r>
            <a:r>
              <a:rPr lang="en-US" altLang="ko-KR" b="1" dirty="0"/>
              <a:t>lookups</a:t>
            </a:r>
            <a:endParaRPr lang="en-US" altLang="ko-KR" dirty="0"/>
          </a:p>
          <a:p>
            <a:pPr lvl="1"/>
            <a:r>
              <a:rPr lang="en-US" altLang="ko-KR" b="1" dirty="0"/>
              <a:t>insert:</a:t>
            </a:r>
          </a:p>
          <a:p>
            <a:pPr lvl="2"/>
            <a:r>
              <a:rPr lang="en-US" altLang="ko-KR" dirty="0"/>
              <a:t>Change the state of the list</a:t>
            </a:r>
          </a:p>
          <a:p>
            <a:pPr lvl="2"/>
            <a:r>
              <a:rPr lang="en-US" altLang="ko-KR" dirty="0"/>
              <a:t>A traditional </a:t>
            </a:r>
            <a:r>
              <a:rPr lang="en-US" altLang="ko-KR" u="sng" dirty="0"/>
              <a:t>critical section</a:t>
            </a:r>
            <a:r>
              <a:rPr lang="en-US" altLang="ko-KR" dirty="0"/>
              <a:t> makes sense</a:t>
            </a:r>
          </a:p>
          <a:p>
            <a:pPr lvl="1"/>
            <a:r>
              <a:rPr lang="en-US" altLang="ko-KR" b="1" dirty="0"/>
              <a:t>lookup:</a:t>
            </a:r>
          </a:p>
          <a:p>
            <a:pPr lvl="2"/>
            <a:r>
              <a:rPr lang="en-US" altLang="ko-KR" dirty="0"/>
              <a:t>Simply </a:t>
            </a:r>
            <a:r>
              <a:rPr lang="en-US" altLang="ko-KR" i="1" dirty="0"/>
              <a:t>read</a:t>
            </a:r>
            <a:r>
              <a:rPr lang="en-US" altLang="ko-KR" dirty="0"/>
              <a:t> the data structure</a:t>
            </a:r>
          </a:p>
          <a:p>
            <a:pPr lvl="2"/>
            <a:r>
              <a:rPr lang="en-US" altLang="ko-KR" dirty="0"/>
              <a:t>As long as we can guarantee that no insert is on-going, we can allow many lookups to proceed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concurrently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5229200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special type of lock is known as a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reader-write lock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4099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 b="1" dirty="0"/>
              <a:t>a single writer </a:t>
            </a:r>
            <a:r>
              <a:rPr lang="en-US" altLang="ko-KR" dirty="0"/>
              <a:t>can acquire the lock</a:t>
            </a:r>
          </a:p>
          <a:p>
            <a:r>
              <a:rPr lang="en-US" altLang="ko-KR" dirty="0"/>
              <a:t>Once a reader has acquired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read lock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b="1" dirty="0"/>
              <a:t>More readers </a:t>
            </a:r>
            <a:r>
              <a:rPr lang="en-US" altLang="ko-KR" dirty="0"/>
              <a:t>will be allowed to acquire the read lock too</a:t>
            </a:r>
          </a:p>
          <a:p>
            <a:pPr lvl="1"/>
            <a:r>
              <a:rPr lang="en-US" altLang="ko-KR" dirty="0"/>
              <a:t>A writer will </a:t>
            </a:r>
            <a:r>
              <a:rPr lang="en-US" altLang="ko-KR" u="sng" dirty="0"/>
              <a:t>have to wait</a:t>
            </a:r>
            <a:r>
              <a:rPr lang="en-US" altLang="ko-KR" dirty="0"/>
              <a:t> until all readers are finished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3057342"/>
            <a:ext cx="84249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binary semaphore (basic lock)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used to allow ONE writer or MANY readers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readers;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of readers reading in critical section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rwlock_acquire_readlock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7283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980728"/>
            <a:ext cx="842493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-&gt;readers++;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reader acquires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-&gt;readers--;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// last reader releases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rwlock_acquire_writelock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725787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reader-writer locks have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 problem</a:t>
            </a:r>
            <a:endParaRPr lang="en-US" altLang="ko-KR" dirty="0"/>
          </a:p>
          <a:p>
            <a:pPr lvl="1"/>
            <a:r>
              <a:rPr lang="en-US" altLang="ko-KR" dirty="0"/>
              <a:t>It would be relatively easy for reader to </a:t>
            </a:r>
            <a:r>
              <a:rPr lang="en-US" altLang="ko-KR" b="1" dirty="0"/>
              <a:t>starve writer</a:t>
            </a:r>
            <a:endParaRPr lang="en-US" altLang="ko-KR" dirty="0"/>
          </a:p>
          <a:p>
            <a:pPr lvl="1"/>
            <a:r>
              <a:rPr lang="en-US" altLang="ko-KR" dirty="0"/>
              <a:t>How to </a:t>
            </a:r>
            <a:r>
              <a:rPr lang="en-US" altLang="ko-KR" u="sng" dirty="0"/>
              <a:t>prevent</a:t>
            </a:r>
            <a:r>
              <a:rPr lang="en-US" altLang="ko-KR" dirty="0"/>
              <a:t> more readers from entering the lock once a writer is waiting?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239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Assume there are five “</a:t>
            </a:r>
            <a:r>
              <a:rPr lang="en-US" altLang="ko-KR" sz="1800" b="1" dirty="0"/>
              <a:t>philosophers</a:t>
            </a:r>
            <a:r>
              <a:rPr lang="en-US" altLang="ko-KR" sz="1800" dirty="0"/>
              <a:t>” sitting around a table</a:t>
            </a:r>
          </a:p>
          <a:p>
            <a:pPr lvl="1"/>
            <a:r>
              <a:rPr lang="en-US" altLang="ko-KR" sz="1600" dirty="0"/>
              <a:t>Between each pair of philosophers is </a:t>
            </a:r>
            <a:r>
              <a:rPr lang="en-US" altLang="ko-KR" sz="1600" u="sng" dirty="0"/>
              <a:t>a single fork</a:t>
            </a:r>
            <a:r>
              <a:rPr lang="en-US" altLang="ko-KR" sz="1600" dirty="0"/>
              <a:t> (five total)</a:t>
            </a:r>
          </a:p>
          <a:p>
            <a:pPr lvl="1"/>
            <a:r>
              <a:rPr lang="en-US" altLang="ko-KR" sz="1600" dirty="0"/>
              <a:t>The philosophers each have times where they </a:t>
            </a:r>
            <a:r>
              <a:rPr lang="en-US" altLang="ko-KR" sz="1600" b="1" dirty="0"/>
              <a:t>think</a:t>
            </a:r>
            <a:r>
              <a:rPr lang="en-US" altLang="ko-KR" sz="1600" dirty="0"/>
              <a:t>, and don’t need any forks, and times where they </a:t>
            </a:r>
            <a:r>
              <a:rPr lang="en-US" altLang="ko-KR" sz="1600" b="1" dirty="0"/>
              <a:t>eat</a:t>
            </a:r>
            <a:endParaRPr lang="en-US" altLang="ko-KR" sz="1600" dirty="0"/>
          </a:p>
          <a:p>
            <a:pPr lvl="1"/>
            <a:r>
              <a:rPr lang="en-US" altLang="ko-KR" sz="1600" dirty="0"/>
              <a:t>In order to </a:t>
            </a:r>
            <a:r>
              <a:rPr lang="en-US" altLang="ko-KR" sz="1600" i="1" dirty="0"/>
              <a:t>eat</a:t>
            </a:r>
            <a:r>
              <a:rPr lang="en-US" altLang="ko-KR" sz="1600" dirty="0"/>
              <a:t>, a philosopher needs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two forks</a:t>
            </a:r>
            <a:r>
              <a:rPr lang="en-US" altLang="ko-KR" sz="1600" dirty="0"/>
              <a:t>, both the one on their </a:t>
            </a:r>
            <a:r>
              <a:rPr lang="en-US" altLang="ko-KR" sz="1600" i="1" dirty="0"/>
              <a:t>left</a:t>
            </a:r>
            <a:r>
              <a:rPr lang="en-US" altLang="ko-KR" sz="1600" dirty="0"/>
              <a:t> and the one on their </a:t>
            </a:r>
            <a:r>
              <a:rPr lang="en-US" altLang="ko-KR" sz="1600" i="1" dirty="0"/>
              <a:t>right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The contention for these forks</a:t>
            </a:r>
          </a:p>
          <a:p>
            <a:pPr lvl="1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8040216" y="3140968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203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36360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976320" y="5585563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52384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40" y="5877272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76120" y="5589240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8088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72064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01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3134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challenge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deadlock</a:t>
            </a:r>
            <a:endParaRPr lang="en-US" altLang="ko-KR" dirty="0"/>
          </a:p>
          <a:p>
            <a:pPr lvl="1"/>
            <a:r>
              <a:rPr lang="en-US" altLang="ko-KR" b="1" dirty="0"/>
              <a:t>No</a:t>
            </a:r>
            <a:r>
              <a:rPr lang="en-US" altLang="ko-KR" dirty="0"/>
              <a:t> philosopher </a:t>
            </a:r>
            <a:r>
              <a:rPr lang="en-US" altLang="ko-KR" b="1" dirty="0"/>
              <a:t>starves</a:t>
            </a:r>
            <a:r>
              <a:rPr lang="en-US" altLang="ko-KR" dirty="0"/>
              <a:t> and never gets to eat</a:t>
            </a:r>
          </a:p>
          <a:p>
            <a:pPr lvl="1"/>
            <a:r>
              <a:rPr lang="en-US" altLang="ko-KR" b="1" dirty="0"/>
              <a:t>Concurrency</a:t>
            </a:r>
            <a:r>
              <a:rPr lang="en-US" altLang="ko-KR" dirty="0"/>
              <a:t> is high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left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left(p)</a:t>
            </a:r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right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0674" y="2960944"/>
            <a:ext cx="316835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think();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eat();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3083" y="2957942"/>
            <a:ext cx="3384376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helper functions</a:t>
            </a: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left(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 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 }</a:t>
            </a:r>
          </a:p>
          <a:p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right(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 +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6707" y="4253607"/>
            <a:ext cx="2836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Basic loop of each philosopher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3082" y="4273352"/>
            <a:ext cx="3449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Helper functions (Downey’s solutions)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41275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need some </a:t>
            </a:r>
            <a:r>
              <a:rPr lang="en-US" altLang="ko-KR" b="1" dirty="0"/>
              <a:t>semaphore</a:t>
            </a:r>
            <a:r>
              <a:rPr lang="en-US" altLang="ko-KR" dirty="0"/>
              <a:t>, one for each fork: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forks[5]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  <a:r>
              <a:rPr lang="en-US" altLang="ko-KR" dirty="0"/>
              <a:t> occur!</a:t>
            </a:r>
          </a:p>
          <a:p>
            <a:pPr lvl="2"/>
            <a:r>
              <a:rPr lang="en-US" altLang="ko-KR" dirty="0"/>
              <a:t>If each philosopher happens to </a:t>
            </a:r>
            <a:r>
              <a:rPr lang="en-US" altLang="ko-KR" b="1" dirty="0"/>
              <a:t>grab the fork on their left</a:t>
            </a:r>
            <a:r>
              <a:rPr lang="en-US" altLang="ko-KR" dirty="0"/>
              <a:t> before any philosopher can grab the fork on their right</a:t>
            </a:r>
          </a:p>
          <a:p>
            <a:pPr lvl="2"/>
            <a:r>
              <a:rPr lang="en-US" altLang="ko-KR" dirty="0"/>
              <a:t>Each will be stuck </a:t>
            </a:r>
            <a:r>
              <a:rPr lang="en-US" altLang="ko-KR" i="1" dirty="0"/>
              <a:t>holding one fork</a:t>
            </a:r>
            <a:r>
              <a:rPr lang="en-US" altLang="ko-KR" dirty="0"/>
              <a:t> and waiting for another, </a:t>
            </a:r>
            <a:r>
              <a:rPr lang="en-US" altLang="ko-KR" i="1" dirty="0"/>
              <a:t>forever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9736" y="1520788"/>
            <a:ext cx="4248472" cy="2052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672" y="3573017"/>
            <a:ext cx="587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getforks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putforks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Routines (Broken Solution)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6913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Breaking The Dependency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how forks are acquired</a:t>
            </a:r>
            <a:endParaRPr lang="en-US" altLang="ko-KR" dirty="0"/>
          </a:p>
          <a:p>
            <a:pPr lvl="1"/>
            <a:r>
              <a:rPr lang="en-US" altLang="ko-KR" dirty="0"/>
              <a:t>Let’s assume that philosopher 4 acquire the forks in a </a:t>
            </a:r>
            <a:r>
              <a:rPr lang="en-US" altLang="ko-KR" i="1" dirty="0"/>
              <a:t>different order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There is no situation where each philosopher grabs one fork and is stuck waiting for another</a:t>
            </a:r>
          </a:p>
          <a:p>
            <a:pPr lvl="3"/>
            <a:r>
              <a:rPr lang="en-US" altLang="ko-KR" dirty="0"/>
              <a:t> </a:t>
            </a:r>
            <a:r>
              <a:rPr lang="en-US" altLang="ko-KR" b="1" dirty="0"/>
              <a:t>The cycle of waiting is broken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9696" y="2060848"/>
            <a:ext cx="547260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1959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our own version of semaphores called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Zemaphores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1552138"/>
            <a:ext cx="627632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one thread can call this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 =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while (s-&gt;value &lt;=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s-&gt;value--;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1264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Zemaphore</a:t>
            </a:r>
            <a:r>
              <a:rPr lang="en-US" altLang="ko-KR" dirty="0"/>
              <a:t> don’t maintain the invariant that </a:t>
            </a:r>
            <a:r>
              <a:rPr lang="en-US" altLang="ko-KR" i="1" dirty="0"/>
              <a:t>the value of </a:t>
            </a:r>
            <a:r>
              <a:rPr lang="en-US" altLang="ko-KR" dirty="0"/>
              <a:t>the semaphore</a:t>
            </a:r>
          </a:p>
          <a:p>
            <a:pPr lvl="2"/>
            <a:r>
              <a:rPr lang="en-US" altLang="ko-KR" dirty="0"/>
              <a:t>The value </a:t>
            </a:r>
            <a:r>
              <a:rPr lang="en-US" altLang="ko-KR" u="sng" dirty="0"/>
              <a:t>never be lower than zero</a:t>
            </a:r>
            <a:endParaRPr lang="en-US" altLang="ko-KR" dirty="0"/>
          </a:p>
          <a:p>
            <a:pPr lvl="2"/>
            <a:r>
              <a:rPr lang="en-US" altLang="ko-KR" dirty="0"/>
              <a:t>This behavior is </a:t>
            </a:r>
            <a:r>
              <a:rPr lang="en-US" altLang="ko-KR" b="1" dirty="0"/>
              <a:t>easier</a:t>
            </a:r>
            <a:r>
              <a:rPr lang="en-US" altLang="ko-KR" dirty="0"/>
              <a:t> to implement and </a:t>
            </a:r>
            <a:r>
              <a:rPr lang="en-US" altLang="ko-KR" b="1" dirty="0"/>
              <a:t>matches</a:t>
            </a:r>
            <a:r>
              <a:rPr lang="en-US" altLang="ko-KR" dirty="0"/>
              <a:t> the current Linux implementation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908721"/>
            <a:ext cx="627632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22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s-&gt;value++;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8233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31. Semaphore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44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A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with an integer value</a:t>
            </a:r>
          </a:p>
          <a:p>
            <a:pPr lvl="1"/>
            <a:r>
              <a:rPr lang="en-US" altLang="ko-KR" dirty="0"/>
              <a:t>We can manipulate with two routines;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dirty="0"/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Declare a semaphore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ko-KR" dirty="0"/>
              <a:t>and initialize it to the value 1</a:t>
            </a:r>
          </a:p>
          <a:p>
            <a:pPr lvl="2"/>
            <a:r>
              <a:rPr lang="en-US" altLang="ko-KR" dirty="0"/>
              <a:t>The second argument, 0, indicates that the semaphore is </a:t>
            </a:r>
            <a:r>
              <a:rPr lang="en-US" altLang="ko-KR" u="sng" dirty="0"/>
              <a:t>shared</a:t>
            </a:r>
            <a:r>
              <a:rPr lang="en-US" altLang="ko-KR" dirty="0"/>
              <a:t> between </a:t>
            </a:r>
            <a:r>
              <a:rPr lang="en-US" altLang="ko-KR" i="1" dirty="0"/>
              <a:t>threads in the same process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2453988"/>
            <a:ext cx="720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#include &lt;semaphore.h&gt;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sem_t s;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sem_init(&amp;s,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 to the value 1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0907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the value of the semaphore was </a:t>
            </a:r>
            <a:r>
              <a:rPr lang="en-US" altLang="ko-KR" i="1" dirty="0"/>
              <a:t>one</a:t>
            </a:r>
            <a:r>
              <a:rPr lang="en-US" altLang="ko-KR" dirty="0"/>
              <a:t> or </a:t>
            </a:r>
            <a:r>
              <a:rPr lang="en-US" altLang="ko-KR" i="1" dirty="0"/>
              <a:t>higher</a:t>
            </a:r>
            <a:r>
              <a:rPr lang="en-US" altLang="ko-KR" dirty="0"/>
              <a:t> when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b="1" dirty="0"/>
              <a:t>return right away</a:t>
            </a:r>
            <a:endParaRPr lang="en-US" altLang="ko-KR" dirty="0"/>
          </a:p>
          <a:p>
            <a:pPr lvl="1"/>
            <a:r>
              <a:rPr lang="en-US" altLang="ko-KR" dirty="0"/>
              <a:t>It will cause the caller to </a:t>
            </a:r>
            <a:r>
              <a:rPr lang="en-US" altLang="ko-KR" u="sng" dirty="0"/>
              <a:t>suspend execution</a:t>
            </a:r>
            <a:r>
              <a:rPr lang="en-US" altLang="ko-KR" dirty="0"/>
              <a:t> waiting for a subsequent post</a:t>
            </a:r>
          </a:p>
          <a:p>
            <a:pPr lvl="1"/>
            <a:r>
              <a:rPr lang="en-US" altLang="ko-KR" dirty="0"/>
              <a:t>When negative, the value of the semaphore is equal to the number of waiting threads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315580" y="1538790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	decrement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wait if value of semaphore s is negative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</a:p>
        </p:txBody>
      </p:sp>
    </p:spTree>
    <p:extLst>
      <p:ext uri="{BB962C8B-B14F-4D97-AF65-F5344CB8AC3E}">
        <p14:creationId xmlns:p14="http://schemas.microsoft.com/office/powerpoint/2010/main" val="247404592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Simply </a:t>
            </a:r>
            <a:r>
              <a:rPr lang="en-US" altLang="ko-KR" b="1" dirty="0"/>
              <a:t>increments</a:t>
            </a:r>
            <a:r>
              <a:rPr lang="en-US" altLang="ko-KR" dirty="0"/>
              <a:t> the value of the semaphore</a:t>
            </a:r>
          </a:p>
          <a:p>
            <a:pPr lvl="1"/>
            <a:r>
              <a:rPr lang="en-US" altLang="ko-KR" dirty="0"/>
              <a:t>If there is a thread waiting to be woken, </a:t>
            </a:r>
            <a:r>
              <a:rPr lang="en-US" altLang="ko-KR" b="1" dirty="0"/>
              <a:t>wakes </a:t>
            </a:r>
            <a:r>
              <a:rPr lang="en-US" altLang="ko-KR" dirty="0"/>
              <a:t>one of them up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315580" y="1538790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	increment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if there are one or more threads waiting, wake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419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Semaphores (Locks)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should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1"/>
            <a:r>
              <a:rPr lang="en-US" altLang="ko-KR" dirty="0"/>
              <a:t>The initial value should be </a:t>
            </a:r>
            <a:r>
              <a:rPr lang="en-US" altLang="ko-KR" b="1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971998"/>
            <a:ext cx="7884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semaphore to X;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//critical section here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361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Single Thread Using A Semaphore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2207568" y="1409184"/>
          <a:ext cx="777686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of Semaphore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sema_wait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3086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43</TotalTime>
  <Words>3445</Words>
  <Application>Microsoft Office PowerPoint</Application>
  <PresentationFormat>Widescreen</PresentationFormat>
  <Paragraphs>618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Courier New</vt:lpstr>
      <vt:lpstr>HY견고딕</vt:lpstr>
      <vt:lpstr>Oswald</vt:lpstr>
      <vt:lpstr>Oswald</vt:lpstr>
      <vt:lpstr>Vijaya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Semaphore: A definition</vt:lpstr>
      <vt:lpstr>Semaphore: Interact with semaphore</vt:lpstr>
      <vt:lpstr>Semaphore: Interact with semaphore (Cont.)</vt:lpstr>
      <vt:lpstr>Binary Semaphores (Locks)</vt:lpstr>
      <vt:lpstr>Thread Trace: Single Thread Using A Semaphore</vt:lpstr>
      <vt:lpstr>Thread Trace: Two Threads Using A Semaphore</vt:lpstr>
      <vt:lpstr>Semaphores As Condition Variables</vt:lpstr>
      <vt:lpstr>Thread Trace: Parent Waiting For Child (Case 1)</vt:lpstr>
      <vt:lpstr>Thread Trace: Parent Waiting For Child (Case 2)</vt:lpstr>
      <vt:lpstr>The Producer/Consumer (Bounded-Buffer) Problem</vt:lpstr>
      <vt:lpstr>The Producer/Consumer (Bounded-Buffer) Problem</vt:lpstr>
      <vt:lpstr>The Producer/Consumer (Bounded-Buffer) Problem</vt:lpstr>
      <vt:lpstr>A Solution: Adding Mutual Exclusion</vt:lpstr>
      <vt:lpstr>A Solution: Adding Mutual Exclusion</vt:lpstr>
      <vt:lpstr>A Solution: Adding Mutual Exclusion (Cont.)</vt:lpstr>
      <vt:lpstr>Finally, A Working Solution</vt:lpstr>
      <vt:lpstr>Finally, A Working Solution</vt:lpstr>
      <vt:lpstr>Reader-Writer Locks</vt:lpstr>
      <vt:lpstr>A Reader-Writer Locks</vt:lpstr>
      <vt:lpstr>A Reader-Writer Locks (Cont.)</vt:lpstr>
      <vt:lpstr>A Reader-Writer Locks (Cont.)</vt:lpstr>
      <vt:lpstr>The Dining Philosophers</vt:lpstr>
      <vt:lpstr>The Dining Philosophers (Cont.)</vt:lpstr>
      <vt:lpstr>The Dining Philosophers (Cont.)</vt:lpstr>
      <vt:lpstr>A Solution: Breaking The Dependency</vt:lpstr>
      <vt:lpstr>How To Implement Semaphores</vt:lpstr>
      <vt:lpstr>How To Implement Semaphores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26</cp:revision>
  <cp:lastPrinted>2015-03-03T01:48:46Z</cp:lastPrinted>
  <dcterms:created xsi:type="dcterms:W3CDTF">2021-07-20T08:54:30Z</dcterms:created>
  <dcterms:modified xsi:type="dcterms:W3CDTF">2021-12-24T03:32:01Z</dcterms:modified>
</cp:coreProperties>
</file>