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25"/>
  </p:notesMasterIdLst>
  <p:sldIdLst>
    <p:sldId id="298" r:id="rId2"/>
    <p:sldId id="297" r:id="rId3"/>
    <p:sldId id="299" r:id="rId4"/>
    <p:sldId id="256" r:id="rId5"/>
    <p:sldId id="300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2" r:id="rId18"/>
    <p:sldId id="301" r:id="rId19"/>
    <p:sldId id="302" r:id="rId20"/>
    <p:sldId id="284" r:id="rId21"/>
    <p:sldId id="285" r:id="rId22"/>
    <p:sldId id="281" r:id="rId23"/>
    <p:sldId id="283" r:id="rId24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41" autoAdjust="0"/>
  </p:normalViewPr>
  <p:slideViewPr>
    <p:cSldViewPr>
      <p:cViewPr varScale="1">
        <p:scale>
          <a:sx n="110" d="100"/>
          <a:sy n="110" d="100"/>
        </p:scale>
        <p:origin x="63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Freeing Memory </a:t>
            </a:r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5771754" y="2019358"/>
            <a:ext cx="2412479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free(pi);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286055" y="2447986"/>
            <a:ext cx="1413369" cy="640719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286055" y="3088705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2KB(invalid)</a:t>
            </a:r>
          </a:p>
        </p:txBody>
      </p:sp>
      <p:cxnSp>
        <p:nvCxnSpPr>
          <p:cNvPr id="42" name="직선 화살표 연결선 41"/>
          <p:cNvCxnSpPr>
            <a:stCxn id="40" idx="0"/>
          </p:cNvCxnSpPr>
          <p:nvPr/>
        </p:nvCxnSpPr>
        <p:spPr>
          <a:xfrm flipH="1">
            <a:off x="3992735" y="2447986"/>
            <a:ext cx="4" cy="20639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41" idx="0"/>
          </p:cNvCxnSpPr>
          <p:nvPr/>
        </p:nvCxnSpPr>
        <p:spPr>
          <a:xfrm flipH="1" flipV="1">
            <a:off x="3992735" y="2872681"/>
            <a:ext cx="4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286055" y="1306079"/>
            <a:ext cx="1413369" cy="28575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freed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286052" y="1590729"/>
            <a:ext cx="1413369" cy="28575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freed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286053" y="1876481"/>
            <a:ext cx="1413369" cy="28575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freed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286054" y="2162233"/>
            <a:ext cx="1413369" cy="28575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046660" y="3100587"/>
            <a:ext cx="44638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*pi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 flipH="1">
            <a:off x="4693823" y="3254475"/>
            <a:ext cx="346683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3286051" y="4010582"/>
            <a:ext cx="1413369" cy="1785950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286051" y="5796532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2KB(invalid)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701687" y="5054428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702789" y="4376118"/>
            <a:ext cx="6232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6" name="직선 화살표 연결선 85"/>
          <p:cNvCxnSpPr>
            <a:stCxn id="81" idx="0"/>
          </p:cNvCxnSpPr>
          <p:nvPr/>
        </p:nvCxnSpPr>
        <p:spPr>
          <a:xfrm flipH="1">
            <a:off x="3992179" y="4010583"/>
            <a:ext cx="557" cy="4129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2" idx="0"/>
          </p:cNvCxnSpPr>
          <p:nvPr/>
        </p:nvCxnSpPr>
        <p:spPr>
          <a:xfrm flipV="1">
            <a:off x="3992736" y="5362204"/>
            <a:ext cx="5337" cy="43432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046103" y="5785519"/>
            <a:ext cx="44638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*pi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1" name="직선 화살표 연결선 90"/>
          <p:cNvCxnSpPr>
            <a:stCxn id="88" idx="1"/>
            <a:endCxn id="82" idx="3"/>
          </p:cNvCxnSpPr>
          <p:nvPr/>
        </p:nvCxnSpPr>
        <p:spPr>
          <a:xfrm flipH="1">
            <a:off x="4699420" y="5939408"/>
            <a:ext cx="346683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276820" y="3391247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281933" y="6093297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88675" y="1171277"/>
            <a:ext cx="50405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64785" y="3193232"/>
            <a:ext cx="61237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61666" y="1436841"/>
            <a:ext cx="93610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 + 4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61666" y="1729027"/>
            <a:ext cx="93610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 + 8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51584" y="2000723"/>
            <a:ext cx="93610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 + 12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75946" y="5928396"/>
            <a:ext cx="61237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772765" y="3856694"/>
            <a:ext cx="50405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4" name="꺾인 연결선 43"/>
          <p:cNvCxnSpPr/>
          <p:nvPr/>
        </p:nvCxnSpPr>
        <p:spPr>
          <a:xfrm flipV="1">
            <a:off x="4712123" y="1410605"/>
            <a:ext cx="12700" cy="1782626"/>
          </a:xfrm>
          <a:prstGeom prst="bentConnector3">
            <a:avLst>
              <a:gd name="adj1" fmla="val 1800000"/>
            </a:avLst>
          </a:prstGeom>
          <a:ln w="15875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052704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Error: Forgetting To Allocate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66844" y="908720"/>
            <a:ext cx="8786812" cy="5501258"/>
          </a:xfrm>
        </p:spPr>
        <p:txBody>
          <a:bodyPr/>
          <a:lstStyle/>
          <a:p>
            <a:r>
              <a:rPr lang="en-US" altLang="ko-KR" dirty="0"/>
              <a:t>Incorrect code</a:t>
            </a:r>
          </a:p>
          <a:p>
            <a:endParaRPr lang="en-US" altLang="ko-KR" sz="1800" dirty="0"/>
          </a:p>
          <a:p>
            <a:pPr>
              <a:buNone/>
            </a:pPr>
            <a:endParaRPr lang="en-US" altLang="ko-KR" sz="1800" dirty="0"/>
          </a:p>
        </p:txBody>
      </p:sp>
      <p:sp>
        <p:nvSpPr>
          <p:cNvPr id="42" name="직사각형 41"/>
          <p:cNvSpPr/>
          <p:nvPr/>
        </p:nvSpPr>
        <p:spPr>
          <a:xfrm>
            <a:off x="2166910" y="1445876"/>
            <a:ext cx="7429552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*src = “hello”;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//character string constant 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*dst;	     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//unallocated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strcpy(dst,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  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//segfault and die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5690743" y="3303794"/>
            <a:ext cx="1413369" cy="1785950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90743" y="5089744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dst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06379" y="4347640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07481" y="3669330"/>
            <a:ext cx="6232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3" name="직선 화살표 연결선 52"/>
          <p:cNvCxnSpPr>
            <a:stCxn id="49" idx="0"/>
          </p:cNvCxnSpPr>
          <p:nvPr/>
        </p:nvCxnSpPr>
        <p:spPr>
          <a:xfrm flipH="1">
            <a:off x="6396871" y="3303795"/>
            <a:ext cx="557" cy="4129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50" idx="0"/>
          </p:cNvCxnSpPr>
          <p:nvPr/>
        </p:nvCxnSpPr>
        <p:spPr>
          <a:xfrm flipH="1" flipV="1">
            <a:off x="6396869" y="4725144"/>
            <a:ext cx="559" cy="36460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690184" y="5375496"/>
            <a:ext cx="141392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src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690743" y="2662649"/>
            <a:ext cx="1413369" cy="4508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Hello\0</a:t>
            </a:r>
          </a:p>
        </p:txBody>
      </p:sp>
      <p:cxnSp>
        <p:nvCxnSpPr>
          <p:cNvPr id="9" name="꺾인 연결선 8"/>
          <p:cNvCxnSpPr>
            <a:stCxn id="61" idx="3"/>
            <a:endCxn id="68" idx="3"/>
          </p:cNvCxnSpPr>
          <p:nvPr/>
        </p:nvCxnSpPr>
        <p:spPr>
          <a:xfrm flipH="1" flipV="1">
            <a:off x="7104112" y="2888078"/>
            <a:ext cx="1" cy="2630294"/>
          </a:xfrm>
          <a:prstGeom prst="bentConnector3">
            <a:avLst>
              <a:gd name="adj1" fmla="val -228600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1775520" y="3936657"/>
            <a:ext cx="2448272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strcpy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dst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  </a:t>
            </a:r>
            <a:endParaRPr lang="en-US" altLang="ko-KR" sz="1600" dirty="0">
              <a:solidFill>
                <a:srgbClr val="0070C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2" name="꺾인 연결선 21"/>
          <p:cNvCxnSpPr>
            <a:endCxn id="61" idx="1"/>
          </p:cNvCxnSpPr>
          <p:nvPr/>
        </p:nvCxnSpPr>
        <p:spPr>
          <a:xfrm>
            <a:off x="3719737" y="4196770"/>
            <a:ext cx="1970447" cy="1321603"/>
          </a:xfrm>
          <a:prstGeom prst="bentConnector3">
            <a:avLst>
              <a:gd name="adj1" fmla="val 211"/>
            </a:avLst>
          </a:prstGeom>
          <a:ln w="12700">
            <a:solidFill>
              <a:schemeClr val="accent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85" idx="2"/>
            <a:endCxn id="50" idx="1"/>
          </p:cNvCxnSpPr>
          <p:nvPr/>
        </p:nvCxnSpPr>
        <p:spPr>
          <a:xfrm rot="16200000" flipH="1">
            <a:off x="3866496" y="3408372"/>
            <a:ext cx="957409" cy="2691086"/>
          </a:xfrm>
          <a:prstGeom prst="bentConnector2">
            <a:avLst/>
          </a:prstGeom>
          <a:ln w="12700">
            <a:solidFill>
              <a:schemeClr val="accent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50" idx="3"/>
            <a:endCxn id="94" idx="2"/>
          </p:cNvCxnSpPr>
          <p:nvPr/>
        </p:nvCxnSpPr>
        <p:spPr>
          <a:xfrm flipV="1">
            <a:off x="7104112" y="4265522"/>
            <a:ext cx="1008113" cy="967098"/>
          </a:xfrm>
          <a:prstGeom prst="bentConnector2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493517" y="3957746"/>
            <a:ext cx="123741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unallocated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690184" y="5661249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690744" y="3113508"/>
            <a:ext cx="1413369" cy="1902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494044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Error: Forgetting To Allocate Memory(Cont.)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66844" y="908720"/>
            <a:ext cx="8786812" cy="5501258"/>
          </a:xfrm>
        </p:spPr>
        <p:txBody>
          <a:bodyPr/>
          <a:lstStyle/>
          <a:p>
            <a:r>
              <a:rPr lang="en-US" altLang="ko-KR" dirty="0"/>
              <a:t>Correct code</a:t>
            </a:r>
          </a:p>
          <a:p>
            <a:endParaRPr lang="en-US" altLang="ko-KR" sz="1800" dirty="0"/>
          </a:p>
          <a:p>
            <a:pPr>
              <a:buNone/>
            </a:pPr>
            <a:endParaRPr lang="en-US" altLang="ko-KR" sz="1800" dirty="0"/>
          </a:p>
        </p:txBody>
      </p:sp>
      <p:sp>
        <p:nvSpPr>
          <p:cNvPr id="42" name="직사각형 41"/>
          <p:cNvSpPr/>
          <p:nvPr/>
        </p:nvSpPr>
        <p:spPr>
          <a:xfrm>
            <a:off x="2166910" y="1445875"/>
            <a:ext cx="7889530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*src = “hello”;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//character string constant 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dst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*)malloc(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strlen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+ 1 );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allocated</a:t>
            </a: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strcpy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dst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//work properly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186165" y="3754652"/>
            <a:ext cx="1413369" cy="133509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186165" y="5089744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dst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10806" y="4548133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92525" y="3995156"/>
            <a:ext cx="6232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3" name="직선 화살표 연결선 52"/>
          <p:cNvCxnSpPr>
            <a:stCxn id="49" idx="0"/>
          </p:cNvCxnSpPr>
          <p:nvPr/>
        </p:nvCxnSpPr>
        <p:spPr>
          <a:xfrm>
            <a:off x="4892849" y="3754652"/>
            <a:ext cx="550" cy="25041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50" idx="0"/>
          </p:cNvCxnSpPr>
          <p:nvPr/>
        </p:nvCxnSpPr>
        <p:spPr>
          <a:xfrm flipH="1" flipV="1">
            <a:off x="4892289" y="4857570"/>
            <a:ext cx="560" cy="23217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4185606" y="5375496"/>
            <a:ext cx="141392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src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185607" y="2852936"/>
            <a:ext cx="1413369" cy="4508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hello\0</a:t>
            </a:r>
          </a:p>
        </p:txBody>
      </p:sp>
      <p:cxnSp>
        <p:nvCxnSpPr>
          <p:cNvPr id="9" name="꺾인 연결선 8"/>
          <p:cNvCxnSpPr>
            <a:stCxn id="61" idx="3"/>
            <a:endCxn id="68" idx="3"/>
          </p:cNvCxnSpPr>
          <p:nvPr/>
        </p:nvCxnSpPr>
        <p:spPr>
          <a:xfrm flipH="1" flipV="1">
            <a:off x="5598976" y="3078366"/>
            <a:ext cx="559" cy="2440007"/>
          </a:xfrm>
          <a:prstGeom prst="bentConnector3">
            <a:avLst>
              <a:gd name="adj1" fmla="val -68157424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1487488" y="3948775"/>
            <a:ext cx="2448272" cy="338554"/>
          </a:xfrm>
          <a:prstGeom prst="rect">
            <a:avLst/>
          </a:prstGeom>
          <a:noFill/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strcpy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dst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  </a:t>
            </a:r>
            <a:endParaRPr lang="en-US" altLang="ko-KR" sz="1600" dirty="0">
              <a:solidFill>
                <a:srgbClr val="0070C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2" name="꺾인 연결선 21"/>
          <p:cNvCxnSpPr>
            <a:stCxn id="85" idx="2"/>
            <a:endCxn id="50" idx="1"/>
          </p:cNvCxnSpPr>
          <p:nvPr/>
        </p:nvCxnSpPr>
        <p:spPr>
          <a:xfrm rot="16200000" flipH="1">
            <a:off x="2976250" y="4022704"/>
            <a:ext cx="945291" cy="1474540"/>
          </a:xfrm>
          <a:prstGeom prst="bentConnector2">
            <a:avLst/>
          </a:prstGeom>
          <a:ln w="15875">
            <a:solidFill>
              <a:schemeClr val="accent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endCxn id="61" idx="1"/>
          </p:cNvCxnSpPr>
          <p:nvPr/>
        </p:nvCxnSpPr>
        <p:spPr>
          <a:xfrm rot="16200000" flipH="1">
            <a:off x="3156450" y="4489217"/>
            <a:ext cx="1321602" cy="736708"/>
          </a:xfrm>
          <a:prstGeom prst="bentConnector2">
            <a:avLst/>
          </a:prstGeom>
          <a:ln w="15875">
            <a:solidFill>
              <a:schemeClr val="accent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50" idx="3"/>
            <a:endCxn id="20" idx="3"/>
          </p:cNvCxnSpPr>
          <p:nvPr/>
        </p:nvCxnSpPr>
        <p:spPr>
          <a:xfrm flipH="1" flipV="1">
            <a:off x="5598975" y="3529224"/>
            <a:ext cx="559" cy="1703397"/>
          </a:xfrm>
          <a:prstGeom prst="bentConnector3">
            <a:avLst>
              <a:gd name="adj1" fmla="val -37486583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185606" y="3303794"/>
            <a:ext cx="1413369" cy="450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687767" y="3754652"/>
            <a:ext cx="1413369" cy="133509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687767" y="5089744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dst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12408" y="4548133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94127" y="3995156"/>
            <a:ext cx="6232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화살표 연결선 37"/>
          <p:cNvCxnSpPr>
            <a:stCxn id="34" idx="0"/>
          </p:cNvCxnSpPr>
          <p:nvPr/>
        </p:nvCxnSpPr>
        <p:spPr>
          <a:xfrm>
            <a:off x="8394451" y="3754652"/>
            <a:ext cx="550" cy="25041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5" idx="0"/>
          </p:cNvCxnSpPr>
          <p:nvPr/>
        </p:nvCxnSpPr>
        <p:spPr>
          <a:xfrm flipH="1" flipV="1">
            <a:off x="8393891" y="4857570"/>
            <a:ext cx="560" cy="23217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687208" y="5375496"/>
            <a:ext cx="141392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src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687209" y="2852936"/>
            <a:ext cx="1413369" cy="4508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hello\0</a:t>
            </a:r>
          </a:p>
        </p:txBody>
      </p:sp>
      <p:cxnSp>
        <p:nvCxnSpPr>
          <p:cNvPr id="43" name="꺾인 연결선 42"/>
          <p:cNvCxnSpPr>
            <a:stCxn id="40" idx="3"/>
            <a:endCxn id="41" idx="3"/>
          </p:cNvCxnSpPr>
          <p:nvPr/>
        </p:nvCxnSpPr>
        <p:spPr>
          <a:xfrm flipH="1" flipV="1">
            <a:off x="9100578" y="3078366"/>
            <a:ext cx="559" cy="2440007"/>
          </a:xfrm>
          <a:prstGeom prst="bentConnector3">
            <a:avLst>
              <a:gd name="adj1" fmla="val -68157424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5" idx="3"/>
            <a:endCxn id="45" idx="3"/>
          </p:cNvCxnSpPr>
          <p:nvPr/>
        </p:nvCxnSpPr>
        <p:spPr>
          <a:xfrm flipH="1" flipV="1">
            <a:off x="9100577" y="3529224"/>
            <a:ext cx="559" cy="1703397"/>
          </a:xfrm>
          <a:prstGeom prst="bentConnector3">
            <a:avLst>
              <a:gd name="adj1" fmla="val -37486583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7687208" y="3303794"/>
            <a:ext cx="1413369" cy="450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hello\0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162577" y="5661249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687208" y="5661248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6419802" y="4202029"/>
            <a:ext cx="8278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286797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Error: Not Allocating Enough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66844" y="928670"/>
            <a:ext cx="8786812" cy="5501258"/>
          </a:xfrm>
        </p:spPr>
        <p:txBody>
          <a:bodyPr/>
          <a:lstStyle/>
          <a:p>
            <a:r>
              <a:rPr lang="en-US" altLang="ko-KR" dirty="0"/>
              <a:t>Incorrect code, but executes properly (aka </a:t>
            </a:r>
            <a:r>
              <a:rPr lang="en-US" altLang="ko-KR" b="1" dirty="0"/>
              <a:t>buffer overflow</a:t>
            </a:r>
            <a:r>
              <a:rPr lang="en-US" altLang="ko-KR" dirty="0"/>
              <a:t>)</a:t>
            </a:r>
          </a:p>
          <a:p>
            <a:endParaRPr lang="en-US" altLang="ko-KR" sz="1800" dirty="0"/>
          </a:p>
          <a:p>
            <a:pPr>
              <a:buNone/>
            </a:pPr>
            <a:endParaRPr lang="en-US" altLang="ko-KR" sz="1800" dirty="0"/>
          </a:p>
        </p:txBody>
      </p:sp>
      <p:sp>
        <p:nvSpPr>
          <p:cNvPr id="43" name="직사각형 42"/>
          <p:cNvSpPr/>
          <p:nvPr/>
        </p:nvSpPr>
        <p:spPr>
          <a:xfrm>
            <a:off x="2135560" y="1484785"/>
            <a:ext cx="7500990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*src = “hello”;</a:t>
            </a:r>
            <a:r>
              <a:rPr lang="en-US" altLang="ko-KR" sz="1600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//character string constant 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*dst (char *)malloc(strlen(src));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too small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strcpy(dst,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  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//work properly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186557" y="4042271"/>
            <a:ext cx="1413931" cy="1406883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186559" y="5449153"/>
            <a:ext cx="1413931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dst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80942" y="4926496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80381" y="4331361"/>
            <a:ext cx="6232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직선 화살표 연결선 48"/>
          <p:cNvCxnSpPr>
            <a:stCxn id="60" idx="2"/>
          </p:cNvCxnSpPr>
          <p:nvPr/>
        </p:nvCxnSpPr>
        <p:spPr>
          <a:xfrm flipH="1">
            <a:off x="6891998" y="4042270"/>
            <a:ext cx="5" cy="22722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2" idx="0"/>
          </p:cNvCxnSpPr>
          <p:nvPr/>
        </p:nvCxnSpPr>
        <p:spPr>
          <a:xfrm flipV="1">
            <a:off x="6893524" y="5199121"/>
            <a:ext cx="830" cy="25003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6186559" y="5734905"/>
            <a:ext cx="141392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src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53" name="꺾인 연결선 52"/>
          <p:cNvCxnSpPr>
            <a:stCxn id="51" idx="3"/>
            <a:endCxn id="66" idx="3"/>
          </p:cNvCxnSpPr>
          <p:nvPr/>
        </p:nvCxnSpPr>
        <p:spPr>
          <a:xfrm flipH="1" flipV="1">
            <a:off x="7598683" y="2656727"/>
            <a:ext cx="1804" cy="3221054"/>
          </a:xfrm>
          <a:prstGeom prst="bentConnector3">
            <a:avLst>
              <a:gd name="adj1" fmla="val -23231707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42" idx="3"/>
            <a:endCxn id="60" idx="3"/>
          </p:cNvCxnSpPr>
          <p:nvPr/>
        </p:nvCxnSpPr>
        <p:spPr>
          <a:xfrm flipH="1" flipV="1">
            <a:off x="7598687" y="3749291"/>
            <a:ext cx="1803" cy="1842738"/>
          </a:xfrm>
          <a:prstGeom prst="bentConnector3">
            <a:avLst>
              <a:gd name="adj1" fmla="val -12678869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185318" y="3456312"/>
            <a:ext cx="1413369" cy="5859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Hello</a:t>
            </a: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\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096001" y="6065274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185315" y="2583510"/>
            <a:ext cx="1413369" cy="1464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6185315" y="2729945"/>
            <a:ext cx="1413369" cy="1464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6185315" y="2876380"/>
            <a:ext cx="1413369" cy="1464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l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6185315" y="3018592"/>
            <a:ext cx="1413369" cy="1464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l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6185315" y="3164363"/>
            <a:ext cx="1413369" cy="1464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6185315" y="3309878"/>
            <a:ext cx="1413369" cy="1464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\0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5375920" y="2575449"/>
            <a:ext cx="0" cy="87795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231902" y="2578362"/>
            <a:ext cx="953413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5231905" y="3453399"/>
            <a:ext cx="953413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655840" y="2863970"/>
            <a:ext cx="720080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 bytes</a:t>
            </a:r>
          </a:p>
        </p:txBody>
      </p:sp>
      <p:cxnSp>
        <p:nvCxnSpPr>
          <p:cNvPr id="100" name="직선 연결선 99"/>
          <p:cNvCxnSpPr/>
          <p:nvPr/>
        </p:nvCxnSpPr>
        <p:spPr>
          <a:xfrm>
            <a:off x="5519937" y="3310797"/>
            <a:ext cx="665381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6023992" y="2583840"/>
            <a:ext cx="0" cy="717959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332487" y="2777104"/>
            <a:ext cx="835920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strlen</a:t>
            </a:r>
            <a:endParaRPr lang="en-US" altLang="ko-KR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5231901" y="4047417"/>
            <a:ext cx="953413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6023992" y="3443069"/>
            <a:ext cx="0" cy="604349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260080" y="3615408"/>
            <a:ext cx="835920" cy="461665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 bytes</a:t>
            </a:r>
          </a:p>
          <a:p>
            <a:pPr algn="ctr"/>
            <a:endParaRPr lang="en-US" altLang="ko-KR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575721" y="3625280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\0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’ is omitted</a:t>
            </a:r>
            <a:endParaRPr lang="ko-KR" altLang="en-US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2279576" y="4365104"/>
            <a:ext cx="2448272" cy="338554"/>
          </a:xfrm>
          <a:prstGeom prst="rect">
            <a:avLst/>
          </a:prstGeom>
          <a:noFill/>
          <a:ln w="12700">
            <a:noFill/>
          </a:ln>
          <a:effectLst>
            <a:outerShdw dist="25400"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strcpy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dst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  </a:t>
            </a:r>
            <a:endParaRPr lang="en-US" altLang="ko-KR" sz="1600" dirty="0">
              <a:solidFill>
                <a:srgbClr val="0070C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1" name="꺾인 연결선 100"/>
          <p:cNvCxnSpPr>
            <a:stCxn id="125" idx="2"/>
            <a:endCxn id="42" idx="1"/>
          </p:cNvCxnSpPr>
          <p:nvPr/>
        </p:nvCxnSpPr>
        <p:spPr>
          <a:xfrm rot="16200000" flipH="1">
            <a:off x="4400951" y="3806420"/>
            <a:ext cx="888371" cy="2682846"/>
          </a:xfrm>
          <a:prstGeom prst="bentConnector2">
            <a:avLst/>
          </a:prstGeom>
          <a:ln w="15875">
            <a:solidFill>
              <a:schemeClr val="accent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꺾인 연결선 125"/>
          <p:cNvCxnSpPr>
            <a:endCxn id="51" idx="1"/>
          </p:cNvCxnSpPr>
          <p:nvPr/>
        </p:nvCxnSpPr>
        <p:spPr>
          <a:xfrm>
            <a:off x="4180376" y="4682919"/>
            <a:ext cx="2006182" cy="1194863"/>
          </a:xfrm>
          <a:prstGeom prst="bentConnector3">
            <a:avLst>
              <a:gd name="adj1" fmla="val 148"/>
            </a:avLst>
          </a:prstGeom>
          <a:ln w="15875">
            <a:solidFill>
              <a:schemeClr val="accent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959895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Error: Forgetting to Initialize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Encounter an </a:t>
            </a:r>
            <a:r>
              <a:rPr lang="en-US" altLang="ko-KR" b="1" dirty="0"/>
              <a:t>uninitialized read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2135560" y="1577516"/>
            <a:ext cx="7546726" cy="7117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*x =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allocated	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(“*x = %d\n”, *x);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uninitialized memory access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772276" y="3515356"/>
            <a:ext cx="1296145" cy="1979220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772278" y="2666986"/>
            <a:ext cx="1296145" cy="191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08182" y="4748932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13884" y="3985320"/>
            <a:ext cx="89277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772278" y="5494577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*x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772277" y="2858554"/>
            <a:ext cx="1296145" cy="6568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with value used before</a:t>
            </a:r>
          </a:p>
        </p:txBody>
      </p:sp>
      <p:cxnSp>
        <p:nvCxnSpPr>
          <p:cNvPr id="39" name="직선 화살표 연결선 38"/>
          <p:cNvCxnSpPr>
            <a:stCxn id="38" idx="2"/>
          </p:cNvCxnSpPr>
          <p:nvPr/>
        </p:nvCxnSpPr>
        <p:spPr>
          <a:xfrm>
            <a:off x="7420350" y="3515356"/>
            <a:ext cx="1" cy="41466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7" idx="0"/>
          </p:cNvCxnSpPr>
          <p:nvPr/>
        </p:nvCxnSpPr>
        <p:spPr>
          <a:xfrm flipV="1">
            <a:off x="7420350" y="5060965"/>
            <a:ext cx="0" cy="43361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44073" y="5713511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3" name="꺾인 연결선 42"/>
          <p:cNvCxnSpPr>
            <a:stCxn id="37" idx="3"/>
            <a:endCxn id="38" idx="3"/>
          </p:cNvCxnSpPr>
          <p:nvPr/>
        </p:nvCxnSpPr>
        <p:spPr>
          <a:xfrm flipH="1" flipV="1">
            <a:off x="8068422" y="3186956"/>
            <a:ext cx="1" cy="2417089"/>
          </a:xfrm>
          <a:prstGeom prst="bentConnector3">
            <a:avLst>
              <a:gd name="adj1" fmla="val -228600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3737071" y="3515356"/>
            <a:ext cx="1296145" cy="1979220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737073" y="2666986"/>
            <a:ext cx="1296145" cy="191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72977" y="4748932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078679" y="3985320"/>
            <a:ext cx="89277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737073" y="5494577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*x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737072" y="2858554"/>
            <a:ext cx="1296145" cy="65680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value used before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</a:p>
        </p:txBody>
      </p:sp>
      <p:cxnSp>
        <p:nvCxnSpPr>
          <p:cNvPr id="59" name="직선 화살표 연결선 58"/>
          <p:cNvCxnSpPr>
            <a:stCxn id="58" idx="2"/>
          </p:cNvCxnSpPr>
          <p:nvPr/>
        </p:nvCxnSpPr>
        <p:spPr>
          <a:xfrm>
            <a:off x="4385145" y="3515356"/>
            <a:ext cx="1" cy="41466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57" idx="0"/>
          </p:cNvCxnSpPr>
          <p:nvPr/>
        </p:nvCxnSpPr>
        <p:spPr>
          <a:xfrm flipV="1">
            <a:off x="4385145" y="5060965"/>
            <a:ext cx="0" cy="43361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708868" y="5713511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141993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Error: Memory Leak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Forgetting to free until a process runs out of memory and eventually dies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13581" y="2834300"/>
            <a:ext cx="1296145" cy="21981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13583" y="2204864"/>
            <a:ext cx="1296145" cy="191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9487" y="4286810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55189" y="3314006"/>
            <a:ext cx="89277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13583" y="5032455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*a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313582" y="2396432"/>
            <a:ext cx="1296145" cy="4378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9" name="직선 화살표 연결선 18"/>
          <p:cNvCxnSpPr>
            <a:stCxn id="16" idx="2"/>
          </p:cNvCxnSpPr>
          <p:nvPr/>
        </p:nvCxnSpPr>
        <p:spPr>
          <a:xfrm flipH="1">
            <a:off x="2961652" y="2834300"/>
            <a:ext cx="2" cy="43786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4" idx="0"/>
          </p:cNvCxnSpPr>
          <p:nvPr/>
        </p:nvCxnSpPr>
        <p:spPr>
          <a:xfrm flipV="1">
            <a:off x="2961655" y="4598843"/>
            <a:ext cx="0" cy="43361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4" idx="3"/>
            <a:endCxn id="16" idx="3"/>
          </p:cNvCxnSpPr>
          <p:nvPr/>
        </p:nvCxnSpPr>
        <p:spPr>
          <a:xfrm flipH="1" flipV="1">
            <a:off x="3609727" y="2615366"/>
            <a:ext cx="1" cy="2526556"/>
          </a:xfrm>
          <a:prstGeom prst="bentConnector3">
            <a:avLst>
              <a:gd name="adj1" fmla="val -22860000000"/>
            </a:avLst>
          </a:prstGeom>
          <a:ln w="15875" cap="flat" cmpd="sng">
            <a:solidFill>
              <a:schemeClr val="tx1"/>
            </a:solidFill>
            <a:prstDash val="sysDash"/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5093688" y="3272167"/>
            <a:ext cx="1296145" cy="1541353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093690" y="2204864"/>
            <a:ext cx="1296145" cy="191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43844" y="4196323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43844" y="3566533"/>
            <a:ext cx="5958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93690" y="5032454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*a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093689" y="2396432"/>
            <a:ext cx="1296145" cy="4378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unused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093687" y="2834299"/>
            <a:ext cx="1296145" cy="4378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93686" y="4813520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*b</a:t>
            </a:r>
          </a:p>
        </p:txBody>
      </p:sp>
      <p:cxnSp>
        <p:nvCxnSpPr>
          <p:cNvPr id="38" name="직선 화살표 연결선 37"/>
          <p:cNvCxnSpPr>
            <a:stCxn id="32" idx="0"/>
          </p:cNvCxnSpPr>
          <p:nvPr/>
        </p:nvCxnSpPr>
        <p:spPr>
          <a:xfrm>
            <a:off x="5741761" y="3272166"/>
            <a:ext cx="1" cy="29436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2" idx="2"/>
          </p:cNvCxnSpPr>
          <p:nvPr/>
        </p:nvCxnSpPr>
        <p:spPr>
          <a:xfrm flipH="1" flipV="1">
            <a:off x="5741758" y="4489375"/>
            <a:ext cx="3" cy="32414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43" idx="3"/>
            <a:endCxn id="42" idx="3"/>
          </p:cNvCxnSpPr>
          <p:nvPr/>
        </p:nvCxnSpPr>
        <p:spPr>
          <a:xfrm flipV="1">
            <a:off x="6389829" y="3053233"/>
            <a:ext cx="0" cy="1869754"/>
          </a:xfrm>
          <a:prstGeom prst="bentConnector3">
            <a:avLst>
              <a:gd name="adj1" fmla="val 228601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47" idx="1"/>
          </p:cNvCxnSpPr>
          <p:nvPr/>
        </p:nvCxnSpPr>
        <p:spPr>
          <a:xfrm>
            <a:off x="2286227" y="5949280"/>
            <a:ext cx="4596061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040224" y="4147904"/>
            <a:ext cx="1296145" cy="232005"/>
          </a:xfrm>
          <a:prstGeom prst="rect">
            <a:avLst/>
          </a:prstGeom>
          <a:pattFill prst="ltUpDiag">
            <a:fgClr>
              <a:schemeClr val="tx2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040224" y="2204864"/>
            <a:ext cx="1296145" cy="191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227574" y="3284985"/>
            <a:ext cx="89277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040224" y="5032454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*a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8040223" y="2396432"/>
            <a:ext cx="1296145" cy="4378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unused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040220" y="4813520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*b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040224" y="2834298"/>
            <a:ext cx="1296145" cy="4378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unused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040219" y="4594586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*c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040218" y="4379908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*d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8040217" y="3272167"/>
            <a:ext cx="1296145" cy="4378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unused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040224" y="3710035"/>
            <a:ext cx="1296145" cy="4378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84" name="꺾인 연결선 83"/>
          <p:cNvCxnSpPr>
            <a:stCxn id="73" idx="3"/>
            <a:endCxn id="75" idx="3"/>
          </p:cNvCxnSpPr>
          <p:nvPr/>
        </p:nvCxnSpPr>
        <p:spPr>
          <a:xfrm flipV="1">
            <a:off x="9336362" y="3928969"/>
            <a:ext cx="6" cy="560406"/>
          </a:xfrm>
          <a:prstGeom prst="bentConnector3">
            <a:avLst>
              <a:gd name="adj1" fmla="val 38101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35561" y="5251389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43873" y="5251388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876436" y="5251390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313582" y="1549428"/>
            <a:ext cx="835894" cy="3882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unused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43673" y="1574255"/>
            <a:ext cx="3816423" cy="338554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unused, but not freed 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6882287" y="5714367"/>
            <a:ext cx="3024336" cy="469826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run out of memory</a:t>
            </a:r>
          </a:p>
        </p:txBody>
      </p:sp>
      <p:cxnSp>
        <p:nvCxnSpPr>
          <p:cNvPr id="62" name="꺾인 연결선 61"/>
          <p:cNvCxnSpPr/>
          <p:nvPr/>
        </p:nvCxnSpPr>
        <p:spPr>
          <a:xfrm flipV="1">
            <a:off x="6378233" y="2492897"/>
            <a:ext cx="10495" cy="2623869"/>
          </a:xfrm>
          <a:prstGeom prst="bentConnector3">
            <a:avLst>
              <a:gd name="adj1" fmla="val 402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/>
          <p:nvPr/>
        </p:nvCxnSpPr>
        <p:spPr>
          <a:xfrm flipV="1">
            <a:off x="9335892" y="2492897"/>
            <a:ext cx="10495" cy="2623869"/>
          </a:xfrm>
          <a:prstGeom prst="bentConnector3">
            <a:avLst>
              <a:gd name="adj1" fmla="val 6615638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/>
          <p:nvPr/>
        </p:nvCxnSpPr>
        <p:spPr>
          <a:xfrm flipV="1">
            <a:off x="9332030" y="3140969"/>
            <a:ext cx="8674" cy="1792137"/>
          </a:xfrm>
          <a:prstGeom prst="bentConnector3">
            <a:avLst>
              <a:gd name="adj1" fmla="val 6016644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/>
          <p:nvPr/>
        </p:nvCxnSpPr>
        <p:spPr>
          <a:xfrm flipV="1">
            <a:off x="9345910" y="3501090"/>
            <a:ext cx="9541" cy="1224054"/>
          </a:xfrm>
          <a:prstGeom prst="bentConnector3">
            <a:avLst>
              <a:gd name="adj1" fmla="val 3687224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828917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내용 개체 틀 2"/>
          <p:cNvSpPr txBox="1">
            <a:spLocks/>
          </p:cNvSpPr>
          <p:nvPr/>
        </p:nvSpPr>
        <p:spPr bwMode="auto">
          <a:xfrm>
            <a:off x="1703512" y="880070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  <a:latin typeface="Oswald" pitchFamily="2" charset="0"/>
              </a:rPr>
              <a:t>Freeing memory before you are done with it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Oswald" pitchFamily="2" charset="0"/>
              </a:rPr>
              <a:t>A program accesses to memory with an invalid pointer</a:t>
            </a:r>
            <a:endParaRPr lang="ko-KR" altLang="en-US" dirty="0">
              <a:solidFill>
                <a:prstClr val="black"/>
              </a:solidFill>
              <a:latin typeface="Oswald" pitchFamily="2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Error: Dangling Pointer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351587" y="2430761"/>
            <a:ext cx="437267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162621" y="2430761"/>
            <a:ext cx="437267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36460" y="2430761"/>
            <a:ext cx="437267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33070" y="2430761"/>
            <a:ext cx="437267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49" name="직선 화살표 연결선 48"/>
          <p:cNvCxnSpPr>
            <a:stCxn id="44" idx="3"/>
            <a:endCxn id="45" idx="1"/>
          </p:cNvCxnSpPr>
          <p:nvPr/>
        </p:nvCxnSpPr>
        <p:spPr>
          <a:xfrm>
            <a:off x="2788854" y="2574777"/>
            <a:ext cx="373767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5" idx="3"/>
            <a:endCxn id="46" idx="1"/>
          </p:cNvCxnSpPr>
          <p:nvPr/>
        </p:nvCxnSpPr>
        <p:spPr>
          <a:xfrm>
            <a:off x="3599887" y="2574777"/>
            <a:ext cx="336572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6" idx="3"/>
            <a:endCxn id="47" idx="1"/>
          </p:cNvCxnSpPr>
          <p:nvPr/>
        </p:nvCxnSpPr>
        <p:spPr>
          <a:xfrm>
            <a:off x="4373727" y="2574777"/>
            <a:ext cx="359343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351585" y="2060848"/>
            <a:ext cx="437267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59" name="꺾인 연결선 58"/>
          <p:cNvCxnSpPr>
            <a:stCxn id="57" idx="3"/>
            <a:endCxn id="46" idx="0"/>
          </p:cNvCxnSpPr>
          <p:nvPr/>
        </p:nvCxnSpPr>
        <p:spPr>
          <a:xfrm>
            <a:off x="2788851" y="2204865"/>
            <a:ext cx="1366242" cy="225897"/>
          </a:xfrm>
          <a:prstGeom prst="bentConnector2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7940960" y="4554273"/>
            <a:ext cx="1296145" cy="1120434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940950" y="3299245"/>
            <a:ext cx="1296145" cy="191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7940962" y="5893641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2KB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7940961" y="3487828"/>
            <a:ext cx="1296145" cy="2189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3KB</a:t>
            </a:r>
            <a:endParaRPr lang="ko-KR" altLang="en-US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940959" y="5674707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3KB</a:t>
            </a:r>
          </a:p>
        </p:txBody>
      </p:sp>
      <p:cxnSp>
        <p:nvCxnSpPr>
          <p:cNvPr id="111" name="직선 화살표 연결선 110"/>
          <p:cNvCxnSpPr>
            <a:stCxn id="103" idx="2"/>
          </p:cNvCxnSpPr>
          <p:nvPr/>
        </p:nvCxnSpPr>
        <p:spPr>
          <a:xfrm flipV="1">
            <a:off x="8589033" y="5290775"/>
            <a:ext cx="699" cy="38393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7940952" y="4335339"/>
            <a:ext cx="1296145" cy="2189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NULL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7940961" y="3918140"/>
            <a:ext cx="1296134" cy="2189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7940951" y="3706762"/>
            <a:ext cx="1296145" cy="2113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7940952" y="4127115"/>
            <a:ext cx="1296145" cy="2082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8" name="직선 화살표 연결선 117"/>
          <p:cNvCxnSpPr>
            <a:stCxn id="112" idx="2"/>
          </p:cNvCxnSpPr>
          <p:nvPr/>
        </p:nvCxnSpPr>
        <p:spPr>
          <a:xfrm>
            <a:off x="8589025" y="4554274"/>
            <a:ext cx="707" cy="383985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6527670" y="2483296"/>
            <a:ext cx="437267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7338704" y="2483296"/>
            <a:ext cx="437267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8112543" y="2483296"/>
            <a:ext cx="437267" cy="288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8909153" y="2483296"/>
            <a:ext cx="437267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24" name="직선 화살표 연결선 123"/>
          <p:cNvCxnSpPr>
            <a:stCxn id="120" idx="3"/>
            <a:endCxn id="121" idx="1"/>
          </p:cNvCxnSpPr>
          <p:nvPr/>
        </p:nvCxnSpPr>
        <p:spPr>
          <a:xfrm>
            <a:off x="6964937" y="2627312"/>
            <a:ext cx="373767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121" idx="3"/>
            <a:endCxn id="122" idx="1"/>
          </p:cNvCxnSpPr>
          <p:nvPr/>
        </p:nvCxnSpPr>
        <p:spPr>
          <a:xfrm>
            <a:off x="7775970" y="2627312"/>
            <a:ext cx="336572" cy="0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6527669" y="2072903"/>
            <a:ext cx="437267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28" name="꺾인 연결선 127"/>
          <p:cNvCxnSpPr>
            <a:stCxn id="127" idx="3"/>
            <a:endCxn id="122" idx="0"/>
          </p:cNvCxnSpPr>
          <p:nvPr/>
        </p:nvCxnSpPr>
        <p:spPr>
          <a:xfrm>
            <a:off x="6964936" y="2216920"/>
            <a:ext cx="1366241" cy="266377"/>
          </a:xfrm>
          <a:prstGeom prst="bentConnector2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803818" y="1988841"/>
            <a:ext cx="925663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free()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7338704" y="2411289"/>
            <a:ext cx="773839" cy="433923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121803" y="2845212"/>
            <a:ext cx="176880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dangling pointer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576915" y="4017649"/>
            <a:ext cx="827858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free(b)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166938" y="5630286"/>
            <a:ext cx="460719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2" name="직선 화살표 연결선 161"/>
          <p:cNvCxnSpPr>
            <a:stCxn id="161" idx="3"/>
          </p:cNvCxnSpPr>
          <p:nvPr/>
        </p:nvCxnSpPr>
        <p:spPr>
          <a:xfrm>
            <a:off x="7627656" y="5784174"/>
            <a:ext cx="31815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stCxn id="164" idx="3"/>
          </p:cNvCxnSpPr>
          <p:nvPr/>
        </p:nvCxnSpPr>
        <p:spPr>
          <a:xfrm>
            <a:off x="7631993" y="6003108"/>
            <a:ext cx="313816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7171275" y="5849220"/>
            <a:ext cx="460719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6" name="꺾인 연결선 205"/>
          <p:cNvCxnSpPr/>
          <p:nvPr/>
        </p:nvCxnSpPr>
        <p:spPr>
          <a:xfrm flipV="1">
            <a:off x="9243456" y="3617774"/>
            <a:ext cx="12700" cy="2385335"/>
          </a:xfrm>
          <a:prstGeom prst="bentConnector3">
            <a:avLst>
              <a:gd name="adj1" fmla="val 402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꺾인 연결선 207"/>
          <p:cNvCxnSpPr/>
          <p:nvPr/>
        </p:nvCxnSpPr>
        <p:spPr>
          <a:xfrm rot="10800000" flipH="1" flipV="1">
            <a:off x="7940960" y="3561545"/>
            <a:ext cx="1" cy="406660"/>
          </a:xfrm>
          <a:prstGeom prst="bentConnector3">
            <a:avLst>
              <a:gd name="adj1" fmla="val -22860000000"/>
            </a:avLst>
          </a:prstGeom>
          <a:ln w="15875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꺾인 연결선 210"/>
          <p:cNvCxnSpPr>
            <a:stCxn id="113" idx="1"/>
            <a:endCxn id="112" idx="1"/>
          </p:cNvCxnSpPr>
          <p:nvPr/>
        </p:nvCxnSpPr>
        <p:spPr>
          <a:xfrm rot="10800000" flipV="1">
            <a:off x="7940951" y="4027607"/>
            <a:ext cx="10" cy="417199"/>
          </a:xfrm>
          <a:prstGeom prst="bentConnector3">
            <a:avLst>
              <a:gd name="adj1" fmla="val 22861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/>
          <p:cNvCxnSpPr>
            <a:stCxn id="122" idx="3"/>
            <a:endCxn id="123" idx="1"/>
          </p:cNvCxnSpPr>
          <p:nvPr/>
        </p:nvCxnSpPr>
        <p:spPr>
          <a:xfrm>
            <a:off x="8549810" y="2627312"/>
            <a:ext cx="359343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꺾인 연결선 219"/>
          <p:cNvCxnSpPr>
            <a:stCxn id="110" idx="3"/>
            <a:endCxn id="113" idx="3"/>
          </p:cNvCxnSpPr>
          <p:nvPr/>
        </p:nvCxnSpPr>
        <p:spPr>
          <a:xfrm flipH="1" flipV="1">
            <a:off x="9237095" y="4027608"/>
            <a:ext cx="8" cy="1756567"/>
          </a:xfrm>
          <a:prstGeom prst="bentConnector3">
            <a:avLst>
              <a:gd name="adj1" fmla="val -28575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곱셈 기호 233"/>
          <p:cNvSpPr/>
          <p:nvPr/>
        </p:nvSpPr>
        <p:spPr>
          <a:xfrm>
            <a:off x="8613672" y="2500161"/>
            <a:ext cx="218633" cy="218633"/>
          </a:xfrm>
          <a:prstGeom prst="mathMultiply">
            <a:avLst/>
          </a:prstGeom>
          <a:solidFill>
            <a:srgbClr val="C000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6" name="곱셈 기호 235"/>
          <p:cNvSpPr/>
          <p:nvPr/>
        </p:nvSpPr>
        <p:spPr>
          <a:xfrm>
            <a:off x="7580922" y="4135001"/>
            <a:ext cx="288032" cy="218633"/>
          </a:xfrm>
          <a:prstGeom prst="mathMultiply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9" name="직사각형 258"/>
          <p:cNvSpPr/>
          <p:nvPr/>
        </p:nvSpPr>
        <p:spPr>
          <a:xfrm>
            <a:off x="3093889" y="4554273"/>
            <a:ext cx="1296145" cy="1120434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3093891" y="3284984"/>
            <a:ext cx="1296145" cy="191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1" name="직사각형 260"/>
          <p:cNvSpPr/>
          <p:nvPr/>
        </p:nvSpPr>
        <p:spPr>
          <a:xfrm>
            <a:off x="3093891" y="5893641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2KB</a:t>
            </a:r>
          </a:p>
        </p:txBody>
      </p:sp>
      <p:sp>
        <p:nvSpPr>
          <p:cNvPr id="262" name="직사각형 261"/>
          <p:cNvSpPr/>
          <p:nvPr/>
        </p:nvSpPr>
        <p:spPr>
          <a:xfrm>
            <a:off x="3093890" y="3479237"/>
            <a:ext cx="1296145" cy="2189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2351586" y="3345522"/>
            <a:ext cx="50405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4" name="직사각형 263"/>
          <p:cNvSpPr/>
          <p:nvPr/>
        </p:nvSpPr>
        <p:spPr>
          <a:xfrm>
            <a:off x="3093888" y="5674707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3KB</a:t>
            </a:r>
          </a:p>
        </p:txBody>
      </p:sp>
      <p:cxnSp>
        <p:nvCxnSpPr>
          <p:cNvPr id="265" name="직선 화살표 연결선 264"/>
          <p:cNvCxnSpPr>
            <a:stCxn id="259" idx="2"/>
          </p:cNvCxnSpPr>
          <p:nvPr/>
        </p:nvCxnSpPr>
        <p:spPr>
          <a:xfrm flipV="1">
            <a:off x="3741962" y="5290775"/>
            <a:ext cx="699" cy="38393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직사각형 265"/>
          <p:cNvSpPr/>
          <p:nvPr/>
        </p:nvSpPr>
        <p:spPr>
          <a:xfrm>
            <a:off x="3093881" y="4335339"/>
            <a:ext cx="1296145" cy="2189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NULL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7" name="직사각형 266"/>
          <p:cNvSpPr/>
          <p:nvPr/>
        </p:nvSpPr>
        <p:spPr>
          <a:xfrm>
            <a:off x="3093891" y="3908181"/>
            <a:ext cx="1296145" cy="2189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8" name="직사각형 267"/>
          <p:cNvSpPr/>
          <p:nvPr/>
        </p:nvSpPr>
        <p:spPr>
          <a:xfrm>
            <a:off x="3093882" y="3696803"/>
            <a:ext cx="1296145" cy="2113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3093881" y="4127115"/>
            <a:ext cx="1296145" cy="2082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72" name="직선 화살표 연결선 271"/>
          <p:cNvCxnSpPr>
            <a:stCxn id="266" idx="2"/>
          </p:cNvCxnSpPr>
          <p:nvPr/>
        </p:nvCxnSpPr>
        <p:spPr>
          <a:xfrm>
            <a:off x="3741954" y="4554274"/>
            <a:ext cx="707" cy="383985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2319867" y="5630286"/>
            <a:ext cx="460719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4" name="직선 화살표 연결선 273"/>
          <p:cNvCxnSpPr>
            <a:stCxn id="273" idx="3"/>
          </p:cNvCxnSpPr>
          <p:nvPr/>
        </p:nvCxnSpPr>
        <p:spPr>
          <a:xfrm>
            <a:off x="2780585" y="5784174"/>
            <a:ext cx="31815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화살표 연결선 274"/>
          <p:cNvCxnSpPr>
            <a:stCxn id="276" idx="3"/>
          </p:cNvCxnSpPr>
          <p:nvPr/>
        </p:nvCxnSpPr>
        <p:spPr>
          <a:xfrm>
            <a:off x="2784922" y="6003108"/>
            <a:ext cx="313816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2324204" y="5849220"/>
            <a:ext cx="460719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8" name="꺾인 연결선 277"/>
          <p:cNvCxnSpPr/>
          <p:nvPr/>
        </p:nvCxnSpPr>
        <p:spPr>
          <a:xfrm rot="10800000" flipH="1" flipV="1">
            <a:off x="3093889" y="3561545"/>
            <a:ext cx="1" cy="406660"/>
          </a:xfrm>
          <a:prstGeom prst="bentConnector3">
            <a:avLst>
              <a:gd name="adj1" fmla="val -228600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꺾인 연결선 278"/>
          <p:cNvCxnSpPr>
            <a:stCxn id="267" idx="1"/>
            <a:endCxn id="266" idx="1"/>
          </p:cNvCxnSpPr>
          <p:nvPr/>
        </p:nvCxnSpPr>
        <p:spPr>
          <a:xfrm rot="10800000" flipV="1">
            <a:off x="3093880" y="4017648"/>
            <a:ext cx="10" cy="427158"/>
          </a:xfrm>
          <a:prstGeom prst="bentConnector3">
            <a:avLst>
              <a:gd name="adj1" fmla="val 22861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꺾인 연결선 279"/>
          <p:cNvCxnSpPr>
            <a:stCxn id="264" idx="3"/>
            <a:endCxn id="267" idx="3"/>
          </p:cNvCxnSpPr>
          <p:nvPr/>
        </p:nvCxnSpPr>
        <p:spPr>
          <a:xfrm flipV="1">
            <a:off x="4390033" y="4017648"/>
            <a:ext cx="3" cy="1766526"/>
          </a:xfrm>
          <a:prstGeom prst="bentConnector3">
            <a:avLst>
              <a:gd name="adj1" fmla="val 76201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꺾인 연결선 294"/>
          <p:cNvCxnSpPr/>
          <p:nvPr/>
        </p:nvCxnSpPr>
        <p:spPr>
          <a:xfrm flipV="1">
            <a:off x="4383675" y="3617774"/>
            <a:ext cx="12700" cy="2385335"/>
          </a:xfrm>
          <a:prstGeom prst="bentConnector3">
            <a:avLst>
              <a:gd name="adj1" fmla="val 402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모서리가 둥근 직사각형 296"/>
          <p:cNvSpPr/>
          <p:nvPr/>
        </p:nvSpPr>
        <p:spPr>
          <a:xfrm>
            <a:off x="8836008" y="2411289"/>
            <a:ext cx="572361" cy="433923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8829768" y="2122985"/>
            <a:ext cx="176880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unreachable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2927649" y="6112576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7769872" y="6112576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741952" y="4554274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751901" y="5397709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605332" y="4551257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615281" y="5394692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43362" y="3777570"/>
            <a:ext cx="50405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351584" y="4186092"/>
            <a:ext cx="50405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149606" y="3345522"/>
            <a:ext cx="50405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141382" y="3777570"/>
            <a:ext cx="50405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149604" y="4186092"/>
            <a:ext cx="50405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5591944" y="4353737"/>
            <a:ext cx="8278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854464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Error:  Double Free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Free memory that was freed already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83265" y="1484784"/>
            <a:ext cx="7546726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*x =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allocated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free(x);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free memory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free(x);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free repeatedly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342447" y="3248016"/>
            <a:ext cx="1413369" cy="1496873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42447" y="4744889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2KB(invalid)</a:t>
            </a:r>
          </a:p>
        </p:txBody>
      </p:sp>
      <p:cxnSp>
        <p:nvCxnSpPr>
          <p:cNvPr id="10" name="직선 화살표 연결선 9"/>
          <p:cNvCxnSpPr>
            <a:stCxn id="8" idx="0"/>
          </p:cNvCxnSpPr>
          <p:nvPr/>
        </p:nvCxnSpPr>
        <p:spPr>
          <a:xfrm flipH="1">
            <a:off x="6049127" y="3248016"/>
            <a:ext cx="4" cy="433837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9" idx="0"/>
          </p:cNvCxnSpPr>
          <p:nvPr/>
        </p:nvCxnSpPr>
        <p:spPr>
          <a:xfrm flipH="1" flipV="1">
            <a:off x="6049127" y="4293097"/>
            <a:ext cx="4" cy="45179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342447" y="2962263"/>
            <a:ext cx="1413369" cy="28575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53890" y="4831407"/>
            <a:ext cx="44638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*x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6750215" y="4977920"/>
            <a:ext cx="346683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65123" y="5047431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6" name="꺾인 연결선 35"/>
          <p:cNvCxnSpPr>
            <a:stCxn id="9" idx="3"/>
            <a:endCxn id="14" idx="3"/>
          </p:cNvCxnSpPr>
          <p:nvPr/>
        </p:nvCxnSpPr>
        <p:spPr>
          <a:xfrm flipV="1">
            <a:off x="6755815" y="3105139"/>
            <a:ext cx="12700" cy="1782626"/>
          </a:xfrm>
          <a:prstGeom prst="bentConnector3">
            <a:avLst>
              <a:gd name="adj1" fmla="val 1800000"/>
            </a:avLst>
          </a:prstGeom>
          <a:ln w="15875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2312683" y="3248016"/>
            <a:ext cx="1413369" cy="1496873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312683" y="4744889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2KB</a:t>
            </a:r>
          </a:p>
        </p:txBody>
      </p:sp>
      <p:cxnSp>
        <p:nvCxnSpPr>
          <p:cNvPr id="52" name="직선 화살표 연결선 51"/>
          <p:cNvCxnSpPr>
            <a:stCxn id="50" idx="0"/>
          </p:cNvCxnSpPr>
          <p:nvPr/>
        </p:nvCxnSpPr>
        <p:spPr>
          <a:xfrm>
            <a:off x="3019367" y="3248016"/>
            <a:ext cx="0" cy="433837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51" idx="0"/>
          </p:cNvCxnSpPr>
          <p:nvPr/>
        </p:nvCxnSpPr>
        <p:spPr>
          <a:xfrm flipV="1">
            <a:off x="3019367" y="4293097"/>
            <a:ext cx="0" cy="45179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757208" y="2827834"/>
            <a:ext cx="53716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312683" y="2962263"/>
            <a:ext cx="1413369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cxnSp>
        <p:nvCxnSpPr>
          <p:cNvPr id="63" name="꺾인 연결선 62"/>
          <p:cNvCxnSpPr/>
          <p:nvPr/>
        </p:nvCxnSpPr>
        <p:spPr>
          <a:xfrm flipV="1">
            <a:off x="3726051" y="3036442"/>
            <a:ext cx="12700" cy="1782626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073288" y="4756771"/>
            <a:ext cx="44638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*x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H="1">
            <a:off x="3720451" y="4910659"/>
            <a:ext cx="346683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555858" y="8283043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53125" y="3502094"/>
            <a:ext cx="8348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free(x)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237153" y="3501009"/>
            <a:ext cx="991166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free(x)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8228319" y="3573016"/>
            <a:ext cx="2088232" cy="77283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Undefined Error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44706" y="5043650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2227" y="3255228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88676" y="4467890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83479" y="3261185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95567" y="4473847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31504" y="4849416"/>
            <a:ext cx="681178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73074" y="2827834"/>
            <a:ext cx="53716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47370" y="4849416"/>
            <a:ext cx="681178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4267879" y="3933056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7301466" y="3927755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956868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C141FE-E708-42D5-BFFE-ECF35C54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Error: Invalid Frees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B5F41-39A1-4E4A-A258-235B3ABC1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Calling free() incorrectly is dangerous</a:t>
            </a:r>
          </a:p>
          <a:p>
            <a:pPr lvl="1"/>
            <a:r>
              <a:rPr lang="en-US" dirty="0"/>
              <a:t>It expects a pointer as parameter that returned by malloc()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26245020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1E1E6D-6D42-4B9F-9A5F-79B024D5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Checking Memory Errors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77056-55F7-4502-B888-7052E5BB9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Purify</a:t>
            </a:r>
          </a:p>
          <a:p>
            <a:r>
              <a:rPr lang="en-US" dirty="0" err="1"/>
              <a:t>Valgrind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32663828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 related to memory allocation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b="1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dirty="0"/>
              <a:t> library call use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brk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dirty="0"/>
              <a:t>system call - o</a:t>
            </a:r>
            <a:r>
              <a:rPr lang="en-US" altLang="ko-KR" dirty="0">
                <a:cs typeface="Courier New" pitchFamily="49" charset="0"/>
              </a:rPr>
              <a:t>ld approach</a:t>
            </a:r>
            <a:endParaRPr lang="en-US" altLang="ko-KR" dirty="0"/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brk</a:t>
            </a:r>
            <a:r>
              <a:rPr lang="en-US" altLang="ko-KR" dirty="0"/>
              <a:t> is called to expand the program’s </a:t>
            </a:r>
            <a:r>
              <a:rPr lang="en-US" altLang="ko-KR" i="1" dirty="0"/>
              <a:t>break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i="1" dirty="0"/>
              <a:t>break</a:t>
            </a:r>
            <a:r>
              <a:rPr lang="en-US" altLang="ko-KR" dirty="0"/>
              <a:t>: The location of </a:t>
            </a:r>
            <a:r>
              <a:rPr lang="en-US" altLang="ko-KR" b="1" dirty="0"/>
              <a:t>the end of the heap</a:t>
            </a:r>
            <a:r>
              <a:rPr lang="en-US" altLang="ko-KR" dirty="0"/>
              <a:t> in address space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sbrk</a:t>
            </a:r>
            <a:r>
              <a:rPr lang="en-US" altLang="ko-KR" dirty="0"/>
              <a:t> is an additional call similar with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brk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1"/>
            <a:r>
              <a:rPr lang="en-US" altLang="ko-KR" dirty="0">
                <a:cs typeface="Courier New" pitchFamily="49" charset="0"/>
              </a:rPr>
              <a:t>Programmers </a:t>
            </a:r>
            <a:r>
              <a:rPr lang="en-US" altLang="ko-KR" b="1" dirty="0">
                <a:cs typeface="Courier New" pitchFamily="49" charset="0"/>
              </a:rPr>
              <a:t>should never directly call</a:t>
            </a:r>
            <a:r>
              <a:rPr lang="en-US" altLang="ko-KR" dirty="0">
                <a:cs typeface="Courier New" pitchFamily="49" charset="0"/>
              </a:rPr>
              <a:t> either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brk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>
                <a:cs typeface="Courier New" pitchFamily="49" charset="0"/>
              </a:rPr>
              <a:t>or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sbrk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endParaRPr lang="en-US" altLang="ko-KR" dirty="0">
              <a:cs typeface="Courier New" pitchFamily="49" charset="0"/>
            </a:endParaRPr>
          </a:p>
          <a:p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135560" y="1127646"/>
            <a:ext cx="7546726" cy="10772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brk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addr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sbrk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intptr_t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increment);</a:t>
            </a:r>
          </a:p>
        </p:txBody>
      </p:sp>
    </p:spTree>
    <p:extLst>
      <p:ext uri="{BB962C8B-B14F-4D97-AF65-F5344CB8AC3E}">
        <p14:creationId xmlns:p14="http://schemas.microsoft.com/office/powerpoint/2010/main" val="2821180701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 related to memory allocation(Cont.)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mmap</a:t>
            </a:r>
            <a:r>
              <a:rPr lang="en-US" altLang="ko-KR" dirty="0">
                <a:cs typeface="Courier New" pitchFamily="49" charset="0"/>
              </a:rPr>
              <a:t> system call can create </a:t>
            </a:r>
            <a:r>
              <a:rPr lang="en-US" altLang="ko-KR" b="1" dirty="0">
                <a:cs typeface="Courier New" pitchFamily="49" charset="0"/>
              </a:rPr>
              <a:t>an anonymous </a:t>
            </a:r>
            <a:r>
              <a:rPr lang="en-US" altLang="ko-KR" dirty="0">
                <a:cs typeface="Courier New" pitchFamily="49" charset="0"/>
              </a:rPr>
              <a:t>memory region – used in modern malloc() implementations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35560" y="1196752"/>
            <a:ext cx="7546726" cy="10772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&lt;sys/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mman.h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mmap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length,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port,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flags,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off_t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offset)</a:t>
            </a:r>
          </a:p>
        </p:txBody>
      </p:sp>
    </p:spTree>
    <p:extLst>
      <p:ext uri="{BB962C8B-B14F-4D97-AF65-F5344CB8AC3E}">
        <p14:creationId xmlns:p14="http://schemas.microsoft.com/office/powerpoint/2010/main" val="3555132733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Memory APIs: </a:t>
            </a:r>
            <a:r>
              <a:rPr lang="en-US" altLang="ko-KR" dirty="0" err="1"/>
              <a:t>calloc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Allocate memory on the heap and </a:t>
            </a:r>
            <a:r>
              <a:rPr lang="en-US" altLang="ko-KR" dirty="0">
                <a:solidFill>
                  <a:schemeClr val="accent1"/>
                </a:solidFill>
              </a:rPr>
              <a:t>zeroes it</a:t>
            </a:r>
            <a:r>
              <a:rPr lang="en-US" altLang="ko-KR" dirty="0"/>
              <a:t> before returning.</a:t>
            </a:r>
          </a:p>
          <a:p>
            <a:pPr lvl="1"/>
            <a:r>
              <a:rPr lang="en-US" altLang="ko-KR" dirty="0"/>
              <a:t>Argument</a:t>
            </a:r>
          </a:p>
          <a:p>
            <a:pPr lvl="2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/>
              <a:t>: number of blocks to allocate</a:t>
            </a:r>
          </a:p>
          <a:p>
            <a:pPr lvl="2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size </a:t>
            </a:r>
            <a:r>
              <a:rPr lang="en-US" altLang="ko-KR" dirty="0"/>
              <a:t>: size of each block(in bytes)</a:t>
            </a:r>
          </a:p>
          <a:p>
            <a:pPr lvl="1"/>
            <a:r>
              <a:rPr lang="en-US" altLang="ko-KR" dirty="0"/>
              <a:t>Return</a:t>
            </a:r>
          </a:p>
          <a:p>
            <a:pPr lvl="2"/>
            <a:r>
              <a:rPr lang="en-US" altLang="ko-KR" dirty="0"/>
              <a:t>Success :  a void type pointer to the memory block allocated by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calloc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ko-KR" dirty="0"/>
              <a:t>Fail : NULL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35560" y="1093033"/>
            <a:ext cx="7546726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&lt;stdlib.h&gt;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calloc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num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size)</a:t>
            </a:r>
          </a:p>
        </p:txBody>
      </p:sp>
    </p:spTree>
    <p:extLst>
      <p:ext uri="{BB962C8B-B14F-4D97-AF65-F5344CB8AC3E}">
        <p14:creationId xmlns:p14="http://schemas.microsoft.com/office/powerpoint/2010/main" val="3789421823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Memory APIs: </a:t>
            </a:r>
            <a:r>
              <a:rPr lang="en-US" altLang="ko-KR" dirty="0" err="1"/>
              <a:t>realloc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Change the size of memory block.</a:t>
            </a:r>
          </a:p>
          <a:p>
            <a:pPr lvl="1"/>
            <a:r>
              <a:rPr lang="en-US" altLang="ko-KR" dirty="0"/>
              <a:t>A pointer returned by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altLang="ko-KR" dirty="0"/>
              <a:t> may be either the same as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>
                <a:cs typeface="Courier New" pitchFamily="49" charset="0"/>
              </a:rPr>
              <a:t>or a new.</a:t>
            </a:r>
          </a:p>
          <a:p>
            <a:pPr lvl="1"/>
            <a:r>
              <a:rPr lang="en-US" altLang="ko-KR" dirty="0"/>
              <a:t>Argument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dirty="0"/>
              <a:t>: Pointer to memory block allocated with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altLang="ko-KR" dirty="0"/>
              <a:t> or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realloc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size</a:t>
            </a:r>
            <a:r>
              <a:rPr lang="en-US" altLang="ko-KR" dirty="0"/>
              <a:t>: New size for the memory block(in bytes)</a:t>
            </a:r>
          </a:p>
          <a:p>
            <a:pPr lvl="1"/>
            <a:r>
              <a:rPr lang="en-US" altLang="ko-KR" dirty="0"/>
              <a:t>Return</a:t>
            </a:r>
          </a:p>
          <a:p>
            <a:pPr lvl="2"/>
            <a:r>
              <a:rPr lang="en-US" altLang="ko-KR" dirty="0"/>
              <a:t>Success:  void type pointer to the memory block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ko-KR" dirty="0"/>
              <a:t>Fail : NULL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35560" y="1093033"/>
            <a:ext cx="7546726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&lt;stdlib.h&gt;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realloc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size)</a:t>
            </a:r>
          </a:p>
        </p:txBody>
      </p:sp>
    </p:spTree>
    <p:extLst>
      <p:ext uri="{BB962C8B-B14F-4D97-AF65-F5344CB8AC3E}">
        <p14:creationId xmlns:p14="http://schemas.microsoft.com/office/powerpoint/2010/main" val="2919130823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14. Memory API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005580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9FD8B3-A112-449F-A9D7-E3A66EF6D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Memory Usage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0536B-AC53-4BDE-9E99-8EB421F1E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that at runtime a process is allocated memory regions(pages) for Code, Data, Stack, Heap</a:t>
            </a:r>
          </a:p>
          <a:p>
            <a:r>
              <a:rPr lang="en-US" dirty="0"/>
              <a:t>Code and Data normally do not change – pre-allocated at load time, no allocations and deallocations</a:t>
            </a:r>
          </a:p>
          <a:p>
            <a:r>
              <a:rPr lang="en-US" dirty="0"/>
              <a:t>Stack changes during function calls – short-lived allocations</a:t>
            </a:r>
          </a:p>
          <a:p>
            <a:pPr lvl="1"/>
            <a:r>
              <a:rPr lang="en-US" dirty="0"/>
              <a:t>Used to store function parameters, local variables, and return address</a:t>
            </a:r>
          </a:p>
          <a:p>
            <a:pPr lvl="1"/>
            <a:r>
              <a:rPr lang="en-US" dirty="0"/>
              <a:t>Memory in this region are allocated-deallocated by manipulating the Stack Pointer(SP) register using PUSH and POP instructions</a:t>
            </a:r>
            <a:endParaRPr lang="en-US" u="sng" dirty="0"/>
          </a:p>
          <a:p>
            <a:pPr lvl="1"/>
            <a:r>
              <a:rPr lang="en-US" u="sng" dirty="0"/>
              <a:t>Implicit management</a:t>
            </a:r>
            <a:r>
              <a:rPr lang="en-US" dirty="0"/>
              <a:t> - the compiler generates the </a:t>
            </a:r>
            <a:r>
              <a:rPr lang="en-US" dirty="0" err="1"/>
              <a:t>PUSHes</a:t>
            </a:r>
            <a:r>
              <a:rPr lang="en-US" dirty="0"/>
              <a:t> and POPs for a C program</a:t>
            </a:r>
          </a:p>
          <a:p>
            <a:r>
              <a:rPr lang="en-US" dirty="0"/>
              <a:t>Heap – long-lived</a:t>
            </a:r>
          </a:p>
          <a:p>
            <a:pPr lvl="1"/>
            <a:r>
              <a:rPr lang="en-US" u="sng" dirty="0"/>
              <a:t>Explicit management</a:t>
            </a:r>
            <a:r>
              <a:rPr lang="en-US" dirty="0"/>
              <a:t> - allocations and deallocations handled by programmer via some API</a:t>
            </a:r>
          </a:p>
          <a:p>
            <a:pPr lvl="1"/>
            <a:r>
              <a:rPr lang="en-US" dirty="0"/>
              <a:t>Challenging to both systems and programmers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PH" dirty="0"/>
          </a:p>
        </p:txBody>
      </p:sp>
      <p:sp>
        <p:nvSpPr>
          <p:cNvPr id="5" name="직사각형 6">
            <a:extLst>
              <a:ext uri="{FF2B5EF4-FFF2-40B4-BE49-F238E27FC236}">
                <a16:creationId xmlns:a16="http://schemas.microsoft.com/office/drawing/2014/main" id="{0793F41A-2137-4C6F-97AF-B152A7FC7C0E}"/>
              </a:ext>
            </a:extLst>
          </p:cNvPr>
          <p:cNvSpPr/>
          <p:nvPr/>
        </p:nvSpPr>
        <p:spPr>
          <a:xfrm>
            <a:off x="6143624" y="4994470"/>
            <a:ext cx="5496991" cy="10772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func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int *x = (int *) malloc(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(int));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...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1377031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API: malloc()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400" dirty="0"/>
          </a:p>
          <a:p>
            <a:pPr>
              <a:buNone/>
            </a:pPr>
            <a:endParaRPr lang="en-US" altLang="ko-KR" sz="2400" dirty="0"/>
          </a:p>
          <a:p>
            <a:r>
              <a:rPr lang="en-US" altLang="ko-KR" dirty="0"/>
              <a:t>Allocate a memory region on the heap.</a:t>
            </a:r>
          </a:p>
          <a:p>
            <a:pPr lvl="1"/>
            <a:r>
              <a:rPr lang="en-US" altLang="ko-KR" dirty="0"/>
              <a:t>Argument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size_t size</a:t>
            </a:r>
            <a:r>
              <a:rPr lang="en-US" altLang="ko-KR" dirty="0"/>
              <a:t> : size of the memory block(in bytes)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altLang="ko-KR" dirty="0"/>
              <a:t> is an unsigned integer type.</a:t>
            </a:r>
          </a:p>
          <a:p>
            <a:pPr lvl="1"/>
            <a:r>
              <a:rPr lang="en-US" altLang="ko-KR" dirty="0"/>
              <a:t>Return</a:t>
            </a:r>
          </a:p>
          <a:p>
            <a:pPr lvl="2"/>
            <a:r>
              <a:rPr lang="en-US" altLang="ko-KR" dirty="0"/>
              <a:t>Success :  a void type pointer to the memory block allocated by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malloc</a:t>
            </a:r>
          </a:p>
          <a:p>
            <a:pPr lvl="2"/>
            <a:r>
              <a:rPr lang="en-US" altLang="ko-KR" dirty="0"/>
              <a:t>Fail : a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lvl="1"/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3431704" y="1093033"/>
            <a:ext cx="4536504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&lt;stdlib.h&gt;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void*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malloc(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size)</a:t>
            </a:r>
          </a:p>
        </p:txBody>
      </p:sp>
    </p:spTree>
    <p:extLst>
      <p:ext uri="{BB962C8B-B14F-4D97-AF65-F5344CB8AC3E}">
        <p14:creationId xmlns:p14="http://schemas.microsoft.com/office/powerpoint/2010/main" val="3349450557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API: </a:t>
            </a:r>
            <a:r>
              <a:rPr lang="en-US" altLang="ko-KR" dirty="0" err="1"/>
              <a:t>sizeof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952078"/>
            <a:ext cx="8786812" cy="5501258"/>
          </a:xfrm>
        </p:spPr>
        <p:txBody>
          <a:bodyPr/>
          <a:lstStyle/>
          <a:p>
            <a:r>
              <a:rPr lang="en-US" altLang="ko-KR" dirty="0"/>
              <a:t>Routines and macros are utilized for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size </a:t>
            </a:r>
            <a:r>
              <a:rPr lang="en-US" altLang="ko-KR" dirty="0">
                <a:cs typeface="Courier New" pitchFamily="49" charset="0"/>
              </a:rPr>
              <a:t>in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malloc </a:t>
            </a:r>
            <a:r>
              <a:rPr lang="en-US" altLang="ko-KR" dirty="0">
                <a:cs typeface="Courier New" pitchFamily="49" charset="0"/>
              </a:rPr>
              <a:t>instead typ</a:t>
            </a:r>
            <a:r>
              <a:rPr lang="en-US" altLang="ko-KR" dirty="0"/>
              <a:t>ing in a number directly</a:t>
            </a:r>
          </a:p>
          <a:p>
            <a:r>
              <a:rPr lang="en-US" altLang="ko-KR" dirty="0"/>
              <a:t>Two types of results of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>
                <a:cs typeface="Courier New" pitchFamily="49" charset="0"/>
              </a:rPr>
              <a:t>with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>
                <a:cs typeface="Courier New" pitchFamily="49" charset="0"/>
              </a:rPr>
              <a:t>variables</a:t>
            </a:r>
          </a:p>
          <a:p>
            <a:pPr lvl="1"/>
            <a:r>
              <a:rPr lang="en-US" altLang="ko-KR" dirty="0"/>
              <a:t>The actual size of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‘x’</a:t>
            </a:r>
            <a:r>
              <a:rPr lang="en-US" altLang="ko-KR" dirty="0"/>
              <a:t> is known at run-time.</a:t>
            </a:r>
          </a:p>
          <a:p>
            <a:endParaRPr lang="en-US" altLang="ko-KR" dirty="0"/>
          </a:p>
          <a:p>
            <a:endParaRPr lang="en-US" altLang="ko-KR" sz="2800" dirty="0"/>
          </a:p>
          <a:p>
            <a:pPr lvl="1"/>
            <a:r>
              <a:rPr lang="en-US" altLang="ko-KR" dirty="0"/>
              <a:t>The actual size of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‘x’</a:t>
            </a:r>
            <a:r>
              <a:rPr lang="en-US" altLang="ko-KR" dirty="0"/>
              <a:t> is known at compile-time.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Be careful with strings: 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malloc(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(s) </a:t>
            </a:r>
            <a:r>
              <a:rPr lang="en-US" altLang="ko-KR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09714" y="2996952"/>
            <a:ext cx="5098454" cy="5232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*x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 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(“%d\n”, 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(x));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509714" y="3717033"/>
            <a:ext cx="5098454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09714" y="4797152"/>
            <a:ext cx="5098454" cy="5232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x[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(“%d\n”, 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(x));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509714" y="5569496"/>
            <a:ext cx="5098454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665198480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API: free()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dirty="0"/>
              <a:t>Free a memory region allocated by a call to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Argument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dirty="0"/>
              <a:t> : a pointer to a memory block allocated with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malloc</a:t>
            </a:r>
          </a:p>
          <a:p>
            <a:pPr lvl="1"/>
            <a:r>
              <a:rPr lang="en-US" altLang="ko-KR" dirty="0"/>
              <a:t>Return</a:t>
            </a:r>
          </a:p>
          <a:p>
            <a:pPr lvl="2"/>
            <a:r>
              <a:rPr lang="en-US" altLang="ko-KR" dirty="0"/>
              <a:t>none</a:t>
            </a:r>
          </a:p>
          <a:p>
            <a:pPr lvl="1"/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3791744" y="1093033"/>
            <a:ext cx="4536504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free(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void*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2361154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Allocating Memory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782046" y="2237383"/>
            <a:ext cx="398636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*pi; </a:t>
            </a:r>
            <a:r>
              <a:rPr lang="en-US" altLang="ko-KR" sz="1400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local variable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286608" y="1193537"/>
            <a:ext cx="1413369" cy="1785950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86608" y="2979487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2244" y="2237383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03346" y="1559073"/>
            <a:ext cx="6232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화살표 연결선 38"/>
          <p:cNvCxnSpPr>
            <a:stCxn id="9" idx="0"/>
          </p:cNvCxnSpPr>
          <p:nvPr/>
        </p:nvCxnSpPr>
        <p:spPr>
          <a:xfrm flipH="1">
            <a:off x="3992736" y="1193538"/>
            <a:ext cx="557" cy="4129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2" idx="0"/>
          </p:cNvCxnSpPr>
          <p:nvPr/>
        </p:nvCxnSpPr>
        <p:spPr>
          <a:xfrm flipV="1">
            <a:off x="3993293" y="2545159"/>
            <a:ext cx="5337" cy="43432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046660" y="2968474"/>
            <a:ext cx="44638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*pi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83634" y="1032992"/>
            <a:ext cx="50405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782046" y="4781979"/>
            <a:ext cx="398636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 = 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)*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  <a:endParaRPr lang="en-US" altLang="ko-KR" sz="1400" dirty="0">
              <a:solidFill>
                <a:srgbClr val="0070C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286055" y="5112282"/>
            <a:ext cx="1413369" cy="640719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286055" y="5753001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2KB</a:t>
            </a:r>
          </a:p>
        </p:txBody>
      </p:sp>
      <p:cxnSp>
        <p:nvCxnSpPr>
          <p:cNvPr id="94" name="직선 화살표 연결선 93"/>
          <p:cNvCxnSpPr>
            <a:stCxn id="90" idx="0"/>
          </p:cNvCxnSpPr>
          <p:nvPr/>
        </p:nvCxnSpPr>
        <p:spPr>
          <a:xfrm flipH="1">
            <a:off x="3992735" y="5112282"/>
            <a:ext cx="4" cy="20639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91" idx="0"/>
          </p:cNvCxnSpPr>
          <p:nvPr/>
        </p:nvCxnSpPr>
        <p:spPr>
          <a:xfrm flipH="1" flipV="1">
            <a:off x="3992735" y="5536977"/>
            <a:ext cx="4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3286055" y="3970375"/>
            <a:ext cx="1413369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3286052" y="4255025"/>
            <a:ext cx="1413369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3286053" y="4540777"/>
            <a:ext cx="1413369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3286054" y="4826529"/>
            <a:ext cx="1413369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cxnSp>
        <p:nvCxnSpPr>
          <p:cNvPr id="115" name="꺾인 연결선 114"/>
          <p:cNvCxnSpPr/>
          <p:nvPr/>
        </p:nvCxnSpPr>
        <p:spPr>
          <a:xfrm flipV="1">
            <a:off x="4699423" y="4044554"/>
            <a:ext cx="12700" cy="1782626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52" idx="1"/>
            <a:endCxn id="12" idx="3"/>
          </p:cNvCxnSpPr>
          <p:nvPr/>
        </p:nvCxnSpPr>
        <p:spPr>
          <a:xfrm flipH="1">
            <a:off x="4699977" y="3122363"/>
            <a:ext cx="346683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5040506" y="5762849"/>
            <a:ext cx="44638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*pi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8" name="직선 화살표 연결선 127"/>
          <p:cNvCxnSpPr/>
          <p:nvPr/>
        </p:nvCxnSpPr>
        <p:spPr>
          <a:xfrm flipH="1">
            <a:off x="4693823" y="5918771"/>
            <a:ext cx="346683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3272119" y="3279401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272119" y="6049766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7" name="꺾인 연결선 36"/>
          <p:cNvCxnSpPr/>
          <p:nvPr/>
        </p:nvCxnSpPr>
        <p:spPr>
          <a:xfrm>
            <a:off x="8639327" y="1347426"/>
            <a:ext cx="740093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432384" y="1193538"/>
            <a:ext cx="863126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pointer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75314" y="3068961"/>
            <a:ext cx="61237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83634" y="3805226"/>
            <a:ext cx="50405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56929" y="5918772"/>
            <a:ext cx="61237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51585" y="4090125"/>
            <a:ext cx="93610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 + 4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49947" y="4374974"/>
            <a:ext cx="93610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 + 8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44285" y="4672641"/>
            <a:ext cx="93610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 + 12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5789438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280</TotalTime>
  <Words>1460</Words>
  <Application>Microsoft Office PowerPoint</Application>
  <PresentationFormat>Widescreen</PresentationFormat>
  <Paragraphs>346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맑은 고딕</vt:lpstr>
      <vt:lpstr>Arial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Process Memory Usage</vt:lpstr>
      <vt:lpstr>Memory API: malloc()</vt:lpstr>
      <vt:lpstr>Memory API: sizeof()</vt:lpstr>
      <vt:lpstr>Memory API: free()</vt:lpstr>
      <vt:lpstr>Allocating Memory</vt:lpstr>
      <vt:lpstr>Freeing Memory </vt:lpstr>
      <vt:lpstr>Common Error: Forgetting To Allocate Memory</vt:lpstr>
      <vt:lpstr>Common Error: Forgetting To Allocate Memory(Cont.)</vt:lpstr>
      <vt:lpstr>Common Error: Not Allocating Enough Memory</vt:lpstr>
      <vt:lpstr>Common Error: Forgetting to Initialize</vt:lpstr>
      <vt:lpstr>Common Error: Memory Leak</vt:lpstr>
      <vt:lpstr>Common Error: Dangling Pointer</vt:lpstr>
      <vt:lpstr>Common Error:  Double Free</vt:lpstr>
      <vt:lpstr>Common Error: Invalid Frees</vt:lpstr>
      <vt:lpstr>Tools for Checking Memory Errors</vt:lpstr>
      <vt:lpstr>System calls related to memory allocation</vt:lpstr>
      <vt:lpstr>System calls related to memory allocation(Cont.)</vt:lpstr>
      <vt:lpstr>Other Memory APIs: calloc()</vt:lpstr>
      <vt:lpstr>Other Memory APIs: realloc()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29</cp:revision>
  <cp:lastPrinted>2015-03-03T01:48:46Z</cp:lastPrinted>
  <dcterms:created xsi:type="dcterms:W3CDTF">2021-07-20T07:19:04Z</dcterms:created>
  <dcterms:modified xsi:type="dcterms:W3CDTF">2021-10-16T08:32:00Z</dcterms:modified>
</cp:coreProperties>
</file>