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8" r:id="rId2"/>
    <p:sldId id="299" r:id="rId3"/>
    <p:sldId id="300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01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Two Threads Using A Semaphore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279577" y="803488"/>
          <a:ext cx="730881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set: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begin)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 → T0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sect: end)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wake(T1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9544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2"/>
            <a:r>
              <a:rPr lang="en-US" altLang="ko-KR" dirty="0"/>
              <a:t>The value of semaphore should be set to is </a:t>
            </a:r>
            <a:r>
              <a:rPr lang="en-US" altLang="ko-KR" b="1" dirty="0"/>
              <a:t>0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908721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1704" y="5085185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2224" y="4365104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0954" y="5085185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4100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before the child has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715616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(Child exists; is runnable)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wake(Parent)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2289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child runs to completion before 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1847528" y="1696184"/>
          <a:ext cx="84969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(Child exists; is runnable)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wake(nobody)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parent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&lt;0)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awake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9155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578" y="3128770"/>
            <a:ext cx="759684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</p:spTree>
    <p:extLst>
      <p:ext uri="{BB962C8B-B14F-4D97-AF65-F5344CB8AC3E}">
        <p14:creationId xmlns:p14="http://schemas.microsoft.com/office/powerpoint/2010/main" val="219896184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3572" y="980728"/>
            <a:ext cx="770485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1706" y="5833592"/>
            <a:ext cx="53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972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endParaRPr lang="en-US" altLang="ko-KR" dirty="0"/>
          </a:p>
          <a:p>
            <a:pPr lvl="2"/>
            <a:r>
              <a:rPr lang="en-US" altLang="ko-KR" dirty="0"/>
              <a:t>It means that the old data there is overwritten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What we’ve forgotten here is </a:t>
            </a:r>
            <a:r>
              <a:rPr lang="en-US" altLang="ko-KR" b="1" dirty="0"/>
              <a:t>mutual exclusion</a:t>
            </a:r>
            <a:endParaRPr lang="en-US" altLang="ko-KR" dirty="0"/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172581"/>
            <a:ext cx="7704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7688" y="2401144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9277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7588"/>
            <a:ext cx="74888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5801" y="5085185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8913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418747"/>
            <a:ext cx="74888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1" y="4293097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48969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too.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532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104675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1825" y="479965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95734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908720"/>
            <a:ext cx="83529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6001544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34024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endParaRPr lang="en-US" altLang="ko-KR" dirty="0"/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7608" y="5229200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4099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More readers </a:t>
            </a:r>
            <a:r>
              <a:rPr lang="en-US" altLang="ko-KR" dirty="0"/>
              <a:t>will be allowed to acquire the read lock too</a:t>
            </a:r>
          </a:p>
          <a:p>
            <a:pPr lvl="1"/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3057342"/>
            <a:ext cx="84249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7283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3532" y="980728"/>
            <a:ext cx="842493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725787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endParaRPr lang="en-US" altLang="ko-KR" dirty="0"/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endParaRPr lang="en-US" altLang="ko-KR" dirty="0"/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239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Assume there are five “</a:t>
            </a:r>
            <a:r>
              <a:rPr lang="en-US" altLang="ko-KR" sz="1800" b="1" dirty="0"/>
              <a:t>philosophers</a:t>
            </a:r>
            <a:r>
              <a:rPr lang="en-US" altLang="ko-KR" sz="1800" dirty="0"/>
              <a:t>” sitting around a table</a:t>
            </a:r>
          </a:p>
          <a:p>
            <a:pPr lvl="1"/>
            <a:r>
              <a:rPr lang="en-US" altLang="ko-KR" sz="1600" dirty="0"/>
              <a:t>Between each pair of philosophers is </a:t>
            </a:r>
            <a:r>
              <a:rPr lang="en-US" altLang="ko-KR" sz="1600" u="sng" dirty="0"/>
              <a:t>a single fork</a:t>
            </a:r>
            <a:r>
              <a:rPr lang="en-US" altLang="ko-KR" sz="1600" dirty="0"/>
              <a:t> (five total)</a:t>
            </a:r>
          </a:p>
          <a:p>
            <a:pPr lvl="1"/>
            <a:r>
              <a:rPr lang="en-US" altLang="ko-KR" sz="1600" dirty="0"/>
              <a:t>The philosophers each have times where they </a:t>
            </a:r>
            <a:r>
              <a:rPr lang="en-US" altLang="ko-KR" sz="1600" b="1" dirty="0"/>
              <a:t>think</a:t>
            </a:r>
            <a:r>
              <a:rPr lang="en-US" altLang="ko-KR" sz="1600" dirty="0"/>
              <a:t>, and don’t need any forks, and times where they </a:t>
            </a:r>
            <a:r>
              <a:rPr lang="en-US" altLang="ko-KR" sz="1600" b="1" dirty="0"/>
              <a:t>eat</a:t>
            </a:r>
            <a:endParaRPr lang="en-US" altLang="ko-KR" sz="1600" dirty="0"/>
          </a:p>
          <a:p>
            <a:pPr lvl="1"/>
            <a:r>
              <a:rPr lang="en-US" altLang="ko-KR" sz="1600" dirty="0"/>
              <a:t>In order to </a:t>
            </a:r>
            <a:r>
              <a:rPr lang="en-US" altLang="ko-KR" sz="1600" i="1" dirty="0"/>
              <a:t>eat</a:t>
            </a:r>
            <a:r>
              <a:rPr lang="en-US" altLang="ko-KR" sz="1600" dirty="0"/>
              <a:t>, a philosopher needs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sz="1600" dirty="0"/>
              <a:t>, both the one on their </a:t>
            </a:r>
            <a:r>
              <a:rPr lang="en-US" altLang="ko-KR" sz="1600" i="1" dirty="0"/>
              <a:t>left</a:t>
            </a:r>
            <a:r>
              <a:rPr lang="en-US" altLang="ko-KR" sz="1600" dirty="0"/>
              <a:t> and the one on their </a:t>
            </a:r>
            <a:r>
              <a:rPr lang="en-US" altLang="ko-KR" sz="1600" i="1" dirty="0"/>
              <a:t>right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The contention for these forks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8040216" y="3140968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203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36360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976320" y="5585563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52384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40" y="587727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76120" y="558924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8088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672064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01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3134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deadlock</a:t>
            </a:r>
            <a:endParaRPr lang="en-US" altLang="ko-KR" dirty="0"/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</a:t>
            </a:r>
          </a:p>
          <a:p>
            <a:pPr lvl="1"/>
            <a:r>
              <a:rPr lang="en-US" altLang="ko-KR" b="1" dirty="0"/>
              <a:t>Concurrency</a:t>
            </a:r>
            <a:r>
              <a:rPr lang="en-US" altLang="ko-KR" dirty="0"/>
              <a:t> is high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fork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fork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0674" y="2960944"/>
            <a:ext cx="316835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3083" y="2957942"/>
            <a:ext cx="338437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6707" y="4253607"/>
            <a:ext cx="2836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3082" y="4273352"/>
            <a:ext cx="3449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41275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occur!</a:t>
            </a:r>
          </a:p>
          <a:p>
            <a:pPr lvl="2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</a:t>
            </a:r>
          </a:p>
          <a:p>
            <a:pPr lvl="2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9736" y="1520788"/>
            <a:ext cx="4248472" cy="205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672" y="3573017"/>
            <a:ext cx="587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6913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endParaRPr lang="en-US" altLang="ko-KR" dirty="0"/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There is no situation where each philosopher grabs one fork and is stuck waiting for another</a:t>
            </a:r>
          </a:p>
          <a:p>
            <a:pPr lvl="3"/>
            <a:r>
              <a:rPr lang="en-US" altLang="ko-KR" dirty="0"/>
              <a:t> </a:t>
            </a:r>
            <a:r>
              <a:rPr lang="en-US" altLang="ko-KR" b="1" dirty="0"/>
              <a:t>The cycle of waiting is broken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2060848"/>
            <a:ext cx="547260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1959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ACB94-2D06-4800-9DEC-B8998669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Throttling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1101D-A3F7-4355-9DF5-1FCA06F9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programmer prevent “too many” threads from doing something at once?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Define on a threshold on the number of threads that can concurrently execute on the code that can bog down the system</a:t>
            </a:r>
          </a:p>
          <a:p>
            <a:pPr lvl="1"/>
            <a:r>
              <a:rPr lang="en-US" dirty="0"/>
              <a:t>Use this threshold value for a semaphore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6267757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our own version of semaphores called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Zemaphores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1552138"/>
            <a:ext cx="627632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one thread can call this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 =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while (s-&gt;value &lt;=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s-&gt;value--;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26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Zemaphore</a:t>
            </a:r>
            <a:r>
              <a:rPr lang="en-US" altLang="ko-KR" dirty="0"/>
              <a:t> don’t maintain the invariant that </a:t>
            </a:r>
            <a:r>
              <a:rPr lang="en-US" altLang="ko-KR" i="1" dirty="0"/>
              <a:t>the value of </a:t>
            </a:r>
            <a:r>
              <a:rPr lang="en-US" altLang="ko-KR" dirty="0"/>
              <a:t>the semaphore</a:t>
            </a:r>
          </a:p>
          <a:p>
            <a:pPr lvl="2"/>
            <a:r>
              <a:rPr lang="en-US" altLang="ko-KR" dirty="0"/>
              <a:t>The value </a:t>
            </a:r>
            <a:r>
              <a:rPr lang="en-US" altLang="ko-KR" u="sng" dirty="0"/>
              <a:t>never be lower than zero</a:t>
            </a:r>
            <a:endParaRPr lang="en-US" altLang="ko-KR" dirty="0"/>
          </a:p>
          <a:p>
            <a:pPr lvl="2"/>
            <a:r>
              <a:rPr lang="en-US" altLang="ko-KR" dirty="0"/>
              <a:t>This behavior is </a:t>
            </a:r>
            <a:r>
              <a:rPr lang="en-US" altLang="ko-KR" b="1" dirty="0"/>
              <a:t>easier</a:t>
            </a:r>
            <a:r>
              <a:rPr lang="en-US" altLang="ko-KR" dirty="0"/>
              <a:t> to implement and </a:t>
            </a:r>
            <a:r>
              <a:rPr lang="en-US" altLang="ko-KR" b="1" dirty="0"/>
              <a:t>matches</a:t>
            </a:r>
            <a:r>
              <a:rPr lang="en-US" altLang="ko-KR" dirty="0"/>
              <a:t> the current Linux implementation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908721"/>
            <a:ext cx="627632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22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s-&gt;value++;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8233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31. Semaphore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0443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A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with an integer value</a:t>
            </a:r>
          </a:p>
          <a:p>
            <a:pPr lvl="1"/>
            <a:r>
              <a:rPr lang="en-US" altLang="ko-KR" dirty="0"/>
              <a:t>We can manipulate with two routines;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ko-KR" dirty="0"/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Declare a semaphore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ko-KR" dirty="0"/>
              <a:t>and initialize it to the value 1</a:t>
            </a:r>
          </a:p>
          <a:p>
            <a:pPr lvl="2"/>
            <a:r>
              <a:rPr lang="en-US" altLang="ko-KR" dirty="0"/>
              <a:t>The second argument, 0, indicates that the semaphore is </a:t>
            </a:r>
            <a:r>
              <a:rPr lang="en-US" altLang="ko-KR" u="sng" dirty="0"/>
              <a:t>shared</a:t>
            </a:r>
            <a:r>
              <a:rPr lang="en-US" altLang="ko-KR" dirty="0"/>
              <a:t> between </a:t>
            </a:r>
            <a:r>
              <a:rPr lang="en-US" altLang="ko-KR" i="1" dirty="0"/>
              <a:t>threads in the same process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2453988"/>
            <a:ext cx="72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 &lt;semaphore.h&gt;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sem_t s;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sem_init(&amp;s,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 to the value 1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0907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value of the semaphore was </a:t>
            </a:r>
            <a:r>
              <a:rPr lang="en-US" altLang="ko-KR" i="1" dirty="0"/>
              <a:t>one</a:t>
            </a:r>
            <a:r>
              <a:rPr lang="en-US" altLang="ko-KR" dirty="0"/>
              <a:t> or </a:t>
            </a:r>
            <a:r>
              <a:rPr lang="en-US" altLang="ko-KR" i="1" dirty="0"/>
              <a:t>higher</a:t>
            </a:r>
            <a:r>
              <a:rPr lang="en-US" altLang="ko-KR" dirty="0"/>
              <a:t> when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, </a:t>
            </a:r>
            <a:r>
              <a:rPr lang="en-US" altLang="ko-KR" b="1" dirty="0"/>
              <a:t>return right away</a:t>
            </a:r>
            <a:endParaRPr lang="en-US" altLang="ko-KR" dirty="0"/>
          </a:p>
          <a:p>
            <a:pPr lvl="1"/>
            <a:r>
              <a:rPr lang="en-US" altLang="ko-KR" dirty="0"/>
              <a:t>It will cause the caller to </a:t>
            </a:r>
            <a:r>
              <a:rPr lang="en-US" altLang="ko-KR" u="sng" dirty="0"/>
              <a:t>suspend execution</a:t>
            </a:r>
            <a:r>
              <a:rPr lang="en-US" altLang="ko-KR" dirty="0"/>
              <a:t> waiting for a subsequent post</a:t>
            </a:r>
          </a:p>
          <a:p>
            <a:pPr lvl="1"/>
            <a:r>
              <a:rPr lang="en-US" altLang="ko-KR" dirty="0"/>
              <a:t>When negative, the value of the semaphore is equal to the number of waiting threads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	decrement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wait if value of semaphore s is negative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</a:p>
        </p:txBody>
      </p:sp>
    </p:spTree>
    <p:extLst>
      <p:ext uri="{BB962C8B-B14F-4D97-AF65-F5344CB8AC3E}">
        <p14:creationId xmlns:p14="http://schemas.microsoft.com/office/powerpoint/2010/main" val="2474045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Simply </a:t>
            </a:r>
            <a:r>
              <a:rPr lang="en-US" altLang="ko-KR" b="1" dirty="0"/>
              <a:t>increments</a:t>
            </a:r>
            <a:r>
              <a:rPr lang="en-US" altLang="ko-KR" dirty="0"/>
              <a:t> the value of the semaphore</a:t>
            </a:r>
          </a:p>
          <a:p>
            <a:pPr lvl="1"/>
            <a:r>
              <a:rPr lang="en-US" altLang="ko-KR" dirty="0"/>
              <a:t>If there is a thread waiting to be woken, </a:t>
            </a:r>
            <a:r>
              <a:rPr lang="en-US" altLang="ko-KR" b="1" dirty="0"/>
              <a:t>wakes </a:t>
            </a:r>
            <a:r>
              <a:rPr lang="en-US" altLang="ko-KR" dirty="0"/>
              <a:t>one of them up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315580" y="1538790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	increment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if there are one or more threads waiting, wake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419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1"/>
            <a:r>
              <a:rPr lang="en-US" altLang="ko-KR" dirty="0"/>
              <a:t>The initial value should be </a:t>
            </a:r>
            <a:r>
              <a:rPr lang="en-US" altLang="ko-KR" b="1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3572" y="1971998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36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Single Thread Using A Semaphore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552352"/>
              </p:ext>
            </p:extLst>
          </p:nvPr>
        </p:nvGraphicFramePr>
        <p:xfrm>
          <a:off x="2207568" y="1409184"/>
          <a:ext cx="777686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of Semaphore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086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531</TotalTime>
  <Words>3493</Words>
  <Application>Microsoft Office PowerPoint</Application>
  <PresentationFormat>Widescreen</PresentationFormat>
  <Paragraphs>623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Courier New</vt:lpstr>
      <vt:lpstr>HY견고딕</vt:lpstr>
      <vt:lpstr>OSwald</vt:lpstr>
      <vt:lpstr>OSwald</vt:lpstr>
      <vt:lpstr>Vijaya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Semaphore: A definition</vt:lpstr>
      <vt:lpstr>Semaphore: Interact with semaphore</vt:lpstr>
      <vt:lpstr>Semaphore: Interact with semaphore (Cont.)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Thread Throttling</vt:lpstr>
      <vt:lpstr>How To Implement Semaphores</vt:lpstr>
      <vt:lpstr>How To Implement Semaphores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27</cp:revision>
  <cp:lastPrinted>2015-03-03T01:48:46Z</cp:lastPrinted>
  <dcterms:created xsi:type="dcterms:W3CDTF">2021-07-20T08:54:30Z</dcterms:created>
  <dcterms:modified xsi:type="dcterms:W3CDTF">2021-12-28T10:13:38Z</dcterms:modified>
</cp:coreProperties>
</file>