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9" r:id="rId2"/>
    <p:sldId id="300" r:id="rId3"/>
    <p:sldId id="301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3" d="100"/>
          <a:sy n="83" d="100"/>
        </p:scale>
        <p:origin x="6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locks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77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1: 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 – examples: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STI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en-US" altLang="ko-KR" dirty="0"/>
              <a:t> instructions in x86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Problems: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 dirty="0"/>
              <a:t>Greedy (or malicious) program could monopolize the processor.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3752" y="2579420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258249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is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</a:t>
            </a:r>
          </a:p>
          <a:p>
            <a:pPr lvl="1"/>
            <a:r>
              <a:rPr lang="en-US" altLang="ko-KR" dirty="0"/>
              <a:t>The code below has problems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1988840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9765025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is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another thread</a:t>
            </a:r>
          </a:p>
          <a:p>
            <a:endParaRPr lang="en-US" altLang="ko-KR" dirty="0"/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67608" y="1340768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2487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Test-and-Set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(testing)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ko-KR" dirty="0"/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en-US" altLang="ko-KR" dirty="0"/>
              <a:t>(setting)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altLang="ko-KR" dirty="0"/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1628801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42148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</a:t>
            </a:r>
            <a:r>
              <a:rPr lang="en-US" altLang="ko-KR" dirty="0">
                <a:solidFill>
                  <a:schemeClr val="accent2"/>
                </a:solidFill>
              </a:rPr>
              <a:t>Spin Lock</a:t>
            </a:r>
            <a:r>
              <a:rPr lang="en-US" altLang="ko-KR" dirty="0"/>
              <a:t>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980728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7657395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entry the critical section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the single CPU, performance overheads can be quite </a:t>
            </a:r>
            <a:r>
              <a:rPr lang="en-US" altLang="ko-KR" i="1" dirty="0"/>
              <a:t>painful</a:t>
            </a:r>
          </a:p>
          <a:p>
            <a:pPr lvl="2"/>
            <a:r>
              <a:rPr lang="en-US" altLang="ko-KR" dirty="0"/>
              <a:t>Ex: If thread holding the lock is preempted while in critical section, other threads scheduled will just be running on the ‘spin’ code</a:t>
            </a:r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</a:p>
          <a:p>
            <a:pPr lvl="2"/>
            <a:r>
              <a:rPr lang="en-US" altLang="ko-KR" dirty="0"/>
              <a:t>Ex: If a thread waiting on a lock is on a different CPU than the thread currently holding the lock, then no issues if critical section is short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208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whether the value at the address(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) is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endParaRPr lang="en-US" altLang="ko-KR" dirty="0"/>
          </a:p>
          <a:p>
            <a:pPr lvl="1"/>
            <a:r>
              <a:rPr lang="en-US" altLang="ko-KR" i="1" dirty="0"/>
              <a:t>If so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altLang="ko-KR" dirty="0"/>
              <a:t> the memory location pointed to by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with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 value</a:t>
            </a:r>
          </a:p>
          <a:p>
            <a:pPr lvl="1"/>
            <a:r>
              <a:rPr lang="en-US" altLang="ko-KR" i="1" dirty="0"/>
              <a:t>In either case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the actual value at that memory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2620070"/>
            <a:ext cx="64627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(actual == expected)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734" y="4005065"/>
            <a:ext cx="515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Compare-and-Swap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4653137"/>
            <a:ext cx="64627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160" y="5607244"/>
            <a:ext cx="31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 lock with compare-and-swap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529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C-callable x86-version of compare-and-swap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84784"/>
            <a:ext cx="64627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old,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unsigned 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Note that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sets a ’byte’ not the word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 __volatile__ (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lock\n"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cmpxchgl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"=q" (ret), "=m"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"r" (new), "m"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"a" (old)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"memory");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956062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store-conditional </a:t>
            </a:r>
            <a:r>
              <a:rPr lang="en-US" altLang="ko-KR" i="1" dirty="0"/>
              <a:t>only succeeds </a:t>
            </a:r>
            <a:r>
              <a:rPr lang="en-US" altLang="ko-KR" dirty="0"/>
              <a:t>if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intermittent store</a:t>
            </a:r>
            <a:r>
              <a:rPr lang="en-US" altLang="ko-KR" dirty="0"/>
              <a:t> to the address has taken place.</a:t>
            </a:r>
          </a:p>
          <a:p>
            <a:pPr lvl="2"/>
            <a:r>
              <a:rPr lang="en-US" altLang="ko-KR" b="1" dirty="0"/>
              <a:t>success</a:t>
            </a:r>
            <a:r>
              <a:rPr lang="en-US" altLang="ko-KR" dirty="0"/>
              <a:t>: return 1 and </a:t>
            </a:r>
            <a:r>
              <a:rPr lang="en-US" altLang="ko-KR" u="sng" dirty="0"/>
              <a:t>update</a:t>
            </a:r>
            <a:r>
              <a:rPr lang="en-US" altLang="ko-KR" dirty="0"/>
              <a:t>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dirty="0"/>
          </a:p>
          <a:p>
            <a:pPr lvl="2"/>
            <a:r>
              <a:rPr lang="en-US" altLang="ko-KR" b="1" dirty="0"/>
              <a:t>fail</a:t>
            </a:r>
            <a:r>
              <a:rPr lang="en-US" altLang="ko-KR" dirty="0"/>
              <a:t>: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is </a:t>
            </a:r>
            <a:r>
              <a:rPr lang="en-US" altLang="ko-KR" u="sng" dirty="0"/>
              <a:t>not updated</a:t>
            </a:r>
            <a:r>
              <a:rPr lang="en-US" altLang="ko-KR" dirty="0"/>
              <a:t> and 0 is returned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(no one has updated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since the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this address)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value;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failed to update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576" y="3738519"/>
            <a:ext cx="313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Load-linked And Store-conditional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2097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 until it’s zero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set-it-to-1 was a success: all done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otherwise: try it all over again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78" y="3933057"/>
            <a:ext cx="26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 To Build A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4653137"/>
            <a:ext cx="8352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(&amp;lock-&gt;flag)||!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52" y="5607244"/>
            <a:ext cx="438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more concise form of the 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lock()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339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Fetch-And-Add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while returning the old value at a particular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16993" y="1844824"/>
            <a:ext cx="5158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0" y="3140968"/>
            <a:ext cx="47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8272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Ticket lock</a:t>
            </a:r>
            <a:r>
              <a:rPr lang="en-US" altLang="ko-KR" dirty="0"/>
              <a:t> can be built with </a:t>
            </a:r>
            <a:r>
              <a:rPr lang="en-US" altLang="ko-KR" u="sng" dirty="0"/>
              <a:t>fetch-and add</a:t>
            </a:r>
            <a:endParaRPr lang="en-US" altLang="ko-KR" dirty="0"/>
          </a:p>
          <a:p>
            <a:pPr lvl="1"/>
            <a:r>
              <a:rPr lang="en-US" altLang="ko-KR" dirty="0"/>
              <a:t>Ensure progress for all threads(unlike in spin locks)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050970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lock-&gt;ticket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lock-&gt;turn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0958635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endParaRPr lang="en-US" altLang="ko-KR" dirty="0"/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672" y="3861048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345775528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endParaRPr lang="en-US" altLang="ko-KR" dirty="0"/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2942361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168" y="5641504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6545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294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2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5826750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363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24745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162454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2810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Wakeup/waiting 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case of releasing the lock (</a:t>
            </a:r>
            <a:r>
              <a:rPr lang="en-US" altLang="ko-KR" i="1" dirty="0"/>
              <a:t>thread A</a:t>
            </a:r>
            <a:r>
              <a:rPr lang="en-US" altLang="ko-KR" dirty="0"/>
              <a:t>) just before the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park() </a:t>
            </a:r>
            <a:r>
              <a:rPr lang="en-US" altLang="ko-KR" dirty="0"/>
              <a:t>(</a:t>
            </a:r>
            <a:r>
              <a:rPr lang="en-US" altLang="ko-KR" i="1" dirty="0"/>
              <a:t>thread B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Thread B would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sleep forever </a:t>
            </a:r>
            <a:r>
              <a:rPr lang="en-US" altLang="ko-KR" dirty="0"/>
              <a:t>(potentially)</a:t>
            </a:r>
          </a:p>
          <a:p>
            <a:endParaRPr lang="en-US" altLang="ko-KR" dirty="0"/>
          </a:p>
          <a:p>
            <a:r>
              <a:rPr lang="en-US" altLang="ko-KR" b="1" dirty="0"/>
              <a:t>Solaris</a:t>
            </a:r>
            <a:r>
              <a:rPr lang="en-US" altLang="ko-KR" dirty="0"/>
              <a:t> solves this problem by adding a third system call: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setpark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1"/>
            <a:r>
              <a:rPr lang="en-US" altLang="ko-KR" dirty="0"/>
              <a:t>By calling this routine, a thread can indicate it </a:t>
            </a:r>
            <a:r>
              <a:rPr lang="en-US" altLang="ko-KR" i="1" dirty="0"/>
              <a:t>is about to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endParaRPr lang="en-US" altLang="ko-KR" dirty="0"/>
          </a:p>
          <a:p>
            <a:pPr lvl="1"/>
            <a:r>
              <a:rPr lang="en-US" altLang="ko-KR" dirty="0"/>
              <a:t>If it happens to be interrupted and another thread calls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 before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is actually called, the subsequent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returns immediately instead of sleeping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942" y="4725145"/>
            <a:ext cx="53813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new code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park();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0282" y="5679253"/>
            <a:ext cx="327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 modification inside of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lock()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220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provides a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futex</a:t>
            </a:r>
            <a:r>
              <a:rPr lang="en-US" altLang="ko-KR" dirty="0"/>
              <a:t> (is similar to Solaris’s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(address, expected)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Put the calling thread to sleep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If the value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ko-KR" dirty="0">
                <a:cs typeface="Courier New" pitchFamily="49" charset="0"/>
              </a:rPr>
              <a:t> is not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>
                <a:cs typeface="Courier New" pitchFamily="49" charset="0"/>
              </a:rPr>
              <a:t>, the call returns immediately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futex_wake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Wake one thread that is waiting on the queue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6798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Snippet from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lowlevellock.h</a:t>
            </a:r>
            <a:r>
              <a:rPr lang="en-US" altLang="ko-KR" dirty="0"/>
              <a:t> in the </a:t>
            </a:r>
            <a:r>
              <a:rPr lang="en-US" altLang="ko-KR" b="1" dirty="0" err="1"/>
              <a:t>nptl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The high bit of the integer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ko-KR" dirty="0"/>
              <a:t>: track whether the lock is held or not</a:t>
            </a:r>
          </a:p>
          <a:p>
            <a:pPr lvl="1"/>
            <a:r>
              <a:rPr lang="en-US" altLang="ko-KR" dirty="0"/>
              <a:t>All the other bits : the number of waiters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2604757"/>
            <a:ext cx="828092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Bit 31 was clear, we got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(this is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fastpath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atomic_increment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atomic_decrement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We have to wait now. First make sure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we are monitoring is truly negative (i.e. locked).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v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640" y="5898758"/>
            <a:ext cx="258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395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37513"/>
            <a:ext cx="82809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6"/>
            </a:pP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(v &gt;=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v)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Adding 0x80000000 to the counter results in 0 if and only if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there are not other interested threads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atomic_add_zero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0x80000000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There are other threads waiting for this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wake one of them up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futex_wake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4674622"/>
            <a:ext cx="3318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 (Cont.)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866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two-phase lock realizes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spinning can be useful</a:t>
            </a:r>
            <a:r>
              <a:rPr lang="en-US" altLang="ko-KR" dirty="0"/>
              <a:t> if the lock </a:t>
            </a:r>
            <a:r>
              <a:rPr lang="en-US" altLang="ko-KR" i="1" dirty="0"/>
              <a:t>is about to </a:t>
            </a:r>
            <a:r>
              <a:rPr lang="en-US" altLang="ko-KR" dirty="0"/>
              <a:t>be released</a:t>
            </a:r>
          </a:p>
          <a:p>
            <a:pPr lvl="1"/>
            <a:r>
              <a:rPr lang="en-US" altLang="ko-KR" b="1" dirty="0"/>
              <a:t>First phase</a:t>
            </a:r>
          </a:p>
          <a:p>
            <a:pPr lvl="2"/>
            <a:r>
              <a:rPr lang="en-US" altLang="ko-KR" dirty="0"/>
              <a:t>The lock spins for a while, </a:t>
            </a:r>
            <a:r>
              <a:rPr lang="en-US" altLang="ko-KR" i="1" dirty="0"/>
              <a:t>hoping that</a:t>
            </a:r>
            <a:r>
              <a:rPr lang="en-US" altLang="ko-KR" dirty="0"/>
              <a:t> it can acquire the lock</a:t>
            </a:r>
          </a:p>
          <a:p>
            <a:pPr lvl="2"/>
            <a:r>
              <a:rPr lang="en-US" altLang="ko-KR" dirty="0"/>
              <a:t>If the lock is not acquired during the first spin phase, </a:t>
            </a:r>
            <a:r>
              <a:rPr lang="en-US" altLang="ko-KR" u="sng" dirty="0"/>
              <a:t>a second phase</a:t>
            </a:r>
            <a:r>
              <a:rPr lang="en-US" altLang="ko-KR" dirty="0"/>
              <a:t> is entered</a:t>
            </a:r>
          </a:p>
          <a:p>
            <a:pPr lvl="1"/>
            <a:r>
              <a:rPr lang="en-US" altLang="ko-KR" b="1" dirty="0"/>
              <a:t>Second phase</a:t>
            </a:r>
          </a:p>
          <a:p>
            <a:pPr lvl="2"/>
            <a:r>
              <a:rPr lang="en-US" altLang="ko-KR" dirty="0"/>
              <a:t>The caller is put to sleep</a:t>
            </a:r>
          </a:p>
          <a:p>
            <a:pPr lvl="2"/>
            <a:r>
              <a:rPr lang="en-US" altLang="ko-KR" dirty="0"/>
              <a:t>The caller is only woken up when the lock becomes free later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76561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28. Locks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373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endParaRPr lang="en-US" altLang="ko-KR" dirty="0"/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2204864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3545721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 ‘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04377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 </a:t>
            </a:r>
            <a:r>
              <a:rPr lang="en-US" altLang="ko-KR" dirty="0"/>
              <a:t>the lock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presumably is in a critical section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1947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endParaRPr lang="en-US" altLang="ko-KR" dirty="0"/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121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Locks - </a:t>
            </a:r>
            <a:r>
              <a:rPr lang="en-US" altLang="ko-KR" dirty="0" err="1"/>
              <a:t>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endParaRPr lang="en-US" altLang="ko-KR" dirty="0"/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1916833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8618044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endParaRPr lang="en-US" altLang="ko-KR" dirty="0"/>
          </a:p>
          <a:p>
            <a:r>
              <a:rPr lang="en-US" altLang="ko-KR" dirty="0"/>
              <a:t>Building a lock needs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713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49</TotalTime>
  <Words>2987</Words>
  <Application>Microsoft Office PowerPoint</Application>
  <PresentationFormat>Widescreen</PresentationFormat>
  <Paragraphs>422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Locks: The Basic Idea</vt:lpstr>
      <vt:lpstr>Locks: The Basic Idea</vt:lpstr>
      <vt:lpstr>The semantics of the lock()</vt:lpstr>
      <vt:lpstr>Pthread Locks - mutex</vt:lpstr>
      <vt:lpstr>Building A Lock</vt:lpstr>
      <vt:lpstr>Evaluating locks – Basic criteria</vt:lpstr>
      <vt:lpstr>Approach 1: Controlling Interrupts</vt:lpstr>
      <vt:lpstr>Why hardware support is needed?</vt:lpstr>
      <vt:lpstr>Why hardware support is needed? (Cont.)</vt:lpstr>
      <vt:lpstr>Test-and-Set (Atomic Exchange)</vt:lpstr>
      <vt:lpstr>A Simple Spin Lock using test-and-set</vt:lpstr>
      <vt:lpstr>Evaluating Spin Locks</vt:lpstr>
      <vt:lpstr>Compare-And-Swap</vt:lpstr>
      <vt:lpstr>Compare-And-Swap (Cont.)</vt:lpstr>
      <vt:lpstr>Load-Linked and Store-Conditional</vt:lpstr>
      <vt:lpstr>Load-Linked and Store-Conditional (Cont.)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Wakeup/waiting race</vt:lpstr>
      <vt:lpstr>Futex</vt:lpstr>
      <vt:lpstr>Futex (Cont.)</vt:lpstr>
      <vt:lpstr>Futex (Cont.)</vt:lpstr>
      <vt:lpstr>Two-Phase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29</cp:revision>
  <cp:lastPrinted>2015-03-03T01:48:46Z</cp:lastPrinted>
  <dcterms:created xsi:type="dcterms:W3CDTF">2021-07-20T08:36:57Z</dcterms:created>
  <dcterms:modified xsi:type="dcterms:W3CDTF">2021-11-24T02:34:34Z</dcterms:modified>
</cp:coreProperties>
</file>