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0"/>
  </p:notesMasterIdLst>
  <p:sldIdLst>
    <p:sldId id="298" r:id="rId2"/>
    <p:sldId id="297" r:id="rId3"/>
    <p:sldId id="296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79201" autoAdjust="0"/>
  </p:normalViewPr>
  <p:slideViewPr>
    <p:cSldViewPr>
      <p:cViewPr varScale="1">
        <p:scale>
          <a:sx n="90" d="100"/>
          <a:sy n="90" d="100"/>
        </p:scale>
        <p:origin x="13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60" d="100"/>
          <a:sy n="60" d="100"/>
        </p:scale>
        <p:origin x="3274" y="43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18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jchermocilla@up.edu.ph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https://jachermocilla.or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3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4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1: A Single Long-Running Job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three-queue scheduler with time slice 10ms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3788113" y="1907621"/>
            <a:ext cx="4448447" cy="2440609"/>
            <a:chOff x="1419697" y="1772896"/>
            <a:chExt cx="4448447" cy="244060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051720" y="249289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046100" y="1772896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057340" y="321297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2231760" y="2493745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051720" y="393228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411760" y="3213056"/>
              <a:ext cx="324558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6279" y="393305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16389" y="393305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2262" y="393305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09791" y="393650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12844" y="393650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19697" y="194540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19697" y="263691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19697" y="33569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040414" y="4427820"/>
            <a:ext cx="421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Long-running Job Over Time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166387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2: Along Came a Short Job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Assumption:</a:t>
            </a:r>
          </a:p>
          <a:p>
            <a:pPr lvl="1"/>
            <a:r>
              <a:rPr lang="en-US" altLang="ko-KR" b="1" dirty="0"/>
              <a:t>Job A</a:t>
            </a:r>
            <a:r>
              <a:rPr lang="en-US" altLang="ko-KR" dirty="0"/>
              <a:t>: A long-running CPU-intensive job</a:t>
            </a:r>
          </a:p>
          <a:p>
            <a:pPr lvl="1"/>
            <a:r>
              <a:rPr lang="en-US" altLang="ko-KR" b="1" dirty="0"/>
              <a:t>Job B</a:t>
            </a:r>
            <a:r>
              <a:rPr lang="en-US" altLang="ko-KR" dirty="0"/>
              <a:t>: A short-running interactive job (20ms runtime)</a:t>
            </a:r>
          </a:p>
          <a:p>
            <a:pPr lvl="1"/>
            <a:r>
              <a:rPr lang="en-US" altLang="ko-KR" dirty="0"/>
              <a:t>A has been running for some time, and then B arrives at time T=100.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40414" y="6021288"/>
            <a:ext cx="421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Along Came An Interactive Job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788112" y="3485497"/>
            <a:ext cx="5152184" cy="2456121"/>
            <a:chOff x="2264112" y="3485496"/>
            <a:chExt cx="5152184" cy="2456121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2901755" y="494108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4644216" y="3485496"/>
              <a:ext cx="144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896135" y="5660399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899513" y="4941168"/>
              <a:ext cx="1744495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80694" y="5661170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60804" y="5661169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6677" y="566116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4206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57259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64112" y="3673519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64112" y="436502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64112" y="508510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6296" y="4302308"/>
              <a:ext cx="180000" cy="432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36296" y="3654236"/>
              <a:ext cx="180000" cy="432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76256" y="431666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04248" y="3663713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46743" y="4941168"/>
              <a:ext cx="1569473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2916216" y="422108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/>
            <p:cNvSpPr/>
            <p:nvPr/>
          </p:nvSpPr>
          <p:spPr>
            <a:xfrm>
              <a:off x="4802743" y="4205496"/>
              <a:ext cx="144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9520081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3: What About I/O?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Assumption:</a:t>
            </a:r>
          </a:p>
          <a:p>
            <a:pPr lvl="1"/>
            <a:r>
              <a:rPr lang="en-US" altLang="ko-KR" b="1" dirty="0"/>
              <a:t>Job A</a:t>
            </a:r>
            <a:r>
              <a:rPr lang="en-US" altLang="ko-KR" dirty="0"/>
              <a:t>: A long-running CPU-intensive job</a:t>
            </a:r>
          </a:p>
          <a:p>
            <a:pPr lvl="1"/>
            <a:r>
              <a:rPr lang="en-US" altLang="ko-KR" b="1" dirty="0"/>
              <a:t>Job B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An interactive job </a:t>
            </a:r>
            <a:r>
              <a:rPr lang="en-US" altLang="ko-KR" dirty="0"/>
              <a:t>that need the CPU only for 1ms before performing an I/O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71664" y="5229200"/>
            <a:ext cx="6552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Mixed I/O-intensive and CPU-intensive Workload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88112" y="2780929"/>
            <a:ext cx="5152184" cy="2443979"/>
            <a:chOff x="2264112" y="3497638"/>
            <a:chExt cx="5152184" cy="244397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896135" y="422100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896766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901755" y="494108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896135" y="5660399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978299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80694" y="5661170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60804" y="5661169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6677" y="566116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4206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57259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64112" y="3673519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64112" y="436502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64112" y="508510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6296" y="4302308"/>
              <a:ext cx="180000" cy="432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36296" y="3654236"/>
              <a:ext cx="180000" cy="432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76256" y="431666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04248" y="3663713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158339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239872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419872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01405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662395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43928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923928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05461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185501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267034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454483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536016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716016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797549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987114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068647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246571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328104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508104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589637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779202" y="349763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860735" y="493779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038659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120192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254683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372200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77" name="모서리가 둥근 직사각형 76"/>
          <p:cNvSpPr/>
          <p:nvPr/>
        </p:nvSpPr>
        <p:spPr>
          <a:xfrm>
            <a:off x="2423592" y="5733256"/>
            <a:ext cx="7632848" cy="638780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MLFQ approach keeps an interactive job at the highest priority</a:t>
            </a:r>
          </a:p>
        </p:txBody>
      </p:sp>
    </p:spTree>
    <p:extLst>
      <p:ext uri="{BB962C8B-B14F-4D97-AF65-F5344CB8AC3E}">
        <p14:creationId xmlns:p14="http://schemas.microsoft.com/office/powerpoint/2010/main" val="2547992915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with the Basic MLFQ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Starvation</a:t>
            </a:r>
          </a:p>
          <a:p>
            <a:pPr lvl="1"/>
            <a:r>
              <a:rPr lang="en-US" altLang="ko-KR" dirty="0"/>
              <a:t>If there are “too many” interactive jobs in the system.</a:t>
            </a:r>
          </a:p>
          <a:p>
            <a:pPr lvl="1"/>
            <a:r>
              <a:rPr lang="en-US" altLang="ko-KR" dirty="0"/>
              <a:t>Lon-running jobs will never receive any CPU time.</a:t>
            </a:r>
          </a:p>
          <a:p>
            <a:endParaRPr lang="en-US" altLang="ko-KR" dirty="0"/>
          </a:p>
          <a:p>
            <a:r>
              <a:rPr lang="en-US" altLang="ko-KR" dirty="0"/>
              <a:t>Game the scheduler</a:t>
            </a:r>
          </a:p>
          <a:p>
            <a:pPr lvl="1"/>
            <a:r>
              <a:rPr lang="en-US" altLang="ko-KR" dirty="0"/>
              <a:t>After running 99% of a time slice, issue an I/O operation.</a:t>
            </a:r>
          </a:p>
          <a:p>
            <a:pPr lvl="1"/>
            <a:r>
              <a:rPr lang="en-US" altLang="ko-KR" dirty="0"/>
              <a:t>The job gain a higher percentage of CPU time.</a:t>
            </a:r>
          </a:p>
          <a:p>
            <a:endParaRPr lang="en-US" altLang="ko-KR" dirty="0"/>
          </a:p>
          <a:p>
            <a:r>
              <a:rPr lang="en-US" altLang="ko-KR" dirty="0"/>
              <a:t>A program may change its behavior over time.</a:t>
            </a:r>
          </a:p>
          <a:p>
            <a:pPr lvl="1"/>
            <a:r>
              <a:rPr lang="en-US" altLang="ko-KR" dirty="0"/>
              <a:t>CPU bound process </a:t>
            </a:r>
            <a:r>
              <a:rPr lang="en-US" altLang="ko-KR" dirty="0">
                <a:sym typeface="Wingdings" pitchFamily="2" charset="2"/>
              </a:rPr>
              <a:t> I/O bound process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067887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Priority Boost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Rule 5:</a:t>
            </a:r>
            <a:r>
              <a:rPr lang="en-US" altLang="ko-KR" dirty="0"/>
              <a:t> After some time period S, move all the jobs in the system to the topmost queue.</a:t>
            </a:r>
          </a:p>
          <a:p>
            <a:pPr lvl="1"/>
            <a:r>
              <a:rPr lang="en-US" altLang="ko-KR" dirty="0"/>
              <a:t>Example:</a:t>
            </a:r>
          </a:p>
          <a:p>
            <a:pPr lvl="2"/>
            <a:r>
              <a:rPr lang="en-US" altLang="ko-KR" dirty="0"/>
              <a:t>A long-running job(A) with two short-running interactive job(B, C)</a:t>
            </a:r>
            <a:endParaRPr lang="ko-KR" altLang="en-US" dirty="0"/>
          </a:p>
        </p:txBody>
      </p:sp>
      <p:grpSp>
        <p:nvGrpSpPr>
          <p:cNvPr id="59" name="그룹 58"/>
          <p:cNvGrpSpPr/>
          <p:nvPr/>
        </p:nvGrpSpPr>
        <p:grpSpPr>
          <a:xfrm>
            <a:off x="1487489" y="3212977"/>
            <a:ext cx="4448447" cy="2456121"/>
            <a:chOff x="251520" y="2636912"/>
            <a:chExt cx="4448447" cy="2456121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889163" y="409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631624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83543" y="4811815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905971" y="315051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8102" y="4812586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48212" y="4812585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34085" y="481258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41614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44667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520" y="2824935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1520" y="351644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1520" y="423652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903624" y="337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043608" y="387059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96008" y="4581152"/>
              <a:ext cx="1440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699792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62275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830443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888546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56714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19197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087365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150890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219058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281541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349709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407812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475980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538463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97106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654946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23114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85597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53765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911868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980036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042519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110687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174212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242380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304863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373031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6096001" y="3267051"/>
            <a:ext cx="4448447" cy="2402046"/>
            <a:chOff x="4644008" y="2690987"/>
            <a:chExt cx="4448447" cy="2402046"/>
          </a:xfrm>
        </p:grpSpPr>
        <p:cxnSp>
          <p:nvCxnSpPr>
            <p:cNvPr id="61" name="직선 연결선 60"/>
            <p:cNvCxnSpPr/>
            <p:nvPr/>
          </p:nvCxnSpPr>
          <p:spPr>
            <a:xfrm>
              <a:off x="5281651" y="409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/>
            <p:cNvSpPr/>
            <p:nvPr/>
          </p:nvSpPr>
          <p:spPr>
            <a:xfrm>
              <a:off x="6948264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5276031" y="4811815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/>
            <p:cNvSpPr/>
            <p:nvPr/>
          </p:nvSpPr>
          <p:spPr>
            <a:xfrm>
              <a:off x="5298459" y="315051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60590" y="4812586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940700" y="4812585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26573" y="481258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634102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37155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644008" y="2824935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644008" y="351644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44008" y="423652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5296112" y="337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/>
            <p:cNvSpPr/>
            <p:nvPr/>
          </p:nvSpPr>
          <p:spPr>
            <a:xfrm>
              <a:off x="5436096" y="387059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588496" y="4581152"/>
              <a:ext cx="1440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016432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078915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147083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05186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7273354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7335837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404005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598181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666349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724452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792620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855103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913746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971586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8039754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228508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296676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359159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427327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490852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8559020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8621503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689671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470176" y="3140992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8093754" y="3123011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8743671" y="3110309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3293356" y="5898758"/>
            <a:ext cx="5610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Without(Left) and With(Right) Priority Boost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8436280" y="5886749"/>
            <a:ext cx="1908192" cy="383496"/>
            <a:chOff x="4824048" y="1350245"/>
            <a:chExt cx="1908192" cy="383496"/>
          </a:xfrm>
        </p:grpSpPr>
        <p:sp>
          <p:nvSpPr>
            <p:cNvPr id="19" name="직사각형 18"/>
            <p:cNvSpPr/>
            <p:nvPr/>
          </p:nvSpPr>
          <p:spPr>
            <a:xfrm>
              <a:off x="5904168" y="1373741"/>
              <a:ext cx="18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256096" y="1373741"/>
              <a:ext cx="18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44128" y="135512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24048" y="1350245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552240" y="1373741"/>
              <a:ext cx="180000" cy="360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192200" y="135512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214186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Accounting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prevent gaming of our scheduler?</a:t>
            </a:r>
          </a:p>
          <a:p>
            <a:r>
              <a:rPr lang="en-US" altLang="ko-KR" dirty="0"/>
              <a:t>Solution:</a:t>
            </a:r>
          </a:p>
          <a:p>
            <a:pPr lvl="1"/>
            <a:r>
              <a:rPr lang="en-US" altLang="ko-KR" b="1" dirty="0"/>
              <a:t>Rule 4 </a:t>
            </a:r>
            <a:r>
              <a:rPr lang="en-US" altLang="ko-KR" dirty="0">
                <a:sym typeface="Wingdings" pitchFamily="2" charset="2"/>
              </a:rPr>
              <a:t>(Rewrite Rules 4a and 4b):</a:t>
            </a:r>
            <a:r>
              <a:rPr lang="en-US" altLang="ko-KR" dirty="0"/>
              <a:t> Once a job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uses up its time allotment </a:t>
            </a:r>
            <a:r>
              <a:rPr lang="en-US" altLang="ko-KR" dirty="0"/>
              <a:t>at a given level (regardless of how many times it has given up the CPU), </a:t>
            </a:r>
            <a:r>
              <a:rPr lang="en-US" altLang="ko-KR" b="1" dirty="0"/>
              <a:t>its priority is reduced</a:t>
            </a:r>
            <a:r>
              <a:rPr lang="en-US" altLang="ko-KR" dirty="0"/>
              <a:t>(i.e., it moves down on queue).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487489" y="3565168"/>
            <a:ext cx="4448447" cy="2456121"/>
            <a:chOff x="-36512" y="2204864"/>
            <a:chExt cx="4448447" cy="2456121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601131" y="366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595511" y="437976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588592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0070" y="438053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60180" y="438053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46053" y="438053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53582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6635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36512" y="239288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36512" y="30843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36512" y="380447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15592" y="294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648485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92485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52378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79813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39706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83706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243599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387599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447492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591492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651385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778820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838713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982713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042606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79687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239580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383580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443473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570908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630801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774801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834694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978694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038587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182587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242480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369915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29808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573808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633701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763863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823756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67756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027649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6040042" y="3565168"/>
            <a:ext cx="4448447" cy="2456121"/>
            <a:chOff x="4516041" y="2204864"/>
            <a:chExt cx="4448447" cy="2456121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5153684" y="364482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148064" y="437976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5302273" y="4005104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32623" y="438053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2733" y="438053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98606" y="438053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06135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409188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516041" y="239288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16041" y="30843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516041" y="380447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5168145" y="294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5148064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355100" y="22048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12651" y="295624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619687" y="295620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556651" y="4005064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84615" y="400506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836502" y="36450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89391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04579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09430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246192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300192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452079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516216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668103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732240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884127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948264" y="400506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100151" y="36450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157560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309447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357954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509841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56384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71572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777986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7931752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7995889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147776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198167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350054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41419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56607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863021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2711624" y="6145560"/>
            <a:ext cx="655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Without(Left) and With(Right) Gaming Tolerance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940079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Tuning MLFQ And Other Issues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en-US" altLang="ko-KR" dirty="0"/>
              <a:t>The high-priority queues </a:t>
            </a:r>
            <a:r>
              <a:rPr lang="en-US" altLang="ko-KR" dirty="0">
                <a:sym typeface="Wingdings" pitchFamily="2" charset="2"/>
              </a:rPr>
              <a:t> Short time slices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E.g., 10 or fewer milliseconds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The Low-priority queue  Longer time slices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E.g., 100 milliseconds</a:t>
            </a:r>
            <a:endParaRPr lang="ko-KR" altLang="en-US" dirty="0"/>
          </a:p>
        </p:txBody>
      </p:sp>
      <p:grpSp>
        <p:nvGrpSpPr>
          <p:cNvPr id="63" name="그룹 62"/>
          <p:cNvGrpSpPr/>
          <p:nvPr/>
        </p:nvGrpSpPr>
        <p:grpSpPr>
          <a:xfrm>
            <a:off x="3519762" y="3429000"/>
            <a:ext cx="4664471" cy="2520240"/>
            <a:chOff x="2427809" y="3141008"/>
            <a:chExt cx="4664471" cy="252024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065452" y="4620005"/>
              <a:ext cx="402682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059832" y="5380030"/>
              <a:ext cx="403244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944391" y="5380801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79912" y="5380800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12748" y="538079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28868" y="538424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4972" y="538424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27809" y="3328991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27809" y="4020496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7809" y="4740576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79913" y="3876560"/>
              <a:ext cx="401236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3268041" y="3141008"/>
              <a:ext cx="18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75462" y="3502693"/>
              <a:ext cx="18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803357" y="3876678"/>
              <a:ext cx="36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443349" y="4246138"/>
              <a:ext cx="36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899187" y="4635941"/>
              <a:ext cx="72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163413" y="5005401"/>
              <a:ext cx="72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372280" y="4635941"/>
              <a:ext cx="72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628691" y="5005401"/>
              <a:ext cx="72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2639616" y="5949240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Example) 10ms for the highest queue, 20ms for the middle, 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40ms for the lowest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203808" y="908720"/>
            <a:ext cx="3836408" cy="504056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Lower Priority, Longer Quanta</a:t>
            </a:r>
          </a:p>
        </p:txBody>
      </p:sp>
    </p:spTree>
    <p:extLst>
      <p:ext uri="{BB962C8B-B14F-4D97-AF65-F5344CB8AC3E}">
        <p14:creationId xmlns:p14="http://schemas.microsoft.com/office/powerpoint/2010/main" val="94340375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Solaris MLFQ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the Time-Sharing scheduling class (TS)</a:t>
            </a:r>
          </a:p>
          <a:p>
            <a:pPr lvl="1"/>
            <a:r>
              <a:rPr lang="en-US" altLang="ko-KR" dirty="0"/>
              <a:t>60 Queues</a:t>
            </a:r>
          </a:p>
          <a:p>
            <a:pPr lvl="1"/>
            <a:r>
              <a:rPr lang="en-US" altLang="ko-KR" dirty="0"/>
              <a:t>Slowly increasing time-slice length</a:t>
            </a:r>
          </a:p>
          <a:p>
            <a:pPr lvl="2"/>
            <a:r>
              <a:rPr lang="en-US" altLang="ko-KR" dirty="0"/>
              <a:t>The highest priority: 20msec</a:t>
            </a:r>
          </a:p>
          <a:p>
            <a:pPr lvl="2"/>
            <a:r>
              <a:rPr lang="en-US" altLang="ko-KR" dirty="0"/>
              <a:t>The lowest priority: A few hundred milliseconds</a:t>
            </a:r>
          </a:p>
          <a:p>
            <a:pPr lvl="1"/>
            <a:r>
              <a:rPr lang="en-US" altLang="ko-KR" dirty="0"/>
              <a:t>Priorities boosted around every 1 second or so.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8203491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refined set of MLFQ rules:</a:t>
            </a:r>
          </a:p>
          <a:p>
            <a:pPr lvl="1"/>
            <a:r>
              <a:rPr lang="en-US" altLang="ko-KR" b="1" dirty="0"/>
              <a:t>Rule 1:</a:t>
            </a:r>
            <a:r>
              <a:rPr lang="en-US" altLang="ko-KR" dirty="0"/>
              <a:t> If Priority(A) &gt; Priority(B), A runs (B doesn’t).</a:t>
            </a:r>
          </a:p>
          <a:p>
            <a:pPr lvl="1"/>
            <a:r>
              <a:rPr lang="en-US" altLang="ko-KR" b="1" dirty="0"/>
              <a:t>Rule 2:</a:t>
            </a:r>
            <a:r>
              <a:rPr lang="en-US" altLang="ko-KR" dirty="0"/>
              <a:t> If Priority(A) = Priority(B), A &amp; B run in RR.</a:t>
            </a:r>
          </a:p>
          <a:p>
            <a:pPr lvl="1"/>
            <a:r>
              <a:rPr lang="en-US" altLang="ko-KR" b="1" dirty="0"/>
              <a:t>Rule 3: </a:t>
            </a:r>
            <a:r>
              <a:rPr lang="en-US" altLang="ko-KR" dirty="0"/>
              <a:t>When a job enters the system, it is placed at the highest priority.</a:t>
            </a:r>
          </a:p>
          <a:p>
            <a:pPr lvl="1"/>
            <a:r>
              <a:rPr lang="en-US" altLang="ko-KR" b="1" dirty="0"/>
              <a:t>Rule 4:</a:t>
            </a:r>
            <a:r>
              <a:rPr lang="en-US" altLang="ko-KR" dirty="0"/>
              <a:t> Once a job uses up its time allotment at a given level (regardless of how many times it has given up the CPU), its priority is reduced(i.e., it moves down on queue).</a:t>
            </a:r>
          </a:p>
          <a:p>
            <a:pPr lvl="1"/>
            <a:r>
              <a:rPr lang="en-US" altLang="ko-KR" b="1" dirty="0"/>
              <a:t>Rule 5: </a:t>
            </a:r>
            <a:r>
              <a:rPr lang="en-US" altLang="ko-KR" dirty="0"/>
              <a:t>After some time period S, move all the jobs in the system to the topmost queue.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9423647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81944042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8: Scheduling:</a:t>
            </a:r>
          </a:p>
          <a:p>
            <a:r>
              <a:rPr lang="en-US" altLang="ko-KR" dirty="0"/>
              <a:t>The Multi-Level Feedback Queue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184469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Feedback Queue (MLFQ)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Scheduler that learns from the past to predict the future.</a:t>
            </a:r>
          </a:p>
          <a:p>
            <a:r>
              <a:rPr lang="en-US" altLang="ko-KR" dirty="0"/>
              <a:t>Objective:</a:t>
            </a:r>
          </a:p>
          <a:p>
            <a:pPr lvl="1"/>
            <a:r>
              <a:rPr lang="en-US" altLang="ko-KR" dirty="0"/>
              <a:t>Optimize </a:t>
            </a:r>
            <a:r>
              <a:rPr lang="en-US" altLang="ko-KR" b="1" dirty="0"/>
              <a:t>turnaround time </a:t>
            </a:r>
            <a:r>
              <a:rPr lang="en-US" altLang="ko-KR" dirty="0">
                <a:sym typeface="Wingdings" pitchFamily="2" charset="2"/>
              </a:rPr>
              <a:t> Run shorter jobs first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Minimize </a:t>
            </a:r>
            <a:r>
              <a:rPr lang="en-US" altLang="ko-KR" b="1" dirty="0">
                <a:sym typeface="Wingdings" pitchFamily="2" charset="2"/>
              </a:rPr>
              <a:t>response time </a:t>
            </a:r>
            <a:r>
              <a:rPr lang="en-US" altLang="ko-KR" dirty="0">
                <a:sym typeface="Wingdings" pitchFamily="2" charset="2"/>
              </a:rPr>
              <a:t>without </a:t>
            </a:r>
            <a:r>
              <a:rPr lang="en-US" altLang="ko-KR" i="1" dirty="0">
                <a:sym typeface="Wingdings" pitchFamily="2" charset="2"/>
              </a:rPr>
              <a:t>a priori knowledge of job length</a:t>
            </a:r>
            <a:r>
              <a:rPr lang="en-US" altLang="ko-KR" dirty="0">
                <a:sym typeface="Wingdings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313843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Basic Rules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has a number of distinct </a:t>
            </a:r>
            <a:r>
              <a:rPr lang="en-US" altLang="ko-KR" b="1" dirty="0"/>
              <a:t>queues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Each queues is assigned a different priority level.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 job that is ready to run is on a single queue.</a:t>
            </a:r>
          </a:p>
          <a:p>
            <a:pPr lvl="1"/>
            <a:r>
              <a:rPr lang="en-US" altLang="ko-KR" dirty="0"/>
              <a:t>A job </a:t>
            </a:r>
            <a:r>
              <a:rPr lang="en-US" altLang="ko-KR" b="1" dirty="0"/>
              <a:t>on a higher queue </a:t>
            </a:r>
            <a:r>
              <a:rPr lang="en-US" altLang="ko-KR" dirty="0"/>
              <a:t>is chosen to run.</a:t>
            </a:r>
          </a:p>
          <a:p>
            <a:pPr lvl="1"/>
            <a:r>
              <a:rPr lang="en-US" altLang="ko-KR" dirty="0"/>
              <a:t>Use round-robin scheduling among jobs in the same queue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927648" y="4437112"/>
            <a:ext cx="6192688" cy="936104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5519" y="4582870"/>
            <a:ext cx="5641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Rule 1: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Priority(A) &gt; Priority(B), A runs (B doesn’t).</a:t>
            </a:r>
          </a:p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Rule 2: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Priority(A) = Priority(B), A &amp; B run in RR.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297495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Basic Rules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varies the priority of a job based 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its observed behavior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job repeatedly relinquishes the CPU while waiting IOs </a:t>
            </a:r>
            <a:r>
              <a:rPr lang="en-US" altLang="ko-KR" dirty="0">
                <a:sym typeface="Wingdings" pitchFamily="2" charset="2"/>
              </a:rPr>
              <a:t> Keep its priority high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A job uses the CPU intensively for long periods of time  Reduce its priority.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8248206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 Example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52678" y="1124745"/>
            <a:ext cx="504056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Q8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Q7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Q6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Q5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Q4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Q3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Q2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98007" y="1096169"/>
            <a:ext cx="1692188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[High Priority]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0490" y="4959066"/>
            <a:ext cx="1692188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[Low Priority]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856734" y="1513359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6576814" y="1292472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7104112" y="1513829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7680176" y="1292942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856734" y="3712169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6576814" y="3491282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856734" y="5368353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6576814" y="5147466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998685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How to Change Priority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priority adjustment algorithm:</a:t>
            </a:r>
          </a:p>
          <a:p>
            <a:pPr lvl="1"/>
            <a:r>
              <a:rPr lang="en-US" altLang="ko-KR" b="1" dirty="0"/>
              <a:t>Rule 3</a:t>
            </a:r>
            <a:r>
              <a:rPr lang="en-US" altLang="ko-KR" dirty="0"/>
              <a:t>: When a job enters the system, it is placed at the highest priority</a:t>
            </a:r>
          </a:p>
          <a:p>
            <a:pPr lvl="1"/>
            <a:r>
              <a:rPr lang="en-US" altLang="ko-KR" b="1" dirty="0"/>
              <a:t>Rule 4a</a:t>
            </a:r>
            <a:r>
              <a:rPr lang="en-US" altLang="ko-KR" dirty="0"/>
              <a:t>: If a job uses up an entire time slice while running, its priority is reduced (i.e., it moves down on queue).</a:t>
            </a:r>
          </a:p>
          <a:p>
            <a:pPr lvl="1"/>
            <a:r>
              <a:rPr lang="en-US" altLang="ko-KR" b="1" dirty="0"/>
              <a:t>Rule 4b</a:t>
            </a:r>
            <a:r>
              <a:rPr lang="en-US" altLang="ko-KR" dirty="0"/>
              <a:t>: If a job gives up the CPU before the time slice is up, it stays at the same priority level</a:t>
            </a:r>
          </a:p>
          <a:p>
            <a:pPr lvl="1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855640" y="4365104"/>
            <a:ext cx="6480720" cy="936104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 this manner, MLFQ approximates SJF</a:t>
            </a:r>
          </a:p>
        </p:txBody>
      </p:sp>
    </p:spTree>
    <p:extLst>
      <p:ext uri="{BB962C8B-B14F-4D97-AF65-F5344CB8AC3E}">
        <p14:creationId xmlns:p14="http://schemas.microsoft.com/office/powerpoint/2010/main" val="3226089776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270</TotalTime>
  <Words>1053</Words>
  <Application>Microsoft Office PowerPoint</Application>
  <PresentationFormat>Widescreen</PresentationFormat>
  <Paragraphs>186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맑은 고딕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Multi-Level Feedback Queue (MLFQ)</vt:lpstr>
      <vt:lpstr>MLFQ: Basic Rules</vt:lpstr>
      <vt:lpstr>MLFQ: Basic Rules (Cont.)</vt:lpstr>
      <vt:lpstr>MLFQ Example</vt:lpstr>
      <vt:lpstr>MLFQ: How to Change Priority</vt:lpstr>
      <vt:lpstr>Example 1: A Single Long-Running Job</vt:lpstr>
      <vt:lpstr>Example 2: Along Came a Short Job</vt:lpstr>
      <vt:lpstr>Example 3: What About I/O?</vt:lpstr>
      <vt:lpstr>Problems with the Basic MLFQ</vt:lpstr>
      <vt:lpstr>The Priority Boost</vt:lpstr>
      <vt:lpstr>Better Accounting</vt:lpstr>
      <vt:lpstr>Tuning MLFQ And Other Issues</vt:lpstr>
      <vt:lpstr>The Solaris MLFQ implementation</vt:lpstr>
      <vt:lpstr>MLFQ: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42</cp:revision>
  <cp:lastPrinted>2015-03-03T01:48:46Z</cp:lastPrinted>
  <dcterms:created xsi:type="dcterms:W3CDTF">2021-07-20T11:08:56Z</dcterms:created>
  <dcterms:modified xsi:type="dcterms:W3CDTF">2021-08-27T14:56:25Z</dcterms:modified>
</cp:coreProperties>
</file>