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6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300" r:id="rId9"/>
    <p:sldId id="273" r:id="rId10"/>
    <p:sldId id="274" r:id="rId11"/>
    <p:sldId id="275" r:id="rId12"/>
    <p:sldId id="276" r:id="rId13"/>
    <p:sldId id="277" r:id="rId14"/>
    <p:sldId id="301" r:id="rId15"/>
    <p:sldId id="278" r:id="rId16"/>
    <p:sldId id="279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12:48:54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12:48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2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#2:Ticket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</a:t>
            </a:r>
          </a:p>
          <a:p>
            <a:pPr lvl="1"/>
            <a:r>
              <a:rPr lang="en-US" altLang="ko-KR" dirty="0"/>
              <a:t>Useful in client-server applications with server doing tasks on behalf client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#3: 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</a:t>
            </a:r>
          </a:p>
          <a:p>
            <a:pPr lvl="1"/>
            <a:r>
              <a:rPr lang="en-US" altLang="ko-KR" dirty="0"/>
              <a:t>Assumes that a group of processes trust each other to prevent abuse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8967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three processes, A, B, and C. There are 400 tickets in total. Current draw returns winner=300.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935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35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DD5C6C-32A3-4D69-93C8-697B66F0E0FF}"/>
              </a:ext>
            </a:extLst>
          </p:cNvPr>
          <p:cNvSpPr/>
          <p:nvPr/>
        </p:nvSpPr>
        <p:spPr>
          <a:xfrm>
            <a:off x="9441336" y="5814388"/>
            <a:ext cx="2536921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What optimizations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23892623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cs typeface="Courier New" pitchFamily="49" charset="0"/>
                  </a:rPr>
                  <a:t>How to evaluate?</a:t>
                </a:r>
              </a:p>
              <a:p>
                <a:r>
                  <a:rPr lang="en-US" altLang="ko-KR" dirty="0">
                    <a:cs typeface="Courier New" pitchFamily="49" charset="0"/>
                  </a:rPr>
                  <a:t>Define fairness metric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</a:p>
              <a:p>
                <a:pPr lvl="1"/>
                <a:r>
                  <a:rPr lang="en-US" altLang="ko-KR" dirty="0"/>
                  <a:t>The time the </a:t>
                </a:r>
                <a:r>
                  <a:rPr lang="en-US" altLang="ko-KR" u="sng" dirty="0"/>
                  <a:t>first process completes</a:t>
                </a:r>
                <a:r>
                  <a:rPr lang="en-US" altLang="ko-KR" dirty="0"/>
                  <a:t> divided by the time that the </a:t>
                </a:r>
                <a:r>
                  <a:rPr lang="en-US" altLang="ko-KR" u="sng" dirty="0"/>
                  <a:t>second process completes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processes, each process has a run time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altLang="ko-KR" dirty="0"/>
                  <a:t>=10</a:t>
                </a:r>
              </a:p>
              <a:p>
                <a:pPr lvl="2"/>
                <a:r>
                  <a:rPr lang="en-US" altLang="ko-KR" dirty="0"/>
                  <a:t>First process finishes at time 10</a:t>
                </a:r>
              </a:p>
              <a:p>
                <a:pPr lvl="2"/>
                <a:r>
                  <a:rPr lang="en-US" altLang="ko-KR" dirty="0"/>
                  <a:t>Second process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7185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Scenario: </a:t>
            </a:r>
          </a:p>
          <a:p>
            <a:pPr lvl="1"/>
            <a:r>
              <a:rPr lang="en-US" altLang="ko-KR" dirty="0"/>
              <a:t>Two processes with run time(job length)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ko-KR" dirty="0"/>
              <a:t> ranging from 1 to 1000. Over thirty(30) trials</a:t>
            </a:r>
          </a:p>
          <a:p>
            <a:pPr lvl="1"/>
            <a:r>
              <a:rPr lang="en-US" altLang="ko-KR" dirty="0"/>
              <a:t>Each process has the same number of tickets (100)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5949280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runtime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9A3F-F5AA-4B76-A450-60C2D640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08" y="2455256"/>
            <a:ext cx="3496384" cy="32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974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F3965-E67F-4B5B-99DF-0DD72218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tickets?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C116-D201-4F53-B861-ED4A8154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approach is to assume that users know best, </a:t>
            </a:r>
            <a:r>
              <a:rPr lang="en-US" u="sng" dirty="0"/>
              <a:t>thus let users assign tickets</a:t>
            </a:r>
          </a:p>
          <a:p>
            <a:r>
              <a:rPr lang="en-US" dirty="0"/>
              <a:t>Still an open problem though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780528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#2: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Randomness occasionally will not deliver good results especially for processes with short run times</a:t>
            </a:r>
          </a:p>
          <a:p>
            <a:r>
              <a:rPr lang="en-US" altLang="ko-KR" dirty="0"/>
              <a:t>A </a:t>
            </a:r>
            <a:r>
              <a:rPr lang="en-US" altLang="ko-KR" u="sng" dirty="0"/>
              <a:t>deterministic fair-share scheduler</a:t>
            </a:r>
            <a:r>
              <a:rPr lang="en-US" altLang="ko-KR" dirty="0"/>
              <a:t> invented by </a:t>
            </a:r>
            <a:r>
              <a:rPr lang="en-US" altLang="ko-KR" dirty="0" err="1"/>
              <a:t>Waldspurger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 - </a:t>
            </a:r>
          </a:p>
          <a:p>
            <a:pPr lvl="1"/>
            <a:r>
              <a:rPr lang="en-US" altLang="ko-KR" dirty="0"/>
              <a:t>(Some large number) / (the number of tickets of the process)</a:t>
            </a:r>
          </a:p>
          <a:p>
            <a:pPr lvl="1"/>
            <a:r>
              <a:rPr lang="en-US" altLang="ko-KR" dirty="0"/>
              <a:t>Example(in the previous discussion): Some large number say 10000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(10000/100)=100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(10000/50)=200</a:t>
            </a:r>
            <a:endParaRPr lang="en-US" altLang="ko-KR" dirty="0"/>
          </a:p>
          <a:p>
            <a:r>
              <a:rPr lang="en-US" altLang="ko-KR" dirty="0"/>
              <a:t>When a process runs, increment a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ko-KR" dirty="0"/>
              <a:t>(aka </a:t>
            </a:r>
            <a:r>
              <a:rPr lang="en-US" altLang="ko-KR" b="1" u="sng" dirty="0"/>
              <a:t>Pass</a:t>
            </a:r>
            <a:r>
              <a:rPr lang="en-US" altLang="ko-KR" dirty="0"/>
              <a:t>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u="sng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5301208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3220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Pseudocode for Stride Scheduling</a:t>
            </a:r>
          </a:p>
        </p:txBody>
      </p:sp>
    </p:spTree>
    <p:extLst>
      <p:ext uri="{BB962C8B-B14F-4D97-AF65-F5344CB8AC3E}">
        <p14:creationId xmlns:p14="http://schemas.microsoft.com/office/powerpoint/2010/main" val="110617424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83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08168" y="1414518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616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800" y="141451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640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816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8008" y="221183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2184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75720" y="5301207"/>
            <a:ext cx="5112568" cy="1440159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process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</a:p>
          <a:p>
            <a:pPr algn="ctr"/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Lottery is still better since there is no global state to be maintained per process.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E441A8-6650-4397-861F-57227928C459}"/>
                  </a:ext>
                </a:extLst>
              </p14:cNvPr>
              <p14:cNvContentPartPr/>
              <p14:nvPr/>
            </p14:nvContentPartPr>
            <p14:xfrm>
              <a:off x="9148710" y="2373427"/>
              <a:ext cx="3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E441A8-6650-4397-861F-57227928C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070" y="2364787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E1247B-399E-4E99-AA98-1FF19DE01467}"/>
                  </a:ext>
                </a:extLst>
              </p14:cNvPr>
              <p14:cNvContentPartPr/>
              <p14:nvPr/>
            </p14:nvContentPartPr>
            <p14:xfrm>
              <a:off x="9277950" y="244938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E1247B-399E-4E99-AA98-1FF19DE014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9310" y="2440387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D01ADB-205D-42B6-9C29-D1EAE1A38BBB}"/>
              </a:ext>
            </a:extLst>
          </p:cNvPr>
          <p:cNvCxnSpPr/>
          <p:nvPr/>
        </p:nvCxnSpPr>
        <p:spPr>
          <a:xfrm flipH="1">
            <a:off x="8688288" y="2373427"/>
            <a:ext cx="1368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AC3465-3115-4A44-AAA7-6F0DDA47081D}"/>
              </a:ext>
            </a:extLst>
          </p:cNvPr>
          <p:cNvSpPr txBox="1"/>
          <p:nvPr/>
        </p:nvSpPr>
        <p:spPr>
          <a:xfrm>
            <a:off x="10161642" y="1987722"/>
            <a:ext cx="169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Arbitrarily chose</a:t>
            </a:r>
            <a:r>
              <a:rPr lang="en-PH" dirty="0">
                <a:latin typeface="Oswald" pitchFamily="2" charset="0"/>
              </a:rPr>
              <a:t>n at the start since all Pass are 0       initially</a:t>
            </a:r>
            <a:endParaRPr lang="en-US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5792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#3: </a:t>
            </a:r>
            <a:r>
              <a:rPr lang="en-US" dirty="0"/>
              <a:t>Linux Completely Fair Scheduler (CFS)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Fairly divide a CPU evenly among all competing processes </a:t>
            </a:r>
          </a:p>
          <a:p>
            <a:r>
              <a:rPr lang="en-US" dirty="0"/>
              <a:t>Uses a counting-based technique called </a:t>
            </a:r>
            <a:r>
              <a:rPr lang="en-US" b="1" dirty="0"/>
              <a:t>virtual runtime (</a:t>
            </a:r>
            <a:r>
              <a:rPr lang="en-US" b="1" dirty="0" err="1"/>
              <a:t>vruntime</a:t>
            </a:r>
            <a:r>
              <a:rPr lang="en-US" b="1" dirty="0"/>
              <a:t>)</a:t>
            </a:r>
          </a:p>
          <a:p>
            <a:r>
              <a:rPr lang="en-US" dirty="0"/>
              <a:t>As a process runs, its </a:t>
            </a:r>
            <a:r>
              <a:rPr lang="en-US" dirty="0" err="1"/>
              <a:t>vruntime</a:t>
            </a:r>
            <a:r>
              <a:rPr lang="en-US" dirty="0"/>
              <a:t> increases (</a:t>
            </a:r>
            <a:r>
              <a:rPr lang="en-US" i="1" dirty="0"/>
              <a:t>may increase at the same rate as physical time </a:t>
            </a:r>
            <a:r>
              <a:rPr lang="en-US" dirty="0"/>
              <a:t>)</a:t>
            </a:r>
          </a:p>
          <a:p>
            <a:r>
              <a:rPr lang="en-US" dirty="0"/>
              <a:t>When scheduling decision time occurs, pick the process with the </a:t>
            </a:r>
            <a:r>
              <a:rPr lang="en-US" i="1" u="sng" dirty="0"/>
              <a:t>lowest </a:t>
            </a:r>
            <a:r>
              <a:rPr lang="en-US" i="1" u="sng" dirty="0" err="1"/>
              <a:t>vruntime</a:t>
            </a:r>
            <a:r>
              <a:rPr lang="en-US" i="1" u="sng" dirty="0"/>
              <a:t> </a:t>
            </a:r>
          </a:p>
          <a:p>
            <a:r>
              <a:rPr lang="en-US" dirty="0"/>
              <a:t>Uses a periodic timer interrupt – can only make decisions at fixed time intervals</a:t>
            </a:r>
          </a:p>
          <a:p>
            <a:pPr lvl="1"/>
            <a:r>
              <a:rPr lang="en-PH" dirty="0"/>
              <a:t>Not affected if time slice is not a multiple of the interrupt timer interval time</a:t>
            </a:r>
          </a:p>
        </p:txBody>
      </p:sp>
    </p:spTree>
    <p:extLst>
      <p:ext uri="{BB962C8B-B14F-4D97-AF65-F5344CB8AC3E}">
        <p14:creationId xmlns:p14="http://schemas.microsoft.com/office/powerpoint/2010/main" val="395557876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Control parameters:</a:t>
            </a:r>
          </a:p>
          <a:p>
            <a:pPr lvl="1"/>
            <a:r>
              <a:rPr lang="en-PH" b="1" dirty="0" err="1"/>
              <a:t>sched_latency</a:t>
            </a:r>
            <a:r>
              <a:rPr lang="en-PH" b="1" dirty="0"/>
              <a:t> </a:t>
            </a:r>
            <a:r>
              <a:rPr lang="en-PH" dirty="0"/>
              <a:t>– determines how long one process should run before considering a switch (typical values is 48ms)</a:t>
            </a:r>
          </a:p>
          <a:p>
            <a:pPr lvl="2"/>
            <a:r>
              <a:rPr lang="en-PH" dirty="0"/>
              <a:t>time slice for a process = (</a:t>
            </a:r>
            <a:r>
              <a:rPr lang="en-PH" dirty="0" err="1"/>
              <a:t>sched_latency</a:t>
            </a:r>
            <a:r>
              <a:rPr lang="en-PH" dirty="0"/>
              <a:t> / n processes)</a:t>
            </a:r>
          </a:p>
          <a:p>
            <a:pPr lvl="2"/>
            <a:r>
              <a:rPr lang="en-PH" dirty="0"/>
              <a:t>Example: Given n=4, time slice = 48/4 = 12ms</a:t>
            </a:r>
          </a:p>
          <a:p>
            <a:pPr lvl="1"/>
            <a:r>
              <a:rPr lang="en-PH" b="1" dirty="0" err="1"/>
              <a:t>min_granularity</a:t>
            </a:r>
            <a:r>
              <a:rPr lang="en-PH" dirty="0"/>
              <a:t> – to address too many processes running (when n is very large, time slice becomes small)</a:t>
            </a:r>
          </a:p>
          <a:p>
            <a:pPr lvl="2"/>
            <a:r>
              <a:rPr lang="en-PH" dirty="0"/>
              <a:t>Minimum time slice for a process despite a large n, typically set to 6ms</a:t>
            </a:r>
          </a:p>
          <a:p>
            <a:pPr lvl="1"/>
            <a:endParaRPr lang="en-PH" dirty="0"/>
          </a:p>
          <a:p>
            <a:pPr lvl="2"/>
            <a:endParaRPr lang="en-PH" dirty="0"/>
          </a:p>
          <a:p>
            <a:pPr lvl="1"/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79335763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Weighting (</a:t>
            </a:r>
            <a:r>
              <a:rPr lang="en-PH" b="1" dirty="0"/>
              <a:t>Nice</a:t>
            </a:r>
            <a:r>
              <a:rPr lang="en-PH" dirty="0"/>
              <a:t>ness) – allows users/admins to control process priority (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PH" dirty="0"/>
              <a:t> and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renice</a:t>
            </a:r>
            <a:r>
              <a:rPr lang="en-PH" dirty="0"/>
              <a:t> programs)</a:t>
            </a:r>
          </a:p>
          <a:p>
            <a:pPr lvl="1"/>
            <a:r>
              <a:rPr lang="en-PH" dirty="0"/>
              <a:t>Nice values range: [-20, +19],  </a:t>
            </a:r>
            <a:r>
              <a:rPr lang="en-PH" u="sng" dirty="0"/>
              <a:t>(+) means lower priority</a:t>
            </a:r>
            <a:r>
              <a:rPr lang="en-PH" dirty="0"/>
              <a:t>, </a:t>
            </a:r>
            <a:r>
              <a:rPr lang="en-PH" u="sng" dirty="0"/>
              <a:t>(-) means higher priority</a:t>
            </a:r>
          </a:p>
          <a:p>
            <a:pPr lvl="1"/>
            <a:r>
              <a:rPr lang="en-PH" dirty="0"/>
              <a:t>Nice values maps to weights in table</a:t>
            </a:r>
          </a:p>
          <a:p>
            <a:pPr marL="457200" lvl="1" indent="0">
              <a:buNone/>
            </a:pPr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r>
              <a:rPr lang="en-PH" dirty="0"/>
              <a:t>Effective Time Slice</a:t>
            </a:r>
          </a:p>
          <a:p>
            <a:pPr lvl="2"/>
            <a:endParaRPr lang="en-PH" dirty="0"/>
          </a:p>
          <a:p>
            <a:pPr lvl="1"/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83334-4C2D-43FE-B391-F2A733EB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76" y="2420888"/>
            <a:ext cx="6097847" cy="239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0211D-E5D9-4B75-9D3D-384446E2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5477867"/>
            <a:ext cx="6248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598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74AA0-537E-4AF6-863B-6978A1E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0BDB-06ED-4008-A689-754394A2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vruntime</a:t>
            </a:r>
            <a:r>
              <a:rPr lang="en-US" dirty="0"/>
              <a:t> adjustment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Scenario: Process A with nice value of -5, Process B with nice value of 0</a:t>
            </a:r>
          </a:p>
          <a:p>
            <a:pPr lvl="1"/>
            <a:r>
              <a:rPr lang="en-US" dirty="0"/>
              <a:t>Time Slice</a:t>
            </a:r>
          </a:p>
          <a:p>
            <a:pPr lvl="2"/>
            <a:r>
              <a:rPr lang="en-US" dirty="0"/>
              <a:t>From table weight(A) = 3121, </a:t>
            </a:r>
            <a:r>
              <a:rPr lang="en-US" dirty="0" err="1"/>
              <a:t>Time_Slice</a:t>
            </a:r>
            <a:r>
              <a:rPr lang="en-US" dirty="0"/>
              <a:t>(A) = (3121/4145)*48 = </a:t>
            </a:r>
            <a:r>
              <a:rPr lang="en-US" b="1" dirty="0"/>
              <a:t>36ms</a:t>
            </a:r>
          </a:p>
          <a:p>
            <a:pPr lvl="2"/>
            <a:r>
              <a:rPr lang="en-US" dirty="0"/>
              <a:t>From table weight(B) = 1024, </a:t>
            </a:r>
            <a:r>
              <a:rPr lang="en-US" dirty="0" err="1"/>
              <a:t>Time_Slice</a:t>
            </a:r>
            <a:r>
              <a:rPr lang="en-US" dirty="0"/>
              <a:t>(B) = (1024/4145)*48 = </a:t>
            </a:r>
            <a:r>
              <a:rPr lang="en-US" b="1" dirty="0"/>
              <a:t>12ms</a:t>
            </a:r>
          </a:p>
          <a:p>
            <a:pPr lvl="1"/>
            <a:r>
              <a:rPr lang="en-US" dirty="0" err="1"/>
              <a:t>vruntime</a:t>
            </a:r>
            <a:endParaRPr lang="en-US" dirty="0"/>
          </a:p>
          <a:p>
            <a:pPr lvl="2"/>
            <a:r>
              <a:rPr lang="en-US" dirty="0" err="1"/>
              <a:t>vruntime</a:t>
            </a:r>
            <a:r>
              <a:rPr lang="en-US" dirty="0"/>
              <a:t>(A) = </a:t>
            </a:r>
            <a:r>
              <a:rPr lang="en-US" dirty="0" err="1"/>
              <a:t>vruntime</a:t>
            </a:r>
            <a:r>
              <a:rPr lang="en-US" dirty="0"/>
              <a:t>(A) + (1024/3121)*</a:t>
            </a:r>
            <a:r>
              <a:rPr lang="en-US" dirty="0" err="1"/>
              <a:t>run_time</a:t>
            </a:r>
            <a:r>
              <a:rPr lang="en-US" dirty="0"/>
              <a:t>(A)</a:t>
            </a:r>
          </a:p>
          <a:p>
            <a:pPr lvl="2"/>
            <a:r>
              <a:rPr lang="en-US" dirty="0" err="1"/>
              <a:t>vruntime</a:t>
            </a:r>
            <a:r>
              <a:rPr lang="en-US" dirty="0"/>
              <a:t>(B) = </a:t>
            </a:r>
            <a:r>
              <a:rPr lang="en-US" dirty="0" err="1"/>
              <a:t>vruntime</a:t>
            </a:r>
            <a:r>
              <a:rPr lang="en-US" dirty="0"/>
              <a:t>(A) + (1024/1024)*</a:t>
            </a:r>
            <a:r>
              <a:rPr lang="en-US" dirty="0" err="1"/>
              <a:t>run_time</a:t>
            </a:r>
            <a:r>
              <a:rPr lang="en-US" dirty="0"/>
              <a:t>(B) </a:t>
            </a:r>
          </a:p>
          <a:p>
            <a:pPr lvl="2"/>
            <a:r>
              <a:rPr lang="en-US" dirty="0"/>
              <a:t>Thus, </a:t>
            </a:r>
            <a:r>
              <a:rPr lang="en-US" dirty="0" err="1"/>
              <a:t>vruntime</a:t>
            </a:r>
            <a:r>
              <a:rPr lang="en-US" dirty="0"/>
              <a:t>(A) will accumulate at .33 the rate of </a:t>
            </a:r>
            <a:r>
              <a:rPr lang="en-US" dirty="0" err="1"/>
              <a:t>vruntime</a:t>
            </a:r>
            <a:r>
              <a:rPr lang="en-US" dirty="0"/>
              <a:t>(B) – </a:t>
            </a:r>
            <a:r>
              <a:rPr lang="en-US" b="1" dirty="0"/>
              <a:t>A will have smaller </a:t>
            </a:r>
            <a:r>
              <a:rPr lang="en-US" b="1" dirty="0" err="1"/>
              <a:t>vruntime</a:t>
            </a:r>
            <a:r>
              <a:rPr lang="en-US" b="1" dirty="0"/>
              <a:t> and will have higher priority</a:t>
            </a:r>
          </a:p>
          <a:p>
            <a:pPr lvl="2"/>
            <a:endParaRPr lang="en-US" dirty="0"/>
          </a:p>
          <a:p>
            <a:pPr lvl="1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22B7E-93AA-4E25-A47A-3466D5B7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500014"/>
            <a:ext cx="6067425" cy="704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8C65F-6B6A-47F9-BC0D-6BEA66B398DD}"/>
              </a:ext>
            </a:extLst>
          </p:cNvPr>
          <p:cNvCxnSpPr/>
          <p:nvPr/>
        </p:nvCxnSpPr>
        <p:spPr>
          <a:xfrm flipH="1">
            <a:off x="8976320" y="1196752"/>
            <a:ext cx="864096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0E773-480F-4BDA-AA2F-45395940F34B}"/>
              </a:ext>
            </a:extLst>
          </p:cNvPr>
          <p:cNvSpPr txBox="1"/>
          <p:nvPr/>
        </p:nvSpPr>
        <p:spPr>
          <a:xfrm>
            <a:off x="9840416" y="957249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swald" pitchFamily="2" charset="0"/>
              </a:rPr>
              <a:t>Actual run time</a:t>
            </a:r>
          </a:p>
          <a:p>
            <a:r>
              <a:rPr lang="en-US" dirty="0">
                <a:latin typeface="Oswald" pitchFamily="2" charset="0"/>
              </a:rPr>
              <a:t>accrued over time</a:t>
            </a:r>
            <a:endParaRPr lang="en-PH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8567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AC25B-B281-4483-A326-38337E0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EFFFD-9DDB-4B87-A452-624730B5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u="sng" dirty="0"/>
              <a:t>efficiently</a:t>
            </a:r>
            <a:r>
              <a:rPr lang="en-US" dirty="0"/>
              <a:t> (as quickly as possible) find the next process to run?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-Black Trees</a:t>
            </a:r>
          </a:p>
          <a:p>
            <a:pPr lvl="1"/>
            <a:r>
              <a:rPr lang="en-PH" dirty="0"/>
              <a:t>Height-balanced tree – logarithmic search time compared to linear search time for lists</a:t>
            </a:r>
          </a:p>
          <a:p>
            <a:pPr lvl="1"/>
            <a:r>
              <a:rPr lang="en-PH" dirty="0"/>
              <a:t>CFS places only </a:t>
            </a:r>
            <a:r>
              <a:rPr lang="en-PH" u="sng" dirty="0"/>
              <a:t>running/runnable processes</a:t>
            </a:r>
            <a:r>
              <a:rPr lang="en-PH" dirty="0"/>
              <a:t> on the RB tree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413037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ECFA0-07E5-4187-AA23-C19263F2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B809-E5B6-4BE0-9F58-16CDA980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 Tree Example</a:t>
            </a:r>
          </a:p>
          <a:p>
            <a:pPr lvl="1"/>
            <a:r>
              <a:rPr lang="en-US" dirty="0"/>
              <a:t>Given: There are 10 processes with </a:t>
            </a:r>
            <a:r>
              <a:rPr lang="en-US" dirty="0" err="1"/>
              <a:t>vruntimes</a:t>
            </a:r>
            <a:r>
              <a:rPr lang="en-US" dirty="0"/>
              <a:t> of 1, 5, 9, 10, 14, 18, 17, 21, 22, 24</a:t>
            </a:r>
          </a:p>
          <a:p>
            <a:pPr lvl="1"/>
            <a:r>
              <a:rPr lang="en-US" dirty="0"/>
              <a:t>If a </a:t>
            </a:r>
            <a:r>
              <a:rPr lang="en-US" u="sng" dirty="0"/>
              <a:t>sorted list </a:t>
            </a:r>
            <a:r>
              <a:rPr lang="en-US" dirty="0"/>
              <a:t>is used, next process to run </a:t>
            </a:r>
            <a:r>
              <a:rPr lang="en-US" u="sng" dirty="0"/>
              <a:t>is simply the first element</a:t>
            </a:r>
          </a:p>
          <a:p>
            <a:pPr lvl="2"/>
            <a:r>
              <a:rPr lang="en-US" dirty="0"/>
              <a:t>Inserting a new process however will need the scan of all items in the sorted list, in the worst case</a:t>
            </a:r>
          </a:p>
          <a:p>
            <a:pPr lvl="1"/>
            <a:r>
              <a:rPr lang="en-US" dirty="0"/>
              <a:t>Use of RB tree(</a:t>
            </a:r>
            <a:r>
              <a:rPr lang="en-US" dirty="0" err="1"/>
              <a:t>vruntimes</a:t>
            </a:r>
            <a:r>
              <a:rPr lang="en-US" dirty="0"/>
              <a:t> as key) improves efficiency, most operations are logarithmic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ABEFD-8550-4E05-96E3-8FBA8386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69" y="3284984"/>
            <a:ext cx="4907061" cy="28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128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8D97D-2CA4-4EBE-B7DC-993377F2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2DD3-47DE-4CEE-85EB-8C2CB2E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deal with I/O and sleeping processes (long sleep)?</a:t>
            </a:r>
          </a:p>
          <a:p>
            <a:pPr lvl="1"/>
            <a:r>
              <a:rPr lang="en-US" dirty="0"/>
              <a:t>Awaken sleeping processes may monopolize CPU since its </a:t>
            </a:r>
            <a:r>
              <a:rPr lang="en-US" dirty="0" err="1"/>
              <a:t>vruntime</a:t>
            </a:r>
            <a:r>
              <a:rPr lang="en-US" dirty="0"/>
              <a:t> has not been updated for a </a:t>
            </a:r>
            <a:r>
              <a:rPr lang="en-US" dirty="0" err="1"/>
              <a:t>while,thus</a:t>
            </a:r>
            <a:r>
              <a:rPr lang="en-US" dirty="0"/>
              <a:t> small</a:t>
            </a:r>
          </a:p>
          <a:p>
            <a:pPr lvl="1"/>
            <a:r>
              <a:rPr lang="en-US" dirty="0"/>
              <a:t>Solution: Alter the </a:t>
            </a:r>
            <a:r>
              <a:rPr lang="en-US" dirty="0" err="1"/>
              <a:t>vruntime</a:t>
            </a:r>
            <a:r>
              <a:rPr lang="en-US" dirty="0"/>
              <a:t> of the newly awaken process by setting it to the </a:t>
            </a:r>
            <a:r>
              <a:rPr lang="en-US" u="sng" dirty="0"/>
              <a:t>minimum </a:t>
            </a:r>
            <a:r>
              <a:rPr lang="en-US" u="sng" dirty="0" err="1"/>
              <a:t>vruntime</a:t>
            </a:r>
            <a:r>
              <a:rPr lang="en-US" dirty="0"/>
              <a:t> in the RB tree</a:t>
            </a:r>
          </a:p>
          <a:p>
            <a:pPr lvl="1"/>
            <a:r>
              <a:rPr lang="en-US" dirty="0"/>
              <a:t>Processes sleeping for short periods of time will not get fair share of CPU</a:t>
            </a:r>
          </a:p>
          <a:p>
            <a:r>
              <a:rPr lang="en-US" dirty="0"/>
              <a:t>Other fun stuff about CFS</a:t>
            </a:r>
          </a:p>
          <a:p>
            <a:pPr lvl="1"/>
            <a:r>
              <a:rPr lang="en-US" dirty="0"/>
              <a:t>Heuristics to improve performance</a:t>
            </a:r>
          </a:p>
          <a:p>
            <a:pPr lvl="1"/>
            <a:r>
              <a:rPr lang="en-US" dirty="0"/>
              <a:t>Handling multiple CPUs</a:t>
            </a:r>
          </a:p>
          <a:p>
            <a:pPr lvl="1"/>
            <a:r>
              <a:rPr lang="en-US" dirty="0"/>
              <a:t>Scheduling for process groups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9933265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F60D4-F89D-4B0D-B209-619CC5C2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0191-B70E-4C1D-90F4-6DD627DA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man sched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 | grep "sched" | grep –v "domain"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nice –-10 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cpu.elf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 -p 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cpu.elf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sched_debug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cpu.elf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`/sched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renice -n -20 -p `pidof cpu.elf`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-r -p 40 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cpu.elf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-o -p 0 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cpu.elf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53872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9: Scheduling: Proportional Share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9138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aka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process obtains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</a:t>
            </a:r>
          </a:p>
          <a:p>
            <a:pPr lvl="1"/>
            <a:r>
              <a:rPr lang="en-US" altLang="ko-KR" dirty="0"/>
              <a:t>Not necessarily optimizing for turnaround time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32291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Concept: Hold a Lottery!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process(or user)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88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#1:Lottery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Lottery can be held </a:t>
            </a:r>
            <a:r>
              <a:rPr lang="en-US" altLang="ko-KR" i="1" dirty="0"/>
              <a:t>every time slice</a:t>
            </a:r>
          </a:p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b="1" u="sng" dirty="0"/>
              <a:t> </a:t>
            </a:r>
            <a:r>
              <a:rPr lang="en-US" altLang="ko-KR" dirty="0"/>
              <a:t>(probabilistically/randomized)</a:t>
            </a:r>
          </a:p>
          <a:p>
            <a:pPr lvl="1"/>
            <a:r>
              <a:rPr lang="en-US" altLang="ko-KR" dirty="0"/>
              <a:t>Run the process that holds the </a:t>
            </a:r>
            <a:r>
              <a:rPr lang="en-US" altLang="ko-KR" i="1" dirty="0"/>
              <a:t>winning ticket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95600" y="4693773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2495600" y="5661248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261338904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CC6FF-C8E0-4654-8742-C888BE84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Why Random?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FDD5-8378-4809-A7F4-54814DE8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u="sng" dirty="0"/>
              <a:t>avoids strange corner-case behaviors</a:t>
            </a:r>
          </a:p>
          <a:p>
            <a:r>
              <a:rPr lang="en-PH" dirty="0"/>
              <a:t>Random is </a:t>
            </a:r>
            <a:r>
              <a:rPr lang="en-PH" u="sng" dirty="0"/>
              <a:t>lightweight</a:t>
            </a:r>
          </a:p>
          <a:p>
            <a:pPr lvl="1"/>
            <a:r>
              <a:rPr lang="en-PH" dirty="0"/>
              <a:t>Per-process accounting is reduced</a:t>
            </a:r>
          </a:p>
          <a:p>
            <a:r>
              <a:rPr lang="en-PH" dirty="0"/>
              <a:t>Random is </a:t>
            </a:r>
            <a:r>
              <a:rPr lang="en-PH" u="sng" dirty="0"/>
              <a:t>fast</a:t>
            </a:r>
          </a:p>
          <a:p>
            <a:pPr lvl="1"/>
            <a:r>
              <a:rPr lang="en-PH" dirty="0"/>
              <a:t>Generating a random number from a generator is typically fast (hardware-supported)</a:t>
            </a:r>
          </a:p>
        </p:txBody>
      </p:sp>
    </p:spTree>
    <p:extLst>
      <p:ext uri="{BB962C8B-B14F-4D97-AF65-F5344CB8AC3E}">
        <p14:creationId xmlns:p14="http://schemas.microsoft.com/office/powerpoint/2010/main" val="211009999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#1: Ticket Currency</a:t>
            </a:r>
          </a:p>
          <a:p>
            <a:pPr lvl="1"/>
            <a:r>
              <a:rPr lang="en-US" altLang="ko-KR" dirty="0"/>
              <a:t>A user(in multiuser systems) allocates tickets among their own processes in whatever currency they would like( </a:t>
            </a:r>
            <a:r>
              <a:rPr lang="en-US" altLang="ko-KR" u="sng" dirty="0"/>
              <a:t>Local Currency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The system converts the Local Currency into the correct </a:t>
            </a:r>
            <a:r>
              <a:rPr lang="en-US" altLang="ko-KR" u="sng" dirty="0"/>
              <a:t>Global Currency</a:t>
            </a:r>
            <a:r>
              <a:rPr lang="en-US" altLang="ko-KR" dirty="0"/>
              <a:t> value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3"/>
            <a:r>
              <a:rPr lang="en-US" altLang="ko-KR" dirty="0"/>
              <a:t>Process A has 100 tickets</a:t>
            </a:r>
          </a:p>
          <a:p>
            <a:pPr lvl="3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2318" y="4653137"/>
            <a:ext cx="6379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local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local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950" y="5435932"/>
            <a:ext cx="637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local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70231477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379</TotalTime>
  <Words>1958</Words>
  <Application>Microsoft Office PowerPoint</Application>
  <PresentationFormat>Widescreen</PresentationFormat>
  <Paragraphs>270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Proportional Share Scheduler</vt:lpstr>
      <vt:lpstr>Basic Concept: Hold a Lottery!</vt:lpstr>
      <vt:lpstr>Approach #1:Lottery Scheduling</vt:lpstr>
      <vt:lpstr>Aside: Why Random?</vt:lpstr>
      <vt:lpstr>Ticket Mechanisms</vt:lpstr>
      <vt:lpstr>Ticket Mechanisms (Cont.)</vt:lpstr>
      <vt:lpstr>Implementation</vt:lpstr>
      <vt:lpstr>Implementation (Cont.)</vt:lpstr>
      <vt:lpstr>Lottery Fairness Study</vt:lpstr>
      <vt:lpstr>How to assign tickets?</vt:lpstr>
      <vt:lpstr>Approach #2: Stride Scheduling</vt:lpstr>
      <vt:lpstr>Stride Scheduling Example</vt:lpstr>
      <vt:lpstr>Approach #3: Linux Completely Fair Scheduler (CFS)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  <vt:lpstr>Linux Completely Fair Scheduler (CFS) (Cont.)</vt:lpstr>
      <vt:lpstr>Linux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138</cp:revision>
  <cp:lastPrinted>2015-03-03T01:48:46Z</cp:lastPrinted>
  <dcterms:created xsi:type="dcterms:W3CDTF">2021-07-20T07:06:46Z</dcterms:created>
  <dcterms:modified xsi:type="dcterms:W3CDTF">2021-09-04T13:16:28Z</dcterms:modified>
</cp:coreProperties>
</file>