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8"/>
  </p:notesMasterIdLst>
  <p:sldIdLst>
    <p:sldId id="256" r:id="rId2"/>
    <p:sldId id="328" r:id="rId3"/>
    <p:sldId id="329" r:id="rId4"/>
    <p:sldId id="330" r:id="rId5"/>
    <p:sldId id="331" r:id="rId6"/>
    <p:sldId id="332" r:id="rId7"/>
    <p:sldId id="333"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327" r:id="rId33"/>
    <p:sldId id="281" r:id="rId34"/>
    <p:sldId id="282" r:id="rId35"/>
    <p:sldId id="283" r:id="rId36"/>
    <p:sldId id="284" r:id="rId37"/>
    <p:sldId id="285" r:id="rId38"/>
    <p:sldId id="286" r:id="rId39"/>
    <p:sldId id="287" r:id="rId40"/>
    <p:sldId id="289" r:id="rId41"/>
    <p:sldId id="290" r:id="rId42"/>
    <p:sldId id="291" r:id="rId43"/>
    <p:sldId id="292"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8BD4"/>
    <a:srgbClr val="E24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0D4C99-851E-4D17-87AB-7317DA1EB2D0}" type="datetimeFigureOut">
              <a:rPr lang="zh-CN" altLang="en-US" smtClean="0"/>
              <a:t>2020/5/1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AE7291-B18F-46C9-8154-94F0B736557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3DE6329-16DA-4FCF-92A8-E8A33F820769}"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zh-CN" altLang="en-US"/>
              <a:t>单击此处编辑母版标题样式</a:t>
            </a:r>
            <a:endParaRPr lang="en-US"/>
          </a:p>
        </p:txBody>
      </p:sp>
      <p:sp>
        <p:nvSpPr>
          <p:cNvPr id="3" name="Subtitle 2"/>
          <p:cNvSpPr>
            <a:spLocks noGrp="1"/>
          </p:cNvSpPr>
          <p:nvPr>
            <p:ph type="subTitle" idx="1" hasCustomPrompt="1"/>
          </p:nvPr>
        </p:nvSpPr>
        <p:spPr>
          <a:xfrm>
            <a:off x="1828800" y="3886200"/>
            <a:ext cx="8534400" cy="1752600"/>
          </a:xfr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200" indent="0" algn="ctr">
              <a:buNone/>
              <a:defRPr>
                <a:solidFill>
                  <a:schemeClr val="tx1">
                    <a:tint val="75000"/>
                  </a:schemeClr>
                </a:solidFill>
              </a:defRPr>
            </a:lvl3pPr>
            <a:lvl4pPr marL="1828800" indent="0" algn="ctr">
              <a:buNone/>
              <a:defRPr>
                <a:solidFill>
                  <a:schemeClr val="tx1">
                    <a:tint val="75000"/>
                  </a:schemeClr>
                </a:solidFill>
              </a:defRPr>
            </a:lvl4pPr>
            <a:lvl5pPr marL="2438400" indent="0" algn="ctr">
              <a:buNone/>
              <a:defRPr>
                <a:solidFill>
                  <a:schemeClr val="tx1">
                    <a:tint val="75000"/>
                  </a:schemeClr>
                </a:solidFill>
              </a:defRPr>
            </a:lvl5pPr>
            <a:lvl6pPr marL="3048000" indent="0" algn="ctr">
              <a:buNone/>
              <a:defRPr>
                <a:solidFill>
                  <a:schemeClr val="tx1">
                    <a:tint val="75000"/>
                  </a:schemeClr>
                </a:solidFill>
              </a:defRPr>
            </a:lvl6pPr>
            <a:lvl7pPr marL="3657600" indent="0" algn="ctr">
              <a:buNone/>
              <a:defRPr>
                <a:solidFill>
                  <a:schemeClr val="tx1">
                    <a:tint val="75000"/>
                  </a:schemeClr>
                </a:solidFill>
              </a:defRPr>
            </a:lvl7pPr>
            <a:lvl8pPr marL="4267200" indent="0" algn="ctr">
              <a:buNone/>
              <a:defRPr>
                <a:solidFill>
                  <a:schemeClr val="tx1">
                    <a:tint val="75000"/>
                  </a:schemeClr>
                </a:solidFill>
              </a:defRPr>
            </a:lvl8pPr>
            <a:lvl9pPr marL="4876800" indent="0" algn="ctr">
              <a:buNone/>
              <a:defRPr>
                <a:solidFill>
                  <a:schemeClr val="tx1">
                    <a:tint val="75000"/>
                  </a:schemeClr>
                </a:solidFill>
              </a:defRPr>
            </a:lvl9pPr>
          </a:lstStyle>
          <a:p>
            <a:r>
              <a:rPr lang="zh-CN" altLang="en-US"/>
              <a:t>单击以编辑母版副标题样式</a:t>
            </a:r>
            <a:endParaRPr lang="en-US"/>
          </a:p>
        </p:txBody>
      </p:sp>
      <p:sp>
        <p:nvSpPr>
          <p:cNvPr id="4" name="Date Placeholder 3"/>
          <p:cNvSpPr>
            <a:spLocks noGrp="1"/>
          </p:cNvSpPr>
          <p:nvPr>
            <p:ph type="dt" sz="half" idx="10"/>
          </p:nvPr>
        </p:nvSpPr>
        <p:spPr/>
        <p:txBody>
          <a:bodyPr/>
          <a:lstStyle/>
          <a:p>
            <a:fld id="{FD589D1B-EDF0-4EF3-BD2B-C74B14E288F7}" type="datetimeFigureOut">
              <a:rPr lang="zh-CN" altLang="en-US" smtClean="0"/>
              <a:t>2020/5/1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457A59-BE80-455B-A83D-FA5D5DC36C3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FD589D1B-EDF0-4EF3-BD2B-C74B14E288F7}" type="datetimeFigureOut">
              <a:rPr lang="zh-CN" altLang="en-US" smtClean="0"/>
              <a:t>2020/5/1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457A59-BE80-455B-A83D-FA5D5DC36C3A}"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hasCustomPrompt="1"/>
          </p:nvPr>
        </p:nvSpPr>
        <p:spPr>
          <a:xfrm>
            <a:off x="609600" y="274639"/>
            <a:ext cx="80264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FD589D1B-EDF0-4EF3-BD2B-C74B14E288F7}" type="datetimeFigureOut">
              <a:rPr lang="zh-CN" altLang="en-US" smtClean="0"/>
              <a:t>2020/5/1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457A59-BE80-455B-A83D-FA5D5DC36C3A}"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527051" y="1196977"/>
            <a:ext cx="5418667" cy="4752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48917" y="1196977"/>
            <a:ext cx="5418667" cy="4752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fld id="{A2DA2ACC-8CEF-4451-901B-712F3BC93967}" type="datetime1">
              <a:rPr lang="zh-CN" altLang="en-US" smtClean="0"/>
              <a:t>2020/5/1</a:t>
            </a:fld>
            <a:endParaRPr lang="en-US" altLang="zh-CN"/>
          </a:p>
        </p:txBody>
      </p:sp>
      <p:sp>
        <p:nvSpPr>
          <p:cNvPr id="6" name="Rectangle 5"/>
          <p:cNvSpPr>
            <a:spLocks noGrp="1" noChangeArrowheads="1"/>
          </p:cNvSpPr>
          <p:nvPr>
            <p:ph type="sldNum" sz="quarter" idx="11"/>
          </p:nvPr>
        </p:nvSpPr>
        <p:spPr/>
        <p:txBody>
          <a:bodyPr/>
          <a:lstStyle>
            <a:lvl1pPr>
              <a:defRPr/>
            </a:lvl1pPr>
          </a:lstStyle>
          <a:p>
            <a:pPr>
              <a:defRPr/>
            </a:pPr>
            <a:fld id="{78FD4C0B-6AB5-47DC-B7EB-E149251BB3C2}" type="slidenum">
              <a:rPr lang="en-US" altLang="zh-CN" smtClean="0"/>
              <a:t>‹#›</a:t>
            </a:fld>
            <a:r>
              <a:rPr lang="en-US" altLang="zh-CN"/>
              <a:t>/69</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p>
        </p:txBody>
      </p:sp>
      <p:sp>
        <p:nvSpPr>
          <p:cNvPr id="3" name="文本占位符 2"/>
          <p:cNvSpPr>
            <a:spLocks noGrp="1"/>
          </p:cNvSpPr>
          <p:nvPr>
            <p:ph type="body" sz="half" idx="1" hasCustomPrompt="1"/>
          </p:nvPr>
        </p:nvSpPr>
        <p:spPr>
          <a:xfrm>
            <a:off x="527051" y="1196977"/>
            <a:ext cx="5418667" cy="47529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hasCustomPrompt="1"/>
          </p:nvPr>
        </p:nvSpPr>
        <p:spPr>
          <a:xfrm>
            <a:off x="6148917" y="1196975"/>
            <a:ext cx="5418667" cy="23002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hasCustomPrompt="1"/>
          </p:nvPr>
        </p:nvSpPr>
        <p:spPr>
          <a:xfrm>
            <a:off x="6148917" y="3649665"/>
            <a:ext cx="5418667" cy="230028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fld id="{FD589D1B-EDF0-4EF3-BD2B-C74B14E288F7}" type="datetimeFigureOut">
              <a:rPr lang="zh-CN" altLang="en-US" smtClean="0"/>
              <a:t>2020/5/1</a:t>
            </a:fld>
            <a:endParaRPr lang="zh-CN" altLang="en-US"/>
          </a:p>
        </p:txBody>
      </p:sp>
      <p:sp>
        <p:nvSpPr>
          <p:cNvPr id="7" name="Rectangle 5"/>
          <p:cNvSpPr>
            <a:spLocks noGrp="1" noChangeArrowheads="1"/>
          </p:cNvSpPr>
          <p:nvPr>
            <p:ph type="sldNum" sz="quarter" idx="11"/>
          </p:nvPr>
        </p:nvSpPr>
        <p:spPr/>
        <p:txBody>
          <a:bodyPr/>
          <a:lstStyle>
            <a:lvl1pPr>
              <a:defRPr/>
            </a:lvl1pPr>
          </a:lstStyle>
          <a:p>
            <a:fld id="{6D457A59-BE80-455B-A83D-FA5D5DC36C3A}"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02786" y="44449"/>
            <a:ext cx="10390716" cy="795339"/>
          </a:xfrm>
        </p:spPr>
        <p:txBody>
          <a:bodyPr/>
          <a:lstStyle/>
          <a:p>
            <a:r>
              <a:rPr lang="zh-CN" altLang="en-US"/>
              <a:t>单击此处编辑母版标题样式</a:t>
            </a:r>
          </a:p>
        </p:txBody>
      </p:sp>
      <p:sp>
        <p:nvSpPr>
          <p:cNvPr id="3" name="表格占位符 2"/>
          <p:cNvSpPr>
            <a:spLocks noGrp="1"/>
          </p:cNvSpPr>
          <p:nvPr>
            <p:ph type="tbl" idx="1" hasCustomPrompt="1"/>
          </p:nvPr>
        </p:nvSpPr>
        <p:spPr>
          <a:xfrm>
            <a:off x="527051" y="1196977"/>
            <a:ext cx="11040533" cy="4752975"/>
          </a:xfrm>
        </p:spPr>
        <p:txBody>
          <a:bodyPr/>
          <a:lstStyle/>
          <a:p>
            <a:pPr lvl="0"/>
            <a:r>
              <a:rPr lang="zh-CN" altLang="en-US" noProof="0"/>
              <a:t>单击图标添加表格</a:t>
            </a:r>
          </a:p>
        </p:txBody>
      </p:sp>
      <p:sp>
        <p:nvSpPr>
          <p:cNvPr id="4" name="Rectangle 4"/>
          <p:cNvSpPr>
            <a:spLocks noGrp="1" noChangeArrowheads="1"/>
          </p:cNvSpPr>
          <p:nvPr>
            <p:ph type="dt" sz="half" idx="10"/>
          </p:nvPr>
        </p:nvSpPr>
        <p:spPr/>
        <p:txBody>
          <a:bodyPr/>
          <a:lstStyle>
            <a:lvl1pPr>
              <a:defRPr/>
            </a:lvl1pPr>
          </a:lstStyle>
          <a:p>
            <a:fld id="{FD589D1B-EDF0-4EF3-BD2B-C74B14E288F7}" type="datetimeFigureOut">
              <a:rPr lang="zh-CN" altLang="en-US" smtClean="0"/>
              <a:t>2020/5/1</a:t>
            </a:fld>
            <a:endParaRPr lang="zh-CN" altLang="en-US"/>
          </a:p>
        </p:txBody>
      </p:sp>
      <p:sp>
        <p:nvSpPr>
          <p:cNvPr id="5" name="Rectangle 5"/>
          <p:cNvSpPr>
            <a:spLocks noGrp="1" noChangeArrowheads="1"/>
          </p:cNvSpPr>
          <p:nvPr>
            <p:ph type="sldNum" sz="quarter" idx="11"/>
          </p:nvPr>
        </p:nvSpPr>
        <p:spPr/>
        <p:txBody>
          <a:bodyPr/>
          <a:lstStyle>
            <a:lvl1pPr>
              <a:defRPr/>
            </a:lvl1pPr>
          </a:lstStyle>
          <a:p>
            <a:fld id="{6D457A59-BE80-455B-A83D-FA5D5DC36C3A}"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Times New Roman" panose="02020603050405020304" pitchFamily="18" charset="0"/>
                <a:ea typeface="宋体" panose="02010600030101010101" pitchFamily="2" charset="-122"/>
              </a:defRPr>
            </a:lvl1p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D589D1B-EDF0-4EF3-BD2B-C74B14E288F7}" type="datetimeFigureOut">
              <a:rPr lang="zh-CN" altLang="en-US" smtClean="0"/>
              <a:t>2020/5/1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457A59-BE80-455B-A83D-FA5D5DC36C3A}"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5335" b="1" cap="all"/>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D589D1B-EDF0-4EF3-BD2B-C74B14E288F7}" type="datetimeFigureOut">
              <a:rPr lang="zh-CN" altLang="en-US" smtClean="0"/>
              <a:t>2020/5/1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D457A59-BE80-455B-A83D-FA5D5DC36C3A}"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hasCustomPrompt="1"/>
          </p:nvPr>
        </p:nvSpPr>
        <p:spPr>
          <a:xfrm>
            <a:off x="609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hasCustomPrompt="1"/>
          </p:nvPr>
        </p:nvSpPr>
        <p:spPr>
          <a:xfrm>
            <a:off x="6197600" y="1600201"/>
            <a:ext cx="5384800" cy="4525963"/>
          </a:xfr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FD589D1B-EDF0-4EF3-BD2B-C74B14E288F7}" type="datetimeFigureOut">
              <a:rPr lang="zh-CN" altLang="en-US" smtClean="0"/>
              <a:t>2020/5/1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D457A59-BE80-455B-A83D-FA5D5DC36C3A}"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hasCustomPrompt="1"/>
          </p:nvPr>
        </p:nvSpPr>
        <p:spPr>
          <a:xfrm>
            <a:off x="609600" y="1535113"/>
            <a:ext cx="5386917"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p>
        </p:txBody>
      </p:sp>
      <p:sp>
        <p:nvSpPr>
          <p:cNvPr id="4" name="Content Placeholder 3"/>
          <p:cNvSpPr>
            <a:spLocks noGrp="1"/>
          </p:cNvSpPr>
          <p:nvPr>
            <p:ph sz="half" idx="2" hasCustomPrompt="1"/>
          </p:nvPr>
        </p:nvSpPr>
        <p:spPr>
          <a:xfrm>
            <a:off x="609600" y="2174875"/>
            <a:ext cx="5386917"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hasCustomPrompt="1"/>
          </p:nvPr>
        </p:nvSpPr>
        <p:spPr>
          <a:xfrm>
            <a:off x="6193369" y="1535113"/>
            <a:ext cx="5389033" cy="639763"/>
          </a:xfr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编辑母版文本样式</a:t>
            </a:r>
          </a:p>
        </p:txBody>
      </p:sp>
      <p:sp>
        <p:nvSpPr>
          <p:cNvPr id="6" name="Content Placeholder 5"/>
          <p:cNvSpPr>
            <a:spLocks noGrp="1"/>
          </p:cNvSpPr>
          <p:nvPr>
            <p:ph sz="quarter" idx="4" hasCustomPrompt="1"/>
          </p:nvPr>
        </p:nvSpPr>
        <p:spPr>
          <a:xfrm>
            <a:off x="6193369" y="2174875"/>
            <a:ext cx="5389033" cy="3951288"/>
          </a:xfr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FD589D1B-EDF0-4EF3-BD2B-C74B14E288F7}" type="datetimeFigureOut">
              <a:rPr lang="zh-CN" altLang="en-US" smtClean="0"/>
              <a:t>2020/5/1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D457A59-BE80-455B-A83D-FA5D5DC36C3A}"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FD589D1B-EDF0-4EF3-BD2B-C74B14E288F7}" type="datetimeFigureOut">
              <a:rPr lang="zh-CN" altLang="en-US" smtClean="0"/>
              <a:t>2020/5/1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D457A59-BE80-455B-A83D-FA5D5DC36C3A}"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D589D1B-EDF0-4EF3-BD2B-C74B14E288F7}" type="datetimeFigureOut">
              <a:rPr lang="zh-CN" altLang="en-US" smtClean="0"/>
              <a:t>2020/5/1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D457A59-BE80-455B-A83D-FA5D5DC36C3A}"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49"/>
            <a:ext cx="4011084" cy="1162051"/>
          </a:xfrm>
        </p:spPr>
        <p:txBody>
          <a:bodyPr anchor="b"/>
          <a:lstStyle>
            <a:lvl1pPr algn="l">
              <a:defRPr sz="2665" b="1"/>
            </a:lvl1pPr>
          </a:lstStyle>
          <a:p>
            <a:r>
              <a:rPr lang="zh-CN" altLang="en-US"/>
              <a:t>单击此处编辑母版标题样式</a:t>
            </a:r>
            <a:endParaRPr lang="en-US"/>
          </a:p>
        </p:txBody>
      </p:sp>
      <p:sp>
        <p:nvSpPr>
          <p:cNvPr id="3" name="Content Placeholder 2"/>
          <p:cNvSpPr>
            <a:spLocks noGrp="1"/>
          </p:cNvSpPr>
          <p:nvPr>
            <p:ph idx="1" hasCustomPrompt="1"/>
          </p:nvPr>
        </p:nvSpPr>
        <p:spPr>
          <a:xfrm>
            <a:off x="4766733" y="273052"/>
            <a:ext cx="6815667" cy="5853113"/>
          </a:xfr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hasCustomPrompt="1"/>
          </p:nvPr>
        </p:nvSpPr>
        <p:spPr>
          <a:xfrm>
            <a:off x="609602" y="1435102"/>
            <a:ext cx="4011084" cy="46910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编辑母版文本样式</a:t>
            </a:r>
          </a:p>
        </p:txBody>
      </p:sp>
      <p:sp>
        <p:nvSpPr>
          <p:cNvPr id="5" name="Date Placeholder 4"/>
          <p:cNvSpPr>
            <a:spLocks noGrp="1"/>
          </p:cNvSpPr>
          <p:nvPr>
            <p:ph type="dt" sz="half" idx="10"/>
          </p:nvPr>
        </p:nvSpPr>
        <p:spPr/>
        <p:txBody>
          <a:bodyPr/>
          <a:lstStyle/>
          <a:p>
            <a:fld id="{FD589D1B-EDF0-4EF3-BD2B-C74B14E288F7}" type="datetimeFigureOut">
              <a:rPr lang="zh-CN" altLang="en-US" smtClean="0"/>
              <a:t>2020/5/1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D457A59-BE80-455B-A83D-FA5D5DC36C3A}"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9"/>
          </a:xfrm>
        </p:spPr>
        <p:txBody>
          <a:bodyPr anchor="b"/>
          <a:lstStyle>
            <a:lvl1pPr algn="l">
              <a:defRPr sz="2665"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r>
              <a:rPr lang="zh-CN" altLang="en-US"/>
              <a:t>单击图标添加图片</a:t>
            </a:r>
            <a:endParaRPr lang="en-US"/>
          </a:p>
        </p:txBody>
      </p:sp>
      <p:sp>
        <p:nvSpPr>
          <p:cNvPr id="4" name="Text Placeholder 3"/>
          <p:cNvSpPr>
            <a:spLocks noGrp="1"/>
          </p:cNvSpPr>
          <p:nvPr>
            <p:ph type="body" sz="half" idx="2" hasCustomPrompt="1"/>
          </p:nvPr>
        </p:nvSpPr>
        <p:spPr>
          <a:xfrm>
            <a:off x="2389717" y="5367338"/>
            <a:ext cx="7315200" cy="804863"/>
          </a:xfr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编辑母版文本样式</a:t>
            </a:r>
          </a:p>
        </p:txBody>
      </p:sp>
      <p:sp>
        <p:nvSpPr>
          <p:cNvPr id="5" name="Date Placeholder 4"/>
          <p:cNvSpPr>
            <a:spLocks noGrp="1"/>
          </p:cNvSpPr>
          <p:nvPr>
            <p:ph type="dt" sz="half" idx="10"/>
          </p:nvPr>
        </p:nvSpPr>
        <p:spPr/>
        <p:txBody>
          <a:bodyPr/>
          <a:lstStyle/>
          <a:p>
            <a:fld id="{FD589D1B-EDF0-4EF3-BD2B-C74B14E288F7}" type="datetimeFigureOut">
              <a:rPr lang="zh-CN" altLang="en-US" smtClean="0"/>
              <a:t>2020/5/1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D457A59-BE80-455B-A83D-FA5D5DC36C3A}"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685799"/>
            <a:ext cx="10871200" cy="731839"/>
          </a:xfrm>
          <a:prstGeom prst="rect">
            <a:avLst/>
          </a:prstGeom>
        </p:spPr>
        <p:txBody>
          <a:bodyPr vert="horz" lIns="91440" tIns="45720" rIns="91440" bIns="45720" rtlCol="0" anchor="ctr">
            <a:normAutofit/>
          </a:bodyPr>
          <a:lstStyle/>
          <a:p>
            <a:r>
              <a:rPr lang="zh-CN" altLang="en-US" dirty="0"/>
              <a:t>标题</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FD589D1B-EDF0-4EF3-BD2B-C74B14E288F7}" type="datetimeFigureOut">
              <a:rPr lang="zh-CN" altLang="en-US" smtClean="0"/>
              <a:t>2020/5/1</a:t>
            </a:fld>
            <a:endParaRPr lang="zh-CN" alt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6D457A59-BE80-455B-A83D-FA5D5DC36C3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1219200" rtl="0" eaLnBrk="1" latinLnBrk="0" hangingPunct="1">
        <a:spcBef>
          <a:spcPct val="0"/>
        </a:spcBef>
        <a:buNone/>
        <a:defRPr sz="5865" kern="1200" baseline="0">
          <a:solidFill>
            <a:schemeClr val="tx1"/>
          </a:solidFill>
          <a:latin typeface="宋体" panose="02010600030101010101" pitchFamily="2" charset="-122"/>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265" kern="1200" baseline="0">
          <a:solidFill>
            <a:schemeClr val="tx1"/>
          </a:solidFill>
          <a:latin typeface="Times New Roman" panose="02020603050405020304" pitchFamily="18" charset="0"/>
          <a:ea typeface="宋体" panose="02010600030101010101" pitchFamily="2" charset="-122"/>
          <a:cs typeface="+mn-cs"/>
        </a:defRPr>
      </a:lvl1pPr>
      <a:lvl2pPr marL="990600" indent="-381000" algn="l" defTabSz="1219200" rtl="0" eaLnBrk="1" latinLnBrk="0" hangingPunct="1">
        <a:spcBef>
          <a:spcPct val="20000"/>
        </a:spcBef>
        <a:buFont typeface="Arial" panose="020B0604020202020204" pitchFamily="34" charset="0"/>
        <a:buChar char="–"/>
        <a:defRPr sz="3735" kern="1200" baseline="0">
          <a:solidFill>
            <a:schemeClr val="tx1"/>
          </a:solidFill>
          <a:latin typeface="Times New Roman" panose="02020603050405020304" pitchFamily="18" charset="0"/>
          <a:ea typeface="宋体" panose="02010600030101010101" pitchFamily="2" charset="-122"/>
          <a:cs typeface="+mn-cs"/>
        </a:defRPr>
      </a:lvl2pPr>
      <a:lvl3pPr marL="1524000" indent="-304800" algn="l" defTabSz="1219200" rtl="0" eaLnBrk="1" latinLnBrk="0" hangingPunct="1">
        <a:spcBef>
          <a:spcPct val="20000"/>
        </a:spcBef>
        <a:buFont typeface="Arial" panose="020B0604020202020204" pitchFamily="34" charset="0"/>
        <a:buChar char="•"/>
        <a:defRPr sz="3200" kern="1200" baseline="0">
          <a:solidFill>
            <a:schemeClr val="tx1"/>
          </a:solidFill>
          <a:latin typeface="Times New Roman" panose="02020603050405020304" pitchFamily="18" charset="0"/>
          <a:ea typeface="宋体" panose="02010600030101010101" pitchFamily="2" charset="-122"/>
          <a:cs typeface="+mn-cs"/>
        </a:defRPr>
      </a:lvl3pPr>
      <a:lvl4pPr marL="2133600" indent="-304800" algn="l" defTabSz="1219200" rtl="0" eaLnBrk="1" latinLnBrk="0" hangingPunct="1">
        <a:spcBef>
          <a:spcPct val="20000"/>
        </a:spcBef>
        <a:buFont typeface="Arial" panose="020B0604020202020204" pitchFamily="34" charset="0"/>
        <a:buChar char="–"/>
        <a:defRPr sz="2665" kern="1200" baseline="0">
          <a:solidFill>
            <a:schemeClr val="tx1"/>
          </a:solidFill>
          <a:latin typeface="Times New Roman" panose="02020603050405020304" pitchFamily="18" charset="0"/>
          <a:ea typeface="宋体" panose="02010600030101010101" pitchFamily="2" charset="-122"/>
          <a:cs typeface="+mn-cs"/>
        </a:defRPr>
      </a:lvl4pPr>
      <a:lvl5pPr marL="2743200" indent="-304800" algn="l" defTabSz="1219200" rtl="0" eaLnBrk="1" latinLnBrk="0" hangingPunct="1">
        <a:spcBef>
          <a:spcPct val="20000"/>
        </a:spcBef>
        <a:buFont typeface="Arial" panose="020B0604020202020204" pitchFamily="34" charset="0"/>
        <a:buChar char="»"/>
        <a:defRPr sz="2665" kern="1200" baseline="0">
          <a:solidFill>
            <a:schemeClr val="tx1"/>
          </a:solidFill>
          <a:latin typeface="Times New Roman" panose="02020603050405020304" pitchFamily="18" charset="0"/>
          <a:ea typeface="宋体" panose="02010600030101010101" pitchFamily="2" charset="-122"/>
          <a:cs typeface="+mn-cs"/>
        </a:defRPr>
      </a:lvl5pPr>
      <a:lvl6pPr marL="33528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server.png"/>
          <p:cNvPicPr>
            <a:picLocks noChangeAspect="1"/>
          </p:cNvPicPr>
          <p:nvPr/>
        </p:nvPicPr>
        <p:blipFill>
          <a:blip r:embed="rId3"/>
          <a:stretch>
            <a:fillRect/>
          </a:stretch>
        </p:blipFill>
        <p:spPr>
          <a:xfrm>
            <a:off x="1950975" y="1712477"/>
            <a:ext cx="4528102" cy="3270708"/>
          </a:xfrm>
          <a:prstGeom prst="rect">
            <a:avLst/>
          </a:prstGeom>
        </p:spPr>
      </p:pic>
      <p:sp>
        <p:nvSpPr>
          <p:cNvPr id="4" name="TextBox 3"/>
          <p:cNvSpPr txBox="1"/>
          <p:nvPr/>
        </p:nvSpPr>
        <p:spPr>
          <a:xfrm>
            <a:off x="6479077" y="2209800"/>
            <a:ext cx="3684494" cy="2076450"/>
          </a:xfrm>
          <a:prstGeom prst="rect">
            <a:avLst/>
          </a:prstGeom>
          <a:noFill/>
        </p:spPr>
        <p:txBody>
          <a:bodyPr wrap="square" rtlCol="0">
            <a:spAutoFit/>
          </a:bodyPr>
          <a:lstStyle/>
          <a:p>
            <a:pPr algn="ctr">
              <a:lnSpc>
                <a:spcPct val="150000"/>
              </a:lnSpc>
            </a:pPr>
            <a:r>
              <a:rPr lang="zh-CN" altLang="en-US" sz="3200" b="1" dirty="0">
                <a:solidFill>
                  <a:srgbClr val="4DA9DB"/>
                </a:solidFill>
                <a:latin typeface="Georgia" panose="02040502050405020303" pitchFamily="18" charset="0"/>
                <a:ea typeface="Roboto" pitchFamily="2" charset="0"/>
              </a:rPr>
              <a:t>第</a:t>
            </a:r>
            <a:r>
              <a:rPr lang="en-US" altLang="zh-CN" sz="3200" b="1" dirty="0">
                <a:solidFill>
                  <a:srgbClr val="4DA9DB"/>
                </a:solidFill>
                <a:latin typeface="Georgia" panose="02040502050405020303" pitchFamily="18" charset="0"/>
                <a:ea typeface="Roboto" pitchFamily="2" charset="0"/>
              </a:rPr>
              <a:t>10</a:t>
            </a:r>
            <a:r>
              <a:rPr lang="zh-CN" altLang="en-US" sz="3200" b="1" dirty="0">
                <a:solidFill>
                  <a:srgbClr val="4DA9DB"/>
                </a:solidFill>
                <a:latin typeface="Georgia" panose="02040502050405020303" pitchFamily="18" charset="0"/>
                <a:ea typeface="Roboto" pitchFamily="2" charset="0"/>
              </a:rPr>
              <a:t>章</a:t>
            </a:r>
            <a:endParaRPr lang="en-US" altLang="zh-CN" sz="3200" b="1" dirty="0">
              <a:solidFill>
                <a:srgbClr val="4DA9DB"/>
              </a:solidFill>
              <a:latin typeface="Georgia" panose="02040502050405020303" pitchFamily="18" charset="0"/>
              <a:ea typeface="Roboto" pitchFamily="2" charset="0"/>
            </a:endParaRPr>
          </a:p>
          <a:p>
            <a:pPr algn="ctr">
              <a:lnSpc>
                <a:spcPct val="150000"/>
              </a:lnSpc>
              <a:buClrTx/>
              <a:buSzTx/>
              <a:buFontTx/>
            </a:pPr>
            <a:r>
              <a:rPr lang="zh-CN" altLang="en-US" sz="3600" b="1" dirty="0">
                <a:solidFill>
                  <a:srgbClr val="E4A241"/>
                </a:solidFill>
                <a:latin typeface="Georgia" panose="02040502050405020303" pitchFamily="18" charset="0"/>
                <a:ea typeface="Roboto" pitchFamily="2" charset="0"/>
              </a:rPr>
              <a:t>数据库安全管理</a:t>
            </a:r>
          </a:p>
          <a:p>
            <a:pPr algn="ctr">
              <a:lnSpc>
                <a:spcPct val="150000"/>
              </a:lnSpc>
            </a:pPr>
            <a:r>
              <a:rPr lang="zh-CN" altLang="en-US" sz="3600" b="1" dirty="0">
                <a:solidFill>
                  <a:srgbClr val="E4A241"/>
                </a:solidFill>
                <a:latin typeface="Georgia" panose="02040502050405020303" pitchFamily="18" charset="0"/>
                <a:ea typeface="Roboto" pitchFamily="2" charset="0"/>
              </a:rPr>
              <a:t> </a:t>
            </a:r>
            <a:endParaRPr lang="en-US" sz="3600" b="1" dirty="0">
              <a:solidFill>
                <a:srgbClr val="E4A241"/>
              </a:solidFill>
              <a:latin typeface="Georgia" panose="02040502050405020303" pitchFamily="18" charset="0"/>
              <a:ea typeface="Roboto" pitchFamily="2" charset="0"/>
            </a:endParaRPr>
          </a:p>
        </p:txBody>
      </p:sp>
      <p:pic>
        <p:nvPicPr>
          <p:cNvPr id="5" name="Picture 4" descr="doted.png"/>
          <p:cNvPicPr>
            <a:picLocks noChangeAspect="1"/>
          </p:cNvPicPr>
          <p:nvPr/>
        </p:nvPicPr>
        <p:blipFill>
          <a:blip r:embed="rId4"/>
          <a:stretch>
            <a:fillRect/>
          </a:stretch>
        </p:blipFill>
        <p:spPr>
          <a:xfrm>
            <a:off x="6759301" y="4222157"/>
            <a:ext cx="3429000" cy="659424"/>
          </a:xfrm>
          <a:prstGeom prst="rect">
            <a:avLst/>
          </a:prstGeom>
        </p:spPr>
      </p:pic>
      <p:sp>
        <p:nvSpPr>
          <p:cNvPr id="7" name="TextBox 6"/>
          <p:cNvSpPr txBox="1"/>
          <p:nvPr/>
        </p:nvSpPr>
        <p:spPr>
          <a:xfrm>
            <a:off x="7239002" y="4551869"/>
            <a:ext cx="2462733" cy="400110"/>
          </a:xfrm>
          <a:prstGeom prst="rect">
            <a:avLst/>
          </a:prstGeom>
          <a:noFill/>
        </p:spPr>
        <p:txBody>
          <a:bodyPr wrap="square" rtlCol="0">
            <a:spAutoFit/>
          </a:bodyPr>
          <a:lstStyle/>
          <a:p>
            <a:r>
              <a:rPr lang="zh-CN" altLang="en-US" sz="2000" dirty="0">
                <a:solidFill>
                  <a:srgbClr val="7C7C7C"/>
                </a:solidFill>
                <a:latin typeface="Arial" panose="020B0604020202020204" pitchFamily="34" charset="0"/>
                <a:cs typeface="Arial" panose="020B0604020202020204" pitchFamily="34" charset="0"/>
              </a:rPr>
              <a:t>数据库原理及应用</a:t>
            </a:r>
            <a:endParaRPr lang="en-US" sz="2000" dirty="0">
              <a:solidFill>
                <a:srgbClr val="7C7C7C"/>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7620" y="3429000"/>
            <a:ext cx="12235815" cy="3429000"/>
          </a:xfrm>
          <a:prstGeom prst="rect">
            <a:avLst/>
          </a:prstGeom>
          <a:solidFill>
            <a:srgbClr val="F47264"/>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spcBef>
                <a:spcPts val="100"/>
              </a:spcBef>
            </a:pPr>
            <a:r>
              <a:rPr lang="en-US" altLang="zh-CN" b="1" dirty="0">
                <a:solidFill>
                  <a:srgbClr val="D73B3F"/>
                </a:solidFill>
                <a:latin typeface="Arial" panose="020B0604020202020204" pitchFamily="34" charset="0"/>
                <a:cs typeface="Arial" panose="020B0604020202020204" pitchFamily="34" charset="0"/>
              </a:rPr>
              <a:t>                                                                   </a:t>
            </a:r>
            <a:r>
              <a:rPr lang="en-US" altLang="zh-CN" sz="2400" b="1" dirty="0">
                <a:solidFill>
                  <a:schemeClr val="bg1"/>
                </a:solidFill>
                <a:latin typeface="Arial" panose="020B0604020202020204" pitchFamily="34" charset="0"/>
                <a:cs typeface="Arial" panose="020B0604020202020204" pitchFamily="34" charset="0"/>
              </a:rPr>
              <a:t>+</a:t>
            </a:r>
            <a:r>
              <a:rPr lang="en-US" altLang="zh-CN" sz="2400" b="1" dirty="0">
                <a:solidFill>
                  <a:srgbClr val="D73B3F"/>
                </a:solidFill>
                <a:latin typeface="Arial" panose="020B0604020202020204" pitchFamily="34" charset="0"/>
                <a:cs typeface="Arial" panose="020B0604020202020204" pitchFamily="34" charset="0"/>
              </a:rPr>
              <a:t>      </a:t>
            </a:r>
            <a:r>
              <a:rPr lang="en-US" altLang="zh-CN" sz="2400" dirty="0">
                <a:latin typeface="Arial" panose="020B0604020202020204" pitchFamily="34" charset="0"/>
                <a:cs typeface="Arial" panose="020B0604020202020204" pitchFamily="34" charset="0"/>
              </a:rPr>
              <a:t>Windows</a:t>
            </a:r>
            <a:r>
              <a:rPr lang="zh-CN" altLang="en-US" sz="2400" dirty="0">
                <a:latin typeface="Arial" panose="020B0604020202020204" pitchFamily="34" charset="0"/>
                <a:cs typeface="Arial" panose="020B0604020202020204" pitchFamily="34" charset="0"/>
              </a:rPr>
              <a:t>验证模式</a:t>
            </a:r>
            <a:endParaRPr lang="en-US" altLang="zh-CN" sz="2400" dirty="0">
              <a:latin typeface="Arial" panose="020B0604020202020204" pitchFamily="34" charset="0"/>
              <a:cs typeface="Arial" panose="020B0604020202020204" pitchFamily="34" charset="0"/>
            </a:endParaRPr>
          </a:p>
          <a:p>
            <a:pPr>
              <a:lnSpc>
                <a:spcPct val="150000"/>
              </a:lnSpc>
              <a:spcBef>
                <a:spcPts val="100"/>
              </a:spcBef>
            </a:pPr>
            <a:r>
              <a:rPr lang="en-US" altLang="zh-CN" sz="2400" b="1" dirty="0">
                <a:solidFill>
                  <a:schemeClr val="bg1"/>
                </a:solidFill>
                <a:latin typeface="Arial" panose="020B0604020202020204" pitchFamily="34" charset="0"/>
                <a:cs typeface="Arial" panose="020B0604020202020204" pitchFamily="34" charset="0"/>
              </a:rPr>
              <a:t>                                                  +</a:t>
            </a:r>
            <a:r>
              <a:rPr lang="en-US" altLang="zh-CN" sz="2400" b="1" dirty="0">
                <a:solidFill>
                  <a:srgbClr val="318FC3"/>
                </a:solidFill>
                <a:latin typeface="Arial" panose="020B0604020202020204" pitchFamily="34" charset="0"/>
                <a:cs typeface="Arial" panose="020B0604020202020204" pitchFamily="34" charset="0"/>
              </a:rPr>
              <a:t>      </a:t>
            </a:r>
            <a:r>
              <a:rPr lang="zh-CN" altLang="en-US" sz="2400" dirty="0">
                <a:latin typeface="Arial" panose="020B0604020202020204" pitchFamily="34" charset="0"/>
                <a:cs typeface="Arial" panose="020B0604020202020204" pitchFamily="34" charset="0"/>
              </a:rPr>
              <a:t>混合验证模式</a:t>
            </a:r>
            <a:endParaRPr lang="en-US" altLang="zh-CN" sz="2400" dirty="0">
              <a:latin typeface="Arial" panose="020B0604020202020204" pitchFamily="34" charset="0"/>
              <a:cs typeface="Arial" panose="020B0604020202020204" pitchFamily="34" charset="0"/>
            </a:endParaRPr>
          </a:p>
          <a:p>
            <a:pPr>
              <a:lnSpc>
                <a:spcPct val="150000"/>
              </a:lnSpc>
              <a:spcBef>
                <a:spcPts val="100"/>
              </a:spcBef>
            </a:pPr>
            <a:endParaRPr lang="en-US" dirty="0">
              <a:solidFill>
                <a:srgbClr val="F4726E"/>
              </a:solidFill>
            </a:endParaRPr>
          </a:p>
        </p:txBody>
      </p:sp>
      <p:sp>
        <p:nvSpPr>
          <p:cNvPr id="7" name="TextBox 6"/>
          <p:cNvSpPr txBox="1"/>
          <p:nvPr/>
        </p:nvSpPr>
        <p:spPr>
          <a:xfrm>
            <a:off x="4346163" y="1600200"/>
            <a:ext cx="3499677" cy="784830"/>
          </a:xfrm>
          <a:prstGeom prst="rect">
            <a:avLst/>
          </a:prstGeom>
          <a:noFill/>
        </p:spPr>
        <p:txBody>
          <a:bodyPr wrap="none" rtlCol="0">
            <a:spAutoFit/>
          </a:bodyPr>
          <a:lstStyle/>
          <a:p>
            <a:pPr algn="ctr"/>
            <a:r>
              <a:rPr lang="en-US" altLang="zh-CN" sz="4500" dirty="0">
                <a:solidFill>
                  <a:srgbClr val="F47264"/>
                </a:solidFill>
                <a:latin typeface="Georgia" panose="02040502050405020303" pitchFamily="18" charset="0"/>
                <a:ea typeface="Roboto Bk" pitchFamily="2" charset="0"/>
              </a:rPr>
              <a:t>10.1</a:t>
            </a:r>
            <a:r>
              <a:rPr lang="zh-CN" altLang="en-US" sz="4500" dirty="0">
                <a:solidFill>
                  <a:srgbClr val="F47264"/>
                </a:solidFill>
                <a:latin typeface="Georgia" panose="02040502050405020303" pitchFamily="18" charset="0"/>
                <a:ea typeface="Roboto Bk" pitchFamily="2" charset="0"/>
              </a:rPr>
              <a:t>身份验证</a:t>
            </a:r>
            <a:endParaRPr lang="en-US" sz="4500" dirty="0">
              <a:solidFill>
                <a:srgbClr val="F47264"/>
              </a:solidFill>
              <a:latin typeface="Georgia" panose="02040502050405020303" pitchFamily="18" charset="0"/>
              <a:ea typeface="Roboto Bk" pitchFamily="2" charset="0"/>
            </a:endParaRPr>
          </a:p>
        </p:txBody>
      </p:sp>
      <p:sp>
        <p:nvSpPr>
          <p:cNvPr id="8" name="TextBox 7"/>
          <p:cNvSpPr txBox="1"/>
          <p:nvPr/>
        </p:nvSpPr>
        <p:spPr>
          <a:xfrm>
            <a:off x="10112810" y="6273802"/>
            <a:ext cx="255198" cy="246221"/>
          </a:xfrm>
          <a:prstGeom prst="rect">
            <a:avLst/>
          </a:prstGeom>
          <a:noFill/>
        </p:spPr>
        <p:txBody>
          <a:bodyPr wrap="none" rtlCol="0">
            <a:spAutoFit/>
          </a:bodyPr>
          <a:lstStyle/>
          <a:p>
            <a:r>
              <a:rPr lang="en-US" sz="1000" dirty="0">
                <a:solidFill>
                  <a:schemeClr val="bg1"/>
                </a:solidFill>
              </a:rPr>
              <a:t>7</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2351089" y="-253046"/>
            <a:ext cx="7793037" cy="795337"/>
          </a:xfrm>
        </p:spPr>
        <p:txBody>
          <a:bodyPr>
            <a:normAutofit fontScale="90000"/>
          </a:bodyPr>
          <a:lstStyle/>
          <a:p>
            <a:pPr eaLnBrk="1" hangingPunct="1"/>
            <a:r>
              <a:rPr lang="en-US" altLang="zh-CN" sz="2000" b="1" dirty="0">
                <a:latin typeface="宋体" panose="02010600030101010101" pitchFamily="2" charset="-122"/>
              </a:rPr>
              <a:t>Windows</a:t>
            </a:r>
            <a:r>
              <a:rPr lang="zh-CN" altLang="en-US" sz="2000" b="1" dirty="0">
                <a:latin typeface="宋体" panose="02010600030101010101" pitchFamily="2" charset="-122"/>
              </a:rPr>
              <a:t>验证模式</a:t>
            </a:r>
            <a:r>
              <a:rPr lang="zh-CN" altLang="en-US" dirty="0"/>
              <a:t> </a:t>
            </a:r>
          </a:p>
        </p:txBody>
      </p:sp>
      <p:sp>
        <p:nvSpPr>
          <p:cNvPr id="4099" name="Rectangle 3"/>
          <p:cNvSpPr>
            <a:spLocks noGrp="1" noChangeArrowheads="1"/>
          </p:cNvSpPr>
          <p:nvPr>
            <p:ph idx="1"/>
          </p:nvPr>
        </p:nvSpPr>
        <p:spPr>
          <a:xfrm>
            <a:off x="804545" y="1052512"/>
            <a:ext cx="10582910" cy="4752975"/>
          </a:xfrm>
        </p:spPr>
        <p:txBody>
          <a:bodyPr>
            <a:normAutofit/>
          </a:bodyPr>
          <a:lstStyle/>
          <a:p>
            <a:pPr indent="444500" algn="just" fontAlgn="auto">
              <a:lnSpc>
                <a:spcPct val="150000"/>
              </a:lnSpc>
              <a:buNone/>
            </a:pPr>
            <a:r>
              <a:rPr lang="en-US" altLang="zh-CN" sz="2200" b="1" dirty="0"/>
              <a:t>  SQL Server</a:t>
            </a:r>
            <a:r>
              <a:rPr lang="zh-CN" altLang="en-US" sz="2200" b="1" dirty="0"/>
              <a:t>数据库系统通常运行在</a:t>
            </a:r>
            <a:r>
              <a:rPr lang="en-US" altLang="zh-CN" sz="2200" b="1" dirty="0"/>
              <a:t>Windows</a:t>
            </a:r>
            <a:r>
              <a:rPr lang="zh-CN" altLang="en-US" sz="2200" b="1" dirty="0"/>
              <a:t>服务器平台上，而</a:t>
            </a:r>
            <a:r>
              <a:rPr lang="en-US" altLang="zh-CN" sz="2200" b="1" dirty="0"/>
              <a:t>Windows </a:t>
            </a:r>
            <a:r>
              <a:rPr lang="zh-CN" altLang="en-US" sz="2200" b="1" dirty="0"/>
              <a:t>作为网络操作系统，本身就具备管理登录、验证用户合法性的能力，因此</a:t>
            </a:r>
            <a:r>
              <a:rPr lang="en-US" altLang="zh-CN" sz="2200" b="1" dirty="0"/>
              <a:t>Windows</a:t>
            </a:r>
            <a:r>
              <a:rPr lang="zh-CN" altLang="en-US" sz="2200" b="1" dirty="0"/>
              <a:t>认证模式正是利用了这一用户安全性和帐号管理的机制，允许</a:t>
            </a:r>
            <a:r>
              <a:rPr lang="en-US" altLang="zh-CN" sz="2200" b="1" dirty="0"/>
              <a:t>SQL Server</a:t>
            </a:r>
            <a:r>
              <a:rPr lang="zh-CN" altLang="en-US" sz="2200" b="1" dirty="0"/>
              <a:t>也可以使用</a:t>
            </a:r>
            <a:r>
              <a:rPr lang="en-US" altLang="zh-CN" sz="2200" b="1" dirty="0"/>
              <a:t>Windows</a:t>
            </a:r>
            <a:r>
              <a:rPr lang="zh-CN" altLang="en-US" sz="2200" b="1" dirty="0"/>
              <a:t>的用户名和口令。在这种模式下，用户只需要通过</a:t>
            </a:r>
            <a:r>
              <a:rPr lang="en-US" altLang="zh-CN" sz="2200" b="1" dirty="0"/>
              <a:t>Windows</a:t>
            </a:r>
            <a:r>
              <a:rPr lang="zh-CN" altLang="en-US" sz="2200" b="1" dirty="0"/>
              <a:t>的认证，就可以连接到</a:t>
            </a:r>
            <a:r>
              <a:rPr lang="en-US" altLang="zh-CN" sz="2200" b="1" dirty="0"/>
              <a:t>SQL Server</a:t>
            </a:r>
            <a:r>
              <a:rPr lang="zh-CN" altLang="en-US" sz="2200" b="1" dirty="0"/>
              <a:t>，而</a:t>
            </a:r>
            <a:r>
              <a:rPr lang="en-US" altLang="zh-CN" sz="2200" b="1" dirty="0"/>
              <a:t>SQL Server</a:t>
            </a:r>
            <a:r>
              <a:rPr lang="zh-CN" altLang="en-US" sz="2200" b="1" dirty="0"/>
              <a:t>本身也就不需要管理一套登录数据。</a:t>
            </a:r>
          </a:p>
          <a:p>
            <a:pPr indent="444500" algn="just" fontAlgn="auto">
              <a:lnSpc>
                <a:spcPct val="150000"/>
              </a:lnSpc>
              <a:spcBef>
                <a:spcPct val="40000"/>
              </a:spcBef>
              <a:buNone/>
            </a:pPr>
            <a:r>
              <a:rPr lang="zh-CN" altLang="en-US" sz="2200" b="1" dirty="0"/>
              <a:t>  </a:t>
            </a:r>
            <a:r>
              <a:rPr lang="zh-CN" altLang="en-US" sz="2200" b="1" dirty="0">
                <a:solidFill>
                  <a:srgbClr val="993300"/>
                </a:solidFill>
              </a:rPr>
              <a:t>这种模式只适用于能够提供有效身份验证的</a:t>
            </a:r>
            <a:r>
              <a:rPr lang="en-US" altLang="zh-CN" sz="2200" b="1" dirty="0">
                <a:solidFill>
                  <a:srgbClr val="993300"/>
                </a:solidFill>
              </a:rPr>
              <a:t>Windows</a:t>
            </a:r>
            <a:r>
              <a:rPr lang="zh-CN" altLang="en-US" sz="2200" b="1" dirty="0">
                <a:solidFill>
                  <a:srgbClr val="993300"/>
                </a:solidFill>
              </a:rPr>
              <a:t>操作系统。</a:t>
            </a:r>
          </a:p>
          <a:p>
            <a:pPr indent="444500" fontAlgn="auto">
              <a:lnSpc>
                <a:spcPct val="150000"/>
              </a:lnSpc>
              <a:buNone/>
            </a:pPr>
            <a:endParaRPr lang="en-US" altLang="zh-CN" sz="2200" b="1" dirty="0"/>
          </a:p>
        </p:txBody>
      </p:sp>
      <p:sp>
        <p:nvSpPr>
          <p:cNvPr id="4" name="日期占位符 3"/>
          <p:cNvSpPr>
            <a:spLocks noGrp="1"/>
          </p:cNvSpPr>
          <p:nvPr>
            <p:ph type="dt" sz="half" idx="10"/>
          </p:nvPr>
        </p:nvSpPr>
        <p:spPr/>
        <p:txBody>
          <a:bodyPr/>
          <a:lstStyle/>
          <a:p>
            <a:pPr>
              <a:defRPr/>
            </a:pPr>
            <a:fld id="{0925A89B-C6EF-447B-AE91-DDE03D74C4D4}"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11D6113C-8161-4A8E-A17B-1EE7B2847007}" type="slidenum">
              <a:rPr lang="en-US" altLang="zh-CN"/>
              <a:t>11</a:t>
            </a:fld>
            <a:r>
              <a:rPr lang="en-US" altLang="zh-CN"/>
              <a:t>/69</a:t>
            </a:r>
          </a:p>
        </p:txBody>
      </p:sp>
    </p:spTree>
  </p:cSld>
  <p:clrMapOvr>
    <a:masterClrMapping/>
  </p:clrMapOvr>
  <p:transition>
    <p:cover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nodeType="with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slide(fromRight)">
                                      <p:cBhvr>
                                        <p:cTn id="7" dur="500"/>
                                        <p:tgtEl>
                                          <p:spTgt spid="4099">
                                            <p:txEl>
                                              <p:pRg st="0" end="0"/>
                                            </p:txEl>
                                          </p:spTgt>
                                        </p:tgtEl>
                                      </p:cBhvr>
                                    </p:animEffect>
                                  </p:childTnLst>
                                </p:cTn>
                              </p:par>
                              <p:par>
                                <p:cTn id="8" presetID="12" presetClass="entr" presetSubtype="2"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slide(fromRight)">
                                      <p:cBhvr>
                                        <p:cTn id="10"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a:xfrm>
            <a:off x="2351585" y="-72571"/>
            <a:ext cx="7793037" cy="795337"/>
          </a:xfrm>
        </p:spPr>
        <p:txBody>
          <a:bodyPr>
            <a:normAutofit/>
          </a:bodyPr>
          <a:lstStyle/>
          <a:p>
            <a:r>
              <a:rPr lang="zh-CN" altLang="en-US" sz="2000" b="1" dirty="0">
                <a:latin typeface="宋体" panose="02010600030101010101" pitchFamily="2" charset="-122"/>
              </a:rPr>
              <a:t>混合验证模式 </a:t>
            </a:r>
          </a:p>
        </p:txBody>
      </p:sp>
      <p:sp>
        <p:nvSpPr>
          <p:cNvPr id="8197" name="Rectangle 3"/>
          <p:cNvSpPr>
            <a:spLocks noGrp="1" noChangeArrowheads="1"/>
          </p:cNvSpPr>
          <p:nvPr>
            <p:ph idx="1"/>
          </p:nvPr>
        </p:nvSpPr>
        <p:spPr>
          <a:xfrm>
            <a:off x="843280" y="1052514"/>
            <a:ext cx="10739120" cy="4752975"/>
          </a:xfrm>
        </p:spPr>
        <p:txBody>
          <a:bodyPr>
            <a:normAutofit fontScale="97500"/>
          </a:bodyPr>
          <a:lstStyle/>
          <a:p>
            <a:pPr indent="457200" fontAlgn="auto">
              <a:lnSpc>
                <a:spcPct val="150000"/>
              </a:lnSpc>
              <a:spcBef>
                <a:spcPts val="0"/>
              </a:spcBef>
              <a:buFont typeface="Wingdings" panose="05000000000000000000" pitchFamily="2" charset="2"/>
              <a:buNone/>
            </a:pPr>
            <a:r>
              <a:rPr lang="en-US" altLang="zh-CN" sz="2200" b="1" dirty="0"/>
              <a:t>  </a:t>
            </a:r>
            <a:r>
              <a:rPr lang="zh-CN" altLang="en-US" sz="2200" b="1" dirty="0">
                <a:solidFill>
                  <a:srgbClr val="E24747"/>
                </a:solidFill>
              </a:rPr>
              <a:t>混合身份验证模式使用户可以使用</a:t>
            </a:r>
            <a:r>
              <a:rPr lang="en-US" altLang="zh-CN" sz="2200" b="1" dirty="0">
                <a:solidFill>
                  <a:srgbClr val="E24747"/>
                </a:solidFill>
              </a:rPr>
              <a:t>Windows</a:t>
            </a:r>
            <a:r>
              <a:rPr lang="zh-CN" altLang="en-US" sz="2200" b="1" dirty="0">
                <a:solidFill>
                  <a:srgbClr val="E24747"/>
                </a:solidFill>
              </a:rPr>
              <a:t>身份验证或</a:t>
            </a:r>
            <a:r>
              <a:rPr lang="en-US" altLang="zh-CN" sz="2200" b="1" dirty="0">
                <a:solidFill>
                  <a:srgbClr val="E24747"/>
                </a:solidFill>
              </a:rPr>
              <a:t>SQL Server</a:t>
            </a:r>
            <a:r>
              <a:rPr lang="zh-CN" altLang="en-US" sz="2200" b="1" dirty="0">
                <a:solidFill>
                  <a:srgbClr val="E24747"/>
                </a:solidFill>
              </a:rPr>
              <a:t>身份验证与</a:t>
            </a:r>
            <a:r>
              <a:rPr lang="en-US" altLang="zh-CN" sz="2200" b="1" dirty="0">
                <a:solidFill>
                  <a:srgbClr val="E24747"/>
                </a:solidFill>
              </a:rPr>
              <a:t>SQL Server 2012</a:t>
            </a:r>
            <a:r>
              <a:rPr lang="zh-CN" altLang="en-US" sz="2200" b="1" dirty="0">
                <a:solidFill>
                  <a:srgbClr val="E24747"/>
                </a:solidFill>
              </a:rPr>
              <a:t>服务器连接。</a:t>
            </a:r>
            <a:r>
              <a:rPr lang="zh-CN" altLang="en-US" sz="2200" b="1" dirty="0"/>
              <a:t>它将区分用户账号在</a:t>
            </a:r>
            <a:r>
              <a:rPr lang="en-US" altLang="zh-CN" sz="2200" b="1" dirty="0"/>
              <a:t>Windows</a:t>
            </a:r>
            <a:r>
              <a:rPr lang="zh-CN" altLang="en-US" sz="2200" b="1" dirty="0"/>
              <a:t>操作系统下是否可信，对于可信的连接用户系统，直接采用</a:t>
            </a:r>
            <a:r>
              <a:rPr lang="en-US" altLang="zh-CN" sz="2200" b="1" dirty="0"/>
              <a:t>Windows</a:t>
            </a:r>
            <a:r>
              <a:rPr lang="zh-CN" altLang="en-US" sz="2200" b="1" dirty="0"/>
              <a:t>身份验证模式，否则，</a:t>
            </a:r>
            <a:r>
              <a:rPr lang="en-US" altLang="zh-CN" sz="2200" b="1" dirty="0"/>
              <a:t>SQL Server 2012</a:t>
            </a:r>
            <a:r>
              <a:rPr lang="zh-CN" altLang="en-US" sz="2200" b="1" dirty="0"/>
              <a:t>会通过账户的存在性和密码的匹配性自行进行验证。</a:t>
            </a:r>
          </a:p>
          <a:p>
            <a:pPr indent="457200" fontAlgn="auto">
              <a:lnSpc>
                <a:spcPct val="150000"/>
              </a:lnSpc>
              <a:spcBef>
                <a:spcPts val="0"/>
              </a:spcBef>
              <a:buFont typeface="Wingdings" panose="05000000000000000000" pitchFamily="2" charset="2"/>
              <a:buNone/>
            </a:pPr>
            <a:r>
              <a:rPr lang="zh-CN" altLang="en-US" sz="2200" b="1" dirty="0"/>
              <a:t>  在</a:t>
            </a:r>
            <a:r>
              <a:rPr lang="en-US" altLang="zh-CN" sz="2200" b="1" dirty="0"/>
              <a:t>SQL Server</a:t>
            </a:r>
            <a:r>
              <a:rPr lang="zh-CN" altLang="en-US" sz="2200" b="1" dirty="0"/>
              <a:t>身份验证模式下，用户在连接</a:t>
            </a:r>
            <a:r>
              <a:rPr lang="en-US" altLang="zh-CN" sz="2200" b="1" dirty="0"/>
              <a:t>SQL Server</a:t>
            </a:r>
            <a:r>
              <a:rPr lang="zh-CN" altLang="en-US" sz="2200" b="1" dirty="0"/>
              <a:t>时必须提供</a:t>
            </a:r>
            <a:r>
              <a:rPr lang="zh-CN" altLang="en-US" sz="2200" b="1" dirty="0">
                <a:solidFill>
                  <a:srgbClr val="FF0000"/>
                </a:solidFill>
              </a:rPr>
              <a:t>登录账户</a:t>
            </a:r>
            <a:r>
              <a:rPr lang="zh-CN" altLang="en-US" sz="2200" b="1" dirty="0"/>
              <a:t>和</a:t>
            </a:r>
            <a:r>
              <a:rPr lang="zh-CN" altLang="en-US" sz="2200" b="1" dirty="0">
                <a:solidFill>
                  <a:srgbClr val="FF0000"/>
                </a:solidFill>
              </a:rPr>
              <a:t>登录密码</a:t>
            </a:r>
            <a:r>
              <a:rPr lang="zh-CN" altLang="en-US" sz="2200" b="1" dirty="0"/>
              <a:t>，这些登录信息存储在</a:t>
            </a:r>
            <a:r>
              <a:rPr lang="en-US" altLang="zh-CN" sz="2200" b="1" dirty="0" err="1">
                <a:solidFill>
                  <a:srgbClr val="0070C0"/>
                </a:solidFill>
              </a:rPr>
              <a:t>sys.sql_logins</a:t>
            </a:r>
            <a:r>
              <a:rPr lang="zh-CN" altLang="en-US" sz="2200" b="1" dirty="0"/>
              <a:t>（</a:t>
            </a:r>
            <a:r>
              <a:rPr lang="en-US" altLang="zh-CN" sz="2200" b="1" dirty="0"/>
              <a:t>master</a:t>
            </a:r>
            <a:r>
              <a:rPr lang="zh-CN" altLang="en-US" sz="2200" b="1" dirty="0"/>
              <a:t>数据库中的一个系统视图，用于提供该</a:t>
            </a:r>
            <a:r>
              <a:rPr lang="en-US" altLang="zh-CN" sz="2200" b="1" dirty="0"/>
              <a:t>SQL Server</a:t>
            </a:r>
            <a:r>
              <a:rPr lang="zh-CN" altLang="en-US" sz="2200" b="1" dirty="0"/>
              <a:t>实例上的帐号相关信息）中，与</a:t>
            </a:r>
            <a:r>
              <a:rPr lang="en-US" altLang="zh-CN" sz="2200" b="1" dirty="0"/>
              <a:t>Windows</a:t>
            </a:r>
            <a:r>
              <a:rPr lang="zh-CN" altLang="en-US" sz="2200" b="1" dirty="0"/>
              <a:t>的登录账户无关。</a:t>
            </a:r>
            <a:r>
              <a:rPr lang="en-US" altLang="zh-CN" sz="2200" b="1" dirty="0"/>
              <a:t>SQL Server</a:t>
            </a:r>
            <a:r>
              <a:rPr lang="zh-CN" altLang="en-US" sz="2200" b="1" dirty="0"/>
              <a:t>自行执行认证处理，如果输入的登录信息与系统表</a:t>
            </a:r>
            <a:r>
              <a:rPr lang="en-US" altLang="zh-CN" sz="2200" b="1" dirty="0" err="1"/>
              <a:t>sys.sql_logins</a:t>
            </a:r>
            <a:r>
              <a:rPr lang="zh-CN" altLang="en-US" sz="2200" b="1" dirty="0"/>
              <a:t>中的某条记录相匹配时表明登录成功。 </a:t>
            </a:r>
          </a:p>
          <a:p>
            <a:pPr indent="457200" fontAlgn="auto">
              <a:lnSpc>
                <a:spcPct val="150000"/>
              </a:lnSpc>
              <a:spcBef>
                <a:spcPts val="0"/>
              </a:spcBef>
              <a:buNone/>
            </a:pPr>
            <a:endParaRPr lang="en-US" altLang="zh-CN" sz="2200" b="1" dirty="0"/>
          </a:p>
        </p:txBody>
      </p:sp>
      <p:sp>
        <p:nvSpPr>
          <p:cNvPr id="4" name="日期占位符 3"/>
          <p:cNvSpPr>
            <a:spLocks noGrp="1"/>
          </p:cNvSpPr>
          <p:nvPr>
            <p:ph type="dt" sz="half" idx="10"/>
          </p:nvPr>
        </p:nvSpPr>
        <p:spPr/>
        <p:txBody>
          <a:bodyPr/>
          <a:lstStyle/>
          <a:p>
            <a:pPr>
              <a:defRPr/>
            </a:pPr>
            <a:fld id="{1FD71FCD-02EB-469B-B411-A504B3784D65}"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AAB1C658-7F14-4910-85D0-49AA30A156A7}" type="slidenum">
              <a:rPr lang="en-US" altLang="zh-CN"/>
              <a:t>12</a:t>
            </a:fld>
            <a:r>
              <a:rPr lang="en-US" altLang="zh-CN"/>
              <a:t>/69</a:t>
            </a:r>
          </a:p>
        </p:txBody>
      </p:sp>
    </p:spTree>
  </p:cSld>
  <p:clrMapOvr>
    <a:masterClrMapping/>
  </p:clrMapOvr>
  <p:transition>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a:xfrm>
            <a:off x="2423593" y="1"/>
            <a:ext cx="7793037" cy="795337"/>
          </a:xfrm>
        </p:spPr>
        <p:txBody>
          <a:bodyPr>
            <a:normAutofit/>
          </a:bodyPr>
          <a:lstStyle/>
          <a:p>
            <a:r>
              <a:rPr lang="en-US" altLang="zh-CN" sz="2000" b="1" dirty="0">
                <a:latin typeface="宋体" panose="02010600030101010101" pitchFamily="2" charset="-122"/>
              </a:rPr>
              <a:t>Windows</a:t>
            </a:r>
            <a:r>
              <a:rPr lang="zh-CN" altLang="en-US" sz="2000" b="1" dirty="0">
                <a:latin typeface="宋体" panose="02010600030101010101" pitchFamily="2" charset="-122"/>
              </a:rPr>
              <a:t>验证与混合验证比较</a:t>
            </a:r>
          </a:p>
        </p:txBody>
      </p:sp>
      <p:sp>
        <p:nvSpPr>
          <p:cNvPr id="9221" name="Rectangle 3"/>
          <p:cNvSpPr>
            <a:spLocks noGrp="1" noChangeArrowheads="1"/>
          </p:cNvSpPr>
          <p:nvPr>
            <p:ph idx="1"/>
          </p:nvPr>
        </p:nvSpPr>
        <p:spPr>
          <a:xfrm>
            <a:off x="1019694" y="795338"/>
            <a:ext cx="10471265" cy="5545137"/>
          </a:xfrm>
        </p:spPr>
        <p:txBody>
          <a:bodyPr>
            <a:normAutofit fontScale="97500"/>
          </a:bodyPr>
          <a:lstStyle/>
          <a:p>
            <a:pPr indent="457200" fontAlgn="auto">
              <a:lnSpc>
                <a:spcPct val="150000"/>
              </a:lnSpc>
              <a:spcBef>
                <a:spcPts val="0"/>
              </a:spcBef>
            </a:pPr>
            <a:r>
              <a:rPr lang="zh-CN" altLang="en-US" sz="2200" b="1" dirty="0"/>
              <a:t>两个验证方式有明显不同：</a:t>
            </a:r>
            <a:br>
              <a:rPr lang="zh-CN" altLang="en-US" sz="2200" b="1" dirty="0"/>
            </a:br>
            <a:r>
              <a:rPr lang="zh-CN" altLang="en-US" sz="2200" b="1" dirty="0"/>
              <a:t>      </a:t>
            </a:r>
            <a:r>
              <a:rPr lang="en-US" altLang="zh-CN" sz="2200" b="1" dirty="0"/>
              <a:t>(1) windows </a:t>
            </a:r>
            <a:r>
              <a:rPr lang="zh-CN" altLang="en-US" sz="2200" b="1" dirty="0"/>
              <a:t>身份验证相对于混合模式更加安全，使用本连接模式时候，</a:t>
            </a:r>
            <a:r>
              <a:rPr lang="en-US" altLang="zh-CN" sz="2200" b="1" dirty="0" err="1"/>
              <a:t>sql</a:t>
            </a:r>
            <a:r>
              <a:rPr lang="zh-CN" altLang="en-US" sz="2200" b="1" dirty="0"/>
              <a:t>不判断密码，而仅根据用户的</a:t>
            </a:r>
            <a:r>
              <a:rPr lang="en-US" altLang="zh-CN" sz="2200" b="1" dirty="0"/>
              <a:t>windows</a:t>
            </a:r>
            <a:r>
              <a:rPr lang="zh-CN" altLang="en-US" sz="2200" b="1" dirty="0"/>
              <a:t>权限来进行身份验证，我们称为</a:t>
            </a:r>
            <a:r>
              <a:rPr lang="zh-CN" altLang="en-US" sz="2200" b="1" dirty="0">
                <a:solidFill>
                  <a:srgbClr val="0070C0"/>
                </a:solidFill>
                <a:latin typeface="Arial" panose="020B0604020202020204" pitchFamily="34" charset="0"/>
              </a:rPr>
              <a:t>“</a:t>
            </a:r>
            <a:r>
              <a:rPr lang="zh-CN" altLang="en-US" sz="2200" b="1" dirty="0">
                <a:solidFill>
                  <a:srgbClr val="0070C0"/>
                </a:solidFill>
              </a:rPr>
              <a:t>信任连接</a:t>
            </a:r>
            <a:r>
              <a:rPr lang="zh-CN" altLang="en-US" sz="2200" b="1" dirty="0">
                <a:solidFill>
                  <a:srgbClr val="0070C0"/>
                </a:solidFill>
                <a:latin typeface="Arial" panose="020B0604020202020204" pitchFamily="34" charset="0"/>
              </a:rPr>
              <a:t>”</a:t>
            </a:r>
            <a:r>
              <a:rPr lang="zh-CN" altLang="en-US" sz="2200" b="1" dirty="0"/>
              <a:t>，但远程连接的时候就无法登录了。</a:t>
            </a:r>
            <a:br>
              <a:rPr lang="zh-CN" altLang="en-US" sz="2200" b="1" dirty="0"/>
            </a:br>
            <a:r>
              <a:rPr lang="zh-CN" altLang="en-US" sz="2200" b="1" dirty="0"/>
              <a:t>     </a:t>
            </a:r>
            <a:r>
              <a:rPr lang="en-US" altLang="zh-CN" sz="2200" b="1" dirty="0"/>
              <a:t>(2) </a:t>
            </a:r>
            <a:r>
              <a:rPr lang="zh-CN" altLang="en-US" sz="2200" b="1" dirty="0"/>
              <a:t>混合模式验证可以使本地用户访问</a:t>
            </a:r>
            <a:r>
              <a:rPr lang="en-US" altLang="zh-CN" sz="2200" b="1" dirty="0" err="1"/>
              <a:t>sql</a:t>
            </a:r>
            <a:r>
              <a:rPr lang="zh-CN" altLang="en-US" sz="2200" b="1" dirty="0"/>
              <a:t>时候采用</a:t>
            </a:r>
            <a:r>
              <a:rPr lang="en-US" altLang="zh-CN" sz="2200" b="1" dirty="0"/>
              <a:t>windows</a:t>
            </a:r>
            <a:r>
              <a:rPr lang="zh-CN" altLang="en-US" sz="2200" b="1" dirty="0"/>
              <a:t>身份验证建立信任连接，当远程用户访问时由于未通过</a:t>
            </a:r>
            <a:r>
              <a:rPr lang="en-US" altLang="zh-CN" sz="2200" b="1" dirty="0"/>
              <a:t>windows</a:t>
            </a:r>
            <a:r>
              <a:rPr lang="zh-CN" altLang="en-US" sz="2200" b="1" dirty="0"/>
              <a:t>认证，而进行</a:t>
            </a:r>
            <a:r>
              <a:rPr lang="en-US" altLang="zh-CN" sz="2200" b="1" dirty="0" err="1"/>
              <a:t>sql</a:t>
            </a:r>
            <a:r>
              <a:rPr lang="en-US" altLang="zh-CN" sz="2200" b="1" dirty="0"/>
              <a:t> server</a:t>
            </a:r>
            <a:r>
              <a:rPr lang="zh-CN" altLang="en-US" sz="2200" b="1" dirty="0"/>
              <a:t>认证（使用的用户也可以登录</a:t>
            </a:r>
            <a:r>
              <a:rPr lang="en-US" altLang="zh-CN" sz="2200" b="1" dirty="0" err="1"/>
              <a:t>sql</a:t>
            </a:r>
            <a:r>
              <a:rPr lang="zh-CN" altLang="en-US" sz="2200" b="1" dirty="0"/>
              <a:t>），建立</a:t>
            </a:r>
            <a:r>
              <a:rPr lang="zh-CN" altLang="en-US" sz="2200" b="1" dirty="0">
                <a:solidFill>
                  <a:srgbClr val="0070C0"/>
                </a:solidFill>
                <a:latin typeface="Arial" panose="020B0604020202020204" pitchFamily="34" charset="0"/>
              </a:rPr>
              <a:t>“</a:t>
            </a:r>
            <a:r>
              <a:rPr lang="zh-CN" altLang="en-US" sz="2200" b="1" dirty="0">
                <a:solidFill>
                  <a:srgbClr val="0070C0"/>
                </a:solidFill>
              </a:rPr>
              <a:t>非信任连接</a:t>
            </a:r>
            <a:r>
              <a:rPr lang="zh-CN" altLang="en-US" sz="2200" b="1" dirty="0">
                <a:solidFill>
                  <a:srgbClr val="0070C0"/>
                </a:solidFill>
                <a:latin typeface="Arial" panose="020B0604020202020204" pitchFamily="34" charset="0"/>
              </a:rPr>
              <a:t>”</a:t>
            </a:r>
            <a:r>
              <a:rPr lang="zh-CN" altLang="en-US" sz="2200" b="1" dirty="0"/>
              <a:t>，从而使得远程用户也可以登录。</a:t>
            </a:r>
            <a:br>
              <a:rPr lang="zh-CN" altLang="en-US" sz="2200" b="1" dirty="0"/>
            </a:br>
            <a:r>
              <a:rPr lang="zh-CN" altLang="en-US" sz="2200" b="1" dirty="0"/>
              <a:t>     简言之，</a:t>
            </a:r>
            <a:r>
              <a:rPr lang="en-US" altLang="zh-CN" sz="2200" b="1" dirty="0"/>
              <a:t>windows</a:t>
            </a:r>
            <a:r>
              <a:rPr lang="zh-CN" altLang="en-US" sz="2200" b="1" dirty="0"/>
              <a:t>身份验证，不验证密码，如果</a:t>
            </a:r>
            <a:r>
              <a:rPr lang="en-US" altLang="zh-CN" sz="2200" b="1" dirty="0"/>
              <a:t>windows</a:t>
            </a:r>
            <a:r>
              <a:rPr lang="zh-CN" altLang="en-US" sz="2200" b="1" dirty="0"/>
              <a:t>登录密码不正确，无法访问</a:t>
            </a:r>
            <a:r>
              <a:rPr lang="en-US" altLang="zh-CN" sz="2200" b="1" dirty="0" err="1"/>
              <a:t>sql</a:t>
            </a:r>
            <a:r>
              <a:rPr lang="zh-CN" altLang="en-US" sz="2200" b="1" dirty="0"/>
              <a:t>，混合模式既可以使用</a:t>
            </a:r>
            <a:r>
              <a:rPr lang="en-US" altLang="zh-CN" sz="2200" b="1" dirty="0"/>
              <a:t>windows</a:t>
            </a:r>
            <a:r>
              <a:rPr lang="zh-CN" altLang="en-US" sz="2200" b="1" dirty="0"/>
              <a:t>身份验证登录，有可以在远程使用密码登录。</a:t>
            </a:r>
            <a:br>
              <a:rPr lang="zh-CN" altLang="en-US" sz="2200" b="1" dirty="0"/>
            </a:br>
            <a:endParaRPr lang="zh-CN" altLang="en-US" sz="2200" b="1" dirty="0"/>
          </a:p>
        </p:txBody>
      </p:sp>
      <p:sp>
        <p:nvSpPr>
          <p:cNvPr id="4" name="日期占位符 3"/>
          <p:cNvSpPr>
            <a:spLocks noGrp="1"/>
          </p:cNvSpPr>
          <p:nvPr>
            <p:ph type="dt" sz="half" idx="10"/>
          </p:nvPr>
        </p:nvSpPr>
        <p:spPr/>
        <p:txBody>
          <a:bodyPr/>
          <a:lstStyle/>
          <a:p>
            <a:pPr>
              <a:defRPr/>
            </a:pPr>
            <a:fld id="{17B417BF-E8CE-409B-B257-A458217141B6}"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711D68FA-4E85-4B16-8BED-6A1C38ADE570}" type="slidenum">
              <a:rPr lang="en-US" altLang="zh-CN"/>
              <a:t>13</a:t>
            </a:fld>
            <a:r>
              <a:rPr lang="en-US" altLang="zh-CN"/>
              <a:t>/69</a:t>
            </a:r>
          </a:p>
        </p:txBody>
      </p:sp>
    </p:spTree>
  </p:cSld>
  <p:clrMapOvr>
    <a:masterClrMapping/>
  </p:clrMapOvr>
  <p:transition>
    <p:cover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657398" y="1600200"/>
            <a:ext cx="6877204" cy="784830"/>
          </a:xfrm>
          <a:prstGeom prst="rect">
            <a:avLst/>
          </a:prstGeom>
          <a:noFill/>
        </p:spPr>
        <p:txBody>
          <a:bodyPr wrap="none" rtlCol="0">
            <a:spAutoFit/>
          </a:bodyPr>
          <a:lstStyle/>
          <a:p>
            <a:pPr algn="ctr"/>
            <a:r>
              <a:rPr lang="en-US" altLang="zh-CN" sz="4500" dirty="0">
                <a:solidFill>
                  <a:srgbClr val="0092C6"/>
                </a:solidFill>
                <a:latin typeface="Georgia" panose="02040502050405020303" pitchFamily="18" charset="0"/>
                <a:ea typeface="Roboto Bk" pitchFamily="2" charset="0"/>
              </a:rPr>
              <a:t>10.2  </a:t>
            </a:r>
            <a:r>
              <a:rPr lang="zh-CN" altLang="en-US" sz="4500" dirty="0">
                <a:solidFill>
                  <a:srgbClr val="0092C6"/>
                </a:solidFill>
                <a:latin typeface="Georgia" panose="02040502050405020303" pitchFamily="18" charset="0"/>
                <a:ea typeface="Roboto Bk" pitchFamily="2" charset="0"/>
              </a:rPr>
              <a:t>身份验证模式的设置 </a:t>
            </a:r>
            <a:endParaRPr lang="en-US" sz="4500" dirty="0">
              <a:solidFill>
                <a:srgbClr val="0092C6"/>
              </a:solidFill>
              <a:latin typeface="Georgia" panose="02040502050405020303" pitchFamily="18" charset="0"/>
              <a:ea typeface="Roboto Bk" pitchFamily="2" charset="0"/>
            </a:endParaRPr>
          </a:p>
        </p:txBody>
      </p:sp>
      <p:sp>
        <p:nvSpPr>
          <p:cNvPr id="8" name="TextBox 7"/>
          <p:cNvSpPr txBox="1"/>
          <p:nvPr/>
        </p:nvSpPr>
        <p:spPr>
          <a:xfrm>
            <a:off x="10112810" y="6273802"/>
            <a:ext cx="255198" cy="246221"/>
          </a:xfrm>
          <a:prstGeom prst="rect">
            <a:avLst/>
          </a:prstGeom>
          <a:noFill/>
        </p:spPr>
        <p:txBody>
          <a:bodyPr wrap="none" rtlCol="0">
            <a:spAutoFit/>
          </a:bodyPr>
          <a:lstStyle/>
          <a:p>
            <a:r>
              <a:rPr lang="en-US" sz="1000" dirty="0">
                <a:solidFill>
                  <a:schemeClr val="bg1"/>
                </a:solidFill>
              </a:rPr>
              <a:t>7</a:t>
            </a:r>
          </a:p>
        </p:txBody>
      </p:sp>
      <p:sp>
        <p:nvSpPr>
          <p:cNvPr id="5" name="Rectangle 17"/>
          <p:cNvSpPr/>
          <p:nvPr/>
        </p:nvSpPr>
        <p:spPr>
          <a:xfrm>
            <a:off x="-5715" y="3429000"/>
            <a:ext cx="12176125" cy="3429000"/>
          </a:xfrm>
          <a:prstGeom prst="rect">
            <a:avLst/>
          </a:prstGeom>
          <a:solidFill>
            <a:srgbClr val="0092C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26E"/>
              </a:solidFill>
            </a:endParaRPr>
          </a:p>
        </p:txBody>
      </p:sp>
      <p:sp>
        <p:nvSpPr>
          <p:cNvPr id="2" name="矩形 1"/>
          <p:cNvSpPr/>
          <p:nvPr/>
        </p:nvSpPr>
        <p:spPr>
          <a:xfrm>
            <a:off x="4223792" y="3530602"/>
            <a:ext cx="4844008" cy="1277273"/>
          </a:xfrm>
          <a:prstGeom prst="rect">
            <a:avLst/>
          </a:prstGeom>
        </p:spPr>
        <p:txBody>
          <a:bodyPr wrap="square">
            <a:spAutoFit/>
          </a:bodyPr>
          <a:lstStyle/>
          <a:p>
            <a:pPr>
              <a:lnSpc>
                <a:spcPct val="150000"/>
              </a:lnSpc>
              <a:spcAft>
                <a:spcPts val="600"/>
              </a:spcAft>
            </a:pPr>
            <a:r>
              <a:rPr lang="en-US" altLang="zh-CN" sz="2400" b="1" dirty="0">
                <a:solidFill>
                  <a:schemeClr val="bg1"/>
                </a:solidFill>
                <a:latin typeface="Arial" panose="020B0604020202020204" pitchFamily="34" charset="0"/>
                <a:cs typeface="Arial" panose="020B0604020202020204" pitchFamily="34" charset="0"/>
              </a:rPr>
              <a:t>   +    </a:t>
            </a:r>
            <a:r>
              <a:rPr lang="zh-CN" altLang="en-US" sz="2400" b="1" dirty="0">
                <a:solidFill>
                  <a:schemeClr val="bg1"/>
                </a:solidFill>
                <a:latin typeface="Arial" panose="020B0604020202020204" pitchFamily="34" charset="0"/>
                <a:cs typeface="Arial" panose="020B0604020202020204" pitchFamily="34" charset="0"/>
              </a:rPr>
              <a:t>使用“编辑服务器设置属性”</a:t>
            </a:r>
            <a:endParaRPr lang="en-US" altLang="zh-CN" sz="2400" b="1" dirty="0">
              <a:solidFill>
                <a:schemeClr val="bg1"/>
              </a:solidFill>
              <a:latin typeface="Arial" panose="020B0604020202020204" pitchFamily="34" charset="0"/>
              <a:cs typeface="Arial" panose="020B0604020202020204" pitchFamily="34" charset="0"/>
            </a:endParaRPr>
          </a:p>
          <a:p>
            <a:pPr indent="280035">
              <a:lnSpc>
                <a:spcPct val="150000"/>
              </a:lnSpc>
              <a:spcAft>
                <a:spcPts val="600"/>
              </a:spcAft>
            </a:pPr>
            <a:r>
              <a:rPr lang="en-US" altLang="zh-CN" sz="2400" b="1" dirty="0">
                <a:solidFill>
                  <a:schemeClr val="bg1"/>
                </a:solidFill>
                <a:latin typeface="Arial" panose="020B0604020202020204" pitchFamily="34" charset="0"/>
                <a:cs typeface="Arial" panose="020B0604020202020204" pitchFamily="34" charset="0"/>
              </a:rPr>
              <a:t>+    </a:t>
            </a:r>
            <a:r>
              <a:rPr lang="zh-CN" altLang="en-US" sz="2400" b="1" dirty="0">
                <a:solidFill>
                  <a:schemeClr val="bg1"/>
                </a:solidFill>
                <a:latin typeface="Arial" panose="020B0604020202020204" pitchFamily="34" charset="0"/>
                <a:cs typeface="Arial" panose="020B0604020202020204" pitchFamily="34" charset="0"/>
              </a:rPr>
              <a:t>使用“对象资源管理器”</a:t>
            </a:r>
            <a:endParaRPr lang="en-US" altLang="zh-CN" sz="2400" b="1" dirty="0">
              <a:solidFill>
                <a:schemeClr val="bg1"/>
              </a:solidFill>
              <a:latin typeface="Arial" panose="020B0604020202020204" pitchFamily="34" charset="0"/>
              <a:cs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a:xfrm>
            <a:off x="1992313" y="11089"/>
            <a:ext cx="8153400" cy="731839"/>
          </a:xfrm>
        </p:spPr>
        <p:txBody>
          <a:bodyPr>
            <a:normAutofit/>
          </a:bodyPr>
          <a:lstStyle/>
          <a:p>
            <a:pPr eaLnBrk="1" hangingPunct="1"/>
            <a:r>
              <a:rPr lang="zh-CN" altLang="en-US" sz="2200" b="1" dirty="0">
                <a:latin typeface="宋体" panose="02010600030101010101" pitchFamily="2" charset="-122"/>
              </a:rPr>
              <a:t>使用“编辑服务器注册属性” </a:t>
            </a:r>
          </a:p>
        </p:txBody>
      </p:sp>
      <p:sp>
        <p:nvSpPr>
          <p:cNvPr id="11269" name="Rectangle 3"/>
          <p:cNvSpPr>
            <a:spLocks noGrp="1" noChangeArrowheads="1"/>
          </p:cNvSpPr>
          <p:nvPr>
            <p:ph idx="1"/>
          </p:nvPr>
        </p:nvSpPr>
        <p:spPr>
          <a:xfrm>
            <a:off x="-400368" y="1037696"/>
            <a:ext cx="8680767" cy="1584325"/>
          </a:xfrm>
        </p:spPr>
        <p:txBody>
          <a:bodyPr>
            <a:normAutofit fontScale="90000" lnSpcReduction="10000"/>
          </a:bodyPr>
          <a:lstStyle/>
          <a:p>
            <a:pPr indent="457200" algn="just" fontAlgn="auto">
              <a:lnSpc>
                <a:spcPct val="150000"/>
              </a:lnSpc>
              <a:spcBef>
                <a:spcPts val="0"/>
              </a:spcBef>
              <a:buFont typeface="Wingdings" panose="05000000000000000000" pitchFamily="2" charset="2"/>
              <a:buNone/>
            </a:pPr>
            <a:r>
              <a:rPr lang="en-US" altLang="zh-CN" sz="2000" b="1" dirty="0">
                <a:latin typeface="Tahoma" panose="020B0604030504040204" pitchFamily="34" charset="0"/>
              </a:rPr>
              <a:t>(1) </a:t>
            </a:r>
            <a:r>
              <a:rPr lang="zh-CN" altLang="en-US" sz="2000" b="1" dirty="0"/>
              <a:t>在</a:t>
            </a:r>
            <a:r>
              <a:rPr lang="en-US" altLang="zh-CN" sz="2000" b="1" dirty="0"/>
              <a:t>SQL Server Management Studio</a:t>
            </a:r>
            <a:r>
              <a:rPr lang="zh-CN" altLang="en-US" sz="2000" b="1" dirty="0"/>
              <a:t>窗口内，单击</a:t>
            </a:r>
            <a:r>
              <a:rPr lang="zh-CN" altLang="en-US" sz="2000" b="1" dirty="0">
                <a:latin typeface="Arial" panose="020B0604020202020204" pitchFamily="34" charset="0"/>
              </a:rPr>
              <a:t>“</a:t>
            </a:r>
            <a:r>
              <a:rPr lang="zh-CN" altLang="en-US" sz="2000" b="1" dirty="0"/>
              <a:t>视图</a:t>
            </a:r>
            <a:r>
              <a:rPr lang="zh-CN" altLang="en-US" sz="2000" b="1" dirty="0">
                <a:latin typeface="Arial" panose="020B0604020202020204" pitchFamily="34" charset="0"/>
              </a:rPr>
              <a:t>”</a:t>
            </a:r>
            <a:r>
              <a:rPr lang="zh-CN" altLang="en-US" sz="2000" b="1" dirty="0"/>
              <a:t>菜单的子菜单</a:t>
            </a:r>
            <a:r>
              <a:rPr lang="zh-CN" altLang="en-US" sz="2000" b="1" dirty="0">
                <a:latin typeface="Arial" panose="020B0604020202020204" pitchFamily="34" charset="0"/>
              </a:rPr>
              <a:t>“</a:t>
            </a:r>
            <a:r>
              <a:rPr lang="zh-CN" altLang="en-US" sz="2000" b="1" dirty="0"/>
              <a:t>已注册的服务器</a:t>
            </a:r>
            <a:r>
              <a:rPr lang="zh-CN" altLang="en-US" sz="2000" b="1" dirty="0">
                <a:latin typeface="Arial" panose="020B0604020202020204" pitchFamily="34" charset="0"/>
              </a:rPr>
              <a:t>”</a:t>
            </a:r>
            <a:r>
              <a:rPr lang="zh-CN" altLang="en-US" sz="2000" b="1" dirty="0"/>
              <a:t>打开</a:t>
            </a:r>
            <a:r>
              <a:rPr lang="zh-CN" altLang="en-US" sz="2000" b="1" dirty="0">
                <a:latin typeface="Arial" panose="020B0604020202020204" pitchFamily="34" charset="0"/>
              </a:rPr>
              <a:t>“</a:t>
            </a:r>
            <a:r>
              <a:rPr lang="zh-CN" altLang="en-US" sz="2000" b="1" dirty="0"/>
              <a:t>已注册的服务器</a:t>
            </a:r>
            <a:r>
              <a:rPr lang="zh-CN" altLang="en-US" sz="2000" b="1" dirty="0">
                <a:latin typeface="Arial" panose="020B0604020202020204" pitchFamily="34" charset="0"/>
              </a:rPr>
              <a:t>”</a:t>
            </a:r>
            <a:r>
              <a:rPr lang="zh-CN" altLang="en-US" sz="2000" b="1" dirty="0"/>
              <a:t>对话框，选择要验证模式的服务器，单击右键在快捷菜单中选</a:t>
            </a:r>
            <a:r>
              <a:rPr lang="zh-CN" altLang="en-US" sz="2000" b="1" dirty="0">
                <a:latin typeface="Arial" panose="020B0604020202020204" pitchFamily="34" charset="0"/>
              </a:rPr>
              <a:t>“</a:t>
            </a:r>
            <a:r>
              <a:rPr lang="zh-CN" altLang="en-US" sz="2000" b="1" dirty="0"/>
              <a:t>属性</a:t>
            </a:r>
            <a:r>
              <a:rPr lang="zh-CN" altLang="en-US" sz="2000" b="1" dirty="0">
                <a:latin typeface="Arial" panose="020B0604020202020204" pitchFamily="34" charset="0"/>
              </a:rPr>
              <a:t>”</a:t>
            </a:r>
            <a:r>
              <a:rPr lang="zh-CN" altLang="en-US" sz="2000" b="1" dirty="0"/>
              <a:t>菜单项（没有注册的服务器此时选</a:t>
            </a:r>
            <a:r>
              <a:rPr lang="zh-CN" altLang="en-US" sz="2000" b="1" dirty="0">
                <a:latin typeface="Arial" panose="020B0604020202020204" pitchFamily="34" charset="0"/>
              </a:rPr>
              <a:t>“</a:t>
            </a:r>
            <a:r>
              <a:rPr lang="zh-CN" altLang="en-US" sz="2000" b="1" dirty="0"/>
              <a:t>新建服务器注册</a:t>
            </a:r>
            <a:r>
              <a:rPr lang="zh-CN" altLang="en-US" sz="2000" b="1" dirty="0">
                <a:latin typeface="Arial" panose="020B0604020202020204" pitchFamily="34" charset="0"/>
              </a:rPr>
              <a:t>”</a:t>
            </a:r>
            <a:r>
              <a:rPr lang="zh-CN" altLang="en-US" sz="2000" b="1" dirty="0"/>
              <a:t>进行服务器注册），弹出如图所示窗口。</a:t>
            </a:r>
          </a:p>
        </p:txBody>
      </p:sp>
      <p:sp>
        <p:nvSpPr>
          <p:cNvPr id="6" name="日期占位符 3"/>
          <p:cNvSpPr>
            <a:spLocks noGrp="1"/>
          </p:cNvSpPr>
          <p:nvPr>
            <p:ph type="dt" sz="half" idx="10"/>
          </p:nvPr>
        </p:nvSpPr>
        <p:spPr/>
        <p:txBody>
          <a:bodyPr/>
          <a:lstStyle/>
          <a:p>
            <a:pPr>
              <a:defRPr/>
            </a:pPr>
            <a:fld id="{F84E9CFF-041F-4CE8-986A-55231BD92633}" type="datetime1">
              <a:rPr lang="zh-CN" altLang="en-US"/>
              <a:t>2020/5/1</a:t>
            </a:fld>
            <a:endParaRPr lang="en-US" altLang="zh-CN"/>
          </a:p>
        </p:txBody>
      </p:sp>
      <p:sp>
        <p:nvSpPr>
          <p:cNvPr id="7" name="灯片编号占位符 4"/>
          <p:cNvSpPr>
            <a:spLocks noGrp="1"/>
          </p:cNvSpPr>
          <p:nvPr>
            <p:ph type="sldNum" sz="quarter" idx="12"/>
          </p:nvPr>
        </p:nvSpPr>
        <p:spPr/>
        <p:txBody>
          <a:bodyPr/>
          <a:lstStyle/>
          <a:p>
            <a:pPr>
              <a:defRPr/>
            </a:pPr>
            <a:fld id="{19F6B7F9-71B3-4E36-8A3D-5437D66CEDC8}" type="slidenum">
              <a:rPr lang="en-US" altLang="zh-CN"/>
              <a:t>15</a:t>
            </a:fld>
            <a:r>
              <a:rPr lang="en-US" altLang="zh-CN"/>
              <a:t>/69</a:t>
            </a:r>
          </a:p>
        </p:txBody>
      </p:sp>
      <p:sp>
        <p:nvSpPr>
          <p:cNvPr id="206853" name="Rectangle 5"/>
          <p:cNvSpPr>
            <a:spLocks noChangeArrowheads="1"/>
          </p:cNvSpPr>
          <p:nvPr/>
        </p:nvSpPr>
        <p:spPr bwMode="auto">
          <a:xfrm>
            <a:off x="0" y="2740554"/>
            <a:ext cx="8280400" cy="252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73380"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552450" indent="314325"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046480" indent="35433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579880" indent="307975"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66925" indent="40005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24125" indent="40005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81325" indent="40005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38525" indent="40005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95725" indent="40005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eaLnBrk="1" fontAlgn="auto" hangingPunct="1">
              <a:lnSpc>
                <a:spcPct val="150000"/>
              </a:lnSpc>
              <a:spcBef>
                <a:spcPts val="600"/>
              </a:spcBef>
              <a:spcAft>
                <a:spcPts val="600"/>
              </a:spcAft>
              <a:buFont typeface="Wingdings" panose="05000000000000000000" pitchFamily="2" charset="2"/>
              <a:buNone/>
            </a:pPr>
            <a:r>
              <a:rPr lang="en-US" altLang="zh-CN" sz="1800" dirty="0"/>
              <a:t>(2) </a:t>
            </a:r>
            <a:r>
              <a:rPr lang="zh-CN" altLang="en-US" sz="1800" dirty="0"/>
              <a:t>在</a:t>
            </a:r>
            <a:r>
              <a:rPr lang="zh-CN" altLang="en-US" sz="1800" dirty="0">
                <a:latin typeface="Arial" panose="020B0604020202020204" pitchFamily="34" charset="0"/>
              </a:rPr>
              <a:t>“</a:t>
            </a:r>
            <a:r>
              <a:rPr lang="zh-CN" altLang="en-US" sz="1800" dirty="0"/>
              <a:t>常规</a:t>
            </a:r>
            <a:r>
              <a:rPr lang="zh-CN" altLang="en-US" sz="1800" dirty="0">
                <a:latin typeface="Arial" panose="020B0604020202020204" pitchFamily="34" charset="0"/>
              </a:rPr>
              <a:t>”</a:t>
            </a:r>
            <a:r>
              <a:rPr lang="zh-CN" altLang="en-US" sz="1800" dirty="0"/>
              <a:t>选项页中，</a:t>
            </a:r>
            <a:r>
              <a:rPr lang="zh-CN" altLang="en-US" sz="1800" dirty="0">
                <a:latin typeface="Arial" panose="020B0604020202020204" pitchFamily="34" charset="0"/>
              </a:rPr>
              <a:t>“</a:t>
            </a:r>
            <a:r>
              <a:rPr lang="zh-CN" altLang="en-US" sz="1800" dirty="0"/>
              <a:t>服务器名称</a:t>
            </a:r>
            <a:r>
              <a:rPr lang="zh-CN" altLang="en-US" sz="1800" dirty="0">
                <a:latin typeface="Arial" panose="020B0604020202020204" pitchFamily="34" charset="0"/>
              </a:rPr>
              <a:t>”</a:t>
            </a:r>
            <a:r>
              <a:rPr lang="zh-CN" altLang="en-US" sz="1800" dirty="0"/>
              <a:t>栏按</a:t>
            </a:r>
            <a:r>
              <a:rPr lang="zh-CN" altLang="en-US" sz="1800" dirty="0">
                <a:latin typeface="Arial" panose="020B0604020202020204" pitchFamily="34" charset="0"/>
              </a:rPr>
              <a:t>“</a:t>
            </a:r>
            <a:r>
              <a:rPr lang="en-US" altLang="zh-CN" sz="1800" dirty="0"/>
              <a:t>&lt;</a:t>
            </a:r>
            <a:r>
              <a:rPr lang="zh-CN" altLang="en-US" sz="1800" dirty="0"/>
              <a:t>服务器名</a:t>
            </a:r>
            <a:r>
              <a:rPr lang="en-US" altLang="zh-CN" sz="1800" dirty="0"/>
              <a:t>&gt;[\&lt;</a:t>
            </a:r>
            <a:r>
              <a:rPr lang="zh-CN" altLang="en-US" sz="1800" dirty="0"/>
              <a:t>实例名</a:t>
            </a:r>
            <a:r>
              <a:rPr lang="en-US" altLang="zh-CN" sz="1800" dirty="0"/>
              <a:t>&gt;]</a:t>
            </a:r>
            <a:r>
              <a:rPr lang="en-US" altLang="zh-CN" sz="1800" dirty="0">
                <a:latin typeface="Arial" panose="020B0604020202020204" pitchFamily="34" charset="0"/>
              </a:rPr>
              <a:t>”</a:t>
            </a:r>
            <a:r>
              <a:rPr lang="zh-CN" altLang="en-US" sz="1800" dirty="0"/>
              <a:t>格式选择要注册的服务器实例。</a:t>
            </a:r>
            <a:r>
              <a:rPr lang="zh-CN" altLang="en-US" sz="1800" dirty="0">
                <a:latin typeface="Arial" panose="020B0604020202020204" pitchFamily="34" charset="0"/>
              </a:rPr>
              <a:t>“</a:t>
            </a:r>
            <a:r>
              <a:rPr lang="zh-CN" altLang="en-US" sz="1800" dirty="0"/>
              <a:t>身份验证</a:t>
            </a:r>
            <a:r>
              <a:rPr lang="zh-CN" altLang="en-US" sz="1800" dirty="0">
                <a:latin typeface="Arial" panose="020B0604020202020204" pitchFamily="34" charset="0"/>
              </a:rPr>
              <a:t>”</a:t>
            </a:r>
            <a:r>
              <a:rPr lang="zh-CN" altLang="en-US" sz="1800" dirty="0"/>
              <a:t>栏是指在连接</a:t>
            </a:r>
            <a:r>
              <a:rPr lang="en-US" altLang="zh-CN" sz="1800" dirty="0"/>
              <a:t>SQL Server</a:t>
            </a:r>
            <a:r>
              <a:rPr lang="zh-CN" altLang="en-US" sz="1800" dirty="0"/>
              <a:t>实例时，可以使用的两种验证模式：即</a:t>
            </a:r>
            <a:r>
              <a:rPr lang="en-US" altLang="zh-CN" sz="1800" dirty="0"/>
              <a:t>Windows</a:t>
            </a:r>
            <a:r>
              <a:rPr lang="zh-CN" altLang="en-US" sz="1800" dirty="0"/>
              <a:t>身份验证或</a:t>
            </a:r>
            <a:r>
              <a:rPr lang="en-US" altLang="zh-CN" sz="1800" dirty="0"/>
              <a:t>SQL Server</a:t>
            </a:r>
            <a:r>
              <a:rPr lang="zh-CN" altLang="en-US" sz="1800" dirty="0"/>
              <a:t>身份验证。</a:t>
            </a:r>
          </a:p>
          <a:p>
            <a:pPr algn="just" eaLnBrk="1" fontAlgn="auto" hangingPunct="1">
              <a:lnSpc>
                <a:spcPct val="150000"/>
              </a:lnSpc>
              <a:spcBef>
                <a:spcPts val="600"/>
              </a:spcBef>
              <a:spcAft>
                <a:spcPts val="600"/>
              </a:spcAft>
              <a:buFont typeface="Wingdings" panose="05000000000000000000" pitchFamily="2" charset="2"/>
              <a:buNone/>
            </a:pPr>
            <a:r>
              <a:rPr lang="en-US" altLang="zh-CN" sz="1800" dirty="0"/>
              <a:t>(3) </a:t>
            </a:r>
            <a:r>
              <a:rPr lang="zh-CN" altLang="en-US" sz="1800" dirty="0"/>
              <a:t>设置完成后，单击</a:t>
            </a:r>
            <a:r>
              <a:rPr lang="zh-CN" altLang="en-US" sz="1800" dirty="0">
                <a:latin typeface="Arial" panose="020B0604020202020204" pitchFamily="34" charset="0"/>
              </a:rPr>
              <a:t>“</a:t>
            </a:r>
            <a:r>
              <a:rPr lang="zh-CN" altLang="en-US" sz="1800" dirty="0"/>
              <a:t>测试</a:t>
            </a:r>
            <a:r>
              <a:rPr lang="zh-CN" altLang="en-US" sz="1800" dirty="0">
                <a:latin typeface="Arial" panose="020B0604020202020204" pitchFamily="34" charset="0"/>
              </a:rPr>
              <a:t>”</a:t>
            </a:r>
            <a:r>
              <a:rPr lang="zh-CN" altLang="en-US" sz="1800" dirty="0"/>
              <a:t>按钮以确定设置是否正确，单击</a:t>
            </a:r>
            <a:r>
              <a:rPr lang="zh-CN" altLang="en-US" sz="1800" dirty="0">
                <a:latin typeface="Arial" panose="020B0604020202020204" pitchFamily="34" charset="0"/>
              </a:rPr>
              <a:t>“</a:t>
            </a:r>
            <a:r>
              <a:rPr lang="zh-CN" altLang="en-US" sz="1800" dirty="0"/>
              <a:t>保存</a:t>
            </a:r>
            <a:r>
              <a:rPr lang="zh-CN" altLang="en-US" sz="1800" dirty="0">
                <a:latin typeface="Arial" panose="020B0604020202020204" pitchFamily="34" charset="0"/>
              </a:rPr>
              <a:t>”</a:t>
            </a:r>
            <a:r>
              <a:rPr lang="zh-CN" altLang="en-US" sz="1800" dirty="0"/>
              <a:t>按钮，关闭对话框，即可完成验证模式的设置或改变。 </a:t>
            </a:r>
          </a:p>
        </p:txBody>
      </p:sp>
      <p:pic>
        <p:nvPicPr>
          <p:cNvPr id="11271"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0569" y="920750"/>
            <a:ext cx="3714432"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206853"/>
                                        </p:tgtEl>
                                        <p:attrNameLst>
                                          <p:attrName>style.visibility</p:attrName>
                                        </p:attrNameLst>
                                      </p:cBhvr>
                                      <p:to>
                                        <p:strVal val="visible"/>
                                      </p:to>
                                    </p:set>
                                    <p:animEffect transition="in" filter="slide(fromRight)">
                                      <p:cBhvr>
                                        <p:cTn id="7" dur="500"/>
                                        <p:tgtEl>
                                          <p:spTgt spid="206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2060377" y="35472"/>
            <a:ext cx="8153400" cy="731839"/>
          </a:xfrm>
        </p:spPr>
        <p:txBody>
          <a:bodyPr>
            <a:normAutofit/>
          </a:bodyPr>
          <a:lstStyle/>
          <a:p>
            <a:r>
              <a:rPr lang="zh-CN" altLang="en-US" sz="2200" b="1" dirty="0">
                <a:latin typeface="宋体" panose="02010600030101010101" pitchFamily="2" charset="-122"/>
              </a:rPr>
              <a:t>使用“对象资源管理器” </a:t>
            </a:r>
          </a:p>
        </p:txBody>
      </p:sp>
      <p:sp>
        <p:nvSpPr>
          <p:cNvPr id="6" name="日期占位符 3"/>
          <p:cNvSpPr>
            <a:spLocks noGrp="1"/>
          </p:cNvSpPr>
          <p:nvPr>
            <p:ph type="dt" sz="half" idx="10"/>
          </p:nvPr>
        </p:nvSpPr>
        <p:spPr/>
        <p:txBody>
          <a:bodyPr/>
          <a:lstStyle/>
          <a:p>
            <a:pPr>
              <a:defRPr/>
            </a:pPr>
            <a:fld id="{950B5A1D-2CA7-413D-BD58-C4F08F174340}" type="datetime1">
              <a:rPr lang="zh-CN" altLang="en-US"/>
              <a:t>2020/5/1</a:t>
            </a:fld>
            <a:endParaRPr lang="en-US" altLang="zh-CN"/>
          </a:p>
        </p:txBody>
      </p:sp>
      <p:sp>
        <p:nvSpPr>
          <p:cNvPr id="7" name="灯片编号占位符 4"/>
          <p:cNvSpPr>
            <a:spLocks noGrp="1"/>
          </p:cNvSpPr>
          <p:nvPr>
            <p:ph type="sldNum" sz="quarter" idx="12"/>
          </p:nvPr>
        </p:nvSpPr>
        <p:spPr/>
        <p:txBody>
          <a:bodyPr/>
          <a:lstStyle/>
          <a:p>
            <a:pPr>
              <a:defRPr/>
            </a:pPr>
            <a:fld id="{342E8EDC-9DDF-4D1B-BDFF-C430CB2125F7}" type="slidenum">
              <a:rPr lang="en-US" altLang="zh-CN"/>
              <a:t>16</a:t>
            </a:fld>
            <a:r>
              <a:rPr lang="en-US" altLang="zh-CN"/>
              <a:t>/69</a:t>
            </a:r>
          </a:p>
        </p:txBody>
      </p:sp>
      <p:sp>
        <p:nvSpPr>
          <p:cNvPr id="9" name="Rectangle 5"/>
          <p:cNvSpPr>
            <a:spLocks noChangeArrowheads="1"/>
          </p:cNvSpPr>
          <p:nvPr/>
        </p:nvSpPr>
        <p:spPr bwMode="auto">
          <a:xfrm>
            <a:off x="414868" y="2667000"/>
            <a:ext cx="5257800" cy="231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73380"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552450" indent="314325"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046480" indent="35433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579880" indent="307975"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66925" indent="40005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24125" indent="40005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81325" indent="40005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38525" indent="40005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95725" indent="40005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eaLnBrk="1" hangingPunct="1">
              <a:lnSpc>
                <a:spcPct val="150000"/>
              </a:lnSpc>
              <a:buFont typeface="Wingdings" panose="05000000000000000000" pitchFamily="2" charset="2"/>
              <a:buNone/>
            </a:pPr>
            <a:r>
              <a:rPr lang="en-US" altLang="zh-CN" dirty="0"/>
              <a:t> (2) </a:t>
            </a:r>
            <a:r>
              <a:rPr lang="zh-CN" altLang="en-US" dirty="0"/>
              <a:t>在</a:t>
            </a:r>
            <a:r>
              <a:rPr lang="zh-CN" altLang="en-US" dirty="0">
                <a:latin typeface="Arial" panose="020B0604020202020204" pitchFamily="34" charset="0"/>
              </a:rPr>
              <a:t>“</a:t>
            </a:r>
            <a:r>
              <a:rPr lang="zh-CN" altLang="en-US" dirty="0"/>
              <a:t>安全性</a:t>
            </a:r>
            <a:r>
              <a:rPr lang="zh-CN" altLang="en-US" dirty="0">
                <a:latin typeface="Arial" panose="020B0604020202020204" pitchFamily="34" charset="0"/>
              </a:rPr>
              <a:t>”</a:t>
            </a:r>
            <a:r>
              <a:rPr lang="zh-CN" altLang="en-US" dirty="0"/>
              <a:t>选项页上的</a:t>
            </a:r>
            <a:r>
              <a:rPr lang="zh-CN" altLang="en-US" dirty="0">
                <a:latin typeface="Arial" panose="020B0604020202020204" pitchFamily="34" charset="0"/>
              </a:rPr>
              <a:t>“</a:t>
            </a:r>
            <a:r>
              <a:rPr lang="zh-CN" altLang="en-US" dirty="0"/>
              <a:t>服务器身份验证</a:t>
            </a:r>
            <a:r>
              <a:rPr lang="zh-CN" altLang="en-US" dirty="0">
                <a:latin typeface="Arial" panose="020B0604020202020204" pitchFamily="34" charset="0"/>
              </a:rPr>
              <a:t>”</a:t>
            </a:r>
            <a:r>
              <a:rPr lang="zh-CN" altLang="en-US" dirty="0"/>
              <a:t>下，选择新的服务器验证模式，再单击</a:t>
            </a:r>
            <a:r>
              <a:rPr lang="zh-CN" altLang="en-US" dirty="0">
                <a:latin typeface="Arial" panose="020B0604020202020204" pitchFamily="34" charset="0"/>
              </a:rPr>
              <a:t>“</a:t>
            </a:r>
            <a:r>
              <a:rPr lang="zh-CN" altLang="en-US" dirty="0"/>
              <a:t>确定</a:t>
            </a:r>
            <a:r>
              <a:rPr lang="zh-CN" altLang="en-US" dirty="0">
                <a:latin typeface="Arial" panose="020B0604020202020204" pitchFamily="34" charset="0"/>
              </a:rPr>
              <a:t>”</a:t>
            </a:r>
            <a:r>
              <a:rPr lang="zh-CN" altLang="en-US" dirty="0"/>
              <a:t>按钮，完成验证模式的设置或改变。</a:t>
            </a:r>
          </a:p>
          <a:p>
            <a:pPr eaLnBrk="1" hangingPunct="1">
              <a:lnSpc>
                <a:spcPct val="150000"/>
              </a:lnSpc>
              <a:buFont typeface="Wingdings" panose="05000000000000000000" pitchFamily="2" charset="2"/>
              <a:buNone/>
            </a:pPr>
            <a:r>
              <a:rPr lang="zh-CN" altLang="en-US" dirty="0">
                <a:solidFill>
                  <a:srgbClr val="993300"/>
                </a:solidFill>
              </a:rPr>
              <a:t>注意：身份验证模式的设置或改变都必须重启</a:t>
            </a:r>
            <a:r>
              <a:rPr lang="en-US" altLang="zh-CN" dirty="0">
                <a:solidFill>
                  <a:srgbClr val="993300"/>
                </a:solidFill>
              </a:rPr>
              <a:t>SQL Server</a:t>
            </a:r>
            <a:r>
              <a:rPr lang="zh-CN" altLang="en-US" dirty="0">
                <a:solidFill>
                  <a:srgbClr val="993300"/>
                </a:solidFill>
              </a:rPr>
              <a:t>后才能生效。</a:t>
            </a:r>
          </a:p>
        </p:txBody>
      </p:sp>
      <p:sp>
        <p:nvSpPr>
          <p:cNvPr id="10" name="Rectangle 3"/>
          <p:cNvSpPr txBox="1">
            <a:spLocks noChangeArrowheads="1"/>
          </p:cNvSpPr>
          <p:nvPr/>
        </p:nvSpPr>
        <p:spPr>
          <a:xfrm>
            <a:off x="609600" y="705928"/>
            <a:ext cx="5063068" cy="19610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baseline="0">
                <a:solidFill>
                  <a:schemeClr val="tx1"/>
                </a:solidFill>
                <a:latin typeface="Times New Roman" panose="02020603050405020304" pitchFamily="18" charset="0"/>
                <a:ea typeface="宋体" panose="02010600030101010101" pitchFamily="2" charset="-122"/>
                <a:cs typeface="+mn-cs"/>
              </a:defRPr>
            </a:lvl1pPr>
            <a:lvl2pPr marL="742950" indent="-285750" algn="l" defTabSz="914400" rtl="0" eaLnBrk="1" latinLnBrk="0" hangingPunct="1">
              <a:spcBef>
                <a:spcPct val="20000"/>
              </a:spcBef>
              <a:buFont typeface="Arial" panose="020B0604020202020204" pitchFamily="34" charset="0"/>
              <a:buChar char="–"/>
              <a:defRPr sz="2800" kern="1200" baseline="0">
                <a:solidFill>
                  <a:schemeClr val="tx1"/>
                </a:solidFill>
                <a:latin typeface="Times New Roman" panose="02020603050405020304" pitchFamily="18" charset="0"/>
                <a:ea typeface="宋体" panose="02010600030101010101" pitchFamily="2" charset="-122"/>
                <a:cs typeface="+mn-cs"/>
              </a:defRPr>
            </a:lvl2pPr>
            <a:lvl3pPr marL="1143000" indent="-228600" algn="l" defTabSz="914400" rtl="0" eaLnBrk="1" latinLnBrk="0" hangingPunct="1">
              <a:spcBef>
                <a:spcPct val="20000"/>
              </a:spcBef>
              <a:buFont typeface="Arial" panose="020B0604020202020204" pitchFamily="34" charset="0"/>
              <a:buChar char="•"/>
              <a:defRPr sz="2400" kern="1200" baseline="0">
                <a:solidFill>
                  <a:schemeClr val="tx1"/>
                </a:solidFill>
                <a:latin typeface="Times New Roman" panose="02020603050405020304" pitchFamily="18" charset="0"/>
                <a:ea typeface="宋体" panose="02010600030101010101" pitchFamily="2" charset="-122"/>
                <a:cs typeface="+mn-cs"/>
              </a:defRPr>
            </a:lvl3pPr>
            <a:lvl4pPr marL="16002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Times New Roman" panose="02020603050405020304" pitchFamily="18" charset="0"/>
                <a:ea typeface="宋体" panose="02010600030101010101" pitchFamily="2" charset="-122"/>
                <a:cs typeface="+mn-cs"/>
              </a:defRPr>
            </a:lvl4pPr>
            <a:lvl5pPr marL="2057400" indent="-228600" algn="l" defTabSz="914400" rtl="0" eaLnBrk="1" latinLnBrk="0" hangingPunct="1">
              <a:spcBef>
                <a:spcPct val="20000"/>
              </a:spcBef>
              <a:buFont typeface="Arial" panose="020B0604020202020204" pitchFamily="34" charset="0"/>
              <a:buChar char="»"/>
              <a:defRPr sz="2000" kern="1200" baseline="0">
                <a:solidFill>
                  <a:schemeClr val="tx1"/>
                </a:solidFill>
                <a:latin typeface="Times New Roman" panose="02020603050405020304" pitchFamily="18" charset="0"/>
                <a:ea typeface="宋体" panose="02010600030101010101" pitchFamily="2"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buNone/>
            </a:pPr>
            <a:r>
              <a:rPr lang="en-US" altLang="zh-CN" sz="2000" dirty="0"/>
              <a:t> (1) </a:t>
            </a:r>
            <a:r>
              <a:rPr lang="zh-CN" altLang="en-US" sz="2000" b="1" dirty="0">
                <a:latin typeface="Tahoma" panose="020B0604030504040204" pitchFamily="34" charset="0"/>
              </a:rPr>
              <a:t>在</a:t>
            </a:r>
            <a:r>
              <a:rPr lang="en-US" altLang="zh-CN" sz="2000" b="1" dirty="0">
                <a:latin typeface="Tahoma" panose="020B0604030504040204" pitchFamily="34" charset="0"/>
              </a:rPr>
              <a:t>SQL Server</a:t>
            </a:r>
            <a:r>
              <a:rPr lang="zh-CN" altLang="en-US" sz="2000" b="1" dirty="0">
                <a:latin typeface="Tahoma" panose="020B0604030504040204" pitchFamily="34" charset="0"/>
              </a:rPr>
              <a:t>管理平台的“对象资源管理器”中，右击服务器，在弹出的快捷菜单中选择“属性”，弹出如图所示的“服务器属性”对话框。</a:t>
            </a:r>
          </a:p>
        </p:txBody>
      </p:sp>
      <p:pic>
        <p:nvPicPr>
          <p:cNvPr id="209927"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36166" y="767311"/>
            <a:ext cx="6472238" cy="5439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9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xit" presetSubtype="32" fill="hold" nodeType="clickEffect">
                                  <p:stCondLst>
                                    <p:cond delay="0"/>
                                  </p:stCondLst>
                                  <p:childTnLst>
                                    <p:animEffect transition="out" filter="circle(out)">
                                      <p:cBhvr>
                                        <p:cTn id="10" dur="200"/>
                                        <p:tgtEl>
                                          <p:spTgt spid="209927"/>
                                        </p:tgtEl>
                                      </p:cBhvr>
                                    </p:animEffect>
                                    <p:set>
                                      <p:cBhvr>
                                        <p:cTn id="11" dur="1" fill="hold">
                                          <p:stCondLst>
                                            <p:cond delay="199"/>
                                          </p:stCondLst>
                                        </p:cTn>
                                        <p:tgtEl>
                                          <p:spTgt spid="209927"/>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2406652" y="-151886"/>
            <a:ext cx="8889705" cy="795337"/>
          </a:xfrm>
        </p:spPr>
        <p:txBody>
          <a:bodyPr>
            <a:normAutofit/>
          </a:bodyPr>
          <a:lstStyle/>
          <a:p>
            <a:r>
              <a:rPr lang="en-US" altLang="zh-CN" sz="2000" b="1">
                <a:latin typeface="宋体" panose="02010600030101010101" pitchFamily="2" charset="-122"/>
              </a:rPr>
              <a:t>Windows</a:t>
            </a:r>
            <a:r>
              <a:rPr lang="zh-CN" altLang="en-US" sz="2000" b="1">
                <a:latin typeface="宋体" panose="02010600030101010101" pitchFamily="2" charset="-122"/>
              </a:rPr>
              <a:t>身</a:t>
            </a:r>
            <a:r>
              <a:rPr lang="zh-CN" altLang="en-US" sz="2000" b="1" dirty="0">
                <a:latin typeface="宋体" panose="02010600030101010101" pitchFamily="2" charset="-122"/>
              </a:rPr>
              <a:t>份验证方式修改为混合身份验证模式</a:t>
            </a:r>
          </a:p>
        </p:txBody>
      </p:sp>
      <p:sp>
        <p:nvSpPr>
          <p:cNvPr id="13317" name="Rectangle 3"/>
          <p:cNvSpPr>
            <a:spLocks noGrp="1" noChangeArrowheads="1"/>
          </p:cNvSpPr>
          <p:nvPr>
            <p:ph idx="1"/>
          </p:nvPr>
        </p:nvSpPr>
        <p:spPr>
          <a:xfrm>
            <a:off x="895643" y="965184"/>
            <a:ext cx="10544703" cy="4752975"/>
          </a:xfrm>
        </p:spPr>
        <p:txBody>
          <a:bodyPr>
            <a:noAutofit/>
          </a:bodyPr>
          <a:lstStyle/>
          <a:p>
            <a:pPr indent="0" algn="just" fontAlgn="auto">
              <a:lnSpc>
                <a:spcPct val="150000"/>
              </a:lnSpc>
              <a:spcBef>
                <a:spcPts val="0"/>
              </a:spcBef>
              <a:buNone/>
            </a:pPr>
            <a:r>
              <a:rPr lang="en-US" altLang="zh-CN" sz="1800" dirty="0"/>
              <a:t>        1</a:t>
            </a:r>
            <a:r>
              <a:rPr lang="zh-CN" altLang="en-US" sz="1800" dirty="0"/>
              <a:t>、先使用</a:t>
            </a:r>
            <a:r>
              <a:rPr lang="en-US" altLang="zh-CN" sz="1800" dirty="0"/>
              <a:t>Windows</a:t>
            </a:r>
            <a:r>
              <a:rPr lang="zh-CN" altLang="en-US" sz="1800" dirty="0"/>
              <a:t>方式登录，在</a:t>
            </a:r>
            <a:r>
              <a:rPr lang="en-US" altLang="zh-CN" sz="1800" dirty="0"/>
              <a:t>SQL</a:t>
            </a:r>
            <a:r>
              <a:rPr lang="en-US" altLang="zh-CN" sz="1800" dirty="0">
                <a:latin typeface="Arial" panose="020B0604020202020204" pitchFamily="34" charset="0"/>
              </a:rPr>
              <a:t> </a:t>
            </a:r>
            <a:r>
              <a:rPr lang="en-US" altLang="zh-CN" sz="1800" dirty="0"/>
              <a:t>Server</a:t>
            </a:r>
            <a:r>
              <a:rPr lang="en-US" altLang="zh-CN" sz="1800" dirty="0">
                <a:latin typeface="Arial" panose="020B0604020202020204" pitchFamily="34" charset="0"/>
              </a:rPr>
              <a:t> </a:t>
            </a:r>
            <a:r>
              <a:rPr lang="en-US" altLang="zh-CN" sz="1800" dirty="0"/>
              <a:t>Management</a:t>
            </a:r>
            <a:r>
              <a:rPr lang="en-US" altLang="zh-CN" sz="1800" dirty="0">
                <a:latin typeface="Arial" panose="020B0604020202020204" pitchFamily="34" charset="0"/>
              </a:rPr>
              <a:t> </a:t>
            </a:r>
            <a:r>
              <a:rPr lang="en-US" altLang="zh-CN" sz="1800" dirty="0"/>
              <a:t>Studio </a:t>
            </a:r>
            <a:r>
              <a:rPr lang="en-US" altLang="zh-CN" sz="1800" dirty="0">
                <a:latin typeface="Arial" panose="020B0604020202020204" pitchFamily="34" charset="0"/>
              </a:rPr>
              <a:t> </a:t>
            </a:r>
            <a:r>
              <a:rPr lang="zh-CN" altLang="en-US" sz="1800" dirty="0"/>
              <a:t>的对象资源管理器中，右键单击服务器，再单击</a:t>
            </a:r>
            <a:r>
              <a:rPr lang="zh-CN" altLang="en-US" sz="1800" dirty="0">
                <a:latin typeface="Arial" panose="020B0604020202020204" pitchFamily="34" charset="0"/>
              </a:rPr>
              <a:t>“</a:t>
            </a:r>
            <a:r>
              <a:rPr lang="zh-CN" altLang="en-US" sz="1800" dirty="0"/>
              <a:t>属性</a:t>
            </a:r>
            <a:r>
              <a:rPr lang="zh-CN" altLang="en-US" sz="1800" dirty="0">
                <a:latin typeface="Arial" panose="020B0604020202020204" pitchFamily="34" charset="0"/>
              </a:rPr>
              <a:t>”</a:t>
            </a:r>
            <a:r>
              <a:rPr lang="zh-CN" altLang="en-US" sz="1800" dirty="0"/>
              <a:t>。</a:t>
            </a:r>
            <a:r>
              <a:rPr lang="zh-CN" altLang="en-US" sz="1800" dirty="0">
                <a:latin typeface="Arial" panose="020B0604020202020204" pitchFamily="34" charset="0"/>
              </a:rPr>
              <a:t> </a:t>
            </a:r>
            <a:r>
              <a:rPr lang="zh-CN" altLang="en-US" sz="1800" dirty="0"/>
              <a:t> </a:t>
            </a:r>
          </a:p>
          <a:p>
            <a:pPr indent="0" algn="just" fontAlgn="auto">
              <a:lnSpc>
                <a:spcPct val="150000"/>
              </a:lnSpc>
              <a:spcBef>
                <a:spcPts val="0"/>
              </a:spcBef>
              <a:buNone/>
            </a:pPr>
            <a:r>
              <a:rPr lang="zh-CN" altLang="en-US" sz="1800" dirty="0"/>
              <a:t>       </a:t>
            </a:r>
            <a:r>
              <a:rPr lang="en-US" altLang="zh-CN" sz="1800" dirty="0"/>
              <a:t>2</a:t>
            </a:r>
            <a:r>
              <a:rPr lang="zh-CN" altLang="en-US" sz="1800" dirty="0"/>
              <a:t>、在</a:t>
            </a:r>
            <a:r>
              <a:rPr lang="zh-CN" altLang="en-US" sz="1800" dirty="0">
                <a:latin typeface="Arial" panose="020B0604020202020204" pitchFamily="34" charset="0"/>
              </a:rPr>
              <a:t>“</a:t>
            </a:r>
            <a:r>
              <a:rPr lang="zh-CN" altLang="en-US" sz="1800" dirty="0"/>
              <a:t>安全性</a:t>
            </a:r>
            <a:r>
              <a:rPr lang="zh-CN" altLang="en-US" sz="1800" dirty="0">
                <a:latin typeface="Arial" panose="020B0604020202020204" pitchFamily="34" charset="0"/>
              </a:rPr>
              <a:t>”</a:t>
            </a:r>
            <a:r>
              <a:rPr lang="zh-CN" altLang="en-US" sz="1800" dirty="0"/>
              <a:t>页上的</a:t>
            </a:r>
            <a:r>
              <a:rPr lang="zh-CN" altLang="en-US" sz="1800" dirty="0">
                <a:latin typeface="Arial" panose="020B0604020202020204" pitchFamily="34" charset="0"/>
              </a:rPr>
              <a:t>“</a:t>
            </a:r>
            <a:r>
              <a:rPr lang="zh-CN" altLang="en-US" sz="1800" dirty="0"/>
              <a:t>服务器身份验证</a:t>
            </a:r>
            <a:r>
              <a:rPr lang="zh-CN" altLang="en-US" sz="1800" dirty="0">
                <a:latin typeface="Arial" panose="020B0604020202020204" pitchFamily="34" charset="0"/>
              </a:rPr>
              <a:t>”</a:t>
            </a:r>
            <a:r>
              <a:rPr lang="zh-CN" altLang="en-US" sz="1800" dirty="0"/>
              <a:t>下，选择新的服务器身份验证模式，再单击</a:t>
            </a:r>
            <a:r>
              <a:rPr lang="zh-CN" altLang="en-US" sz="1800" dirty="0">
                <a:latin typeface="Arial" panose="020B0604020202020204" pitchFamily="34" charset="0"/>
              </a:rPr>
              <a:t>“</a:t>
            </a:r>
            <a:r>
              <a:rPr lang="zh-CN" altLang="en-US" sz="1800" dirty="0"/>
              <a:t>确定</a:t>
            </a:r>
            <a:r>
              <a:rPr lang="zh-CN" altLang="en-US" sz="1800" dirty="0">
                <a:latin typeface="Arial" panose="020B0604020202020204" pitchFamily="34" charset="0"/>
              </a:rPr>
              <a:t>”</a:t>
            </a:r>
            <a:r>
              <a:rPr lang="zh-CN" altLang="en-US" sz="1800" dirty="0"/>
              <a:t>。</a:t>
            </a:r>
            <a:r>
              <a:rPr lang="zh-CN" altLang="en-US" sz="1800" dirty="0">
                <a:latin typeface="Arial" panose="020B0604020202020204" pitchFamily="34" charset="0"/>
              </a:rPr>
              <a:t> </a:t>
            </a:r>
            <a:r>
              <a:rPr lang="zh-CN" altLang="en-US" sz="1800" dirty="0"/>
              <a:t> </a:t>
            </a:r>
          </a:p>
          <a:p>
            <a:pPr indent="0" algn="just" fontAlgn="auto">
              <a:lnSpc>
                <a:spcPct val="150000"/>
              </a:lnSpc>
              <a:spcBef>
                <a:spcPts val="0"/>
              </a:spcBef>
              <a:buNone/>
            </a:pPr>
            <a:r>
              <a:rPr lang="zh-CN" altLang="en-US" sz="1800" dirty="0"/>
              <a:t>       </a:t>
            </a:r>
            <a:r>
              <a:rPr lang="en-US" altLang="zh-CN" sz="1800" dirty="0"/>
              <a:t>3</a:t>
            </a:r>
            <a:r>
              <a:rPr lang="zh-CN" altLang="en-US" sz="1800" dirty="0"/>
              <a:t>、重新启动</a:t>
            </a:r>
            <a:r>
              <a:rPr lang="en-US" altLang="zh-CN" sz="1800" dirty="0"/>
              <a:t>SQL</a:t>
            </a:r>
            <a:r>
              <a:rPr lang="en-US" altLang="zh-CN" sz="1800" dirty="0">
                <a:latin typeface="Arial" panose="020B0604020202020204" pitchFamily="34" charset="0"/>
              </a:rPr>
              <a:t> </a:t>
            </a:r>
            <a:r>
              <a:rPr lang="en-US" altLang="zh-CN" sz="1800" dirty="0"/>
              <a:t>Server</a:t>
            </a:r>
            <a:r>
              <a:rPr lang="en-US" altLang="zh-CN" sz="1800" dirty="0">
                <a:latin typeface="Arial" panose="020B0604020202020204" pitchFamily="34" charset="0"/>
              </a:rPr>
              <a:t> </a:t>
            </a:r>
            <a:r>
              <a:rPr lang="zh-CN" altLang="en-US" sz="1800" dirty="0"/>
              <a:t>服务，可以直接通过右件键点击</a:t>
            </a:r>
            <a:r>
              <a:rPr lang="zh-CN" altLang="en-US" sz="1800" dirty="0">
                <a:latin typeface="Arial" panose="020B0604020202020204" pitchFamily="34" charset="0"/>
              </a:rPr>
              <a:t>“</a:t>
            </a:r>
            <a:r>
              <a:rPr lang="zh-CN" altLang="en-US" sz="1800" dirty="0"/>
              <a:t>对象资源管理器</a:t>
            </a:r>
            <a:r>
              <a:rPr lang="zh-CN" altLang="en-US" sz="1800" dirty="0">
                <a:latin typeface="Arial" panose="020B0604020202020204" pitchFamily="34" charset="0"/>
              </a:rPr>
              <a:t>”</a:t>
            </a:r>
            <a:r>
              <a:rPr lang="zh-CN" altLang="en-US" sz="1800" dirty="0"/>
              <a:t>进行启动</a:t>
            </a:r>
            <a:r>
              <a:rPr lang="zh-CN" altLang="en-US" sz="1800" dirty="0">
                <a:latin typeface="Arial" panose="020B0604020202020204" pitchFamily="34" charset="0"/>
              </a:rPr>
              <a:t> </a:t>
            </a:r>
            <a:endParaRPr lang="zh-CN" altLang="en-US" sz="1800" dirty="0"/>
          </a:p>
          <a:p>
            <a:pPr indent="0" algn="just" fontAlgn="auto">
              <a:lnSpc>
                <a:spcPct val="150000"/>
              </a:lnSpc>
              <a:spcBef>
                <a:spcPts val="0"/>
              </a:spcBef>
              <a:buNone/>
            </a:pPr>
            <a:r>
              <a:rPr lang="zh-CN" altLang="en-US" sz="1800" dirty="0"/>
              <a:t>      </a:t>
            </a:r>
            <a:r>
              <a:rPr lang="en-US" altLang="zh-CN" sz="1800" dirty="0"/>
              <a:t>4</a:t>
            </a:r>
            <a:r>
              <a:rPr lang="zh-CN" altLang="en-US" sz="1800" dirty="0"/>
              <a:t>、启用</a:t>
            </a:r>
            <a:r>
              <a:rPr lang="en-US" altLang="zh-CN" sz="1800" dirty="0" err="1"/>
              <a:t>sa</a:t>
            </a:r>
            <a:r>
              <a:rPr lang="zh-CN" altLang="en-US" sz="1800" dirty="0"/>
              <a:t>帐户</a:t>
            </a:r>
            <a:r>
              <a:rPr lang="en-US" altLang="zh-CN" sz="1800" dirty="0"/>
              <a:t>:</a:t>
            </a:r>
            <a:r>
              <a:rPr lang="zh-CN" altLang="en-US" sz="1800" dirty="0"/>
              <a:t>   点击工具栏上，新建查询，把如下语句复制到里面，执行即可。</a:t>
            </a:r>
          </a:p>
          <a:p>
            <a:pPr indent="0" algn="just" fontAlgn="auto">
              <a:lnSpc>
                <a:spcPct val="150000"/>
              </a:lnSpc>
              <a:spcBef>
                <a:spcPts val="0"/>
              </a:spcBef>
              <a:buNone/>
            </a:pPr>
            <a:r>
              <a:rPr lang="zh-CN" altLang="en-US" sz="1800" dirty="0">
                <a:latin typeface="Arial" panose="020B0604020202020204" pitchFamily="34" charset="0"/>
              </a:rPr>
              <a:t> </a:t>
            </a:r>
            <a:r>
              <a:rPr lang="zh-CN" altLang="en-US" sz="1800" dirty="0"/>
              <a:t>        </a:t>
            </a:r>
            <a:r>
              <a:rPr lang="zh-CN" altLang="en-US" sz="1800" dirty="0">
                <a:latin typeface="Arial" panose="020B0604020202020204" pitchFamily="34" charset="0"/>
              </a:rPr>
              <a:t> </a:t>
            </a:r>
            <a:r>
              <a:rPr lang="en-US" altLang="zh-CN" sz="1800" dirty="0"/>
              <a:t>ALTER</a:t>
            </a:r>
            <a:r>
              <a:rPr lang="en-US" altLang="zh-CN" sz="1800" dirty="0">
                <a:latin typeface="Arial" panose="020B0604020202020204" pitchFamily="34" charset="0"/>
              </a:rPr>
              <a:t> </a:t>
            </a:r>
            <a:r>
              <a:rPr lang="en-US" altLang="zh-CN" sz="1800" dirty="0"/>
              <a:t>LOGIN</a:t>
            </a:r>
            <a:r>
              <a:rPr lang="en-US" altLang="zh-CN" sz="1800" dirty="0">
                <a:latin typeface="Arial" panose="020B0604020202020204" pitchFamily="34" charset="0"/>
              </a:rPr>
              <a:t> </a:t>
            </a:r>
            <a:r>
              <a:rPr lang="en-US" altLang="zh-CN" sz="1800" dirty="0" err="1"/>
              <a:t>sa</a:t>
            </a:r>
            <a:r>
              <a:rPr lang="en-US" altLang="zh-CN" sz="1800" dirty="0">
                <a:latin typeface="Arial" panose="020B0604020202020204" pitchFamily="34" charset="0"/>
              </a:rPr>
              <a:t> </a:t>
            </a:r>
            <a:r>
              <a:rPr lang="en-US" altLang="zh-CN" sz="1800" dirty="0"/>
              <a:t>ENABLE</a:t>
            </a:r>
            <a:r>
              <a:rPr lang="en-US" altLang="zh-CN" sz="1800" dirty="0">
                <a:latin typeface="Arial" panose="020B0604020202020204" pitchFamily="34" charset="0"/>
              </a:rPr>
              <a:t>  </a:t>
            </a:r>
            <a:endParaRPr lang="en-US" altLang="zh-CN" sz="1800" dirty="0"/>
          </a:p>
          <a:p>
            <a:pPr indent="0" algn="just" fontAlgn="auto">
              <a:lnSpc>
                <a:spcPct val="150000"/>
              </a:lnSpc>
              <a:spcBef>
                <a:spcPts val="0"/>
              </a:spcBef>
              <a:buNone/>
            </a:pPr>
            <a:r>
              <a:rPr lang="en-US" altLang="zh-CN" sz="1800" dirty="0"/>
              <a:t>          GO</a:t>
            </a:r>
            <a:r>
              <a:rPr lang="en-US" altLang="zh-CN" sz="1800" dirty="0">
                <a:latin typeface="Arial" panose="020B0604020202020204" pitchFamily="34" charset="0"/>
              </a:rPr>
              <a:t> </a:t>
            </a:r>
            <a:r>
              <a:rPr lang="en-US" altLang="zh-CN" sz="1800" dirty="0"/>
              <a:t> </a:t>
            </a:r>
          </a:p>
          <a:p>
            <a:pPr indent="0" algn="just" fontAlgn="auto">
              <a:lnSpc>
                <a:spcPct val="150000"/>
              </a:lnSpc>
              <a:spcBef>
                <a:spcPts val="0"/>
              </a:spcBef>
              <a:buNone/>
            </a:pPr>
            <a:r>
              <a:rPr lang="en-US" altLang="zh-CN" sz="1800" dirty="0"/>
              <a:t>          ALTER</a:t>
            </a:r>
            <a:r>
              <a:rPr lang="en-US" altLang="zh-CN" sz="1800" dirty="0">
                <a:latin typeface="Arial" panose="020B0604020202020204" pitchFamily="34" charset="0"/>
              </a:rPr>
              <a:t> </a:t>
            </a:r>
            <a:r>
              <a:rPr lang="en-US" altLang="zh-CN" sz="1800" dirty="0"/>
              <a:t>LOGIN</a:t>
            </a:r>
            <a:r>
              <a:rPr lang="en-US" altLang="zh-CN" sz="1800" dirty="0">
                <a:latin typeface="Arial" panose="020B0604020202020204" pitchFamily="34" charset="0"/>
              </a:rPr>
              <a:t> </a:t>
            </a:r>
            <a:r>
              <a:rPr lang="en-US" altLang="zh-CN" sz="1800" dirty="0" err="1"/>
              <a:t>sa</a:t>
            </a:r>
            <a:r>
              <a:rPr lang="en-US" altLang="zh-CN" sz="1800" dirty="0">
                <a:latin typeface="Arial" panose="020B0604020202020204" pitchFamily="34" charset="0"/>
              </a:rPr>
              <a:t> </a:t>
            </a:r>
            <a:r>
              <a:rPr lang="en-US" altLang="zh-CN" sz="1800" dirty="0"/>
              <a:t>WITH</a:t>
            </a:r>
            <a:r>
              <a:rPr lang="en-US" altLang="zh-CN" sz="1800" dirty="0">
                <a:latin typeface="Arial" panose="020B0604020202020204" pitchFamily="34" charset="0"/>
              </a:rPr>
              <a:t> </a:t>
            </a:r>
            <a:r>
              <a:rPr lang="en-US" altLang="zh-CN" sz="1800" dirty="0"/>
              <a:t>PASSWORD</a:t>
            </a:r>
            <a:r>
              <a:rPr lang="en-US" altLang="zh-CN" sz="1800" dirty="0">
                <a:latin typeface="Arial" panose="020B0604020202020204" pitchFamily="34" charset="0"/>
              </a:rPr>
              <a:t> </a:t>
            </a:r>
            <a:r>
              <a:rPr lang="en-US" altLang="zh-CN" sz="1800" dirty="0"/>
              <a:t>=</a:t>
            </a:r>
            <a:r>
              <a:rPr lang="en-US" altLang="zh-CN" sz="1800" dirty="0">
                <a:latin typeface="Arial" panose="020B0604020202020204" pitchFamily="34" charset="0"/>
              </a:rPr>
              <a:t> </a:t>
            </a:r>
            <a:r>
              <a:rPr lang="en-US" altLang="zh-CN" sz="1800" dirty="0"/>
              <a:t>'</a:t>
            </a:r>
            <a:r>
              <a:rPr lang="en-US" altLang="zh-CN" sz="1800" dirty="0" err="1"/>
              <a:t>sa</a:t>
            </a:r>
            <a:r>
              <a:rPr lang="zh-CN" altLang="en-US" sz="1800" dirty="0"/>
              <a:t>帐户密码</a:t>
            </a:r>
            <a:r>
              <a:rPr lang="en-US" altLang="zh-CN" sz="1800" dirty="0"/>
              <a:t>'</a:t>
            </a:r>
            <a:r>
              <a:rPr lang="en-US" altLang="zh-CN" sz="1800" dirty="0">
                <a:latin typeface="Arial" panose="020B0604020202020204" pitchFamily="34" charset="0"/>
              </a:rPr>
              <a:t>  </a:t>
            </a:r>
            <a:endParaRPr lang="en-US" altLang="zh-CN" sz="1800" dirty="0"/>
          </a:p>
          <a:p>
            <a:pPr indent="0" algn="just" fontAlgn="auto">
              <a:lnSpc>
                <a:spcPct val="150000"/>
              </a:lnSpc>
              <a:spcBef>
                <a:spcPts val="0"/>
              </a:spcBef>
              <a:buNone/>
            </a:pPr>
            <a:r>
              <a:rPr lang="en-US" altLang="zh-CN" sz="1800" dirty="0"/>
              <a:t>          GO</a:t>
            </a:r>
            <a:r>
              <a:rPr lang="en-US" altLang="zh-CN" sz="1800" dirty="0">
                <a:latin typeface="Arial" panose="020B0604020202020204" pitchFamily="34" charset="0"/>
              </a:rPr>
              <a:t> </a:t>
            </a:r>
            <a:r>
              <a:rPr lang="en-US" altLang="zh-CN" sz="1800" dirty="0"/>
              <a:t> </a:t>
            </a:r>
          </a:p>
          <a:p>
            <a:pPr indent="0" algn="just" fontAlgn="auto">
              <a:lnSpc>
                <a:spcPct val="150000"/>
              </a:lnSpc>
              <a:spcBef>
                <a:spcPts val="0"/>
              </a:spcBef>
              <a:buNone/>
            </a:pPr>
            <a:r>
              <a:rPr lang="en-US" altLang="zh-CN" sz="1800" dirty="0"/>
              <a:t>      5</a:t>
            </a:r>
            <a:r>
              <a:rPr lang="zh-CN" altLang="en-US" sz="1800" dirty="0"/>
              <a:t>、完成了，这个时候已经可以使用新启动的</a:t>
            </a:r>
            <a:r>
              <a:rPr lang="en-US" altLang="zh-CN" sz="1800" dirty="0" err="1"/>
              <a:t>sa</a:t>
            </a:r>
            <a:r>
              <a:rPr lang="zh-CN" altLang="en-US" sz="1800" dirty="0"/>
              <a:t>帐户登录了。</a:t>
            </a:r>
          </a:p>
        </p:txBody>
      </p:sp>
      <p:sp>
        <p:nvSpPr>
          <p:cNvPr id="4" name="日期占位符 3"/>
          <p:cNvSpPr>
            <a:spLocks noGrp="1"/>
          </p:cNvSpPr>
          <p:nvPr>
            <p:ph type="dt" sz="half" idx="10"/>
          </p:nvPr>
        </p:nvSpPr>
        <p:spPr/>
        <p:txBody>
          <a:bodyPr/>
          <a:lstStyle/>
          <a:p>
            <a:pPr>
              <a:defRPr/>
            </a:pPr>
            <a:fld id="{A6675D3C-16DA-4E0E-A96F-F9396A5D0209}"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80AEEC0D-815A-4DE0-ADBD-65C958BE63DE}" type="slidenum">
              <a:rPr lang="en-US" altLang="zh-CN"/>
              <a:t>17</a:t>
            </a:fld>
            <a:r>
              <a:rPr lang="en-US" altLang="zh-CN"/>
              <a:t>/69</a:t>
            </a:r>
          </a:p>
        </p:txBody>
      </p:sp>
    </p:spTree>
  </p:cSld>
  <p:clrMapOvr>
    <a:masterClrMapping/>
  </p:clrMapOvr>
  <p:transition>
    <p:cover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664084" y="1600200"/>
            <a:ext cx="4863832" cy="784830"/>
          </a:xfrm>
          <a:prstGeom prst="rect">
            <a:avLst/>
          </a:prstGeom>
          <a:noFill/>
        </p:spPr>
        <p:txBody>
          <a:bodyPr wrap="none" rtlCol="0">
            <a:spAutoFit/>
          </a:bodyPr>
          <a:lstStyle/>
          <a:p>
            <a:pPr algn="ctr"/>
            <a:r>
              <a:rPr lang="en-US" altLang="zh-CN" sz="4500" dirty="0">
                <a:solidFill>
                  <a:srgbClr val="F2CA13"/>
                </a:solidFill>
                <a:latin typeface="Georgia" panose="02040502050405020303" pitchFamily="18" charset="0"/>
                <a:ea typeface="Roboto Bk" pitchFamily="2" charset="0"/>
              </a:rPr>
              <a:t>10.</a:t>
            </a:r>
            <a:r>
              <a:rPr lang="en-US" altLang="zh-CN" sz="4500" dirty="0">
                <a:solidFill>
                  <a:srgbClr val="F2CA13"/>
                </a:solidFill>
                <a:latin typeface="Georgia" panose="02040502050405020303" pitchFamily="18" charset="0"/>
              </a:rPr>
              <a:t>3</a:t>
            </a:r>
            <a:r>
              <a:rPr lang="en-US" altLang="zh-CN" sz="4500" dirty="0">
                <a:solidFill>
                  <a:srgbClr val="F2CA13"/>
                </a:solidFill>
                <a:latin typeface="Georgia" panose="02040502050405020303" pitchFamily="18" charset="0"/>
                <a:ea typeface="Roboto Bk" pitchFamily="2" charset="0"/>
              </a:rPr>
              <a:t> </a:t>
            </a:r>
            <a:r>
              <a:rPr lang="zh-CN" altLang="en-US" sz="4500" dirty="0">
                <a:solidFill>
                  <a:srgbClr val="F2CA13"/>
                </a:solidFill>
                <a:latin typeface="Georgia" panose="02040502050405020303" pitchFamily="18" charset="0"/>
                <a:ea typeface="Roboto Bk" pitchFamily="2" charset="0"/>
              </a:rPr>
              <a:t>登录账户管理</a:t>
            </a:r>
            <a:endParaRPr lang="en-US" sz="4500" dirty="0">
              <a:solidFill>
                <a:srgbClr val="F2CA13"/>
              </a:solidFill>
              <a:latin typeface="Georgia" panose="02040502050405020303" pitchFamily="18" charset="0"/>
              <a:ea typeface="Roboto Bk" pitchFamily="2" charset="0"/>
            </a:endParaRPr>
          </a:p>
        </p:txBody>
      </p:sp>
      <p:sp>
        <p:nvSpPr>
          <p:cNvPr id="8" name="TextBox 7"/>
          <p:cNvSpPr txBox="1"/>
          <p:nvPr/>
        </p:nvSpPr>
        <p:spPr>
          <a:xfrm>
            <a:off x="10112810" y="6273802"/>
            <a:ext cx="255198" cy="246221"/>
          </a:xfrm>
          <a:prstGeom prst="rect">
            <a:avLst/>
          </a:prstGeom>
          <a:noFill/>
        </p:spPr>
        <p:txBody>
          <a:bodyPr wrap="none" rtlCol="0">
            <a:spAutoFit/>
          </a:bodyPr>
          <a:lstStyle/>
          <a:p>
            <a:r>
              <a:rPr lang="en-US" sz="1000" dirty="0">
                <a:solidFill>
                  <a:schemeClr val="bg1"/>
                </a:solidFill>
              </a:rPr>
              <a:t>7</a:t>
            </a:r>
          </a:p>
        </p:txBody>
      </p:sp>
      <p:sp>
        <p:nvSpPr>
          <p:cNvPr id="5" name="Rectangle 17"/>
          <p:cNvSpPr/>
          <p:nvPr/>
        </p:nvSpPr>
        <p:spPr>
          <a:xfrm>
            <a:off x="0" y="3434715"/>
            <a:ext cx="12192000" cy="3429000"/>
          </a:xfrm>
          <a:prstGeom prst="rect">
            <a:avLst/>
          </a:prstGeom>
          <a:solidFill>
            <a:srgbClr val="F2CA13"/>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spcBef>
                <a:spcPts val="600"/>
              </a:spcBef>
            </a:pPr>
            <a:r>
              <a:rPr lang="en-US" altLang="zh-CN" sz="2400" b="1" dirty="0">
                <a:solidFill>
                  <a:schemeClr val="bg1"/>
                </a:solidFill>
                <a:latin typeface="Arial" panose="020B0604020202020204" pitchFamily="34" charset="0"/>
                <a:cs typeface="Arial" panose="020B0604020202020204" pitchFamily="34" charset="0"/>
              </a:rPr>
              <a:t>+  </a:t>
            </a:r>
            <a:r>
              <a:rPr lang="zh-CN" altLang="en-US" sz="2400" b="1" dirty="0">
                <a:solidFill>
                  <a:schemeClr val="bg1"/>
                </a:solidFill>
                <a:latin typeface="Arial" panose="020B0604020202020204" pitchFamily="34" charset="0"/>
                <a:cs typeface="Arial" panose="020B0604020202020204" pitchFamily="34" charset="0"/>
              </a:rPr>
              <a:t>创建登录账户</a:t>
            </a:r>
            <a:endParaRPr lang="en-US" altLang="zh-CN" sz="2400" b="1" dirty="0">
              <a:solidFill>
                <a:schemeClr val="bg1"/>
              </a:solidFill>
              <a:latin typeface="Arial" panose="020B0604020202020204" pitchFamily="34" charset="0"/>
              <a:cs typeface="Arial" panose="020B0604020202020204" pitchFamily="34" charset="0"/>
            </a:endParaRPr>
          </a:p>
          <a:p>
            <a:pPr>
              <a:lnSpc>
                <a:spcPct val="150000"/>
              </a:lnSpc>
              <a:spcBef>
                <a:spcPts val="100"/>
              </a:spcBef>
            </a:pPr>
            <a:r>
              <a:rPr lang="en-US" altLang="zh-CN" sz="2400" b="1" dirty="0">
                <a:solidFill>
                  <a:schemeClr val="bg1"/>
                </a:solidFill>
                <a:latin typeface="Arial" panose="020B0604020202020204" pitchFamily="34" charset="0"/>
                <a:cs typeface="Arial" panose="020B0604020202020204" pitchFamily="34" charset="0"/>
              </a:rPr>
              <a:t>                                                          +  </a:t>
            </a:r>
            <a:r>
              <a:rPr lang="zh-CN" altLang="en-US" sz="2400" b="1" dirty="0">
                <a:solidFill>
                  <a:schemeClr val="bg1"/>
                </a:solidFill>
                <a:latin typeface="Arial" panose="020B0604020202020204" pitchFamily="34" charset="0"/>
                <a:cs typeface="Arial" panose="020B0604020202020204" pitchFamily="34" charset="0"/>
              </a:rPr>
              <a:t>管理登录账户</a:t>
            </a:r>
            <a:endParaRPr lang="zh-CN" altLang="en-US" sz="2400" dirty="0"/>
          </a:p>
          <a:p>
            <a:pPr>
              <a:lnSpc>
                <a:spcPct val="150000"/>
              </a:lnSpc>
              <a:spcBef>
                <a:spcPts val="100"/>
              </a:spcBef>
            </a:pPr>
            <a:r>
              <a:rPr lang="zh-CN" altLang="en-US" sz="2400" b="1" dirty="0">
                <a:solidFill>
                  <a:schemeClr val="bg1"/>
                </a:solidFill>
                <a:latin typeface="Arial" panose="020B0604020202020204" pitchFamily="34" charset="0"/>
                <a:cs typeface="Arial" panose="020B0604020202020204" pitchFamily="34" charset="0"/>
              </a:rPr>
              <a:t> </a:t>
            </a:r>
          </a:p>
          <a:p>
            <a:pPr algn="ctr">
              <a:lnSpc>
                <a:spcPct val="150000"/>
              </a:lnSpc>
              <a:spcBef>
                <a:spcPts val="100"/>
              </a:spcBef>
            </a:pPr>
            <a:endParaRPr lang="en-US" sz="2400" dirty="0">
              <a:solidFill>
                <a:srgbClr val="F4726E"/>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2423593" y="1"/>
            <a:ext cx="7793037" cy="795337"/>
          </a:xfrm>
        </p:spPr>
        <p:txBody>
          <a:bodyPr>
            <a:normAutofit/>
          </a:bodyPr>
          <a:lstStyle/>
          <a:p>
            <a:r>
              <a:rPr lang="zh-CN" altLang="en-US" sz="2000" b="1" dirty="0">
                <a:latin typeface="宋体" panose="02010600030101010101" pitchFamily="2" charset="-122"/>
              </a:rPr>
              <a:t>创建登录账户</a:t>
            </a:r>
            <a:r>
              <a:rPr lang="en-US" altLang="zh-CN" sz="2000" b="1" dirty="0">
                <a:latin typeface="宋体" panose="02010600030101010101" pitchFamily="2" charset="-122"/>
              </a:rPr>
              <a:t>(1) </a:t>
            </a:r>
          </a:p>
        </p:txBody>
      </p:sp>
      <p:sp>
        <p:nvSpPr>
          <p:cNvPr id="15365" name="Rectangle 3"/>
          <p:cNvSpPr>
            <a:spLocks noGrp="1" noChangeArrowheads="1"/>
          </p:cNvSpPr>
          <p:nvPr>
            <p:ph idx="1"/>
          </p:nvPr>
        </p:nvSpPr>
        <p:spPr>
          <a:xfrm>
            <a:off x="378356" y="795338"/>
            <a:ext cx="10882311" cy="4752975"/>
          </a:xfrm>
        </p:spPr>
        <p:txBody>
          <a:bodyPr>
            <a:normAutofit fontScale="95000"/>
          </a:bodyPr>
          <a:lstStyle/>
          <a:p>
            <a:pPr indent="457200" fontAlgn="auto">
              <a:lnSpc>
                <a:spcPct val="150000"/>
              </a:lnSpc>
              <a:spcBef>
                <a:spcPts val="0"/>
              </a:spcBef>
              <a:buFont typeface="Wingdings" panose="05000000000000000000" pitchFamily="2" charset="2"/>
              <a:buNone/>
            </a:pPr>
            <a:r>
              <a:rPr lang="en-US" altLang="zh-CN" sz="2000" dirty="0"/>
              <a:t>Windows</a:t>
            </a:r>
            <a:r>
              <a:rPr lang="zh-CN" altLang="en-US" sz="2000" dirty="0"/>
              <a:t>用户或组通过</a:t>
            </a:r>
            <a:r>
              <a:rPr lang="en-US" altLang="zh-CN" sz="2000" dirty="0"/>
              <a:t>Windows</a:t>
            </a:r>
            <a:r>
              <a:rPr lang="zh-CN" altLang="en-US" sz="2000" dirty="0"/>
              <a:t>的</a:t>
            </a:r>
            <a:r>
              <a:rPr lang="zh-CN" altLang="en-US" sz="2000" dirty="0">
                <a:latin typeface="Arial" panose="020B0604020202020204" pitchFamily="34" charset="0"/>
              </a:rPr>
              <a:t>“</a:t>
            </a:r>
            <a:r>
              <a:rPr lang="zh-CN" altLang="en-US" sz="2000" dirty="0"/>
              <a:t>计算机管理</a:t>
            </a:r>
            <a:r>
              <a:rPr lang="zh-CN" altLang="en-US" sz="2000" dirty="0">
                <a:latin typeface="Arial" panose="020B0604020202020204" pitchFamily="34" charset="0"/>
              </a:rPr>
              <a:t>”</a:t>
            </a:r>
            <a:r>
              <a:rPr lang="zh-CN" altLang="en-US" sz="2000" dirty="0"/>
              <a:t>创建，它们必须被授予连接</a:t>
            </a:r>
            <a:r>
              <a:rPr lang="en-US" altLang="zh-CN" sz="2000" dirty="0"/>
              <a:t>SQL Server</a:t>
            </a:r>
            <a:r>
              <a:rPr lang="zh-CN" altLang="en-US" sz="2000" dirty="0"/>
              <a:t>的权限后才能访问数据库。</a:t>
            </a:r>
          </a:p>
          <a:p>
            <a:pPr indent="457200" fontAlgn="auto">
              <a:lnSpc>
                <a:spcPct val="150000"/>
              </a:lnSpc>
              <a:spcBef>
                <a:spcPts val="0"/>
              </a:spcBef>
              <a:buFont typeface="Wingdings" panose="05000000000000000000" pitchFamily="2" charset="2"/>
              <a:buNone/>
            </a:pPr>
            <a:r>
              <a:rPr lang="en-US" altLang="zh-CN" sz="2000" dirty="0"/>
              <a:t>Windows</a:t>
            </a:r>
            <a:r>
              <a:rPr lang="zh-CN" altLang="en-US" sz="2000" dirty="0"/>
              <a:t>包含了一些预先定义的内置本地组和用户：如</a:t>
            </a:r>
            <a:r>
              <a:rPr lang="en-US" altLang="zh-CN" sz="2000" dirty="0"/>
              <a:t>Administrators</a:t>
            </a:r>
            <a:r>
              <a:rPr lang="zh-CN" altLang="en-US" sz="2000" dirty="0"/>
              <a:t>组、本地</a:t>
            </a:r>
            <a:r>
              <a:rPr lang="en-US" altLang="zh-CN" sz="2000" dirty="0"/>
              <a:t>Administrators</a:t>
            </a:r>
            <a:r>
              <a:rPr lang="zh-CN" altLang="en-US" sz="2000" dirty="0"/>
              <a:t>帐号、</a:t>
            </a:r>
            <a:r>
              <a:rPr lang="en-US" altLang="zh-CN" sz="2000" dirty="0" err="1"/>
              <a:t>sa</a:t>
            </a:r>
            <a:r>
              <a:rPr lang="zh-CN" altLang="en-US" sz="2000" dirty="0"/>
              <a:t>登录、</a:t>
            </a:r>
            <a:r>
              <a:rPr lang="en-US" altLang="zh-CN" sz="2000" dirty="0"/>
              <a:t>Users</a:t>
            </a:r>
            <a:r>
              <a:rPr lang="zh-CN" altLang="en-US" sz="2000" dirty="0"/>
              <a:t>、</a:t>
            </a:r>
            <a:r>
              <a:rPr lang="en-US" altLang="zh-CN" sz="2000" dirty="0"/>
              <a:t>Guest</a:t>
            </a:r>
            <a:r>
              <a:rPr lang="zh-CN" altLang="en-US" sz="2000" dirty="0"/>
              <a:t>、数据库所有者（</a:t>
            </a:r>
            <a:r>
              <a:rPr lang="en-US" altLang="zh-CN" sz="2000" dirty="0" err="1"/>
              <a:t>dbo</a:t>
            </a:r>
            <a:r>
              <a:rPr lang="zh-CN" altLang="en-US" sz="2000" dirty="0"/>
              <a:t>）等，它们不需要创建。</a:t>
            </a:r>
          </a:p>
          <a:p>
            <a:pPr indent="457200"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sz="2000" dirty="0">
                <a:solidFill>
                  <a:srgbClr val="148BD4"/>
                </a:solidFill>
              </a:rPr>
              <a:t>通过</a:t>
            </a:r>
            <a:r>
              <a:rPr lang="en-US" altLang="zh-CN" sz="2000" dirty="0">
                <a:solidFill>
                  <a:srgbClr val="148BD4"/>
                </a:solidFill>
              </a:rPr>
              <a:t>Windows</a:t>
            </a:r>
            <a:r>
              <a:rPr lang="zh-CN" altLang="en-US" sz="2000" dirty="0">
                <a:solidFill>
                  <a:srgbClr val="148BD4"/>
                </a:solidFill>
              </a:rPr>
              <a:t>身份验证创建</a:t>
            </a:r>
            <a:r>
              <a:rPr lang="en-US" altLang="zh-CN" sz="2000" dirty="0">
                <a:solidFill>
                  <a:srgbClr val="148BD4"/>
                </a:solidFill>
              </a:rPr>
              <a:t>SQL Server</a:t>
            </a:r>
            <a:r>
              <a:rPr lang="zh-CN" altLang="en-US" sz="2000" dirty="0">
                <a:solidFill>
                  <a:srgbClr val="148BD4"/>
                </a:solidFill>
              </a:rPr>
              <a:t>登录账户</a:t>
            </a:r>
          </a:p>
          <a:p>
            <a:pPr marL="914400" fontAlgn="auto">
              <a:lnSpc>
                <a:spcPct val="150000"/>
              </a:lnSpc>
              <a:spcBef>
                <a:spcPts val="0"/>
              </a:spcBef>
              <a:buFont typeface="Wingdings" panose="05000000000000000000" pitchFamily="2" charset="2"/>
              <a:buAutoNum type="arabicParenBoth"/>
            </a:pPr>
            <a:r>
              <a:rPr lang="zh-CN" altLang="en-US" sz="2000" dirty="0"/>
              <a:t>以管理员身份登录到</a:t>
            </a:r>
            <a:r>
              <a:rPr lang="en-US" altLang="zh-CN" sz="2000" dirty="0"/>
              <a:t>Windows </a:t>
            </a:r>
            <a:r>
              <a:rPr lang="zh-CN" altLang="en-US" sz="2000" dirty="0"/>
              <a:t>，依次选择</a:t>
            </a:r>
            <a:endParaRPr lang="en-US" altLang="zh-CN" sz="2000" dirty="0"/>
          </a:p>
          <a:p>
            <a:pPr indent="0" fontAlgn="auto">
              <a:lnSpc>
                <a:spcPct val="150000"/>
              </a:lnSpc>
              <a:spcBef>
                <a:spcPts val="0"/>
              </a:spcBef>
              <a:buNone/>
            </a:pPr>
            <a:r>
              <a:rPr lang="zh-CN" altLang="en-US" sz="2000" dirty="0">
                <a:latin typeface="Arial" panose="020B0604020202020204" pitchFamily="34" charset="0"/>
              </a:rPr>
              <a:t>“</a:t>
            </a:r>
            <a:r>
              <a:rPr lang="zh-CN" altLang="en-US" sz="2000" dirty="0"/>
              <a:t>控制面板</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系统和安全</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管理工具</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计算机管理</a:t>
            </a:r>
            <a:r>
              <a:rPr lang="zh-CN" altLang="en-US" sz="2000" dirty="0">
                <a:latin typeface="Arial" panose="020B0604020202020204" pitchFamily="34" charset="0"/>
              </a:rPr>
              <a:t>”</a:t>
            </a:r>
            <a:r>
              <a:rPr lang="zh-CN" altLang="en-US" sz="2000" dirty="0"/>
              <a:t>，</a:t>
            </a:r>
            <a:endParaRPr lang="en-US" altLang="zh-CN" sz="2000" dirty="0"/>
          </a:p>
          <a:p>
            <a:pPr indent="0" fontAlgn="auto">
              <a:lnSpc>
                <a:spcPct val="150000"/>
              </a:lnSpc>
              <a:spcBef>
                <a:spcPts val="0"/>
              </a:spcBef>
              <a:buNone/>
            </a:pPr>
            <a:r>
              <a:rPr lang="zh-CN" altLang="en-US" sz="2000" dirty="0"/>
              <a:t>如图所示。 </a:t>
            </a:r>
          </a:p>
          <a:p>
            <a:pPr indent="457200" fontAlgn="auto">
              <a:lnSpc>
                <a:spcPct val="150000"/>
              </a:lnSpc>
              <a:spcBef>
                <a:spcPts val="0"/>
              </a:spcBef>
              <a:buFont typeface="Wingdings" panose="05000000000000000000" pitchFamily="2" charset="2"/>
              <a:buNone/>
            </a:pPr>
            <a:endParaRPr lang="en-US" altLang="zh-CN" sz="2000" dirty="0"/>
          </a:p>
        </p:txBody>
      </p:sp>
      <p:sp>
        <p:nvSpPr>
          <p:cNvPr id="5" name="日期占位符 3"/>
          <p:cNvSpPr>
            <a:spLocks noGrp="1"/>
          </p:cNvSpPr>
          <p:nvPr>
            <p:ph type="dt" sz="half" idx="10"/>
          </p:nvPr>
        </p:nvSpPr>
        <p:spPr/>
        <p:txBody>
          <a:bodyPr/>
          <a:lstStyle/>
          <a:p>
            <a:pPr>
              <a:defRPr/>
            </a:pPr>
            <a:fld id="{CB39850F-97C4-4E6C-9BB0-6988FD481162}" type="datetime1">
              <a:rPr lang="zh-CN" altLang="en-US"/>
              <a:t>2020/5/1</a:t>
            </a:fld>
            <a:endParaRPr lang="en-US" altLang="zh-CN"/>
          </a:p>
        </p:txBody>
      </p:sp>
      <p:sp>
        <p:nvSpPr>
          <p:cNvPr id="6" name="灯片编号占位符 4"/>
          <p:cNvSpPr>
            <a:spLocks noGrp="1"/>
          </p:cNvSpPr>
          <p:nvPr>
            <p:ph type="sldNum" sz="quarter" idx="12"/>
          </p:nvPr>
        </p:nvSpPr>
        <p:spPr/>
        <p:txBody>
          <a:bodyPr/>
          <a:lstStyle/>
          <a:p>
            <a:pPr>
              <a:defRPr/>
            </a:pPr>
            <a:fld id="{32CB761B-185C-4F37-B985-42B85269EC52}" type="slidenum">
              <a:rPr lang="en-US" altLang="zh-CN"/>
              <a:t>19</a:t>
            </a:fld>
            <a:r>
              <a:rPr lang="en-US" altLang="zh-CN"/>
              <a:t>/69</a:t>
            </a:r>
          </a:p>
        </p:txBody>
      </p:sp>
      <p:pic>
        <p:nvPicPr>
          <p:cNvPr id="2109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2287" y="2542382"/>
            <a:ext cx="3744913"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210948"/>
                                        </p:tgtEl>
                                        <p:attrNameLst>
                                          <p:attrName>style.visibility</p:attrName>
                                        </p:attrNameLst>
                                      </p:cBhvr>
                                      <p:to>
                                        <p:strVal val="visible"/>
                                      </p:to>
                                    </p:set>
                                    <p:anim calcmode="lin" valueType="num">
                                      <p:cBhvr>
                                        <p:cTn id="7" dur="500" fill="hold"/>
                                        <p:tgtEl>
                                          <p:spTgt spid="210948"/>
                                        </p:tgtEl>
                                        <p:attrNameLst>
                                          <p:attrName>ppt_w</p:attrName>
                                        </p:attrNameLst>
                                      </p:cBhvr>
                                      <p:tavLst>
                                        <p:tav tm="0">
                                          <p:val>
                                            <p:strVal val="#ppt_w*0.70"/>
                                          </p:val>
                                        </p:tav>
                                        <p:tav tm="100000">
                                          <p:val>
                                            <p:strVal val="#ppt_w"/>
                                          </p:val>
                                        </p:tav>
                                      </p:tavLst>
                                    </p:anim>
                                    <p:anim calcmode="lin" valueType="num">
                                      <p:cBhvr>
                                        <p:cTn id="8" dur="500" fill="hold"/>
                                        <p:tgtEl>
                                          <p:spTgt spid="210948"/>
                                        </p:tgtEl>
                                        <p:attrNameLst>
                                          <p:attrName>ppt_h</p:attrName>
                                        </p:attrNameLst>
                                      </p:cBhvr>
                                      <p:tavLst>
                                        <p:tav tm="0">
                                          <p:val>
                                            <p:strVal val="#ppt_h"/>
                                          </p:val>
                                        </p:tav>
                                        <p:tav tm="100000">
                                          <p:val>
                                            <p:strVal val="#ppt_h"/>
                                          </p:val>
                                        </p:tav>
                                      </p:tavLst>
                                    </p:anim>
                                    <p:animEffect transition="in" filter="fade">
                                      <p:cBhvr>
                                        <p:cTn id="9" dur="500"/>
                                        <p:tgtEl>
                                          <p:spTgt spid="210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8EE867B-7E4B-4475-A21F-28C957D52A01}"/>
              </a:ext>
            </a:extLst>
          </p:cNvPr>
          <p:cNvSpPr/>
          <p:nvPr/>
        </p:nvSpPr>
        <p:spPr>
          <a:xfrm>
            <a:off x="651934" y="620080"/>
            <a:ext cx="11123506" cy="5198924"/>
          </a:xfrm>
          <a:prstGeom prst="rect">
            <a:avLst/>
          </a:prstGeom>
        </p:spPr>
        <p:txBody>
          <a:bodyPr wrap="square">
            <a:spAutoFit/>
          </a:bodyPr>
          <a:lstStyle/>
          <a:p>
            <a:pPr algn="just">
              <a:lnSpc>
                <a:spcPct val="150000"/>
              </a:lnSpc>
              <a:spcBef>
                <a:spcPts val="1450"/>
              </a:spcBef>
            </a:pPr>
            <a:r>
              <a:rPr lang="zh-CN" altLang="en-US" sz="2400" kern="0" dirty="0">
                <a:solidFill>
                  <a:srgbClr val="666666"/>
                </a:solidFill>
                <a:latin typeface="Arial" panose="020B0604020202020204" pitchFamily="34" charset="0"/>
                <a:cs typeface="Times New Roman" panose="02020603050405020304" pitchFamily="18" charset="0"/>
              </a:rPr>
              <a:t>        数据库的安全性是指保护数据库以防止不合法使用所造成的数据泄露、更改或损坏。系统安全保护措施是否有效是数据库系统的主要技术指标之一。</a:t>
            </a:r>
            <a:endParaRPr lang="en-US" altLang="zh-CN" sz="2400" kern="0" dirty="0">
              <a:solidFill>
                <a:srgbClr val="666666"/>
              </a:solidFill>
              <a:latin typeface="Arial" panose="020B0604020202020204" pitchFamily="34" charset="0"/>
              <a:cs typeface="Times New Roman" panose="02020603050405020304" pitchFamily="18" charset="0"/>
            </a:endParaRPr>
          </a:p>
          <a:p>
            <a:pPr algn="just">
              <a:lnSpc>
                <a:spcPct val="150000"/>
              </a:lnSpc>
              <a:spcBef>
                <a:spcPts val="1450"/>
              </a:spcBef>
            </a:pPr>
            <a:r>
              <a:rPr lang="en-US" altLang="zh-CN" sz="2400" b="1" kern="0" dirty="0">
                <a:solidFill>
                  <a:srgbClr val="0070C0"/>
                </a:solidFill>
                <a:latin typeface="Arial" panose="020B0604020202020204" pitchFamily="34" charset="0"/>
                <a:cs typeface="Times New Roman" panose="02020603050405020304" pitchFamily="18" charset="0"/>
              </a:rPr>
              <a:t># </a:t>
            </a:r>
            <a:r>
              <a:rPr lang="zh-CN" altLang="en-US" sz="2400" b="1" kern="0" dirty="0">
                <a:solidFill>
                  <a:srgbClr val="0070C0"/>
                </a:solidFill>
                <a:latin typeface="Arial" panose="020B0604020202020204" pitchFamily="34" charset="0"/>
                <a:cs typeface="Times New Roman" panose="02020603050405020304" pitchFamily="18" charset="0"/>
              </a:rPr>
              <a:t>数据库的不安全因素</a:t>
            </a:r>
            <a:endParaRPr lang="en-US" altLang="zh-CN" sz="2400" b="1" kern="0" dirty="0">
              <a:solidFill>
                <a:srgbClr val="0070C0"/>
              </a:solidFill>
              <a:latin typeface="Arial" panose="020B0604020202020204" pitchFamily="34" charset="0"/>
              <a:cs typeface="Times New Roman" panose="02020603050405020304" pitchFamily="18" charset="0"/>
            </a:endParaRPr>
          </a:p>
          <a:p>
            <a:pPr algn="just">
              <a:lnSpc>
                <a:spcPct val="150000"/>
              </a:lnSpc>
            </a:pPr>
            <a:r>
              <a:rPr lang="en-US" altLang="zh-CN" sz="2400" kern="0" dirty="0">
                <a:solidFill>
                  <a:srgbClr val="666666"/>
                </a:solidFill>
                <a:latin typeface="Arial" panose="020B0604020202020204" pitchFamily="34" charset="0"/>
                <a:cs typeface="Times New Roman" panose="02020603050405020304" pitchFamily="18" charset="0"/>
              </a:rPr>
              <a:t>1</a:t>
            </a:r>
            <a:r>
              <a:rPr lang="zh-CN" altLang="en-US" sz="2400" kern="0" dirty="0">
                <a:solidFill>
                  <a:srgbClr val="666666"/>
                </a:solidFill>
                <a:latin typeface="Arial" panose="020B0604020202020204" pitchFamily="34" charset="0"/>
                <a:cs typeface="Times New Roman" panose="02020603050405020304" pitchFamily="18" charset="0"/>
              </a:rPr>
              <a:t>）</a:t>
            </a:r>
            <a:r>
              <a:rPr lang="zh-CN" altLang="en-US" sz="2400" kern="0" dirty="0">
                <a:latin typeface="Arial" panose="020B0604020202020204" pitchFamily="34" charset="0"/>
                <a:cs typeface="Times New Roman" panose="02020603050405020304" pitchFamily="18" charset="0"/>
              </a:rPr>
              <a:t>非授权</a:t>
            </a:r>
            <a:r>
              <a:rPr lang="zh-CN" altLang="en-US" sz="2400" b="1" kern="0" dirty="0">
                <a:solidFill>
                  <a:srgbClr val="FF0000"/>
                </a:solidFill>
                <a:latin typeface="Arial" panose="020B0604020202020204" pitchFamily="34" charset="0"/>
                <a:cs typeface="Times New Roman" panose="02020603050405020304" pitchFamily="18" charset="0"/>
              </a:rPr>
              <a:t>用户</a:t>
            </a:r>
            <a:r>
              <a:rPr lang="zh-CN" altLang="en-US" sz="2400" kern="0" dirty="0">
                <a:solidFill>
                  <a:srgbClr val="666666"/>
                </a:solidFill>
                <a:latin typeface="Arial" panose="020B0604020202020204" pitchFamily="34" charset="0"/>
                <a:cs typeface="Times New Roman" panose="02020603050405020304" pitchFamily="18" charset="0"/>
              </a:rPr>
              <a:t>对数据库的恶意存取和破坏</a:t>
            </a:r>
            <a:endParaRPr lang="en-US" altLang="zh-CN" sz="2400" kern="0" dirty="0">
              <a:solidFill>
                <a:srgbClr val="666666"/>
              </a:solidFill>
              <a:latin typeface="Arial" panose="020B0604020202020204" pitchFamily="34" charset="0"/>
              <a:cs typeface="Times New Roman" panose="02020603050405020304" pitchFamily="18" charset="0"/>
            </a:endParaRPr>
          </a:p>
          <a:p>
            <a:pPr algn="just">
              <a:lnSpc>
                <a:spcPct val="150000"/>
              </a:lnSpc>
            </a:pPr>
            <a:r>
              <a:rPr lang="zh-CN" altLang="en-US" sz="2400" kern="0" dirty="0">
                <a:solidFill>
                  <a:srgbClr val="666666"/>
                </a:solidFill>
                <a:latin typeface="Arial" panose="020B0604020202020204" pitchFamily="34" charset="0"/>
                <a:cs typeface="Times New Roman" panose="02020603050405020304" pitchFamily="18" charset="0"/>
              </a:rPr>
              <a:t> </a:t>
            </a:r>
            <a:r>
              <a:rPr lang="zh-CN" altLang="en-US" sz="2400" b="1" kern="0" dirty="0">
                <a:solidFill>
                  <a:srgbClr val="0070C0"/>
                </a:solidFill>
                <a:latin typeface="Arial" panose="020B0604020202020204" pitchFamily="34" charset="0"/>
                <a:cs typeface="Times New Roman" panose="02020603050405020304" pitchFamily="18" charset="0"/>
              </a:rPr>
              <a:t>措施：</a:t>
            </a:r>
            <a:r>
              <a:rPr lang="zh-CN" altLang="en-US" sz="2400" kern="0" dirty="0">
                <a:solidFill>
                  <a:srgbClr val="666666"/>
                </a:solidFill>
                <a:latin typeface="Arial" panose="020B0604020202020204" pitchFamily="34" charset="0"/>
                <a:cs typeface="Times New Roman" panose="02020603050405020304" pitchFamily="18" charset="0"/>
              </a:rPr>
              <a:t>包括用户身份鉴别、存取控制和视图等技术。 </a:t>
            </a:r>
            <a:endParaRPr lang="en-US" altLang="zh-CN" sz="2400" kern="0" dirty="0">
              <a:solidFill>
                <a:srgbClr val="666666"/>
              </a:solidFill>
              <a:latin typeface="Arial" panose="020B0604020202020204" pitchFamily="34" charset="0"/>
              <a:cs typeface="Times New Roman" panose="02020603050405020304" pitchFamily="18" charset="0"/>
            </a:endParaRPr>
          </a:p>
          <a:p>
            <a:pPr algn="just">
              <a:lnSpc>
                <a:spcPct val="150000"/>
              </a:lnSpc>
            </a:pPr>
            <a:r>
              <a:rPr lang="en-US" altLang="zh-CN" sz="2400" kern="0" dirty="0">
                <a:solidFill>
                  <a:srgbClr val="666666"/>
                </a:solidFill>
                <a:latin typeface="Arial" panose="020B0604020202020204" pitchFamily="34" charset="0"/>
                <a:cs typeface="Times New Roman" panose="02020603050405020304" pitchFamily="18" charset="0"/>
              </a:rPr>
              <a:t>2</a:t>
            </a:r>
            <a:r>
              <a:rPr lang="zh-CN" altLang="en-US" sz="2400" kern="0" dirty="0">
                <a:solidFill>
                  <a:srgbClr val="666666"/>
                </a:solidFill>
                <a:latin typeface="Arial" panose="020B0604020202020204" pitchFamily="34" charset="0"/>
                <a:cs typeface="Times New Roman" panose="02020603050405020304" pitchFamily="18" charset="0"/>
              </a:rPr>
              <a:t>）数据库中重要或敏感的</a:t>
            </a:r>
            <a:r>
              <a:rPr lang="zh-CN" altLang="en-US" sz="2400" b="1" kern="0" dirty="0">
                <a:solidFill>
                  <a:srgbClr val="FF0000"/>
                </a:solidFill>
                <a:latin typeface="Arial" panose="020B0604020202020204" pitchFamily="34" charset="0"/>
                <a:cs typeface="Times New Roman" panose="02020603050405020304" pitchFamily="18" charset="0"/>
              </a:rPr>
              <a:t>数据</a:t>
            </a:r>
            <a:r>
              <a:rPr lang="zh-CN" altLang="en-US" sz="2400" kern="0" dirty="0">
                <a:solidFill>
                  <a:srgbClr val="666666"/>
                </a:solidFill>
                <a:latin typeface="Arial" panose="020B0604020202020204" pitchFamily="34" charset="0"/>
                <a:cs typeface="Times New Roman" panose="02020603050405020304" pitchFamily="18" charset="0"/>
              </a:rPr>
              <a:t>被泄露 </a:t>
            </a:r>
            <a:endParaRPr lang="en-US" altLang="zh-CN" sz="2400" kern="0" dirty="0">
              <a:solidFill>
                <a:srgbClr val="666666"/>
              </a:solidFill>
              <a:latin typeface="Arial" panose="020B0604020202020204" pitchFamily="34" charset="0"/>
              <a:cs typeface="Times New Roman" panose="02020603050405020304" pitchFamily="18" charset="0"/>
            </a:endParaRPr>
          </a:p>
          <a:p>
            <a:pPr algn="just">
              <a:lnSpc>
                <a:spcPct val="150000"/>
              </a:lnSpc>
            </a:pPr>
            <a:r>
              <a:rPr lang="zh-CN" altLang="en-US" sz="2400" b="1" kern="0" dirty="0">
                <a:solidFill>
                  <a:srgbClr val="0070C0"/>
                </a:solidFill>
                <a:latin typeface="Arial" panose="020B0604020202020204" pitchFamily="34" charset="0"/>
                <a:cs typeface="Times New Roman" panose="02020603050405020304" pitchFamily="18" charset="0"/>
              </a:rPr>
              <a:t>措施：</a:t>
            </a:r>
            <a:r>
              <a:rPr lang="zh-CN" altLang="en-US" sz="2400" kern="0" dirty="0">
                <a:solidFill>
                  <a:srgbClr val="666666"/>
                </a:solidFill>
                <a:latin typeface="Arial" panose="020B0604020202020204" pitchFamily="34" charset="0"/>
                <a:cs typeface="Times New Roman" panose="02020603050405020304" pitchFamily="18" charset="0"/>
              </a:rPr>
              <a:t>强制存取控制、数据加密存储和加密传输等。</a:t>
            </a:r>
            <a:endParaRPr lang="en-US" altLang="zh-CN" sz="2400" kern="0" dirty="0">
              <a:solidFill>
                <a:srgbClr val="666666"/>
              </a:solidFill>
              <a:latin typeface="Arial" panose="020B0604020202020204" pitchFamily="34" charset="0"/>
              <a:cs typeface="Times New Roman" panose="02020603050405020304" pitchFamily="18" charset="0"/>
            </a:endParaRPr>
          </a:p>
          <a:p>
            <a:pPr algn="just">
              <a:lnSpc>
                <a:spcPct val="150000"/>
              </a:lnSpc>
            </a:pPr>
            <a:r>
              <a:rPr lang="zh-CN" altLang="en-US" sz="2400" kern="0" dirty="0">
                <a:solidFill>
                  <a:srgbClr val="666666"/>
                </a:solidFill>
                <a:latin typeface="Arial" panose="020B0604020202020204" pitchFamily="34" charset="0"/>
                <a:cs typeface="Times New Roman" panose="02020603050405020304" pitchFamily="18" charset="0"/>
              </a:rPr>
              <a:t> </a:t>
            </a:r>
            <a:r>
              <a:rPr lang="en-US" altLang="zh-CN" sz="2400" kern="0" dirty="0">
                <a:solidFill>
                  <a:srgbClr val="666666"/>
                </a:solidFill>
                <a:latin typeface="Arial" panose="020B0604020202020204" pitchFamily="34" charset="0"/>
                <a:cs typeface="Times New Roman" panose="02020603050405020304" pitchFamily="18" charset="0"/>
              </a:rPr>
              <a:t>3</a:t>
            </a:r>
            <a:r>
              <a:rPr lang="zh-CN" altLang="en-US" sz="2400" kern="0" dirty="0">
                <a:solidFill>
                  <a:srgbClr val="666666"/>
                </a:solidFill>
                <a:latin typeface="Arial" panose="020B0604020202020204" pitchFamily="34" charset="0"/>
                <a:cs typeface="Times New Roman" panose="02020603050405020304" pitchFamily="18" charset="0"/>
              </a:rPr>
              <a:t>）安全</a:t>
            </a:r>
            <a:r>
              <a:rPr lang="zh-CN" altLang="en-US" sz="2400" b="1" kern="0" dirty="0">
                <a:solidFill>
                  <a:srgbClr val="FF0000"/>
                </a:solidFill>
                <a:latin typeface="Arial" panose="020B0604020202020204" pitchFamily="34" charset="0"/>
                <a:cs typeface="Times New Roman" panose="02020603050405020304" pitchFamily="18" charset="0"/>
              </a:rPr>
              <a:t>环境</a:t>
            </a:r>
            <a:r>
              <a:rPr lang="zh-CN" altLang="en-US" sz="2400" kern="0" dirty="0">
                <a:solidFill>
                  <a:srgbClr val="666666"/>
                </a:solidFill>
                <a:latin typeface="Arial" panose="020B0604020202020204" pitchFamily="34" charset="0"/>
                <a:cs typeface="Times New Roman" panose="02020603050405020304" pitchFamily="18" charset="0"/>
              </a:rPr>
              <a:t>的脆弱性 </a:t>
            </a:r>
            <a:endParaRPr lang="en-US" altLang="zh-CN" sz="2400" kern="0" dirty="0">
              <a:solidFill>
                <a:srgbClr val="666666"/>
              </a:solidFill>
              <a:latin typeface="Arial" panose="020B0604020202020204" pitchFamily="34" charset="0"/>
              <a:cs typeface="Times New Roman" panose="02020603050405020304" pitchFamily="18" charset="0"/>
            </a:endParaRPr>
          </a:p>
          <a:p>
            <a:pPr algn="just">
              <a:lnSpc>
                <a:spcPct val="150000"/>
              </a:lnSpc>
            </a:pPr>
            <a:r>
              <a:rPr lang="zh-CN" altLang="en-US" sz="2400" b="1" kern="0" dirty="0">
                <a:solidFill>
                  <a:srgbClr val="0070C0"/>
                </a:solidFill>
                <a:latin typeface="Arial" panose="020B0604020202020204" pitchFamily="34" charset="0"/>
                <a:cs typeface="Times New Roman" panose="02020603050405020304" pitchFamily="18" charset="0"/>
              </a:rPr>
              <a:t>措施：</a:t>
            </a:r>
            <a:r>
              <a:rPr lang="zh-CN" altLang="en-US" sz="2400" kern="0" dirty="0">
                <a:solidFill>
                  <a:srgbClr val="666666"/>
                </a:solidFill>
                <a:latin typeface="Arial" panose="020B0604020202020204" pitchFamily="34" charset="0"/>
                <a:cs typeface="Times New Roman" panose="02020603050405020304" pitchFamily="18" charset="0"/>
              </a:rPr>
              <a:t>加强计算机系统的安全性保证，建立完善的可信标准（安全标准）。</a:t>
            </a:r>
          </a:p>
        </p:txBody>
      </p:sp>
      <p:sp>
        <p:nvSpPr>
          <p:cNvPr id="3" name="Rectangle 2">
            <a:extLst>
              <a:ext uri="{FF2B5EF4-FFF2-40B4-BE49-F238E27FC236}">
                <a16:creationId xmlns:a16="http://schemas.microsoft.com/office/drawing/2014/main" id="{2494D576-35DE-4975-A19E-5167669C0500}"/>
              </a:ext>
            </a:extLst>
          </p:cNvPr>
          <p:cNvSpPr>
            <a:spLocks noGrp="1" noChangeArrowheads="1"/>
          </p:cNvSpPr>
          <p:nvPr>
            <p:ph type="title"/>
          </p:nvPr>
        </p:nvSpPr>
        <p:spPr>
          <a:xfrm>
            <a:off x="2135560" y="1"/>
            <a:ext cx="8153400" cy="731839"/>
          </a:xfrm>
        </p:spPr>
        <p:txBody>
          <a:bodyPr>
            <a:normAutofit/>
          </a:bodyPr>
          <a:lstStyle/>
          <a:p>
            <a:r>
              <a:rPr lang="zh-CN" altLang="en-US" sz="2000" b="1" dirty="0">
                <a:solidFill>
                  <a:srgbClr val="0070C0"/>
                </a:solidFill>
                <a:latin typeface="宋体" panose="02010600030101010101" pitchFamily="2" charset="-122"/>
              </a:rPr>
              <a:t>补充：数据库安全</a:t>
            </a:r>
            <a:r>
              <a:rPr lang="en-US" altLang="zh-CN" sz="2000" b="1" dirty="0">
                <a:solidFill>
                  <a:srgbClr val="0070C0"/>
                </a:solidFill>
                <a:latin typeface="宋体" panose="02010600030101010101" pitchFamily="2" charset="-122"/>
              </a:rPr>
              <a:t>-</a:t>
            </a:r>
            <a:r>
              <a:rPr lang="zh-CN" altLang="en-US" sz="2000" b="1" dirty="0">
                <a:solidFill>
                  <a:srgbClr val="0070C0"/>
                </a:solidFill>
                <a:latin typeface="宋体" panose="02010600030101010101" pitchFamily="2" charset="-122"/>
              </a:rPr>
              <a:t>概述</a:t>
            </a:r>
            <a:endParaRPr lang="en-US" altLang="zh-CN" sz="2000" b="1" dirty="0">
              <a:solidFill>
                <a:srgbClr val="0070C0"/>
              </a:solidFill>
              <a:latin typeface="宋体" panose="02010600030101010101" pitchFamily="2" charset="-122"/>
            </a:endParaRPr>
          </a:p>
        </p:txBody>
      </p:sp>
    </p:spTree>
    <p:extLst>
      <p:ext uri="{BB962C8B-B14F-4D97-AF65-F5344CB8AC3E}">
        <p14:creationId xmlns:p14="http://schemas.microsoft.com/office/powerpoint/2010/main" val="2329528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2351585" y="-43543"/>
            <a:ext cx="7793037" cy="795337"/>
          </a:xfrm>
        </p:spPr>
        <p:txBody>
          <a:bodyPr>
            <a:normAutofit/>
          </a:bodyPr>
          <a:lstStyle/>
          <a:p>
            <a:r>
              <a:rPr lang="zh-CN" altLang="en-US" sz="2000" b="1" dirty="0">
                <a:latin typeface="宋体" panose="02010600030101010101" pitchFamily="2" charset="-122"/>
              </a:rPr>
              <a:t>创建登录账户</a:t>
            </a:r>
            <a:r>
              <a:rPr lang="en-US" altLang="zh-CN" sz="2000" b="1" dirty="0">
                <a:latin typeface="宋体" panose="02010600030101010101" pitchFamily="2" charset="-122"/>
              </a:rPr>
              <a:t>(2) </a:t>
            </a:r>
          </a:p>
        </p:txBody>
      </p:sp>
      <p:sp>
        <p:nvSpPr>
          <p:cNvPr id="16389" name="Rectangle 3"/>
          <p:cNvSpPr>
            <a:spLocks noGrp="1" noChangeArrowheads="1"/>
          </p:cNvSpPr>
          <p:nvPr>
            <p:ph idx="1"/>
          </p:nvPr>
        </p:nvSpPr>
        <p:spPr>
          <a:xfrm>
            <a:off x="535277" y="751794"/>
            <a:ext cx="11191056" cy="4525963"/>
          </a:xfrm>
        </p:spPr>
        <p:txBody>
          <a:bodyPr>
            <a:normAutofit/>
          </a:bodyPr>
          <a:lstStyle/>
          <a:p>
            <a:pPr indent="457200" fontAlgn="auto">
              <a:lnSpc>
                <a:spcPct val="150000"/>
              </a:lnSpc>
              <a:spcBef>
                <a:spcPts val="0"/>
              </a:spcBef>
              <a:buFont typeface="Wingdings" panose="05000000000000000000" pitchFamily="2" charset="2"/>
              <a:buNone/>
            </a:pPr>
            <a:r>
              <a:rPr lang="en-US" altLang="zh-CN" sz="2000" dirty="0"/>
              <a:t>(2) </a:t>
            </a:r>
            <a:r>
              <a:rPr lang="zh-CN" altLang="en-US" sz="2000" dirty="0"/>
              <a:t>展开</a:t>
            </a:r>
            <a:r>
              <a:rPr lang="zh-CN" altLang="en-US" sz="2000" dirty="0">
                <a:latin typeface="Arial" panose="020B0604020202020204" pitchFamily="34" charset="0"/>
              </a:rPr>
              <a:t>“</a:t>
            </a:r>
            <a:r>
              <a:rPr lang="zh-CN" altLang="en-US" sz="2000" dirty="0"/>
              <a:t>本地用户和组</a:t>
            </a:r>
            <a:r>
              <a:rPr lang="zh-CN" altLang="en-US" sz="2000" dirty="0">
                <a:latin typeface="Arial" panose="020B0604020202020204" pitchFamily="34" charset="0"/>
              </a:rPr>
              <a:t>”</a:t>
            </a:r>
            <a:r>
              <a:rPr lang="zh-CN" altLang="en-US" sz="2000" dirty="0"/>
              <a:t>文件夹，选择</a:t>
            </a:r>
            <a:r>
              <a:rPr lang="zh-CN" altLang="en-US" sz="2000" dirty="0">
                <a:latin typeface="Arial" panose="020B0604020202020204" pitchFamily="34" charset="0"/>
              </a:rPr>
              <a:t>“</a:t>
            </a:r>
            <a:r>
              <a:rPr lang="zh-CN" altLang="en-US" sz="2000" dirty="0"/>
              <a:t>用户</a:t>
            </a:r>
            <a:r>
              <a:rPr lang="zh-CN" altLang="en-US" sz="2000" dirty="0">
                <a:latin typeface="Arial" panose="020B0604020202020204" pitchFamily="34" charset="0"/>
              </a:rPr>
              <a:t>”</a:t>
            </a:r>
            <a:r>
              <a:rPr lang="zh-CN" altLang="en-US" sz="2000" dirty="0"/>
              <a:t>图标右击，在弹出的快捷菜单中选择</a:t>
            </a:r>
            <a:r>
              <a:rPr lang="zh-CN" altLang="en-US" sz="2000" dirty="0">
                <a:latin typeface="Arial" panose="020B0604020202020204" pitchFamily="34" charset="0"/>
              </a:rPr>
              <a:t>“</a:t>
            </a:r>
            <a:r>
              <a:rPr lang="zh-CN" altLang="en-US" sz="2000" dirty="0"/>
              <a:t>新用户</a:t>
            </a:r>
            <a:r>
              <a:rPr lang="zh-CN" altLang="en-US" sz="2000" dirty="0">
                <a:latin typeface="Arial" panose="020B0604020202020204" pitchFamily="34" charset="0"/>
              </a:rPr>
              <a:t>”</a:t>
            </a:r>
            <a:r>
              <a:rPr lang="zh-CN" altLang="en-US" sz="2000" dirty="0"/>
              <a:t>菜单项，打开</a:t>
            </a:r>
            <a:r>
              <a:rPr lang="zh-CN" altLang="en-US" sz="2000" dirty="0">
                <a:latin typeface="Arial" panose="020B0604020202020204" pitchFamily="34" charset="0"/>
              </a:rPr>
              <a:t>“</a:t>
            </a:r>
            <a:r>
              <a:rPr lang="zh-CN" altLang="en-US" sz="2000" dirty="0"/>
              <a:t>新用户</a:t>
            </a:r>
            <a:r>
              <a:rPr lang="zh-CN" altLang="en-US" sz="2000" dirty="0">
                <a:latin typeface="Arial" panose="020B0604020202020204" pitchFamily="34" charset="0"/>
              </a:rPr>
              <a:t>”</a:t>
            </a:r>
            <a:r>
              <a:rPr lang="zh-CN" altLang="en-US" sz="2000" dirty="0"/>
              <a:t>对话框，如图所示，输入用户名（</a:t>
            </a:r>
            <a:r>
              <a:rPr lang="en-US" altLang="zh-CN" sz="2000" dirty="0" err="1"/>
              <a:t>w_jx</a:t>
            </a:r>
            <a:r>
              <a:rPr lang="zh-CN" altLang="en-US" sz="2000" dirty="0"/>
              <a:t>）、密码（</a:t>
            </a:r>
            <a:r>
              <a:rPr lang="en-US" altLang="zh-CN" sz="2000" dirty="0"/>
              <a:t>123456</a:t>
            </a:r>
            <a:r>
              <a:rPr lang="zh-CN" altLang="en-US" sz="2000" dirty="0"/>
              <a:t>），单击</a:t>
            </a:r>
            <a:r>
              <a:rPr lang="zh-CN" altLang="en-US" sz="2000" dirty="0">
                <a:latin typeface="Arial" panose="020B0604020202020204" pitchFamily="34" charset="0"/>
              </a:rPr>
              <a:t>“</a:t>
            </a:r>
            <a:r>
              <a:rPr lang="zh-CN" altLang="en-US" sz="2000" dirty="0"/>
              <a:t>创建</a:t>
            </a:r>
            <a:r>
              <a:rPr lang="zh-CN" altLang="en-US" sz="2000" dirty="0">
                <a:latin typeface="Arial" panose="020B0604020202020204" pitchFamily="34" charset="0"/>
              </a:rPr>
              <a:t>”</a:t>
            </a:r>
            <a:r>
              <a:rPr lang="zh-CN" altLang="en-US" sz="2000" dirty="0"/>
              <a:t>按钮，再单击</a:t>
            </a:r>
            <a:r>
              <a:rPr lang="zh-CN" altLang="en-US" sz="2000" dirty="0">
                <a:latin typeface="Arial" panose="020B0604020202020204" pitchFamily="34" charset="0"/>
              </a:rPr>
              <a:t>“</a:t>
            </a:r>
            <a:r>
              <a:rPr lang="zh-CN" altLang="en-US" sz="2000" dirty="0"/>
              <a:t>关闭</a:t>
            </a:r>
            <a:r>
              <a:rPr lang="zh-CN" altLang="en-US" sz="2000" dirty="0">
                <a:latin typeface="Arial" panose="020B0604020202020204" pitchFamily="34" charset="0"/>
              </a:rPr>
              <a:t>”</a:t>
            </a:r>
            <a:r>
              <a:rPr lang="zh-CN" altLang="en-US" sz="2000" dirty="0"/>
              <a:t>按钮则完成图 中</a:t>
            </a:r>
            <a:r>
              <a:rPr lang="zh-CN" altLang="en-US" sz="2000" dirty="0">
                <a:latin typeface="Arial" panose="020B0604020202020204" pitchFamily="34" charset="0"/>
              </a:rPr>
              <a:t>“</a:t>
            </a:r>
            <a:r>
              <a:rPr lang="zh-CN" altLang="en-US" sz="2000" dirty="0"/>
              <a:t>新用户</a:t>
            </a:r>
            <a:r>
              <a:rPr lang="zh-CN" altLang="en-US" sz="2000" dirty="0">
                <a:latin typeface="Arial" panose="020B0604020202020204" pitchFamily="34" charset="0"/>
              </a:rPr>
              <a:t>”</a:t>
            </a:r>
            <a:r>
              <a:rPr lang="zh-CN" altLang="en-US" sz="2000" dirty="0"/>
              <a:t>对话框创建。</a:t>
            </a:r>
          </a:p>
        </p:txBody>
      </p:sp>
      <p:sp>
        <p:nvSpPr>
          <p:cNvPr id="5" name="日期占位符 3"/>
          <p:cNvSpPr>
            <a:spLocks noGrp="1"/>
          </p:cNvSpPr>
          <p:nvPr>
            <p:ph type="dt" sz="half" idx="10"/>
          </p:nvPr>
        </p:nvSpPr>
        <p:spPr/>
        <p:txBody>
          <a:bodyPr/>
          <a:lstStyle/>
          <a:p>
            <a:pPr>
              <a:defRPr/>
            </a:pPr>
            <a:fld id="{B770BCBE-5EA0-4410-BFBC-03540055B274}" type="datetime1">
              <a:rPr lang="zh-CN" altLang="en-US"/>
              <a:t>2020/5/1</a:t>
            </a:fld>
            <a:endParaRPr lang="en-US" altLang="zh-CN"/>
          </a:p>
        </p:txBody>
      </p:sp>
      <p:sp>
        <p:nvSpPr>
          <p:cNvPr id="6" name="灯片编号占位符 4"/>
          <p:cNvSpPr>
            <a:spLocks noGrp="1"/>
          </p:cNvSpPr>
          <p:nvPr>
            <p:ph type="sldNum" sz="quarter" idx="12"/>
          </p:nvPr>
        </p:nvSpPr>
        <p:spPr/>
        <p:txBody>
          <a:bodyPr/>
          <a:lstStyle/>
          <a:p>
            <a:pPr>
              <a:defRPr/>
            </a:pPr>
            <a:fld id="{756610FA-AFD6-4CB7-8D2B-19CF857FD5DD}" type="slidenum">
              <a:rPr lang="en-US" altLang="zh-CN"/>
              <a:t>20</a:t>
            </a:fld>
            <a:r>
              <a:rPr lang="en-US" altLang="zh-CN"/>
              <a:t>/69</a:t>
            </a:r>
          </a:p>
        </p:txBody>
      </p:sp>
      <p:pic>
        <p:nvPicPr>
          <p:cNvPr id="2129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4598" y="2369675"/>
            <a:ext cx="4232413" cy="34473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12996"/>
                                        </p:tgtEl>
                                        <p:attrNameLst>
                                          <p:attrName>style.visibility</p:attrName>
                                        </p:attrNameLst>
                                      </p:cBhvr>
                                      <p:to>
                                        <p:strVal val="visible"/>
                                      </p:to>
                                    </p:set>
                                    <p:animEffect transition="in" filter="diamond(in)">
                                      <p:cBhvr>
                                        <p:cTn id="7" dur="500"/>
                                        <p:tgtEl>
                                          <p:spTgt spid="212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2271713" y="1"/>
            <a:ext cx="7793037" cy="795337"/>
          </a:xfrm>
        </p:spPr>
        <p:txBody>
          <a:bodyPr>
            <a:normAutofit/>
          </a:bodyPr>
          <a:lstStyle/>
          <a:p>
            <a:r>
              <a:rPr lang="zh-CN" altLang="en-US" sz="2000" b="1" dirty="0">
                <a:latin typeface="宋体" panose="02010600030101010101" pitchFamily="2" charset="-122"/>
              </a:rPr>
              <a:t>创建登录账户</a:t>
            </a:r>
            <a:r>
              <a:rPr lang="en-US" altLang="zh-CN" sz="2000" b="1" dirty="0">
                <a:latin typeface="宋体" panose="02010600030101010101" pitchFamily="2" charset="-122"/>
              </a:rPr>
              <a:t>(3) </a:t>
            </a:r>
          </a:p>
        </p:txBody>
      </p:sp>
      <p:sp>
        <p:nvSpPr>
          <p:cNvPr id="17413" name="Rectangle 3"/>
          <p:cNvSpPr>
            <a:spLocks noGrp="1" noChangeArrowheads="1"/>
          </p:cNvSpPr>
          <p:nvPr>
            <p:ph idx="1"/>
          </p:nvPr>
        </p:nvSpPr>
        <p:spPr>
          <a:xfrm>
            <a:off x="59267" y="1371600"/>
            <a:ext cx="6096000" cy="4117446"/>
          </a:xfrm>
        </p:spPr>
        <p:txBody>
          <a:bodyPr>
            <a:normAutofit lnSpcReduction="10000"/>
          </a:bodyPr>
          <a:lstStyle/>
          <a:p>
            <a:pPr indent="457200" algn="just" fontAlgn="auto">
              <a:lnSpc>
                <a:spcPct val="150000"/>
              </a:lnSpc>
              <a:spcBef>
                <a:spcPts val="0"/>
              </a:spcBef>
              <a:buFont typeface="Wingdings" panose="05000000000000000000" pitchFamily="2" charset="2"/>
              <a:buNone/>
            </a:pPr>
            <a:r>
              <a:rPr lang="zh-CN" altLang="en-US" sz="2000" dirty="0"/>
              <a:t>创建好</a:t>
            </a:r>
            <a:r>
              <a:rPr lang="en-US" altLang="zh-CN" sz="2000" dirty="0"/>
              <a:t>Windows </a:t>
            </a:r>
            <a:r>
              <a:rPr lang="zh-CN" altLang="en-US" sz="2000" dirty="0"/>
              <a:t>账户后，再使用</a:t>
            </a:r>
            <a:r>
              <a:rPr lang="en-US" altLang="zh-CN" sz="2000" dirty="0"/>
              <a:t>SQL Server</a:t>
            </a:r>
            <a:r>
              <a:rPr lang="zh-CN" altLang="en-US" sz="2000" dirty="0"/>
              <a:t>管理平台将</a:t>
            </a:r>
            <a:r>
              <a:rPr lang="en-US" altLang="zh-CN" sz="2000" dirty="0"/>
              <a:t>Windows </a:t>
            </a:r>
            <a:r>
              <a:rPr lang="zh-CN" altLang="en-US" sz="2000" dirty="0"/>
              <a:t>帐号映射到</a:t>
            </a:r>
            <a:r>
              <a:rPr lang="en-US" altLang="zh-CN" sz="2000" dirty="0"/>
              <a:t>SQL Server</a:t>
            </a:r>
            <a:r>
              <a:rPr lang="zh-CN" altLang="en-US" sz="2000" dirty="0"/>
              <a:t>中，以创建</a:t>
            </a:r>
            <a:r>
              <a:rPr lang="en-US" altLang="zh-CN" sz="2000" dirty="0"/>
              <a:t>SQL Server</a:t>
            </a:r>
            <a:r>
              <a:rPr lang="zh-CN" altLang="en-US" sz="2000" dirty="0"/>
              <a:t>登录，其步骤如下：</a:t>
            </a:r>
          </a:p>
          <a:p>
            <a:pPr indent="457200" algn="just" fontAlgn="auto">
              <a:lnSpc>
                <a:spcPct val="150000"/>
              </a:lnSpc>
              <a:spcBef>
                <a:spcPts val="0"/>
              </a:spcBef>
              <a:buFont typeface="Wingdings" panose="05000000000000000000" pitchFamily="2" charset="2"/>
              <a:buNone/>
            </a:pPr>
            <a:r>
              <a:rPr lang="en-US" altLang="zh-CN" sz="2000" dirty="0"/>
              <a:t>(1) </a:t>
            </a:r>
            <a:r>
              <a:rPr lang="zh-CN" altLang="en-US" sz="2000" dirty="0"/>
              <a:t>启动</a:t>
            </a:r>
            <a:r>
              <a:rPr lang="en-US" altLang="zh-CN" sz="2000" dirty="0"/>
              <a:t>SQL Server</a:t>
            </a:r>
            <a:r>
              <a:rPr lang="zh-CN" altLang="en-US" sz="2000" dirty="0"/>
              <a:t>管理平台，在</a:t>
            </a:r>
            <a:r>
              <a:rPr lang="zh-CN" altLang="en-US" sz="2000" dirty="0">
                <a:latin typeface="Arial" panose="020B0604020202020204" pitchFamily="34" charset="0"/>
              </a:rPr>
              <a:t>“</a:t>
            </a:r>
            <a:r>
              <a:rPr lang="zh-CN" altLang="en-US" sz="2000" dirty="0"/>
              <a:t>对象资源管理器</a:t>
            </a:r>
            <a:r>
              <a:rPr lang="zh-CN" altLang="en-US" sz="2000" dirty="0">
                <a:latin typeface="Arial" panose="020B0604020202020204" pitchFamily="34" charset="0"/>
              </a:rPr>
              <a:t>”</a:t>
            </a:r>
            <a:r>
              <a:rPr lang="zh-CN" altLang="en-US" sz="2000" dirty="0"/>
              <a:t>中分别展开</a:t>
            </a:r>
            <a:r>
              <a:rPr lang="zh-CN" altLang="en-US" sz="2000" dirty="0">
                <a:latin typeface="Arial" panose="020B0604020202020204" pitchFamily="34" charset="0"/>
              </a:rPr>
              <a:t>“</a:t>
            </a:r>
            <a:r>
              <a:rPr lang="zh-CN" altLang="en-US" sz="2000" dirty="0"/>
              <a:t>服务器</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安全性</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登录名</a:t>
            </a:r>
            <a:r>
              <a:rPr lang="zh-CN" altLang="en-US" sz="2000" dirty="0">
                <a:latin typeface="Arial" panose="020B0604020202020204" pitchFamily="34" charset="0"/>
              </a:rPr>
              <a:t>”</a:t>
            </a:r>
            <a:r>
              <a:rPr lang="zh-CN" altLang="en-US" sz="2000" dirty="0"/>
              <a:t>。</a:t>
            </a:r>
          </a:p>
          <a:p>
            <a:pPr indent="457200" algn="just" fontAlgn="auto">
              <a:lnSpc>
                <a:spcPct val="150000"/>
              </a:lnSpc>
              <a:spcBef>
                <a:spcPts val="0"/>
              </a:spcBef>
              <a:buFont typeface="Wingdings" panose="05000000000000000000" pitchFamily="2" charset="2"/>
              <a:buNone/>
            </a:pPr>
            <a:r>
              <a:rPr lang="en-US" altLang="zh-CN" sz="2000" dirty="0"/>
              <a:t>(2) </a:t>
            </a:r>
            <a:r>
              <a:rPr lang="zh-CN" altLang="en-US" sz="2000" dirty="0"/>
              <a:t>右击</a:t>
            </a:r>
            <a:r>
              <a:rPr lang="zh-CN" altLang="en-US" sz="2000" dirty="0">
                <a:latin typeface="Arial" panose="020B0604020202020204" pitchFamily="34" charset="0"/>
              </a:rPr>
              <a:t>“</a:t>
            </a:r>
            <a:r>
              <a:rPr lang="zh-CN" altLang="en-US" sz="2000" dirty="0"/>
              <a:t>登录名</a:t>
            </a:r>
            <a:r>
              <a:rPr lang="zh-CN" altLang="en-US" sz="2000" dirty="0">
                <a:latin typeface="Arial" panose="020B0604020202020204" pitchFamily="34" charset="0"/>
              </a:rPr>
              <a:t>”</a:t>
            </a:r>
            <a:r>
              <a:rPr lang="zh-CN" altLang="en-US" sz="2000" dirty="0"/>
              <a:t>，在弹出快捷菜单中选择</a:t>
            </a:r>
            <a:r>
              <a:rPr lang="zh-CN" altLang="en-US" sz="2000" dirty="0">
                <a:latin typeface="Arial" panose="020B0604020202020204" pitchFamily="34" charset="0"/>
              </a:rPr>
              <a:t>“</a:t>
            </a:r>
            <a:r>
              <a:rPr lang="zh-CN" altLang="en-US" sz="2000" dirty="0"/>
              <a:t>新建登录名</a:t>
            </a:r>
            <a:r>
              <a:rPr lang="zh-CN" altLang="en-US" sz="2000" dirty="0">
                <a:latin typeface="Arial" panose="020B0604020202020204" pitchFamily="34" charset="0"/>
              </a:rPr>
              <a:t>”</a:t>
            </a:r>
            <a:r>
              <a:rPr lang="zh-CN" altLang="en-US" sz="2000" dirty="0"/>
              <a:t>菜单项，打开</a:t>
            </a:r>
            <a:r>
              <a:rPr lang="zh-CN" altLang="en-US" sz="2000" dirty="0">
                <a:latin typeface="Arial" panose="020B0604020202020204" pitchFamily="34" charset="0"/>
              </a:rPr>
              <a:t>“</a:t>
            </a:r>
            <a:r>
              <a:rPr lang="zh-CN" altLang="en-US" sz="2000" dirty="0"/>
              <a:t>登录名</a:t>
            </a:r>
            <a:r>
              <a:rPr lang="en-US" altLang="zh-CN" sz="2000" dirty="0"/>
              <a:t>-</a:t>
            </a:r>
            <a:r>
              <a:rPr lang="zh-CN" altLang="en-US" sz="2000" dirty="0"/>
              <a:t>新建</a:t>
            </a:r>
            <a:r>
              <a:rPr lang="zh-CN" altLang="en-US" sz="2000" dirty="0">
                <a:latin typeface="Arial" panose="020B0604020202020204" pitchFamily="34" charset="0"/>
              </a:rPr>
              <a:t>”</a:t>
            </a:r>
            <a:r>
              <a:rPr lang="zh-CN" altLang="en-US" sz="2000" dirty="0"/>
              <a:t>窗口。</a:t>
            </a:r>
          </a:p>
        </p:txBody>
      </p:sp>
      <p:sp>
        <p:nvSpPr>
          <p:cNvPr id="5" name="日期占位符 3"/>
          <p:cNvSpPr>
            <a:spLocks noGrp="1"/>
          </p:cNvSpPr>
          <p:nvPr>
            <p:ph type="dt" sz="half" idx="10"/>
          </p:nvPr>
        </p:nvSpPr>
        <p:spPr/>
        <p:txBody>
          <a:bodyPr/>
          <a:lstStyle/>
          <a:p>
            <a:pPr>
              <a:defRPr/>
            </a:pPr>
            <a:fld id="{9D2A01F9-1E51-4F3A-817C-FE42BD32C8D6}" type="datetime1">
              <a:rPr lang="zh-CN" altLang="en-US"/>
              <a:t>2020/5/1</a:t>
            </a:fld>
            <a:endParaRPr lang="en-US" altLang="zh-CN"/>
          </a:p>
        </p:txBody>
      </p:sp>
      <p:sp>
        <p:nvSpPr>
          <p:cNvPr id="6" name="灯片编号占位符 4"/>
          <p:cNvSpPr>
            <a:spLocks noGrp="1"/>
          </p:cNvSpPr>
          <p:nvPr>
            <p:ph type="sldNum" sz="quarter" idx="12"/>
          </p:nvPr>
        </p:nvSpPr>
        <p:spPr/>
        <p:txBody>
          <a:bodyPr/>
          <a:lstStyle/>
          <a:p>
            <a:pPr>
              <a:defRPr/>
            </a:pPr>
            <a:fld id="{1E818061-4A34-480C-80F6-2B294C0BF704}" type="slidenum">
              <a:rPr lang="en-US" altLang="zh-CN"/>
              <a:t>21</a:t>
            </a:fld>
            <a:r>
              <a:rPr lang="en-US" altLang="zh-CN"/>
              <a:t>/69</a:t>
            </a:r>
          </a:p>
        </p:txBody>
      </p:sp>
      <p:pic>
        <p:nvPicPr>
          <p:cNvPr id="21402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087" y="1024731"/>
            <a:ext cx="5903913" cy="480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14020"/>
                                        </p:tgtEl>
                                        <p:attrNameLst>
                                          <p:attrName>style.visibility</p:attrName>
                                        </p:attrNameLst>
                                      </p:cBhvr>
                                      <p:to>
                                        <p:strVal val="visible"/>
                                      </p:to>
                                    </p:set>
                                    <p:animEffect transition="in" filter="barn(inHorizontal)">
                                      <p:cBhvr>
                                        <p:cTn id="7" dur="500"/>
                                        <p:tgtEl>
                                          <p:spTgt spid="214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2423593" y="-99392"/>
            <a:ext cx="7793037" cy="795337"/>
          </a:xfrm>
        </p:spPr>
        <p:txBody>
          <a:bodyPr>
            <a:normAutofit/>
          </a:bodyPr>
          <a:lstStyle/>
          <a:p>
            <a:r>
              <a:rPr lang="zh-CN" altLang="en-US" sz="2000" b="1" dirty="0">
                <a:latin typeface="宋体" panose="02010600030101010101" pitchFamily="2" charset="-122"/>
              </a:rPr>
              <a:t>创建登录账户</a:t>
            </a:r>
            <a:r>
              <a:rPr lang="en-US" altLang="zh-CN" sz="2000" b="1" dirty="0">
                <a:latin typeface="宋体" panose="02010600030101010101" pitchFamily="2" charset="-122"/>
              </a:rPr>
              <a:t>(4) </a:t>
            </a:r>
          </a:p>
        </p:txBody>
      </p:sp>
      <p:sp>
        <p:nvSpPr>
          <p:cNvPr id="18437" name="Rectangle 3"/>
          <p:cNvSpPr>
            <a:spLocks noGrp="1" noChangeArrowheads="1"/>
          </p:cNvSpPr>
          <p:nvPr>
            <p:ph idx="1"/>
          </p:nvPr>
        </p:nvSpPr>
        <p:spPr>
          <a:xfrm>
            <a:off x="93936" y="695945"/>
            <a:ext cx="11488464" cy="4043453"/>
          </a:xfrm>
        </p:spPr>
        <p:txBody>
          <a:bodyPr>
            <a:normAutofit/>
          </a:bodyPr>
          <a:lstStyle/>
          <a:p>
            <a:pPr indent="457200" algn="just" fontAlgn="auto">
              <a:lnSpc>
                <a:spcPct val="150000"/>
              </a:lnSpc>
              <a:spcBef>
                <a:spcPts val="0"/>
              </a:spcBef>
              <a:buFont typeface="Wingdings" panose="05000000000000000000" pitchFamily="2" charset="2"/>
              <a:buNone/>
            </a:pPr>
            <a:r>
              <a:rPr lang="en-US" altLang="zh-CN" sz="2000" dirty="0"/>
              <a:t>(3) </a:t>
            </a:r>
            <a:r>
              <a:rPr lang="zh-CN" altLang="en-US" sz="2000" dirty="0"/>
              <a:t>在上图中选择</a:t>
            </a:r>
            <a:r>
              <a:rPr lang="en-US" altLang="zh-CN" sz="2000" dirty="0"/>
              <a:t>Windows</a:t>
            </a:r>
            <a:r>
              <a:rPr lang="zh-CN" altLang="en-US" sz="2000" dirty="0"/>
              <a:t>身份验证模式，单击</a:t>
            </a:r>
            <a:r>
              <a:rPr lang="zh-CN" altLang="en-US" sz="2000" dirty="0">
                <a:latin typeface="Arial" panose="020B0604020202020204" pitchFamily="34" charset="0"/>
              </a:rPr>
              <a:t>“</a:t>
            </a:r>
            <a:r>
              <a:rPr lang="zh-CN" altLang="en-US" sz="2000" dirty="0"/>
              <a:t>搜索</a:t>
            </a:r>
            <a:r>
              <a:rPr lang="zh-CN" altLang="en-US" sz="2000" dirty="0">
                <a:latin typeface="Arial" panose="020B0604020202020204" pitchFamily="34" charset="0"/>
              </a:rPr>
              <a:t>”</a:t>
            </a:r>
            <a:r>
              <a:rPr lang="zh-CN" altLang="en-US" sz="2000" dirty="0"/>
              <a:t>按钮后出现</a:t>
            </a:r>
            <a:r>
              <a:rPr lang="zh-CN" altLang="en-US" sz="2000" dirty="0">
                <a:latin typeface="Arial" panose="020B0604020202020204" pitchFamily="34" charset="0"/>
              </a:rPr>
              <a:t>“</a:t>
            </a:r>
            <a:r>
              <a:rPr lang="zh-CN" altLang="en-US" sz="2000" dirty="0"/>
              <a:t>选择用户或组</a:t>
            </a:r>
            <a:r>
              <a:rPr lang="zh-CN" altLang="en-US" sz="2000" dirty="0">
                <a:latin typeface="Arial" panose="020B0604020202020204" pitchFamily="34" charset="0"/>
              </a:rPr>
              <a:t>”</a:t>
            </a:r>
            <a:r>
              <a:rPr lang="zh-CN" altLang="en-US" sz="2000" dirty="0"/>
              <a:t>对话框，如下图所示。在</a:t>
            </a:r>
            <a:r>
              <a:rPr lang="zh-CN" altLang="en-US" sz="2000" dirty="0">
                <a:latin typeface="Arial" panose="020B0604020202020204" pitchFamily="34" charset="0"/>
              </a:rPr>
              <a:t>“</a:t>
            </a:r>
            <a:r>
              <a:rPr lang="zh-CN" altLang="en-US" sz="2000" dirty="0"/>
              <a:t>输入要选择的对象名称</a:t>
            </a:r>
            <a:r>
              <a:rPr lang="zh-CN" altLang="en-US" sz="2000" dirty="0">
                <a:latin typeface="Arial" panose="020B0604020202020204" pitchFamily="34" charset="0"/>
              </a:rPr>
              <a:t>”</a:t>
            </a:r>
            <a:r>
              <a:rPr lang="zh-CN" altLang="en-US" sz="2000" dirty="0"/>
              <a:t>框中直接输入名称或单击</a:t>
            </a:r>
            <a:r>
              <a:rPr lang="zh-CN" altLang="en-US" sz="2000" dirty="0">
                <a:latin typeface="Arial" panose="020B0604020202020204" pitchFamily="34" charset="0"/>
              </a:rPr>
              <a:t>“</a:t>
            </a:r>
            <a:r>
              <a:rPr lang="zh-CN" altLang="en-US" sz="2000" dirty="0"/>
              <a:t>高级</a:t>
            </a:r>
            <a:r>
              <a:rPr lang="zh-CN" altLang="en-US" sz="2000" dirty="0">
                <a:latin typeface="Arial" panose="020B0604020202020204" pitchFamily="34" charset="0"/>
              </a:rPr>
              <a:t>”</a:t>
            </a:r>
            <a:r>
              <a:rPr lang="zh-CN" altLang="en-US" sz="2000" dirty="0"/>
              <a:t>按钮后查找用户或组名称来完成输入。然后单击</a:t>
            </a:r>
            <a:r>
              <a:rPr lang="zh-CN" altLang="en-US" sz="2000" dirty="0">
                <a:latin typeface="Arial" panose="020B0604020202020204" pitchFamily="34" charset="0"/>
              </a:rPr>
              <a:t>“</a:t>
            </a:r>
            <a:r>
              <a:rPr lang="zh-CN" altLang="en-US" sz="2000" dirty="0"/>
              <a:t>确定</a:t>
            </a:r>
            <a:r>
              <a:rPr lang="zh-CN" altLang="en-US" sz="2000" dirty="0">
                <a:latin typeface="Arial" panose="020B0604020202020204" pitchFamily="34" charset="0"/>
              </a:rPr>
              <a:t>”</a:t>
            </a:r>
            <a:r>
              <a:rPr lang="zh-CN" altLang="en-US" sz="2000" dirty="0"/>
              <a:t>按钮完成</a:t>
            </a:r>
            <a:r>
              <a:rPr lang="zh-CN" altLang="en-US" sz="2000" dirty="0">
                <a:latin typeface="Arial" panose="020B0604020202020204" pitchFamily="34" charset="0"/>
              </a:rPr>
              <a:t>“</a:t>
            </a:r>
            <a:r>
              <a:rPr lang="zh-CN" altLang="en-US" sz="2000" dirty="0"/>
              <a:t>选择用户或组</a:t>
            </a:r>
            <a:r>
              <a:rPr lang="zh-CN" altLang="en-US" sz="2000" dirty="0">
                <a:latin typeface="Arial" panose="020B0604020202020204" pitchFamily="34" charset="0"/>
              </a:rPr>
              <a:t>”</a:t>
            </a:r>
            <a:r>
              <a:rPr lang="zh-CN" altLang="en-US" sz="2000" dirty="0"/>
              <a:t>的设置，返回到上图所示的</a:t>
            </a:r>
            <a:r>
              <a:rPr lang="zh-CN" altLang="en-US" sz="2000" dirty="0">
                <a:latin typeface="Arial" panose="020B0604020202020204" pitchFamily="34" charset="0"/>
              </a:rPr>
              <a:t>“</a:t>
            </a:r>
            <a:r>
              <a:rPr lang="zh-CN" altLang="en-US" sz="2000" dirty="0"/>
              <a:t>登录名</a:t>
            </a:r>
            <a:r>
              <a:rPr lang="en-US" altLang="zh-CN" sz="2000" dirty="0"/>
              <a:t>-</a:t>
            </a:r>
            <a:r>
              <a:rPr lang="zh-CN" altLang="en-US" sz="2000" dirty="0"/>
              <a:t>新建</a:t>
            </a:r>
            <a:r>
              <a:rPr lang="zh-CN" altLang="en-US" sz="2000" dirty="0">
                <a:latin typeface="Arial" panose="020B0604020202020204" pitchFamily="34" charset="0"/>
              </a:rPr>
              <a:t>”</a:t>
            </a:r>
            <a:r>
              <a:rPr lang="zh-CN" altLang="en-US" sz="2000" dirty="0"/>
              <a:t>对话框。 </a:t>
            </a:r>
          </a:p>
        </p:txBody>
      </p:sp>
      <p:sp>
        <p:nvSpPr>
          <p:cNvPr id="5" name="日期占位符 3"/>
          <p:cNvSpPr>
            <a:spLocks noGrp="1"/>
          </p:cNvSpPr>
          <p:nvPr>
            <p:ph type="dt" sz="half" idx="10"/>
          </p:nvPr>
        </p:nvSpPr>
        <p:spPr/>
        <p:txBody>
          <a:bodyPr/>
          <a:lstStyle/>
          <a:p>
            <a:pPr>
              <a:defRPr/>
            </a:pPr>
            <a:fld id="{93CA11F6-B77F-4226-9F80-9E66D6684B77}" type="datetime1">
              <a:rPr lang="zh-CN" altLang="en-US"/>
              <a:t>2020/5/1</a:t>
            </a:fld>
            <a:endParaRPr lang="en-US" altLang="zh-CN"/>
          </a:p>
        </p:txBody>
      </p:sp>
      <p:sp>
        <p:nvSpPr>
          <p:cNvPr id="6" name="灯片编号占位符 4"/>
          <p:cNvSpPr>
            <a:spLocks noGrp="1"/>
          </p:cNvSpPr>
          <p:nvPr>
            <p:ph type="sldNum" sz="quarter" idx="12"/>
          </p:nvPr>
        </p:nvSpPr>
        <p:spPr/>
        <p:txBody>
          <a:bodyPr/>
          <a:lstStyle/>
          <a:p>
            <a:pPr>
              <a:defRPr/>
            </a:pPr>
            <a:fld id="{F2E42536-404A-4D47-B3A0-223C4FB4A721}" type="slidenum">
              <a:rPr lang="en-US" altLang="zh-CN"/>
              <a:t>22</a:t>
            </a:fld>
            <a:r>
              <a:rPr lang="en-US" altLang="zh-CN"/>
              <a:t>/69</a:t>
            </a:r>
          </a:p>
        </p:txBody>
      </p:sp>
      <p:pic>
        <p:nvPicPr>
          <p:cNvPr id="184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4943" y="2628373"/>
            <a:ext cx="6226175" cy="302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4"/>
          <p:cNvSpPr>
            <a:spLocks noGrp="1" noChangeArrowheads="1"/>
          </p:cNvSpPr>
          <p:nvPr>
            <p:ph type="title"/>
          </p:nvPr>
        </p:nvSpPr>
        <p:spPr>
          <a:xfrm>
            <a:off x="2351585" y="1"/>
            <a:ext cx="7793037" cy="795337"/>
          </a:xfrm>
          <a:noFill/>
        </p:spPr>
        <p:txBody>
          <a:bodyPr>
            <a:normAutofit/>
          </a:bodyPr>
          <a:lstStyle/>
          <a:p>
            <a:r>
              <a:rPr lang="zh-CN" altLang="en-US" sz="2000" b="1" dirty="0">
                <a:latin typeface="宋体" panose="02010600030101010101" pitchFamily="2" charset="-122"/>
              </a:rPr>
              <a:t>创建登录账户</a:t>
            </a:r>
            <a:r>
              <a:rPr lang="en-US" altLang="zh-CN" sz="2000" b="1" dirty="0">
                <a:latin typeface="宋体" panose="02010600030101010101" pitchFamily="2" charset="-122"/>
              </a:rPr>
              <a:t>(5) </a:t>
            </a:r>
          </a:p>
        </p:txBody>
      </p:sp>
      <p:sp>
        <p:nvSpPr>
          <p:cNvPr id="19460" name="Rectangle 3"/>
          <p:cNvSpPr>
            <a:spLocks noGrp="1" noChangeArrowheads="1"/>
          </p:cNvSpPr>
          <p:nvPr>
            <p:ph idx="1"/>
          </p:nvPr>
        </p:nvSpPr>
        <p:spPr>
          <a:xfrm>
            <a:off x="609601" y="1052514"/>
            <a:ext cx="11192932" cy="4752975"/>
          </a:xfrm>
        </p:spPr>
        <p:txBody>
          <a:bodyPr>
            <a:normAutofit fontScale="97500"/>
          </a:bodyPr>
          <a:lstStyle/>
          <a:p>
            <a:pPr fontAlgn="auto">
              <a:lnSpc>
                <a:spcPct val="150000"/>
              </a:lnSpc>
              <a:spcBef>
                <a:spcPts val="0"/>
              </a:spcBef>
              <a:spcAft>
                <a:spcPts val="0"/>
              </a:spcAft>
              <a:buFont typeface="Wingdings" panose="05000000000000000000" pitchFamily="2" charset="2"/>
              <a:buNone/>
            </a:pPr>
            <a:r>
              <a:rPr lang="en-US" altLang="zh-CN" sz="2000" dirty="0"/>
              <a:t>  (4) </a:t>
            </a:r>
            <a:r>
              <a:rPr lang="zh-CN" altLang="en-US" sz="2000" dirty="0"/>
              <a:t>在前面图中单击</a:t>
            </a:r>
            <a:r>
              <a:rPr lang="zh-CN" altLang="en-US" sz="2000" dirty="0">
                <a:latin typeface="Arial" panose="020B0604020202020204" pitchFamily="34" charset="0"/>
              </a:rPr>
              <a:t>“</a:t>
            </a:r>
            <a:r>
              <a:rPr lang="zh-CN" altLang="en-US" sz="2000" dirty="0"/>
              <a:t>服务器角色</a:t>
            </a:r>
            <a:r>
              <a:rPr lang="zh-CN" altLang="en-US" sz="2000" dirty="0">
                <a:latin typeface="Arial" panose="020B0604020202020204" pitchFamily="34" charset="0"/>
              </a:rPr>
              <a:t>”</a:t>
            </a:r>
            <a:r>
              <a:rPr lang="zh-CN" altLang="en-US" sz="2000" dirty="0"/>
              <a:t>选项页，可以查看或更改登录名在固定服务器角色中的成员成分。</a:t>
            </a:r>
          </a:p>
          <a:p>
            <a:pPr fontAlgn="auto">
              <a:lnSpc>
                <a:spcPct val="150000"/>
              </a:lnSpc>
              <a:spcBef>
                <a:spcPts val="0"/>
              </a:spcBef>
              <a:spcAft>
                <a:spcPts val="0"/>
              </a:spcAft>
              <a:buFont typeface="Wingdings" panose="05000000000000000000" pitchFamily="2" charset="2"/>
              <a:buNone/>
            </a:pPr>
            <a:r>
              <a:rPr lang="zh-CN" altLang="en-US" sz="2000" dirty="0"/>
              <a:t>  </a:t>
            </a:r>
            <a:r>
              <a:rPr lang="en-US" altLang="zh-CN" sz="2000" dirty="0"/>
              <a:t>(5) </a:t>
            </a:r>
            <a:r>
              <a:rPr lang="zh-CN" altLang="en-US" sz="2000" dirty="0"/>
              <a:t>单击</a:t>
            </a:r>
            <a:r>
              <a:rPr lang="zh-CN" altLang="en-US" sz="2000" dirty="0">
                <a:solidFill>
                  <a:srgbClr val="0070C0"/>
                </a:solidFill>
                <a:latin typeface="Arial" panose="020B0604020202020204" pitchFamily="34" charset="0"/>
              </a:rPr>
              <a:t>“</a:t>
            </a:r>
            <a:r>
              <a:rPr lang="zh-CN" altLang="en-US" sz="2000" dirty="0">
                <a:solidFill>
                  <a:srgbClr val="0070C0"/>
                </a:solidFill>
              </a:rPr>
              <a:t>用户映射</a:t>
            </a:r>
            <a:r>
              <a:rPr lang="zh-CN" altLang="en-US" sz="2000" dirty="0">
                <a:solidFill>
                  <a:srgbClr val="0070C0"/>
                </a:solidFill>
                <a:latin typeface="Arial" panose="020B0604020202020204" pitchFamily="34" charset="0"/>
              </a:rPr>
              <a:t>”</a:t>
            </a:r>
            <a:r>
              <a:rPr lang="zh-CN" altLang="en-US" sz="2000" dirty="0"/>
              <a:t>选项页，以查看或修改</a:t>
            </a:r>
            <a:r>
              <a:rPr lang="en-US" altLang="zh-CN" sz="2000" dirty="0"/>
              <a:t>SQL</a:t>
            </a:r>
            <a:r>
              <a:rPr lang="zh-CN" altLang="en-US" sz="2000" dirty="0"/>
              <a:t>登录到数据库用户的映射，并可选择其在该数据库中允许担任的数据库角色。此例中选择</a:t>
            </a:r>
            <a:r>
              <a:rPr lang="zh-CN" altLang="en-US" sz="2000" dirty="0">
                <a:latin typeface="Arial" panose="020B0604020202020204" pitchFamily="34" charset="0"/>
              </a:rPr>
              <a:t>“</a:t>
            </a:r>
            <a:r>
              <a:rPr lang="en-US" altLang="zh-CN" sz="2000" dirty="0"/>
              <a:t>JXGL</a:t>
            </a:r>
            <a:r>
              <a:rPr lang="en-US" altLang="zh-CN" sz="2000" dirty="0">
                <a:latin typeface="Arial" panose="020B0604020202020204" pitchFamily="34" charset="0"/>
              </a:rPr>
              <a:t>”</a:t>
            </a:r>
            <a:r>
              <a:rPr lang="zh-CN" altLang="en-US" sz="2000" dirty="0"/>
              <a:t>数据库，</a:t>
            </a:r>
            <a:r>
              <a:rPr lang="zh-CN" altLang="en-US" sz="2000" dirty="0">
                <a:latin typeface="Arial" panose="020B0604020202020204" pitchFamily="34" charset="0"/>
              </a:rPr>
              <a:t>“</a:t>
            </a:r>
            <a:r>
              <a:rPr lang="zh-CN" altLang="en-US" sz="2000" dirty="0"/>
              <a:t>服务器角色成员身份</a:t>
            </a:r>
            <a:r>
              <a:rPr lang="zh-CN" altLang="en-US" sz="2000" dirty="0">
                <a:latin typeface="Arial" panose="020B0604020202020204" pitchFamily="34" charset="0"/>
              </a:rPr>
              <a:t>”</a:t>
            </a:r>
            <a:r>
              <a:rPr lang="zh-CN" altLang="en-US" sz="2000" dirty="0"/>
              <a:t>选择</a:t>
            </a:r>
            <a:r>
              <a:rPr lang="zh-CN" altLang="en-US" sz="2000" dirty="0">
                <a:latin typeface="Arial" panose="020B0604020202020204" pitchFamily="34" charset="0"/>
              </a:rPr>
              <a:t>“</a:t>
            </a:r>
            <a:r>
              <a:rPr lang="en-US" altLang="zh-CN" sz="2000" dirty="0" err="1"/>
              <a:t>db_ddladmin</a:t>
            </a:r>
            <a:r>
              <a:rPr lang="en-US" altLang="zh-CN" sz="2000" dirty="0">
                <a:latin typeface="Arial" panose="020B0604020202020204" pitchFamily="34" charset="0"/>
              </a:rPr>
              <a:t>”</a:t>
            </a:r>
            <a:r>
              <a:rPr lang="zh-CN" altLang="en-US" sz="2000" dirty="0"/>
              <a:t>（执行</a:t>
            </a:r>
            <a:r>
              <a:rPr lang="en-US" altLang="zh-CN" sz="2000" dirty="0"/>
              <a:t>DDL</a:t>
            </a:r>
            <a:r>
              <a:rPr lang="zh-CN" altLang="en-US" sz="2000" dirty="0"/>
              <a:t>的所有权限）。</a:t>
            </a:r>
          </a:p>
          <a:p>
            <a:pPr fontAlgn="auto">
              <a:lnSpc>
                <a:spcPct val="150000"/>
              </a:lnSpc>
              <a:spcBef>
                <a:spcPts val="0"/>
              </a:spcBef>
              <a:spcAft>
                <a:spcPts val="0"/>
              </a:spcAft>
              <a:buFont typeface="Wingdings" panose="05000000000000000000" pitchFamily="2" charset="2"/>
              <a:buNone/>
            </a:pPr>
            <a:r>
              <a:rPr lang="zh-CN" altLang="en-US" sz="2000" dirty="0"/>
              <a:t>  </a:t>
            </a:r>
            <a:r>
              <a:rPr lang="en-US" altLang="zh-CN" sz="2000" dirty="0"/>
              <a:t>(6) </a:t>
            </a:r>
            <a:r>
              <a:rPr lang="zh-CN" altLang="en-US" sz="2000" dirty="0"/>
              <a:t>单击</a:t>
            </a:r>
            <a:r>
              <a:rPr lang="zh-CN" altLang="en-US" sz="2000" dirty="0">
                <a:latin typeface="Arial" panose="020B0604020202020204" pitchFamily="34" charset="0"/>
              </a:rPr>
              <a:t>“</a:t>
            </a:r>
            <a:r>
              <a:rPr lang="zh-CN" altLang="en-US" sz="2000" dirty="0"/>
              <a:t>确定</a:t>
            </a:r>
            <a:r>
              <a:rPr lang="zh-CN" altLang="en-US" sz="2000" dirty="0">
                <a:latin typeface="Arial" panose="020B0604020202020204" pitchFamily="34" charset="0"/>
              </a:rPr>
              <a:t>”</a:t>
            </a:r>
            <a:r>
              <a:rPr lang="zh-CN" altLang="en-US" sz="2000" dirty="0"/>
              <a:t>按钮，一个</a:t>
            </a:r>
            <a:r>
              <a:rPr lang="en-US" altLang="zh-CN" sz="2000" dirty="0"/>
              <a:t>Windows</a:t>
            </a:r>
            <a:r>
              <a:rPr lang="zh-CN" altLang="en-US" sz="2000" dirty="0"/>
              <a:t>组或用户即可增加到</a:t>
            </a:r>
            <a:r>
              <a:rPr lang="en-US" altLang="zh-CN" sz="2000" dirty="0"/>
              <a:t>SQL Server</a:t>
            </a:r>
            <a:r>
              <a:rPr lang="zh-CN" altLang="en-US" sz="2000" dirty="0"/>
              <a:t>登录账户中去。</a:t>
            </a:r>
          </a:p>
        </p:txBody>
      </p:sp>
      <p:sp>
        <p:nvSpPr>
          <p:cNvPr id="4" name="日期占位符 3"/>
          <p:cNvSpPr>
            <a:spLocks noGrp="1"/>
          </p:cNvSpPr>
          <p:nvPr>
            <p:ph type="dt" sz="half" idx="10"/>
          </p:nvPr>
        </p:nvSpPr>
        <p:spPr/>
        <p:txBody>
          <a:bodyPr/>
          <a:lstStyle/>
          <a:p>
            <a:pPr>
              <a:defRPr/>
            </a:pPr>
            <a:fld id="{EF05A35D-89D7-40C7-AF8A-483C67377365}"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13DA4197-73F5-4254-A82F-CC9A831BDAE8}" type="slidenum">
              <a:rPr lang="en-US" altLang="zh-CN"/>
              <a:t>23</a:t>
            </a:fld>
            <a:r>
              <a:rPr lang="en-US" altLang="zh-CN"/>
              <a:t>/69</a:t>
            </a:r>
          </a:p>
        </p:txBody>
      </p:sp>
    </p:spTree>
  </p:cSld>
  <p:clrMapOvr>
    <a:masterClrMapping/>
  </p:clrMapOvr>
  <p:transition>
    <p:cover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type="title"/>
          </p:nvPr>
        </p:nvSpPr>
        <p:spPr>
          <a:xfrm>
            <a:off x="2343944" y="1"/>
            <a:ext cx="7793037" cy="795337"/>
          </a:xfrm>
          <a:noFill/>
        </p:spPr>
        <p:txBody>
          <a:bodyPr>
            <a:normAutofit/>
          </a:bodyPr>
          <a:lstStyle/>
          <a:p>
            <a:r>
              <a:rPr lang="zh-CN" altLang="en-US" sz="2000" b="1" dirty="0">
                <a:latin typeface="宋体" panose="02010600030101010101" pitchFamily="2" charset="-122"/>
              </a:rPr>
              <a:t>创建登录账户</a:t>
            </a:r>
            <a:r>
              <a:rPr lang="en-US" altLang="zh-CN" sz="2000" b="1" dirty="0">
                <a:latin typeface="宋体" panose="02010600030101010101" pitchFamily="2" charset="-122"/>
              </a:rPr>
              <a:t>(6) </a:t>
            </a:r>
          </a:p>
        </p:txBody>
      </p:sp>
      <p:sp>
        <p:nvSpPr>
          <p:cNvPr id="20484" name="Rectangle 2"/>
          <p:cNvSpPr>
            <a:spLocks noGrp="1" noChangeArrowheads="1"/>
          </p:cNvSpPr>
          <p:nvPr>
            <p:ph idx="1"/>
          </p:nvPr>
        </p:nvSpPr>
        <p:spPr>
          <a:xfrm>
            <a:off x="609600" y="795020"/>
            <a:ext cx="11125199" cy="2942590"/>
          </a:xfrm>
        </p:spPr>
        <p:txBody>
          <a:bodyPr>
            <a:normAutofit fontScale="95000"/>
          </a:bodyPr>
          <a:lstStyle/>
          <a:p>
            <a:pPr indent="457200" fontAlgn="auto">
              <a:lnSpc>
                <a:spcPct val="150000"/>
              </a:lnSpc>
              <a:spcBef>
                <a:spcPts val="0"/>
              </a:spcBef>
              <a:spcAft>
                <a:spcPct val="20000"/>
              </a:spcAft>
            </a:pPr>
            <a:r>
              <a:rPr lang="zh-CN" altLang="en-US" sz="2000" dirty="0">
                <a:solidFill>
                  <a:srgbClr val="148BD4"/>
                </a:solidFill>
              </a:rPr>
              <a:t>利用</a:t>
            </a:r>
            <a:r>
              <a:rPr lang="en-US" altLang="zh-CN" sz="2000" dirty="0">
                <a:solidFill>
                  <a:srgbClr val="148BD4"/>
                </a:solidFill>
              </a:rPr>
              <a:t>SSMS</a:t>
            </a:r>
            <a:r>
              <a:rPr lang="zh-CN" altLang="en-US" sz="2000" dirty="0">
                <a:solidFill>
                  <a:srgbClr val="148BD4"/>
                </a:solidFill>
              </a:rPr>
              <a:t>图形方式直接创建</a:t>
            </a:r>
            <a:r>
              <a:rPr lang="en-US" altLang="zh-CN" sz="2000" dirty="0">
                <a:solidFill>
                  <a:srgbClr val="148BD4"/>
                </a:solidFill>
              </a:rPr>
              <a:t>SQL Server</a:t>
            </a:r>
            <a:r>
              <a:rPr lang="zh-CN" altLang="en-US" sz="2000" dirty="0">
                <a:solidFill>
                  <a:srgbClr val="148BD4"/>
                </a:solidFill>
              </a:rPr>
              <a:t>登录账户 </a:t>
            </a:r>
          </a:p>
          <a:p>
            <a:pPr indent="457200" fontAlgn="auto">
              <a:lnSpc>
                <a:spcPct val="150000"/>
              </a:lnSpc>
              <a:spcBef>
                <a:spcPts val="0"/>
              </a:spcBef>
              <a:buFont typeface="Wingdings" panose="05000000000000000000" pitchFamily="2" charset="2"/>
              <a:buNone/>
            </a:pPr>
            <a:r>
              <a:rPr lang="en-US" altLang="zh-CN" sz="2000" dirty="0"/>
              <a:t>(1) </a:t>
            </a:r>
            <a:r>
              <a:rPr lang="zh-CN" altLang="en-US" sz="2000" dirty="0"/>
              <a:t>在</a:t>
            </a:r>
            <a:r>
              <a:rPr lang="zh-CN" altLang="en-US" sz="2000" dirty="0">
                <a:latin typeface="Arial" panose="020B0604020202020204" pitchFamily="34" charset="0"/>
              </a:rPr>
              <a:t>“</a:t>
            </a:r>
            <a:r>
              <a:rPr lang="zh-CN" altLang="en-US" sz="2000" dirty="0"/>
              <a:t>对象资源管理器</a:t>
            </a:r>
            <a:r>
              <a:rPr lang="zh-CN" altLang="en-US" sz="2000" dirty="0">
                <a:latin typeface="Arial" panose="020B0604020202020204" pitchFamily="34" charset="0"/>
              </a:rPr>
              <a:t>”</a:t>
            </a:r>
            <a:r>
              <a:rPr lang="zh-CN" altLang="en-US" sz="2000" dirty="0"/>
              <a:t>下，右击</a:t>
            </a:r>
            <a:r>
              <a:rPr lang="zh-CN" altLang="en-US" sz="2000" dirty="0">
                <a:latin typeface="Arial" panose="020B0604020202020204" pitchFamily="34" charset="0"/>
              </a:rPr>
              <a:t>“</a:t>
            </a:r>
            <a:r>
              <a:rPr lang="zh-CN" altLang="en-US" sz="2000" dirty="0"/>
              <a:t>安全性</a:t>
            </a:r>
            <a:r>
              <a:rPr lang="zh-CN" altLang="en-US" sz="2000" dirty="0">
                <a:latin typeface="Arial" panose="020B0604020202020204" pitchFamily="34" charset="0"/>
              </a:rPr>
              <a:t>”</a:t>
            </a:r>
            <a:r>
              <a:rPr lang="zh-CN" altLang="en-US" sz="2000" dirty="0"/>
              <a:t>下的</a:t>
            </a:r>
            <a:r>
              <a:rPr lang="zh-CN" altLang="en-US" sz="2000" dirty="0">
                <a:latin typeface="Arial" panose="020B0604020202020204" pitchFamily="34" charset="0"/>
              </a:rPr>
              <a:t>“</a:t>
            </a:r>
            <a:r>
              <a:rPr lang="zh-CN" altLang="en-US" sz="2000" dirty="0"/>
              <a:t>登录名</a:t>
            </a:r>
            <a:r>
              <a:rPr lang="zh-CN" altLang="en-US" sz="2000" dirty="0">
                <a:latin typeface="Arial" panose="020B0604020202020204" pitchFamily="34" charset="0"/>
              </a:rPr>
              <a:t>”</a:t>
            </a:r>
            <a:r>
              <a:rPr lang="zh-CN" altLang="en-US" sz="2000" dirty="0"/>
              <a:t>子文件夹，在弹出的快捷菜单中选择</a:t>
            </a:r>
            <a:r>
              <a:rPr lang="zh-CN" altLang="en-US" sz="2000" dirty="0">
                <a:latin typeface="Arial" panose="020B0604020202020204" pitchFamily="34" charset="0"/>
              </a:rPr>
              <a:t>“</a:t>
            </a:r>
            <a:r>
              <a:rPr lang="zh-CN" altLang="en-US" sz="2000" dirty="0"/>
              <a:t>新建登录名</a:t>
            </a:r>
            <a:r>
              <a:rPr lang="zh-CN" altLang="en-US" sz="2000" dirty="0">
                <a:latin typeface="Arial" panose="020B0604020202020204" pitchFamily="34" charset="0"/>
              </a:rPr>
              <a:t>”</a:t>
            </a:r>
            <a:r>
              <a:rPr lang="zh-CN" altLang="en-US" sz="2000" dirty="0"/>
              <a:t>菜单项，出现如图所示的</a:t>
            </a:r>
            <a:r>
              <a:rPr lang="zh-CN" altLang="en-US" sz="2000" dirty="0">
                <a:latin typeface="Arial" panose="020B0604020202020204" pitchFamily="34" charset="0"/>
              </a:rPr>
              <a:t>“</a:t>
            </a:r>
            <a:r>
              <a:rPr lang="zh-CN" altLang="en-US" sz="2000" dirty="0"/>
              <a:t>登录名</a:t>
            </a:r>
            <a:r>
              <a:rPr lang="en-US" altLang="zh-CN" sz="2000" dirty="0"/>
              <a:t>-</a:t>
            </a:r>
            <a:r>
              <a:rPr lang="zh-CN" altLang="en-US" sz="2000" dirty="0"/>
              <a:t>新建</a:t>
            </a:r>
            <a:r>
              <a:rPr lang="zh-CN" altLang="en-US" sz="2000" dirty="0">
                <a:latin typeface="Arial" panose="020B0604020202020204" pitchFamily="34" charset="0"/>
              </a:rPr>
              <a:t>”</a:t>
            </a:r>
            <a:r>
              <a:rPr lang="zh-CN" altLang="en-US" sz="2000" dirty="0"/>
              <a:t>对话框。</a:t>
            </a:r>
          </a:p>
        </p:txBody>
      </p:sp>
      <p:sp>
        <p:nvSpPr>
          <p:cNvPr id="6" name="日期占位符 3"/>
          <p:cNvSpPr>
            <a:spLocks noGrp="1"/>
          </p:cNvSpPr>
          <p:nvPr>
            <p:ph type="dt" sz="half" idx="10"/>
          </p:nvPr>
        </p:nvSpPr>
        <p:spPr/>
        <p:txBody>
          <a:bodyPr/>
          <a:lstStyle/>
          <a:p>
            <a:pPr>
              <a:defRPr/>
            </a:pPr>
            <a:fld id="{23A55BC6-F045-4B3A-B9DF-8962295B0476}" type="datetime1">
              <a:rPr lang="zh-CN" altLang="en-US"/>
              <a:t>2020/5/1</a:t>
            </a:fld>
            <a:endParaRPr lang="en-US" altLang="zh-CN"/>
          </a:p>
        </p:txBody>
      </p:sp>
      <p:sp>
        <p:nvSpPr>
          <p:cNvPr id="7" name="灯片编号占位符 4"/>
          <p:cNvSpPr>
            <a:spLocks noGrp="1"/>
          </p:cNvSpPr>
          <p:nvPr>
            <p:ph type="sldNum" sz="quarter" idx="12"/>
          </p:nvPr>
        </p:nvSpPr>
        <p:spPr/>
        <p:txBody>
          <a:bodyPr/>
          <a:lstStyle/>
          <a:p>
            <a:pPr>
              <a:defRPr/>
            </a:pPr>
            <a:fld id="{25D0B79E-8D5B-49AD-A595-517E27EB6DCE}" type="slidenum">
              <a:rPr lang="en-US" altLang="zh-CN"/>
              <a:t>24</a:t>
            </a:fld>
            <a:r>
              <a:rPr lang="en-US" altLang="zh-CN"/>
              <a:t>/69</a:t>
            </a:r>
          </a:p>
        </p:txBody>
      </p:sp>
      <p:pic>
        <p:nvPicPr>
          <p:cNvPr id="21709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07225" y="2266315"/>
            <a:ext cx="5184775" cy="422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7093" name="Rectangle 5"/>
          <p:cNvSpPr>
            <a:spLocks noChangeArrowheads="1"/>
          </p:cNvSpPr>
          <p:nvPr/>
        </p:nvSpPr>
        <p:spPr bwMode="auto">
          <a:xfrm>
            <a:off x="457201" y="2207048"/>
            <a:ext cx="6446943" cy="3611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73380"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552450" indent="314325"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046480" indent="35433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579880" indent="307975"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66925" indent="40005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24125" indent="40005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81325" indent="40005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38525" indent="40005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95725" indent="40005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en-US" altLang="zh-CN" sz="1900" dirty="0">
                <a:latin typeface="Times New Roman" panose="02020603050405020304" pitchFamily="18" charset="0"/>
              </a:rPr>
              <a:t> (2) </a:t>
            </a:r>
            <a:r>
              <a:rPr lang="zh-CN" altLang="en-US" sz="1900" dirty="0">
                <a:latin typeface="Times New Roman" panose="02020603050405020304" pitchFamily="18" charset="0"/>
              </a:rPr>
              <a:t>在“登录名</a:t>
            </a:r>
            <a:r>
              <a:rPr lang="en-US" altLang="zh-CN" sz="1900" dirty="0">
                <a:latin typeface="Times New Roman" panose="02020603050405020304" pitchFamily="18" charset="0"/>
              </a:rPr>
              <a:t>-</a:t>
            </a:r>
            <a:r>
              <a:rPr lang="zh-CN" altLang="en-US" sz="1900" dirty="0">
                <a:latin typeface="Times New Roman" panose="02020603050405020304" pitchFamily="18" charset="0"/>
              </a:rPr>
              <a:t>新建”对话框的“常规”选项页上，设置“登录名”为“</a:t>
            </a:r>
            <a:r>
              <a:rPr lang="en-US" altLang="zh-CN" sz="1900" dirty="0" err="1">
                <a:latin typeface="Times New Roman" panose="02020603050405020304" pitchFamily="18" charset="0"/>
              </a:rPr>
              <a:t>jx_login</a:t>
            </a:r>
            <a:r>
              <a:rPr lang="en-US" altLang="zh-CN" sz="1900" dirty="0">
                <a:latin typeface="Times New Roman" panose="02020603050405020304" pitchFamily="18" charset="0"/>
              </a:rPr>
              <a:t>”</a:t>
            </a:r>
            <a:r>
              <a:rPr lang="zh-CN" altLang="en-US" sz="1900" dirty="0">
                <a:latin typeface="Times New Roman" panose="02020603050405020304" pitchFamily="18" charset="0"/>
              </a:rPr>
              <a:t>、选择“</a:t>
            </a:r>
            <a:r>
              <a:rPr lang="en-US" altLang="zh-CN" sz="1900" dirty="0">
                <a:latin typeface="Times New Roman" panose="02020603050405020304" pitchFamily="18" charset="0"/>
              </a:rPr>
              <a:t>SQL Server</a:t>
            </a:r>
            <a:r>
              <a:rPr lang="zh-CN" altLang="en-US" sz="1900" dirty="0">
                <a:latin typeface="Times New Roman" panose="02020603050405020304" pitchFamily="18" charset="0"/>
              </a:rPr>
              <a:t>身份验证”模式、密码设为“</a:t>
            </a:r>
            <a:r>
              <a:rPr lang="en-US" altLang="zh-CN" sz="1900" dirty="0">
                <a:latin typeface="Times New Roman" panose="02020603050405020304" pitchFamily="18" charset="0"/>
              </a:rPr>
              <a:t>123456”</a:t>
            </a:r>
            <a:r>
              <a:rPr lang="zh-CN" altLang="en-US" sz="1900" dirty="0">
                <a:latin typeface="Times New Roman" panose="02020603050405020304" pitchFamily="18" charset="0"/>
              </a:rPr>
              <a:t>、“默认数据库”设置为“</a:t>
            </a:r>
            <a:r>
              <a:rPr lang="en-US" altLang="zh-CN" sz="1900" dirty="0">
                <a:latin typeface="Times New Roman" panose="02020603050405020304" pitchFamily="18" charset="0"/>
              </a:rPr>
              <a:t>JXGL”</a:t>
            </a:r>
            <a:r>
              <a:rPr lang="zh-CN" altLang="en-US" sz="1900" dirty="0">
                <a:latin typeface="Times New Roman" panose="02020603050405020304" pitchFamily="18" charset="0"/>
              </a:rPr>
              <a:t>和语言类型等。</a:t>
            </a:r>
          </a:p>
          <a:p>
            <a:pPr algn="just" eaLnBrk="1" hangingPunct="1">
              <a:buFont typeface="Wingdings" panose="05000000000000000000" pitchFamily="2" charset="2"/>
              <a:buNone/>
            </a:pPr>
            <a:r>
              <a:rPr lang="zh-CN" altLang="en-US" sz="1900" dirty="0">
                <a:latin typeface="Times New Roman" panose="02020603050405020304" pitchFamily="18" charset="0"/>
              </a:rPr>
              <a:t> </a:t>
            </a:r>
            <a:r>
              <a:rPr lang="en-US" altLang="zh-CN" sz="1900" dirty="0">
                <a:latin typeface="Times New Roman" panose="02020603050405020304" pitchFamily="18" charset="0"/>
              </a:rPr>
              <a:t>(3) </a:t>
            </a:r>
            <a:r>
              <a:rPr lang="zh-CN" altLang="en-US" sz="1900" dirty="0">
                <a:latin typeface="Times New Roman" panose="02020603050405020304" pitchFamily="18" charset="0"/>
              </a:rPr>
              <a:t>可以打开“服务器角色”选项页，配置服务器角色，如“</a:t>
            </a:r>
            <a:r>
              <a:rPr lang="en-US" altLang="zh-CN" sz="1900" dirty="0">
                <a:latin typeface="Times New Roman" panose="02020603050405020304" pitchFamily="18" charset="0"/>
              </a:rPr>
              <a:t>sysadmin”</a:t>
            </a:r>
            <a:r>
              <a:rPr lang="zh-CN" altLang="en-US" sz="1900" dirty="0">
                <a:latin typeface="Times New Roman" panose="02020603050405020304" pitchFamily="18" charset="0"/>
              </a:rPr>
              <a:t>。</a:t>
            </a:r>
          </a:p>
          <a:p>
            <a:pPr algn="just" eaLnBrk="1" hangingPunct="1">
              <a:buFont typeface="Wingdings" panose="05000000000000000000" pitchFamily="2" charset="2"/>
              <a:buNone/>
            </a:pPr>
            <a:r>
              <a:rPr lang="zh-CN" altLang="en-US" sz="1900" dirty="0">
                <a:latin typeface="Times New Roman" panose="02020603050405020304" pitchFamily="18" charset="0"/>
              </a:rPr>
              <a:t> </a:t>
            </a:r>
            <a:r>
              <a:rPr lang="en-US" altLang="zh-CN" sz="1900" dirty="0">
                <a:latin typeface="Times New Roman" panose="02020603050405020304" pitchFamily="18" charset="0"/>
              </a:rPr>
              <a:t>(4) </a:t>
            </a:r>
            <a:r>
              <a:rPr lang="zh-CN" altLang="en-US" sz="1900" dirty="0">
                <a:latin typeface="Times New Roman" panose="02020603050405020304" pitchFamily="18" charset="0"/>
              </a:rPr>
              <a:t>也可以打开其它选项页进行“用户映射”、“安全对象”和“状态”等配置。</a:t>
            </a:r>
          </a:p>
          <a:p>
            <a:pPr algn="just" eaLnBrk="1" hangingPunct="1">
              <a:buFont typeface="Wingdings" panose="05000000000000000000" pitchFamily="2" charset="2"/>
              <a:buNone/>
            </a:pPr>
            <a:r>
              <a:rPr lang="zh-CN" altLang="en-US" sz="1900" dirty="0">
                <a:latin typeface="Times New Roman" panose="02020603050405020304" pitchFamily="18" charset="0"/>
              </a:rPr>
              <a:t> </a:t>
            </a:r>
            <a:r>
              <a:rPr lang="en-US" altLang="zh-CN" sz="1900" dirty="0">
                <a:latin typeface="Times New Roman" panose="02020603050405020304" pitchFamily="18" charset="0"/>
              </a:rPr>
              <a:t>(5) </a:t>
            </a:r>
            <a:r>
              <a:rPr lang="zh-CN" altLang="en-US" sz="1900" dirty="0">
                <a:latin typeface="Times New Roman" panose="02020603050405020304" pitchFamily="18" charset="0"/>
              </a:rPr>
              <a:t>单击“确定”按钮即可完成登录账户的创建。</a:t>
            </a:r>
          </a:p>
          <a:p>
            <a:pPr algn="just" eaLnBrk="1" hangingPunct="1">
              <a:buFont typeface="Wingdings" panose="05000000000000000000" pitchFamily="2" charset="2"/>
              <a:buNone/>
            </a:pPr>
            <a:r>
              <a:rPr lang="zh-CN" altLang="en-US" sz="1900" dirty="0">
                <a:latin typeface="Times New Roman" panose="02020603050405020304" pitchFamily="18" charset="0"/>
              </a:rPr>
              <a:t>可以在“对象资源管理器”下查看新建登录账户。依次展开“安全性”、“登录名”即可。</a:t>
            </a:r>
          </a:p>
          <a:p>
            <a:pPr eaLnBrk="1" hangingPunct="1">
              <a:buFont typeface="Wingdings" panose="05000000000000000000" pitchFamily="2" charset="2"/>
              <a:buNone/>
            </a:pPr>
            <a:r>
              <a:rPr lang="zh-CN" altLang="en-US" dirty="0"/>
              <a:t> </a:t>
            </a:r>
          </a:p>
        </p:txBody>
      </p:sp>
    </p:spTree>
  </p:cSld>
  <p:clrMapOvr>
    <a:masterClrMapping/>
  </p:clrMapOvr>
  <p:transition>
    <p:cover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17092"/>
                                        </p:tgtEl>
                                        <p:attrNameLst>
                                          <p:attrName>style.visibility</p:attrName>
                                        </p:attrNameLst>
                                      </p:cBhvr>
                                      <p:to>
                                        <p:strVal val="visible"/>
                                      </p:to>
                                    </p:set>
                                    <p:animEffect transition="in" filter="wheel(4)">
                                      <p:cBhvr>
                                        <p:cTn id="7" dur="500"/>
                                        <p:tgtEl>
                                          <p:spTgt spid="21709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17093"/>
                                        </p:tgtEl>
                                        <p:attrNameLst>
                                          <p:attrName>style.visibility</p:attrName>
                                        </p:attrNameLst>
                                      </p:cBhvr>
                                      <p:to>
                                        <p:strVal val="visible"/>
                                      </p:to>
                                    </p:set>
                                    <p:animEffect transition="in" filter="checkerboard(across)">
                                      <p:cBhvr>
                                        <p:cTn id="12" dur="500"/>
                                        <p:tgtEl>
                                          <p:spTgt spid="217093"/>
                                        </p:tgtEl>
                                      </p:cBhvr>
                                    </p:animEffect>
                                  </p:childTnLst>
                                </p:cTn>
                              </p:par>
                              <p:par>
                                <p:cTn id="13" presetID="2" presetClass="exit" presetSubtype="4" fill="hold" nodeType="withEffect">
                                  <p:stCondLst>
                                    <p:cond delay="0"/>
                                  </p:stCondLst>
                                  <p:childTnLst>
                                    <p:anim calcmode="lin" valueType="num">
                                      <p:cBhvr additive="base">
                                        <p:cTn id="14" dur="500"/>
                                        <p:tgtEl>
                                          <p:spTgt spid="217092"/>
                                        </p:tgtEl>
                                        <p:attrNameLst>
                                          <p:attrName>ppt_x</p:attrName>
                                        </p:attrNameLst>
                                      </p:cBhvr>
                                      <p:tavLst>
                                        <p:tav tm="0">
                                          <p:val>
                                            <p:strVal val="ppt_x"/>
                                          </p:val>
                                        </p:tav>
                                        <p:tav tm="100000">
                                          <p:val>
                                            <p:strVal val="ppt_x"/>
                                          </p:val>
                                        </p:tav>
                                      </p:tavLst>
                                    </p:anim>
                                    <p:anim calcmode="lin" valueType="num">
                                      <p:cBhvr additive="base">
                                        <p:cTn id="15" dur="500"/>
                                        <p:tgtEl>
                                          <p:spTgt spid="217092"/>
                                        </p:tgtEl>
                                        <p:attrNameLst>
                                          <p:attrName>ppt_y</p:attrName>
                                        </p:attrNameLst>
                                      </p:cBhvr>
                                      <p:tavLst>
                                        <p:tav tm="0">
                                          <p:val>
                                            <p:strVal val="ppt_y"/>
                                          </p:val>
                                        </p:tav>
                                        <p:tav tm="100000">
                                          <p:val>
                                            <p:strVal val="1+ppt_h/2"/>
                                          </p:val>
                                        </p:tav>
                                      </p:tavLst>
                                    </p:anim>
                                    <p:set>
                                      <p:cBhvr>
                                        <p:cTn id="16" dur="1" fill="hold">
                                          <p:stCondLst>
                                            <p:cond delay="499"/>
                                          </p:stCondLst>
                                        </p:cTn>
                                        <p:tgtEl>
                                          <p:spTgt spid="2170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3"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title"/>
          </p:nvPr>
        </p:nvSpPr>
        <p:spPr>
          <a:xfrm>
            <a:off x="2351585" y="519"/>
            <a:ext cx="7793037" cy="795337"/>
          </a:xfrm>
          <a:noFill/>
        </p:spPr>
        <p:txBody>
          <a:bodyPr>
            <a:normAutofit/>
          </a:bodyPr>
          <a:lstStyle/>
          <a:p>
            <a:r>
              <a:rPr lang="zh-CN" altLang="en-US" sz="2000" b="1" dirty="0">
                <a:latin typeface="宋体" panose="02010600030101010101" pitchFamily="2" charset="-122"/>
              </a:rPr>
              <a:t>创建登录账户</a:t>
            </a:r>
            <a:r>
              <a:rPr lang="en-US" altLang="zh-CN" sz="2000" b="1" dirty="0">
                <a:latin typeface="宋体" panose="02010600030101010101" pitchFamily="2" charset="-122"/>
              </a:rPr>
              <a:t>(8) </a:t>
            </a:r>
          </a:p>
        </p:txBody>
      </p:sp>
      <p:sp>
        <p:nvSpPr>
          <p:cNvPr id="21508" name="Rectangle 2"/>
          <p:cNvSpPr>
            <a:spLocks noGrp="1" noChangeArrowheads="1"/>
          </p:cNvSpPr>
          <p:nvPr>
            <p:ph idx="1"/>
          </p:nvPr>
        </p:nvSpPr>
        <p:spPr>
          <a:xfrm>
            <a:off x="609600" y="632461"/>
            <a:ext cx="11430000" cy="5876925"/>
          </a:xfrm>
        </p:spPr>
        <p:txBody>
          <a:bodyPr>
            <a:noAutofit/>
          </a:bodyPr>
          <a:lstStyle/>
          <a:p>
            <a:pPr fontAlgn="auto">
              <a:lnSpc>
                <a:spcPct val="150000"/>
              </a:lnSpc>
              <a:spcBef>
                <a:spcPts val="0"/>
              </a:spcBef>
              <a:buClr>
                <a:schemeClr val="hlink"/>
              </a:buClr>
              <a:buSzPct val="95000"/>
              <a:buFont typeface="Wingdings" panose="05000000000000000000" pitchFamily="2" charset="2"/>
              <a:buChar char="v"/>
            </a:pPr>
            <a:r>
              <a:rPr lang="zh-CN" altLang="en-US" sz="1800" dirty="0">
                <a:solidFill>
                  <a:srgbClr val="148BD4"/>
                </a:solidFill>
              </a:rPr>
              <a:t>使用</a:t>
            </a:r>
            <a:r>
              <a:rPr lang="en-US" altLang="zh-CN" sz="1800" dirty="0">
                <a:solidFill>
                  <a:srgbClr val="148BD4"/>
                </a:solidFill>
              </a:rPr>
              <a:t>T-SQL</a:t>
            </a:r>
            <a:r>
              <a:rPr lang="zh-CN" altLang="en-US" sz="1800" dirty="0">
                <a:solidFill>
                  <a:srgbClr val="148BD4"/>
                </a:solidFill>
              </a:rPr>
              <a:t>语句直接创建</a:t>
            </a:r>
            <a:r>
              <a:rPr lang="en-US" altLang="zh-CN" sz="1800" dirty="0">
                <a:solidFill>
                  <a:srgbClr val="148BD4"/>
                </a:solidFill>
              </a:rPr>
              <a:t>SQL Server</a:t>
            </a:r>
            <a:r>
              <a:rPr lang="zh-CN" altLang="en-US" sz="1800" dirty="0">
                <a:solidFill>
                  <a:srgbClr val="148BD4"/>
                </a:solidFill>
              </a:rPr>
              <a:t>登录账户</a:t>
            </a:r>
            <a:endParaRPr lang="zh-CN" altLang="en-US" sz="1800" dirty="0">
              <a:solidFill>
                <a:srgbClr val="0000CC"/>
              </a:solidFill>
            </a:endParaRPr>
          </a:p>
          <a:p>
            <a:pPr fontAlgn="auto">
              <a:lnSpc>
                <a:spcPct val="150000"/>
              </a:lnSpc>
              <a:spcBef>
                <a:spcPts val="0"/>
              </a:spcBef>
              <a:buFont typeface="Wingdings" panose="05000000000000000000" pitchFamily="2" charset="2"/>
              <a:buNone/>
            </a:pPr>
            <a:r>
              <a:rPr lang="zh-CN" altLang="en-US" sz="1800" dirty="0">
                <a:solidFill>
                  <a:srgbClr val="006600"/>
                </a:solidFill>
              </a:rPr>
              <a:t>例</a:t>
            </a:r>
            <a:r>
              <a:rPr lang="en-US" altLang="zh-CN" sz="1800" dirty="0">
                <a:solidFill>
                  <a:srgbClr val="006600"/>
                </a:solidFill>
              </a:rPr>
              <a:t>10.1</a:t>
            </a:r>
            <a:r>
              <a:rPr lang="en-US" altLang="zh-CN" sz="1800" dirty="0"/>
              <a:t> </a:t>
            </a:r>
            <a:r>
              <a:rPr lang="zh-CN" altLang="en-US" sz="1800" dirty="0"/>
              <a:t>使用</a:t>
            </a:r>
            <a:r>
              <a:rPr lang="en-US" altLang="zh-CN" sz="1800" dirty="0"/>
              <a:t>T-SQL</a:t>
            </a:r>
            <a:r>
              <a:rPr lang="zh-CN" altLang="en-US" sz="1800" dirty="0"/>
              <a:t>语句为</a:t>
            </a:r>
            <a:r>
              <a:rPr lang="en-US" altLang="zh-CN" sz="1800" dirty="0"/>
              <a:t>JXGL</a:t>
            </a:r>
            <a:r>
              <a:rPr lang="zh-CN" altLang="en-US" sz="1800" dirty="0"/>
              <a:t>数据库创建一个登录账户</a:t>
            </a:r>
            <a:r>
              <a:rPr lang="zh-CN" altLang="en-US" sz="1800" dirty="0">
                <a:latin typeface="Arial" panose="020B0604020202020204" pitchFamily="34" charset="0"/>
              </a:rPr>
              <a:t>“</a:t>
            </a:r>
            <a:r>
              <a:rPr lang="en-US" altLang="zh-CN" sz="1800" dirty="0" err="1"/>
              <a:t>s_login</a:t>
            </a:r>
            <a:r>
              <a:rPr lang="en-US" altLang="zh-CN" sz="1800" dirty="0">
                <a:latin typeface="Arial" panose="020B0604020202020204" pitchFamily="34" charset="0"/>
              </a:rPr>
              <a:t>”</a:t>
            </a:r>
            <a:r>
              <a:rPr lang="zh-CN" altLang="en-US" sz="1800" dirty="0"/>
              <a:t>。</a:t>
            </a:r>
          </a:p>
          <a:p>
            <a:pPr fontAlgn="auto">
              <a:lnSpc>
                <a:spcPct val="150000"/>
              </a:lnSpc>
              <a:spcBef>
                <a:spcPts val="0"/>
              </a:spcBef>
              <a:buFont typeface="Wingdings" panose="05000000000000000000" pitchFamily="2" charset="2"/>
              <a:buNone/>
            </a:pPr>
            <a:r>
              <a:rPr lang="en-US" altLang="zh-CN" sz="1800" b="1" dirty="0">
                <a:solidFill>
                  <a:srgbClr val="FF0000"/>
                </a:solidFill>
              </a:rPr>
              <a:t>CREATE LOGIN </a:t>
            </a:r>
            <a:r>
              <a:rPr lang="en-US" altLang="zh-CN" sz="1800" dirty="0"/>
              <a:t>[</a:t>
            </a:r>
            <a:r>
              <a:rPr lang="en-US" altLang="zh-CN" sz="1800" dirty="0" err="1"/>
              <a:t>s_login</a:t>
            </a:r>
            <a:r>
              <a:rPr lang="en-US" altLang="zh-CN" sz="1800" dirty="0"/>
              <a:t>]</a:t>
            </a:r>
          </a:p>
          <a:p>
            <a:pPr fontAlgn="auto">
              <a:lnSpc>
                <a:spcPct val="150000"/>
              </a:lnSpc>
              <a:spcBef>
                <a:spcPts val="0"/>
              </a:spcBef>
              <a:buFont typeface="Wingdings" panose="05000000000000000000" pitchFamily="2" charset="2"/>
              <a:buNone/>
            </a:pPr>
            <a:r>
              <a:rPr lang="en-US" altLang="zh-CN" sz="1800" dirty="0"/>
              <a:t>    WITH PASSWORD='123456',</a:t>
            </a:r>
          </a:p>
          <a:p>
            <a:pPr fontAlgn="auto">
              <a:lnSpc>
                <a:spcPct val="150000"/>
              </a:lnSpc>
              <a:spcBef>
                <a:spcPts val="0"/>
              </a:spcBef>
              <a:buFont typeface="Wingdings" panose="05000000000000000000" pitchFamily="2" charset="2"/>
              <a:buNone/>
            </a:pPr>
            <a:r>
              <a:rPr lang="en-US" altLang="zh-CN" sz="1800" dirty="0"/>
              <a:t>    DEFAULT_DATABASE=[JXGL],DEFAULT_LANGUAGE=[</a:t>
            </a:r>
            <a:r>
              <a:rPr lang="zh-CN" altLang="en-US" sz="1800" dirty="0"/>
              <a:t>简体中文</a:t>
            </a:r>
            <a:r>
              <a:rPr lang="en-US" altLang="zh-CN" sz="1800" dirty="0"/>
              <a:t>],</a:t>
            </a:r>
          </a:p>
          <a:p>
            <a:pPr fontAlgn="auto">
              <a:lnSpc>
                <a:spcPct val="150000"/>
              </a:lnSpc>
              <a:spcBef>
                <a:spcPts val="0"/>
              </a:spcBef>
              <a:buFont typeface="Wingdings" panose="05000000000000000000" pitchFamily="2" charset="2"/>
              <a:buNone/>
            </a:pPr>
            <a:r>
              <a:rPr lang="en-US" altLang="zh-CN" sz="1800" dirty="0"/>
              <a:t>CHECK_EXPIRATION=OFF,  </a:t>
            </a:r>
            <a:r>
              <a:rPr lang="en-US" altLang="zh-CN" sz="1800" dirty="0">
                <a:solidFill>
                  <a:srgbClr val="0070C0"/>
                </a:solidFill>
              </a:rPr>
              <a:t>-- </a:t>
            </a:r>
            <a:r>
              <a:rPr lang="zh-CN" altLang="en-US" sz="1800" dirty="0">
                <a:solidFill>
                  <a:srgbClr val="0070C0"/>
                </a:solidFill>
              </a:rPr>
              <a:t>仅适用于 </a:t>
            </a:r>
            <a:r>
              <a:rPr lang="en-US" altLang="zh-CN" sz="1800" dirty="0">
                <a:solidFill>
                  <a:srgbClr val="0070C0"/>
                </a:solidFill>
              </a:rPr>
              <a:t>SQL Server </a:t>
            </a:r>
            <a:r>
              <a:rPr lang="zh-CN" altLang="en-US" sz="1800" dirty="0">
                <a:solidFill>
                  <a:srgbClr val="0070C0"/>
                </a:solidFill>
              </a:rPr>
              <a:t>登录账户。默认值为 </a:t>
            </a:r>
            <a:r>
              <a:rPr lang="en-US" altLang="zh-CN" sz="1800" dirty="0">
                <a:solidFill>
                  <a:srgbClr val="0070C0"/>
                </a:solidFill>
              </a:rPr>
              <a:t>OFF</a:t>
            </a:r>
            <a:r>
              <a:rPr lang="zh-CN" altLang="en-US" sz="1800" dirty="0">
                <a:solidFill>
                  <a:srgbClr val="0070C0"/>
                </a:solidFill>
              </a:rPr>
              <a:t>。</a:t>
            </a:r>
          </a:p>
          <a:p>
            <a:pPr fontAlgn="auto">
              <a:lnSpc>
                <a:spcPct val="150000"/>
              </a:lnSpc>
              <a:spcBef>
                <a:spcPts val="0"/>
              </a:spcBef>
              <a:buFont typeface="Wingdings" panose="05000000000000000000" pitchFamily="2" charset="2"/>
              <a:buNone/>
            </a:pPr>
            <a:r>
              <a:rPr lang="en-US" altLang="zh-CN" sz="1800" dirty="0"/>
              <a:t>CHECK_POLICY=OFF  </a:t>
            </a:r>
            <a:r>
              <a:rPr lang="en-US" altLang="zh-CN" sz="1800" dirty="0">
                <a:solidFill>
                  <a:srgbClr val="0070C0"/>
                </a:solidFill>
              </a:rPr>
              <a:t>-- </a:t>
            </a:r>
            <a:r>
              <a:rPr lang="zh-CN" altLang="en-US" sz="1800" dirty="0">
                <a:solidFill>
                  <a:srgbClr val="0070C0"/>
                </a:solidFill>
              </a:rPr>
              <a:t>仅适用于 </a:t>
            </a:r>
            <a:r>
              <a:rPr lang="en-US" altLang="zh-CN" sz="1800" dirty="0">
                <a:solidFill>
                  <a:srgbClr val="0070C0"/>
                </a:solidFill>
              </a:rPr>
              <a:t>SQL Server </a:t>
            </a:r>
            <a:r>
              <a:rPr lang="zh-CN" altLang="en-US" sz="1800" dirty="0">
                <a:solidFill>
                  <a:srgbClr val="0070C0"/>
                </a:solidFill>
              </a:rPr>
              <a:t>登录账户。默认值为 </a:t>
            </a:r>
            <a:r>
              <a:rPr lang="en-US" altLang="zh-CN" sz="1800" dirty="0">
                <a:solidFill>
                  <a:srgbClr val="0070C0"/>
                </a:solidFill>
              </a:rPr>
              <a:t>ON</a:t>
            </a:r>
            <a:r>
              <a:rPr lang="zh-CN" altLang="en-US" sz="1800" dirty="0">
                <a:solidFill>
                  <a:srgbClr val="0070C0"/>
                </a:solidFill>
              </a:rPr>
              <a:t>。</a:t>
            </a:r>
          </a:p>
          <a:p>
            <a:pPr fontAlgn="auto">
              <a:lnSpc>
                <a:spcPct val="150000"/>
              </a:lnSpc>
              <a:spcBef>
                <a:spcPts val="0"/>
              </a:spcBef>
              <a:buFont typeface="Wingdings" panose="05000000000000000000" pitchFamily="2" charset="2"/>
              <a:buNone/>
            </a:pPr>
            <a:r>
              <a:rPr lang="zh-CN" altLang="en-US" sz="1800" dirty="0"/>
              <a:t>    </a:t>
            </a:r>
            <a:r>
              <a:rPr lang="en-US" altLang="zh-CN" sz="1800" dirty="0"/>
              <a:t>GO</a:t>
            </a:r>
          </a:p>
          <a:p>
            <a:pPr fontAlgn="auto">
              <a:lnSpc>
                <a:spcPct val="150000"/>
              </a:lnSpc>
              <a:spcBef>
                <a:spcPts val="0"/>
              </a:spcBef>
              <a:buFont typeface="Wingdings" panose="05000000000000000000" pitchFamily="2" charset="2"/>
              <a:buNone/>
            </a:pPr>
            <a:r>
              <a:rPr lang="en-US" altLang="zh-CN" sz="1800" dirty="0"/>
              <a:t>    </a:t>
            </a:r>
            <a:r>
              <a:rPr lang="en-US" altLang="zh-CN" sz="1800" dirty="0">
                <a:solidFill>
                  <a:srgbClr val="FF0000"/>
                </a:solidFill>
              </a:rPr>
              <a:t>EXEC </a:t>
            </a:r>
            <a:r>
              <a:rPr lang="en-US" altLang="zh-CN" sz="1800" dirty="0" err="1">
                <a:solidFill>
                  <a:srgbClr val="FF0000"/>
                </a:solidFill>
              </a:rPr>
              <a:t>sys.sp_addsrvrolemember</a:t>
            </a:r>
            <a:r>
              <a:rPr lang="en-US" altLang="zh-CN" sz="1800" dirty="0">
                <a:solidFill>
                  <a:srgbClr val="FF0000"/>
                </a:solidFill>
              </a:rPr>
              <a:t> </a:t>
            </a:r>
            <a:r>
              <a:rPr lang="en-US" altLang="zh-CN" sz="1800" dirty="0"/>
              <a:t>@</a:t>
            </a:r>
            <a:r>
              <a:rPr lang="en-US" altLang="zh-CN" sz="1800" dirty="0" err="1"/>
              <a:t>loginame</a:t>
            </a:r>
            <a:r>
              <a:rPr lang="en-US" altLang="zh-CN" sz="1800" dirty="0"/>
              <a:t>='</a:t>
            </a:r>
            <a:r>
              <a:rPr lang="en-US" altLang="zh-CN" sz="1800" dirty="0" err="1"/>
              <a:t>s_login</a:t>
            </a:r>
            <a:r>
              <a:rPr lang="en-US" altLang="zh-CN" sz="1800" dirty="0"/>
              <a:t>’,   @</a:t>
            </a:r>
            <a:r>
              <a:rPr lang="en-US" altLang="zh-CN" sz="1800" dirty="0" err="1"/>
              <a:t>rolename</a:t>
            </a:r>
            <a:r>
              <a:rPr lang="en-US" altLang="zh-CN" sz="1800" dirty="0"/>
              <a:t>='sysadmin'</a:t>
            </a:r>
          </a:p>
          <a:p>
            <a:pPr fontAlgn="auto">
              <a:lnSpc>
                <a:spcPct val="150000"/>
              </a:lnSpc>
              <a:spcBef>
                <a:spcPts val="0"/>
              </a:spcBef>
              <a:buFont typeface="Wingdings" panose="05000000000000000000" pitchFamily="2" charset="2"/>
              <a:buNone/>
            </a:pPr>
            <a:r>
              <a:rPr lang="en-US" altLang="zh-CN" sz="1800" dirty="0"/>
              <a:t>    </a:t>
            </a:r>
            <a:r>
              <a:rPr lang="en-US" altLang="zh-CN" sz="1800" b="1" dirty="0">
                <a:solidFill>
                  <a:srgbClr val="0070C0"/>
                </a:solidFill>
              </a:rPr>
              <a:t>-- </a:t>
            </a:r>
            <a:r>
              <a:rPr lang="zh-CN" altLang="en-US" sz="1800" b="1" dirty="0">
                <a:solidFill>
                  <a:srgbClr val="0070C0"/>
                </a:solidFill>
              </a:rPr>
              <a:t>添加登录</a:t>
            </a:r>
            <a:r>
              <a:rPr lang="en-US" altLang="zh-CN" sz="1800" b="1" dirty="0">
                <a:solidFill>
                  <a:srgbClr val="0070C0"/>
                </a:solidFill>
              </a:rPr>
              <a:t>,</a:t>
            </a:r>
            <a:r>
              <a:rPr lang="zh-CN" altLang="en-US" sz="1800" b="1" dirty="0">
                <a:solidFill>
                  <a:srgbClr val="0070C0"/>
                </a:solidFill>
              </a:rPr>
              <a:t>使其成为固定服务器角色的成员</a:t>
            </a:r>
          </a:p>
          <a:p>
            <a:pPr fontAlgn="auto">
              <a:lnSpc>
                <a:spcPct val="150000"/>
              </a:lnSpc>
              <a:spcBef>
                <a:spcPts val="0"/>
              </a:spcBef>
              <a:buFont typeface="Wingdings" panose="05000000000000000000" pitchFamily="2" charset="2"/>
              <a:buNone/>
            </a:pPr>
            <a:r>
              <a:rPr lang="zh-CN" altLang="en-US" sz="1800" dirty="0"/>
              <a:t>    </a:t>
            </a:r>
            <a:r>
              <a:rPr lang="en-US" altLang="zh-CN" sz="1800" dirty="0"/>
              <a:t>GO</a:t>
            </a:r>
          </a:p>
          <a:p>
            <a:pPr fontAlgn="auto">
              <a:lnSpc>
                <a:spcPct val="150000"/>
              </a:lnSpc>
              <a:spcBef>
                <a:spcPts val="0"/>
              </a:spcBef>
              <a:buFont typeface="Wingdings" panose="05000000000000000000" pitchFamily="2" charset="2"/>
              <a:buNone/>
            </a:pPr>
            <a:r>
              <a:rPr lang="en-US" altLang="zh-CN" sz="1800" dirty="0">
                <a:solidFill>
                  <a:srgbClr val="FF0000"/>
                </a:solidFill>
              </a:rPr>
              <a:t>   ALTER LOGIN </a:t>
            </a:r>
            <a:r>
              <a:rPr lang="en-US" altLang="zh-CN" sz="1800" dirty="0"/>
              <a:t>[</a:t>
            </a:r>
            <a:r>
              <a:rPr lang="en-US" altLang="zh-CN" sz="1800" dirty="0" err="1"/>
              <a:t>s_login</a:t>
            </a:r>
            <a:r>
              <a:rPr lang="en-US" altLang="zh-CN" sz="1800" dirty="0"/>
              <a:t>] DISABLE    </a:t>
            </a:r>
            <a:r>
              <a:rPr lang="en-US" altLang="zh-CN" sz="1800" b="1" dirty="0">
                <a:solidFill>
                  <a:srgbClr val="0070C0"/>
                </a:solidFill>
              </a:rPr>
              <a:t>--</a:t>
            </a:r>
            <a:r>
              <a:rPr lang="zh-CN" altLang="en-US" sz="1800" b="1" dirty="0">
                <a:solidFill>
                  <a:srgbClr val="0070C0"/>
                </a:solidFill>
              </a:rPr>
              <a:t>禁用登录账户</a:t>
            </a:r>
            <a:r>
              <a:rPr lang="en-US" altLang="zh-CN" sz="1800" b="1" dirty="0" err="1">
                <a:solidFill>
                  <a:srgbClr val="0070C0"/>
                </a:solidFill>
              </a:rPr>
              <a:t>s_login</a:t>
            </a:r>
            <a:endParaRPr lang="en-US" altLang="zh-CN" sz="1800" b="1" dirty="0">
              <a:solidFill>
                <a:srgbClr val="0070C0"/>
              </a:solidFill>
            </a:endParaRPr>
          </a:p>
        </p:txBody>
      </p:sp>
      <p:sp>
        <p:nvSpPr>
          <p:cNvPr id="4" name="日期占位符 3"/>
          <p:cNvSpPr>
            <a:spLocks noGrp="1"/>
          </p:cNvSpPr>
          <p:nvPr>
            <p:ph type="dt" sz="half" idx="10"/>
          </p:nvPr>
        </p:nvSpPr>
        <p:spPr/>
        <p:txBody>
          <a:bodyPr/>
          <a:lstStyle/>
          <a:p>
            <a:pPr>
              <a:defRPr/>
            </a:pPr>
            <a:fld id="{7A96F765-DA07-48AC-A3C3-12615A819D60}"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2E0A7110-D11B-423E-8899-70A75E67A1DA}" type="slidenum">
              <a:rPr lang="en-US" altLang="zh-CN"/>
              <a:t>25</a:t>
            </a:fld>
            <a:r>
              <a:rPr lang="en-US" altLang="zh-CN"/>
              <a:t>/69</a:t>
            </a:r>
          </a:p>
        </p:txBody>
      </p:sp>
    </p:spTree>
  </p:cSld>
  <p:clrMapOvr>
    <a:masterClrMapping/>
  </p:clrMapOvr>
  <p:transition>
    <p:cover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type="title"/>
          </p:nvPr>
        </p:nvSpPr>
        <p:spPr>
          <a:xfrm>
            <a:off x="2351585" y="1"/>
            <a:ext cx="7793037" cy="795337"/>
          </a:xfrm>
          <a:noFill/>
        </p:spPr>
        <p:txBody>
          <a:bodyPr>
            <a:normAutofit/>
          </a:bodyPr>
          <a:lstStyle/>
          <a:p>
            <a:r>
              <a:rPr lang="zh-CN" altLang="en-US" sz="2000" b="1" dirty="0">
                <a:latin typeface="宋体" panose="02010600030101010101" pitchFamily="2" charset="-122"/>
              </a:rPr>
              <a:t>创建登录账户</a:t>
            </a:r>
            <a:r>
              <a:rPr lang="en-US" altLang="zh-CN" sz="2000" b="1" dirty="0">
                <a:latin typeface="宋体" panose="02010600030101010101" pitchFamily="2" charset="-122"/>
              </a:rPr>
              <a:t>(9) </a:t>
            </a:r>
          </a:p>
        </p:txBody>
      </p:sp>
      <p:sp>
        <p:nvSpPr>
          <p:cNvPr id="22532" name="Rectangle 2"/>
          <p:cNvSpPr>
            <a:spLocks noGrp="1" noChangeArrowheads="1"/>
          </p:cNvSpPr>
          <p:nvPr>
            <p:ph idx="1"/>
          </p:nvPr>
        </p:nvSpPr>
        <p:spPr>
          <a:xfrm>
            <a:off x="744856" y="773114"/>
            <a:ext cx="11303211" cy="5948362"/>
          </a:xfrm>
        </p:spPr>
        <p:txBody>
          <a:bodyPr>
            <a:normAutofit fontScale="97500"/>
          </a:bodyPr>
          <a:lstStyle/>
          <a:p>
            <a:pPr algn="just" fontAlgn="auto">
              <a:lnSpc>
                <a:spcPct val="150000"/>
              </a:lnSpc>
              <a:spcBef>
                <a:spcPts val="0"/>
              </a:spcBef>
              <a:buClr>
                <a:schemeClr val="hlink"/>
              </a:buClr>
              <a:buSzPct val="95000"/>
              <a:buFont typeface="Wingdings" panose="05000000000000000000" pitchFamily="2" charset="2"/>
              <a:buChar char="v"/>
            </a:pPr>
            <a:r>
              <a:rPr lang="zh-CN" altLang="en-US" sz="2000" dirty="0">
                <a:solidFill>
                  <a:srgbClr val="148BD4"/>
                </a:solidFill>
              </a:rPr>
              <a:t>利用系统存储过程</a:t>
            </a:r>
            <a:endParaRPr lang="zh-CN" altLang="en-US" sz="2000" dirty="0">
              <a:solidFill>
                <a:srgbClr val="0000CC"/>
              </a:solidFill>
            </a:endParaRPr>
          </a:p>
          <a:p>
            <a:pPr algn="just" fontAlgn="auto">
              <a:lnSpc>
                <a:spcPct val="150000"/>
              </a:lnSpc>
              <a:spcBef>
                <a:spcPts val="0"/>
              </a:spcBef>
              <a:buFont typeface="Wingdings" panose="05000000000000000000" pitchFamily="2" charset="2"/>
              <a:buNone/>
            </a:pPr>
            <a:r>
              <a:rPr lang="zh-CN" altLang="en-US" sz="2000" b="1" dirty="0">
                <a:solidFill>
                  <a:srgbClr val="0070C0"/>
                </a:solidFill>
              </a:rPr>
              <a:t>可以使用系统存储过程</a:t>
            </a:r>
            <a:r>
              <a:rPr lang="en-US" altLang="zh-CN" sz="2000" b="1" dirty="0" err="1">
                <a:solidFill>
                  <a:srgbClr val="0070C0"/>
                </a:solidFill>
              </a:rPr>
              <a:t>sp_addlogin</a:t>
            </a:r>
            <a:r>
              <a:rPr lang="zh-CN" altLang="en-US" sz="2000" b="1" dirty="0">
                <a:solidFill>
                  <a:srgbClr val="0070C0"/>
                </a:solidFill>
              </a:rPr>
              <a:t>来创建登录账户。</a:t>
            </a:r>
          </a:p>
          <a:p>
            <a:pPr algn="just" fontAlgn="auto">
              <a:lnSpc>
                <a:spcPct val="150000"/>
              </a:lnSpc>
              <a:spcBef>
                <a:spcPts val="0"/>
              </a:spcBef>
              <a:spcAft>
                <a:spcPct val="20000"/>
              </a:spcAft>
              <a:buFont typeface="Wingdings" panose="05000000000000000000" pitchFamily="2" charset="2"/>
              <a:buNone/>
            </a:pPr>
            <a:r>
              <a:rPr lang="en-US" altLang="zh-CN" sz="2000" dirty="0" err="1">
                <a:solidFill>
                  <a:srgbClr val="E24747"/>
                </a:solidFill>
              </a:rPr>
              <a:t>sp_addlogin</a:t>
            </a:r>
            <a:r>
              <a:rPr lang="en-US" altLang="zh-CN" sz="2000" dirty="0">
                <a:solidFill>
                  <a:srgbClr val="E24747"/>
                </a:solidFill>
              </a:rPr>
              <a:t> &lt;</a:t>
            </a:r>
            <a:r>
              <a:rPr lang="zh-CN" altLang="en-US" sz="2000" dirty="0">
                <a:solidFill>
                  <a:srgbClr val="E24747"/>
                </a:solidFill>
              </a:rPr>
              <a:t>登录账户</a:t>
            </a:r>
            <a:r>
              <a:rPr lang="en-US" altLang="zh-CN" sz="2000" dirty="0">
                <a:solidFill>
                  <a:srgbClr val="E24747"/>
                </a:solidFill>
              </a:rPr>
              <a:t>&gt; [,&lt;</a:t>
            </a:r>
            <a:r>
              <a:rPr lang="zh-CN" altLang="en-US" sz="2000" dirty="0">
                <a:solidFill>
                  <a:srgbClr val="E24747"/>
                </a:solidFill>
              </a:rPr>
              <a:t>密码</a:t>
            </a:r>
            <a:r>
              <a:rPr lang="en-US" altLang="zh-CN" sz="2000" dirty="0">
                <a:solidFill>
                  <a:srgbClr val="E24747"/>
                </a:solidFill>
              </a:rPr>
              <a:t>&gt;][,&lt;</a:t>
            </a:r>
            <a:r>
              <a:rPr lang="zh-CN" altLang="en-US" sz="2000" dirty="0">
                <a:solidFill>
                  <a:srgbClr val="E24747"/>
                </a:solidFill>
              </a:rPr>
              <a:t>数据库名</a:t>
            </a:r>
            <a:r>
              <a:rPr lang="en-US" altLang="zh-CN" sz="2000" dirty="0">
                <a:solidFill>
                  <a:srgbClr val="E24747"/>
                </a:solidFill>
              </a:rPr>
              <a:t>&gt;][,&lt;</a:t>
            </a:r>
            <a:r>
              <a:rPr lang="zh-CN" altLang="en-US" sz="2000" dirty="0">
                <a:solidFill>
                  <a:srgbClr val="E24747"/>
                </a:solidFill>
              </a:rPr>
              <a:t>默认语言</a:t>
            </a:r>
            <a:r>
              <a:rPr lang="en-US" altLang="zh-CN" sz="2000" dirty="0">
                <a:solidFill>
                  <a:srgbClr val="E24747"/>
                </a:solidFill>
              </a:rPr>
              <a:t>&gt;]</a:t>
            </a:r>
            <a:endParaRPr lang="en-US" altLang="zh-CN" sz="2000" dirty="0">
              <a:solidFill>
                <a:srgbClr val="993300"/>
              </a:solidFill>
            </a:endParaRPr>
          </a:p>
          <a:p>
            <a:pPr algn="just" fontAlgn="auto">
              <a:lnSpc>
                <a:spcPct val="150000"/>
              </a:lnSpc>
              <a:spcBef>
                <a:spcPts val="0"/>
              </a:spcBef>
              <a:buFont typeface="Wingdings" panose="05000000000000000000" pitchFamily="2" charset="2"/>
              <a:buNone/>
            </a:pPr>
            <a:r>
              <a:rPr lang="zh-CN" altLang="en-US" sz="2000" dirty="0"/>
              <a:t>其中，默认密码为</a:t>
            </a:r>
            <a:r>
              <a:rPr lang="en-US" altLang="zh-CN" sz="2000" dirty="0"/>
              <a:t>NULL</a:t>
            </a:r>
            <a:r>
              <a:rPr lang="zh-CN" altLang="en-US" sz="2000" dirty="0"/>
              <a:t>，默认数据库为</a:t>
            </a:r>
            <a:r>
              <a:rPr lang="en-US" altLang="zh-CN" sz="2000" dirty="0"/>
              <a:t>master</a:t>
            </a:r>
            <a:r>
              <a:rPr lang="zh-CN" altLang="en-US" sz="2000" dirty="0"/>
              <a:t>，默认语言为当前服务器使用的语言。</a:t>
            </a:r>
          </a:p>
          <a:p>
            <a:pPr algn="just" fontAlgn="auto">
              <a:lnSpc>
                <a:spcPct val="150000"/>
              </a:lnSpc>
              <a:spcBef>
                <a:spcPts val="0"/>
              </a:spcBef>
              <a:buFont typeface="Wingdings" panose="05000000000000000000" pitchFamily="2" charset="2"/>
              <a:buNone/>
            </a:pPr>
            <a:r>
              <a:rPr lang="zh-CN" altLang="en-US" sz="2000" dirty="0">
                <a:solidFill>
                  <a:srgbClr val="006600"/>
                </a:solidFill>
              </a:rPr>
              <a:t>例</a:t>
            </a:r>
            <a:r>
              <a:rPr lang="en-US" altLang="zh-CN" sz="2000" dirty="0">
                <a:solidFill>
                  <a:srgbClr val="006600"/>
                </a:solidFill>
              </a:rPr>
              <a:t>10.2</a:t>
            </a:r>
            <a:r>
              <a:rPr lang="en-US" altLang="zh-CN" sz="2000" dirty="0"/>
              <a:t> </a:t>
            </a:r>
            <a:r>
              <a:rPr lang="zh-CN" altLang="en-US" sz="2000" dirty="0"/>
              <a:t>为数据库</a:t>
            </a:r>
            <a:r>
              <a:rPr lang="en-US" altLang="zh-CN" sz="2000" dirty="0"/>
              <a:t>JXGL</a:t>
            </a:r>
            <a:r>
              <a:rPr lang="zh-CN" altLang="en-US" sz="2000" dirty="0"/>
              <a:t>创建新的登录账户为</a:t>
            </a:r>
            <a:r>
              <a:rPr lang="zh-CN" altLang="en-US" sz="2000" dirty="0">
                <a:latin typeface="Arial" panose="020B0604020202020204" pitchFamily="34" charset="0"/>
              </a:rPr>
              <a:t>“</a:t>
            </a:r>
            <a:r>
              <a:rPr lang="en-US" altLang="zh-CN" sz="2000" dirty="0" err="1"/>
              <a:t>ss_login</a:t>
            </a:r>
            <a:r>
              <a:rPr lang="en-US" altLang="zh-CN" sz="2000" dirty="0">
                <a:latin typeface="Arial" panose="020B0604020202020204" pitchFamily="34" charset="0"/>
              </a:rPr>
              <a:t>”</a:t>
            </a:r>
            <a:r>
              <a:rPr lang="zh-CN" altLang="en-US" sz="2000" dirty="0"/>
              <a:t>、密码为</a:t>
            </a:r>
            <a:r>
              <a:rPr lang="zh-CN" altLang="en-US" sz="2000" dirty="0">
                <a:latin typeface="Arial" panose="020B0604020202020204" pitchFamily="34" charset="0"/>
              </a:rPr>
              <a:t>“</a:t>
            </a:r>
            <a:r>
              <a:rPr lang="en-US" altLang="zh-CN" sz="2000" dirty="0"/>
              <a:t>123456</a:t>
            </a:r>
            <a:r>
              <a:rPr lang="en-US" altLang="zh-CN" sz="2000" dirty="0">
                <a:latin typeface="Arial" panose="020B0604020202020204" pitchFamily="34" charset="0"/>
              </a:rPr>
              <a:t>”</a:t>
            </a:r>
            <a:r>
              <a:rPr lang="zh-CN" altLang="en-US" sz="2000" dirty="0"/>
              <a:t>。</a:t>
            </a:r>
          </a:p>
          <a:p>
            <a:pPr algn="just" fontAlgn="auto">
              <a:lnSpc>
                <a:spcPct val="150000"/>
              </a:lnSpc>
              <a:spcBef>
                <a:spcPts val="0"/>
              </a:spcBef>
              <a:buFont typeface="Wingdings" panose="05000000000000000000" pitchFamily="2" charset="2"/>
              <a:buNone/>
            </a:pPr>
            <a:r>
              <a:rPr lang="en-US" altLang="zh-CN" sz="2000" dirty="0"/>
              <a:t>GO</a:t>
            </a:r>
          </a:p>
          <a:p>
            <a:pPr algn="just" fontAlgn="auto">
              <a:lnSpc>
                <a:spcPct val="150000"/>
              </a:lnSpc>
              <a:spcBef>
                <a:spcPts val="0"/>
              </a:spcBef>
              <a:buFont typeface="Wingdings" panose="05000000000000000000" pitchFamily="2" charset="2"/>
              <a:buNone/>
            </a:pPr>
            <a:r>
              <a:rPr lang="en-US" altLang="zh-CN" sz="2000" dirty="0"/>
              <a:t>EXEC </a:t>
            </a:r>
            <a:r>
              <a:rPr lang="en-US" altLang="zh-CN" sz="2000" dirty="0" err="1"/>
              <a:t>sp_addlogin</a:t>
            </a:r>
            <a:r>
              <a:rPr lang="en-US" altLang="zh-CN" sz="2000" dirty="0"/>
              <a:t> 'ss_login','123456','JXGL’</a:t>
            </a:r>
          </a:p>
          <a:p>
            <a:pPr algn="just" fontAlgn="auto">
              <a:lnSpc>
                <a:spcPct val="150000"/>
              </a:lnSpc>
              <a:spcBef>
                <a:spcPts val="0"/>
              </a:spcBef>
              <a:buFont typeface="Wingdings" panose="05000000000000000000" pitchFamily="2" charset="2"/>
              <a:buNone/>
            </a:pPr>
            <a:r>
              <a:rPr lang="en-US" altLang="zh-CN" sz="2000" dirty="0"/>
              <a:t>GO</a:t>
            </a:r>
          </a:p>
          <a:p>
            <a:pPr algn="just" fontAlgn="auto">
              <a:lnSpc>
                <a:spcPct val="150000"/>
              </a:lnSpc>
              <a:spcBef>
                <a:spcPts val="0"/>
              </a:spcBef>
              <a:buFont typeface="Wingdings" panose="05000000000000000000" pitchFamily="2" charset="2"/>
              <a:buNone/>
            </a:pPr>
            <a:r>
              <a:rPr lang="en-US" altLang="zh-CN" sz="2000" b="1" dirty="0">
                <a:solidFill>
                  <a:srgbClr val="0070C0"/>
                </a:solidFill>
              </a:rPr>
              <a:t>      </a:t>
            </a:r>
            <a:r>
              <a:rPr lang="zh-CN" altLang="en-US" sz="2000" b="1" dirty="0">
                <a:solidFill>
                  <a:srgbClr val="0070C0"/>
                </a:solidFill>
              </a:rPr>
              <a:t>对于已经创建的</a:t>
            </a:r>
            <a:r>
              <a:rPr lang="en-US" altLang="zh-CN" sz="2000" b="1" dirty="0">
                <a:solidFill>
                  <a:srgbClr val="0070C0"/>
                </a:solidFill>
              </a:rPr>
              <a:t>Windows</a:t>
            </a:r>
            <a:r>
              <a:rPr lang="zh-CN" altLang="en-US" sz="2000" b="1" dirty="0">
                <a:solidFill>
                  <a:srgbClr val="0070C0"/>
                </a:solidFill>
              </a:rPr>
              <a:t>用户或组，也可以使用系统存储过程</a:t>
            </a:r>
            <a:r>
              <a:rPr lang="en-US" altLang="zh-CN" sz="2000" b="1" dirty="0" err="1">
                <a:solidFill>
                  <a:srgbClr val="0070C0"/>
                </a:solidFill>
              </a:rPr>
              <a:t>sp_grantlogin</a:t>
            </a:r>
            <a:r>
              <a:rPr lang="zh-CN" altLang="en-US" sz="2000" b="1" dirty="0">
                <a:solidFill>
                  <a:srgbClr val="0070C0"/>
                </a:solidFill>
              </a:rPr>
              <a:t>授予其登录</a:t>
            </a:r>
            <a:r>
              <a:rPr lang="en-US" altLang="zh-CN" sz="2000" b="1" dirty="0">
                <a:solidFill>
                  <a:srgbClr val="0070C0"/>
                </a:solidFill>
              </a:rPr>
              <a:t>SQL Server</a:t>
            </a:r>
            <a:r>
              <a:rPr lang="zh-CN" altLang="en-US" sz="2000" b="1" dirty="0">
                <a:solidFill>
                  <a:srgbClr val="0070C0"/>
                </a:solidFill>
              </a:rPr>
              <a:t>的权限。</a:t>
            </a:r>
          </a:p>
          <a:p>
            <a:pPr algn="just" fontAlgn="auto">
              <a:lnSpc>
                <a:spcPct val="150000"/>
              </a:lnSpc>
              <a:spcBef>
                <a:spcPts val="0"/>
              </a:spcBef>
              <a:spcAft>
                <a:spcPct val="20000"/>
              </a:spcAft>
              <a:buFont typeface="Wingdings" panose="05000000000000000000" pitchFamily="2" charset="2"/>
              <a:buNone/>
            </a:pPr>
            <a:r>
              <a:rPr lang="en-US" altLang="zh-CN" sz="2000" dirty="0" err="1">
                <a:solidFill>
                  <a:srgbClr val="E24747"/>
                </a:solidFill>
              </a:rPr>
              <a:t>sp_grantlogin</a:t>
            </a:r>
            <a:r>
              <a:rPr lang="en-US" altLang="zh-CN" sz="2000" dirty="0">
                <a:solidFill>
                  <a:srgbClr val="E24747"/>
                </a:solidFill>
              </a:rPr>
              <a:t> &lt;Windows</a:t>
            </a:r>
            <a:r>
              <a:rPr lang="zh-CN" altLang="en-US" sz="2000" dirty="0">
                <a:solidFill>
                  <a:srgbClr val="E24747"/>
                </a:solidFill>
              </a:rPr>
              <a:t>用户</a:t>
            </a:r>
            <a:r>
              <a:rPr lang="en-US" altLang="zh-CN" sz="2000" dirty="0">
                <a:solidFill>
                  <a:srgbClr val="E24747"/>
                </a:solidFill>
              </a:rPr>
              <a:t>&gt;|&lt;</a:t>
            </a:r>
            <a:r>
              <a:rPr lang="zh-CN" altLang="en-US" sz="2000" dirty="0">
                <a:solidFill>
                  <a:srgbClr val="E24747"/>
                </a:solidFill>
              </a:rPr>
              <a:t>组名称</a:t>
            </a:r>
            <a:r>
              <a:rPr lang="en-US" altLang="zh-CN" sz="2000" dirty="0">
                <a:solidFill>
                  <a:srgbClr val="E24747"/>
                </a:solidFill>
              </a:rPr>
              <a:t>&gt;</a:t>
            </a:r>
          </a:p>
        </p:txBody>
      </p:sp>
      <p:sp>
        <p:nvSpPr>
          <p:cNvPr id="4" name="日期占位符 3"/>
          <p:cNvSpPr>
            <a:spLocks noGrp="1"/>
          </p:cNvSpPr>
          <p:nvPr>
            <p:ph type="dt" sz="half" idx="10"/>
          </p:nvPr>
        </p:nvSpPr>
        <p:spPr/>
        <p:txBody>
          <a:bodyPr/>
          <a:lstStyle/>
          <a:p>
            <a:pPr>
              <a:defRPr/>
            </a:pPr>
            <a:fld id="{C86E75E5-5685-4828-A902-5809BACA0322}"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6783CFEC-16D5-462A-93B1-0BD6138FB234}" type="slidenum">
              <a:rPr lang="en-US" altLang="zh-CN"/>
              <a:t>26</a:t>
            </a:fld>
            <a:r>
              <a:rPr lang="en-US" altLang="zh-CN"/>
              <a:t>/69</a:t>
            </a:r>
          </a:p>
        </p:txBody>
      </p:sp>
    </p:spTree>
  </p:cSld>
  <p:clrMapOvr>
    <a:masterClrMapping/>
  </p:clrMapOvr>
  <p:transition>
    <p:checker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type="title"/>
          </p:nvPr>
        </p:nvSpPr>
        <p:spPr>
          <a:xfrm>
            <a:off x="2343945" y="1"/>
            <a:ext cx="7793037" cy="795337"/>
          </a:xfrm>
          <a:noFill/>
        </p:spPr>
        <p:txBody>
          <a:bodyPr>
            <a:normAutofit/>
          </a:bodyPr>
          <a:lstStyle/>
          <a:p>
            <a:r>
              <a:rPr lang="zh-CN" altLang="en-US" sz="2000" b="1" dirty="0">
                <a:latin typeface="宋体" panose="02010600030101010101" pitchFamily="2" charset="-122"/>
              </a:rPr>
              <a:t>管理登录账户</a:t>
            </a:r>
            <a:r>
              <a:rPr lang="en-US" altLang="zh-CN" sz="2000" b="1" dirty="0">
                <a:latin typeface="宋体" panose="02010600030101010101" pitchFamily="2" charset="-122"/>
              </a:rPr>
              <a:t>(1) </a:t>
            </a:r>
          </a:p>
        </p:txBody>
      </p:sp>
      <p:sp>
        <p:nvSpPr>
          <p:cNvPr id="23556" name="Rectangle 2"/>
          <p:cNvSpPr>
            <a:spLocks noGrp="1" noChangeArrowheads="1"/>
          </p:cNvSpPr>
          <p:nvPr>
            <p:ph idx="1"/>
          </p:nvPr>
        </p:nvSpPr>
        <p:spPr/>
        <p:txBody>
          <a:bodyPr/>
          <a:lstStyle/>
          <a:p>
            <a:pPr eaLnBrk="1" hangingPunct="1"/>
            <a:endParaRPr lang="en-US" altLang="zh-CN"/>
          </a:p>
          <a:p>
            <a:pPr eaLnBrk="1" hangingPunct="1"/>
            <a:endParaRPr lang="en-US" altLang="zh-CN"/>
          </a:p>
          <a:p>
            <a:pPr eaLnBrk="1" hangingPunct="1"/>
            <a:endParaRPr lang="en-US" altLang="zh-CN"/>
          </a:p>
          <a:p>
            <a:pPr eaLnBrk="1" hangingPunct="1"/>
            <a:endParaRPr lang="en-US" altLang="zh-CN"/>
          </a:p>
        </p:txBody>
      </p:sp>
      <p:sp>
        <p:nvSpPr>
          <p:cNvPr id="5" name="日期占位符 3"/>
          <p:cNvSpPr>
            <a:spLocks noGrp="1"/>
          </p:cNvSpPr>
          <p:nvPr>
            <p:ph type="dt" sz="half" idx="10"/>
          </p:nvPr>
        </p:nvSpPr>
        <p:spPr/>
        <p:txBody>
          <a:bodyPr/>
          <a:lstStyle/>
          <a:p>
            <a:pPr>
              <a:defRPr/>
            </a:pPr>
            <a:fld id="{0B76EEF7-0243-4E4F-990E-C8CD3EFE816F}" type="datetime1">
              <a:rPr lang="zh-CN" altLang="en-US"/>
              <a:t>2020/5/1</a:t>
            </a:fld>
            <a:endParaRPr lang="en-US" altLang="zh-CN"/>
          </a:p>
        </p:txBody>
      </p:sp>
      <p:sp>
        <p:nvSpPr>
          <p:cNvPr id="6" name="灯片编号占位符 4"/>
          <p:cNvSpPr>
            <a:spLocks noGrp="1"/>
          </p:cNvSpPr>
          <p:nvPr>
            <p:ph type="sldNum" sz="quarter" idx="12"/>
          </p:nvPr>
        </p:nvSpPr>
        <p:spPr/>
        <p:txBody>
          <a:bodyPr/>
          <a:lstStyle/>
          <a:p>
            <a:pPr>
              <a:defRPr/>
            </a:pPr>
            <a:fld id="{A5F0AB00-7911-4A67-A383-D67CAB8E3FB5}" type="slidenum">
              <a:rPr lang="en-US" altLang="zh-CN"/>
              <a:t>27</a:t>
            </a:fld>
            <a:r>
              <a:rPr lang="en-US" altLang="zh-CN"/>
              <a:t>/69</a:t>
            </a:r>
          </a:p>
        </p:txBody>
      </p:sp>
      <p:sp>
        <p:nvSpPr>
          <p:cNvPr id="23558" name="Text Box 4"/>
          <p:cNvSpPr txBox="1">
            <a:spLocks noChangeArrowheads="1"/>
          </p:cNvSpPr>
          <p:nvPr/>
        </p:nvSpPr>
        <p:spPr bwMode="auto">
          <a:xfrm>
            <a:off x="979752" y="691359"/>
            <a:ext cx="10521421" cy="5475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20000"/>
              </a:spcBef>
              <a:buClr>
                <a:schemeClr val="hlink"/>
              </a:buClr>
              <a:buSzPct val="95000"/>
              <a:buFont typeface="Wingdings" panose="05000000000000000000" pitchFamily="2" charset="2"/>
              <a:buChar char="v"/>
            </a:pPr>
            <a:r>
              <a:rPr lang="en-US" altLang="zh-CN" b="1" dirty="0">
                <a:solidFill>
                  <a:srgbClr val="148BD4"/>
                </a:solidFill>
              </a:rPr>
              <a:t> </a:t>
            </a:r>
            <a:r>
              <a:rPr lang="zh-CN" altLang="en-US" b="1" dirty="0">
                <a:solidFill>
                  <a:srgbClr val="148BD4"/>
                </a:solidFill>
              </a:rPr>
              <a:t>使用系统存储过程查看登录账户</a:t>
            </a:r>
            <a:endParaRPr lang="zh-CN" altLang="en-US" b="1" dirty="0">
              <a:solidFill>
                <a:srgbClr val="0000CC"/>
              </a:solidFill>
            </a:endParaRPr>
          </a:p>
          <a:p>
            <a:pPr algn="just" eaLnBrk="1" hangingPunct="1">
              <a:lnSpc>
                <a:spcPct val="120000"/>
              </a:lnSpc>
              <a:spcBef>
                <a:spcPct val="20000"/>
              </a:spcBef>
            </a:pPr>
            <a:r>
              <a:rPr lang="zh-CN" altLang="en-US" b="1" dirty="0"/>
              <a:t>    使用系统存储过程</a:t>
            </a:r>
            <a:r>
              <a:rPr lang="en-US" altLang="zh-CN" b="1" dirty="0" err="1"/>
              <a:t>sp_helplogins</a:t>
            </a:r>
            <a:r>
              <a:rPr lang="zh-CN" altLang="en-US" b="1" dirty="0"/>
              <a:t>查看登录账户的语句格式为：</a:t>
            </a:r>
          </a:p>
          <a:p>
            <a:pPr algn="just" eaLnBrk="1" hangingPunct="1">
              <a:lnSpc>
                <a:spcPct val="120000"/>
              </a:lnSpc>
              <a:spcBef>
                <a:spcPct val="20000"/>
              </a:spcBef>
            </a:pPr>
            <a:r>
              <a:rPr lang="zh-CN" altLang="en-US" b="1" dirty="0"/>
              <a:t>    </a:t>
            </a:r>
            <a:r>
              <a:rPr lang="zh-CN" altLang="en-US" b="1" dirty="0">
                <a:solidFill>
                  <a:srgbClr val="E24747"/>
                </a:solidFill>
              </a:rPr>
              <a:t>      </a:t>
            </a:r>
            <a:r>
              <a:rPr lang="en-US" altLang="zh-CN" b="1" dirty="0" err="1">
                <a:solidFill>
                  <a:srgbClr val="E24747"/>
                </a:solidFill>
              </a:rPr>
              <a:t>sp_helplogins</a:t>
            </a:r>
            <a:r>
              <a:rPr lang="en-US" altLang="zh-CN" b="1" dirty="0">
                <a:solidFill>
                  <a:srgbClr val="E24747"/>
                </a:solidFill>
              </a:rPr>
              <a:t> [&lt;</a:t>
            </a:r>
            <a:r>
              <a:rPr lang="zh-CN" altLang="en-US" b="1" dirty="0">
                <a:solidFill>
                  <a:srgbClr val="E24747"/>
                </a:solidFill>
              </a:rPr>
              <a:t>登录账户名</a:t>
            </a:r>
            <a:r>
              <a:rPr lang="en-US" altLang="zh-CN" b="1" dirty="0">
                <a:solidFill>
                  <a:srgbClr val="E24747"/>
                </a:solidFill>
              </a:rPr>
              <a:t>&gt;] </a:t>
            </a:r>
            <a:endParaRPr lang="en-US" altLang="zh-CN" b="1" dirty="0">
              <a:solidFill>
                <a:srgbClr val="993300"/>
              </a:solidFill>
            </a:endParaRPr>
          </a:p>
          <a:p>
            <a:pPr algn="just" eaLnBrk="1" hangingPunct="1">
              <a:lnSpc>
                <a:spcPct val="120000"/>
              </a:lnSpc>
              <a:spcBef>
                <a:spcPct val="20000"/>
              </a:spcBef>
            </a:pPr>
            <a:r>
              <a:rPr lang="en-US" altLang="zh-CN" b="1" dirty="0"/>
              <a:t>    </a:t>
            </a:r>
            <a:r>
              <a:rPr lang="zh-CN" altLang="en-US" b="1" dirty="0"/>
              <a:t>其中，如果不指定</a:t>
            </a:r>
            <a:r>
              <a:rPr lang="en-US" altLang="zh-CN" b="1" dirty="0"/>
              <a:t>&lt;</a:t>
            </a:r>
            <a:r>
              <a:rPr lang="zh-CN" altLang="en-US" b="1" dirty="0"/>
              <a:t>登录账户名</a:t>
            </a:r>
            <a:r>
              <a:rPr lang="en-US" altLang="zh-CN" b="1" dirty="0"/>
              <a:t>&gt;</a:t>
            </a:r>
            <a:r>
              <a:rPr lang="zh-CN" altLang="en-US" b="1" dirty="0"/>
              <a:t>，则返回所有登录账户名的相关信息。</a:t>
            </a:r>
          </a:p>
          <a:p>
            <a:pPr algn="just" eaLnBrk="1" hangingPunct="1">
              <a:lnSpc>
                <a:spcPct val="120000"/>
              </a:lnSpc>
              <a:spcBef>
                <a:spcPct val="20000"/>
              </a:spcBef>
            </a:pPr>
            <a:r>
              <a:rPr lang="zh-CN" altLang="en-US" b="1" dirty="0"/>
              <a:t>    </a:t>
            </a:r>
            <a:r>
              <a:rPr lang="zh-CN" altLang="en-US" b="1" dirty="0">
                <a:solidFill>
                  <a:srgbClr val="006600"/>
                </a:solidFill>
              </a:rPr>
              <a:t>例</a:t>
            </a:r>
            <a:r>
              <a:rPr lang="en-US" altLang="zh-CN" b="1" dirty="0">
                <a:solidFill>
                  <a:srgbClr val="006600"/>
                </a:solidFill>
              </a:rPr>
              <a:t>10.3</a:t>
            </a:r>
            <a:r>
              <a:rPr lang="en-US" altLang="zh-CN" b="1" dirty="0"/>
              <a:t> </a:t>
            </a:r>
            <a:r>
              <a:rPr lang="zh-CN" altLang="en-US" b="1" dirty="0"/>
              <a:t>查看登录账户</a:t>
            </a:r>
            <a:r>
              <a:rPr lang="en-US" altLang="zh-CN" b="1" dirty="0" err="1"/>
              <a:t>jx_login</a:t>
            </a:r>
            <a:r>
              <a:rPr lang="zh-CN" altLang="en-US" b="1" dirty="0"/>
              <a:t>的有关信息。</a:t>
            </a:r>
          </a:p>
          <a:p>
            <a:pPr algn="just" eaLnBrk="1" hangingPunct="1">
              <a:lnSpc>
                <a:spcPct val="120000"/>
              </a:lnSpc>
              <a:spcBef>
                <a:spcPct val="20000"/>
              </a:spcBef>
            </a:pPr>
            <a:r>
              <a:rPr lang="zh-CN" altLang="en-US" b="1" dirty="0"/>
              <a:t>           </a:t>
            </a:r>
            <a:r>
              <a:rPr lang="en-US" altLang="zh-CN" b="1" dirty="0"/>
              <a:t>EXEC </a:t>
            </a:r>
            <a:r>
              <a:rPr lang="en-US" altLang="zh-CN" b="1" dirty="0" err="1"/>
              <a:t>sp_helplogins</a:t>
            </a:r>
            <a:r>
              <a:rPr lang="en-US" altLang="zh-CN" b="1" dirty="0"/>
              <a:t> '</a:t>
            </a:r>
            <a:r>
              <a:rPr lang="en-US" altLang="zh-CN" b="1" dirty="0" err="1"/>
              <a:t>jx_login</a:t>
            </a:r>
            <a:r>
              <a:rPr lang="en-US" altLang="zh-CN" b="1" dirty="0"/>
              <a:t>‘</a:t>
            </a:r>
          </a:p>
          <a:p>
            <a:pPr algn="just" eaLnBrk="1" hangingPunct="1">
              <a:lnSpc>
                <a:spcPct val="120000"/>
              </a:lnSpc>
              <a:spcBef>
                <a:spcPct val="20000"/>
              </a:spcBef>
            </a:pPr>
            <a:endParaRPr lang="en-US" altLang="zh-CN" b="1" dirty="0"/>
          </a:p>
          <a:p>
            <a:pPr algn="just" eaLnBrk="1" hangingPunct="1">
              <a:lnSpc>
                <a:spcPct val="120000"/>
              </a:lnSpc>
              <a:spcBef>
                <a:spcPct val="20000"/>
              </a:spcBef>
              <a:spcAft>
                <a:spcPct val="20000"/>
              </a:spcAft>
              <a:buClr>
                <a:schemeClr val="hlink"/>
              </a:buClr>
              <a:buSzPct val="95000"/>
              <a:buFont typeface="Wingdings" panose="05000000000000000000" pitchFamily="2" charset="2"/>
              <a:buChar char="v"/>
            </a:pPr>
            <a:r>
              <a:rPr lang="en-US" altLang="zh-CN" b="1" dirty="0">
                <a:solidFill>
                  <a:srgbClr val="148BD4"/>
                </a:solidFill>
              </a:rPr>
              <a:t>  </a:t>
            </a:r>
            <a:r>
              <a:rPr lang="zh-CN" altLang="en-US" b="1" dirty="0">
                <a:solidFill>
                  <a:srgbClr val="148BD4"/>
                </a:solidFill>
              </a:rPr>
              <a:t>使用系统存储过程修改登录账户</a:t>
            </a:r>
            <a:endParaRPr lang="zh-CN" altLang="en-US" b="1" dirty="0">
              <a:solidFill>
                <a:srgbClr val="0000CC"/>
              </a:solidFill>
            </a:endParaRPr>
          </a:p>
          <a:p>
            <a:pPr algn="just" eaLnBrk="1" hangingPunct="1">
              <a:lnSpc>
                <a:spcPct val="120000"/>
              </a:lnSpc>
              <a:spcBef>
                <a:spcPct val="20000"/>
              </a:spcBef>
            </a:pPr>
            <a:r>
              <a:rPr lang="zh-CN" altLang="en-US" b="1" dirty="0"/>
              <a:t>使用</a:t>
            </a:r>
            <a:r>
              <a:rPr lang="en-US" altLang="zh-CN" b="1" dirty="0" err="1"/>
              <a:t>sp_password</a:t>
            </a:r>
            <a:r>
              <a:rPr lang="zh-CN" altLang="en-US" b="1" dirty="0"/>
              <a:t>进行密码修改、使用</a:t>
            </a:r>
            <a:r>
              <a:rPr lang="en-US" altLang="zh-CN" b="1" dirty="0" err="1"/>
              <a:t>sp_defaultdb</a:t>
            </a:r>
            <a:r>
              <a:rPr lang="zh-CN" altLang="en-US" b="1" dirty="0"/>
              <a:t>进行默认数据库修改、使用</a:t>
            </a:r>
            <a:r>
              <a:rPr lang="en-US" altLang="zh-CN" b="1" dirty="0" err="1"/>
              <a:t>sp_defaultlanguage</a:t>
            </a:r>
            <a:r>
              <a:rPr lang="zh-CN" altLang="en-US" b="1" dirty="0"/>
              <a:t>进行默认语言修改。</a:t>
            </a:r>
          </a:p>
          <a:p>
            <a:pPr algn="just" eaLnBrk="1" hangingPunct="1">
              <a:lnSpc>
                <a:spcPct val="120000"/>
              </a:lnSpc>
              <a:spcBef>
                <a:spcPct val="20000"/>
              </a:spcBef>
            </a:pPr>
            <a:r>
              <a:rPr lang="zh-CN" altLang="en-US" b="1" dirty="0">
                <a:solidFill>
                  <a:srgbClr val="E24747"/>
                </a:solidFill>
              </a:rPr>
              <a:t>         </a:t>
            </a:r>
            <a:r>
              <a:rPr lang="en-US" altLang="zh-CN" b="1" dirty="0" err="1">
                <a:solidFill>
                  <a:srgbClr val="E24747"/>
                </a:solidFill>
              </a:rPr>
              <a:t>sp_password</a:t>
            </a:r>
            <a:r>
              <a:rPr lang="en-US" altLang="zh-CN" b="1" dirty="0">
                <a:solidFill>
                  <a:srgbClr val="E24747"/>
                </a:solidFill>
              </a:rPr>
              <a:t> [&lt;</a:t>
            </a:r>
            <a:r>
              <a:rPr lang="zh-CN" altLang="en-US" b="1" dirty="0">
                <a:solidFill>
                  <a:srgbClr val="E24747"/>
                </a:solidFill>
              </a:rPr>
              <a:t>旧密码</a:t>
            </a:r>
            <a:r>
              <a:rPr lang="en-US" altLang="zh-CN" b="1" dirty="0">
                <a:solidFill>
                  <a:srgbClr val="E24747"/>
                </a:solidFill>
              </a:rPr>
              <a:t>&gt;,] &lt;</a:t>
            </a:r>
            <a:r>
              <a:rPr lang="zh-CN" altLang="en-US" b="1" dirty="0">
                <a:solidFill>
                  <a:srgbClr val="E24747"/>
                </a:solidFill>
              </a:rPr>
              <a:t>新密码</a:t>
            </a:r>
            <a:r>
              <a:rPr lang="en-US" altLang="zh-CN" b="1" dirty="0">
                <a:solidFill>
                  <a:srgbClr val="E24747"/>
                </a:solidFill>
              </a:rPr>
              <a:t>&gt;[,&lt;</a:t>
            </a:r>
            <a:r>
              <a:rPr lang="zh-CN" altLang="en-US" b="1" dirty="0">
                <a:solidFill>
                  <a:srgbClr val="E24747"/>
                </a:solidFill>
              </a:rPr>
              <a:t>登录账户</a:t>
            </a:r>
            <a:r>
              <a:rPr lang="en-US" altLang="zh-CN" b="1" dirty="0">
                <a:solidFill>
                  <a:srgbClr val="E24747"/>
                </a:solidFill>
              </a:rPr>
              <a:t>&gt;]</a:t>
            </a:r>
            <a:endParaRPr lang="en-US" altLang="zh-CN" b="1" dirty="0">
              <a:solidFill>
                <a:srgbClr val="993300"/>
              </a:solidFill>
            </a:endParaRPr>
          </a:p>
          <a:p>
            <a:pPr algn="just" eaLnBrk="1" hangingPunct="1">
              <a:lnSpc>
                <a:spcPct val="120000"/>
              </a:lnSpc>
            </a:pPr>
            <a:r>
              <a:rPr lang="en-US" altLang="zh-CN" b="1" dirty="0"/>
              <a:t>     </a:t>
            </a:r>
            <a:r>
              <a:rPr lang="zh-CN" altLang="en-US" b="1" dirty="0">
                <a:solidFill>
                  <a:srgbClr val="006600"/>
                </a:solidFill>
              </a:rPr>
              <a:t>例</a:t>
            </a:r>
            <a:r>
              <a:rPr lang="en-US" altLang="zh-CN" b="1" dirty="0">
                <a:solidFill>
                  <a:srgbClr val="006600"/>
                </a:solidFill>
              </a:rPr>
              <a:t>10.4</a:t>
            </a:r>
            <a:r>
              <a:rPr lang="en-US" altLang="zh-CN" b="1" dirty="0"/>
              <a:t> </a:t>
            </a:r>
            <a:r>
              <a:rPr lang="zh-CN" altLang="en-US" b="1" dirty="0"/>
              <a:t>修改例</a:t>
            </a:r>
            <a:r>
              <a:rPr lang="en-US" altLang="zh-CN" b="1" dirty="0"/>
              <a:t>10.2</a:t>
            </a:r>
            <a:r>
              <a:rPr lang="zh-CN" altLang="en-US" b="1" dirty="0"/>
              <a:t>中登录账户</a:t>
            </a:r>
            <a:r>
              <a:rPr lang="en-US" altLang="zh-CN" b="1" dirty="0" err="1"/>
              <a:t>ss_login</a:t>
            </a:r>
            <a:r>
              <a:rPr lang="zh-CN" altLang="en-US" b="1" dirty="0"/>
              <a:t>的密码“</a:t>
            </a:r>
            <a:r>
              <a:rPr lang="en-US" altLang="zh-CN" b="1" dirty="0"/>
              <a:t>123456”</a:t>
            </a:r>
            <a:r>
              <a:rPr lang="zh-CN" altLang="en-US" b="1" dirty="0"/>
              <a:t>为“</a:t>
            </a:r>
            <a:r>
              <a:rPr lang="en-US" altLang="zh-CN" b="1" dirty="0" err="1"/>
              <a:t>sslogin</a:t>
            </a:r>
            <a:r>
              <a:rPr lang="en-US" altLang="zh-CN" b="1" dirty="0"/>
              <a:t>”</a:t>
            </a:r>
          </a:p>
          <a:p>
            <a:pPr algn="just" eaLnBrk="1" hangingPunct="1">
              <a:lnSpc>
                <a:spcPct val="120000"/>
              </a:lnSpc>
            </a:pPr>
            <a:r>
              <a:rPr lang="en-US" altLang="zh-CN" b="1" dirty="0"/>
              <a:t>               EXEC </a:t>
            </a:r>
            <a:r>
              <a:rPr lang="en-US" altLang="zh-CN" b="1" dirty="0" err="1"/>
              <a:t>sp_password</a:t>
            </a:r>
            <a:r>
              <a:rPr lang="en-US" altLang="zh-CN" b="1" dirty="0"/>
              <a:t> '123456','sslogin','ss_login'</a:t>
            </a:r>
          </a:p>
        </p:txBody>
      </p:sp>
    </p:spTree>
  </p:cSld>
  <p:clrMapOvr>
    <a:masterClrMapping/>
  </p:clrMapOvr>
  <p:transition>
    <p:split orient="vert" dir="in"/>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type="title"/>
          </p:nvPr>
        </p:nvSpPr>
        <p:spPr>
          <a:xfrm>
            <a:off x="2351585" y="1"/>
            <a:ext cx="7793037" cy="795337"/>
          </a:xfrm>
          <a:noFill/>
        </p:spPr>
        <p:txBody>
          <a:bodyPr>
            <a:normAutofit/>
          </a:bodyPr>
          <a:lstStyle/>
          <a:p>
            <a:r>
              <a:rPr lang="zh-CN" altLang="en-US" sz="2000" b="1" dirty="0">
                <a:latin typeface="宋体" panose="02010600030101010101" pitchFamily="2" charset="-122"/>
              </a:rPr>
              <a:t>管理登录账户</a:t>
            </a:r>
            <a:r>
              <a:rPr lang="en-US" altLang="zh-CN" sz="2000" b="1" dirty="0">
                <a:latin typeface="宋体" panose="02010600030101010101" pitchFamily="2" charset="-122"/>
              </a:rPr>
              <a:t>(2) </a:t>
            </a:r>
          </a:p>
        </p:txBody>
      </p:sp>
      <p:sp>
        <p:nvSpPr>
          <p:cNvPr id="24580" name="Rectangle 2"/>
          <p:cNvSpPr>
            <a:spLocks noGrp="1" noChangeArrowheads="1"/>
          </p:cNvSpPr>
          <p:nvPr>
            <p:ph idx="1"/>
          </p:nvPr>
        </p:nvSpPr>
        <p:spPr>
          <a:xfrm>
            <a:off x="1106488" y="854605"/>
            <a:ext cx="10348912" cy="4752975"/>
          </a:xfrm>
        </p:spPr>
        <p:txBody>
          <a:bodyPr>
            <a:normAutofit fontScale="45000" lnSpcReduction="20000"/>
          </a:bodyPr>
          <a:lstStyle/>
          <a:p>
            <a:pPr indent="457200" fontAlgn="auto">
              <a:lnSpc>
                <a:spcPct val="150000"/>
              </a:lnSpc>
              <a:spcBef>
                <a:spcPts val="0"/>
              </a:spcBef>
              <a:buClr>
                <a:schemeClr val="hlink"/>
              </a:buClr>
              <a:buSzPct val="95000"/>
              <a:buFont typeface="Wingdings" panose="05000000000000000000" pitchFamily="2" charset="2"/>
              <a:buChar char="v"/>
            </a:pPr>
            <a:r>
              <a:rPr lang="en-US" altLang="zh-CN" dirty="0">
                <a:solidFill>
                  <a:srgbClr val="148BD4"/>
                </a:solidFill>
              </a:rPr>
              <a:t> </a:t>
            </a:r>
            <a:r>
              <a:rPr lang="zh-CN" altLang="en-US" dirty="0">
                <a:solidFill>
                  <a:srgbClr val="148BD4"/>
                </a:solidFill>
              </a:rPr>
              <a:t>使用系统存储过程删除登录账户 </a:t>
            </a:r>
            <a:endParaRPr lang="zh-CN" altLang="en-US" dirty="0">
              <a:solidFill>
                <a:srgbClr val="0000CC"/>
              </a:solidFill>
            </a:endParaRPr>
          </a:p>
          <a:p>
            <a:pPr indent="457200" fontAlgn="auto">
              <a:lnSpc>
                <a:spcPct val="150000"/>
              </a:lnSpc>
              <a:spcBef>
                <a:spcPts val="0"/>
              </a:spcBef>
              <a:buFont typeface="Wingdings" panose="05000000000000000000" pitchFamily="2" charset="2"/>
              <a:buNone/>
            </a:pPr>
            <a:r>
              <a:rPr lang="en-US" altLang="zh-CN" dirty="0"/>
              <a:t>(1) </a:t>
            </a:r>
            <a:r>
              <a:rPr lang="zh-CN" altLang="en-US" dirty="0"/>
              <a:t>禁止</a:t>
            </a:r>
            <a:r>
              <a:rPr lang="en-US" altLang="zh-CN" dirty="0"/>
              <a:t>Windows</a:t>
            </a:r>
            <a:r>
              <a:rPr lang="zh-CN" altLang="en-US" dirty="0"/>
              <a:t>用户或组登录账户</a:t>
            </a:r>
          </a:p>
          <a:p>
            <a:pPr indent="457200" fontAlgn="auto">
              <a:lnSpc>
                <a:spcPct val="150000"/>
              </a:lnSpc>
              <a:spcBef>
                <a:spcPts val="0"/>
              </a:spcBef>
              <a:buFont typeface="Wingdings" panose="05000000000000000000" pitchFamily="2" charset="2"/>
              <a:buNone/>
            </a:pPr>
            <a:r>
              <a:rPr lang="zh-CN" altLang="en-US" dirty="0"/>
              <a:t>使用系统存储过程</a:t>
            </a:r>
            <a:r>
              <a:rPr lang="en-US" altLang="zh-CN" dirty="0" err="1"/>
              <a:t>sp_revokelogin</a:t>
            </a:r>
            <a:r>
              <a:rPr lang="zh-CN" altLang="en-US" dirty="0"/>
              <a:t>可以从</a:t>
            </a:r>
            <a:r>
              <a:rPr lang="en-US" altLang="zh-CN" dirty="0"/>
              <a:t>SQL Server</a:t>
            </a:r>
            <a:r>
              <a:rPr lang="zh-CN" altLang="en-US" dirty="0"/>
              <a:t>中禁止使用</a:t>
            </a:r>
            <a:r>
              <a:rPr lang="en-US" altLang="zh-CN" dirty="0" err="1"/>
              <a:t>sp_grantlogin</a:t>
            </a:r>
            <a:r>
              <a:rPr lang="zh-CN" altLang="en-US" dirty="0"/>
              <a:t>创建的</a:t>
            </a:r>
            <a:r>
              <a:rPr lang="en-US" altLang="zh-CN" dirty="0"/>
              <a:t>Windows</a:t>
            </a:r>
            <a:r>
              <a:rPr lang="zh-CN" altLang="en-US" dirty="0"/>
              <a:t>用户或组的登录账户。</a:t>
            </a:r>
          </a:p>
          <a:p>
            <a:pPr indent="457200" fontAlgn="auto">
              <a:lnSpc>
                <a:spcPct val="150000"/>
              </a:lnSpc>
              <a:spcBef>
                <a:spcPts val="0"/>
              </a:spcBef>
              <a:spcAft>
                <a:spcPct val="20000"/>
              </a:spcAft>
              <a:buFont typeface="Wingdings" panose="05000000000000000000" pitchFamily="2" charset="2"/>
              <a:buNone/>
            </a:pPr>
            <a:r>
              <a:rPr lang="zh-CN" altLang="en-US" dirty="0">
                <a:solidFill>
                  <a:srgbClr val="E24747"/>
                </a:solidFill>
              </a:rPr>
              <a:t>    </a:t>
            </a:r>
            <a:r>
              <a:rPr lang="en-US" altLang="zh-CN" dirty="0" err="1">
                <a:solidFill>
                  <a:srgbClr val="E24747"/>
                </a:solidFill>
              </a:rPr>
              <a:t>sp_revokelogin</a:t>
            </a:r>
            <a:r>
              <a:rPr lang="en-US" altLang="zh-CN" dirty="0">
                <a:solidFill>
                  <a:srgbClr val="E24747"/>
                </a:solidFill>
              </a:rPr>
              <a:t> &lt;Windows</a:t>
            </a:r>
            <a:r>
              <a:rPr lang="zh-CN" altLang="en-US" dirty="0">
                <a:solidFill>
                  <a:srgbClr val="E24747"/>
                </a:solidFill>
              </a:rPr>
              <a:t>用户</a:t>
            </a:r>
            <a:r>
              <a:rPr lang="en-US" altLang="zh-CN" dirty="0">
                <a:solidFill>
                  <a:srgbClr val="E24747"/>
                </a:solidFill>
              </a:rPr>
              <a:t>&gt;|&lt;</a:t>
            </a:r>
            <a:r>
              <a:rPr lang="zh-CN" altLang="en-US" dirty="0">
                <a:solidFill>
                  <a:srgbClr val="E24747"/>
                </a:solidFill>
              </a:rPr>
              <a:t>组名称</a:t>
            </a:r>
            <a:r>
              <a:rPr lang="en-US" altLang="zh-CN" dirty="0">
                <a:solidFill>
                  <a:srgbClr val="E24747"/>
                </a:solidFill>
              </a:rPr>
              <a:t>&gt;</a:t>
            </a:r>
          </a:p>
          <a:p>
            <a:pPr indent="457200" fontAlgn="auto">
              <a:lnSpc>
                <a:spcPct val="150000"/>
              </a:lnSpc>
              <a:spcBef>
                <a:spcPts val="0"/>
              </a:spcBef>
              <a:spcAft>
                <a:spcPct val="20000"/>
              </a:spcAft>
              <a:buFont typeface="Wingdings" panose="05000000000000000000" pitchFamily="2" charset="2"/>
              <a:buNone/>
            </a:pPr>
            <a:endParaRPr lang="en-US" altLang="zh-CN" dirty="0">
              <a:solidFill>
                <a:srgbClr val="993300"/>
              </a:solidFill>
            </a:endParaRPr>
          </a:p>
          <a:p>
            <a:pPr indent="457200" fontAlgn="auto">
              <a:lnSpc>
                <a:spcPct val="150000"/>
              </a:lnSpc>
              <a:spcBef>
                <a:spcPts val="0"/>
              </a:spcBef>
              <a:buFont typeface="Wingdings" panose="05000000000000000000" pitchFamily="2" charset="2"/>
              <a:buNone/>
            </a:pPr>
            <a:r>
              <a:rPr lang="zh-CN" altLang="en-US" dirty="0">
                <a:solidFill>
                  <a:srgbClr val="006600"/>
                </a:solidFill>
              </a:rPr>
              <a:t>例</a:t>
            </a:r>
            <a:r>
              <a:rPr lang="en-US" altLang="zh-CN" dirty="0">
                <a:solidFill>
                  <a:srgbClr val="006600"/>
                </a:solidFill>
              </a:rPr>
              <a:t>10.5</a:t>
            </a:r>
            <a:r>
              <a:rPr lang="en-US" altLang="zh-CN" dirty="0"/>
              <a:t> </a:t>
            </a:r>
            <a:r>
              <a:rPr lang="zh-CN" altLang="en-US" dirty="0"/>
              <a:t>使用系统存储过程</a:t>
            </a:r>
            <a:r>
              <a:rPr lang="en-US" altLang="zh-CN" dirty="0" err="1"/>
              <a:t>sp_revokelogin</a:t>
            </a:r>
            <a:r>
              <a:rPr lang="zh-CN" altLang="en-US" dirty="0"/>
              <a:t>禁止使用前面创建的</a:t>
            </a:r>
            <a:r>
              <a:rPr lang="en-US" altLang="zh-CN" dirty="0"/>
              <a:t>Windows</a:t>
            </a:r>
            <a:r>
              <a:rPr lang="zh-CN" altLang="en-US" dirty="0"/>
              <a:t>用户</a:t>
            </a:r>
            <a:r>
              <a:rPr lang="zh-CN" altLang="en-US" dirty="0">
                <a:latin typeface="Arial" panose="020B0604020202020204" pitchFamily="34" charset="0"/>
              </a:rPr>
              <a:t>“</a:t>
            </a:r>
            <a:r>
              <a:rPr lang="en-US" altLang="zh-CN" dirty="0" err="1"/>
              <a:t>LiuJL</a:t>
            </a:r>
            <a:r>
              <a:rPr lang="en-US" altLang="zh-CN" dirty="0"/>
              <a:t>-PC\</a:t>
            </a:r>
            <a:r>
              <a:rPr lang="en-US" altLang="zh-CN" dirty="0" err="1"/>
              <a:t>w_jx</a:t>
            </a:r>
            <a:r>
              <a:rPr lang="en-US" altLang="zh-CN" dirty="0">
                <a:latin typeface="Arial" panose="020B0604020202020204" pitchFamily="34" charset="0"/>
              </a:rPr>
              <a:t>”</a:t>
            </a:r>
            <a:r>
              <a:rPr lang="zh-CN" altLang="en-US" dirty="0"/>
              <a:t>的登录帐号。</a:t>
            </a:r>
          </a:p>
          <a:p>
            <a:pPr indent="457200" fontAlgn="auto">
              <a:lnSpc>
                <a:spcPct val="150000"/>
              </a:lnSpc>
              <a:spcBef>
                <a:spcPts val="0"/>
              </a:spcBef>
              <a:buFont typeface="Wingdings" panose="05000000000000000000" pitchFamily="2" charset="2"/>
              <a:buNone/>
            </a:pPr>
            <a:r>
              <a:rPr lang="en-US" altLang="zh-CN" dirty="0"/>
              <a:t>GO</a:t>
            </a:r>
          </a:p>
          <a:p>
            <a:pPr indent="457200" fontAlgn="auto">
              <a:lnSpc>
                <a:spcPct val="150000"/>
              </a:lnSpc>
              <a:spcBef>
                <a:spcPts val="0"/>
              </a:spcBef>
              <a:buFont typeface="Wingdings" panose="05000000000000000000" pitchFamily="2" charset="2"/>
              <a:buNone/>
            </a:pPr>
            <a:r>
              <a:rPr lang="en-US" altLang="zh-CN" dirty="0"/>
              <a:t>EXEC </a:t>
            </a:r>
            <a:r>
              <a:rPr lang="en-US" altLang="zh-CN" dirty="0" err="1"/>
              <a:t>sp_revokelogin</a:t>
            </a:r>
            <a:r>
              <a:rPr lang="en-US" altLang="zh-CN" dirty="0"/>
              <a:t> '</a:t>
            </a:r>
            <a:r>
              <a:rPr lang="en-US" altLang="zh-CN" dirty="0" err="1"/>
              <a:t>LiuJL</a:t>
            </a:r>
            <a:r>
              <a:rPr lang="en-US" altLang="zh-CN" dirty="0"/>
              <a:t>-PC\</a:t>
            </a:r>
            <a:r>
              <a:rPr lang="en-US" altLang="zh-CN" dirty="0" err="1"/>
              <a:t>w_jx</a:t>
            </a:r>
            <a:r>
              <a:rPr lang="en-US" altLang="zh-CN" dirty="0"/>
              <a:t>'</a:t>
            </a:r>
          </a:p>
          <a:p>
            <a:pPr indent="457200" fontAlgn="auto">
              <a:lnSpc>
                <a:spcPct val="150000"/>
              </a:lnSpc>
              <a:spcBef>
                <a:spcPts val="0"/>
              </a:spcBef>
              <a:buFont typeface="Wingdings" panose="05000000000000000000" pitchFamily="2" charset="2"/>
              <a:buNone/>
            </a:pPr>
            <a:r>
              <a:rPr lang="en-US" altLang="zh-CN" dirty="0"/>
              <a:t>GO</a:t>
            </a:r>
          </a:p>
        </p:txBody>
      </p:sp>
      <p:sp>
        <p:nvSpPr>
          <p:cNvPr id="4" name="日期占位符 3"/>
          <p:cNvSpPr>
            <a:spLocks noGrp="1"/>
          </p:cNvSpPr>
          <p:nvPr>
            <p:ph type="dt" sz="half" idx="10"/>
          </p:nvPr>
        </p:nvSpPr>
        <p:spPr/>
        <p:txBody>
          <a:bodyPr/>
          <a:lstStyle/>
          <a:p>
            <a:pPr>
              <a:defRPr/>
            </a:pPr>
            <a:fld id="{EAC57CAB-7ECB-41DA-B6CB-D899278C07A3}"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DEFF91B1-A93D-4AB0-8725-8BC639D665B7}" type="slidenum">
              <a:rPr lang="en-US" altLang="zh-CN"/>
              <a:t>28</a:t>
            </a:fld>
            <a:r>
              <a:rPr lang="en-US" altLang="zh-CN"/>
              <a:t>/69</a:t>
            </a:r>
          </a:p>
        </p:txBody>
      </p:sp>
    </p:spTree>
  </p:cSld>
  <p:clrMapOvr>
    <a:masterClrMapping/>
  </p:clrMapOvr>
  <p:transition>
    <p:diamon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type="title"/>
          </p:nvPr>
        </p:nvSpPr>
        <p:spPr>
          <a:xfrm>
            <a:off x="2351585" y="1"/>
            <a:ext cx="7793037" cy="795337"/>
          </a:xfrm>
          <a:noFill/>
        </p:spPr>
        <p:txBody>
          <a:bodyPr>
            <a:normAutofit/>
          </a:bodyPr>
          <a:lstStyle/>
          <a:p>
            <a:r>
              <a:rPr lang="zh-CN" altLang="en-US" sz="2000" b="1" dirty="0">
                <a:latin typeface="宋体" panose="02010600030101010101" pitchFamily="2" charset="-122"/>
              </a:rPr>
              <a:t>管理登录账户</a:t>
            </a:r>
            <a:r>
              <a:rPr lang="en-US" altLang="zh-CN" sz="2000" b="1" dirty="0">
                <a:latin typeface="宋体" panose="02010600030101010101" pitchFamily="2" charset="-122"/>
              </a:rPr>
              <a:t>(3) </a:t>
            </a:r>
          </a:p>
        </p:txBody>
      </p:sp>
      <p:sp>
        <p:nvSpPr>
          <p:cNvPr id="25604" name="Rectangle 2"/>
          <p:cNvSpPr>
            <a:spLocks noGrp="1" noChangeArrowheads="1"/>
          </p:cNvSpPr>
          <p:nvPr>
            <p:ph idx="1"/>
          </p:nvPr>
        </p:nvSpPr>
        <p:spPr>
          <a:xfrm>
            <a:off x="1233488" y="795338"/>
            <a:ext cx="10348912" cy="4752975"/>
          </a:xfrm>
        </p:spPr>
        <p:txBody>
          <a:bodyPr>
            <a:noAutofit/>
          </a:bodyPr>
          <a:lstStyle/>
          <a:p>
            <a:pPr fontAlgn="auto">
              <a:lnSpc>
                <a:spcPct val="150000"/>
              </a:lnSpc>
              <a:spcBef>
                <a:spcPts val="0"/>
              </a:spcBef>
              <a:buClr>
                <a:schemeClr val="hlink"/>
              </a:buClr>
              <a:buSzPct val="95000"/>
              <a:buFont typeface="Wingdings" panose="05000000000000000000" pitchFamily="2" charset="2"/>
              <a:buChar char="v"/>
            </a:pPr>
            <a:r>
              <a:rPr lang="en-US" altLang="zh-CN" sz="2000" dirty="0">
                <a:solidFill>
                  <a:srgbClr val="148BD4"/>
                </a:solidFill>
              </a:rPr>
              <a:t> </a:t>
            </a:r>
            <a:r>
              <a:rPr lang="zh-CN" altLang="en-US" sz="2000" dirty="0">
                <a:solidFill>
                  <a:srgbClr val="148BD4"/>
                </a:solidFill>
              </a:rPr>
              <a:t>删除</a:t>
            </a:r>
            <a:r>
              <a:rPr lang="en-US" altLang="zh-CN" sz="2000" dirty="0">
                <a:solidFill>
                  <a:srgbClr val="148BD4"/>
                </a:solidFill>
              </a:rPr>
              <a:t>SQL Server</a:t>
            </a:r>
            <a:r>
              <a:rPr lang="zh-CN" altLang="en-US" sz="2000" dirty="0">
                <a:solidFill>
                  <a:srgbClr val="148BD4"/>
                </a:solidFill>
              </a:rPr>
              <a:t>登录账户</a:t>
            </a:r>
            <a:endParaRPr lang="zh-CN" altLang="en-US" sz="2000" dirty="0">
              <a:solidFill>
                <a:srgbClr val="0000CC"/>
              </a:solidFill>
            </a:endParaRPr>
          </a:p>
          <a:p>
            <a:pPr fontAlgn="auto">
              <a:lnSpc>
                <a:spcPct val="150000"/>
              </a:lnSpc>
              <a:spcBef>
                <a:spcPts val="0"/>
              </a:spcBef>
              <a:buFont typeface="Wingdings" panose="05000000000000000000" pitchFamily="2" charset="2"/>
              <a:buNone/>
            </a:pPr>
            <a:r>
              <a:rPr lang="zh-CN" altLang="en-US" sz="2000" dirty="0"/>
              <a:t>使用系统存储过程</a:t>
            </a:r>
            <a:r>
              <a:rPr lang="en-US" altLang="zh-CN" sz="2000" dirty="0" err="1"/>
              <a:t>sp_droplogin</a:t>
            </a:r>
            <a:r>
              <a:rPr lang="zh-CN" altLang="en-US" sz="2000" dirty="0"/>
              <a:t>可以删除</a:t>
            </a:r>
            <a:r>
              <a:rPr lang="en-US" altLang="zh-CN" sz="2000" dirty="0"/>
              <a:t>SQL Server</a:t>
            </a:r>
            <a:r>
              <a:rPr lang="zh-CN" altLang="en-US" sz="2000" dirty="0"/>
              <a:t>登录账户，语句格式为：</a:t>
            </a:r>
          </a:p>
          <a:p>
            <a:pPr fontAlgn="auto">
              <a:lnSpc>
                <a:spcPct val="150000"/>
              </a:lnSpc>
              <a:spcBef>
                <a:spcPts val="0"/>
              </a:spcBef>
              <a:spcAft>
                <a:spcPct val="20000"/>
              </a:spcAft>
              <a:buFont typeface="Wingdings" panose="05000000000000000000" pitchFamily="2" charset="2"/>
              <a:buNone/>
            </a:pPr>
            <a:r>
              <a:rPr lang="zh-CN" altLang="en-US" sz="2000" dirty="0">
                <a:solidFill>
                  <a:srgbClr val="E24747"/>
                </a:solidFill>
              </a:rPr>
              <a:t>      </a:t>
            </a:r>
            <a:r>
              <a:rPr lang="en-US" altLang="zh-CN" sz="2000" dirty="0" err="1">
                <a:solidFill>
                  <a:srgbClr val="E24747"/>
                </a:solidFill>
              </a:rPr>
              <a:t>sp_droplogin</a:t>
            </a:r>
            <a:r>
              <a:rPr lang="en-US" altLang="zh-CN" sz="2000" dirty="0">
                <a:solidFill>
                  <a:srgbClr val="E24747"/>
                </a:solidFill>
              </a:rPr>
              <a:t> &lt;</a:t>
            </a:r>
            <a:r>
              <a:rPr lang="zh-CN" altLang="en-US" sz="2000" dirty="0">
                <a:solidFill>
                  <a:srgbClr val="E24747"/>
                </a:solidFill>
              </a:rPr>
              <a:t>登录账户名</a:t>
            </a:r>
            <a:r>
              <a:rPr lang="en-US" altLang="zh-CN" sz="2000" dirty="0">
                <a:solidFill>
                  <a:srgbClr val="E24747"/>
                </a:solidFill>
              </a:rPr>
              <a:t>&gt; </a:t>
            </a:r>
            <a:endParaRPr lang="en-US" altLang="zh-CN" sz="2000" dirty="0">
              <a:solidFill>
                <a:srgbClr val="993300"/>
              </a:solidFill>
            </a:endParaRPr>
          </a:p>
          <a:p>
            <a:pPr fontAlgn="auto">
              <a:lnSpc>
                <a:spcPct val="150000"/>
              </a:lnSpc>
              <a:spcBef>
                <a:spcPts val="0"/>
              </a:spcBef>
              <a:buFont typeface="Wingdings" panose="05000000000000000000" pitchFamily="2" charset="2"/>
              <a:buNone/>
            </a:pPr>
            <a:r>
              <a:rPr lang="zh-CN" altLang="en-US" sz="2000" dirty="0">
                <a:solidFill>
                  <a:srgbClr val="993366"/>
                </a:solidFill>
              </a:rPr>
              <a:t>注意：不能删除</a:t>
            </a:r>
            <a:r>
              <a:rPr lang="en-US" altLang="zh-CN" sz="2000" dirty="0" err="1">
                <a:solidFill>
                  <a:srgbClr val="993366"/>
                </a:solidFill>
              </a:rPr>
              <a:t>sa</a:t>
            </a:r>
            <a:r>
              <a:rPr lang="zh-CN" altLang="en-US" sz="2000" dirty="0">
                <a:solidFill>
                  <a:srgbClr val="993366"/>
                </a:solidFill>
              </a:rPr>
              <a:t>（系统管理员）登录账户、拥有现有数据库的登录账户、在</a:t>
            </a:r>
            <a:r>
              <a:rPr lang="en-US" altLang="zh-CN" sz="2000" dirty="0" err="1">
                <a:solidFill>
                  <a:srgbClr val="993366"/>
                </a:solidFill>
              </a:rPr>
              <a:t>msdb</a:t>
            </a:r>
            <a:r>
              <a:rPr lang="zh-CN" altLang="en-US" sz="2000" dirty="0">
                <a:solidFill>
                  <a:srgbClr val="993366"/>
                </a:solidFill>
              </a:rPr>
              <a:t>数据库中拥有作业的登录账户、当前正在使用且被连接到</a:t>
            </a:r>
            <a:r>
              <a:rPr lang="en-US" altLang="zh-CN" sz="2000" dirty="0">
                <a:solidFill>
                  <a:srgbClr val="993366"/>
                </a:solidFill>
              </a:rPr>
              <a:t>SQL Server</a:t>
            </a:r>
            <a:r>
              <a:rPr lang="zh-CN" altLang="en-US" sz="2000" dirty="0">
                <a:solidFill>
                  <a:srgbClr val="993366"/>
                </a:solidFill>
              </a:rPr>
              <a:t>的登录账户。</a:t>
            </a:r>
            <a:endParaRPr lang="en-US" altLang="zh-CN" sz="2000" dirty="0">
              <a:solidFill>
                <a:srgbClr val="993366"/>
              </a:solidFill>
            </a:endParaRPr>
          </a:p>
          <a:p>
            <a:pPr fontAlgn="auto">
              <a:lnSpc>
                <a:spcPct val="150000"/>
              </a:lnSpc>
              <a:spcBef>
                <a:spcPts val="0"/>
              </a:spcBef>
              <a:buFont typeface="Wingdings" panose="05000000000000000000" pitchFamily="2" charset="2"/>
              <a:buNone/>
            </a:pPr>
            <a:endParaRPr lang="zh-CN" altLang="en-US" sz="2000" dirty="0">
              <a:solidFill>
                <a:srgbClr val="993366"/>
              </a:solidFill>
            </a:endParaRPr>
          </a:p>
          <a:p>
            <a:pPr fontAlgn="auto">
              <a:lnSpc>
                <a:spcPct val="150000"/>
              </a:lnSpc>
              <a:spcBef>
                <a:spcPts val="0"/>
              </a:spcBef>
              <a:buFont typeface="Wingdings" panose="05000000000000000000" pitchFamily="2" charset="2"/>
              <a:buNone/>
            </a:pPr>
            <a:r>
              <a:rPr lang="zh-CN" altLang="en-US" sz="2000" dirty="0">
                <a:solidFill>
                  <a:srgbClr val="006600"/>
                </a:solidFill>
              </a:rPr>
              <a:t>例</a:t>
            </a:r>
            <a:r>
              <a:rPr lang="en-US" altLang="zh-CN" sz="2000" dirty="0">
                <a:solidFill>
                  <a:srgbClr val="006600"/>
                </a:solidFill>
              </a:rPr>
              <a:t>10.6</a:t>
            </a:r>
            <a:r>
              <a:rPr lang="en-US" altLang="zh-CN" sz="2000" dirty="0"/>
              <a:t> </a:t>
            </a:r>
            <a:r>
              <a:rPr lang="zh-CN" altLang="en-US" sz="2000" dirty="0"/>
              <a:t>利用系统存储过程删除前面创建的登录账户</a:t>
            </a:r>
            <a:r>
              <a:rPr lang="zh-CN" altLang="en-US" sz="2000" dirty="0">
                <a:latin typeface="Arial" panose="020B0604020202020204" pitchFamily="34" charset="0"/>
              </a:rPr>
              <a:t>“</a:t>
            </a:r>
            <a:r>
              <a:rPr lang="en-US" altLang="zh-CN" sz="2000" dirty="0" err="1"/>
              <a:t>ss.login</a:t>
            </a:r>
            <a:r>
              <a:rPr lang="en-US" altLang="zh-CN" sz="2000" dirty="0">
                <a:latin typeface="Arial" panose="020B0604020202020204" pitchFamily="34" charset="0"/>
              </a:rPr>
              <a:t>”</a:t>
            </a:r>
            <a:r>
              <a:rPr lang="zh-CN" altLang="en-US" sz="2000" dirty="0"/>
              <a:t>。</a:t>
            </a:r>
          </a:p>
          <a:p>
            <a:pPr fontAlgn="auto">
              <a:lnSpc>
                <a:spcPct val="150000"/>
              </a:lnSpc>
              <a:spcBef>
                <a:spcPts val="0"/>
              </a:spcBef>
              <a:buFont typeface="Wingdings" panose="05000000000000000000" pitchFamily="2" charset="2"/>
              <a:buNone/>
            </a:pPr>
            <a:r>
              <a:rPr lang="en-US" altLang="zh-CN" sz="2000" dirty="0"/>
              <a:t>GO</a:t>
            </a:r>
          </a:p>
          <a:p>
            <a:pPr fontAlgn="auto">
              <a:lnSpc>
                <a:spcPct val="150000"/>
              </a:lnSpc>
              <a:spcBef>
                <a:spcPts val="0"/>
              </a:spcBef>
              <a:buFont typeface="Wingdings" panose="05000000000000000000" pitchFamily="2" charset="2"/>
              <a:buNone/>
            </a:pPr>
            <a:r>
              <a:rPr lang="en-US" altLang="zh-CN" sz="2000" dirty="0"/>
              <a:t>EXEC </a:t>
            </a:r>
            <a:r>
              <a:rPr lang="en-US" altLang="zh-CN" sz="2000" dirty="0" err="1"/>
              <a:t>sp_droplogin</a:t>
            </a:r>
            <a:r>
              <a:rPr lang="en-US" altLang="zh-CN" sz="2000" dirty="0"/>
              <a:t> '</a:t>
            </a:r>
            <a:r>
              <a:rPr lang="en-US" altLang="zh-CN" sz="2000" dirty="0" err="1"/>
              <a:t>ss_login</a:t>
            </a:r>
            <a:r>
              <a:rPr lang="en-US" altLang="zh-CN" sz="2000" dirty="0"/>
              <a:t>'</a:t>
            </a:r>
          </a:p>
          <a:p>
            <a:pPr fontAlgn="auto">
              <a:lnSpc>
                <a:spcPct val="150000"/>
              </a:lnSpc>
              <a:spcBef>
                <a:spcPts val="0"/>
              </a:spcBef>
              <a:buFont typeface="Wingdings" panose="05000000000000000000" pitchFamily="2" charset="2"/>
              <a:buNone/>
            </a:pPr>
            <a:r>
              <a:rPr lang="en-US" altLang="zh-CN" sz="2000" dirty="0"/>
              <a:t>GO</a:t>
            </a:r>
          </a:p>
        </p:txBody>
      </p:sp>
      <p:sp>
        <p:nvSpPr>
          <p:cNvPr id="4" name="日期占位符 3"/>
          <p:cNvSpPr>
            <a:spLocks noGrp="1"/>
          </p:cNvSpPr>
          <p:nvPr>
            <p:ph type="dt" sz="half" idx="10"/>
          </p:nvPr>
        </p:nvSpPr>
        <p:spPr/>
        <p:txBody>
          <a:bodyPr/>
          <a:lstStyle/>
          <a:p>
            <a:pPr>
              <a:defRPr/>
            </a:pPr>
            <a:fld id="{1EF69DAE-6E42-4519-951C-7136F801E415}"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0FF195BE-3E2B-472B-AAB7-975EC57672C9}" type="slidenum">
              <a:rPr lang="en-US" altLang="zh-CN"/>
              <a:t>29</a:t>
            </a:fld>
            <a:r>
              <a:rPr lang="en-US" altLang="zh-CN"/>
              <a:t>/69</a:t>
            </a:r>
          </a:p>
        </p:txBody>
      </p:sp>
    </p:spTree>
  </p:cSld>
  <p:clrMapOvr>
    <a:masterClrMapping/>
  </p:clrMapOvr>
  <p:transition>
    <p:comb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8EE867B-7E4B-4475-A21F-28C957D52A01}"/>
              </a:ext>
            </a:extLst>
          </p:cNvPr>
          <p:cNvSpPr/>
          <p:nvPr/>
        </p:nvSpPr>
        <p:spPr>
          <a:xfrm>
            <a:off x="172720" y="-172029"/>
            <a:ext cx="11123506" cy="2442592"/>
          </a:xfrm>
          <a:prstGeom prst="rect">
            <a:avLst/>
          </a:prstGeom>
        </p:spPr>
        <p:txBody>
          <a:bodyPr wrap="square">
            <a:spAutoFit/>
          </a:bodyPr>
          <a:lstStyle/>
          <a:p>
            <a:pPr algn="just">
              <a:lnSpc>
                <a:spcPct val="150000"/>
              </a:lnSpc>
              <a:spcBef>
                <a:spcPts val="1450"/>
              </a:spcBef>
            </a:pPr>
            <a:endParaRPr lang="en-US" altLang="zh-CN" sz="2200" kern="0" dirty="0">
              <a:solidFill>
                <a:srgbClr val="666666"/>
              </a:solidFill>
              <a:latin typeface="Arial" panose="020B0604020202020204" pitchFamily="34" charset="0"/>
              <a:cs typeface="Times New Roman" panose="02020603050405020304" pitchFamily="18" charset="0"/>
            </a:endParaRPr>
          </a:p>
          <a:p>
            <a:pPr algn="just">
              <a:lnSpc>
                <a:spcPct val="150000"/>
              </a:lnSpc>
              <a:spcBef>
                <a:spcPts val="1450"/>
              </a:spcBef>
            </a:pPr>
            <a:r>
              <a:rPr lang="en-US" altLang="zh-CN" sz="2200" b="1" kern="0" dirty="0">
                <a:solidFill>
                  <a:srgbClr val="0070C0"/>
                </a:solidFill>
                <a:latin typeface="Arial" panose="020B0604020202020204" pitchFamily="34" charset="0"/>
                <a:cs typeface="Times New Roman" panose="02020603050405020304" pitchFamily="18" charset="0"/>
              </a:rPr>
              <a:t># </a:t>
            </a:r>
            <a:r>
              <a:rPr lang="zh-CN" altLang="en-US" sz="2200" b="1" kern="0" dirty="0">
                <a:solidFill>
                  <a:srgbClr val="0070C0"/>
                </a:solidFill>
                <a:latin typeface="Arial" panose="020B0604020202020204" pitchFamily="34" charset="0"/>
                <a:cs typeface="Times New Roman" panose="02020603050405020304" pitchFamily="18" charset="0"/>
              </a:rPr>
              <a:t>计算机系统的安全模型</a:t>
            </a:r>
            <a:endParaRPr lang="en-US" altLang="zh-CN" sz="2200" b="1" kern="0" dirty="0">
              <a:solidFill>
                <a:srgbClr val="0070C0"/>
              </a:solidFill>
              <a:latin typeface="Arial" panose="020B0604020202020204" pitchFamily="34" charset="0"/>
              <a:cs typeface="Times New Roman" panose="02020603050405020304" pitchFamily="18" charset="0"/>
            </a:endParaRPr>
          </a:p>
          <a:p>
            <a:pPr algn="just">
              <a:lnSpc>
                <a:spcPct val="150000"/>
              </a:lnSpc>
              <a:spcBef>
                <a:spcPts val="1450"/>
              </a:spcBef>
            </a:pPr>
            <a:endParaRPr lang="en-US" altLang="zh-CN" sz="2200" b="1" kern="0" dirty="0">
              <a:solidFill>
                <a:srgbClr val="0070C0"/>
              </a:solidFill>
              <a:latin typeface="Arial" panose="020B0604020202020204" pitchFamily="34" charset="0"/>
              <a:cs typeface="Times New Roman" panose="02020603050405020304" pitchFamily="18" charset="0"/>
            </a:endParaRPr>
          </a:p>
          <a:p>
            <a:pPr algn="just">
              <a:lnSpc>
                <a:spcPct val="150000"/>
              </a:lnSpc>
            </a:pPr>
            <a:r>
              <a:rPr lang="en-US" altLang="zh-CN" sz="2200" b="1" kern="0" dirty="0">
                <a:solidFill>
                  <a:srgbClr val="0070C0"/>
                </a:solidFill>
                <a:latin typeface="Arial" panose="020B0604020202020204" pitchFamily="34" charset="0"/>
                <a:cs typeface="Times New Roman" panose="02020603050405020304" pitchFamily="18" charset="0"/>
              </a:rPr>
              <a:t># </a:t>
            </a:r>
            <a:r>
              <a:rPr lang="zh-CN" altLang="en-US" sz="2200" b="1" kern="0" dirty="0">
                <a:solidFill>
                  <a:srgbClr val="0070C0"/>
                </a:solidFill>
                <a:latin typeface="Arial" panose="020B0604020202020204" pitchFamily="34" charset="0"/>
                <a:cs typeface="Times New Roman" panose="02020603050405020304" pitchFamily="18" charset="0"/>
              </a:rPr>
              <a:t>数据库管理系统安全性控制模型</a:t>
            </a:r>
            <a:endParaRPr lang="en-US" altLang="zh-CN" sz="2200" b="1" kern="0" dirty="0">
              <a:solidFill>
                <a:srgbClr val="0070C0"/>
              </a:solidFill>
              <a:latin typeface="Arial" panose="020B060402020202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494D576-35DE-4975-A19E-5167669C0500}"/>
              </a:ext>
            </a:extLst>
          </p:cNvPr>
          <p:cNvSpPr>
            <a:spLocks noGrp="1" noChangeArrowheads="1"/>
          </p:cNvSpPr>
          <p:nvPr>
            <p:ph type="title"/>
          </p:nvPr>
        </p:nvSpPr>
        <p:spPr>
          <a:xfrm>
            <a:off x="2135560" y="1"/>
            <a:ext cx="8153400" cy="731839"/>
          </a:xfrm>
        </p:spPr>
        <p:txBody>
          <a:bodyPr>
            <a:normAutofit/>
          </a:bodyPr>
          <a:lstStyle/>
          <a:p>
            <a:r>
              <a:rPr lang="zh-CN" altLang="en-US" sz="2000" b="1" dirty="0">
                <a:solidFill>
                  <a:srgbClr val="0070C0"/>
                </a:solidFill>
                <a:latin typeface="宋体" panose="02010600030101010101" pitchFamily="2" charset="-122"/>
              </a:rPr>
              <a:t>补充：数据库安全</a:t>
            </a:r>
            <a:r>
              <a:rPr lang="en-US" altLang="zh-CN" sz="2000" b="1" dirty="0">
                <a:solidFill>
                  <a:srgbClr val="0070C0"/>
                </a:solidFill>
                <a:latin typeface="宋体" panose="02010600030101010101" pitchFamily="2" charset="-122"/>
              </a:rPr>
              <a:t>-</a:t>
            </a:r>
            <a:r>
              <a:rPr lang="zh-CN" altLang="en-US" sz="2000" b="1" dirty="0">
                <a:solidFill>
                  <a:srgbClr val="0070C0"/>
                </a:solidFill>
                <a:latin typeface="宋体" panose="02010600030101010101" pitchFamily="2" charset="-122"/>
              </a:rPr>
              <a:t>模型</a:t>
            </a:r>
            <a:endParaRPr lang="en-US" altLang="zh-CN" sz="2000" b="1" dirty="0">
              <a:solidFill>
                <a:srgbClr val="0070C0"/>
              </a:solidFill>
              <a:latin typeface="宋体" panose="02010600030101010101" pitchFamily="2" charset="-122"/>
            </a:endParaRPr>
          </a:p>
        </p:txBody>
      </p:sp>
      <p:pic>
        <p:nvPicPr>
          <p:cNvPr id="1026" name="Picture 2" descr="计算机系统的安全模型">
            <a:extLst>
              <a:ext uri="{FF2B5EF4-FFF2-40B4-BE49-F238E27FC236}">
                <a16:creationId xmlns:a16="http://schemas.microsoft.com/office/drawing/2014/main" id="{DEA0DA54-CAEA-494A-8066-802B66039D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1449" y="712203"/>
            <a:ext cx="8547831" cy="1077089"/>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550B5A29-097E-4C8A-A955-5820A48D0DEB}"/>
              </a:ext>
            </a:extLst>
          </p:cNvPr>
          <p:cNvPicPr>
            <a:picLocks noChangeAspect="1"/>
          </p:cNvPicPr>
          <p:nvPr/>
        </p:nvPicPr>
        <p:blipFill>
          <a:blip r:embed="rId3"/>
          <a:stretch>
            <a:fillRect/>
          </a:stretch>
        </p:blipFill>
        <p:spPr>
          <a:xfrm>
            <a:off x="1915028" y="2270563"/>
            <a:ext cx="8629512" cy="4587436"/>
          </a:xfrm>
          <a:prstGeom prst="rect">
            <a:avLst/>
          </a:prstGeom>
        </p:spPr>
      </p:pic>
    </p:spTree>
    <p:extLst>
      <p:ext uri="{BB962C8B-B14F-4D97-AF65-F5344CB8AC3E}">
        <p14:creationId xmlns:p14="http://schemas.microsoft.com/office/powerpoint/2010/main" val="2603413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372336" y="1600200"/>
            <a:ext cx="5447325" cy="784830"/>
          </a:xfrm>
          <a:prstGeom prst="rect">
            <a:avLst/>
          </a:prstGeom>
          <a:noFill/>
        </p:spPr>
        <p:txBody>
          <a:bodyPr wrap="none" rtlCol="0">
            <a:spAutoFit/>
          </a:bodyPr>
          <a:lstStyle/>
          <a:p>
            <a:pPr algn="ctr"/>
            <a:r>
              <a:rPr lang="en-US" altLang="zh-CN" sz="4500" dirty="0">
                <a:solidFill>
                  <a:srgbClr val="61A5A7"/>
                </a:solidFill>
                <a:latin typeface="Georgia" panose="02040502050405020303" pitchFamily="18" charset="0"/>
                <a:ea typeface="Roboto Bk" pitchFamily="2" charset="0"/>
              </a:rPr>
              <a:t>10.4 </a:t>
            </a:r>
            <a:r>
              <a:rPr lang="zh-CN" altLang="en-US" sz="4500" dirty="0">
                <a:solidFill>
                  <a:srgbClr val="61A5A7"/>
                </a:solidFill>
                <a:latin typeface="Georgia" panose="02040502050405020303" pitchFamily="18" charset="0"/>
                <a:ea typeface="Roboto Bk" pitchFamily="2" charset="0"/>
              </a:rPr>
              <a:t>数据库用户管理</a:t>
            </a:r>
            <a:endParaRPr lang="en-US" sz="4500" dirty="0">
              <a:solidFill>
                <a:srgbClr val="61A5A7"/>
              </a:solidFill>
              <a:latin typeface="Georgia" panose="02040502050405020303" pitchFamily="18" charset="0"/>
              <a:ea typeface="Roboto Bk" pitchFamily="2" charset="0"/>
            </a:endParaRPr>
          </a:p>
        </p:txBody>
      </p:sp>
      <p:sp>
        <p:nvSpPr>
          <p:cNvPr id="8" name="TextBox 7"/>
          <p:cNvSpPr txBox="1"/>
          <p:nvPr/>
        </p:nvSpPr>
        <p:spPr>
          <a:xfrm>
            <a:off x="10112810" y="6273802"/>
            <a:ext cx="255198" cy="246221"/>
          </a:xfrm>
          <a:prstGeom prst="rect">
            <a:avLst/>
          </a:prstGeom>
          <a:noFill/>
        </p:spPr>
        <p:txBody>
          <a:bodyPr wrap="none" rtlCol="0">
            <a:spAutoFit/>
          </a:bodyPr>
          <a:lstStyle/>
          <a:p>
            <a:r>
              <a:rPr lang="en-US" sz="1000" dirty="0">
                <a:solidFill>
                  <a:schemeClr val="bg1"/>
                </a:solidFill>
              </a:rPr>
              <a:t>7</a:t>
            </a:r>
          </a:p>
        </p:txBody>
      </p:sp>
      <p:sp>
        <p:nvSpPr>
          <p:cNvPr id="6" name="Rectangle 28"/>
          <p:cNvSpPr/>
          <p:nvPr/>
        </p:nvSpPr>
        <p:spPr>
          <a:xfrm>
            <a:off x="23495" y="3442970"/>
            <a:ext cx="12175490" cy="3429000"/>
          </a:xfrm>
          <a:prstGeom prst="rect">
            <a:avLst/>
          </a:prstGeom>
          <a:solidFill>
            <a:srgbClr val="61A5A7"/>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26E"/>
              </a:solidFill>
            </a:endParaRPr>
          </a:p>
        </p:txBody>
      </p:sp>
      <p:sp>
        <p:nvSpPr>
          <p:cNvPr id="9" name="矩形 8"/>
          <p:cNvSpPr/>
          <p:nvPr/>
        </p:nvSpPr>
        <p:spPr>
          <a:xfrm>
            <a:off x="4007768" y="4147014"/>
            <a:ext cx="4572000" cy="1277273"/>
          </a:xfrm>
          <a:prstGeom prst="rect">
            <a:avLst/>
          </a:prstGeom>
        </p:spPr>
        <p:txBody>
          <a:bodyPr>
            <a:spAutoFit/>
          </a:bodyPr>
          <a:lstStyle/>
          <a:p>
            <a:pPr>
              <a:lnSpc>
                <a:spcPct val="150000"/>
              </a:lnSpc>
              <a:spcAft>
                <a:spcPts val="600"/>
              </a:spcAft>
            </a:pPr>
            <a:r>
              <a:rPr lang="en-US" altLang="zh-CN" sz="2400" b="1" dirty="0">
                <a:solidFill>
                  <a:schemeClr val="bg1"/>
                </a:solidFill>
                <a:latin typeface="Arial" panose="020B0604020202020204" pitchFamily="34" charset="0"/>
                <a:cs typeface="Arial" panose="020B0604020202020204" pitchFamily="34" charset="0"/>
              </a:rPr>
              <a:t>   +    </a:t>
            </a:r>
            <a:r>
              <a:rPr lang="zh-CN" altLang="en-US" sz="2400" b="1" dirty="0">
                <a:solidFill>
                  <a:schemeClr val="bg1"/>
                </a:solidFill>
                <a:latin typeface="Arial" panose="020B0604020202020204" pitchFamily="34" charset="0"/>
                <a:cs typeface="Arial" panose="020B0604020202020204" pitchFamily="34" charset="0"/>
              </a:rPr>
              <a:t>创建数据库用户</a:t>
            </a:r>
            <a:endParaRPr lang="en-US" altLang="zh-CN" sz="2400" b="1" dirty="0">
              <a:solidFill>
                <a:schemeClr val="bg1"/>
              </a:solidFill>
              <a:latin typeface="Arial" panose="020B0604020202020204" pitchFamily="34" charset="0"/>
              <a:cs typeface="Arial" panose="020B0604020202020204" pitchFamily="34" charset="0"/>
            </a:endParaRPr>
          </a:p>
          <a:p>
            <a:pPr indent="280035">
              <a:lnSpc>
                <a:spcPct val="150000"/>
              </a:lnSpc>
              <a:spcAft>
                <a:spcPts val="600"/>
              </a:spcAft>
            </a:pPr>
            <a:r>
              <a:rPr lang="en-US" altLang="zh-CN" sz="2400" b="1" dirty="0">
                <a:solidFill>
                  <a:schemeClr val="bg1"/>
                </a:solidFill>
                <a:latin typeface="Arial" panose="020B0604020202020204" pitchFamily="34" charset="0"/>
                <a:cs typeface="Arial" panose="020B0604020202020204" pitchFamily="34" charset="0"/>
              </a:rPr>
              <a:t>+    </a:t>
            </a:r>
            <a:r>
              <a:rPr lang="zh-CN" altLang="en-US" sz="2400" b="1" dirty="0">
                <a:solidFill>
                  <a:schemeClr val="bg1"/>
                </a:solidFill>
                <a:latin typeface="Arial" panose="020B0604020202020204" pitchFamily="34" charset="0"/>
                <a:cs typeface="Arial" panose="020B0604020202020204" pitchFamily="34" charset="0"/>
              </a:rPr>
              <a:t>删除数据库用户</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a:xfrm>
            <a:off x="2351585" y="1"/>
            <a:ext cx="7793037" cy="795337"/>
          </a:xfrm>
        </p:spPr>
        <p:txBody>
          <a:bodyPr>
            <a:normAutofit/>
          </a:bodyPr>
          <a:lstStyle/>
          <a:p>
            <a:r>
              <a:rPr lang="zh-CN" altLang="en-US" sz="2000" b="1" dirty="0">
                <a:latin typeface="宋体" panose="02010600030101010101" pitchFamily="2" charset="-122"/>
              </a:rPr>
              <a:t>登录账户和用户名的关系</a:t>
            </a:r>
          </a:p>
        </p:txBody>
      </p:sp>
      <p:sp>
        <p:nvSpPr>
          <p:cNvPr id="27653" name="Rectangle 3"/>
          <p:cNvSpPr>
            <a:spLocks noGrp="1" noChangeArrowheads="1"/>
          </p:cNvSpPr>
          <p:nvPr>
            <p:ph idx="1"/>
          </p:nvPr>
        </p:nvSpPr>
        <p:spPr>
          <a:xfrm>
            <a:off x="867536" y="739776"/>
            <a:ext cx="10761134" cy="5616575"/>
          </a:xfrm>
        </p:spPr>
        <p:txBody>
          <a:bodyPr>
            <a:normAutofit fontScale="97500"/>
          </a:bodyPr>
          <a:lstStyle/>
          <a:p>
            <a:pPr fontAlgn="auto">
              <a:lnSpc>
                <a:spcPct val="150000"/>
              </a:lnSpc>
              <a:spcBef>
                <a:spcPts val="0"/>
              </a:spcBef>
              <a:spcAft>
                <a:spcPts val="0"/>
              </a:spcAft>
              <a:buFont typeface="Wingdings" panose="05000000000000000000" pitchFamily="2" charset="2"/>
              <a:buNone/>
            </a:pPr>
            <a:r>
              <a:rPr lang="en-US" altLang="zh-CN" sz="2000" b="1" dirty="0">
                <a:solidFill>
                  <a:srgbClr val="E24747"/>
                </a:solidFill>
              </a:rPr>
              <a:t>  </a:t>
            </a:r>
            <a:r>
              <a:rPr lang="zh-CN" altLang="en-US" sz="2000" b="1" dirty="0">
                <a:solidFill>
                  <a:srgbClr val="E24747"/>
                </a:solidFill>
              </a:rPr>
              <a:t>登录账户（登录名）：</a:t>
            </a:r>
            <a:r>
              <a:rPr lang="zh-CN" altLang="en-US" sz="2000" dirty="0"/>
              <a:t>服务器方的一个实体，使用一个登录账户只能</a:t>
            </a:r>
            <a:r>
              <a:rPr lang="zh-CN" altLang="en-US" sz="2100" b="1" dirty="0">
                <a:solidFill>
                  <a:srgbClr val="0070C0"/>
                </a:solidFill>
              </a:rPr>
              <a:t>进入服务器</a:t>
            </a:r>
            <a:r>
              <a:rPr lang="zh-CN" altLang="en-US" sz="2000" dirty="0"/>
              <a:t>，但是不能让用户访问服务器中的数据库资源。每个登录账户的定义存放在</a:t>
            </a:r>
            <a:r>
              <a:rPr lang="en-US" altLang="zh-CN" sz="2000" b="1" dirty="0">
                <a:solidFill>
                  <a:srgbClr val="0070C0"/>
                </a:solidFill>
              </a:rPr>
              <a:t>master</a:t>
            </a:r>
            <a:r>
              <a:rPr lang="zh-CN" altLang="en-US" sz="2000" b="1" dirty="0">
                <a:solidFill>
                  <a:srgbClr val="0070C0"/>
                </a:solidFill>
              </a:rPr>
              <a:t>数据库</a:t>
            </a:r>
            <a:r>
              <a:rPr lang="zh-CN" altLang="en-US" sz="2100" dirty="0"/>
              <a:t>的</a:t>
            </a:r>
            <a:r>
              <a:rPr lang="en-US" altLang="zh-CN" sz="2000" b="1" dirty="0" err="1">
                <a:solidFill>
                  <a:srgbClr val="0070C0"/>
                </a:solidFill>
              </a:rPr>
              <a:t>syslogins</a:t>
            </a:r>
            <a:r>
              <a:rPr lang="zh-CN" altLang="en-US" sz="2000" b="1" dirty="0">
                <a:solidFill>
                  <a:srgbClr val="0070C0"/>
                </a:solidFill>
              </a:rPr>
              <a:t>表</a:t>
            </a:r>
            <a:r>
              <a:rPr lang="zh-CN" altLang="en-US" sz="2100" dirty="0"/>
              <a:t>中</a:t>
            </a:r>
            <a:r>
              <a:rPr lang="zh-CN" altLang="en-US" sz="2000" dirty="0"/>
              <a:t>。</a:t>
            </a:r>
            <a:endParaRPr lang="en-US" altLang="zh-CN" sz="2000" dirty="0"/>
          </a:p>
          <a:p>
            <a:pPr fontAlgn="auto">
              <a:lnSpc>
                <a:spcPct val="150000"/>
              </a:lnSpc>
              <a:spcBef>
                <a:spcPts val="0"/>
              </a:spcBef>
              <a:spcAft>
                <a:spcPts val="0"/>
              </a:spcAft>
              <a:buFont typeface="Wingdings" panose="05000000000000000000" pitchFamily="2" charset="2"/>
              <a:buNone/>
            </a:pPr>
            <a:endParaRPr lang="zh-CN" altLang="en-US" sz="2000" dirty="0"/>
          </a:p>
          <a:p>
            <a:pPr fontAlgn="auto">
              <a:lnSpc>
                <a:spcPct val="150000"/>
              </a:lnSpc>
              <a:spcBef>
                <a:spcPts val="0"/>
              </a:spcBef>
              <a:spcAft>
                <a:spcPts val="0"/>
              </a:spcAft>
              <a:buFont typeface="Wingdings" panose="05000000000000000000" pitchFamily="2" charset="2"/>
              <a:buNone/>
            </a:pPr>
            <a:r>
              <a:rPr lang="zh-CN" altLang="en-US" sz="2000" dirty="0">
                <a:solidFill>
                  <a:srgbClr val="E24747"/>
                </a:solidFill>
              </a:rPr>
              <a:t>  </a:t>
            </a:r>
            <a:r>
              <a:rPr lang="zh-CN" altLang="en-US" sz="2000" b="1" dirty="0">
                <a:solidFill>
                  <a:srgbClr val="E24747"/>
                </a:solidFill>
              </a:rPr>
              <a:t>用户名：</a:t>
            </a:r>
            <a:r>
              <a:rPr lang="zh-CN" altLang="en-US" sz="2000" dirty="0"/>
              <a:t>一个或多个登录对象在数据库中的</a:t>
            </a:r>
            <a:r>
              <a:rPr lang="zh-CN" altLang="en-US" sz="2000" b="1" dirty="0">
                <a:solidFill>
                  <a:srgbClr val="FF0000"/>
                </a:solidFill>
              </a:rPr>
              <a:t>映射</a:t>
            </a:r>
            <a:r>
              <a:rPr lang="zh-CN" altLang="en-US" sz="2000" dirty="0"/>
              <a:t>，可以对用户对象进行</a:t>
            </a:r>
            <a:r>
              <a:rPr lang="zh-CN" altLang="en-US" sz="2000" b="1" dirty="0">
                <a:solidFill>
                  <a:srgbClr val="FF0000"/>
                </a:solidFill>
              </a:rPr>
              <a:t>授权</a:t>
            </a:r>
            <a:r>
              <a:rPr lang="zh-CN" altLang="en-US" sz="2000" dirty="0"/>
              <a:t>，以便为登录对象</a:t>
            </a:r>
            <a:r>
              <a:rPr lang="zh-CN" altLang="en-US" sz="2000" b="1" dirty="0">
                <a:solidFill>
                  <a:srgbClr val="0070C0"/>
                </a:solidFill>
              </a:rPr>
              <a:t>提供对数据库的访问权限</a:t>
            </a:r>
            <a:r>
              <a:rPr lang="zh-CN" altLang="en-US" sz="2000" dirty="0"/>
              <a:t>。</a:t>
            </a:r>
            <a:r>
              <a:rPr lang="zh-CN" altLang="en-US" sz="2100" dirty="0"/>
              <a:t>用户定义信息存放在</a:t>
            </a:r>
            <a:r>
              <a:rPr lang="zh-CN" altLang="en-US" sz="2000" b="1" dirty="0">
                <a:solidFill>
                  <a:srgbClr val="0070C0"/>
                </a:solidFill>
              </a:rPr>
              <a:t>每个数据库</a:t>
            </a:r>
            <a:r>
              <a:rPr lang="zh-CN" altLang="en-US" sz="2100" dirty="0"/>
              <a:t>的</a:t>
            </a:r>
            <a:r>
              <a:rPr lang="en-US" altLang="zh-CN" sz="2000" b="1" dirty="0" err="1">
                <a:solidFill>
                  <a:srgbClr val="0070C0"/>
                </a:solidFill>
              </a:rPr>
              <a:t>sysusers</a:t>
            </a:r>
            <a:r>
              <a:rPr lang="zh-CN" altLang="en-US" sz="2000" b="1" dirty="0">
                <a:solidFill>
                  <a:srgbClr val="0070C0"/>
                </a:solidFill>
              </a:rPr>
              <a:t>表</a:t>
            </a:r>
            <a:r>
              <a:rPr lang="zh-CN" altLang="en-US" sz="2100" dirty="0"/>
              <a:t>中。</a:t>
            </a:r>
            <a:endParaRPr lang="en-US" altLang="zh-CN" sz="2100" dirty="0"/>
          </a:p>
          <a:p>
            <a:pPr fontAlgn="auto">
              <a:lnSpc>
                <a:spcPct val="150000"/>
              </a:lnSpc>
              <a:spcBef>
                <a:spcPts val="0"/>
              </a:spcBef>
              <a:spcAft>
                <a:spcPts val="0"/>
              </a:spcAft>
              <a:buFont typeface="Wingdings" panose="05000000000000000000" pitchFamily="2" charset="2"/>
              <a:buNone/>
            </a:pPr>
            <a:endParaRPr lang="zh-CN" altLang="en-US" sz="2000" dirty="0"/>
          </a:p>
          <a:p>
            <a:pPr algn="just" fontAlgn="auto">
              <a:lnSpc>
                <a:spcPct val="150000"/>
              </a:lnSpc>
              <a:spcBef>
                <a:spcPts val="0"/>
              </a:spcBef>
              <a:spcAft>
                <a:spcPts val="0"/>
              </a:spcAft>
              <a:buFont typeface="Wingdings" panose="05000000000000000000" pitchFamily="2" charset="2"/>
              <a:buNone/>
            </a:pPr>
            <a:r>
              <a:rPr lang="zh-CN" altLang="en-US" sz="2000" dirty="0"/>
              <a:t>       </a:t>
            </a:r>
            <a:r>
              <a:rPr lang="en-US" altLang="zh-CN" sz="2000" dirty="0"/>
              <a:t>SQL SERVER</a:t>
            </a:r>
            <a:r>
              <a:rPr lang="zh-CN" altLang="en-US" sz="2000" dirty="0"/>
              <a:t>把</a:t>
            </a:r>
            <a:r>
              <a:rPr lang="zh-CN" altLang="en-US" sz="2000" b="1" dirty="0">
                <a:solidFill>
                  <a:srgbClr val="FF0000"/>
                </a:solidFill>
              </a:rPr>
              <a:t>登录账户与用户名的关系称为映射</a:t>
            </a:r>
            <a:r>
              <a:rPr lang="zh-CN" altLang="en-US" sz="2000" dirty="0"/>
              <a:t>。用登录名登录</a:t>
            </a:r>
            <a:r>
              <a:rPr lang="en-US" altLang="zh-CN" sz="2000" dirty="0"/>
              <a:t>SQL SERVER</a:t>
            </a:r>
            <a:r>
              <a:rPr lang="zh-CN" altLang="en-US" sz="2000" dirty="0"/>
              <a:t>后，在访问各个数据库时，</a:t>
            </a:r>
            <a:r>
              <a:rPr lang="en-US" altLang="zh-CN" sz="2000" dirty="0"/>
              <a:t>SQL SERVER</a:t>
            </a:r>
            <a:r>
              <a:rPr lang="zh-CN" altLang="en-US" sz="2000" dirty="0"/>
              <a:t>会自动查询此数据库中是否存在与此登录名关联的用户名，若存在就使用此用户的权限访问此数据库，若不存在就是用</a:t>
            </a:r>
            <a:r>
              <a:rPr lang="en-US" altLang="zh-CN" sz="2000" b="1" dirty="0">
                <a:solidFill>
                  <a:srgbClr val="0070C0"/>
                </a:solidFill>
              </a:rPr>
              <a:t>guest</a:t>
            </a:r>
            <a:r>
              <a:rPr lang="zh-CN" altLang="en-US" sz="2000" b="1" dirty="0">
                <a:solidFill>
                  <a:srgbClr val="0070C0"/>
                </a:solidFill>
              </a:rPr>
              <a:t>用户</a:t>
            </a:r>
            <a:r>
              <a:rPr lang="zh-CN" altLang="en-US" sz="2000" dirty="0"/>
              <a:t>访问此数据库</a:t>
            </a:r>
            <a:r>
              <a:rPr lang="en-US" altLang="zh-CN" sz="2000" dirty="0"/>
              <a:t>(guest</a:t>
            </a:r>
            <a:r>
              <a:rPr lang="zh-CN" altLang="en-US" sz="2000" dirty="0"/>
              <a:t>是一个特殊的用户名，它可以访问数据库，但受到限制</a:t>
            </a:r>
            <a:r>
              <a:rPr lang="en-US" altLang="zh-CN" sz="2000" dirty="0"/>
              <a:t>)</a:t>
            </a:r>
            <a:r>
              <a:rPr lang="zh-CN" altLang="en-US" sz="2000" dirty="0"/>
              <a:t>。</a:t>
            </a:r>
          </a:p>
        </p:txBody>
      </p:sp>
      <p:sp>
        <p:nvSpPr>
          <p:cNvPr id="4" name="日期占位符 3"/>
          <p:cNvSpPr>
            <a:spLocks noGrp="1"/>
          </p:cNvSpPr>
          <p:nvPr>
            <p:ph type="dt" sz="half" idx="10"/>
          </p:nvPr>
        </p:nvSpPr>
        <p:spPr/>
        <p:txBody>
          <a:bodyPr/>
          <a:lstStyle/>
          <a:p>
            <a:pPr>
              <a:defRPr/>
            </a:pPr>
            <a:fld id="{78801B16-5965-49A8-8A8C-3A73E79A41F1}"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EAE77E02-4FA5-4506-B2FB-A1C75937BB76}" type="slidenum">
              <a:rPr lang="en-US" altLang="zh-CN"/>
              <a:t>31</a:t>
            </a:fld>
            <a:r>
              <a:rPr lang="en-US" altLang="zh-CN"/>
              <a:t>/69</a:t>
            </a:r>
          </a:p>
        </p:txBody>
      </p:sp>
    </p:spTree>
  </p:cSld>
  <p:clrMapOvr>
    <a:masterClrMapping/>
  </p:clrMapOvr>
  <p:transition>
    <p:wheel spokes="2"/>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a:xfrm>
            <a:off x="2063552" y="10526"/>
            <a:ext cx="8153400" cy="731839"/>
          </a:xfrm>
        </p:spPr>
        <p:txBody>
          <a:bodyPr>
            <a:normAutofit/>
          </a:bodyPr>
          <a:lstStyle/>
          <a:p>
            <a:r>
              <a:rPr lang="zh-CN" altLang="en-US" sz="2000" b="1" dirty="0">
                <a:latin typeface="宋体" panose="02010600030101010101" pitchFamily="2" charset="-122"/>
              </a:rPr>
              <a:t>登录名</a:t>
            </a:r>
            <a:r>
              <a:rPr lang="en-US" altLang="zh-CN" sz="2000" b="1" dirty="0">
                <a:latin typeface="宋体" panose="02010600030101010101" pitchFamily="2" charset="-122"/>
              </a:rPr>
              <a:t>(</a:t>
            </a:r>
            <a:r>
              <a:rPr lang="zh-CN" altLang="en-US" sz="2000" b="1" dirty="0">
                <a:latin typeface="宋体" panose="02010600030101010101" pitchFamily="2" charset="-122"/>
              </a:rPr>
              <a:t>账户</a:t>
            </a:r>
            <a:r>
              <a:rPr lang="en-US" altLang="zh-CN" sz="2000" b="1" dirty="0">
                <a:latin typeface="宋体" panose="02010600030101010101" pitchFamily="2" charset="-122"/>
              </a:rPr>
              <a:t>)</a:t>
            </a:r>
            <a:r>
              <a:rPr lang="zh-CN" altLang="en-US" sz="2000" b="1" dirty="0">
                <a:latin typeface="宋体" panose="02010600030101010101" pitchFamily="2" charset="-122"/>
              </a:rPr>
              <a:t>与数据库用户区别</a:t>
            </a:r>
          </a:p>
        </p:txBody>
      </p:sp>
      <p:sp>
        <p:nvSpPr>
          <p:cNvPr id="35845" name="Rectangle 3"/>
          <p:cNvSpPr>
            <a:spLocks noGrp="1" noChangeArrowheads="1"/>
          </p:cNvSpPr>
          <p:nvPr>
            <p:ph idx="1"/>
          </p:nvPr>
        </p:nvSpPr>
        <p:spPr>
          <a:xfrm>
            <a:off x="755328" y="836713"/>
            <a:ext cx="10827072" cy="4525963"/>
          </a:xfrm>
        </p:spPr>
        <p:txBody>
          <a:bodyPr>
            <a:normAutofit/>
          </a:bodyPr>
          <a:lstStyle/>
          <a:p>
            <a:pPr indent="457200" fontAlgn="auto">
              <a:lnSpc>
                <a:spcPct val="150000"/>
              </a:lnSpc>
              <a:spcBef>
                <a:spcPts val="0"/>
              </a:spcBef>
              <a:spcAft>
                <a:spcPts val="0"/>
              </a:spcAft>
              <a:buFont typeface="Wingdings" panose="05000000000000000000" pitchFamily="2" charset="2"/>
              <a:buNone/>
            </a:pPr>
            <a:r>
              <a:rPr lang="zh-CN" altLang="en-US" sz="2000" b="1" dirty="0">
                <a:solidFill>
                  <a:srgbClr val="E24747"/>
                </a:solidFill>
              </a:rPr>
              <a:t>登录名</a:t>
            </a:r>
            <a:r>
              <a:rPr lang="zh-CN" altLang="en-US" sz="2000" dirty="0"/>
              <a:t>即为服务器登录名，指有权限登录到某服务器的用户。</a:t>
            </a:r>
          </a:p>
          <a:p>
            <a:pPr indent="457200" fontAlgn="auto">
              <a:lnSpc>
                <a:spcPct val="150000"/>
              </a:lnSpc>
              <a:spcBef>
                <a:spcPts val="0"/>
              </a:spcBef>
              <a:spcAft>
                <a:spcPts val="0"/>
              </a:spcAft>
              <a:buFont typeface="Wingdings" panose="05000000000000000000" pitchFamily="2" charset="2"/>
              <a:buNone/>
            </a:pPr>
            <a:r>
              <a:rPr lang="zh-CN" altLang="en-US" sz="2000" b="1" dirty="0">
                <a:solidFill>
                  <a:srgbClr val="E24747"/>
                </a:solidFill>
              </a:rPr>
              <a:t>数据库用户</a:t>
            </a:r>
            <a:r>
              <a:rPr lang="zh-CN" altLang="en-US" sz="2000" dirty="0"/>
              <a:t>是指有权限能操作数据库的用户。</a:t>
            </a:r>
            <a:endParaRPr lang="en-US" altLang="zh-CN" sz="2000" dirty="0"/>
          </a:p>
          <a:p>
            <a:pPr indent="457200" fontAlgn="auto">
              <a:lnSpc>
                <a:spcPct val="150000"/>
              </a:lnSpc>
              <a:spcBef>
                <a:spcPts val="0"/>
              </a:spcBef>
              <a:spcAft>
                <a:spcPts val="0"/>
              </a:spcAft>
              <a:buFont typeface="Wingdings" panose="05000000000000000000" pitchFamily="2" charset="2"/>
              <a:buNone/>
            </a:pPr>
            <a:r>
              <a:rPr lang="zh-CN" altLang="en-US" sz="2000" b="1" dirty="0">
                <a:solidFill>
                  <a:srgbClr val="0070C0"/>
                </a:solidFill>
              </a:rPr>
              <a:t>一个登录名可以被授权访问多个数据库，但一个登录名在每个数据库中只能映射一次。即一个登录名可对应多个用户。</a:t>
            </a:r>
            <a:endParaRPr lang="en-US" altLang="zh-CN" sz="2000" b="1" dirty="0">
              <a:solidFill>
                <a:srgbClr val="0070C0"/>
              </a:solidFill>
            </a:endParaRPr>
          </a:p>
          <a:p>
            <a:pPr indent="457200" fontAlgn="auto">
              <a:lnSpc>
                <a:spcPct val="150000"/>
              </a:lnSpc>
              <a:spcBef>
                <a:spcPts val="0"/>
              </a:spcBef>
              <a:spcAft>
                <a:spcPts val="0"/>
              </a:spcAft>
              <a:buFont typeface="Wingdings" panose="05000000000000000000" pitchFamily="2" charset="2"/>
              <a:buNone/>
            </a:pPr>
            <a:endParaRPr lang="zh-CN" altLang="en-US" sz="2000" b="1" dirty="0">
              <a:solidFill>
                <a:srgbClr val="0070C0"/>
              </a:solidFill>
            </a:endParaRPr>
          </a:p>
          <a:p>
            <a:pPr indent="457200" fontAlgn="auto">
              <a:lnSpc>
                <a:spcPct val="150000"/>
              </a:lnSpc>
              <a:spcBef>
                <a:spcPts val="0"/>
              </a:spcBef>
              <a:spcAft>
                <a:spcPts val="0"/>
              </a:spcAft>
              <a:buFont typeface="Wingdings" panose="05000000000000000000" pitchFamily="2" charset="2"/>
              <a:buNone/>
            </a:pPr>
            <a:r>
              <a:rPr lang="zh-CN" altLang="en-US" sz="2000" dirty="0"/>
              <a:t> </a:t>
            </a:r>
            <a:r>
              <a:rPr lang="en-US" altLang="zh-CN" sz="2000" dirty="0"/>
              <a:t>SQL SERVER</a:t>
            </a:r>
            <a:r>
              <a:rPr lang="zh-CN" altLang="en-US" sz="2000" dirty="0"/>
              <a:t>就象一栋大楼，里面的每个房间都是一个数据库。登录名只是进入大楼的钥匙，而用户名则是进入房间的钥匙。一个登录名可以有多个房间的钥匙，但一个登录名在一个房间只能拥有此房间的一把钥匙。</a:t>
            </a:r>
          </a:p>
        </p:txBody>
      </p:sp>
      <p:sp>
        <p:nvSpPr>
          <p:cNvPr id="4" name="日期占位符 3"/>
          <p:cNvSpPr>
            <a:spLocks noGrp="1"/>
          </p:cNvSpPr>
          <p:nvPr>
            <p:ph type="dt" sz="half" idx="10"/>
          </p:nvPr>
        </p:nvSpPr>
        <p:spPr/>
        <p:txBody>
          <a:bodyPr/>
          <a:lstStyle/>
          <a:p>
            <a:pPr>
              <a:defRPr/>
            </a:pPr>
            <a:fld id="{3C27B066-6A58-4D59-96DE-486E10F2D692}"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C9B8F290-4803-4BF0-9EB5-391218AEC3B4}" type="slidenum">
              <a:rPr lang="en-US" altLang="zh-CN"/>
              <a:t>32</a:t>
            </a:fld>
            <a:r>
              <a:rPr lang="en-US" altLang="zh-CN"/>
              <a:t>/69</a:t>
            </a:r>
          </a:p>
        </p:txBody>
      </p:sp>
    </p:spTree>
    <p:extLst>
      <p:ext uri="{BB962C8B-B14F-4D97-AF65-F5344CB8AC3E}">
        <p14:creationId xmlns:p14="http://schemas.microsoft.com/office/powerpoint/2010/main" val="588901397"/>
      </p:ext>
    </p:extLst>
  </p:cSld>
  <p:clrMapOvr>
    <a:masterClrMapping/>
  </p:clrMapOvr>
  <p:transition>
    <p:strips dir="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4"/>
          <p:cNvSpPr>
            <a:spLocks noGrp="1" noChangeArrowheads="1"/>
          </p:cNvSpPr>
          <p:nvPr>
            <p:ph type="title"/>
          </p:nvPr>
        </p:nvSpPr>
        <p:spPr>
          <a:xfrm>
            <a:off x="2351585" y="-28511"/>
            <a:ext cx="7793037" cy="795337"/>
          </a:xfrm>
          <a:noFill/>
        </p:spPr>
        <p:txBody>
          <a:bodyPr>
            <a:normAutofit/>
          </a:bodyPr>
          <a:lstStyle/>
          <a:p>
            <a:r>
              <a:rPr lang="zh-CN" altLang="en-US" sz="2000" b="1" dirty="0">
                <a:latin typeface="宋体" panose="02010600030101010101" pitchFamily="2" charset="-122"/>
              </a:rPr>
              <a:t>几个特殊的登录账户和用户名</a:t>
            </a:r>
            <a:r>
              <a:rPr lang="en-US" altLang="zh-CN" sz="2000" b="1" dirty="0">
                <a:latin typeface="宋体" panose="02010600030101010101" pitchFamily="2" charset="-122"/>
              </a:rPr>
              <a:t>(1)</a:t>
            </a:r>
          </a:p>
        </p:txBody>
      </p:sp>
      <p:sp>
        <p:nvSpPr>
          <p:cNvPr id="28676" name="Rectangle 3"/>
          <p:cNvSpPr>
            <a:spLocks noGrp="1" noChangeArrowheads="1"/>
          </p:cNvSpPr>
          <p:nvPr>
            <p:ph idx="1"/>
          </p:nvPr>
        </p:nvSpPr>
        <p:spPr>
          <a:xfrm>
            <a:off x="609599" y="981075"/>
            <a:ext cx="11082867" cy="5327650"/>
          </a:xfrm>
        </p:spPr>
        <p:txBody>
          <a:bodyPr>
            <a:normAutofit fontScale="45000" lnSpcReduction="20000"/>
          </a:bodyPr>
          <a:lstStyle/>
          <a:p>
            <a:pPr indent="457200" fontAlgn="auto">
              <a:lnSpc>
                <a:spcPct val="150000"/>
              </a:lnSpc>
              <a:spcBef>
                <a:spcPts val="0"/>
              </a:spcBef>
              <a:buClr>
                <a:schemeClr val="hlink"/>
              </a:buClr>
              <a:buSzPct val="80000"/>
              <a:buFont typeface="Wingdings" panose="05000000000000000000" pitchFamily="2" charset="2"/>
              <a:buChar char="u"/>
            </a:pPr>
            <a:r>
              <a:rPr lang="en-US" altLang="zh-CN" sz="3600" dirty="0">
                <a:solidFill>
                  <a:srgbClr val="006600"/>
                </a:solidFill>
              </a:rPr>
              <a:t>DBO</a:t>
            </a:r>
            <a:r>
              <a:rPr lang="zh-CN" altLang="en-US" sz="3600" dirty="0">
                <a:solidFill>
                  <a:srgbClr val="006600"/>
                </a:solidFill>
              </a:rPr>
              <a:t>用户</a:t>
            </a:r>
            <a:endParaRPr lang="zh-CN" altLang="en-US" sz="2400" dirty="0">
              <a:solidFill>
                <a:srgbClr val="006600"/>
              </a:solidFill>
            </a:endParaRPr>
          </a:p>
          <a:p>
            <a:pPr indent="457200" fontAlgn="auto">
              <a:lnSpc>
                <a:spcPct val="150000"/>
              </a:lnSpc>
              <a:spcBef>
                <a:spcPts val="600"/>
              </a:spcBef>
              <a:buFont typeface="Wingdings" panose="05000000000000000000" pitchFamily="2" charset="2"/>
              <a:buNone/>
            </a:pPr>
            <a:r>
              <a:rPr lang="zh-CN" altLang="en-US" dirty="0"/>
              <a:t>是</a:t>
            </a:r>
            <a:r>
              <a:rPr lang="zh-CN" altLang="en-US" b="1" dirty="0">
                <a:solidFill>
                  <a:srgbClr val="FF0000"/>
                </a:solidFill>
              </a:rPr>
              <a:t>每个数据库的默认用户，具有所有者权限，即</a:t>
            </a:r>
            <a:r>
              <a:rPr lang="en-US" altLang="zh-CN" b="1" dirty="0" err="1">
                <a:solidFill>
                  <a:srgbClr val="FF0000"/>
                </a:solidFill>
              </a:rPr>
              <a:t>DbOwner</a:t>
            </a:r>
            <a:r>
              <a:rPr lang="en-US" altLang="zh-CN" dirty="0">
                <a:latin typeface="Arial" panose="020B0604020202020204" pitchFamily="34" charset="0"/>
              </a:rPr>
              <a:t> </a:t>
            </a:r>
            <a:r>
              <a:rPr lang="zh-CN" altLang="en-US" dirty="0"/>
              <a:t>。</a:t>
            </a:r>
            <a:br>
              <a:rPr lang="zh-CN" altLang="en-US" dirty="0"/>
            </a:br>
            <a:r>
              <a:rPr lang="zh-CN" altLang="en-US" dirty="0"/>
              <a:t>      </a:t>
            </a:r>
            <a:r>
              <a:rPr lang="zh-CN" altLang="en-US" b="1" dirty="0">
                <a:solidFill>
                  <a:srgbClr val="0070C0"/>
                </a:solidFill>
              </a:rPr>
              <a:t>通过用</a:t>
            </a:r>
            <a:r>
              <a:rPr lang="en-US" altLang="zh-CN" b="1" dirty="0">
                <a:solidFill>
                  <a:srgbClr val="0070C0"/>
                </a:solidFill>
              </a:rPr>
              <a:t>DBO</a:t>
            </a:r>
            <a:r>
              <a:rPr lang="zh-CN" altLang="en-US" b="1" dirty="0">
                <a:solidFill>
                  <a:srgbClr val="0070C0"/>
                </a:solidFill>
              </a:rPr>
              <a:t>作为所有者来定义对象，能够使数据库中的任何用户引用而不必提供所有者名称。</a:t>
            </a:r>
            <a:r>
              <a:rPr lang="zh-CN" altLang="en-US" dirty="0">
                <a:latin typeface="Arial" panose="020B0604020202020204" pitchFamily="34" charset="0"/>
              </a:rPr>
              <a:t> </a:t>
            </a:r>
            <a:endParaRPr lang="zh-CN" altLang="en-US" dirty="0"/>
          </a:p>
          <a:p>
            <a:pPr indent="457200" algn="just" fontAlgn="auto">
              <a:lnSpc>
                <a:spcPct val="150000"/>
              </a:lnSpc>
              <a:spcBef>
                <a:spcPts val="600"/>
              </a:spcBef>
              <a:buFont typeface="Wingdings" panose="05000000000000000000" pitchFamily="2" charset="2"/>
              <a:buNone/>
            </a:pPr>
            <a:r>
              <a:rPr lang="zh-CN" altLang="en-US" b="1" dirty="0">
                <a:solidFill>
                  <a:srgbClr val="0070C0"/>
                </a:solidFill>
              </a:rPr>
              <a:t>例如：</a:t>
            </a:r>
            <a:r>
              <a:rPr lang="zh-CN" altLang="en-US" dirty="0"/>
              <a:t>你以</a:t>
            </a:r>
            <a:r>
              <a:rPr lang="en-US" altLang="zh-CN" dirty="0"/>
              <a:t>User1</a:t>
            </a:r>
            <a:r>
              <a:rPr lang="zh-CN" altLang="en-US" dirty="0"/>
              <a:t>登录进去并建表</a:t>
            </a:r>
            <a:r>
              <a:rPr lang="en-US" altLang="zh-CN" dirty="0"/>
              <a:t>Table</a:t>
            </a:r>
            <a:r>
              <a:rPr lang="zh-CN" altLang="en-US" dirty="0"/>
              <a:t>，而未指定</a:t>
            </a:r>
            <a:r>
              <a:rPr lang="en-US" altLang="zh-CN" dirty="0"/>
              <a:t>DBO</a:t>
            </a:r>
            <a:r>
              <a:rPr lang="zh-CN" altLang="en-US" dirty="0"/>
              <a:t>，当用户</a:t>
            </a:r>
            <a:r>
              <a:rPr lang="en-US" altLang="zh-CN" dirty="0"/>
              <a:t>User2</a:t>
            </a:r>
            <a:r>
              <a:rPr lang="zh-CN" altLang="en-US" dirty="0"/>
              <a:t>登进去想访问</a:t>
            </a:r>
            <a:r>
              <a:rPr lang="en-US" altLang="zh-CN" dirty="0"/>
              <a:t>Table</a:t>
            </a:r>
            <a:r>
              <a:rPr lang="zh-CN" altLang="en-US" dirty="0"/>
              <a:t>时就得知道这个</a:t>
            </a:r>
            <a:r>
              <a:rPr lang="en-US" altLang="zh-CN" dirty="0"/>
              <a:t>Table</a:t>
            </a:r>
            <a:r>
              <a:rPr lang="zh-CN" altLang="en-US" dirty="0"/>
              <a:t>是你</a:t>
            </a:r>
            <a:r>
              <a:rPr lang="en-US" altLang="zh-CN" dirty="0"/>
              <a:t>User1</a:t>
            </a:r>
            <a:r>
              <a:rPr lang="zh-CN" altLang="en-US" dirty="0"/>
              <a:t>建立的，要写上</a:t>
            </a:r>
            <a:r>
              <a:rPr lang="en-US" altLang="zh-CN" dirty="0"/>
              <a:t>User1.Table</a:t>
            </a:r>
            <a:r>
              <a:rPr lang="zh-CN" altLang="en-US" dirty="0"/>
              <a:t>，如果他不知道是你建的，则访问就会出现问题。</a:t>
            </a:r>
            <a:r>
              <a:rPr lang="zh-CN" altLang="en-US" dirty="0">
                <a:latin typeface="Arial" panose="020B0604020202020204" pitchFamily="34" charset="0"/>
              </a:rPr>
              <a:t> </a:t>
            </a:r>
            <a:endParaRPr lang="zh-CN" altLang="en-US" dirty="0"/>
          </a:p>
          <a:p>
            <a:pPr indent="457200" algn="just" fontAlgn="auto">
              <a:lnSpc>
                <a:spcPct val="150000"/>
              </a:lnSpc>
              <a:spcBef>
                <a:spcPts val="600"/>
              </a:spcBef>
              <a:buFont typeface="Wingdings" panose="05000000000000000000" pitchFamily="2" charset="2"/>
              <a:buNone/>
            </a:pPr>
            <a:r>
              <a:rPr lang="zh-CN" altLang="en-US" dirty="0"/>
              <a:t>如果你建表时把所有者指给了</a:t>
            </a:r>
            <a:r>
              <a:rPr lang="en-US" altLang="zh-CN" dirty="0" err="1"/>
              <a:t>Dbo</a:t>
            </a:r>
            <a:r>
              <a:rPr lang="zh-CN" altLang="en-US" dirty="0"/>
              <a:t>，则别的用户进来时写上</a:t>
            </a:r>
            <a:r>
              <a:rPr lang="en-US" altLang="zh-CN" dirty="0" err="1"/>
              <a:t>Dbo.Table</a:t>
            </a:r>
            <a:r>
              <a:rPr lang="zh-CN" altLang="en-US" dirty="0"/>
              <a:t>就行了，不必知道</a:t>
            </a:r>
            <a:r>
              <a:rPr lang="en-US" altLang="zh-CN" dirty="0"/>
              <a:t>User1</a:t>
            </a:r>
            <a:r>
              <a:rPr lang="zh-CN" altLang="en-US" dirty="0"/>
              <a:t>。</a:t>
            </a:r>
            <a:r>
              <a:rPr lang="zh-CN" altLang="en-US" dirty="0">
                <a:latin typeface="Arial" panose="020B0604020202020204" pitchFamily="34" charset="0"/>
              </a:rPr>
              <a:t> </a:t>
            </a:r>
            <a:endParaRPr lang="zh-CN" altLang="en-US" dirty="0"/>
          </a:p>
          <a:p>
            <a:pPr indent="457200" fontAlgn="auto">
              <a:lnSpc>
                <a:spcPct val="150000"/>
              </a:lnSpc>
              <a:spcBef>
                <a:spcPts val="600"/>
              </a:spcBef>
              <a:buFont typeface="Wingdings" panose="05000000000000000000" pitchFamily="2" charset="2"/>
              <a:buNone/>
            </a:pPr>
            <a:r>
              <a:rPr lang="zh-CN" altLang="en-US" dirty="0"/>
              <a:t>不光表是如此，视图等等数据库对象建立时也要如此。</a:t>
            </a:r>
            <a:r>
              <a:rPr lang="zh-CN" altLang="en-US" dirty="0">
                <a:latin typeface="Arial" panose="020B0604020202020204" pitchFamily="34" charset="0"/>
              </a:rPr>
              <a:t> </a:t>
            </a:r>
            <a:endParaRPr lang="zh-CN" altLang="en-US" dirty="0"/>
          </a:p>
          <a:p>
            <a:pPr indent="457200" fontAlgn="auto">
              <a:lnSpc>
                <a:spcPct val="150000"/>
              </a:lnSpc>
              <a:spcBef>
                <a:spcPts val="600"/>
              </a:spcBef>
              <a:buFont typeface="Wingdings" panose="05000000000000000000" pitchFamily="2" charset="2"/>
              <a:buNone/>
            </a:pPr>
            <a:r>
              <a:rPr lang="zh-CN" altLang="en-US" dirty="0"/>
              <a:t>因此，在创建表、存储过程、视图等数据库对象时，其对应的所有者是创建它的用户。则除了该用户其他登录用户要引用这些东东时，都要加上前缀，很是麻烦。而且，程序因此易出错，查来查去问题确出在这，浪费时间。</a:t>
            </a:r>
          </a:p>
        </p:txBody>
      </p:sp>
      <p:sp>
        <p:nvSpPr>
          <p:cNvPr id="4" name="日期占位符 3"/>
          <p:cNvSpPr>
            <a:spLocks noGrp="1"/>
          </p:cNvSpPr>
          <p:nvPr>
            <p:ph type="dt" sz="half" idx="10"/>
          </p:nvPr>
        </p:nvSpPr>
        <p:spPr/>
        <p:txBody>
          <a:bodyPr/>
          <a:lstStyle/>
          <a:p>
            <a:pPr>
              <a:defRPr/>
            </a:pPr>
            <a:fld id="{1F77CD27-9C26-4A4A-803D-A14835485BC3}"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A3B920E0-FD05-46B7-80FA-BC2210E87722}" type="slidenum">
              <a:rPr lang="en-US" altLang="zh-CN"/>
              <a:t>33</a:t>
            </a:fld>
            <a:r>
              <a:rPr lang="en-US" altLang="zh-CN"/>
              <a:t>/69</a:t>
            </a:r>
          </a:p>
        </p:txBody>
      </p:sp>
    </p:spTree>
  </p:cSld>
  <p:clrMapOvr>
    <a:masterClrMapping/>
  </p:clrMapOvr>
  <p:transition>
    <p:strips/>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2351585" y="1"/>
            <a:ext cx="7793037" cy="795337"/>
          </a:xfrm>
        </p:spPr>
        <p:txBody>
          <a:bodyPr>
            <a:normAutofit/>
          </a:bodyPr>
          <a:lstStyle/>
          <a:p>
            <a:r>
              <a:rPr lang="zh-CN" altLang="en-US" sz="2000" b="1" dirty="0">
                <a:latin typeface="宋体" panose="02010600030101010101" pitchFamily="2" charset="-122"/>
              </a:rPr>
              <a:t>几个特殊的登录账户和用户名</a:t>
            </a:r>
            <a:r>
              <a:rPr lang="en-US" altLang="zh-CN" sz="2000" b="1" dirty="0">
                <a:latin typeface="宋体" panose="02010600030101010101" pitchFamily="2" charset="-122"/>
              </a:rPr>
              <a:t>(2)</a:t>
            </a:r>
          </a:p>
        </p:txBody>
      </p:sp>
      <p:sp>
        <p:nvSpPr>
          <p:cNvPr id="29701" name="Rectangle 3"/>
          <p:cNvSpPr>
            <a:spLocks noGrp="1" noChangeArrowheads="1"/>
          </p:cNvSpPr>
          <p:nvPr>
            <p:ph idx="1"/>
          </p:nvPr>
        </p:nvSpPr>
        <p:spPr>
          <a:xfrm>
            <a:off x="533400" y="795338"/>
            <a:ext cx="11277600" cy="5472113"/>
          </a:xfrm>
        </p:spPr>
        <p:txBody>
          <a:bodyPr>
            <a:normAutofit fontScale="52500" lnSpcReduction="20000"/>
          </a:bodyPr>
          <a:lstStyle/>
          <a:p>
            <a:pPr indent="457200" algn="just" fontAlgn="auto">
              <a:lnSpc>
                <a:spcPct val="150000"/>
              </a:lnSpc>
              <a:buClr>
                <a:schemeClr val="hlink"/>
              </a:buClr>
              <a:buSzPct val="80000"/>
              <a:buFont typeface="Wingdings" panose="05000000000000000000" pitchFamily="2" charset="2"/>
              <a:buChar char="u"/>
            </a:pPr>
            <a:r>
              <a:rPr lang="en-US" altLang="zh-CN" sz="4000" dirty="0" err="1">
                <a:solidFill>
                  <a:srgbClr val="006600"/>
                </a:solidFill>
              </a:rPr>
              <a:t>sa</a:t>
            </a:r>
            <a:r>
              <a:rPr lang="en-US" altLang="zh-CN" sz="4000" dirty="0">
                <a:solidFill>
                  <a:srgbClr val="006600"/>
                </a:solidFill>
              </a:rPr>
              <a:t> </a:t>
            </a:r>
            <a:r>
              <a:rPr lang="zh-CN" altLang="en-US" sz="4000" dirty="0">
                <a:solidFill>
                  <a:srgbClr val="006600"/>
                </a:solidFill>
              </a:rPr>
              <a:t>登录账号</a:t>
            </a:r>
            <a:endParaRPr lang="zh-CN" altLang="en-US" sz="2400" dirty="0">
              <a:solidFill>
                <a:srgbClr val="006600"/>
              </a:solidFill>
            </a:endParaRPr>
          </a:p>
          <a:p>
            <a:pPr indent="457200" algn="just" fontAlgn="auto">
              <a:lnSpc>
                <a:spcPct val="150000"/>
              </a:lnSpc>
              <a:buFont typeface="Wingdings" panose="05000000000000000000" pitchFamily="2" charset="2"/>
              <a:buNone/>
            </a:pPr>
            <a:r>
              <a:rPr lang="zh-CN" altLang="en-US" sz="1800" dirty="0"/>
              <a:t>  </a:t>
            </a:r>
            <a:r>
              <a:rPr lang="zh-CN" altLang="en-US" dirty="0"/>
              <a:t>安装</a:t>
            </a:r>
            <a:r>
              <a:rPr lang="en-US" altLang="zh-CN" dirty="0" err="1"/>
              <a:t>Sql</a:t>
            </a:r>
            <a:r>
              <a:rPr lang="en-US" altLang="zh-CN" dirty="0"/>
              <a:t> Server </a:t>
            </a:r>
            <a:r>
              <a:rPr lang="zh-CN" altLang="en-US" dirty="0"/>
              <a:t>的时候</a:t>
            </a:r>
            <a:r>
              <a:rPr lang="zh-CN" altLang="en-US" b="1" dirty="0">
                <a:solidFill>
                  <a:srgbClr val="FF0000"/>
                </a:solidFill>
              </a:rPr>
              <a:t>默认的登录账户。权限是系统管理员。</a:t>
            </a:r>
          </a:p>
          <a:p>
            <a:pPr indent="457200" algn="just" fontAlgn="auto">
              <a:lnSpc>
                <a:spcPct val="150000"/>
              </a:lnSpc>
              <a:buFont typeface="Wingdings" panose="05000000000000000000" pitchFamily="2" charset="2"/>
              <a:buNone/>
            </a:pPr>
            <a:r>
              <a:rPr lang="zh-CN" altLang="en-US" dirty="0"/>
              <a:t>  </a:t>
            </a:r>
            <a:r>
              <a:rPr lang="en-US" altLang="zh-CN" dirty="0" err="1"/>
              <a:t>sa</a:t>
            </a:r>
            <a:r>
              <a:rPr lang="en-US" altLang="zh-CN" dirty="0"/>
              <a:t> = super administrator </a:t>
            </a:r>
            <a:r>
              <a:rPr lang="zh-CN" altLang="en-US" dirty="0"/>
              <a:t>超级管理员账户拥有所有权限。</a:t>
            </a:r>
          </a:p>
          <a:p>
            <a:pPr indent="457200" algn="just" fontAlgn="auto">
              <a:lnSpc>
                <a:spcPct val="150000"/>
              </a:lnSpc>
              <a:buFont typeface="Wingdings" panose="05000000000000000000" pitchFamily="2" charset="2"/>
              <a:buNone/>
            </a:pPr>
            <a:r>
              <a:rPr lang="zh-CN" altLang="en-US" dirty="0"/>
              <a:t>  </a:t>
            </a:r>
            <a:r>
              <a:rPr lang="en-US" altLang="zh-CN" dirty="0" err="1"/>
              <a:t>sa</a:t>
            </a:r>
            <a:r>
              <a:rPr lang="zh-CN" altLang="en-US" dirty="0"/>
              <a:t>可以修改，用</a:t>
            </a:r>
            <a:r>
              <a:rPr lang="en-US" altLang="zh-CN" dirty="0"/>
              <a:t>windows</a:t>
            </a:r>
            <a:r>
              <a:rPr lang="zh-CN" altLang="en-US" dirty="0"/>
              <a:t>身份验证，登录之后就可以修改和删除它。</a:t>
            </a:r>
          </a:p>
          <a:p>
            <a:pPr indent="457200" algn="just" fontAlgn="auto">
              <a:lnSpc>
                <a:spcPct val="150000"/>
              </a:lnSpc>
              <a:buFont typeface="Wingdings" panose="05000000000000000000" pitchFamily="2" charset="2"/>
              <a:buNone/>
            </a:pPr>
            <a:r>
              <a:rPr lang="zh-CN" altLang="en-US" dirty="0"/>
              <a:t>  同时</a:t>
            </a:r>
            <a:r>
              <a:rPr lang="en-US" altLang="zh-CN" dirty="0" err="1"/>
              <a:t>sa</a:t>
            </a:r>
            <a:r>
              <a:rPr lang="zh-CN" altLang="en-US" dirty="0"/>
              <a:t>也是一用户，是系统管理员，是为向后兼容而提供的特殊登录。</a:t>
            </a:r>
          </a:p>
          <a:p>
            <a:pPr indent="457200" algn="just" fontAlgn="auto">
              <a:lnSpc>
                <a:spcPct val="150000"/>
              </a:lnSpc>
              <a:spcBef>
                <a:spcPct val="35000"/>
              </a:spcBef>
              <a:buFont typeface="Wingdings" panose="05000000000000000000" pitchFamily="2" charset="2"/>
              <a:buNone/>
            </a:pPr>
            <a:r>
              <a:rPr lang="zh-CN" altLang="en-US" dirty="0"/>
              <a:t>有时为了方便通常都在创建用户名时使用与登录账户相同的名字，</a:t>
            </a:r>
            <a:r>
              <a:rPr lang="zh-CN" altLang="en-US" b="1" dirty="0">
                <a:solidFill>
                  <a:srgbClr val="0070C0"/>
                </a:solidFill>
              </a:rPr>
              <a:t>例如</a:t>
            </a:r>
            <a:r>
              <a:rPr lang="zh-CN" altLang="en-US" dirty="0"/>
              <a:t>创建了一个登录账户称为</a:t>
            </a:r>
            <a:r>
              <a:rPr lang="en-US" altLang="zh-CN" dirty="0"/>
              <a:t>me</a:t>
            </a:r>
            <a:r>
              <a:rPr lang="zh-CN" altLang="en-US" dirty="0"/>
              <a:t>，那么可以为该登录账户</a:t>
            </a:r>
            <a:r>
              <a:rPr lang="en-US" altLang="zh-CN" dirty="0"/>
              <a:t>me</a:t>
            </a:r>
            <a:r>
              <a:rPr lang="zh-CN" altLang="en-US" dirty="0"/>
              <a:t>在指定的数据库中添加一个同名用户，使登录账户</a:t>
            </a:r>
            <a:r>
              <a:rPr lang="en-US" altLang="zh-CN" dirty="0"/>
              <a:t>me</a:t>
            </a:r>
            <a:r>
              <a:rPr lang="zh-CN" altLang="en-US" dirty="0"/>
              <a:t>能够访问该数据库中的数据。当在数据库中添加了一个用户</a:t>
            </a:r>
            <a:r>
              <a:rPr lang="en-US" altLang="zh-CN" dirty="0"/>
              <a:t>me </a:t>
            </a:r>
            <a:r>
              <a:rPr lang="zh-CN" altLang="en-US" dirty="0"/>
              <a:t>后，之后以</a:t>
            </a:r>
            <a:r>
              <a:rPr lang="en-US" altLang="zh-CN" dirty="0"/>
              <a:t>me</a:t>
            </a:r>
            <a:r>
              <a:rPr lang="zh-CN" altLang="en-US" dirty="0"/>
              <a:t>登录账户登录时在该数据库中创建的一切对象</a:t>
            </a:r>
            <a:r>
              <a:rPr lang="en-US" altLang="zh-CN" dirty="0"/>
              <a:t>(</a:t>
            </a:r>
            <a:r>
              <a:rPr lang="zh-CN" altLang="en-US" dirty="0"/>
              <a:t>表</a:t>
            </a:r>
            <a:r>
              <a:rPr lang="en-US" altLang="zh-CN" dirty="0"/>
              <a:t>,</a:t>
            </a:r>
            <a:r>
              <a:rPr lang="zh-CN" altLang="en-US" dirty="0"/>
              <a:t>函数</a:t>
            </a:r>
            <a:r>
              <a:rPr lang="en-US" altLang="zh-CN" dirty="0"/>
              <a:t>,</a:t>
            </a:r>
            <a:r>
              <a:rPr lang="zh-CN" altLang="en-US" dirty="0"/>
              <a:t>存储过程等</a:t>
            </a:r>
            <a:r>
              <a:rPr lang="en-US" altLang="zh-CN" dirty="0"/>
              <a:t>)</a:t>
            </a:r>
            <a:r>
              <a:rPr lang="zh-CN" altLang="en-US" dirty="0"/>
              <a:t>的所有者都为</a:t>
            </a:r>
            <a:r>
              <a:rPr lang="en-US" altLang="zh-CN" dirty="0"/>
              <a:t>me</a:t>
            </a:r>
            <a:r>
              <a:rPr lang="zh-CN" altLang="en-US" dirty="0"/>
              <a:t>，如： </a:t>
            </a:r>
          </a:p>
          <a:p>
            <a:pPr indent="457200" algn="just" fontAlgn="auto">
              <a:lnSpc>
                <a:spcPct val="150000"/>
              </a:lnSpc>
              <a:buFont typeface="Wingdings" panose="05000000000000000000" pitchFamily="2" charset="2"/>
              <a:buNone/>
            </a:pPr>
            <a:r>
              <a:rPr lang="zh-CN" altLang="en-US" dirty="0"/>
              <a:t> </a:t>
            </a:r>
            <a:r>
              <a:rPr lang="en-US" altLang="zh-CN" dirty="0"/>
              <a:t>me.table1,me.fn_test(),</a:t>
            </a:r>
            <a:r>
              <a:rPr lang="zh-CN" altLang="en-US" dirty="0"/>
              <a:t>而不是</a:t>
            </a:r>
            <a:r>
              <a:rPr lang="en-US" altLang="zh-CN" dirty="0"/>
              <a:t>dbo.table1,dbo.fn_test().</a:t>
            </a:r>
          </a:p>
        </p:txBody>
      </p:sp>
      <p:sp>
        <p:nvSpPr>
          <p:cNvPr id="4" name="日期占位符 3"/>
          <p:cNvSpPr>
            <a:spLocks noGrp="1"/>
          </p:cNvSpPr>
          <p:nvPr>
            <p:ph type="dt" sz="half" idx="10"/>
          </p:nvPr>
        </p:nvSpPr>
        <p:spPr/>
        <p:txBody>
          <a:bodyPr/>
          <a:lstStyle/>
          <a:p>
            <a:pPr>
              <a:defRPr/>
            </a:pPr>
            <a:fld id="{204AA9B8-38F2-4E40-9C1E-58684186F506}"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6A8A6C6F-DA16-4486-9C01-79093943383E}" type="slidenum">
              <a:rPr lang="en-US" altLang="zh-CN"/>
              <a:t>34</a:t>
            </a:fld>
            <a:r>
              <a:rPr lang="en-US" altLang="zh-CN"/>
              <a:t>/69</a:t>
            </a:r>
          </a:p>
        </p:txBody>
      </p:sp>
    </p:spTree>
  </p:cSld>
  <p:clrMapOvr>
    <a:masterClrMapping/>
  </p:clrMapOvr>
  <p:transition>
    <p:checker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4"/>
          <p:cNvSpPr>
            <a:spLocks noGrp="1" noChangeArrowheads="1"/>
          </p:cNvSpPr>
          <p:nvPr>
            <p:ph type="title"/>
          </p:nvPr>
        </p:nvSpPr>
        <p:spPr>
          <a:xfrm>
            <a:off x="2351585" y="1"/>
            <a:ext cx="7793037" cy="795337"/>
          </a:xfrm>
          <a:noFill/>
        </p:spPr>
        <p:txBody>
          <a:bodyPr/>
          <a:lstStyle/>
          <a:p>
            <a:pPr eaLnBrk="1" hangingPunct="1"/>
            <a:r>
              <a:rPr lang="zh-CN" altLang="en-US" sz="2000" b="1" dirty="0">
                <a:latin typeface="宋体" panose="02010600030101010101" pitchFamily="2" charset="-122"/>
              </a:rPr>
              <a:t>几个特殊的登录账户和用户名</a:t>
            </a:r>
            <a:r>
              <a:rPr lang="en-US" altLang="zh-CN" sz="2000" b="1" dirty="0">
                <a:latin typeface="宋体" panose="02010600030101010101" pitchFamily="2" charset="-122"/>
              </a:rPr>
              <a:t>(3)</a:t>
            </a:r>
          </a:p>
        </p:txBody>
      </p:sp>
      <p:sp>
        <p:nvSpPr>
          <p:cNvPr id="30724" name="Rectangle 3"/>
          <p:cNvSpPr>
            <a:spLocks noGrp="1" noChangeArrowheads="1"/>
          </p:cNvSpPr>
          <p:nvPr>
            <p:ph idx="1"/>
          </p:nvPr>
        </p:nvSpPr>
        <p:spPr>
          <a:xfrm>
            <a:off x="717339" y="741205"/>
            <a:ext cx="10958194" cy="5669280"/>
          </a:xfrm>
        </p:spPr>
        <p:txBody>
          <a:bodyPr>
            <a:normAutofit fontScale="95000"/>
          </a:bodyPr>
          <a:lstStyle/>
          <a:p>
            <a:pPr indent="0" fontAlgn="auto">
              <a:lnSpc>
                <a:spcPct val="150000"/>
              </a:lnSpc>
              <a:spcBef>
                <a:spcPts val="0"/>
              </a:spcBef>
              <a:buClr>
                <a:schemeClr val="hlink"/>
              </a:buClr>
              <a:buSzPct val="80000"/>
              <a:buFont typeface="Wingdings" panose="05000000000000000000" pitchFamily="2" charset="2"/>
              <a:buChar char="u"/>
            </a:pPr>
            <a:r>
              <a:rPr lang="en-US" altLang="zh-CN" sz="2000" dirty="0">
                <a:solidFill>
                  <a:srgbClr val="006600"/>
                </a:solidFill>
              </a:rPr>
              <a:t>guest</a:t>
            </a:r>
            <a:r>
              <a:rPr lang="zh-CN" altLang="en-US" sz="2000" dirty="0">
                <a:solidFill>
                  <a:srgbClr val="006600"/>
                </a:solidFill>
              </a:rPr>
              <a:t>登录账户和用户</a:t>
            </a:r>
          </a:p>
          <a:p>
            <a:pPr lvl="1" indent="0" fontAlgn="auto">
              <a:lnSpc>
                <a:spcPct val="150000"/>
              </a:lnSpc>
              <a:spcBef>
                <a:spcPts val="0"/>
              </a:spcBef>
              <a:spcAft>
                <a:spcPct val="40000"/>
              </a:spcAft>
              <a:buClr>
                <a:srgbClr val="0000CC"/>
              </a:buClr>
              <a:buSzPct val="90000"/>
              <a:buFont typeface="Wingdings" panose="05000000000000000000" pitchFamily="2" charset="2"/>
              <a:buChar char="Ø"/>
            </a:pPr>
            <a:r>
              <a:rPr lang="en-US" altLang="zh-CN" sz="2000" dirty="0"/>
              <a:t>guest </a:t>
            </a:r>
            <a:r>
              <a:rPr lang="zh-CN" altLang="en-US" sz="2000" dirty="0"/>
              <a:t>登录帐户允许没有登录帐户的用户访问数据库。以</a:t>
            </a:r>
            <a:r>
              <a:rPr lang="en-US" altLang="zh-CN" sz="2000" dirty="0"/>
              <a:t>guest</a:t>
            </a:r>
            <a:r>
              <a:rPr lang="zh-CN" altLang="en-US" sz="2000" dirty="0"/>
              <a:t>登录帐户访问数据库的用户被认为是具有</a:t>
            </a:r>
            <a:r>
              <a:rPr lang="en-US" altLang="zh-CN" sz="2000" dirty="0"/>
              <a:t>guest</a:t>
            </a:r>
            <a:r>
              <a:rPr lang="zh-CN" altLang="en-US" sz="2000" dirty="0"/>
              <a:t>用户的身份并且继承了</a:t>
            </a:r>
            <a:r>
              <a:rPr lang="en-US" altLang="zh-CN" sz="2000" dirty="0"/>
              <a:t>guest</a:t>
            </a:r>
            <a:r>
              <a:rPr lang="zh-CN" altLang="en-US" sz="2000" dirty="0"/>
              <a:t>用户帐户的所有权限和许可。</a:t>
            </a:r>
          </a:p>
          <a:p>
            <a:pPr lvl="1" indent="0" fontAlgn="auto">
              <a:lnSpc>
                <a:spcPct val="150000"/>
              </a:lnSpc>
              <a:spcBef>
                <a:spcPts val="0"/>
              </a:spcBef>
              <a:spcAft>
                <a:spcPct val="40000"/>
              </a:spcAft>
              <a:buClr>
                <a:srgbClr val="0000CC"/>
              </a:buClr>
              <a:buSzPct val="90000"/>
              <a:buFont typeface="Wingdings" panose="05000000000000000000" pitchFamily="2" charset="2"/>
              <a:buChar char="Ø"/>
            </a:pPr>
            <a:r>
              <a:rPr lang="en-US" altLang="zh-CN" sz="2000" dirty="0"/>
              <a:t>guest</a:t>
            </a:r>
            <a:r>
              <a:rPr lang="zh-CN" altLang="en-US" sz="2000" dirty="0"/>
              <a:t>用户是一个能加入到数据库并允许具有有效</a:t>
            </a:r>
            <a:r>
              <a:rPr lang="en-US" altLang="zh-CN" sz="2000" dirty="0"/>
              <a:t>SQL Server</a:t>
            </a:r>
            <a:r>
              <a:rPr lang="zh-CN" altLang="en-US" sz="2000" dirty="0"/>
              <a:t>登录的任何人访问数据库的一个特殊用户。</a:t>
            </a:r>
          </a:p>
          <a:p>
            <a:pPr indent="0" fontAlgn="auto">
              <a:lnSpc>
                <a:spcPct val="150000"/>
              </a:lnSpc>
              <a:spcBef>
                <a:spcPts val="0"/>
              </a:spcBef>
              <a:spcAft>
                <a:spcPct val="40000"/>
              </a:spcAft>
              <a:buClr>
                <a:srgbClr val="0000CC"/>
              </a:buClr>
              <a:buSzPct val="90000"/>
              <a:buFont typeface="Wingdings" panose="05000000000000000000" pitchFamily="2" charset="2"/>
              <a:buNone/>
            </a:pPr>
            <a:r>
              <a:rPr lang="zh-CN" altLang="en-US" sz="2000" dirty="0">
                <a:solidFill>
                  <a:srgbClr val="E24747"/>
                </a:solidFill>
              </a:rPr>
              <a:t>说明</a:t>
            </a:r>
            <a:r>
              <a:rPr lang="zh-CN" altLang="en-US" sz="2000" dirty="0">
                <a:solidFill>
                  <a:srgbClr val="E24747"/>
                </a:solidFill>
                <a:sym typeface="Wingdings" panose="05000000000000000000" pitchFamily="2" charset="2"/>
              </a:rPr>
              <a:t>：</a:t>
            </a:r>
            <a:r>
              <a:rPr lang="en-US" altLang="zh-CN" sz="2000" dirty="0">
                <a:sym typeface="Wingdings" panose="05000000000000000000" pitchFamily="2" charset="2"/>
              </a:rPr>
              <a:t>(1)</a:t>
            </a:r>
            <a:r>
              <a:rPr lang="en-US" altLang="zh-CN" sz="2000" dirty="0">
                <a:solidFill>
                  <a:srgbClr val="993300"/>
                </a:solidFill>
                <a:sym typeface="Wingdings" panose="05000000000000000000" pitchFamily="2" charset="2"/>
              </a:rPr>
              <a:t> </a:t>
            </a:r>
            <a:r>
              <a:rPr lang="zh-CN" altLang="en-US" sz="2000" dirty="0"/>
              <a:t>在</a:t>
            </a:r>
            <a:r>
              <a:rPr lang="en-US" altLang="zh-CN" sz="2000" dirty="0"/>
              <a:t>SQL Server</a:t>
            </a:r>
            <a:r>
              <a:rPr lang="zh-CN" altLang="en-US" sz="2000" dirty="0"/>
              <a:t>中</a:t>
            </a:r>
            <a:r>
              <a:rPr lang="en-US" altLang="zh-CN" sz="2000" dirty="0"/>
              <a:t>guest</a:t>
            </a:r>
            <a:r>
              <a:rPr lang="zh-CN" altLang="en-US" sz="2000" dirty="0"/>
              <a:t>已经默认存在于每个数据库中，但默认情况下，会在新数据库中禁用用户 </a:t>
            </a:r>
            <a:r>
              <a:rPr lang="en-US" altLang="zh-CN" sz="2000" dirty="0"/>
              <a:t>guest </a:t>
            </a:r>
            <a:r>
              <a:rPr lang="zh-CN" altLang="en-US" sz="2000" dirty="0"/>
              <a:t>，可以通过以下语句启用</a:t>
            </a:r>
            <a:r>
              <a:rPr lang="en-US" altLang="zh-CN" sz="2000" dirty="0"/>
              <a:t>guest</a:t>
            </a:r>
            <a:r>
              <a:rPr lang="zh-CN" altLang="en-US" sz="2000" dirty="0"/>
              <a:t>：</a:t>
            </a:r>
          </a:p>
          <a:p>
            <a:pPr indent="0" fontAlgn="auto">
              <a:lnSpc>
                <a:spcPct val="150000"/>
              </a:lnSpc>
              <a:spcBef>
                <a:spcPts val="0"/>
              </a:spcBef>
              <a:spcAft>
                <a:spcPct val="40000"/>
              </a:spcAft>
              <a:buClr>
                <a:srgbClr val="0000CC"/>
              </a:buClr>
              <a:buSzPct val="90000"/>
              <a:buFont typeface="Wingdings" panose="05000000000000000000" pitchFamily="2" charset="2"/>
              <a:buNone/>
            </a:pPr>
            <a:r>
              <a:rPr lang="zh-CN" altLang="en-US" sz="2000" dirty="0"/>
              <a:t>         </a:t>
            </a:r>
            <a:r>
              <a:rPr lang="en-US" altLang="zh-CN" sz="2000" dirty="0">
                <a:solidFill>
                  <a:srgbClr val="E24747"/>
                </a:solidFill>
              </a:rPr>
              <a:t>GRANT CONNECT TO GUEST   </a:t>
            </a:r>
            <a:r>
              <a:rPr lang="en-US" altLang="zh-CN" sz="2000" dirty="0"/>
              <a:t>    --</a:t>
            </a:r>
            <a:r>
              <a:rPr lang="zh-CN" altLang="en-US" sz="2000" dirty="0"/>
              <a:t>启用</a:t>
            </a:r>
            <a:r>
              <a:rPr lang="en-US" altLang="zh-CN" sz="2000" dirty="0"/>
              <a:t>guest</a:t>
            </a:r>
            <a:r>
              <a:rPr lang="zh-CN" altLang="en-US" sz="2000" dirty="0"/>
              <a:t>帐号</a:t>
            </a:r>
            <a:r>
              <a:rPr lang="zh-CN" altLang="en-US" sz="2000" dirty="0">
                <a:latin typeface="Arial" panose="020B0604020202020204" pitchFamily="34" charset="0"/>
              </a:rPr>
              <a:t> </a:t>
            </a:r>
            <a:endParaRPr lang="zh-CN" altLang="en-US" sz="2000" dirty="0"/>
          </a:p>
          <a:p>
            <a:pPr indent="0" fontAlgn="auto">
              <a:lnSpc>
                <a:spcPct val="150000"/>
              </a:lnSpc>
              <a:spcBef>
                <a:spcPts val="0"/>
              </a:spcBef>
              <a:spcAft>
                <a:spcPct val="40000"/>
              </a:spcAft>
              <a:buClr>
                <a:srgbClr val="0000CC"/>
              </a:buClr>
              <a:buSzPct val="90000"/>
              <a:buFont typeface="Wingdings" panose="05000000000000000000" pitchFamily="2" charset="2"/>
              <a:buNone/>
            </a:pPr>
            <a:r>
              <a:rPr lang="en-US" altLang="zh-CN" sz="2000" dirty="0"/>
              <a:t>(2) </a:t>
            </a:r>
            <a:r>
              <a:rPr lang="zh-CN" altLang="en-US" sz="2000" dirty="0"/>
              <a:t>一旦启用</a:t>
            </a:r>
            <a:r>
              <a:rPr lang="en-US" altLang="zh-CN" sz="2000" dirty="0"/>
              <a:t>GUEST</a:t>
            </a:r>
            <a:r>
              <a:rPr lang="zh-CN" altLang="en-US" sz="2000" dirty="0"/>
              <a:t>帐号，所有可以登录</a:t>
            </a:r>
            <a:r>
              <a:rPr lang="en-US" altLang="zh-CN" sz="2000" dirty="0"/>
              <a:t>SQL Server</a:t>
            </a:r>
            <a:r>
              <a:rPr lang="zh-CN" altLang="en-US" sz="2000" dirty="0"/>
              <a:t>的任何人，都可以用</a:t>
            </a:r>
            <a:r>
              <a:rPr lang="en-US" altLang="zh-CN" sz="2000" dirty="0"/>
              <a:t>GUEST</a:t>
            </a:r>
            <a:r>
              <a:rPr lang="zh-CN" altLang="en-US" sz="2000" dirty="0"/>
              <a:t>身份来访问数据库。</a:t>
            </a:r>
          </a:p>
          <a:p>
            <a:pPr indent="0" fontAlgn="auto">
              <a:lnSpc>
                <a:spcPct val="150000"/>
              </a:lnSpc>
              <a:spcBef>
                <a:spcPts val="0"/>
              </a:spcBef>
            </a:pPr>
            <a:endParaRPr lang="en-US" altLang="zh-CN" sz="2000" dirty="0"/>
          </a:p>
        </p:txBody>
      </p:sp>
      <p:sp>
        <p:nvSpPr>
          <p:cNvPr id="4" name="日期占位符 3"/>
          <p:cNvSpPr>
            <a:spLocks noGrp="1"/>
          </p:cNvSpPr>
          <p:nvPr>
            <p:ph type="dt" sz="half" idx="10"/>
          </p:nvPr>
        </p:nvSpPr>
        <p:spPr/>
        <p:txBody>
          <a:bodyPr/>
          <a:lstStyle/>
          <a:p>
            <a:pPr>
              <a:defRPr/>
            </a:pPr>
            <a:fld id="{67A0AD9E-90F7-4E0C-AFDC-BB5F24FAE300}"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8E5BFAA4-09EA-4BC0-AB1E-DB37412C5EF3}" type="slidenum">
              <a:rPr lang="en-US" altLang="zh-CN"/>
              <a:t>35</a:t>
            </a:fld>
            <a:r>
              <a:rPr lang="en-US" altLang="zh-CN"/>
              <a:t>/69</a:t>
            </a:r>
          </a:p>
        </p:txBody>
      </p:sp>
    </p:spTree>
  </p:cSld>
  <p:clrMapOvr>
    <a:masterClrMapping/>
  </p:clrMapOvr>
  <p:transition>
    <p:wheel spokes="3"/>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4"/>
          <p:cNvSpPr>
            <a:spLocks noGrp="1" noChangeArrowheads="1"/>
          </p:cNvSpPr>
          <p:nvPr>
            <p:ph type="title"/>
          </p:nvPr>
        </p:nvSpPr>
        <p:spPr>
          <a:xfrm>
            <a:off x="2351585" y="-99392"/>
            <a:ext cx="7793037" cy="795337"/>
          </a:xfrm>
          <a:noFill/>
        </p:spPr>
        <p:txBody>
          <a:bodyPr>
            <a:normAutofit/>
          </a:bodyPr>
          <a:lstStyle/>
          <a:p>
            <a:r>
              <a:rPr lang="zh-CN" altLang="en-US" sz="2000" b="1" dirty="0">
                <a:latin typeface="宋体" panose="02010600030101010101" pitchFamily="2" charset="-122"/>
              </a:rPr>
              <a:t>几个特殊的登录账户和用户名</a:t>
            </a:r>
            <a:r>
              <a:rPr lang="en-US" altLang="zh-CN" sz="2000" b="1" dirty="0">
                <a:latin typeface="宋体" panose="02010600030101010101" pitchFamily="2" charset="-122"/>
              </a:rPr>
              <a:t>(4)</a:t>
            </a:r>
          </a:p>
        </p:txBody>
      </p:sp>
      <p:sp>
        <p:nvSpPr>
          <p:cNvPr id="31748" name="Rectangle 3"/>
          <p:cNvSpPr>
            <a:spLocks noGrp="1" noChangeArrowheads="1"/>
          </p:cNvSpPr>
          <p:nvPr>
            <p:ph idx="1"/>
          </p:nvPr>
        </p:nvSpPr>
        <p:spPr>
          <a:xfrm>
            <a:off x="830157" y="695945"/>
            <a:ext cx="11031643" cy="5810250"/>
          </a:xfrm>
        </p:spPr>
        <p:txBody>
          <a:bodyPr>
            <a:normAutofit fontScale="97500"/>
          </a:bodyPr>
          <a:lstStyle/>
          <a:p>
            <a:pPr fontAlgn="auto">
              <a:lnSpc>
                <a:spcPct val="150000"/>
              </a:lnSpc>
              <a:spcBef>
                <a:spcPts val="0"/>
              </a:spcBef>
              <a:buFont typeface="Wingdings" panose="05000000000000000000" pitchFamily="2" charset="2"/>
              <a:buNone/>
            </a:pPr>
            <a:r>
              <a:rPr lang="en-US" altLang="zh-CN" sz="2000" dirty="0"/>
              <a:t> (3) </a:t>
            </a:r>
            <a:r>
              <a:rPr lang="zh-CN" altLang="en-US" sz="2000" dirty="0"/>
              <a:t>如果不再想让该数据库被非数据库授权的用户以</a:t>
            </a:r>
            <a:r>
              <a:rPr lang="en-US" altLang="zh-CN" sz="2000" dirty="0"/>
              <a:t>guest</a:t>
            </a:r>
            <a:r>
              <a:rPr lang="zh-CN" altLang="en-US" sz="2000" dirty="0"/>
              <a:t>身份进行访问时，可以再次将</a:t>
            </a:r>
            <a:r>
              <a:rPr lang="en-US" altLang="zh-CN" sz="2000" dirty="0"/>
              <a:t>guest</a:t>
            </a:r>
            <a:r>
              <a:rPr lang="zh-CN" altLang="en-US" sz="2000" dirty="0"/>
              <a:t>帐号禁用，并值得一提的是， </a:t>
            </a:r>
            <a:r>
              <a:rPr lang="en-US" altLang="zh-CN" sz="2000" dirty="0"/>
              <a:t>guest</a:t>
            </a:r>
            <a:r>
              <a:rPr lang="zh-CN" altLang="en-US" sz="2000" dirty="0"/>
              <a:t>帐号在这么数据库中是不能被删除，只能通过以下语句再次禁用</a:t>
            </a:r>
            <a:r>
              <a:rPr lang="en-US" altLang="zh-CN" sz="2000" dirty="0"/>
              <a:t>guest</a:t>
            </a:r>
            <a:r>
              <a:rPr lang="zh-CN" altLang="en-US" sz="2000" dirty="0"/>
              <a:t>：</a:t>
            </a:r>
          </a:p>
          <a:p>
            <a:pPr fontAlgn="auto">
              <a:lnSpc>
                <a:spcPct val="150000"/>
              </a:lnSpc>
              <a:spcBef>
                <a:spcPts val="0"/>
              </a:spcBef>
              <a:buFont typeface="Wingdings" panose="05000000000000000000" pitchFamily="2" charset="2"/>
              <a:buNone/>
            </a:pPr>
            <a:r>
              <a:rPr lang="en-US" altLang="zh-CN" sz="2000" b="1" dirty="0">
                <a:solidFill>
                  <a:srgbClr val="FF0000"/>
                </a:solidFill>
              </a:rPr>
              <a:t>REVOKE</a:t>
            </a:r>
            <a:r>
              <a:rPr lang="en-US" altLang="zh-CN" sz="2000" dirty="0"/>
              <a:t> CONNECT FROM GUEST   </a:t>
            </a:r>
          </a:p>
          <a:p>
            <a:pPr fontAlgn="auto">
              <a:lnSpc>
                <a:spcPct val="150000"/>
              </a:lnSpc>
              <a:spcBef>
                <a:spcPts val="0"/>
              </a:spcBef>
              <a:buFont typeface="Wingdings" panose="05000000000000000000" pitchFamily="2" charset="2"/>
              <a:buNone/>
            </a:pPr>
            <a:r>
              <a:rPr lang="en-US" altLang="zh-CN" sz="2000" dirty="0"/>
              <a:t>                                            --</a:t>
            </a:r>
            <a:r>
              <a:rPr lang="zh-CN" altLang="en-US" sz="2000" dirty="0"/>
              <a:t>禁用</a:t>
            </a:r>
            <a:r>
              <a:rPr lang="en-US" altLang="zh-CN" sz="2000" dirty="0"/>
              <a:t>guest</a:t>
            </a:r>
            <a:r>
              <a:rPr lang="zh-CN" altLang="en-US" sz="2000" dirty="0"/>
              <a:t>帐号</a:t>
            </a:r>
            <a:r>
              <a:rPr lang="zh-CN" altLang="en-US" sz="2000" dirty="0">
                <a:latin typeface="Arial" panose="020B0604020202020204" pitchFamily="34" charset="0"/>
              </a:rPr>
              <a:t> </a:t>
            </a:r>
            <a:endParaRPr lang="en-US" altLang="zh-CN" sz="2000" dirty="0">
              <a:latin typeface="Arial" panose="020B0604020202020204" pitchFamily="34" charset="0"/>
            </a:endParaRPr>
          </a:p>
          <a:p>
            <a:pPr fontAlgn="auto">
              <a:lnSpc>
                <a:spcPct val="150000"/>
              </a:lnSpc>
              <a:spcBef>
                <a:spcPts val="0"/>
              </a:spcBef>
              <a:buFont typeface="Wingdings" panose="05000000000000000000" pitchFamily="2" charset="2"/>
              <a:buNone/>
            </a:pPr>
            <a:endParaRPr lang="zh-CN" altLang="en-US" sz="2000" dirty="0"/>
          </a:p>
          <a:p>
            <a:pPr fontAlgn="auto">
              <a:lnSpc>
                <a:spcPct val="150000"/>
              </a:lnSpc>
              <a:spcBef>
                <a:spcPts val="0"/>
              </a:spcBef>
              <a:buFont typeface="Wingdings" panose="05000000000000000000" pitchFamily="2" charset="2"/>
              <a:buNone/>
            </a:pPr>
            <a:r>
              <a:rPr lang="en-US" altLang="zh-CN" sz="2000" dirty="0"/>
              <a:t>(4) </a:t>
            </a:r>
            <a:r>
              <a:rPr lang="zh-CN" altLang="en-US" sz="2000" dirty="0"/>
              <a:t>只能在 </a:t>
            </a:r>
            <a:r>
              <a:rPr lang="en-US" altLang="zh-CN" sz="2000" dirty="0"/>
              <a:t>master </a:t>
            </a:r>
            <a:r>
              <a:rPr lang="zh-CN" altLang="en-US" sz="2000" dirty="0"/>
              <a:t>和 </a:t>
            </a:r>
            <a:r>
              <a:rPr lang="en-US" altLang="zh-CN" sz="2000" dirty="0" err="1"/>
              <a:t>tempdb</a:t>
            </a:r>
            <a:r>
              <a:rPr lang="en-US" altLang="zh-CN" sz="2000" dirty="0"/>
              <a:t> </a:t>
            </a:r>
            <a:r>
              <a:rPr lang="zh-CN" altLang="en-US" sz="2000" dirty="0"/>
              <a:t>以外的任何数据库中执行禁用</a:t>
            </a:r>
            <a:r>
              <a:rPr lang="en-US" altLang="zh-CN" sz="2000" dirty="0"/>
              <a:t>guest</a:t>
            </a:r>
            <a:r>
              <a:rPr lang="zh-CN" altLang="en-US" sz="2000" dirty="0"/>
              <a:t>帐号的操作，因为有许多用户会以</a:t>
            </a:r>
            <a:r>
              <a:rPr lang="en-US" altLang="zh-CN" sz="2000" dirty="0"/>
              <a:t>guest</a:t>
            </a:r>
            <a:r>
              <a:rPr lang="zh-CN" altLang="en-US" sz="2000" dirty="0"/>
              <a:t>身份访问</a:t>
            </a:r>
            <a:r>
              <a:rPr lang="en-US" altLang="zh-CN" sz="2000" dirty="0"/>
              <a:t>master </a:t>
            </a:r>
            <a:r>
              <a:rPr lang="zh-CN" altLang="en-US" sz="2000" dirty="0"/>
              <a:t>和 </a:t>
            </a:r>
            <a:r>
              <a:rPr lang="en-US" altLang="zh-CN" sz="2000" dirty="0" err="1"/>
              <a:t>tempdb</a:t>
            </a:r>
            <a:r>
              <a:rPr lang="zh-CN" altLang="en-US" sz="2000" dirty="0"/>
              <a:t>系统数据库</a:t>
            </a:r>
            <a:endParaRPr lang="en-US" altLang="zh-CN" sz="2000" dirty="0"/>
          </a:p>
          <a:p>
            <a:pPr fontAlgn="auto">
              <a:lnSpc>
                <a:spcPct val="150000"/>
              </a:lnSpc>
              <a:spcBef>
                <a:spcPts val="0"/>
              </a:spcBef>
              <a:buFont typeface="Wingdings" panose="05000000000000000000" pitchFamily="2" charset="2"/>
              <a:buNone/>
            </a:pPr>
            <a:endParaRPr lang="zh-CN" altLang="en-US" sz="2000" dirty="0"/>
          </a:p>
          <a:p>
            <a:pPr fontAlgn="auto">
              <a:lnSpc>
                <a:spcPct val="150000"/>
              </a:lnSpc>
              <a:spcBef>
                <a:spcPts val="0"/>
              </a:spcBef>
              <a:buFont typeface="Wingdings" panose="05000000000000000000" pitchFamily="2" charset="2"/>
              <a:buNone/>
            </a:pPr>
            <a:r>
              <a:rPr lang="en-US" altLang="zh-CN" sz="2000" dirty="0"/>
              <a:t>(5) </a:t>
            </a:r>
            <a:r>
              <a:rPr lang="zh-CN" altLang="en-US" sz="2000" dirty="0"/>
              <a:t>如果在</a:t>
            </a:r>
            <a:r>
              <a:rPr lang="en-US" altLang="zh-CN" sz="2000" dirty="0"/>
              <a:t>model</a:t>
            </a:r>
            <a:r>
              <a:rPr lang="zh-CN" altLang="en-US" sz="2000" dirty="0"/>
              <a:t>数据库中我们启用了</a:t>
            </a:r>
            <a:r>
              <a:rPr lang="en-US" altLang="zh-CN" sz="2000" dirty="0"/>
              <a:t>guest</a:t>
            </a:r>
            <a:r>
              <a:rPr lang="zh-CN" altLang="en-US" sz="2000" dirty="0"/>
              <a:t>帐户，那么以后我们所有的新建的数据库，默认的情况下，就会自动启用了</a:t>
            </a:r>
            <a:r>
              <a:rPr lang="en-US" altLang="zh-CN" sz="2000" dirty="0"/>
              <a:t>guest</a:t>
            </a:r>
            <a:r>
              <a:rPr lang="zh-CN" altLang="en-US" sz="2000" dirty="0"/>
              <a:t>帐号。</a:t>
            </a:r>
            <a:r>
              <a:rPr lang="zh-CN" altLang="en-US" sz="2000" dirty="0">
                <a:latin typeface="Arial" panose="020B0604020202020204" pitchFamily="34" charset="0"/>
              </a:rPr>
              <a:t> </a:t>
            </a:r>
            <a:endParaRPr lang="zh-CN" altLang="en-US" sz="2000" dirty="0"/>
          </a:p>
        </p:txBody>
      </p:sp>
      <p:sp>
        <p:nvSpPr>
          <p:cNvPr id="4" name="日期占位符 3"/>
          <p:cNvSpPr>
            <a:spLocks noGrp="1"/>
          </p:cNvSpPr>
          <p:nvPr>
            <p:ph type="dt" sz="half" idx="10"/>
          </p:nvPr>
        </p:nvSpPr>
        <p:spPr/>
        <p:txBody>
          <a:bodyPr/>
          <a:lstStyle/>
          <a:p>
            <a:pPr>
              <a:defRPr/>
            </a:pPr>
            <a:fld id="{6D263032-FEE0-4D19-BB28-D1C319AC36F3}"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28376692-7045-4133-BEB2-506D8619468C}" type="slidenum">
              <a:rPr lang="en-US" altLang="zh-CN"/>
              <a:t>36</a:t>
            </a:fld>
            <a:r>
              <a:rPr lang="en-US" altLang="zh-CN"/>
              <a:t>/69</a:t>
            </a:r>
          </a:p>
        </p:txBody>
      </p:sp>
    </p:spTree>
  </p:cSld>
  <p:clrMapOvr>
    <a:masterClrMapping/>
  </p:clrMapOvr>
  <p:transition>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3"/>
          <p:cNvSpPr>
            <a:spLocks noGrp="1" noChangeArrowheads="1"/>
          </p:cNvSpPr>
          <p:nvPr>
            <p:ph type="title"/>
          </p:nvPr>
        </p:nvSpPr>
        <p:spPr>
          <a:xfrm>
            <a:off x="2343531" y="1"/>
            <a:ext cx="7793037" cy="795337"/>
          </a:xfrm>
          <a:noFill/>
        </p:spPr>
        <p:txBody>
          <a:bodyPr>
            <a:normAutofit/>
          </a:bodyPr>
          <a:lstStyle/>
          <a:p>
            <a:r>
              <a:rPr lang="zh-CN" altLang="en-US" sz="2000" b="1" dirty="0">
                <a:latin typeface="宋体" panose="02010600030101010101" pitchFamily="2" charset="-122"/>
              </a:rPr>
              <a:t>创建数据库用户 </a:t>
            </a:r>
            <a:r>
              <a:rPr lang="en-US" altLang="zh-CN" sz="2000" b="1" dirty="0">
                <a:latin typeface="宋体" panose="02010600030101010101" pitchFamily="2" charset="-122"/>
              </a:rPr>
              <a:t>(1) </a:t>
            </a:r>
          </a:p>
        </p:txBody>
      </p:sp>
      <p:sp>
        <p:nvSpPr>
          <p:cNvPr id="32772" name="Rectangle 2"/>
          <p:cNvSpPr>
            <a:spLocks noGrp="1" noChangeArrowheads="1"/>
          </p:cNvSpPr>
          <p:nvPr>
            <p:ph idx="1"/>
          </p:nvPr>
        </p:nvSpPr>
        <p:spPr>
          <a:xfrm>
            <a:off x="828569" y="695061"/>
            <a:ext cx="10534861" cy="2063115"/>
          </a:xfrm>
        </p:spPr>
        <p:txBody>
          <a:bodyPr>
            <a:normAutofit fontScale="97500"/>
          </a:bodyPr>
          <a:lstStyle/>
          <a:p>
            <a:pPr algn="just" fontAlgn="auto">
              <a:lnSpc>
                <a:spcPct val="150000"/>
              </a:lnSpc>
              <a:spcBef>
                <a:spcPts val="0"/>
              </a:spcBef>
              <a:buClr>
                <a:schemeClr val="hlink"/>
              </a:buClr>
              <a:buSzPct val="95000"/>
              <a:buFont typeface="Wingdings" panose="05000000000000000000" pitchFamily="2" charset="2"/>
              <a:buChar char="v"/>
            </a:pPr>
            <a:r>
              <a:rPr lang="zh-CN" altLang="en-US" sz="2000" dirty="0">
                <a:solidFill>
                  <a:srgbClr val="148BD4"/>
                </a:solidFill>
              </a:rPr>
              <a:t>利用</a:t>
            </a:r>
            <a:r>
              <a:rPr lang="en-US" altLang="zh-CN" sz="2000" dirty="0">
                <a:solidFill>
                  <a:srgbClr val="148BD4"/>
                </a:solidFill>
              </a:rPr>
              <a:t>SSMS</a:t>
            </a:r>
            <a:r>
              <a:rPr lang="zh-CN" altLang="en-US" sz="2000" dirty="0">
                <a:solidFill>
                  <a:srgbClr val="148BD4"/>
                </a:solidFill>
              </a:rPr>
              <a:t>图形方式</a:t>
            </a:r>
            <a:endParaRPr lang="zh-CN" altLang="en-US" sz="2000" dirty="0">
              <a:solidFill>
                <a:srgbClr val="0000CC"/>
              </a:solidFill>
            </a:endParaRPr>
          </a:p>
          <a:p>
            <a:pPr algn="just" fontAlgn="auto">
              <a:lnSpc>
                <a:spcPct val="150000"/>
              </a:lnSpc>
              <a:spcBef>
                <a:spcPts val="0"/>
              </a:spcBef>
              <a:buFont typeface="Wingdings" panose="05000000000000000000" pitchFamily="2" charset="2"/>
              <a:buNone/>
            </a:pPr>
            <a:r>
              <a:rPr lang="zh-CN" altLang="en-US" sz="2000" dirty="0"/>
              <a:t> </a:t>
            </a:r>
            <a:r>
              <a:rPr lang="en-US" altLang="zh-CN" sz="2000" dirty="0"/>
              <a:t>(1) </a:t>
            </a:r>
            <a:r>
              <a:rPr lang="zh-CN" altLang="en-US" sz="2000" dirty="0"/>
              <a:t>在</a:t>
            </a:r>
            <a:r>
              <a:rPr lang="zh-CN" altLang="en-US" sz="2000" dirty="0">
                <a:latin typeface="Arial" panose="020B0604020202020204" pitchFamily="34" charset="0"/>
              </a:rPr>
              <a:t>“</a:t>
            </a:r>
            <a:r>
              <a:rPr lang="zh-CN" altLang="en-US" sz="2000" dirty="0"/>
              <a:t>对象资源管理器</a:t>
            </a:r>
            <a:r>
              <a:rPr lang="zh-CN" altLang="en-US" sz="2000" dirty="0">
                <a:latin typeface="Arial" panose="020B0604020202020204" pitchFamily="34" charset="0"/>
              </a:rPr>
              <a:t>”</a:t>
            </a:r>
            <a:r>
              <a:rPr lang="zh-CN" altLang="en-US" sz="2000" dirty="0"/>
              <a:t>下，依次展开</a:t>
            </a:r>
            <a:r>
              <a:rPr lang="zh-CN" altLang="en-US" sz="2000" dirty="0">
                <a:latin typeface="Arial" panose="020B0604020202020204" pitchFamily="34" charset="0"/>
              </a:rPr>
              <a:t>“</a:t>
            </a:r>
            <a:r>
              <a:rPr lang="zh-CN" altLang="en-US" sz="2000" dirty="0"/>
              <a:t>数据库</a:t>
            </a:r>
            <a:r>
              <a:rPr lang="zh-CN" altLang="en-US" sz="2000" dirty="0">
                <a:latin typeface="Arial" panose="020B0604020202020204" pitchFamily="34" charset="0"/>
              </a:rPr>
              <a:t>”</a:t>
            </a:r>
            <a:r>
              <a:rPr lang="zh-CN" altLang="en-US" sz="2000" dirty="0"/>
              <a:t>→要选择的数据库如</a:t>
            </a:r>
            <a:r>
              <a:rPr lang="zh-CN" altLang="en-US" sz="2000" dirty="0">
                <a:latin typeface="Arial" panose="020B0604020202020204" pitchFamily="34" charset="0"/>
              </a:rPr>
              <a:t>“</a:t>
            </a:r>
            <a:r>
              <a:rPr lang="en-US" altLang="zh-CN" sz="2000" dirty="0"/>
              <a:t>JXGL</a:t>
            </a:r>
            <a:r>
              <a:rPr lang="en-US" altLang="zh-CN" sz="2000" dirty="0">
                <a:latin typeface="Arial" panose="020B0604020202020204" pitchFamily="34" charset="0"/>
              </a:rPr>
              <a:t>”</a:t>
            </a:r>
            <a:r>
              <a:rPr lang="en-US" altLang="zh-CN" sz="2000" dirty="0"/>
              <a:t>→</a:t>
            </a:r>
            <a:r>
              <a:rPr lang="en-US" altLang="zh-CN" sz="2000" dirty="0">
                <a:latin typeface="Arial" panose="020B0604020202020204" pitchFamily="34" charset="0"/>
              </a:rPr>
              <a:t>“</a:t>
            </a:r>
            <a:r>
              <a:rPr lang="zh-CN" altLang="en-US" sz="2000" dirty="0"/>
              <a:t>安全性</a:t>
            </a:r>
            <a:r>
              <a:rPr lang="zh-CN" altLang="en-US" sz="2000" dirty="0">
                <a:latin typeface="Arial" panose="020B0604020202020204" pitchFamily="34" charset="0"/>
              </a:rPr>
              <a:t>”</a:t>
            </a:r>
            <a:r>
              <a:rPr lang="zh-CN" altLang="en-US" sz="2000" dirty="0"/>
              <a:t>子文件夹。右击</a:t>
            </a:r>
            <a:r>
              <a:rPr lang="zh-CN" altLang="en-US" sz="2000" dirty="0">
                <a:latin typeface="Arial" panose="020B0604020202020204" pitchFamily="34" charset="0"/>
              </a:rPr>
              <a:t>“</a:t>
            </a:r>
            <a:r>
              <a:rPr lang="zh-CN" altLang="en-US" sz="2000" dirty="0"/>
              <a:t>用户</a:t>
            </a:r>
            <a:r>
              <a:rPr lang="zh-CN" altLang="en-US" sz="2000" dirty="0">
                <a:latin typeface="Arial" panose="020B0604020202020204" pitchFamily="34" charset="0"/>
              </a:rPr>
              <a:t>”</a:t>
            </a:r>
            <a:r>
              <a:rPr lang="zh-CN" altLang="en-US" sz="2000" dirty="0"/>
              <a:t>对象，在弹出的快捷菜单中选择</a:t>
            </a:r>
            <a:r>
              <a:rPr lang="zh-CN" altLang="en-US" sz="2000" dirty="0">
                <a:latin typeface="Arial" panose="020B0604020202020204" pitchFamily="34" charset="0"/>
              </a:rPr>
              <a:t>“</a:t>
            </a:r>
            <a:r>
              <a:rPr lang="zh-CN" altLang="en-US" sz="2000" dirty="0"/>
              <a:t>新建用户</a:t>
            </a:r>
            <a:r>
              <a:rPr lang="zh-CN" altLang="en-US" sz="2000" dirty="0">
                <a:latin typeface="Arial" panose="020B0604020202020204" pitchFamily="34" charset="0"/>
              </a:rPr>
              <a:t>”</a:t>
            </a:r>
            <a:r>
              <a:rPr lang="zh-CN" altLang="en-US" sz="2000" dirty="0"/>
              <a:t>菜单项，打开</a:t>
            </a:r>
            <a:r>
              <a:rPr lang="zh-CN" altLang="en-US" sz="2000" dirty="0">
                <a:latin typeface="Arial" panose="020B0604020202020204" pitchFamily="34" charset="0"/>
              </a:rPr>
              <a:t>“</a:t>
            </a:r>
            <a:r>
              <a:rPr lang="zh-CN" altLang="en-US" sz="2000" dirty="0"/>
              <a:t>数据库用户</a:t>
            </a:r>
            <a:r>
              <a:rPr lang="en-US" altLang="zh-CN" sz="2000" dirty="0"/>
              <a:t>-</a:t>
            </a:r>
            <a:r>
              <a:rPr lang="zh-CN" altLang="en-US" sz="2000" dirty="0"/>
              <a:t>新建</a:t>
            </a:r>
            <a:r>
              <a:rPr lang="zh-CN" altLang="en-US" sz="2000" dirty="0">
                <a:latin typeface="Arial" panose="020B0604020202020204" pitchFamily="34" charset="0"/>
              </a:rPr>
              <a:t>”</a:t>
            </a:r>
            <a:r>
              <a:rPr lang="zh-CN" altLang="en-US" sz="2000" dirty="0"/>
              <a:t>对话框。</a:t>
            </a:r>
          </a:p>
          <a:p>
            <a:pPr algn="just" fontAlgn="auto">
              <a:lnSpc>
                <a:spcPct val="150000"/>
              </a:lnSpc>
              <a:spcBef>
                <a:spcPts val="0"/>
              </a:spcBef>
              <a:buFont typeface="Wingdings" panose="05000000000000000000" pitchFamily="2" charset="2"/>
              <a:buNone/>
            </a:pPr>
            <a:endParaRPr lang="en-US" altLang="zh-CN" sz="2000" dirty="0"/>
          </a:p>
        </p:txBody>
      </p:sp>
      <p:sp>
        <p:nvSpPr>
          <p:cNvPr id="6" name="日期占位符 3"/>
          <p:cNvSpPr>
            <a:spLocks noGrp="1"/>
          </p:cNvSpPr>
          <p:nvPr>
            <p:ph type="dt" sz="half" idx="10"/>
          </p:nvPr>
        </p:nvSpPr>
        <p:spPr/>
        <p:txBody>
          <a:bodyPr/>
          <a:lstStyle/>
          <a:p>
            <a:pPr>
              <a:defRPr/>
            </a:pPr>
            <a:fld id="{0D6B4107-69C5-4C22-A22A-6C456C4C7E84}" type="datetime1">
              <a:rPr lang="zh-CN" altLang="en-US"/>
              <a:t>2020/5/1</a:t>
            </a:fld>
            <a:endParaRPr lang="en-US" altLang="zh-CN"/>
          </a:p>
        </p:txBody>
      </p:sp>
      <p:sp>
        <p:nvSpPr>
          <p:cNvPr id="7" name="灯片编号占位符 4"/>
          <p:cNvSpPr>
            <a:spLocks noGrp="1"/>
          </p:cNvSpPr>
          <p:nvPr>
            <p:ph type="sldNum" sz="quarter" idx="12"/>
          </p:nvPr>
        </p:nvSpPr>
        <p:spPr/>
        <p:txBody>
          <a:bodyPr/>
          <a:lstStyle/>
          <a:p>
            <a:pPr>
              <a:defRPr/>
            </a:pPr>
            <a:fld id="{0551375A-7336-4BF7-A750-E1C562DAE230}" type="slidenum">
              <a:rPr lang="en-US" altLang="zh-CN"/>
              <a:t>37</a:t>
            </a:fld>
            <a:r>
              <a:rPr lang="en-US" altLang="zh-CN"/>
              <a:t>/69</a:t>
            </a:r>
          </a:p>
        </p:txBody>
      </p:sp>
      <p:sp>
        <p:nvSpPr>
          <p:cNvPr id="223237" name="Rectangle 5"/>
          <p:cNvSpPr>
            <a:spLocks noChangeArrowheads="1"/>
          </p:cNvSpPr>
          <p:nvPr/>
        </p:nvSpPr>
        <p:spPr bwMode="auto">
          <a:xfrm>
            <a:off x="741890" y="2538995"/>
            <a:ext cx="10708217" cy="3121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73380"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552450" indent="314325"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046480" indent="35433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579880" indent="307975"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66925" indent="40005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24125" indent="40005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81325" indent="40005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38525" indent="40005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95725" indent="40005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marL="457200" indent="-457200" algn="just" defTabSz="1219200" eaLnBrk="1" hangingPunct="1">
              <a:lnSpc>
                <a:spcPct val="150000"/>
              </a:lnSpc>
              <a:spcBef>
                <a:spcPts val="600"/>
              </a:spcBef>
              <a:buNone/>
            </a:pPr>
            <a:r>
              <a:rPr lang="en-US" altLang="zh-CN" b="0" dirty="0">
                <a:latin typeface="Times New Roman" panose="02020603050405020304" pitchFamily="18" charset="0"/>
              </a:rPr>
              <a:t>(2) </a:t>
            </a:r>
            <a:r>
              <a:rPr lang="zh-CN" altLang="en-US" b="0" dirty="0">
                <a:latin typeface="Times New Roman" panose="02020603050405020304" pitchFamily="18" charset="0"/>
              </a:rPr>
              <a:t>在打开的“数据库用户</a:t>
            </a:r>
            <a:r>
              <a:rPr lang="en-US" altLang="zh-CN" b="0" dirty="0">
                <a:latin typeface="Times New Roman" panose="02020603050405020304" pitchFamily="18" charset="0"/>
              </a:rPr>
              <a:t>-</a:t>
            </a:r>
            <a:r>
              <a:rPr lang="zh-CN" altLang="en-US" b="0" dirty="0">
                <a:latin typeface="Times New Roman" panose="02020603050405020304" pitchFamily="18" charset="0"/>
              </a:rPr>
              <a:t>新建”对话框中，单击“登录名”右边的“    ”按钮，可搜索到登录帐户，或直接在文本框中输入登录帐户（本例中为</a:t>
            </a:r>
            <a:r>
              <a:rPr lang="en-US" altLang="zh-CN" b="0" dirty="0" err="1">
                <a:latin typeface="Times New Roman" panose="02020603050405020304" pitchFamily="18" charset="0"/>
              </a:rPr>
              <a:t>s_longin</a:t>
            </a:r>
            <a:r>
              <a:rPr lang="zh-CN" altLang="en-US" b="0" dirty="0">
                <a:latin typeface="Times New Roman" panose="02020603050405020304" pitchFamily="18" charset="0"/>
              </a:rPr>
              <a:t>）。在“用户名”栏中输入用户名称（本例中为</a:t>
            </a:r>
            <a:r>
              <a:rPr lang="en-US" altLang="zh-CN" b="0" dirty="0" err="1">
                <a:latin typeface="Times New Roman" panose="02020603050405020304" pitchFamily="18" charset="0"/>
              </a:rPr>
              <a:t>U_login</a:t>
            </a:r>
            <a:r>
              <a:rPr lang="zh-CN" altLang="en-US" b="0" dirty="0">
                <a:latin typeface="Times New Roman" panose="02020603050405020304" pitchFamily="18" charset="0"/>
              </a:rPr>
              <a:t>），用户名可以与登录账户名称不一样。</a:t>
            </a:r>
          </a:p>
          <a:p>
            <a:pPr marL="457200" indent="-457200" algn="just" defTabSz="1219200" eaLnBrk="1" hangingPunct="1">
              <a:lnSpc>
                <a:spcPct val="150000"/>
              </a:lnSpc>
              <a:spcBef>
                <a:spcPts val="600"/>
              </a:spcBef>
              <a:buNone/>
            </a:pPr>
            <a:r>
              <a:rPr lang="en-US" altLang="zh-CN" b="0" dirty="0">
                <a:latin typeface="Times New Roman" panose="02020603050405020304" pitchFamily="18" charset="0"/>
              </a:rPr>
              <a:t>(3) </a:t>
            </a:r>
            <a:r>
              <a:rPr lang="zh-CN" altLang="en-US" b="0" dirty="0">
                <a:latin typeface="Times New Roman" panose="02020603050405020304" pitchFamily="18" charset="0"/>
              </a:rPr>
              <a:t>在“此用户拥有的架构”和“数据库角色成员身份”区域选择此用户拥有的架构和加入的角色，选中角色前的复选框即可（本例中为</a:t>
            </a:r>
            <a:r>
              <a:rPr lang="en-US" altLang="zh-CN" b="0" dirty="0" err="1">
                <a:latin typeface="Times New Roman" panose="02020603050405020304" pitchFamily="18" charset="0"/>
              </a:rPr>
              <a:t>db_owner</a:t>
            </a:r>
            <a:r>
              <a:rPr lang="zh-CN" altLang="en-US" b="0" dirty="0">
                <a:latin typeface="Times New Roman" panose="02020603050405020304" pitchFamily="18" charset="0"/>
              </a:rPr>
              <a:t>）。</a:t>
            </a:r>
          </a:p>
          <a:p>
            <a:pPr marL="457200" indent="-457200" algn="just" defTabSz="1219200" eaLnBrk="1" hangingPunct="1">
              <a:lnSpc>
                <a:spcPct val="150000"/>
              </a:lnSpc>
              <a:spcBef>
                <a:spcPts val="600"/>
              </a:spcBef>
              <a:buNone/>
            </a:pPr>
            <a:r>
              <a:rPr lang="en-US" altLang="zh-CN" b="0" dirty="0">
                <a:latin typeface="Times New Roman" panose="02020603050405020304" pitchFamily="18" charset="0"/>
              </a:rPr>
              <a:t>(4) </a:t>
            </a:r>
            <a:r>
              <a:rPr lang="zh-CN" altLang="en-US" b="0" dirty="0">
                <a:latin typeface="Times New Roman" panose="02020603050405020304" pitchFamily="18" charset="0"/>
              </a:rPr>
              <a:t>单击“新建用户”对话框的“确定”按钮，数据库用户建立完成。</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223237"/>
                                        </p:tgtEl>
                                        <p:attrNameLst>
                                          <p:attrName>style.visibility</p:attrName>
                                        </p:attrNameLst>
                                      </p:cBhvr>
                                      <p:to>
                                        <p:strVal val="visible"/>
                                      </p:to>
                                    </p:set>
                                    <p:animEffect transition="in" filter="slide(fromRight)">
                                      <p:cBhvr>
                                        <p:cTn id="7" dur="500"/>
                                        <p:tgtEl>
                                          <p:spTgt spid="223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37"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type="title"/>
          </p:nvPr>
        </p:nvSpPr>
        <p:spPr>
          <a:xfrm>
            <a:off x="2351585" y="1"/>
            <a:ext cx="7793037" cy="795337"/>
          </a:xfrm>
          <a:noFill/>
        </p:spPr>
        <p:txBody>
          <a:bodyPr>
            <a:normAutofit/>
          </a:bodyPr>
          <a:lstStyle/>
          <a:p>
            <a:r>
              <a:rPr lang="zh-CN" altLang="en-US" sz="2000" b="1" dirty="0">
                <a:latin typeface="宋体" panose="02010600030101010101" pitchFamily="2" charset="-122"/>
              </a:rPr>
              <a:t>创建数据库用户 </a:t>
            </a:r>
            <a:r>
              <a:rPr lang="en-US" altLang="zh-CN" sz="2000" b="1" dirty="0">
                <a:latin typeface="宋体" panose="02010600030101010101" pitchFamily="2" charset="-122"/>
              </a:rPr>
              <a:t>(2) </a:t>
            </a:r>
          </a:p>
        </p:txBody>
      </p:sp>
      <p:sp>
        <p:nvSpPr>
          <p:cNvPr id="33796" name="Rectangle 2"/>
          <p:cNvSpPr>
            <a:spLocks noGrp="1" noChangeArrowheads="1"/>
          </p:cNvSpPr>
          <p:nvPr>
            <p:ph idx="1"/>
          </p:nvPr>
        </p:nvSpPr>
        <p:spPr>
          <a:xfrm>
            <a:off x="818622" y="795338"/>
            <a:ext cx="10916178" cy="4752975"/>
          </a:xfrm>
        </p:spPr>
        <p:txBody>
          <a:bodyPr>
            <a:normAutofit fontScale="97500"/>
          </a:bodyPr>
          <a:lstStyle/>
          <a:p>
            <a:pPr fontAlgn="auto">
              <a:lnSpc>
                <a:spcPct val="150000"/>
              </a:lnSpc>
              <a:spcBef>
                <a:spcPts val="0"/>
              </a:spcBef>
              <a:buClr>
                <a:schemeClr val="hlink"/>
              </a:buClr>
              <a:buSzPct val="95000"/>
              <a:buFont typeface="Wingdings" panose="05000000000000000000" pitchFamily="2" charset="2"/>
              <a:buChar char="v"/>
            </a:pPr>
            <a:r>
              <a:rPr lang="zh-CN" altLang="en-US" sz="2000" dirty="0">
                <a:solidFill>
                  <a:srgbClr val="148BD4"/>
                </a:solidFill>
              </a:rPr>
              <a:t>使用系统存储过程创建数据库用户</a:t>
            </a:r>
            <a:endParaRPr lang="zh-CN" altLang="en-US" sz="2000" dirty="0">
              <a:solidFill>
                <a:srgbClr val="0000CC"/>
              </a:solidFill>
            </a:endParaRPr>
          </a:p>
          <a:p>
            <a:pPr fontAlgn="auto">
              <a:lnSpc>
                <a:spcPct val="150000"/>
              </a:lnSpc>
              <a:spcBef>
                <a:spcPts val="0"/>
              </a:spcBef>
              <a:buFont typeface="Wingdings" panose="05000000000000000000" pitchFamily="2" charset="2"/>
              <a:buNone/>
            </a:pPr>
            <a:r>
              <a:rPr lang="zh-CN" altLang="en-US" sz="2000" dirty="0"/>
              <a:t>   </a:t>
            </a:r>
            <a:r>
              <a:rPr lang="en-US" altLang="zh-CN" sz="2000" dirty="0"/>
              <a:t>SQL Server</a:t>
            </a:r>
            <a:r>
              <a:rPr lang="zh-CN" altLang="en-US" sz="2000" dirty="0"/>
              <a:t>使用系统存储过程</a:t>
            </a:r>
            <a:r>
              <a:rPr lang="en-US" altLang="zh-CN" sz="2000" dirty="0" err="1"/>
              <a:t>sp_grantdbaccess</a:t>
            </a:r>
            <a:r>
              <a:rPr lang="zh-CN" altLang="en-US" sz="2000" dirty="0"/>
              <a:t>为数据库添加用户，语句格式如下：</a:t>
            </a:r>
          </a:p>
          <a:p>
            <a:pPr fontAlgn="auto">
              <a:lnSpc>
                <a:spcPct val="150000"/>
              </a:lnSpc>
              <a:spcBef>
                <a:spcPts val="0"/>
              </a:spcBef>
              <a:spcAft>
                <a:spcPct val="20000"/>
              </a:spcAft>
              <a:buFont typeface="Wingdings" panose="05000000000000000000" pitchFamily="2" charset="2"/>
              <a:buNone/>
            </a:pPr>
            <a:r>
              <a:rPr lang="zh-CN" altLang="en-US" sz="2000" dirty="0">
                <a:solidFill>
                  <a:srgbClr val="E24747"/>
                </a:solidFill>
              </a:rPr>
              <a:t>         </a:t>
            </a:r>
            <a:r>
              <a:rPr lang="en-US" altLang="zh-CN" sz="2000" dirty="0" err="1">
                <a:solidFill>
                  <a:srgbClr val="E24747"/>
                </a:solidFill>
              </a:rPr>
              <a:t>sp_grantdbaccess</a:t>
            </a:r>
            <a:r>
              <a:rPr lang="en-US" altLang="zh-CN" sz="2000" dirty="0">
                <a:solidFill>
                  <a:srgbClr val="E24747"/>
                </a:solidFill>
              </a:rPr>
              <a:t>  &lt;</a:t>
            </a:r>
            <a:r>
              <a:rPr lang="zh-CN" altLang="en-US" sz="2000" dirty="0">
                <a:solidFill>
                  <a:srgbClr val="E24747"/>
                </a:solidFill>
              </a:rPr>
              <a:t>登录帐户</a:t>
            </a:r>
            <a:r>
              <a:rPr lang="en-US" altLang="zh-CN" sz="2000" dirty="0">
                <a:solidFill>
                  <a:srgbClr val="E24747"/>
                </a:solidFill>
              </a:rPr>
              <a:t>&gt;[&lt;</a:t>
            </a:r>
            <a:r>
              <a:rPr lang="zh-CN" altLang="en-US" sz="2000" dirty="0">
                <a:solidFill>
                  <a:srgbClr val="E24747"/>
                </a:solidFill>
              </a:rPr>
              <a:t>用户名</a:t>
            </a:r>
            <a:r>
              <a:rPr lang="en-US" altLang="zh-CN" sz="2000" dirty="0">
                <a:solidFill>
                  <a:srgbClr val="E24747"/>
                </a:solidFill>
              </a:rPr>
              <a:t>&gt;[OUTPUT]]</a:t>
            </a:r>
            <a:endParaRPr lang="en-US" altLang="zh-CN" sz="2000" dirty="0">
              <a:solidFill>
                <a:srgbClr val="993300"/>
              </a:solidFill>
            </a:endParaRPr>
          </a:p>
          <a:p>
            <a:pPr fontAlgn="auto">
              <a:lnSpc>
                <a:spcPct val="150000"/>
              </a:lnSpc>
              <a:spcBef>
                <a:spcPts val="0"/>
              </a:spcBef>
              <a:buFont typeface="Wingdings" panose="05000000000000000000" pitchFamily="2" charset="2"/>
              <a:buNone/>
            </a:pPr>
            <a:r>
              <a:rPr lang="en-US" altLang="zh-CN" sz="2000" dirty="0"/>
              <a:t>    </a:t>
            </a:r>
            <a:r>
              <a:rPr lang="zh-CN" altLang="en-US" sz="2000" dirty="0"/>
              <a:t>其中，</a:t>
            </a:r>
            <a:r>
              <a:rPr lang="en-US" altLang="zh-CN" sz="2000" dirty="0"/>
              <a:t>&lt;</a:t>
            </a:r>
            <a:r>
              <a:rPr lang="zh-CN" altLang="en-US" sz="2000" dirty="0"/>
              <a:t>登录账户</a:t>
            </a:r>
            <a:r>
              <a:rPr lang="en-US" altLang="zh-CN" sz="2000" dirty="0"/>
              <a:t>&gt;</a:t>
            </a:r>
            <a:r>
              <a:rPr lang="zh-CN" altLang="en-US" sz="2000" dirty="0"/>
              <a:t>是当前数据库中的新登录账户名称，如果是</a:t>
            </a:r>
            <a:r>
              <a:rPr lang="en-US" altLang="zh-CN" sz="2000" dirty="0"/>
              <a:t>Windows</a:t>
            </a:r>
            <a:r>
              <a:rPr lang="zh-CN" altLang="en-US" sz="2000" dirty="0"/>
              <a:t>组或用户必须用域名限定。</a:t>
            </a:r>
          </a:p>
          <a:p>
            <a:pPr fontAlgn="auto">
              <a:lnSpc>
                <a:spcPct val="150000"/>
              </a:lnSpc>
              <a:spcBef>
                <a:spcPts val="0"/>
              </a:spcBef>
              <a:buFont typeface="Wingdings" panose="05000000000000000000" pitchFamily="2" charset="2"/>
              <a:buNone/>
            </a:pPr>
            <a:r>
              <a:rPr lang="zh-CN" altLang="en-US" sz="2000" dirty="0"/>
              <a:t>   </a:t>
            </a:r>
            <a:r>
              <a:rPr lang="en-US" altLang="zh-CN" sz="2000" dirty="0"/>
              <a:t>&lt;</a:t>
            </a:r>
            <a:r>
              <a:rPr lang="zh-CN" altLang="en-US" sz="2000" dirty="0"/>
              <a:t>用户名</a:t>
            </a:r>
            <a:r>
              <a:rPr lang="en-US" altLang="zh-CN" sz="2000" dirty="0"/>
              <a:t>&gt;</a:t>
            </a:r>
            <a:r>
              <a:rPr lang="zh-CN" altLang="en-US" sz="2000" dirty="0"/>
              <a:t>为</a:t>
            </a:r>
            <a:r>
              <a:rPr lang="en-US" altLang="zh-CN" sz="2000" dirty="0"/>
              <a:t>OUTPUT</a:t>
            </a:r>
            <a:r>
              <a:rPr lang="zh-CN" altLang="en-US" sz="2000" dirty="0"/>
              <a:t>变量，默认值为</a:t>
            </a:r>
            <a:r>
              <a:rPr lang="en-US" altLang="zh-CN" sz="2000" dirty="0"/>
              <a:t>NULL</a:t>
            </a:r>
            <a:r>
              <a:rPr lang="zh-CN" altLang="en-US" sz="2000" dirty="0"/>
              <a:t>。 </a:t>
            </a:r>
          </a:p>
        </p:txBody>
      </p:sp>
      <p:sp>
        <p:nvSpPr>
          <p:cNvPr id="4" name="日期占位符 3"/>
          <p:cNvSpPr>
            <a:spLocks noGrp="1"/>
          </p:cNvSpPr>
          <p:nvPr>
            <p:ph type="dt" sz="half" idx="10"/>
          </p:nvPr>
        </p:nvSpPr>
        <p:spPr/>
        <p:txBody>
          <a:bodyPr/>
          <a:lstStyle/>
          <a:p>
            <a:pPr>
              <a:defRPr/>
            </a:pPr>
            <a:fld id="{FDFC7884-0010-47F8-B18B-4C0E073FFB69}"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EB65EB7C-B3B9-4F05-BF32-0A82A13C1308}" type="slidenum">
              <a:rPr lang="en-US" altLang="zh-CN"/>
              <a:t>38</a:t>
            </a:fld>
            <a:r>
              <a:rPr lang="en-US" altLang="zh-CN"/>
              <a:t>/69</a:t>
            </a:r>
          </a:p>
        </p:txBody>
      </p:sp>
    </p:spTree>
  </p:cSld>
  <p:clrMapOvr>
    <a:masterClrMapping/>
  </p:clrMapOvr>
  <p:transition>
    <p:cover dir="l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1" name="Rectangle 3"/>
          <p:cNvSpPr>
            <a:spLocks noGrp="1" noChangeArrowheads="1"/>
          </p:cNvSpPr>
          <p:nvPr>
            <p:ph type="title"/>
          </p:nvPr>
        </p:nvSpPr>
        <p:spPr>
          <a:xfrm>
            <a:off x="2351585" y="-99392"/>
            <a:ext cx="7793037" cy="795337"/>
          </a:xfrm>
          <a:noFill/>
        </p:spPr>
        <p:txBody>
          <a:bodyPr>
            <a:normAutofit/>
          </a:bodyPr>
          <a:lstStyle/>
          <a:p>
            <a:r>
              <a:rPr lang="zh-CN" altLang="en-US" sz="2000" b="1" dirty="0">
                <a:latin typeface="宋体" panose="02010600030101010101" pitchFamily="2" charset="-122"/>
              </a:rPr>
              <a:t>删除数据库的用户</a:t>
            </a:r>
            <a:r>
              <a:rPr lang="en-US" altLang="zh-CN" sz="2000" b="1" dirty="0">
                <a:latin typeface="宋体" panose="02010600030101010101" pitchFamily="2" charset="-122"/>
              </a:rPr>
              <a:t>(2) </a:t>
            </a:r>
          </a:p>
        </p:txBody>
      </p:sp>
      <p:sp>
        <p:nvSpPr>
          <p:cNvPr id="34820" name="Rectangle 2"/>
          <p:cNvSpPr>
            <a:spLocks noGrp="1" noChangeArrowheads="1"/>
          </p:cNvSpPr>
          <p:nvPr>
            <p:ph idx="1"/>
          </p:nvPr>
        </p:nvSpPr>
        <p:spPr>
          <a:xfrm>
            <a:off x="776604" y="695945"/>
            <a:ext cx="10805795" cy="5907405"/>
          </a:xfrm>
        </p:spPr>
        <p:txBody>
          <a:bodyPr>
            <a:normAutofit fontScale="95000"/>
          </a:bodyPr>
          <a:lstStyle/>
          <a:p>
            <a:pPr indent="457200" algn="just"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sz="2000" dirty="0">
                <a:solidFill>
                  <a:srgbClr val="148BD4"/>
                </a:solidFill>
              </a:rPr>
              <a:t>利用</a:t>
            </a:r>
            <a:r>
              <a:rPr lang="en-US" altLang="zh-CN" sz="2000" dirty="0">
                <a:solidFill>
                  <a:srgbClr val="148BD4"/>
                </a:solidFill>
              </a:rPr>
              <a:t>SSMS</a:t>
            </a:r>
            <a:r>
              <a:rPr lang="zh-CN" altLang="en-US" sz="2000" dirty="0">
                <a:solidFill>
                  <a:srgbClr val="148BD4"/>
                </a:solidFill>
              </a:rPr>
              <a:t>图形方式</a:t>
            </a:r>
            <a:endParaRPr lang="zh-CN" altLang="en-US" sz="2000" dirty="0">
              <a:solidFill>
                <a:srgbClr val="0000CC"/>
              </a:solidFill>
            </a:endParaRPr>
          </a:p>
          <a:p>
            <a:pPr indent="457200" fontAlgn="auto">
              <a:lnSpc>
                <a:spcPct val="150000"/>
              </a:lnSpc>
              <a:spcBef>
                <a:spcPts val="0"/>
              </a:spcBef>
              <a:buFont typeface="Wingdings" panose="05000000000000000000" pitchFamily="2" charset="2"/>
              <a:buNone/>
            </a:pPr>
            <a:r>
              <a:rPr lang="zh-CN" altLang="en-US" sz="2000" dirty="0"/>
              <a:t>利用</a:t>
            </a:r>
            <a:r>
              <a:rPr lang="en-US" altLang="zh-CN" sz="2000" dirty="0"/>
              <a:t>SQL Server Management Studio</a:t>
            </a:r>
            <a:r>
              <a:rPr lang="zh-CN" altLang="en-US" sz="2000" dirty="0"/>
              <a:t>图形工具删除数据库用户的方法为：在</a:t>
            </a:r>
            <a:r>
              <a:rPr lang="zh-CN" altLang="en-US" sz="2000" dirty="0">
                <a:latin typeface="Arial" panose="020B0604020202020204" pitchFamily="34" charset="0"/>
              </a:rPr>
              <a:t>“</a:t>
            </a:r>
            <a:r>
              <a:rPr lang="zh-CN" altLang="en-US" sz="2000" dirty="0"/>
              <a:t>对象资源管理器</a:t>
            </a:r>
            <a:r>
              <a:rPr lang="zh-CN" altLang="en-US" sz="2000" dirty="0">
                <a:latin typeface="Arial" panose="020B0604020202020204" pitchFamily="34" charset="0"/>
              </a:rPr>
              <a:t>”</a:t>
            </a:r>
            <a:r>
              <a:rPr lang="zh-CN" altLang="en-US" sz="2000" dirty="0"/>
              <a:t>中依次展开</a:t>
            </a:r>
            <a:r>
              <a:rPr lang="zh-CN" altLang="en-US" sz="2000" dirty="0">
                <a:latin typeface="Arial" panose="020B0604020202020204" pitchFamily="34" charset="0"/>
              </a:rPr>
              <a:t>“</a:t>
            </a:r>
            <a:r>
              <a:rPr lang="zh-CN" altLang="en-US" sz="2000" dirty="0"/>
              <a:t>服务器</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数据库</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安全性</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用户</a:t>
            </a:r>
            <a:r>
              <a:rPr lang="zh-CN" altLang="en-US" sz="2000" dirty="0">
                <a:latin typeface="Arial" panose="020B0604020202020204" pitchFamily="34" charset="0"/>
              </a:rPr>
              <a:t>”</a:t>
            </a:r>
            <a:r>
              <a:rPr lang="zh-CN" altLang="en-US" sz="2000" dirty="0"/>
              <a:t>。右击要删除的数据库用户，在弹出的快捷菜单中选择</a:t>
            </a:r>
            <a:r>
              <a:rPr lang="zh-CN" altLang="en-US" sz="2000" dirty="0">
                <a:latin typeface="Arial" panose="020B0604020202020204" pitchFamily="34" charset="0"/>
              </a:rPr>
              <a:t>“</a:t>
            </a:r>
            <a:r>
              <a:rPr lang="zh-CN" altLang="en-US" sz="2000" dirty="0"/>
              <a:t>删除</a:t>
            </a:r>
            <a:r>
              <a:rPr lang="zh-CN" altLang="en-US" sz="2000" dirty="0">
                <a:latin typeface="Arial" panose="020B0604020202020204" pitchFamily="34" charset="0"/>
              </a:rPr>
              <a:t>”</a:t>
            </a:r>
            <a:r>
              <a:rPr lang="zh-CN" altLang="en-US" sz="2000" dirty="0"/>
              <a:t>菜单项，则从当前数据库中删除该用户。</a:t>
            </a:r>
            <a:endParaRPr lang="en-US" altLang="zh-CN" sz="2000" dirty="0"/>
          </a:p>
          <a:p>
            <a:pPr indent="457200" fontAlgn="auto">
              <a:lnSpc>
                <a:spcPct val="150000"/>
              </a:lnSpc>
              <a:spcBef>
                <a:spcPts val="0"/>
              </a:spcBef>
              <a:buFont typeface="Wingdings" panose="05000000000000000000" pitchFamily="2" charset="2"/>
              <a:buNone/>
            </a:pPr>
            <a:endParaRPr lang="zh-CN" altLang="en-US" sz="2000" dirty="0"/>
          </a:p>
          <a:p>
            <a:pPr indent="457200" algn="just"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sz="2000" dirty="0">
                <a:solidFill>
                  <a:srgbClr val="148BD4"/>
                </a:solidFill>
              </a:rPr>
              <a:t> 使用系统存储过程</a:t>
            </a:r>
            <a:endParaRPr lang="zh-CN" altLang="en-US" sz="2000" dirty="0">
              <a:solidFill>
                <a:srgbClr val="0000CC"/>
              </a:solidFill>
            </a:endParaRPr>
          </a:p>
          <a:p>
            <a:pPr indent="457200" fontAlgn="auto">
              <a:lnSpc>
                <a:spcPct val="150000"/>
              </a:lnSpc>
              <a:spcBef>
                <a:spcPts val="0"/>
              </a:spcBef>
              <a:buFont typeface="Wingdings" panose="05000000000000000000" pitchFamily="2" charset="2"/>
              <a:buNone/>
            </a:pPr>
            <a:r>
              <a:rPr lang="zh-CN" altLang="en-US" sz="2000" dirty="0"/>
              <a:t>系统存储过程</a:t>
            </a:r>
            <a:r>
              <a:rPr lang="en-US" altLang="zh-CN" sz="2000" dirty="0" err="1"/>
              <a:t>sp_revokedbaccess</a:t>
            </a:r>
            <a:r>
              <a:rPr lang="zh-CN" altLang="en-US" sz="2000" dirty="0"/>
              <a:t>用来将数据库用户从当前数据库中删除，其语句格式为：</a:t>
            </a:r>
          </a:p>
          <a:p>
            <a:pPr indent="457200" fontAlgn="auto">
              <a:lnSpc>
                <a:spcPct val="150000"/>
              </a:lnSpc>
              <a:spcBef>
                <a:spcPts val="0"/>
              </a:spcBef>
              <a:spcAft>
                <a:spcPct val="20000"/>
              </a:spcAft>
              <a:buFont typeface="Wingdings" panose="05000000000000000000" pitchFamily="2" charset="2"/>
              <a:buNone/>
            </a:pPr>
            <a:r>
              <a:rPr lang="zh-CN" altLang="en-US" sz="2000" dirty="0">
                <a:solidFill>
                  <a:srgbClr val="E24747"/>
                </a:solidFill>
              </a:rPr>
              <a:t>       </a:t>
            </a:r>
            <a:r>
              <a:rPr lang="en-US" altLang="zh-CN" sz="2000" dirty="0" err="1">
                <a:solidFill>
                  <a:srgbClr val="E24747"/>
                </a:solidFill>
              </a:rPr>
              <a:t>sp_revokedbaccess</a:t>
            </a:r>
            <a:r>
              <a:rPr lang="en-US" altLang="zh-CN" sz="2000" dirty="0">
                <a:solidFill>
                  <a:srgbClr val="E24747"/>
                </a:solidFill>
              </a:rPr>
              <a:t> &lt;</a:t>
            </a:r>
            <a:r>
              <a:rPr lang="zh-CN" altLang="en-US" sz="2000" dirty="0">
                <a:solidFill>
                  <a:srgbClr val="E24747"/>
                </a:solidFill>
              </a:rPr>
              <a:t>用户名</a:t>
            </a:r>
            <a:r>
              <a:rPr lang="en-US" altLang="zh-CN" sz="2000" dirty="0">
                <a:solidFill>
                  <a:srgbClr val="E24747"/>
                </a:solidFill>
              </a:rPr>
              <a:t>&gt;</a:t>
            </a:r>
            <a:endParaRPr lang="en-US" altLang="zh-CN" sz="2000" dirty="0">
              <a:solidFill>
                <a:srgbClr val="993300"/>
              </a:solidFill>
            </a:endParaRPr>
          </a:p>
          <a:p>
            <a:pPr indent="457200" fontAlgn="auto">
              <a:lnSpc>
                <a:spcPct val="150000"/>
              </a:lnSpc>
              <a:spcBef>
                <a:spcPts val="0"/>
              </a:spcBef>
              <a:buFont typeface="Wingdings" panose="05000000000000000000" pitchFamily="2" charset="2"/>
              <a:buNone/>
            </a:pPr>
            <a:r>
              <a:rPr lang="zh-CN" altLang="en-US" sz="2000" dirty="0">
                <a:solidFill>
                  <a:srgbClr val="006600"/>
                </a:solidFill>
              </a:rPr>
              <a:t>例</a:t>
            </a:r>
            <a:r>
              <a:rPr lang="en-US" altLang="zh-CN" sz="2000" dirty="0">
                <a:solidFill>
                  <a:srgbClr val="006600"/>
                </a:solidFill>
              </a:rPr>
              <a:t>10.7</a:t>
            </a:r>
            <a:r>
              <a:rPr lang="en-US" altLang="zh-CN" sz="2000" dirty="0"/>
              <a:t> </a:t>
            </a:r>
            <a:r>
              <a:rPr lang="zh-CN" altLang="en-US" sz="2000" dirty="0"/>
              <a:t>删除数据库</a:t>
            </a:r>
            <a:r>
              <a:rPr lang="en-US" altLang="zh-CN" sz="2000" dirty="0"/>
              <a:t>JXGL</a:t>
            </a:r>
            <a:r>
              <a:rPr lang="zh-CN" altLang="en-US" sz="2000" dirty="0"/>
              <a:t>的用户</a:t>
            </a:r>
            <a:r>
              <a:rPr lang="en-US" altLang="zh-CN" sz="2000" dirty="0" err="1"/>
              <a:t>U_login</a:t>
            </a:r>
            <a:r>
              <a:rPr lang="zh-CN" altLang="en-US" sz="2000" dirty="0"/>
              <a:t>。</a:t>
            </a:r>
          </a:p>
          <a:p>
            <a:pPr indent="457200" fontAlgn="auto">
              <a:lnSpc>
                <a:spcPct val="150000"/>
              </a:lnSpc>
              <a:spcBef>
                <a:spcPts val="0"/>
              </a:spcBef>
              <a:buFont typeface="Wingdings" panose="05000000000000000000" pitchFamily="2" charset="2"/>
              <a:buNone/>
            </a:pPr>
            <a:r>
              <a:rPr lang="zh-CN" altLang="en-US" sz="2000" dirty="0"/>
              <a:t>        </a:t>
            </a:r>
            <a:r>
              <a:rPr lang="en-US" altLang="zh-CN" sz="2000" dirty="0"/>
              <a:t>EXEC </a:t>
            </a:r>
            <a:r>
              <a:rPr lang="en-US" altLang="zh-CN" sz="2000" dirty="0" err="1"/>
              <a:t>sp_revokedbaccess</a:t>
            </a:r>
            <a:r>
              <a:rPr lang="en-US" altLang="zh-CN" sz="2000" dirty="0"/>
              <a:t> '</a:t>
            </a:r>
            <a:r>
              <a:rPr lang="en-US" altLang="zh-CN" sz="2000" dirty="0" err="1"/>
              <a:t>U_login</a:t>
            </a:r>
            <a:r>
              <a:rPr lang="en-US" altLang="zh-CN" sz="2000" dirty="0"/>
              <a:t>'</a:t>
            </a:r>
          </a:p>
        </p:txBody>
      </p:sp>
      <p:sp>
        <p:nvSpPr>
          <p:cNvPr id="4" name="日期占位符 3"/>
          <p:cNvSpPr>
            <a:spLocks noGrp="1"/>
          </p:cNvSpPr>
          <p:nvPr>
            <p:ph type="dt" sz="half" idx="10"/>
          </p:nvPr>
        </p:nvSpPr>
        <p:spPr/>
        <p:txBody>
          <a:bodyPr/>
          <a:lstStyle/>
          <a:p>
            <a:pPr>
              <a:defRPr/>
            </a:pPr>
            <a:fld id="{C1409D6D-2E74-4AAE-9978-1A40B6E1D2C1}"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1EB3E160-8FC3-4F73-B2BF-08A6B23B3D2E}" type="slidenum">
              <a:rPr lang="en-US" altLang="zh-CN"/>
              <a:t>39</a:t>
            </a:fld>
            <a:r>
              <a:rPr lang="en-US" altLang="zh-CN"/>
              <a:t>/69</a:t>
            </a:r>
          </a:p>
        </p:txBody>
      </p:sp>
    </p:spTree>
  </p:cSld>
  <p:clrMapOvr>
    <a:masterClrMapping/>
  </p:clrMapOvr>
  <p:transition>
    <p:comb/>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8EE867B-7E4B-4475-A21F-28C957D52A01}"/>
              </a:ext>
            </a:extLst>
          </p:cNvPr>
          <p:cNvSpPr/>
          <p:nvPr/>
        </p:nvSpPr>
        <p:spPr>
          <a:xfrm>
            <a:off x="651934" y="620080"/>
            <a:ext cx="11123506" cy="5572551"/>
          </a:xfrm>
          <a:prstGeom prst="rect">
            <a:avLst/>
          </a:prstGeom>
        </p:spPr>
        <p:txBody>
          <a:bodyPr wrap="square">
            <a:spAutoFit/>
          </a:bodyPr>
          <a:lstStyle/>
          <a:p>
            <a:pPr algn="just">
              <a:lnSpc>
                <a:spcPct val="150000"/>
              </a:lnSpc>
            </a:pPr>
            <a:r>
              <a:rPr lang="zh-CN" altLang="en-US" sz="2000" kern="0" dirty="0">
                <a:solidFill>
                  <a:srgbClr val="666666"/>
                </a:solidFill>
                <a:latin typeface="Arial" panose="020B0604020202020204" pitchFamily="34" charset="0"/>
                <a:cs typeface="Times New Roman" panose="02020603050405020304" pitchFamily="18" charset="0"/>
              </a:rPr>
              <a:t>        用户身份鉴别用户身份鉴别是数据库管理系统提供的最外层安全保护措施。系统鉴别是指由系统提供一定的方式让用户标识自己的身份或名字。用户进入系统时由系统进行核对，通过鉴定后才提供使用数据库管理系统的权限。</a:t>
            </a:r>
            <a:endParaRPr lang="en-US" altLang="zh-CN" sz="2000" kern="0" dirty="0">
              <a:solidFill>
                <a:srgbClr val="666666"/>
              </a:solidFill>
              <a:latin typeface="Arial" panose="020B0604020202020204" pitchFamily="34" charset="0"/>
              <a:cs typeface="Times New Roman" panose="02020603050405020304" pitchFamily="18" charset="0"/>
            </a:endParaRPr>
          </a:p>
          <a:p>
            <a:pPr algn="just">
              <a:lnSpc>
                <a:spcPct val="150000"/>
              </a:lnSpc>
            </a:pPr>
            <a:r>
              <a:rPr lang="en-US" altLang="zh-CN" sz="2000" b="1" kern="0" dirty="0">
                <a:solidFill>
                  <a:srgbClr val="0070C0"/>
                </a:solidFill>
                <a:latin typeface="Arial" panose="020B0604020202020204" pitchFamily="34" charset="0"/>
                <a:cs typeface="Times New Roman" panose="02020603050405020304" pitchFamily="18" charset="0"/>
              </a:rPr>
              <a:t>    # </a:t>
            </a:r>
            <a:r>
              <a:rPr lang="zh-CN" altLang="en-US" sz="2000" b="1" kern="0" dirty="0">
                <a:solidFill>
                  <a:srgbClr val="0070C0"/>
                </a:solidFill>
                <a:latin typeface="Arial" panose="020B0604020202020204" pitchFamily="34" charset="0"/>
                <a:cs typeface="Times New Roman" panose="02020603050405020304" pitchFamily="18" charset="0"/>
              </a:rPr>
              <a:t>用户身份鉴别的方法：</a:t>
            </a:r>
            <a:endParaRPr lang="en-US" altLang="zh-CN" sz="2000" b="1" kern="0" dirty="0">
              <a:solidFill>
                <a:srgbClr val="0070C0"/>
              </a:solidFill>
              <a:latin typeface="Arial" panose="020B0604020202020204" pitchFamily="34" charset="0"/>
              <a:cs typeface="Times New Roman" panose="02020603050405020304" pitchFamily="18" charset="0"/>
            </a:endParaRPr>
          </a:p>
          <a:p>
            <a:pPr algn="just">
              <a:lnSpc>
                <a:spcPct val="150000"/>
              </a:lnSpc>
            </a:pPr>
            <a:r>
              <a:rPr lang="en-US" altLang="zh-CN" sz="2000" b="1" kern="0" dirty="0">
                <a:solidFill>
                  <a:srgbClr val="0070C0"/>
                </a:solidFill>
                <a:latin typeface="Arial" panose="020B0604020202020204" pitchFamily="34" charset="0"/>
                <a:cs typeface="Times New Roman" panose="02020603050405020304" pitchFamily="18" charset="0"/>
              </a:rPr>
              <a:t>1</a:t>
            </a:r>
            <a:r>
              <a:rPr lang="zh-CN" altLang="en-US" sz="2000" b="1" kern="0" dirty="0">
                <a:solidFill>
                  <a:srgbClr val="0070C0"/>
                </a:solidFill>
                <a:latin typeface="Arial" panose="020B0604020202020204" pitchFamily="34" charset="0"/>
                <a:cs typeface="Times New Roman" panose="02020603050405020304" pitchFamily="18" charset="0"/>
              </a:rPr>
              <a:t>）静态口令鉴别： </a:t>
            </a:r>
            <a:r>
              <a:rPr lang="zh-CN" altLang="en-US" sz="2000" kern="0" dirty="0">
                <a:solidFill>
                  <a:srgbClr val="666666"/>
                </a:solidFill>
                <a:latin typeface="Arial" panose="020B0604020202020204" pitchFamily="34" charset="0"/>
                <a:cs typeface="Times New Roman" panose="02020603050405020304" pitchFamily="18" charset="0"/>
              </a:rPr>
              <a:t>目前常用的鉴别方法，相当于设置用户的密码。 </a:t>
            </a:r>
            <a:r>
              <a:rPr lang="zh-CN" altLang="en-US" sz="2000" b="1" kern="0" dirty="0">
                <a:solidFill>
                  <a:srgbClr val="0070C0"/>
                </a:solidFill>
                <a:latin typeface="Arial" panose="020B0604020202020204" pitchFamily="34" charset="0"/>
                <a:cs typeface="Times New Roman" panose="02020603050405020304" pitchFamily="18" charset="0"/>
              </a:rPr>
              <a:t>优缺点：</a:t>
            </a:r>
            <a:r>
              <a:rPr lang="zh-CN" altLang="en-US" sz="2000" kern="0" dirty="0">
                <a:solidFill>
                  <a:srgbClr val="666666"/>
                </a:solidFill>
                <a:latin typeface="Arial" panose="020B0604020202020204" pitchFamily="34" charset="0"/>
                <a:cs typeface="Times New Roman" panose="02020603050405020304" pitchFamily="18" charset="0"/>
              </a:rPr>
              <a:t>简单，容易被攻击，安全性较低。</a:t>
            </a:r>
            <a:endParaRPr lang="en-US" altLang="zh-CN" sz="2000" kern="0" dirty="0">
              <a:solidFill>
                <a:srgbClr val="666666"/>
              </a:solidFill>
              <a:latin typeface="Arial" panose="020B0604020202020204" pitchFamily="34" charset="0"/>
              <a:cs typeface="Times New Roman" panose="02020603050405020304" pitchFamily="18" charset="0"/>
            </a:endParaRPr>
          </a:p>
          <a:p>
            <a:pPr algn="just">
              <a:lnSpc>
                <a:spcPct val="150000"/>
              </a:lnSpc>
            </a:pPr>
            <a:r>
              <a:rPr lang="en-US" altLang="zh-CN" sz="2000" b="1" kern="0" dirty="0">
                <a:solidFill>
                  <a:srgbClr val="0070C0"/>
                </a:solidFill>
                <a:latin typeface="Arial" panose="020B0604020202020204" pitchFamily="34" charset="0"/>
                <a:cs typeface="Times New Roman" panose="02020603050405020304" pitchFamily="18" charset="0"/>
              </a:rPr>
              <a:t>2</a:t>
            </a:r>
            <a:r>
              <a:rPr lang="zh-CN" altLang="en-US" sz="2000" b="1" kern="0" dirty="0">
                <a:solidFill>
                  <a:srgbClr val="0070C0"/>
                </a:solidFill>
                <a:latin typeface="Arial" panose="020B0604020202020204" pitchFamily="34" charset="0"/>
                <a:cs typeface="Times New Roman" panose="02020603050405020304" pitchFamily="18" charset="0"/>
              </a:rPr>
              <a:t>）动态口令鉴别： </a:t>
            </a:r>
            <a:r>
              <a:rPr lang="zh-CN" altLang="en-US" sz="2000" kern="0" dirty="0">
                <a:solidFill>
                  <a:srgbClr val="666666"/>
                </a:solidFill>
                <a:latin typeface="Arial" panose="020B0604020202020204" pitchFamily="34" charset="0"/>
                <a:cs typeface="Times New Roman" panose="02020603050405020304" pitchFamily="18" charset="0"/>
              </a:rPr>
              <a:t>口令是动态变化的，登陆系统前就会获取新口令，相当于短信验证码或者动态令牌。 </a:t>
            </a:r>
            <a:r>
              <a:rPr lang="zh-CN" altLang="en-US" sz="2000" b="1" kern="0" dirty="0">
                <a:solidFill>
                  <a:srgbClr val="0070C0"/>
                </a:solidFill>
                <a:latin typeface="Arial" panose="020B0604020202020204" pitchFamily="34" charset="0"/>
                <a:cs typeface="Times New Roman" panose="02020603050405020304" pitchFamily="18" charset="0"/>
              </a:rPr>
              <a:t>优缺点：</a:t>
            </a:r>
            <a:r>
              <a:rPr lang="zh-CN" altLang="en-US" sz="2000" kern="0" dirty="0">
                <a:solidFill>
                  <a:srgbClr val="666666"/>
                </a:solidFill>
                <a:latin typeface="Arial" panose="020B0604020202020204" pitchFamily="34" charset="0"/>
                <a:cs typeface="Times New Roman" panose="02020603050405020304" pitchFamily="18" charset="0"/>
              </a:rPr>
              <a:t>增加口令被窃取或破解的难度，安全性相对高一些。</a:t>
            </a:r>
            <a:endParaRPr lang="en-US" altLang="zh-CN" sz="2000" kern="0" dirty="0">
              <a:solidFill>
                <a:srgbClr val="666666"/>
              </a:solidFill>
              <a:latin typeface="Arial" panose="020B0604020202020204" pitchFamily="34" charset="0"/>
              <a:cs typeface="Times New Roman" panose="02020603050405020304" pitchFamily="18" charset="0"/>
            </a:endParaRPr>
          </a:p>
          <a:p>
            <a:pPr algn="just">
              <a:lnSpc>
                <a:spcPct val="150000"/>
              </a:lnSpc>
            </a:pPr>
            <a:r>
              <a:rPr lang="en-US" altLang="zh-CN" sz="2000" b="1" kern="0" dirty="0">
                <a:solidFill>
                  <a:srgbClr val="0070C0"/>
                </a:solidFill>
                <a:latin typeface="Arial" panose="020B0604020202020204" pitchFamily="34" charset="0"/>
                <a:cs typeface="Times New Roman" panose="02020603050405020304" pitchFamily="18" charset="0"/>
              </a:rPr>
              <a:t>3</a:t>
            </a:r>
            <a:r>
              <a:rPr lang="zh-CN" altLang="en-US" sz="2000" b="1" kern="0" dirty="0">
                <a:solidFill>
                  <a:srgbClr val="0070C0"/>
                </a:solidFill>
                <a:latin typeface="Arial" panose="020B0604020202020204" pitchFamily="34" charset="0"/>
                <a:cs typeface="Times New Roman" panose="02020603050405020304" pitchFamily="18" charset="0"/>
              </a:rPr>
              <a:t>）生物特征鉴别： </a:t>
            </a:r>
            <a:r>
              <a:rPr lang="zh-CN" altLang="en-US" sz="2000" kern="0" dirty="0">
                <a:solidFill>
                  <a:srgbClr val="666666"/>
                </a:solidFill>
                <a:latin typeface="Arial" panose="020B0604020202020204" pitchFamily="34" charset="0"/>
                <a:cs typeface="Times New Roman" panose="02020603050405020304" pitchFamily="18" charset="0"/>
              </a:rPr>
              <a:t>采用图像处理和模式识别等技术，相当于指纹识别或者脸部识别。 </a:t>
            </a:r>
            <a:r>
              <a:rPr lang="zh-CN" altLang="en-US" sz="2000" b="1" kern="0" dirty="0">
                <a:solidFill>
                  <a:srgbClr val="0070C0"/>
                </a:solidFill>
                <a:latin typeface="Arial" panose="020B0604020202020204" pitchFamily="34" charset="0"/>
                <a:cs typeface="Times New Roman" panose="02020603050405020304" pitchFamily="18" charset="0"/>
              </a:rPr>
              <a:t>优缺点：</a:t>
            </a:r>
            <a:r>
              <a:rPr lang="zh-CN" altLang="en-US" sz="2000" kern="0" dirty="0">
                <a:solidFill>
                  <a:srgbClr val="666666"/>
                </a:solidFill>
                <a:latin typeface="Arial" panose="020B0604020202020204" pitchFamily="34" charset="0"/>
                <a:cs typeface="Times New Roman" panose="02020603050405020304" pitchFamily="18" charset="0"/>
              </a:rPr>
              <a:t>产生质的飞跃，安全性较高。</a:t>
            </a:r>
            <a:endParaRPr lang="en-US" altLang="zh-CN" sz="2000" kern="0" dirty="0">
              <a:solidFill>
                <a:srgbClr val="666666"/>
              </a:solidFill>
              <a:latin typeface="Arial" panose="020B0604020202020204" pitchFamily="34" charset="0"/>
              <a:cs typeface="Times New Roman" panose="02020603050405020304" pitchFamily="18" charset="0"/>
            </a:endParaRPr>
          </a:p>
          <a:p>
            <a:pPr algn="just">
              <a:lnSpc>
                <a:spcPct val="150000"/>
              </a:lnSpc>
            </a:pPr>
            <a:r>
              <a:rPr lang="en-US" altLang="zh-CN" sz="2000" b="1" kern="0" dirty="0">
                <a:solidFill>
                  <a:srgbClr val="0070C0"/>
                </a:solidFill>
                <a:latin typeface="Arial" panose="020B0604020202020204" pitchFamily="34" charset="0"/>
                <a:cs typeface="Times New Roman" panose="02020603050405020304" pitchFamily="18" charset="0"/>
              </a:rPr>
              <a:t>4</a:t>
            </a:r>
            <a:r>
              <a:rPr lang="zh-CN" altLang="en-US" sz="2000" b="1" kern="0" dirty="0">
                <a:solidFill>
                  <a:srgbClr val="0070C0"/>
                </a:solidFill>
                <a:latin typeface="Arial" panose="020B0604020202020204" pitchFamily="34" charset="0"/>
                <a:cs typeface="Times New Roman" panose="02020603050405020304" pitchFamily="18" charset="0"/>
              </a:rPr>
              <a:t>）智能卡识别： </a:t>
            </a:r>
            <a:r>
              <a:rPr lang="zh-CN" altLang="en-US" sz="2000" kern="0" dirty="0">
                <a:solidFill>
                  <a:srgbClr val="666666"/>
                </a:solidFill>
                <a:latin typeface="Arial" panose="020B0604020202020204" pitchFamily="34" charset="0"/>
                <a:cs typeface="Times New Roman" panose="02020603050405020304" pitchFamily="18" charset="0"/>
              </a:rPr>
              <a:t>智能卡是一种不可复制的硬件，内置集成电路的芯片，具有硬件加密功能。实际应用中一般采用个人身份识别码（</a:t>
            </a:r>
            <a:r>
              <a:rPr lang="en-US" altLang="zh-CN" sz="2000" kern="0" dirty="0">
                <a:solidFill>
                  <a:srgbClr val="666666"/>
                </a:solidFill>
                <a:latin typeface="Arial" panose="020B0604020202020204" pitchFamily="34" charset="0"/>
                <a:cs typeface="Times New Roman" panose="02020603050405020304" pitchFamily="18" charset="0"/>
              </a:rPr>
              <a:t>PIN</a:t>
            </a:r>
            <a:r>
              <a:rPr lang="zh-CN" altLang="en-US" sz="2000" kern="0" dirty="0">
                <a:solidFill>
                  <a:srgbClr val="666666"/>
                </a:solidFill>
                <a:latin typeface="Arial" panose="020B0604020202020204" pitchFamily="34" charset="0"/>
                <a:cs typeface="Times New Roman" panose="02020603050405020304" pitchFamily="18" charset="0"/>
              </a:rPr>
              <a:t>）和智能卡相结合的方式。</a:t>
            </a:r>
          </a:p>
        </p:txBody>
      </p:sp>
      <p:sp>
        <p:nvSpPr>
          <p:cNvPr id="3" name="Rectangle 2">
            <a:extLst>
              <a:ext uri="{FF2B5EF4-FFF2-40B4-BE49-F238E27FC236}">
                <a16:creationId xmlns:a16="http://schemas.microsoft.com/office/drawing/2014/main" id="{2494D576-35DE-4975-A19E-5167669C0500}"/>
              </a:ext>
            </a:extLst>
          </p:cNvPr>
          <p:cNvSpPr>
            <a:spLocks noGrp="1" noChangeArrowheads="1"/>
          </p:cNvSpPr>
          <p:nvPr>
            <p:ph type="title"/>
          </p:nvPr>
        </p:nvSpPr>
        <p:spPr>
          <a:xfrm>
            <a:off x="2135560" y="1"/>
            <a:ext cx="8153400" cy="731839"/>
          </a:xfrm>
        </p:spPr>
        <p:txBody>
          <a:bodyPr>
            <a:normAutofit/>
          </a:bodyPr>
          <a:lstStyle/>
          <a:p>
            <a:r>
              <a:rPr lang="zh-CN" altLang="en-US" sz="2000" b="1" dirty="0">
                <a:solidFill>
                  <a:srgbClr val="0070C0"/>
                </a:solidFill>
                <a:latin typeface="宋体" panose="02010600030101010101" pitchFamily="2" charset="-122"/>
              </a:rPr>
              <a:t>补充：数据库安全</a:t>
            </a:r>
            <a:r>
              <a:rPr lang="en-US" altLang="zh-CN" sz="2000" b="1" dirty="0">
                <a:solidFill>
                  <a:srgbClr val="0070C0"/>
                </a:solidFill>
                <a:latin typeface="宋体" panose="02010600030101010101" pitchFamily="2" charset="-122"/>
              </a:rPr>
              <a:t>-</a:t>
            </a:r>
            <a:r>
              <a:rPr lang="zh-CN" altLang="en-US" sz="2000" b="1" dirty="0">
                <a:solidFill>
                  <a:srgbClr val="0070C0"/>
                </a:solidFill>
                <a:latin typeface="宋体" panose="02010600030101010101" pitchFamily="2" charset="-122"/>
              </a:rPr>
              <a:t>用户身份鉴别</a:t>
            </a:r>
            <a:endParaRPr lang="en-US" altLang="zh-CN" sz="2000" b="1" dirty="0">
              <a:solidFill>
                <a:srgbClr val="0070C0"/>
              </a:solidFill>
              <a:latin typeface="宋体" panose="02010600030101010101" pitchFamily="2" charset="-122"/>
            </a:endParaRPr>
          </a:p>
        </p:txBody>
      </p:sp>
    </p:spTree>
    <p:extLst>
      <p:ext uri="{BB962C8B-B14F-4D97-AF65-F5344CB8AC3E}">
        <p14:creationId xmlns:p14="http://schemas.microsoft.com/office/powerpoint/2010/main" val="2796011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normAutofit fontScale="90000"/>
          </a:bodyPr>
          <a:lstStyle/>
          <a:p>
            <a:pPr eaLnBrk="1" hangingPunct="1"/>
            <a:r>
              <a:rPr lang="zh-CN" altLang="en-US"/>
              <a:t>本次课小结</a:t>
            </a:r>
          </a:p>
        </p:txBody>
      </p:sp>
      <p:sp>
        <p:nvSpPr>
          <p:cNvPr id="36869" name="Rectangle 3"/>
          <p:cNvSpPr>
            <a:spLocks noGrp="1" noChangeArrowheads="1"/>
          </p:cNvSpPr>
          <p:nvPr>
            <p:ph idx="1"/>
          </p:nvPr>
        </p:nvSpPr>
        <p:spPr>
          <a:xfrm>
            <a:off x="3792538" y="1412876"/>
            <a:ext cx="4824412" cy="3960813"/>
          </a:xfrm>
        </p:spPr>
        <p:txBody>
          <a:bodyPr/>
          <a:lstStyle/>
          <a:p>
            <a:pPr eaLnBrk="1" hangingPunct="1">
              <a:spcAft>
                <a:spcPct val="50000"/>
              </a:spcAft>
              <a:buFont typeface="Wingdings" panose="05000000000000000000" pitchFamily="2" charset="2"/>
              <a:buNone/>
            </a:pPr>
            <a:r>
              <a:rPr lang="en-US" altLang="zh-CN" dirty="0">
                <a:solidFill>
                  <a:srgbClr val="660066"/>
                </a:solidFill>
              </a:rPr>
              <a:t>      </a:t>
            </a:r>
            <a:r>
              <a:rPr lang="zh-CN" altLang="en-US" dirty="0">
                <a:solidFill>
                  <a:srgbClr val="660066"/>
                </a:solidFill>
              </a:rPr>
              <a:t>重点内容</a:t>
            </a:r>
          </a:p>
          <a:p>
            <a:pPr eaLnBrk="1" hangingPunct="1">
              <a:buClr>
                <a:srgbClr val="006600"/>
              </a:buClr>
              <a:buSzPct val="90000"/>
              <a:buFont typeface="Wingdings" panose="05000000000000000000" pitchFamily="2" charset="2"/>
              <a:buChar char="u"/>
            </a:pPr>
            <a:r>
              <a:rPr lang="en-US" altLang="zh-CN" sz="2400" dirty="0"/>
              <a:t>SQL Server</a:t>
            </a:r>
            <a:r>
              <a:rPr lang="zh-CN" altLang="en-US" sz="2400" dirty="0"/>
              <a:t>身份验证及设置</a:t>
            </a:r>
          </a:p>
          <a:p>
            <a:pPr eaLnBrk="1" hangingPunct="1">
              <a:buClr>
                <a:srgbClr val="006600"/>
              </a:buClr>
              <a:buSzPct val="90000"/>
              <a:buFont typeface="Wingdings" panose="05000000000000000000" pitchFamily="2" charset="2"/>
              <a:buChar char="u"/>
            </a:pPr>
            <a:r>
              <a:rPr lang="zh-CN" altLang="en-US" sz="2400" dirty="0"/>
              <a:t>创建和管理登录账户</a:t>
            </a:r>
          </a:p>
          <a:p>
            <a:pPr eaLnBrk="1" hangingPunct="1">
              <a:buClr>
                <a:srgbClr val="006600"/>
              </a:buClr>
              <a:buSzPct val="90000"/>
              <a:buFont typeface="Wingdings" panose="05000000000000000000" pitchFamily="2" charset="2"/>
              <a:buChar char="u"/>
            </a:pPr>
            <a:r>
              <a:rPr lang="zh-CN" altLang="en-US" sz="2400" dirty="0"/>
              <a:t>创建和删除数据库用户</a:t>
            </a:r>
          </a:p>
          <a:p>
            <a:pPr eaLnBrk="1" hangingPunct="1">
              <a:buClr>
                <a:srgbClr val="006600"/>
              </a:buClr>
              <a:buSzPct val="90000"/>
              <a:buFont typeface="Wingdings" panose="05000000000000000000" pitchFamily="2" charset="2"/>
              <a:buChar char="u"/>
            </a:pPr>
            <a:endParaRPr lang="zh-CN" altLang="en-US" sz="2400" dirty="0"/>
          </a:p>
          <a:p>
            <a:pPr eaLnBrk="1" hangingPunct="1">
              <a:buClr>
                <a:srgbClr val="006600"/>
              </a:buClr>
              <a:buSzPct val="90000"/>
              <a:buFont typeface="Wingdings" panose="05000000000000000000" pitchFamily="2" charset="2"/>
              <a:buNone/>
            </a:pPr>
            <a:endParaRPr lang="zh-CN" altLang="en-US" dirty="0"/>
          </a:p>
          <a:p>
            <a:pPr eaLnBrk="1" hangingPunct="1">
              <a:buFont typeface="Wingdings" panose="05000000000000000000" pitchFamily="2" charset="2"/>
              <a:buNone/>
            </a:pPr>
            <a:endParaRPr lang="en-US" altLang="zh-CN" dirty="0"/>
          </a:p>
        </p:txBody>
      </p:sp>
      <p:sp>
        <p:nvSpPr>
          <p:cNvPr id="4" name="日期占位符 3"/>
          <p:cNvSpPr>
            <a:spLocks noGrp="1"/>
          </p:cNvSpPr>
          <p:nvPr>
            <p:ph type="dt" sz="half" idx="10"/>
          </p:nvPr>
        </p:nvSpPr>
        <p:spPr/>
        <p:txBody>
          <a:bodyPr/>
          <a:lstStyle/>
          <a:p>
            <a:pPr>
              <a:defRPr/>
            </a:pPr>
            <a:fld id="{F3949705-6119-4FAE-8065-B457F3082FF2}"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B5F97B03-AEBD-4E69-989E-66CF0A3BBA6F}" type="slidenum">
              <a:rPr lang="en-US" altLang="zh-CN"/>
              <a:t>40</a:t>
            </a:fld>
            <a:r>
              <a:rPr lang="en-US" altLang="zh-CN"/>
              <a:t>/69</a:t>
            </a:r>
          </a:p>
        </p:txBody>
      </p:sp>
    </p:spTree>
  </p:cSld>
  <p:clrMapOvr>
    <a:masterClrMapping/>
  </p:clrMapOvr>
  <p:transition>
    <p:strips/>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p:cNvSpPr>
            <a:spLocks noGrp="1" noChangeArrowheads="1"/>
          </p:cNvSpPr>
          <p:nvPr>
            <p:ph idx="1"/>
          </p:nvPr>
        </p:nvSpPr>
        <p:spPr>
          <a:xfrm>
            <a:off x="3792539" y="1773239"/>
            <a:ext cx="4681537" cy="2879725"/>
          </a:xfrm>
        </p:spPr>
        <p:txBody>
          <a:bodyPr/>
          <a:lstStyle/>
          <a:p>
            <a:pPr eaLnBrk="1" hangingPunct="1">
              <a:spcAft>
                <a:spcPct val="50000"/>
              </a:spcAft>
              <a:buFont typeface="Wingdings" panose="05000000000000000000" pitchFamily="2" charset="2"/>
              <a:buNone/>
            </a:pPr>
            <a:r>
              <a:rPr lang="en-US" altLang="zh-CN">
                <a:solidFill>
                  <a:srgbClr val="660066"/>
                </a:solidFill>
              </a:rPr>
              <a:t>   </a:t>
            </a:r>
            <a:r>
              <a:rPr lang="zh-CN" altLang="en-US">
                <a:solidFill>
                  <a:srgbClr val="660066"/>
                </a:solidFill>
              </a:rPr>
              <a:t>上次课重点内容</a:t>
            </a:r>
          </a:p>
          <a:p>
            <a:pPr eaLnBrk="1" hangingPunct="1">
              <a:buClr>
                <a:srgbClr val="006600"/>
              </a:buClr>
              <a:buSzPct val="90000"/>
              <a:buFont typeface="Wingdings" panose="05000000000000000000" pitchFamily="2" charset="2"/>
              <a:buChar char="u"/>
            </a:pPr>
            <a:r>
              <a:rPr lang="en-US" altLang="zh-CN" sz="2400"/>
              <a:t>SQL Server</a:t>
            </a:r>
            <a:r>
              <a:rPr lang="zh-CN" altLang="en-US" sz="2400"/>
              <a:t>身份验证及设置</a:t>
            </a:r>
          </a:p>
          <a:p>
            <a:pPr eaLnBrk="1" hangingPunct="1">
              <a:buClr>
                <a:srgbClr val="006600"/>
              </a:buClr>
              <a:buSzPct val="90000"/>
              <a:buFont typeface="Wingdings" panose="05000000000000000000" pitchFamily="2" charset="2"/>
              <a:buChar char="u"/>
            </a:pPr>
            <a:r>
              <a:rPr lang="zh-CN" altLang="en-US" sz="2400"/>
              <a:t>创建和管理登录账户</a:t>
            </a:r>
          </a:p>
          <a:p>
            <a:pPr eaLnBrk="1" hangingPunct="1">
              <a:buClr>
                <a:srgbClr val="006600"/>
              </a:buClr>
              <a:buSzPct val="90000"/>
              <a:buFont typeface="Wingdings" panose="05000000000000000000" pitchFamily="2" charset="2"/>
              <a:buChar char="u"/>
            </a:pPr>
            <a:r>
              <a:rPr lang="zh-CN" altLang="en-US" sz="2400"/>
              <a:t>创建和删除数据库用户</a:t>
            </a:r>
          </a:p>
          <a:p>
            <a:pPr eaLnBrk="1" hangingPunct="1">
              <a:buClr>
                <a:srgbClr val="006600"/>
              </a:buClr>
              <a:buSzPct val="90000"/>
              <a:buFont typeface="Wingdings" panose="05000000000000000000" pitchFamily="2" charset="2"/>
              <a:buChar char="u"/>
            </a:pPr>
            <a:r>
              <a:rPr lang="zh-CN" altLang="en-US" sz="2400"/>
              <a:t>登录账户和数据库用户的区别</a:t>
            </a:r>
          </a:p>
          <a:p>
            <a:pPr eaLnBrk="1" hangingPunct="1"/>
            <a:endParaRPr lang="en-US" altLang="zh-CN"/>
          </a:p>
        </p:txBody>
      </p:sp>
      <p:sp>
        <p:nvSpPr>
          <p:cNvPr id="3" name="日期占位符 3"/>
          <p:cNvSpPr>
            <a:spLocks noGrp="1"/>
          </p:cNvSpPr>
          <p:nvPr>
            <p:ph type="dt" sz="half" idx="10"/>
          </p:nvPr>
        </p:nvSpPr>
        <p:spPr/>
        <p:txBody>
          <a:bodyPr/>
          <a:lstStyle/>
          <a:p>
            <a:pPr>
              <a:defRPr/>
            </a:pPr>
            <a:fld id="{AB9A5034-0ABA-44D9-B0AB-715AD5828E62}" type="datetime1">
              <a:rPr lang="zh-CN" altLang="en-US"/>
              <a:t>2020/5/1</a:t>
            </a:fld>
            <a:endParaRPr lang="en-US" altLang="zh-CN"/>
          </a:p>
        </p:txBody>
      </p:sp>
      <p:sp>
        <p:nvSpPr>
          <p:cNvPr id="4" name="灯片编号占位符 4"/>
          <p:cNvSpPr>
            <a:spLocks noGrp="1"/>
          </p:cNvSpPr>
          <p:nvPr>
            <p:ph type="sldNum" sz="quarter" idx="12"/>
          </p:nvPr>
        </p:nvSpPr>
        <p:spPr/>
        <p:txBody>
          <a:bodyPr/>
          <a:lstStyle/>
          <a:p>
            <a:pPr>
              <a:defRPr/>
            </a:pPr>
            <a:fld id="{B37866FA-8909-411F-815D-449C243F6CC3}" type="slidenum">
              <a:rPr lang="en-US" altLang="zh-CN"/>
              <a:t>41</a:t>
            </a:fld>
            <a:r>
              <a:rPr lang="en-US" altLang="zh-CN"/>
              <a:t>/69</a:t>
            </a:r>
          </a:p>
        </p:txBody>
      </p:sp>
    </p:spTree>
  </p:cSld>
  <p:clrMapOvr>
    <a:masterClrMapping/>
  </p:clrMapOvr>
  <p:transition>
    <p:newsfla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2063552" y="1"/>
            <a:ext cx="8153400" cy="731839"/>
          </a:xfrm>
        </p:spPr>
        <p:txBody>
          <a:bodyPr>
            <a:normAutofit/>
          </a:bodyPr>
          <a:lstStyle/>
          <a:p>
            <a:r>
              <a:rPr lang="zh-CN" altLang="en-US" sz="2000" b="1" dirty="0">
                <a:latin typeface="宋体" panose="02010600030101010101" pitchFamily="2" charset="-122"/>
              </a:rPr>
              <a:t>常见的几种角色</a:t>
            </a:r>
            <a:r>
              <a:rPr lang="en-US" altLang="zh-CN" sz="2000" b="1" dirty="0">
                <a:latin typeface="宋体" panose="02010600030101010101" pitchFamily="2" charset="-122"/>
              </a:rPr>
              <a:t>(1)</a:t>
            </a:r>
          </a:p>
        </p:txBody>
      </p:sp>
      <p:sp>
        <p:nvSpPr>
          <p:cNvPr id="39941" name="Rectangle 3"/>
          <p:cNvSpPr>
            <a:spLocks noGrp="1" noChangeArrowheads="1"/>
          </p:cNvSpPr>
          <p:nvPr>
            <p:ph idx="1"/>
          </p:nvPr>
        </p:nvSpPr>
        <p:spPr>
          <a:xfrm>
            <a:off x="988166" y="884238"/>
            <a:ext cx="10594234" cy="5472113"/>
          </a:xfrm>
        </p:spPr>
        <p:txBody>
          <a:bodyPr>
            <a:normAutofit/>
          </a:bodyPr>
          <a:lstStyle/>
          <a:p>
            <a:pPr algn="just" eaLnBrk="1" hangingPunct="1">
              <a:lnSpc>
                <a:spcPct val="150000"/>
              </a:lnSpc>
              <a:buClr>
                <a:schemeClr val="hlink"/>
              </a:buClr>
              <a:buSzPct val="80000"/>
              <a:buFont typeface="Wingdings" panose="05000000000000000000" pitchFamily="2" charset="2"/>
              <a:buChar char="u"/>
            </a:pPr>
            <a:r>
              <a:rPr lang="en-US" altLang="zh-CN" sz="2000" dirty="0">
                <a:solidFill>
                  <a:srgbClr val="006600"/>
                </a:solidFill>
              </a:rPr>
              <a:t>sysadmin</a:t>
            </a:r>
            <a:r>
              <a:rPr lang="zh-CN" altLang="en-US" sz="2000" dirty="0">
                <a:solidFill>
                  <a:srgbClr val="006600"/>
                </a:solidFill>
              </a:rPr>
              <a:t>角色</a:t>
            </a:r>
          </a:p>
          <a:p>
            <a:pPr algn="just" eaLnBrk="1" hangingPunct="1">
              <a:lnSpc>
                <a:spcPct val="150000"/>
              </a:lnSpc>
              <a:spcAft>
                <a:spcPct val="50000"/>
              </a:spcAft>
              <a:buFont typeface="Wingdings" panose="05000000000000000000" pitchFamily="2" charset="2"/>
              <a:buNone/>
            </a:pPr>
            <a:r>
              <a:rPr lang="zh-CN" altLang="en-US" sz="2000" dirty="0"/>
              <a:t>该角色能够执行</a:t>
            </a:r>
            <a:r>
              <a:rPr lang="en-US" altLang="zh-CN" sz="2000" dirty="0"/>
              <a:t>SQL Server</a:t>
            </a:r>
            <a:r>
              <a:rPr lang="zh-CN" altLang="en-US" sz="2000" dirty="0"/>
              <a:t>上的任何操作。本质上，任何具有这种角色成员身份的人都是那个服务器上的系统操作员。</a:t>
            </a:r>
          </a:p>
          <a:p>
            <a:pPr algn="just" eaLnBrk="1" hangingPunct="1">
              <a:lnSpc>
                <a:spcPct val="150000"/>
              </a:lnSpc>
              <a:spcAft>
                <a:spcPct val="50000"/>
              </a:spcAft>
              <a:buFont typeface="Wingdings" panose="05000000000000000000" pitchFamily="2" charset="2"/>
              <a:buNone/>
            </a:pPr>
            <a:r>
              <a:rPr lang="zh-CN" altLang="en-US" sz="2000" dirty="0"/>
              <a:t>由于用户</a:t>
            </a:r>
            <a:r>
              <a:rPr lang="zh-CN" altLang="en-US" sz="2000" dirty="0">
                <a:latin typeface="Arial" panose="020B0604020202020204" pitchFamily="34" charset="0"/>
              </a:rPr>
              <a:t>“</a:t>
            </a:r>
            <a:r>
              <a:rPr lang="en-US" altLang="zh-CN" sz="2000" dirty="0" err="1"/>
              <a:t>sa</a:t>
            </a:r>
            <a:r>
              <a:rPr lang="en-US" altLang="zh-CN" sz="2000" dirty="0">
                <a:latin typeface="Arial" panose="020B0604020202020204" pitchFamily="34" charset="0"/>
              </a:rPr>
              <a:t>”</a:t>
            </a:r>
            <a:r>
              <a:rPr lang="en-US" altLang="zh-CN" sz="2000" dirty="0"/>
              <a:t> </a:t>
            </a:r>
            <a:r>
              <a:rPr lang="zh-CN" altLang="en-US" sz="2000" dirty="0"/>
              <a:t>属于</a:t>
            </a:r>
            <a:r>
              <a:rPr lang="en-US" altLang="zh-CN" sz="2000" dirty="0"/>
              <a:t>sysadmin</a:t>
            </a:r>
            <a:r>
              <a:rPr lang="zh-CN" altLang="en-US" sz="2000" dirty="0"/>
              <a:t>角色，所以该用户为系统操作员。</a:t>
            </a:r>
          </a:p>
          <a:p>
            <a:pPr algn="just" eaLnBrk="1" hangingPunct="1">
              <a:lnSpc>
                <a:spcPct val="150000"/>
              </a:lnSpc>
              <a:spcAft>
                <a:spcPct val="50000"/>
              </a:spcAft>
              <a:buFont typeface="Wingdings" panose="05000000000000000000" pitchFamily="2" charset="2"/>
              <a:buNone/>
            </a:pPr>
            <a:r>
              <a:rPr lang="zh-CN" altLang="en-US" sz="2000" dirty="0">
                <a:solidFill>
                  <a:srgbClr val="148BD4"/>
                </a:solidFill>
              </a:rPr>
              <a:t>区别：</a:t>
            </a:r>
            <a:r>
              <a:rPr lang="en-US" altLang="zh-CN" sz="2000" dirty="0"/>
              <a:t>sysadmin </a:t>
            </a:r>
            <a:r>
              <a:rPr lang="zh-CN" altLang="en-US" sz="2000" dirty="0"/>
              <a:t>是一个服务器</a:t>
            </a:r>
            <a:r>
              <a:rPr lang="zh-CN" altLang="en-US" sz="2000" b="1" dirty="0">
                <a:solidFill>
                  <a:srgbClr val="FF0000"/>
                </a:solidFill>
              </a:rPr>
              <a:t>角色</a:t>
            </a:r>
            <a:r>
              <a:rPr lang="zh-CN" altLang="en-US" sz="2000" dirty="0"/>
              <a:t> ，是一些</a:t>
            </a:r>
            <a:r>
              <a:rPr lang="zh-CN" altLang="en-US" sz="2000" b="1" dirty="0">
                <a:solidFill>
                  <a:srgbClr val="FF0000"/>
                </a:solidFill>
              </a:rPr>
              <a:t>权限</a:t>
            </a:r>
            <a:r>
              <a:rPr lang="zh-CN" altLang="en-US" sz="2000" dirty="0"/>
              <a:t>的集合体；而</a:t>
            </a:r>
            <a:r>
              <a:rPr lang="en-US" altLang="zh-CN" sz="2000" dirty="0" err="1"/>
              <a:t>sa</a:t>
            </a:r>
            <a:r>
              <a:rPr lang="zh-CN" altLang="en-US" sz="2000" dirty="0"/>
              <a:t>是</a:t>
            </a:r>
            <a:r>
              <a:rPr lang="en-US" altLang="zh-CN" sz="2000" dirty="0"/>
              <a:t>sysadmin</a:t>
            </a:r>
            <a:r>
              <a:rPr lang="zh-CN" altLang="en-US" sz="2000" dirty="0"/>
              <a:t>的</a:t>
            </a:r>
            <a:r>
              <a:rPr lang="zh-CN" altLang="en-US" sz="2000" b="1" dirty="0">
                <a:solidFill>
                  <a:srgbClr val="FF0000"/>
                </a:solidFill>
              </a:rPr>
              <a:t>角色成员</a:t>
            </a:r>
            <a:r>
              <a:rPr lang="zh-CN" altLang="en-US" sz="2000" dirty="0"/>
              <a:t> ，也就是说用户</a:t>
            </a:r>
            <a:r>
              <a:rPr lang="en-US" altLang="zh-CN" sz="2000" dirty="0" err="1"/>
              <a:t>sa</a:t>
            </a:r>
            <a:r>
              <a:rPr lang="zh-CN" altLang="en-US" sz="2000" dirty="0"/>
              <a:t>被指派给固定服务器角色 。</a:t>
            </a:r>
          </a:p>
          <a:p>
            <a:pPr algn="just" eaLnBrk="1" hangingPunct="1">
              <a:buFont typeface="Wingdings" panose="05000000000000000000" pitchFamily="2" charset="2"/>
              <a:buNone/>
            </a:pPr>
            <a:endParaRPr lang="en-US" altLang="zh-CN" sz="2000" dirty="0"/>
          </a:p>
        </p:txBody>
      </p:sp>
      <p:sp>
        <p:nvSpPr>
          <p:cNvPr id="4" name="日期占位符 3"/>
          <p:cNvSpPr>
            <a:spLocks noGrp="1"/>
          </p:cNvSpPr>
          <p:nvPr>
            <p:ph type="dt" sz="half" idx="10"/>
          </p:nvPr>
        </p:nvSpPr>
        <p:spPr/>
        <p:txBody>
          <a:bodyPr/>
          <a:lstStyle/>
          <a:p>
            <a:pPr>
              <a:defRPr/>
            </a:pPr>
            <a:fld id="{7A5122FF-97F7-4748-B531-F3521FF431F3}"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C11DDEE2-C7A8-4AE6-89DF-6707183009B4}" type="slidenum">
              <a:rPr lang="en-US" altLang="zh-CN"/>
              <a:t>42</a:t>
            </a:fld>
            <a:r>
              <a:rPr lang="en-US" altLang="zh-CN"/>
              <a:t>/69</a:t>
            </a:r>
          </a:p>
        </p:txBody>
      </p:sp>
    </p:spTree>
  </p:cSld>
  <p:clrMapOvr>
    <a:masterClrMapping/>
  </p:clrMapOvr>
  <p:transition>
    <p:strips dir="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a:xfrm>
            <a:off x="1991544" y="11089"/>
            <a:ext cx="8153400" cy="731839"/>
          </a:xfrm>
        </p:spPr>
        <p:txBody>
          <a:bodyPr>
            <a:normAutofit/>
          </a:bodyPr>
          <a:lstStyle/>
          <a:p>
            <a:r>
              <a:rPr lang="zh-CN" altLang="en-US" sz="2000" b="1" dirty="0">
                <a:latin typeface="宋体" panose="02010600030101010101" pitchFamily="2" charset="-122"/>
              </a:rPr>
              <a:t>常见的几种角色</a:t>
            </a:r>
            <a:r>
              <a:rPr lang="en-US" altLang="zh-CN" sz="2000" b="1" dirty="0">
                <a:latin typeface="宋体" panose="02010600030101010101" pitchFamily="2" charset="-122"/>
              </a:rPr>
              <a:t>(2)</a:t>
            </a:r>
          </a:p>
        </p:txBody>
      </p:sp>
      <p:sp>
        <p:nvSpPr>
          <p:cNvPr id="40965" name="Rectangle 3"/>
          <p:cNvSpPr>
            <a:spLocks noGrp="1" noChangeArrowheads="1"/>
          </p:cNvSpPr>
          <p:nvPr>
            <p:ph idx="1"/>
          </p:nvPr>
        </p:nvSpPr>
        <p:spPr>
          <a:xfrm>
            <a:off x="740622" y="742928"/>
            <a:ext cx="11044978" cy="5472430"/>
          </a:xfrm>
        </p:spPr>
        <p:txBody>
          <a:bodyPr>
            <a:normAutofit fontScale="97500"/>
          </a:bodyPr>
          <a:lstStyle/>
          <a:p>
            <a:pPr indent="457200" algn="just" fontAlgn="auto">
              <a:lnSpc>
                <a:spcPct val="150000"/>
              </a:lnSpc>
              <a:spcBef>
                <a:spcPts val="0"/>
              </a:spcBef>
              <a:buClr>
                <a:schemeClr val="hlink"/>
              </a:buClr>
              <a:buSzPct val="80000"/>
              <a:buFont typeface="Wingdings" panose="05000000000000000000" pitchFamily="2" charset="2"/>
              <a:buChar char="u"/>
            </a:pPr>
            <a:r>
              <a:rPr lang="en-US" altLang="zh-CN" sz="2000" dirty="0">
                <a:solidFill>
                  <a:srgbClr val="006600"/>
                </a:solidFill>
              </a:rPr>
              <a:t>Public</a:t>
            </a:r>
            <a:r>
              <a:rPr lang="zh-CN" altLang="en-US" sz="2000" dirty="0">
                <a:solidFill>
                  <a:srgbClr val="006600"/>
                </a:solidFill>
              </a:rPr>
              <a:t>角色</a:t>
            </a:r>
          </a:p>
          <a:p>
            <a:pPr indent="457200" algn="just" fontAlgn="auto">
              <a:lnSpc>
                <a:spcPct val="150000"/>
              </a:lnSpc>
              <a:spcBef>
                <a:spcPts val="0"/>
              </a:spcBef>
              <a:spcAft>
                <a:spcPct val="40000"/>
              </a:spcAft>
              <a:buFont typeface="Wingdings" panose="05000000000000000000" pitchFamily="2" charset="2"/>
              <a:buNone/>
            </a:pPr>
            <a:r>
              <a:rPr lang="zh-CN" altLang="en-US" sz="2000" dirty="0"/>
              <a:t>它存在于每一个数据库中，包括系统数据库，如</a:t>
            </a:r>
            <a:r>
              <a:rPr lang="en-US" altLang="zh-CN" sz="2000" dirty="0"/>
              <a:t>master</a:t>
            </a:r>
            <a:r>
              <a:rPr lang="zh-CN" altLang="en-US" sz="2000" dirty="0"/>
              <a:t>、</a:t>
            </a:r>
            <a:r>
              <a:rPr lang="en-US" altLang="zh-CN" sz="2000" dirty="0" err="1"/>
              <a:t>msdb</a:t>
            </a:r>
            <a:r>
              <a:rPr lang="zh-CN" altLang="en-US" sz="2000" dirty="0"/>
              <a:t>、</a:t>
            </a:r>
            <a:r>
              <a:rPr lang="en-US" altLang="zh-CN" sz="2000" dirty="0"/>
              <a:t>model</a:t>
            </a:r>
            <a:r>
              <a:rPr lang="zh-CN" altLang="en-US" sz="2000" dirty="0"/>
              <a:t>和用户数据库，数据库的所有用户都属于</a:t>
            </a:r>
            <a:r>
              <a:rPr lang="en-US" altLang="zh-CN" sz="2000" dirty="0"/>
              <a:t>public</a:t>
            </a:r>
            <a:r>
              <a:rPr lang="zh-CN" altLang="en-US" sz="2000" dirty="0"/>
              <a:t>角色，并且不能从</a:t>
            </a:r>
            <a:r>
              <a:rPr lang="en-US" altLang="zh-CN" sz="2000" dirty="0"/>
              <a:t>public</a:t>
            </a:r>
            <a:r>
              <a:rPr lang="zh-CN" altLang="en-US" sz="2000" dirty="0"/>
              <a:t>角色中删除。</a:t>
            </a:r>
          </a:p>
          <a:p>
            <a:pPr indent="457200" algn="just" fontAlgn="auto">
              <a:lnSpc>
                <a:spcPct val="150000"/>
              </a:lnSpc>
              <a:spcBef>
                <a:spcPts val="0"/>
              </a:spcBef>
              <a:buFont typeface="Wingdings" panose="05000000000000000000" pitchFamily="2" charset="2"/>
              <a:buNone/>
            </a:pPr>
            <a:r>
              <a:rPr lang="en-US" altLang="zh-CN" sz="2000" dirty="0">
                <a:solidFill>
                  <a:srgbClr val="E24747"/>
                </a:solidFill>
              </a:rPr>
              <a:t>public</a:t>
            </a:r>
            <a:r>
              <a:rPr lang="zh-CN" altLang="en-US" sz="2000" dirty="0">
                <a:solidFill>
                  <a:srgbClr val="E24747"/>
                </a:solidFill>
              </a:rPr>
              <a:t>角色有两大特点：</a:t>
            </a:r>
            <a:endParaRPr lang="zh-CN" altLang="en-US" sz="2000" dirty="0">
              <a:solidFill>
                <a:srgbClr val="993300"/>
              </a:solidFill>
            </a:endParaRPr>
          </a:p>
          <a:p>
            <a:pPr indent="457200" algn="just" fontAlgn="auto">
              <a:lnSpc>
                <a:spcPct val="150000"/>
              </a:lnSpc>
              <a:spcBef>
                <a:spcPts val="0"/>
              </a:spcBef>
              <a:buFont typeface="Wingdings" panose="05000000000000000000" pitchFamily="2" charset="2"/>
              <a:buNone/>
            </a:pPr>
            <a:r>
              <a:rPr lang="zh-CN" altLang="en-US" sz="2000" dirty="0"/>
              <a:t>第一，初始状态时没有权限；</a:t>
            </a:r>
          </a:p>
          <a:p>
            <a:pPr indent="457200" algn="just" fontAlgn="auto">
              <a:lnSpc>
                <a:spcPct val="150000"/>
              </a:lnSpc>
              <a:spcBef>
                <a:spcPts val="0"/>
              </a:spcBef>
              <a:spcAft>
                <a:spcPct val="40000"/>
              </a:spcAft>
              <a:buFont typeface="Wingdings" panose="05000000000000000000" pitchFamily="2" charset="2"/>
              <a:buNone/>
            </a:pPr>
            <a:r>
              <a:rPr lang="zh-CN" altLang="en-US" sz="2000" dirty="0"/>
              <a:t>第二，所有的数据库用户都是它的成员，因此不能将用户、组或角色指派为</a:t>
            </a:r>
            <a:r>
              <a:rPr lang="en-US" altLang="zh-CN" sz="2000" dirty="0"/>
              <a:t>public</a:t>
            </a:r>
            <a:r>
              <a:rPr lang="zh-CN" altLang="en-US" sz="2000" dirty="0"/>
              <a:t>角色的成员，也不能删除</a:t>
            </a:r>
            <a:r>
              <a:rPr lang="en-US" altLang="zh-CN" sz="2000" dirty="0"/>
              <a:t>public</a:t>
            </a:r>
            <a:r>
              <a:rPr lang="zh-CN" altLang="en-US" sz="2000" dirty="0"/>
              <a:t>角色的成员。</a:t>
            </a:r>
          </a:p>
          <a:p>
            <a:pPr indent="457200" algn="just" fontAlgn="auto">
              <a:lnSpc>
                <a:spcPct val="150000"/>
              </a:lnSpc>
              <a:spcBef>
                <a:spcPts val="0"/>
              </a:spcBef>
              <a:buFont typeface="Wingdings" panose="05000000000000000000" pitchFamily="2" charset="2"/>
              <a:buNone/>
            </a:pPr>
            <a:r>
              <a:rPr lang="en-US" altLang="zh-CN" sz="2000" dirty="0">
                <a:solidFill>
                  <a:srgbClr val="E24747"/>
                </a:solidFill>
              </a:rPr>
              <a:t>public</a:t>
            </a:r>
            <a:r>
              <a:rPr lang="zh-CN" altLang="en-US" sz="2000" dirty="0">
                <a:solidFill>
                  <a:srgbClr val="E24747"/>
                </a:solidFill>
              </a:rPr>
              <a:t>角色作用：</a:t>
            </a:r>
            <a:endParaRPr lang="zh-CN" altLang="en-US" sz="2000" dirty="0">
              <a:solidFill>
                <a:srgbClr val="993300"/>
              </a:solidFill>
            </a:endParaRPr>
          </a:p>
          <a:p>
            <a:pPr indent="457200" algn="just" fontAlgn="auto">
              <a:lnSpc>
                <a:spcPct val="150000"/>
              </a:lnSpc>
              <a:spcBef>
                <a:spcPts val="0"/>
              </a:spcBef>
              <a:buFont typeface="Wingdings" panose="05000000000000000000" pitchFamily="2" charset="2"/>
              <a:buNone/>
            </a:pPr>
            <a:r>
              <a:rPr lang="zh-CN" altLang="en-US" sz="2000" dirty="0"/>
              <a:t>可以通过对</a:t>
            </a:r>
            <a:r>
              <a:rPr lang="en-US" altLang="zh-CN" sz="2000" dirty="0"/>
              <a:t>public</a:t>
            </a:r>
            <a:r>
              <a:rPr lang="zh-CN" altLang="en-US" sz="2000" dirty="0"/>
              <a:t>设置权限而使所有数据库设置相同的权限。切勿为服务器 </a:t>
            </a:r>
            <a:r>
              <a:rPr lang="en-US" altLang="zh-CN" sz="2000" dirty="0"/>
              <a:t>public </a:t>
            </a:r>
            <a:r>
              <a:rPr lang="zh-CN" altLang="en-US" sz="2000" dirty="0"/>
              <a:t>角色授予服务器权限。</a:t>
            </a:r>
          </a:p>
        </p:txBody>
      </p:sp>
      <p:sp>
        <p:nvSpPr>
          <p:cNvPr id="4" name="日期占位符 3"/>
          <p:cNvSpPr>
            <a:spLocks noGrp="1"/>
          </p:cNvSpPr>
          <p:nvPr>
            <p:ph type="dt" sz="half" idx="10"/>
          </p:nvPr>
        </p:nvSpPr>
        <p:spPr/>
        <p:txBody>
          <a:bodyPr/>
          <a:lstStyle/>
          <a:p>
            <a:pPr>
              <a:defRPr/>
            </a:pPr>
            <a:fld id="{35B37A1E-581C-407F-AA9C-E709C857AA20}"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DE0AB06C-DC1D-401A-8B45-0439AF6B5722}" type="slidenum">
              <a:rPr lang="en-US" altLang="zh-CN"/>
              <a:t>43</a:t>
            </a:fld>
            <a:r>
              <a:rPr lang="en-US" altLang="zh-CN"/>
              <a:t>/69</a:t>
            </a:r>
          </a:p>
        </p:txBody>
      </p:sp>
    </p:spTree>
  </p:cSld>
  <p:clrMapOvr>
    <a:masterClrMapping/>
  </p:clrMapOvr>
  <p:transition>
    <p:plus/>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type="title"/>
          </p:nvPr>
        </p:nvSpPr>
        <p:spPr>
          <a:xfrm>
            <a:off x="2351089" y="0"/>
            <a:ext cx="7793037" cy="795338"/>
          </a:xfrm>
          <a:noFill/>
        </p:spPr>
        <p:txBody>
          <a:bodyPr/>
          <a:lstStyle/>
          <a:p>
            <a:r>
              <a:rPr lang="en-US" altLang="zh-CN" sz="3600" dirty="0"/>
              <a:t> </a:t>
            </a:r>
            <a:r>
              <a:rPr lang="en-US" altLang="zh-CN" sz="2000" b="1" dirty="0"/>
              <a:t>SQL Server</a:t>
            </a:r>
            <a:r>
              <a:rPr lang="zh-CN" altLang="en-US" sz="2000" b="1" dirty="0"/>
              <a:t>角色类型 </a:t>
            </a:r>
            <a:r>
              <a:rPr lang="en-US" altLang="zh-CN" sz="2000" b="1" dirty="0"/>
              <a:t>(1) </a:t>
            </a:r>
          </a:p>
        </p:txBody>
      </p:sp>
      <p:sp>
        <p:nvSpPr>
          <p:cNvPr id="41989" name="Rectangle 2"/>
          <p:cNvSpPr>
            <a:spLocks noGrp="1" noChangeArrowheads="1"/>
          </p:cNvSpPr>
          <p:nvPr>
            <p:ph type="body" sz="half" idx="1"/>
          </p:nvPr>
        </p:nvSpPr>
        <p:spPr>
          <a:xfrm>
            <a:off x="910590" y="589548"/>
            <a:ext cx="10405745" cy="2303780"/>
          </a:xfrm>
        </p:spPr>
        <p:txBody>
          <a:bodyPr>
            <a:normAutofit lnSpcReduction="10000"/>
          </a:bodyPr>
          <a:lstStyle/>
          <a:p>
            <a:pPr indent="0" fontAlgn="auto">
              <a:lnSpc>
                <a:spcPct val="150000"/>
              </a:lnSpc>
              <a:spcBef>
                <a:spcPts val="0"/>
              </a:spcBef>
              <a:spcAft>
                <a:spcPct val="20000"/>
              </a:spcAft>
              <a:buClr>
                <a:schemeClr val="hlink"/>
              </a:buClr>
              <a:buSzPct val="95000"/>
              <a:buFont typeface="Wingdings" panose="05000000000000000000" pitchFamily="2" charset="2"/>
              <a:buChar char="v"/>
            </a:pPr>
            <a:r>
              <a:rPr lang="en-US" altLang="zh-CN" sz="2400" dirty="0">
                <a:solidFill>
                  <a:srgbClr val="148BD4"/>
                </a:solidFill>
              </a:rPr>
              <a:t> </a:t>
            </a:r>
            <a:r>
              <a:rPr lang="zh-CN" altLang="en-US" sz="2400" dirty="0">
                <a:solidFill>
                  <a:srgbClr val="148BD4"/>
                </a:solidFill>
              </a:rPr>
              <a:t>固定角色</a:t>
            </a:r>
            <a:endParaRPr lang="zh-CN" altLang="en-US" sz="2400" dirty="0">
              <a:solidFill>
                <a:srgbClr val="0000CC"/>
              </a:solidFill>
            </a:endParaRPr>
          </a:p>
          <a:p>
            <a:pPr indent="0" fontAlgn="auto">
              <a:lnSpc>
                <a:spcPct val="150000"/>
              </a:lnSpc>
              <a:spcBef>
                <a:spcPts val="0"/>
              </a:spcBef>
              <a:buNone/>
            </a:pPr>
            <a:r>
              <a:rPr lang="zh-CN" altLang="en-US" sz="1800" dirty="0"/>
              <a:t>      在</a:t>
            </a:r>
            <a:r>
              <a:rPr lang="en-US" altLang="zh-CN" sz="1800" dirty="0"/>
              <a:t>SQL Server</a:t>
            </a:r>
            <a:r>
              <a:rPr lang="zh-CN" altLang="en-US" sz="1800" dirty="0"/>
              <a:t>中，系统定义了一些固定角色，其权限无法更改，每一个固定角色都拥有一定级别的服务器和数据库管理职能。根据它们对服务器或数据库的管理职能，固定角色又分为固定服务器角色和固定数据库角色。</a:t>
            </a:r>
            <a:endParaRPr lang="en-US" altLang="zh-CN" sz="1800" dirty="0"/>
          </a:p>
          <a:p>
            <a:pPr indent="0" algn="ctr" fontAlgn="auto">
              <a:lnSpc>
                <a:spcPct val="150000"/>
              </a:lnSpc>
              <a:spcBef>
                <a:spcPts val="0"/>
              </a:spcBef>
              <a:buNone/>
            </a:pPr>
            <a:r>
              <a:rPr lang="zh-CN" altLang="en-US" sz="1800" b="1" dirty="0">
                <a:solidFill>
                  <a:srgbClr val="0070C0"/>
                </a:solidFill>
              </a:rPr>
              <a:t> 固定服务器角色</a:t>
            </a:r>
          </a:p>
        </p:txBody>
      </p:sp>
      <p:graphicFrame>
        <p:nvGraphicFramePr>
          <p:cNvPr id="227449" name="Group 121"/>
          <p:cNvGraphicFramePr>
            <a:graphicFrameLocks noGrp="1"/>
          </p:cNvGraphicFramePr>
          <p:nvPr>
            <p:ph sz="half" idx="2"/>
            <p:extLst>
              <p:ext uri="{D42A27DB-BD31-4B8C-83A1-F6EECF244321}">
                <p14:modId xmlns:p14="http://schemas.microsoft.com/office/powerpoint/2010/main" val="1485536974"/>
              </p:ext>
            </p:extLst>
          </p:nvPr>
        </p:nvGraphicFramePr>
        <p:xfrm>
          <a:off x="1703387" y="2791883"/>
          <a:ext cx="8820150" cy="3284756"/>
        </p:xfrm>
        <a:graphic>
          <a:graphicData uri="http://schemas.openxmlformats.org/drawingml/2006/table">
            <a:tbl>
              <a:tblPr/>
              <a:tblGrid>
                <a:gridCol w="1819275">
                  <a:extLst>
                    <a:ext uri="{9D8B030D-6E8A-4147-A177-3AD203B41FA5}">
                      <a16:colId xmlns:a16="http://schemas.microsoft.com/office/drawing/2014/main" val="20000"/>
                    </a:ext>
                  </a:extLst>
                </a:gridCol>
                <a:gridCol w="7000875">
                  <a:extLst>
                    <a:ext uri="{9D8B030D-6E8A-4147-A177-3AD203B41FA5}">
                      <a16:colId xmlns:a16="http://schemas.microsoft.com/office/drawing/2014/main" val="20001"/>
                    </a:ext>
                  </a:extLst>
                </a:gridCol>
              </a:tblGrid>
              <a:tr h="358740">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角色名称</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具 有 权 限</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248">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Bulkadmin</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批量管理员，可以执行大容量数据插入操作。</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248">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Dbcreator</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数据库创建者，可以创建、更改、删除和还原任何数据库。</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5248">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Diskadmin</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磁盘管理员，管理磁盘文件。</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5248">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Processadmin</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进程管理员，管理止</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SQL Server</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服务器中运行的进程。</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79064">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Securityadmin</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安全管理员，管理登录名及其属性。这类角色可以</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GRANT</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DENY</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REVOKE</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。服务器级和数据库级权限，可以重置</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SQL Server</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登录名的密码。</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5248">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Serveradmin</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服务器管理员，可以更改服务器范围的配置选项和关闭服务器。</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5248">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Setupadmin</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设置管理员，添加和删除连接服务器，并且也可以执行某些系统存储过程。</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35248">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sysadmin</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系统管理员，可以在服务器中执行任何操作。</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6" marB="4571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6" name="日期占位符 4"/>
          <p:cNvSpPr>
            <a:spLocks noGrp="1"/>
          </p:cNvSpPr>
          <p:nvPr>
            <p:ph type="dt" sz="half" idx="10"/>
          </p:nvPr>
        </p:nvSpPr>
        <p:spPr/>
        <p:txBody>
          <a:bodyPr/>
          <a:lstStyle/>
          <a:p>
            <a:pPr>
              <a:defRPr/>
            </a:pPr>
            <a:fld id="{73010C82-9955-4522-BC49-D104532A0E56}" type="datetime1">
              <a:rPr lang="zh-CN" altLang="en-US"/>
              <a:t>2020/5/1</a:t>
            </a:fld>
            <a:endParaRPr lang="en-US" altLang="zh-CN"/>
          </a:p>
        </p:txBody>
      </p:sp>
      <p:sp>
        <p:nvSpPr>
          <p:cNvPr id="37" name="灯片编号占位符 5"/>
          <p:cNvSpPr>
            <a:spLocks noGrp="1"/>
          </p:cNvSpPr>
          <p:nvPr>
            <p:ph type="sldNum" sz="quarter" idx="11"/>
          </p:nvPr>
        </p:nvSpPr>
        <p:spPr/>
        <p:txBody>
          <a:bodyPr/>
          <a:lstStyle/>
          <a:p>
            <a:pPr>
              <a:defRPr/>
            </a:pPr>
            <a:fld id="{82A9AAB3-1675-4454-97D9-7A78B9DE316A}" type="slidenum">
              <a:rPr lang="en-US" altLang="zh-CN"/>
              <a:t>44</a:t>
            </a:fld>
            <a:r>
              <a:rPr lang="en-US" altLang="zh-CN"/>
              <a:t>/69</a:t>
            </a:r>
          </a:p>
        </p:txBody>
      </p:sp>
    </p:spTree>
  </p:cSld>
  <p:clrMapOvr>
    <a:masterClrMapping/>
  </p:clrMapOvr>
  <p:transition>
    <p:split orient="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type="title"/>
          </p:nvPr>
        </p:nvSpPr>
        <p:spPr>
          <a:xfrm>
            <a:off x="2351585" y="1"/>
            <a:ext cx="7793037" cy="795339"/>
          </a:xfrm>
          <a:noFill/>
        </p:spPr>
        <p:txBody>
          <a:bodyPr/>
          <a:lstStyle/>
          <a:p>
            <a:pPr eaLnBrk="1" hangingPunct="1"/>
            <a:r>
              <a:rPr lang="en-US" altLang="zh-CN" sz="3600" dirty="0"/>
              <a:t> </a:t>
            </a:r>
            <a:r>
              <a:rPr lang="en-US" altLang="zh-CN" sz="2000" b="1" dirty="0"/>
              <a:t>SQL Server</a:t>
            </a:r>
            <a:r>
              <a:rPr lang="zh-CN" altLang="en-US" sz="2000" b="1" dirty="0"/>
              <a:t>角色类型 </a:t>
            </a:r>
            <a:r>
              <a:rPr lang="en-US" altLang="zh-CN" sz="2000" b="1" dirty="0"/>
              <a:t>(2) </a:t>
            </a:r>
          </a:p>
        </p:txBody>
      </p:sp>
      <p:sp>
        <p:nvSpPr>
          <p:cNvPr id="43013" name="Rectangle 2"/>
          <p:cNvSpPr>
            <a:spLocks noGrp="1" noChangeArrowheads="1"/>
          </p:cNvSpPr>
          <p:nvPr>
            <p:ph type="body" sz="half" idx="1"/>
          </p:nvPr>
        </p:nvSpPr>
        <p:spPr/>
        <p:txBody>
          <a:bodyPr/>
          <a:lstStyle/>
          <a:p>
            <a:pPr eaLnBrk="1" hangingPunct="1">
              <a:buFont typeface="Wingdings" panose="05000000000000000000" pitchFamily="2" charset="2"/>
              <a:buNone/>
            </a:pPr>
            <a:r>
              <a:rPr lang="en-US" altLang="zh-CN" sz="1800"/>
              <a:t> </a:t>
            </a:r>
          </a:p>
        </p:txBody>
      </p:sp>
      <p:graphicFrame>
        <p:nvGraphicFramePr>
          <p:cNvPr id="234618" name="Group 122"/>
          <p:cNvGraphicFramePr>
            <a:graphicFrameLocks noGrp="1"/>
          </p:cNvGraphicFramePr>
          <p:nvPr>
            <p:ph sz="half" idx="2"/>
            <p:extLst>
              <p:ext uri="{D42A27DB-BD31-4B8C-83A1-F6EECF244321}">
                <p14:modId xmlns:p14="http://schemas.microsoft.com/office/powerpoint/2010/main" val="4111106095"/>
              </p:ext>
            </p:extLst>
          </p:nvPr>
        </p:nvGraphicFramePr>
        <p:xfrm>
          <a:off x="2250546" y="1196977"/>
          <a:ext cx="7991475" cy="4670427"/>
        </p:xfrm>
        <a:graphic>
          <a:graphicData uri="http://schemas.openxmlformats.org/drawingml/2006/table">
            <a:tbl>
              <a:tblPr/>
              <a:tblGrid>
                <a:gridCol w="1949450">
                  <a:extLst>
                    <a:ext uri="{9D8B030D-6E8A-4147-A177-3AD203B41FA5}">
                      <a16:colId xmlns:a16="http://schemas.microsoft.com/office/drawing/2014/main" val="20000"/>
                    </a:ext>
                  </a:extLst>
                </a:gridCol>
                <a:gridCol w="6042025">
                  <a:extLst>
                    <a:ext uri="{9D8B030D-6E8A-4147-A177-3AD203B41FA5}">
                      <a16:colId xmlns:a16="http://schemas.microsoft.com/office/drawing/2014/main" val="20001"/>
                    </a:ext>
                  </a:extLst>
                </a:gridCol>
              </a:tblGrid>
              <a:tr h="400104">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角色名称</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具 有 权 限</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8262">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db_accessadmin</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Windows</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登录账户、</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Windows </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组和</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SQL Server</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登录账户添加或删除访问权限。</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8517">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db_backupoperator</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备份该数据库权限。</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79199">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db_datareader</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读取该数据库所有用户表中数据的权限，即对任何表具有</a:t>
                      </a: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SELECT</a:t>
                      </a: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操作权限。</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199">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db_datawriter</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对该数据库中任何表可以进行增、删、改操作，但不能进行查询操作。</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38262">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db_owner</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该数据库所有者，可以执行任何数据库管理工作。该角色包含各角色的全部权限。</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98517">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db_denydatareader</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不能读取该数据库中任何表的内容。</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98517">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db_denydatawriter</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不能对该数据库的任何表进行增、删、改操作。</a:t>
                      </a:r>
                      <a:endParaRPr kumimoji="0" lang="zh-CN" altLang="en-US"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39850">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a:t>
                      </a:r>
                      <a:endPar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每个数据库用户都是</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角色成员。因此，不能将用户、组或角色指定为</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角色的成员，也不能删除</a:t>
                      </a:r>
                      <a:r>
                        <a:rPr kumimoji="0"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public</a:t>
                      </a:r>
                      <a:r>
                        <a:rPr kumimoji="0"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角色的成员。</a:t>
                      </a:r>
                      <a:endParaRPr kumimoji="0" lang="zh-CN" altLang="en-US"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6" marB="45726"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7" name="日期占位符 4"/>
          <p:cNvSpPr>
            <a:spLocks noGrp="1"/>
          </p:cNvSpPr>
          <p:nvPr>
            <p:ph type="dt" sz="half" idx="10"/>
          </p:nvPr>
        </p:nvSpPr>
        <p:spPr/>
        <p:txBody>
          <a:bodyPr/>
          <a:lstStyle/>
          <a:p>
            <a:pPr>
              <a:defRPr/>
            </a:pPr>
            <a:fld id="{07471047-BBF3-4A3E-8663-FB23BA6C3088}" type="datetime1">
              <a:rPr lang="zh-CN" altLang="en-US"/>
              <a:t>2020/5/1</a:t>
            </a:fld>
            <a:endParaRPr lang="en-US" altLang="zh-CN"/>
          </a:p>
        </p:txBody>
      </p:sp>
      <p:sp>
        <p:nvSpPr>
          <p:cNvPr id="38" name="灯片编号占位符 5"/>
          <p:cNvSpPr>
            <a:spLocks noGrp="1"/>
          </p:cNvSpPr>
          <p:nvPr>
            <p:ph type="sldNum" sz="quarter" idx="11"/>
          </p:nvPr>
        </p:nvSpPr>
        <p:spPr/>
        <p:txBody>
          <a:bodyPr/>
          <a:lstStyle/>
          <a:p>
            <a:pPr>
              <a:defRPr/>
            </a:pPr>
            <a:fld id="{524793EE-E3C9-479F-9034-AE701FAD2FE3}" type="slidenum">
              <a:rPr lang="en-US" altLang="zh-CN"/>
              <a:t>45</a:t>
            </a:fld>
            <a:r>
              <a:rPr lang="en-US" altLang="zh-CN"/>
              <a:t>/69</a:t>
            </a:r>
          </a:p>
        </p:txBody>
      </p:sp>
      <p:sp>
        <p:nvSpPr>
          <p:cNvPr id="43046" name="Rectangle 123"/>
          <p:cNvSpPr>
            <a:spLocks noChangeArrowheads="1"/>
          </p:cNvSpPr>
          <p:nvPr/>
        </p:nvSpPr>
        <p:spPr bwMode="auto">
          <a:xfrm>
            <a:off x="4907756" y="782902"/>
            <a:ext cx="23764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b="1" dirty="0">
                <a:solidFill>
                  <a:srgbClr val="E24747"/>
                </a:solidFill>
              </a:rPr>
              <a:t> </a:t>
            </a:r>
            <a:r>
              <a:rPr lang="zh-CN" altLang="en-US" b="1" dirty="0">
                <a:solidFill>
                  <a:srgbClr val="0070C0"/>
                </a:solidFill>
              </a:rPr>
              <a:t>固定数据库角色 </a:t>
            </a:r>
          </a:p>
        </p:txBody>
      </p:sp>
    </p:spTree>
  </p:cSld>
  <p:clrMapOvr>
    <a:masterClrMapping/>
  </p:clrMapOvr>
  <p:transition>
    <p:zoom dir="in"/>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5"/>
          <p:cNvSpPr>
            <a:spLocks noGrp="1" noChangeArrowheads="1"/>
          </p:cNvSpPr>
          <p:nvPr>
            <p:ph type="title"/>
          </p:nvPr>
        </p:nvSpPr>
        <p:spPr>
          <a:xfrm>
            <a:off x="2279651" y="1"/>
            <a:ext cx="7793037" cy="795339"/>
          </a:xfrm>
          <a:noFill/>
        </p:spPr>
        <p:txBody>
          <a:bodyPr/>
          <a:lstStyle/>
          <a:p>
            <a:pPr eaLnBrk="1" hangingPunct="1"/>
            <a:r>
              <a:rPr lang="en-US" altLang="zh-CN" sz="3600" dirty="0"/>
              <a:t> </a:t>
            </a:r>
            <a:r>
              <a:rPr lang="en-US" altLang="zh-CN" sz="2000" b="1" dirty="0"/>
              <a:t>SQL Server</a:t>
            </a:r>
            <a:r>
              <a:rPr lang="zh-CN" altLang="en-US" sz="2000" b="1" dirty="0"/>
              <a:t>角色类型 </a:t>
            </a:r>
            <a:r>
              <a:rPr lang="en-US" altLang="zh-CN" sz="2000" b="1" dirty="0"/>
              <a:t>(3) </a:t>
            </a:r>
          </a:p>
        </p:txBody>
      </p:sp>
      <p:sp>
        <p:nvSpPr>
          <p:cNvPr id="44037" name="Rectangle 2"/>
          <p:cNvSpPr>
            <a:spLocks noGrp="1" noChangeArrowheads="1"/>
          </p:cNvSpPr>
          <p:nvPr>
            <p:ph type="body" sz="half" idx="1"/>
          </p:nvPr>
        </p:nvSpPr>
        <p:spPr>
          <a:xfrm>
            <a:off x="1919289" y="1196976"/>
            <a:ext cx="6624637" cy="4752975"/>
          </a:xfrm>
        </p:spPr>
        <p:txBody>
          <a:bodyPr/>
          <a:lstStyle/>
          <a:p>
            <a:pPr eaLnBrk="1" hangingPunct="1">
              <a:buFont typeface="Wingdings" panose="05000000000000000000" pitchFamily="2" charset="2"/>
              <a:buNone/>
            </a:pPr>
            <a:r>
              <a:rPr lang="en-US" altLang="zh-CN" sz="1800"/>
              <a:t> </a:t>
            </a:r>
          </a:p>
        </p:txBody>
      </p:sp>
      <p:graphicFrame>
        <p:nvGraphicFramePr>
          <p:cNvPr id="228423" name="Group 71"/>
          <p:cNvGraphicFramePr>
            <a:graphicFrameLocks noGrp="1"/>
          </p:cNvGraphicFramePr>
          <p:nvPr>
            <p:ph sz="half" idx="2"/>
            <p:extLst>
              <p:ext uri="{D42A27DB-BD31-4B8C-83A1-F6EECF244321}">
                <p14:modId xmlns:p14="http://schemas.microsoft.com/office/powerpoint/2010/main" val="1513592082"/>
              </p:ext>
            </p:extLst>
          </p:nvPr>
        </p:nvGraphicFramePr>
        <p:xfrm>
          <a:off x="2063750" y="1372036"/>
          <a:ext cx="8064500" cy="2087560"/>
        </p:xfrm>
        <a:graphic>
          <a:graphicData uri="http://schemas.openxmlformats.org/drawingml/2006/table">
            <a:tbl>
              <a:tblPr/>
              <a:tblGrid>
                <a:gridCol w="2759075">
                  <a:extLst>
                    <a:ext uri="{9D8B030D-6E8A-4147-A177-3AD203B41FA5}">
                      <a16:colId xmlns:a16="http://schemas.microsoft.com/office/drawing/2014/main" val="20000"/>
                    </a:ext>
                  </a:extLst>
                </a:gridCol>
                <a:gridCol w="5305425">
                  <a:extLst>
                    <a:ext uri="{9D8B030D-6E8A-4147-A177-3AD203B41FA5}">
                      <a16:colId xmlns:a16="http://schemas.microsoft.com/office/drawing/2014/main" val="20001"/>
                    </a:ext>
                  </a:extLst>
                </a:gridCol>
              </a:tblGrid>
              <a:tr h="417512">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系统存储过程名称</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实现功能</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7512">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sp_dbfixedrolepermission</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查询固定数据库角色的特定权限。</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7512">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sp_helpsrvrole</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查询固定服务器角色的列表。</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7512">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sp_helpdbfixedrole</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查询固定数据库角色的列表。</a:t>
                      </a:r>
                      <a:endPar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7512">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sp_srvrolepermission</a:t>
                      </a:r>
                      <a:endPar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查询固定服务器角色的特定权限。</a:t>
                      </a:r>
                      <a:endPar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6" name="日期占位符 4"/>
          <p:cNvSpPr>
            <a:spLocks noGrp="1"/>
          </p:cNvSpPr>
          <p:nvPr>
            <p:ph type="dt" sz="half" idx="10"/>
          </p:nvPr>
        </p:nvSpPr>
        <p:spPr/>
        <p:txBody>
          <a:bodyPr/>
          <a:lstStyle/>
          <a:p>
            <a:pPr>
              <a:defRPr/>
            </a:pPr>
            <a:fld id="{1D080D19-D51A-419A-ACBF-8AE410C19A8D}" type="datetime1">
              <a:rPr lang="zh-CN" altLang="en-US"/>
              <a:t>2020/5/1</a:t>
            </a:fld>
            <a:endParaRPr lang="en-US" altLang="zh-CN"/>
          </a:p>
        </p:txBody>
      </p:sp>
      <p:sp>
        <p:nvSpPr>
          <p:cNvPr id="27" name="灯片编号占位符 5"/>
          <p:cNvSpPr>
            <a:spLocks noGrp="1"/>
          </p:cNvSpPr>
          <p:nvPr>
            <p:ph type="sldNum" sz="quarter" idx="11"/>
          </p:nvPr>
        </p:nvSpPr>
        <p:spPr/>
        <p:txBody>
          <a:bodyPr/>
          <a:lstStyle/>
          <a:p>
            <a:pPr>
              <a:defRPr/>
            </a:pPr>
            <a:fld id="{4707410F-17EE-4D93-B328-E969C8D1E134}" type="slidenum">
              <a:rPr lang="en-US" altLang="zh-CN"/>
              <a:t>46</a:t>
            </a:fld>
            <a:r>
              <a:rPr lang="en-US" altLang="zh-CN"/>
              <a:t>/69</a:t>
            </a:r>
          </a:p>
        </p:txBody>
      </p:sp>
      <p:sp>
        <p:nvSpPr>
          <p:cNvPr id="44058" name="Rectangle 73"/>
          <p:cNvSpPr>
            <a:spLocks noChangeArrowheads="1"/>
          </p:cNvSpPr>
          <p:nvPr/>
        </p:nvSpPr>
        <p:spPr bwMode="auto">
          <a:xfrm>
            <a:off x="4152372" y="883633"/>
            <a:ext cx="36102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b="1" dirty="0">
                <a:solidFill>
                  <a:srgbClr val="0070C0"/>
                </a:solidFill>
              </a:rPr>
              <a:t>查看固定角色的系统存储过程 </a:t>
            </a:r>
          </a:p>
        </p:txBody>
      </p:sp>
      <p:sp>
        <p:nvSpPr>
          <p:cNvPr id="44059" name="Text Box 74"/>
          <p:cNvSpPr txBox="1">
            <a:spLocks noChangeArrowheads="1"/>
          </p:cNvSpPr>
          <p:nvPr/>
        </p:nvSpPr>
        <p:spPr bwMode="auto">
          <a:xfrm>
            <a:off x="2032000" y="3766055"/>
            <a:ext cx="7777163"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Aft>
                <a:spcPct val="20000"/>
              </a:spcAft>
            </a:pPr>
            <a:r>
              <a:rPr lang="zh-CN" altLang="en-US" b="1" dirty="0">
                <a:solidFill>
                  <a:srgbClr val="006600"/>
                </a:solidFill>
              </a:rPr>
              <a:t>例</a:t>
            </a:r>
            <a:r>
              <a:rPr lang="en-US" altLang="zh-CN" b="1" dirty="0">
                <a:solidFill>
                  <a:srgbClr val="006600"/>
                </a:solidFill>
              </a:rPr>
              <a:t>10.8</a:t>
            </a:r>
            <a:r>
              <a:rPr lang="en-US" altLang="zh-CN" b="1" dirty="0"/>
              <a:t> </a:t>
            </a:r>
            <a:r>
              <a:rPr lang="zh-CN" altLang="en-US" b="1" dirty="0"/>
              <a:t>查看数据库</a:t>
            </a:r>
            <a:r>
              <a:rPr lang="en-US" altLang="zh-CN" b="1" dirty="0"/>
              <a:t>JXGL</a:t>
            </a:r>
            <a:r>
              <a:rPr lang="zh-CN" altLang="en-US" b="1" dirty="0"/>
              <a:t>的</a:t>
            </a:r>
            <a:r>
              <a:rPr lang="en-US" altLang="zh-CN" b="1" dirty="0" err="1"/>
              <a:t>db_owner</a:t>
            </a:r>
            <a:r>
              <a:rPr lang="zh-CN" altLang="en-US" b="1" dirty="0"/>
              <a:t>角色的特定权限。</a:t>
            </a:r>
          </a:p>
          <a:p>
            <a:pPr eaLnBrk="1" hangingPunct="1">
              <a:spcAft>
                <a:spcPct val="20000"/>
              </a:spcAft>
            </a:pPr>
            <a:r>
              <a:rPr lang="zh-CN" altLang="en-US" b="1" dirty="0"/>
              <a:t>     </a:t>
            </a:r>
            <a:r>
              <a:rPr lang="en-US" altLang="zh-CN" b="1" dirty="0"/>
              <a:t>USE JXGL</a:t>
            </a:r>
          </a:p>
          <a:p>
            <a:pPr eaLnBrk="1" hangingPunct="1">
              <a:spcAft>
                <a:spcPct val="20000"/>
              </a:spcAft>
            </a:pPr>
            <a:r>
              <a:rPr lang="en-US" altLang="zh-CN" b="1" dirty="0"/>
              <a:t>     GO</a:t>
            </a:r>
          </a:p>
          <a:p>
            <a:pPr eaLnBrk="1" hangingPunct="1">
              <a:spcAft>
                <a:spcPct val="20000"/>
              </a:spcAft>
            </a:pPr>
            <a:r>
              <a:rPr lang="en-US" altLang="zh-CN" b="1" dirty="0"/>
              <a:t>     EXEC </a:t>
            </a:r>
            <a:r>
              <a:rPr lang="en-US" altLang="zh-CN" b="1" dirty="0" err="1"/>
              <a:t>sp_dbfixedrolepermission</a:t>
            </a:r>
            <a:r>
              <a:rPr lang="en-US" altLang="zh-CN" b="1" dirty="0"/>
              <a:t> '</a:t>
            </a:r>
            <a:r>
              <a:rPr lang="en-US" altLang="zh-CN" b="1" dirty="0" err="1"/>
              <a:t>db_owner</a:t>
            </a:r>
            <a:r>
              <a:rPr lang="en-US" altLang="zh-CN" b="1" dirty="0"/>
              <a:t>'</a:t>
            </a:r>
          </a:p>
          <a:p>
            <a:pPr eaLnBrk="1" hangingPunct="1">
              <a:spcAft>
                <a:spcPct val="20000"/>
              </a:spcAft>
            </a:pPr>
            <a:r>
              <a:rPr lang="en-US" altLang="zh-CN" b="1" dirty="0"/>
              <a:t>     GO</a:t>
            </a:r>
          </a:p>
        </p:txBody>
      </p:sp>
    </p:spTree>
  </p:cSld>
  <p:clrMapOvr>
    <a:masterClrMapping/>
  </p:clrMapOvr>
  <p:transition>
    <p:checker dir="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3"/>
          <p:cNvSpPr>
            <a:spLocks noGrp="1" noChangeArrowheads="1"/>
          </p:cNvSpPr>
          <p:nvPr>
            <p:ph type="title"/>
          </p:nvPr>
        </p:nvSpPr>
        <p:spPr>
          <a:xfrm>
            <a:off x="2351089" y="0"/>
            <a:ext cx="7793037" cy="795338"/>
          </a:xfrm>
          <a:noFill/>
        </p:spPr>
        <p:txBody>
          <a:bodyPr/>
          <a:lstStyle/>
          <a:p>
            <a:pPr eaLnBrk="1" hangingPunct="1"/>
            <a:r>
              <a:rPr lang="en-US" altLang="zh-CN" sz="3600" dirty="0"/>
              <a:t> </a:t>
            </a:r>
            <a:r>
              <a:rPr lang="en-US" altLang="zh-CN" sz="2000" b="1" dirty="0">
                <a:latin typeface="宋体" panose="02010600030101010101" pitchFamily="2" charset="-122"/>
              </a:rPr>
              <a:t>SQL Server</a:t>
            </a:r>
            <a:r>
              <a:rPr lang="zh-CN" altLang="en-US" sz="2000" b="1" dirty="0">
                <a:latin typeface="宋体" panose="02010600030101010101" pitchFamily="2" charset="-122"/>
              </a:rPr>
              <a:t>角色类型 </a:t>
            </a:r>
            <a:r>
              <a:rPr lang="en-US" altLang="zh-CN" sz="2000" b="1" dirty="0">
                <a:latin typeface="宋体" panose="02010600030101010101" pitchFamily="2" charset="-122"/>
              </a:rPr>
              <a:t>(3) </a:t>
            </a:r>
          </a:p>
        </p:txBody>
      </p:sp>
      <p:sp>
        <p:nvSpPr>
          <p:cNvPr id="45060" name="Rectangle 2"/>
          <p:cNvSpPr>
            <a:spLocks noGrp="1" noChangeArrowheads="1"/>
          </p:cNvSpPr>
          <p:nvPr>
            <p:ph idx="1"/>
          </p:nvPr>
        </p:nvSpPr>
        <p:spPr>
          <a:xfrm>
            <a:off x="1919288" y="908051"/>
            <a:ext cx="8280400" cy="4752975"/>
          </a:xfrm>
        </p:spPr>
        <p:txBody>
          <a:bodyPr/>
          <a:lstStyle/>
          <a:p>
            <a:pPr eaLnBrk="1" hangingPunct="1">
              <a:buFont typeface="Wingdings" panose="05000000000000000000" pitchFamily="2" charset="2"/>
              <a:buNone/>
            </a:pPr>
            <a:r>
              <a:rPr lang="en-US" altLang="zh-CN"/>
              <a:t> </a:t>
            </a:r>
          </a:p>
        </p:txBody>
      </p:sp>
      <p:sp>
        <p:nvSpPr>
          <p:cNvPr id="5" name="日期占位符 3"/>
          <p:cNvSpPr>
            <a:spLocks noGrp="1"/>
          </p:cNvSpPr>
          <p:nvPr>
            <p:ph type="dt" sz="half" idx="10"/>
          </p:nvPr>
        </p:nvSpPr>
        <p:spPr/>
        <p:txBody>
          <a:bodyPr/>
          <a:lstStyle/>
          <a:p>
            <a:pPr>
              <a:defRPr/>
            </a:pPr>
            <a:fld id="{19B8D049-A919-4F6E-9EF0-C46C47F6B809}" type="datetime1">
              <a:rPr lang="zh-CN" altLang="en-US"/>
              <a:t>2020/5/1</a:t>
            </a:fld>
            <a:endParaRPr lang="en-US" altLang="zh-CN"/>
          </a:p>
        </p:txBody>
      </p:sp>
      <p:sp>
        <p:nvSpPr>
          <p:cNvPr id="6" name="灯片编号占位符 4"/>
          <p:cNvSpPr>
            <a:spLocks noGrp="1"/>
          </p:cNvSpPr>
          <p:nvPr>
            <p:ph type="sldNum" sz="quarter" idx="12"/>
          </p:nvPr>
        </p:nvSpPr>
        <p:spPr/>
        <p:txBody>
          <a:bodyPr/>
          <a:lstStyle/>
          <a:p>
            <a:pPr>
              <a:defRPr/>
            </a:pPr>
            <a:fld id="{F0F3C2D6-5161-4F51-8C4E-59B047A6FAEC}" type="slidenum">
              <a:rPr lang="en-US" altLang="zh-CN"/>
              <a:t>47</a:t>
            </a:fld>
            <a:r>
              <a:rPr lang="en-US" altLang="zh-CN"/>
              <a:t>/69</a:t>
            </a:r>
          </a:p>
        </p:txBody>
      </p:sp>
      <p:sp>
        <p:nvSpPr>
          <p:cNvPr id="45062" name="Text Box 4"/>
          <p:cNvSpPr txBox="1">
            <a:spLocks noChangeArrowheads="1"/>
          </p:cNvSpPr>
          <p:nvPr/>
        </p:nvSpPr>
        <p:spPr bwMode="auto">
          <a:xfrm>
            <a:off x="609600" y="908051"/>
            <a:ext cx="11119379" cy="4179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20000"/>
              </a:spcBef>
              <a:buClr>
                <a:schemeClr val="hlink"/>
              </a:buClr>
              <a:buSzPct val="95000"/>
              <a:buFont typeface="Wingdings" panose="05000000000000000000" pitchFamily="2" charset="2"/>
              <a:buChar char="v"/>
            </a:pPr>
            <a:r>
              <a:rPr lang="en-US" altLang="zh-CN" dirty="0">
                <a:solidFill>
                  <a:srgbClr val="148BD4"/>
                </a:solidFill>
              </a:rPr>
              <a:t> </a:t>
            </a:r>
            <a:r>
              <a:rPr lang="zh-CN" altLang="en-US" dirty="0">
                <a:solidFill>
                  <a:srgbClr val="148BD4"/>
                </a:solidFill>
              </a:rPr>
              <a:t>用户自定义数据库角色</a:t>
            </a:r>
            <a:endParaRPr lang="zh-CN" altLang="en-US" dirty="0">
              <a:solidFill>
                <a:srgbClr val="0000CC"/>
              </a:solidFill>
            </a:endParaRPr>
          </a:p>
          <a:p>
            <a:pPr algn="just" eaLnBrk="1" hangingPunct="1">
              <a:lnSpc>
                <a:spcPct val="120000"/>
              </a:lnSpc>
              <a:spcBef>
                <a:spcPct val="20000"/>
              </a:spcBef>
            </a:pPr>
            <a:r>
              <a:rPr lang="zh-CN" altLang="en-US" dirty="0"/>
              <a:t>        当打算为某些数据库用户设置相同的权限，但是这些权限不同于固定的数据库角色所具有的权限时，就可以定义新的数据库角色来满足这一要求，从而使这些用户能够在数据库中实现某些特定功能。</a:t>
            </a:r>
          </a:p>
          <a:p>
            <a:pPr algn="just" eaLnBrk="1" hangingPunct="1">
              <a:lnSpc>
                <a:spcPct val="120000"/>
              </a:lnSpc>
              <a:spcBef>
                <a:spcPct val="20000"/>
              </a:spcBef>
            </a:pPr>
            <a:r>
              <a:rPr lang="zh-CN" altLang="en-US" dirty="0"/>
              <a:t>       自定义数据库角色可以使用户在数据库中实现某一种特定功能。</a:t>
            </a:r>
            <a:endParaRPr lang="en-US" altLang="zh-CN" dirty="0"/>
          </a:p>
          <a:p>
            <a:pPr algn="just" eaLnBrk="1" hangingPunct="1">
              <a:lnSpc>
                <a:spcPct val="120000"/>
              </a:lnSpc>
              <a:spcBef>
                <a:spcPct val="20000"/>
              </a:spcBef>
            </a:pPr>
            <a:endParaRPr lang="en-US" altLang="zh-CN" dirty="0"/>
          </a:p>
          <a:p>
            <a:pPr algn="just" eaLnBrk="1" hangingPunct="1">
              <a:lnSpc>
                <a:spcPct val="120000"/>
              </a:lnSpc>
              <a:spcBef>
                <a:spcPct val="20000"/>
              </a:spcBef>
            </a:pPr>
            <a:r>
              <a:rPr lang="zh-CN" altLang="en-US" dirty="0"/>
              <a:t>其优点主要体现在以下几点： </a:t>
            </a:r>
          </a:p>
          <a:p>
            <a:pPr lvl="1" algn="just" eaLnBrk="1" hangingPunct="1">
              <a:lnSpc>
                <a:spcPct val="120000"/>
              </a:lnSpc>
              <a:spcBef>
                <a:spcPct val="20000"/>
              </a:spcBef>
              <a:buClr>
                <a:schemeClr val="hlink"/>
              </a:buClr>
              <a:buSzPct val="50000"/>
              <a:buFont typeface="Wingdings" panose="05000000000000000000" pitchFamily="2" charset="2"/>
              <a:buChar char="n"/>
            </a:pPr>
            <a:r>
              <a:rPr lang="zh-CN" altLang="en-US" dirty="0"/>
              <a:t> 对一个数据库角色授予、拒绝或废除的</a:t>
            </a:r>
            <a:r>
              <a:rPr lang="zh-CN" altLang="en-US" b="1" dirty="0">
                <a:solidFill>
                  <a:srgbClr val="0070C0"/>
                </a:solidFill>
              </a:rPr>
              <a:t>权限适用于该角色的任何用户</a:t>
            </a:r>
            <a:r>
              <a:rPr lang="zh-CN" altLang="en-US" dirty="0"/>
              <a:t>。</a:t>
            </a:r>
          </a:p>
          <a:p>
            <a:pPr lvl="1" algn="just" eaLnBrk="1" hangingPunct="1">
              <a:lnSpc>
                <a:spcPct val="120000"/>
              </a:lnSpc>
              <a:spcBef>
                <a:spcPct val="20000"/>
              </a:spcBef>
              <a:buClr>
                <a:schemeClr val="hlink"/>
              </a:buClr>
              <a:buSzPct val="50000"/>
              <a:buFont typeface="Wingdings" panose="05000000000000000000" pitchFamily="2" charset="2"/>
              <a:buChar char="n"/>
            </a:pPr>
            <a:r>
              <a:rPr lang="zh-CN" altLang="en-US" dirty="0"/>
              <a:t> 在</a:t>
            </a:r>
            <a:r>
              <a:rPr lang="zh-CN" altLang="en-US" b="1" dirty="0">
                <a:solidFill>
                  <a:srgbClr val="0070C0"/>
                </a:solidFill>
              </a:rPr>
              <a:t>同一数据库中用户</a:t>
            </a:r>
            <a:r>
              <a:rPr lang="zh-CN" altLang="en-US" dirty="0"/>
              <a:t>可以具有</a:t>
            </a:r>
            <a:r>
              <a:rPr lang="zh-CN" altLang="en-US" b="1" dirty="0">
                <a:solidFill>
                  <a:srgbClr val="0070C0"/>
                </a:solidFill>
              </a:rPr>
              <a:t>多个</a:t>
            </a:r>
            <a:r>
              <a:rPr lang="zh-CN" altLang="en-US" dirty="0"/>
              <a:t>不同的</a:t>
            </a:r>
            <a:r>
              <a:rPr lang="zh-CN" altLang="en-US" b="1" dirty="0">
                <a:solidFill>
                  <a:srgbClr val="0070C0"/>
                </a:solidFill>
              </a:rPr>
              <a:t>自定义角色</a:t>
            </a:r>
            <a:r>
              <a:rPr lang="zh-CN" altLang="en-US" dirty="0"/>
              <a:t>，这种角色的组合是自由的。</a:t>
            </a:r>
          </a:p>
          <a:p>
            <a:pPr lvl="1" algn="just" eaLnBrk="1" hangingPunct="1">
              <a:lnSpc>
                <a:spcPct val="120000"/>
              </a:lnSpc>
              <a:spcBef>
                <a:spcPct val="20000"/>
              </a:spcBef>
              <a:buClr>
                <a:schemeClr val="hlink"/>
              </a:buClr>
              <a:buSzPct val="50000"/>
              <a:buFont typeface="Wingdings" panose="05000000000000000000" pitchFamily="2" charset="2"/>
              <a:buChar char="n"/>
            </a:pPr>
            <a:r>
              <a:rPr lang="zh-CN" altLang="en-US" dirty="0"/>
              <a:t> 角色可以进行</a:t>
            </a:r>
            <a:r>
              <a:rPr lang="zh-CN" altLang="en-US" b="1" dirty="0">
                <a:solidFill>
                  <a:srgbClr val="0070C0"/>
                </a:solidFill>
              </a:rPr>
              <a:t>嵌套</a:t>
            </a:r>
            <a:r>
              <a:rPr lang="zh-CN" altLang="en-US" dirty="0"/>
              <a:t>，从而使数据库实现不同级别的安全性。 </a:t>
            </a:r>
          </a:p>
        </p:txBody>
      </p:sp>
    </p:spTree>
  </p:cSld>
  <p:clrMapOvr>
    <a:masterClrMapping/>
  </p:clrMapOvr>
  <p:transition>
    <p:split orient="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xfrm>
            <a:off x="2056493" y="1"/>
            <a:ext cx="8153400" cy="731839"/>
          </a:xfrm>
        </p:spPr>
        <p:txBody>
          <a:bodyPr>
            <a:normAutofit/>
          </a:bodyPr>
          <a:lstStyle/>
          <a:p>
            <a:r>
              <a:rPr lang="zh-CN" altLang="en-US" sz="2000" b="1" dirty="0">
                <a:latin typeface="宋体" panose="02010600030101010101" pitchFamily="2" charset="-122"/>
              </a:rPr>
              <a:t>固定服务器角色管理</a:t>
            </a:r>
            <a:r>
              <a:rPr lang="en-US" altLang="zh-CN" sz="2000" b="1" dirty="0">
                <a:latin typeface="宋体" panose="02010600030101010101" pitchFamily="2" charset="-122"/>
              </a:rPr>
              <a:t>(1) </a:t>
            </a:r>
          </a:p>
        </p:txBody>
      </p:sp>
      <p:sp>
        <p:nvSpPr>
          <p:cNvPr id="46085" name="Rectangle 3"/>
          <p:cNvSpPr>
            <a:spLocks noGrp="1" noChangeArrowheads="1"/>
          </p:cNvSpPr>
          <p:nvPr>
            <p:ph idx="1"/>
          </p:nvPr>
        </p:nvSpPr>
        <p:spPr>
          <a:xfrm>
            <a:off x="768138" y="1060874"/>
            <a:ext cx="6276129" cy="3053080"/>
          </a:xfrm>
        </p:spPr>
        <p:txBody>
          <a:bodyPr>
            <a:noAutofit/>
          </a:bodyPr>
          <a:lstStyle/>
          <a:p>
            <a:pPr indent="0" algn="just"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sz="2000" dirty="0">
                <a:solidFill>
                  <a:srgbClr val="148BD4"/>
                </a:solidFill>
              </a:rPr>
              <a:t>添加固定服务器角色成员 </a:t>
            </a:r>
          </a:p>
          <a:p>
            <a:pPr indent="0" algn="just" fontAlgn="auto">
              <a:lnSpc>
                <a:spcPct val="150000"/>
              </a:lnSpc>
              <a:spcBef>
                <a:spcPts val="0"/>
              </a:spcBef>
              <a:buFont typeface="Wingdings" panose="05000000000000000000" pitchFamily="2" charset="2"/>
              <a:buNone/>
            </a:pPr>
            <a:r>
              <a:rPr lang="en-US" altLang="zh-CN" sz="2000" dirty="0"/>
              <a:t>(1) </a:t>
            </a:r>
            <a:r>
              <a:rPr lang="zh-CN" altLang="en-US" sz="2000" dirty="0"/>
              <a:t>在</a:t>
            </a:r>
            <a:r>
              <a:rPr lang="zh-CN" altLang="en-US" sz="2000" dirty="0">
                <a:latin typeface="Arial" panose="020B0604020202020204" pitchFamily="34" charset="0"/>
              </a:rPr>
              <a:t>“</a:t>
            </a:r>
            <a:r>
              <a:rPr lang="zh-CN" altLang="en-US" sz="2000" dirty="0"/>
              <a:t>对象资源管理器</a:t>
            </a:r>
            <a:r>
              <a:rPr lang="zh-CN" altLang="en-US" sz="2000" dirty="0">
                <a:latin typeface="Arial" panose="020B0604020202020204" pitchFamily="34" charset="0"/>
              </a:rPr>
              <a:t>”</a:t>
            </a:r>
            <a:r>
              <a:rPr lang="zh-CN" altLang="en-US" sz="2000" dirty="0"/>
              <a:t>中，依</a:t>
            </a:r>
          </a:p>
          <a:p>
            <a:pPr indent="0" algn="just" fontAlgn="auto">
              <a:lnSpc>
                <a:spcPct val="150000"/>
              </a:lnSpc>
              <a:spcBef>
                <a:spcPts val="0"/>
              </a:spcBef>
              <a:buFont typeface="Wingdings" panose="05000000000000000000" pitchFamily="2" charset="2"/>
              <a:buNone/>
            </a:pPr>
            <a:r>
              <a:rPr lang="zh-CN" altLang="en-US" sz="2000" dirty="0"/>
              <a:t>次展开</a:t>
            </a:r>
            <a:r>
              <a:rPr lang="zh-CN" altLang="en-US" sz="2000" dirty="0">
                <a:latin typeface="Arial" panose="020B0604020202020204" pitchFamily="34" charset="0"/>
              </a:rPr>
              <a:t>“</a:t>
            </a:r>
            <a:r>
              <a:rPr lang="zh-CN" altLang="en-US" sz="2000" dirty="0"/>
              <a:t>安全性</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服务器角色</a:t>
            </a:r>
            <a:r>
              <a:rPr lang="zh-CN" altLang="en-US" sz="2000" dirty="0">
                <a:latin typeface="Arial" panose="020B0604020202020204" pitchFamily="34" charset="0"/>
              </a:rPr>
              <a:t>”</a:t>
            </a:r>
            <a:r>
              <a:rPr lang="zh-CN" altLang="en-US" sz="2000" dirty="0"/>
              <a:t>， </a:t>
            </a:r>
          </a:p>
          <a:p>
            <a:pPr indent="0" algn="just" fontAlgn="auto">
              <a:lnSpc>
                <a:spcPct val="150000"/>
              </a:lnSpc>
              <a:spcBef>
                <a:spcPts val="0"/>
              </a:spcBef>
              <a:buFont typeface="Wingdings" panose="05000000000000000000" pitchFamily="2" charset="2"/>
              <a:buNone/>
            </a:pPr>
            <a:r>
              <a:rPr lang="zh-CN" altLang="en-US" sz="2000" dirty="0"/>
              <a:t>在</a:t>
            </a:r>
            <a:r>
              <a:rPr lang="zh-CN" altLang="en-US" sz="2000" dirty="0">
                <a:latin typeface="Arial" panose="020B0604020202020204" pitchFamily="34" charset="0"/>
              </a:rPr>
              <a:t>“</a:t>
            </a:r>
            <a:r>
              <a:rPr lang="zh-CN" altLang="en-US" sz="2000" dirty="0"/>
              <a:t>服务器角色</a:t>
            </a:r>
            <a:r>
              <a:rPr lang="zh-CN" altLang="en-US" sz="2000" dirty="0">
                <a:latin typeface="Arial" panose="020B0604020202020204" pitchFamily="34" charset="0"/>
              </a:rPr>
              <a:t>”</a:t>
            </a:r>
            <a:r>
              <a:rPr lang="zh-CN" altLang="en-US" sz="2000" dirty="0"/>
              <a:t>下面就自动显示了</a:t>
            </a:r>
          </a:p>
          <a:p>
            <a:pPr indent="0" algn="just" fontAlgn="auto">
              <a:lnSpc>
                <a:spcPct val="150000"/>
              </a:lnSpc>
              <a:spcBef>
                <a:spcPts val="0"/>
              </a:spcBef>
              <a:buFont typeface="Wingdings" panose="05000000000000000000" pitchFamily="2" charset="2"/>
              <a:buNone/>
            </a:pPr>
            <a:r>
              <a:rPr lang="zh-CN" altLang="en-US" sz="2000" dirty="0"/>
              <a:t>当前</a:t>
            </a:r>
            <a:r>
              <a:rPr lang="en-US" altLang="zh-CN" sz="2000" dirty="0"/>
              <a:t>SQL Server</a:t>
            </a:r>
            <a:r>
              <a:rPr lang="zh-CN" altLang="en-US" sz="2000" dirty="0"/>
              <a:t>服务器的角色。</a:t>
            </a:r>
          </a:p>
          <a:p>
            <a:pPr indent="0" algn="just" fontAlgn="auto">
              <a:lnSpc>
                <a:spcPct val="150000"/>
              </a:lnSpc>
              <a:spcBef>
                <a:spcPts val="0"/>
              </a:spcBef>
              <a:buFont typeface="Wingdings" panose="05000000000000000000" pitchFamily="2" charset="2"/>
              <a:buNone/>
            </a:pPr>
            <a:r>
              <a:rPr lang="zh-CN" altLang="en-US" sz="2000" dirty="0"/>
              <a:t>如图所示。</a:t>
            </a:r>
          </a:p>
        </p:txBody>
      </p:sp>
      <p:sp>
        <p:nvSpPr>
          <p:cNvPr id="5" name="日期占位符 3"/>
          <p:cNvSpPr>
            <a:spLocks noGrp="1"/>
          </p:cNvSpPr>
          <p:nvPr>
            <p:ph type="dt" sz="half" idx="10"/>
          </p:nvPr>
        </p:nvSpPr>
        <p:spPr/>
        <p:txBody>
          <a:bodyPr/>
          <a:lstStyle/>
          <a:p>
            <a:pPr>
              <a:defRPr/>
            </a:pPr>
            <a:fld id="{8E07252A-35D6-4ADE-9EB9-E894A21F1065}" type="datetime1">
              <a:rPr lang="zh-CN" altLang="en-US"/>
              <a:t>2020/5/1</a:t>
            </a:fld>
            <a:endParaRPr lang="en-US" altLang="zh-CN"/>
          </a:p>
        </p:txBody>
      </p:sp>
      <p:sp>
        <p:nvSpPr>
          <p:cNvPr id="6" name="灯片编号占位符 4"/>
          <p:cNvSpPr>
            <a:spLocks noGrp="1"/>
          </p:cNvSpPr>
          <p:nvPr>
            <p:ph type="sldNum" sz="quarter" idx="12"/>
          </p:nvPr>
        </p:nvSpPr>
        <p:spPr/>
        <p:txBody>
          <a:bodyPr/>
          <a:lstStyle/>
          <a:p>
            <a:pPr>
              <a:defRPr/>
            </a:pPr>
            <a:fld id="{DFC81088-0AEB-4F27-9128-E5BA72CA912F}" type="slidenum">
              <a:rPr lang="en-US" altLang="zh-CN"/>
              <a:t>48</a:t>
            </a:fld>
            <a:r>
              <a:rPr lang="en-US" altLang="zh-CN"/>
              <a:t>/69</a:t>
            </a:r>
          </a:p>
        </p:txBody>
      </p:sp>
      <p:pic>
        <p:nvPicPr>
          <p:cNvPr id="4608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0367" y="549806"/>
            <a:ext cx="3384550" cy="552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a:xfrm>
            <a:off x="1919536" y="1"/>
            <a:ext cx="8153400" cy="731839"/>
          </a:xfrm>
        </p:spPr>
        <p:txBody>
          <a:bodyPr>
            <a:normAutofit/>
          </a:bodyPr>
          <a:lstStyle/>
          <a:p>
            <a:r>
              <a:rPr lang="zh-CN" altLang="en-US" sz="2000" b="1" dirty="0">
                <a:latin typeface="宋体" panose="02010600030101010101" pitchFamily="2" charset="-122"/>
              </a:rPr>
              <a:t>固定服务器角色管理</a:t>
            </a:r>
            <a:r>
              <a:rPr lang="en-US" altLang="zh-CN" sz="2000" b="1" dirty="0">
                <a:latin typeface="宋体" panose="02010600030101010101" pitchFamily="2" charset="-122"/>
              </a:rPr>
              <a:t>(1) </a:t>
            </a:r>
          </a:p>
        </p:txBody>
      </p:sp>
      <p:sp>
        <p:nvSpPr>
          <p:cNvPr id="47109" name="Rectangle 3"/>
          <p:cNvSpPr>
            <a:spLocks noGrp="1" noChangeArrowheads="1"/>
          </p:cNvSpPr>
          <p:nvPr>
            <p:ph idx="1"/>
          </p:nvPr>
        </p:nvSpPr>
        <p:spPr>
          <a:xfrm>
            <a:off x="1062742" y="764704"/>
            <a:ext cx="10519658" cy="2021840"/>
          </a:xfrm>
        </p:spPr>
        <p:txBody>
          <a:bodyPr>
            <a:noAutofit/>
          </a:bodyPr>
          <a:lstStyle/>
          <a:p>
            <a:pPr fontAlgn="auto">
              <a:lnSpc>
                <a:spcPct val="150000"/>
              </a:lnSpc>
              <a:spcBef>
                <a:spcPts val="0"/>
              </a:spcBef>
              <a:buFont typeface="Wingdings" panose="05000000000000000000" pitchFamily="2" charset="2"/>
              <a:buNone/>
            </a:pPr>
            <a:r>
              <a:rPr lang="en-US" altLang="zh-CN" sz="2000" dirty="0"/>
              <a:t>(2) </a:t>
            </a:r>
            <a:r>
              <a:rPr lang="zh-CN" altLang="en-US" sz="2000" dirty="0"/>
              <a:t>选择要添加成员的某固定服务器角色（本例中为</a:t>
            </a:r>
            <a:r>
              <a:rPr lang="en-US" altLang="zh-CN" sz="2000" dirty="0" err="1"/>
              <a:t>dbcreator</a:t>
            </a:r>
            <a:r>
              <a:rPr lang="zh-CN" altLang="en-US" sz="2000" dirty="0"/>
              <a:t>）单击右键，在弹出的快捷菜单中选择</a:t>
            </a:r>
            <a:r>
              <a:rPr lang="zh-CN" altLang="en-US" sz="2000" dirty="0">
                <a:latin typeface="Arial" panose="020B0604020202020204" pitchFamily="34" charset="0"/>
              </a:rPr>
              <a:t>“</a:t>
            </a:r>
            <a:r>
              <a:rPr lang="zh-CN" altLang="en-US" sz="2000" dirty="0"/>
              <a:t>属性</a:t>
            </a:r>
            <a:r>
              <a:rPr lang="zh-CN" altLang="en-US" sz="2000" dirty="0">
                <a:latin typeface="Arial" panose="020B0604020202020204" pitchFamily="34" charset="0"/>
              </a:rPr>
              <a:t>”</a:t>
            </a:r>
            <a:r>
              <a:rPr lang="zh-CN" altLang="en-US" sz="2000" dirty="0"/>
              <a:t>菜单项。打开</a:t>
            </a:r>
            <a:r>
              <a:rPr lang="zh-CN" altLang="en-US" sz="2000" dirty="0">
                <a:latin typeface="Arial" panose="020B0604020202020204" pitchFamily="34" charset="0"/>
              </a:rPr>
              <a:t>“</a:t>
            </a:r>
            <a:r>
              <a:rPr lang="zh-CN" altLang="en-US" sz="2000" dirty="0"/>
              <a:t>服务器角色属性</a:t>
            </a:r>
            <a:r>
              <a:rPr lang="zh-CN" altLang="en-US" sz="2000" dirty="0">
                <a:latin typeface="Arial" panose="020B0604020202020204" pitchFamily="34" charset="0"/>
              </a:rPr>
              <a:t>”</a:t>
            </a:r>
            <a:r>
              <a:rPr lang="zh-CN" altLang="en-US" sz="2000" dirty="0"/>
              <a:t>对话框，如图所示。</a:t>
            </a:r>
          </a:p>
        </p:txBody>
      </p:sp>
      <p:sp>
        <p:nvSpPr>
          <p:cNvPr id="5" name="日期占位符 3"/>
          <p:cNvSpPr>
            <a:spLocks noGrp="1"/>
          </p:cNvSpPr>
          <p:nvPr>
            <p:ph type="dt" sz="half" idx="10"/>
          </p:nvPr>
        </p:nvSpPr>
        <p:spPr/>
        <p:txBody>
          <a:bodyPr/>
          <a:lstStyle/>
          <a:p>
            <a:pPr>
              <a:defRPr/>
            </a:pPr>
            <a:fld id="{5C63F9D4-5FF5-4BB0-9758-FDD711B2823A}" type="datetime1">
              <a:rPr lang="zh-CN" altLang="en-US"/>
              <a:t>2020/5/1</a:t>
            </a:fld>
            <a:endParaRPr lang="en-US" altLang="zh-CN"/>
          </a:p>
        </p:txBody>
      </p:sp>
      <p:sp>
        <p:nvSpPr>
          <p:cNvPr id="6" name="灯片编号占位符 4"/>
          <p:cNvSpPr>
            <a:spLocks noGrp="1"/>
          </p:cNvSpPr>
          <p:nvPr>
            <p:ph type="sldNum" sz="quarter" idx="12"/>
          </p:nvPr>
        </p:nvSpPr>
        <p:spPr/>
        <p:txBody>
          <a:bodyPr/>
          <a:lstStyle/>
          <a:p>
            <a:pPr>
              <a:defRPr/>
            </a:pPr>
            <a:fld id="{0A294ED9-E3BB-49CC-B16F-8A8045B28EBE}" type="slidenum">
              <a:rPr lang="en-US" altLang="zh-CN"/>
              <a:t>49</a:t>
            </a:fld>
            <a:r>
              <a:rPr lang="en-US" altLang="zh-CN"/>
              <a:t>/69</a:t>
            </a:r>
          </a:p>
        </p:txBody>
      </p:sp>
      <p:pic>
        <p:nvPicPr>
          <p:cNvPr id="4711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6018" y="1842572"/>
            <a:ext cx="4423838" cy="4005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over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8EE867B-7E4B-4475-A21F-28C957D52A01}"/>
              </a:ext>
            </a:extLst>
          </p:cNvPr>
          <p:cNvSpPr/>
          <p:nvPr/>
        </p:nvSpPr>
        <p:spPr>
          <a:xfrm>
            <a:off x="651934" y="620080"/>
            <a:ext cx="11123506" cy="5572551"/>
          </a:xfrm>
          <a:prstGeom prst="rect">
            <a:avLst/>
          </a:prstGeom>
        </p:spPr>
        <p:txBody>
          <a:bodyPr wrap="square">
            <a:spAutoFit/>
          </a:bodyPr>
          <a:lstStyle/>
          <a:p>
            <a:pPr algn="just">
              <a:lnSpc>
                <a:spcPct val="150000"/>
              </a:lnSpc>
            </a:pPr>
            <a:r>
              <a:rPr lang="zh-CN" altLang="en-US" sz="2000" kern="0" dirty="0">
                <a:solidFill>
                  <a:srgbClr val="666666"/>
                </a:solidFill>
                <a:latin typeface="Arial" panose="020B0604020202020204" pitchFamily="34" charset="0"/>
                <a:cs typeface="Times New Roman" panose="02020603050405020304" pitchFamily="18" charset="0"/>
              </a:rPr>
              <a:t>       数据库安全最重要的一点就是确保只授权给有资格的用户访问数据库的权限，同时令所有未授权的人员无法接近数据，这主要通过数据库系统存取控制机制实现。</a:t>
            </a:r>
            <a:endParaRPr lang="en-US" altLang="zh-CN" sz="2000" kern="0" dirty="0">
              <a:solidFill>
                <a:srgbClr val="666666"/>
              </a:solidFill>
              <a:latin typeface="Arial" panose="020B0604020202020204" pitchFamily="34" charset="0"/>
              <a:cs typeface="Times New Roman" panose="02020603050405020304" pitchFamily="18" charset="0"/>
            </a:endParaRPr>
          </a:p>
          <a:p>
            <a:pPr algn="just">
              <a:lnSpc>
                <a:spcPct val="150000"/>
              </a:lnSpc>
            </a:pPr>
            <a:r>
              <a:rPr lang="en-US" altLang="zh-CN" sz="2000" b="1" kern="0" dirty="0">
                <a:solidFill>
                  <a:srgbClr val="0070C0"/>
                </a:solidFill>
                <a:latin typeface="Arial" panose="020B0604020202020204" pitchFamily="34" charset="0"/>
                <a:cs typeface="Times New Roman" panose="02020603050405020304" pitchFamily="18" charset="0"/>
              </a:rPr>
              <a:t>#</a:t>
            </a:r>
            <a:r>
              <a:rPr lang="zh-CN" altLang="en-US" sz="2000" b="1" kern="0" dirty="0">
                <a:solidFill>
                  <a:srgbClr val="0070C0"/>
                </a:solidFill>
                <a:latin typeface="Arial" panose="020B0604020202020204" pitchFamily="34" charset="0"/>
                <a:cs typeface="Times New Roman" panose="02020603050405020304" pitchFamily="18" charset="0"/>
              </a:rPr>
              <a:t>存取控制机制</a:t>
            </a:r>
            <a:endParaRPr lang="en-US" altLang="zh-CN" sz="2000" kern="0" dirty="0">
              <a:solidFill>
                <a:srgbClr val="666666"/>
              </a:solidFill>
              <a:latin typeface="Arial" panose="020B0604020202020204" pitchFamily="34" charset="0"/>
              <a:cs typeface="Times New Roman" panose="02020603050405020304" pitchFamily="18" charset="0"/>
            </a:endParaRPr>
          </a:p>
          <a:p>
            <a:pPr algn="just">
              <a:lnSpc>
                <a:spcPct val="150000"/>
              </a:lnSpc>
            </a:pPr>
            <a:r>
              <a:rPr lang="zh-CN" altLang="en-US" sz="2000" kern="0" dirty="0">
                <a:solidFill>
                  <a:srgbClr val="666666"/>
                </a:solidFill>
                <a:latin typeface="Arial" panose="020B0604020202020204" pitchFamily="34" charset="0"/>
                <a:cs typeface="Times New Roman" panose="02020603050405020304" pitchFamily="18" charset="0"/>
              </a:rPr>
              <a:t>       存取控制机制主要包括</a:t>
            </a:r>
            <a:r>
              <a:rPr lang="zh-CN" altLang="en-US" sz="2000" b="1" kern="0" dirty="0">
                <a:solidFill>
                  <a:srgbClr val="0070C0"/>
                </a:solidFill>
                <a:latin typeface="Arial" panose="020B0604020202020204" pitchFamily="34" charset="0"/>
                <a:cs typeface="Times New Roman" panose="02020603050405020304" pitchFamily="18" charset="0"/>
              </a:rPr>
              <a:t>定义用户权限</a:t>
            </a:r>
            <a:r>
              <a:rPr lang="zh-CN" altLang="en-US" sz="2000" kern="0" dirty="0">
                <a:solidFill>
                  <a:srgbClr val="666666"/>
                </a:solidFill>
                <a:latin typeface="Arial" panose="020B0604020202020204" pitchFamily="34" charset="0"/>
                <a:cs typeface="Times New Roman" panose="02020603050405020304" pitchFamily="18" charset="0"/>
              </a:rPr>
              <a:t>，并将用户权限登记到数据字典中和合法权限检查。两者机制一起组成数据库管理系统的存取控制子系统。</a:t>
            </a:r>
            <a:endParaRPr lang="en-US" altLang="zh-CN" sz="2000" kern="0" dirty="0">
              <a:solidFill>
                <a:srgbClr val="666666"/>
              </a:solidFill>
              <a:latin typeface="Arial" panose="020B0604020202020204" pitchFamily="34" charset="0"/>
              <a:cs typeface="Times New Roman" panose="02020603050405020304" pitchFamily="18" charset="0"/>
            </a:endParaRPr>
          </a:p>
          <a:p>
            <a:pPr algn="just">
              <a:lnSpc>
                <a:spcPct val="150000"/>
              </a:lnSpc>
            </a:pPr>
            <a:r>
              <a:rPr lang="en-US" altLang="zh-CN" sz="2000" b="1" kern="0" dirty="0">
                <a:solidFill>
                  <a:srgbClr val="0070C0"/>
                </a:solidFill>
                <a:latin typeface="Arial" panose="020B0604020202020204" pitchFamily="34" charset="0"/>
                <a:cs typeface="Times New Roman" panose="02020603050405020304" pitchFamily="18" charset="0"/>
              </a:rPr>
              <a:t>#</a:t>
            </a:r>
            <a:r>
              <a:rPr lang="zh-CN" altLang="en-US" sz="2000" b="1" kern="0" dirty="0">
                <a:solidFill>
                  <a:srgbClr val="0070C0"/>
                </a:solidFill>
                <a:latin typeface="Arial" panose="020B0604020202020204" pitchFamily="34" charset="0"/>
                <a:cs typeface="Times New Roman" panose="02020603050405020304" pitchFamily="18" charset="0"/>
              </a:rPr>
              <a:t>自主存取控制方法</a:t>
            </a:r>
            <a:endParaRPr lang="en-US" altLang="zh-CN" sz="2000" kern="0" dirty="0">
              <a:solidFill>
                <a:srgbClr val="666666"/>
              </a:solidFill>
              <a:latin typeface="Arial" panose="020B0604020202020204" pitchFamily="34" charset="0"/>
              <a:cs typeface="Times New Roman" panose="02020603050405020304" pitchFamily="18" charset="0"/>
            </a:endParaRPr>
          </a:p>
          <a:p>
            <a:pPr algn="just">
              <a:lnSpc>
                <a:spcPct val="150000"/>
              </a:lnSpc>
            </a:pPr>
            <a:r>
              <a:rPr lang="zh-CN" altLang="en-US" sz="2000" kern="0" dirty="0">
                <a:solidFill>
                  <a:srgbClr val="666666"/>
                </a:solidFill>
                <a:latin typeface="Arial" panose="020B0604020202020204" pitchFamily="34" charset="0"/>
                <a:cs typeface="Times New Roman" panose="02020603050405020304" pitchFamily="18" charset="0"/>
              </a:rPr>
              <a:t>      自主存取控制方法主要通过</a:t>
            </a:r>
            <a:r>
              <a:rPr lang="en-US" altLang="zh-CN" sz="2000" kern="0" dirty="0">
                <a:solidFill>
                  <a:srgbClr val="666666"/>
                </a:solidFill>
                <a:latin typeface="Arial" panose="020B0604020202020204" pitchFamily="34" charset="0"/>
                <a:cs typeface="Times New Roman" panose="02020603050405020304" pitchFamily="18" charset="0"/>
              </a:rPr>
              <a:t>SQL</a:t>
            </a:r>
            <a:r>
              <a:rPr lang="zh-CN" altLang="en-US" sz="2000" kern="0" dirty="0">
                <a:solidFill>
                  <a:srgbClr val="666666"/>
                </a:solidFill>
                <a:latin typeface="Arial" panose="020B0604020202020204" pitchFamily="34" charset="0"/>
                <a:cs typeface="Times New Roman" panose="02020603050405020304" pitchFamily="18" charset="0"/>
              </a:rPr>
              <a:t>的</a:t>
            </a:r>
            <a:r>
              <a:rPr lang="en-US" altLang="zh-CN" sz="2000" kern="0" dirty="0">
                <a:solidFill>
                  <a:srgbClr val="666666"/>
                </a:solidFill>
                <a:latin typeface="Arial" panose="020B0604020202020204" pitchFamily="34" charset="0"/>
                <a:cs typeface="Times New Roman" panose="02020603050405020304" pitchFamily="18" charset="0"/>
              </a:rPr>
              <a:t>GRANT</a:t>
            </a:r>
            <a:r>
              <a:rPr lang="zh-CN" altLang="en-US" sz="2000" kern="0" dirty="0">
                <a:solidFill>
                  <a:srgbClr val="666666"/>
                </a:solidFill>
                <a:latin typeface="Arial" panose="020B0604020202020204" pitchFamily="34" charset="0"/>
                <a:cs typeface="Times New Roman" panose="02020603050405020304" pitchFamily="18" charset="0"/>
              </a:rPr>
              <a:t>语句和</a:t>
            </a:r>
            <a:r>
              <a:rPr lang="en-US" altLang="zh-CN" sz="2000" kern="0" dirty="0">
                <a:solidFill>
                  <a:srgbClr val="666666"/>
                </a:solidFill>
                <a:latin typeface="Arial" panose="020B0604020202020204" pitchFamily="34" charset="0"/>
                <a:cs typeface="Times New Roman" panose="02020603050405020304" pitchFamily="18" charset="0"/>
              </a:rPr>
              <a:t>REVOKE</a:t>
            </a:r>
            <a:r>
              <a:rPr lang="zh-CN" altLang="en-US" sz="2000" kern="0" dirty="0">
                <a:solidFill>
                  <a:srgbClr val="666666"/>
                </a:solidFill>
                <a:latin typeface="Arial" panose="020B0604020202020204" pitchFamily="34" charset="0"/>
                <a:cs typeface="Times New Roman" panose="02020603050405020304" pitchFamily="18" charset="0"/>
              </a:rPr>
              <a:t>语句来实现。 </a:t>
            </a:r>
            <a:endParaRPr lang="en-US" altLang="zh-CN" sz="2000" kern="0" dirty="0">
              <a:solidFill>
                <a:srgbClr val="666666"/>
              </a:solidFill>
              <a:latin typeface="Arial" panose="020B0604020202020204" pitchFamily="34" charset="0"/>
              <a:cs typeface="Times New Roman" panose="02020603050405020304" pitchFamily="18" charset="0"/>
            </a:endParaRPr>
          </a:p>
          <a:p>
            <a:pPr algn="just">
              <a:lnSpc>
                <a:spcPct val="150000"/>
              </a:lnSpc>
            </a:pPr>
            <a:r>
              <a:rPr lang="en-US" altLang="zh-CN" sz="2000" kern="0" dirty="0">
                <a:solidFill>
                  <a:srgbClr val="666666"/>
                </a:solidFill>
                <a:latin typeface="Arial" panose="020B0604020202020204" pitchFamily="34" charset="0"/>
                <a:cs typeface="Times New Roman" panose="02020603050405020304" pitchFamily="18" charset="0"/>
              </a:rPr>
              <a:t>       </a:t>
            </a:r>
            <a:r>
              <a:rPr lang="zh-CN" altLang="en-US" sz="2000" b="1" kern="0" dirty="0">
                <a:solidFill>
                  <a:srgbClr val="0070C0"/>
                </a:solidFill>
                <a:latin typeface="Arial" panose="020B0604020202020204" pitchFamily="34" charset="0"/>
                <a:cs typeface="Times New Roman" panose="02020603050405020304" pitchFamily="18" charset="0"/>
              </a:rPr>
              <a:t>用户权限</a:t>
            </a:r>
            <a:r>
              <a:rPr lang="zh-CN" altLang="en-US" sz="2000" kern="0" dirty="0">
                <a:solidFill>
                  <a:srgbClr val="666666"/>
                </a:solidFill>
                <a:latin typeface="Arial" panose="020B0604020202020204" pitchFamily="34" charset="0"/>
                <a:cs typeface="Times New Roman" panose="02020603050405020304" pitchFamily="18" charset="0"/>
              </a:rPr>
              <a:t>是由数据库对象和操作类型组成的。定义一个用户的存取权限就是要定义这个用户在那些数据库对象上可以进行那些类型的操作，即定义存取权限（授权）。</a:t>
            </a:r>
            <a:endParaRPr lang="en-US" altLang="zh-CN" sz="2000" kern="0" dirty="0">
              <a:solidFill>
                <a:srgbClr val="666666"/>
              </a:solidFill>
              <a:latin typeface="Arial" panose="020B0604020202020204" pitchFamily="34" charset="0"/>
              <a:cs typeface="Times New Roman" panose="02020603050405020304" pitchFamily="18" charset="0"/>
            </a:endParaRPr>
          </a:p>
          <a:p>
            <a:pPr algn="just">
              <a:lnSpc>
                <a:spcPct val="150000"/>
              </a:lnSpc>
            </a:pPr>
            <a:r>
              <a:rPr lang="en-US" altLang="zh-CN" sz="2000" kern="0" dirty="0">
                <a:solidFill>
                  <a:srgbClr val="666666"/>
                </a:solidFill>
                <a:latin typeface="Arial" panose="020B0604020202020204" pitchFamily="34" charset="0"/>
                <a:cs typeface="Times New Roman" panose="02020603050405020304" pitchFamily="18" charset="0"/>
              </a:rPr>
              <a:t>      </a:t>
            </a:r>
            <a:r>
              <a:rPr lang="zh-CN" altLang="en-US" sz="2000" kern="0" dirty="0">
                <a:solidFill>
                  <a:srgbClr val="666666"/>
                </a:solidFill>
                <a:latin typeface="Arial" panose="020B0604020202020204" pitchFamily="34" charset="0"/>
                <a:cs typeface="Times New Roman" panose="02020603050405020304" pitchFamily="18" charset="0"/>
              </a:rPr>
              <a:t> 在</a:t>
            </a:r>
            <a:r>
              <a:rPr lang="zh-CN" altLang="en-US" sz="2000" b="1" kern="0" dirty="0">
                <a:solidFill>
                  <a:srgbClr val="0070C0"/>
                </a:solidFill>
                <a:latin typeface="Arial" panose="020B0604020202020204" pitchFamily="34" charset="0"/>
                <a:cs typeface="Times New Roman" panose="02020603050405020304" pitchFamily="18" charset="0"/>
              </a:rPr>
              <a:t>非关系系统</a:t>
            </a:r>
            <a:r>
              <a:rPr lang="zh-CN" altLang="en-US" sz="2000" kern="0" dirty="0">
                <a:solidFill>
                  <a:srgbClr val="666666"/>
                </a:solidFill>
                <a:latin typeface="Arial" panose="020B0604020202020204" pitchFamily="34" charset="0"/>
                <a:cs typeface="Times New Roman" panose="02020603050405020304" pitchFamily="18" charset="0"/>
              </a:rPr>
              <a:t>中，用户只能对数据进行操作，存取控制的数据库对象也仅限于数据本身；在</a:t>
            </a:r>
            <a:r>
              <a:rPr lang="zh-CN" altLang="en-US" sz="2000" b="1" kern="0" dirty="0">
                <a:solidFill>
                  <a:srgbClr val="0070C0"/>
                </a:solidFill>
                <a:latin typeface="Arial" panose="020B0604020202020204" pitchFamily="34" charset="0"/>
                <a:cs typeface="Times New Roman" panose="02020603050405020304" pitchFamily="18" charset="0"/>
              </a:rPr>
              <a:t>关系数据库系统</a:t>
            </a:r>
            <a:r>
              <a:rPr lang="zh-CN" altLang="en-US" sz="2000" kern="0" dirty="0">
                <a:solidFill>
                  <a:srgbClr val="666666"/>
                </a:solidFill>
                <a:latin typeface="Arial" panose="020B0604020202020204" pitchFamily="34" charset="0"/>
                <a:cs typeface="Times New Roman" panose="02020603050405020304" pitchFamily="18" charset="0"/>
              </a:rPr>
              <a:t>中，存取控制的对象不仅有数据本身（基本表中的数据、属性列上的数据），还有数据库模式（数据库、基本表、视图和索引的创建等）。 </a:t>
            </a:r>
          </a:p>
        </p:txBody>
      </p:sp>
      <p:sp>
        <p:nvSpPr>
          <p:cNvPr id="3" name="Rectangle 2">
            <a:extLst>
              <a:ext uri="{FF2B5EF4-FFF2-40B4-BE49-F238E27FC236}">
                <a16:creationId xmlns:a16="http://schemas.microsoft.com/office/drawing/2014/main" id="{2494D576-35DE-4975-A19E-5167669C0500}"/>
              </a:ext>
            </a:extLst>
          </p:cNvPr>
          <p:cNvSpPr>
            <a:spLocks noGrp="1" noChangeArrowheads="1"/>
          </p:cNvSpPr>
          <p:nvPr>
            <p:ph type="title"/>
          </p:nvPr>
        </p:nvSpPr>
        <p:spPr>
          <a:xfrm>
            <a:off x="2135560" y="1"/>
            <a:ext cx="8153400" cy="731839"/>
          </a:xfrm>
        </p:spPr>
        <p:txBody>
          <a:bodyPr>
            <a:normAutofit/>
          </a:bodyPr>
          <a:lstStyle/>
          <a:p>
            <a:r>
              <a:rPr lang="zh-CN" altLang="en-US" sz="2000" b="1" dirty="0">
                <a:solidFill>
                  <a:srgbClr val="0070C0"/>
                </a:solidFill>
                <a:latin typeface="宋体" panose="02010600030101010101" pitchFamily="2" charset="-122"/>
              </a:rPr>
              <a:t>补充：数据库安全</a:t>
            </a:r>
            <a:r>
              <a:rPr lang="en-US" altLang="zh-CN" sz="2000" b="1" dirty="0">
                <a:solidFill>
                  <a:srgbClr val="0070C0"/>
                </a:solidFill>
                <a:latin typeface="宋体" panose="02010600030101010101" pitchFamily="2" charset="-122"/>
              </a:rPr>
              <a:t>-</a:t>
            </a:r>
            <a:r>
              <a:rPr lang="zh-CN" altLang="en-US" sz="2000" b="1" dirty="0">
                <a:solidFill>
                  <a:srgbClr val="0070C0"/>
                </a:solidFill>
                <a:latin typeface="宋体" panose="02010600030101010101" pitchFamily="2" charset="-122"/>
              </a:rPr>
              <a:t>存取控制</a:t>
            </a:r>
            <a:endParaRPr lang="en-US" altLang="zh-CN" sz="2000" b="1" dirty="0">
              <a:solidFill>
                <a:srgbClr val="0070C0"/>
              </a:solidFill>
              <a:latin typeface="宋体" panose="02010600030101010101" pitchFamily="2" charset="-122"/>
            </a:endParaRPr>
          </a:p>
        </p:txBody>
      </p:sp>
    </p:spTree>
    <p:extLst>
      <p:ext uri="{BB962C8B-B14F-4D97-AF65-F5344CB8AC3E}">
        <p14:creationId xmlns:p14="http://schemas.microsoft.com/office/powerpoint/2010/main" val="7172676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Rectangle 5"/>
          <p:cNvSpPr>
            <a:spLocks noGrp="1" noChangeArrowheads="1"/>
          </p:cNvSpPr>
          <p:nvPr>
            <p:ph type="title"/>
          </p:nvPr>
        </p:nvSpPr>
        <p:spPr>
          <a:xfrm>
            <a:off x="2108994" y="-32455"/>
            <a:ext cx="8153400" cy="731839"/>
          </a:xfrm>
          <a:noFill/>
        </p:spPr>
        <p:txBody>
          <a:bodyPr>
            <a:normAutofit/>
          </a:bodyPr>
          <a:lstStyle/>
          <a:p>
            <a:r>
              <a:rPr lang="zh-CN" altLang="en-US" sz="2000" b="1" dirty="0">
                <a:latin typeface="宋体" panose="02010600030101010101" pitchFamily="2" charset="-122"/>
              </a:rPr>
              <a:t>固定服务器角色管理</a:t>
            </a:r>
            <a:r>
              <a:rPr lang="en-US" altLang="zh-CN" sz="2000" b="1" dirty="0">
                <a:latin typeface="宋体" panose="02010600030101010101" pitchFamily="2" charset="-122"/>
              </a:rPr>
              <a:t>(2) </a:t>
            </a:r>
          </a:p>
        </p:txBody>
      </p:sp>
      <p:sp>
        <p:nvSpPr>
          <p:cNvPr id="48132" name="Rectangle 3"/>
          <p:cNvSpPr>
            <a:spLocks noGrp="1" noChangeArrowheads="1"/>
          </p:cNvSpPr>
          <p:nvPr>
            <p:ph idx="1"/>
          </p:nvPr>
        </p:nvSpPr>
        <p:spPr>
          <a:xfrm>
            <a:off x="819574" y="777793"/>
            <a:ext cx="10458026" cy="2087880"/>
          </a:xfrm>
        </p:spPr>
        <p:txBody>
          <a:bodyPr>
            <a:normAutofit fontScale="97500"/>
          </a:bodyPr>
          <a:lstStyle/>
          <a:p>
            <a:pPr indent="457200" algn="just" fontAlgn="auto">
              <a:lnSpc>
                <a:spcPct val="150000"/>
              </a:lnSpc>
              <a:spcBef>
                <a:spcPts val="0"/>
              </a:spcBef>
              <a:buFont typeface="Wingdings" panose="05000000000000000000" pitchFamily="2" charset="2"/>
              <a:buNone/>
            </a:pPr>
            <a:r>
              <a:rPr lang="en-US" altLang="zh-CN" sz="2000" dirty="0"/>
              <a:t>(3) </a:t>
            </a:r>
            <a:r>
              <a:rPr lang="zh-CN" altLang="en-US" sz="2000" dirty="0"/>
              <a:t>在</a:t>
            </a:r>
            <a:r>
              <a:rPr lang="zh-CN" altLang="en-US" sz="2000" dirty="0">
                <a:latin typeface="Arial" panose="020B0604020202020204" pitchFamily="34" charset="0"/>
              </a:rPr>
              <a:t>“</a:t>
            </a:r>
            <a:r>
              <a:rPr lang="zh-CN" altLang="en-US" sz="2000" dirty="0"/>
              <a:t>服务器角色属性</a:t>
            </a:r>
            <a:r>
              <a:rPr lang="zh-CN" altLang="en-US" sz="2000" dirty="0">
                <a:latin typeface="Arial" panose="020B0604020202020204" pitchFamily="34" charset="0"/>
              </a:rPr>
              <a:t>”</a:t>
            </a:r>
            <a:r>
              <a:rPr lang="zh-CN" altLang="en-US" sz="2000" dirty="0"/>
              <a:t>对话框，单击</a:t>
            </a:r>
            <a:r>
              <a:rPr lang="zh-CN" altLang="en-US" sz="2000" dirty="0">
                <a:latin typeface="Arial" panose="020B0604020202020204" pitchFamily="34" charset="0"/>
              </a:rPr>
              <a:t>“</a:t>
            </a:r>
            <a:r>
              <a:rPr lang="zh-CN" altLang="en-US" sz="2000" dirty="0"/>
              <a:t>添加</a:t>
            </a:r>
            <a:r>
              <a:rPr lang="zh-CN" altLang="en-US" sz="2000" dirty="0">
                <a:latin typeface="Arial" panose="020B0604020202020204" pitchFamily="34" charset="0"/>
              </a:rPr>
              <a:t>”</a:t>
            </a:r>
            <a:r>
              <a:rPr lang="zh-CN" altLang="en-US" sz="2000" dirty="0"/>
              <a:t>按钮，在弹出的</a:t>
            </a:r>
            <a:r>
              <a:rPr lang="zh-CN" altLang="en-US" sz="2000" dirty="0">
                <a:latin typeface="Arial" panose="020B0604020202020204" pitchFamily="34" charset="0"/>
              </a:rPr>
              <a:t>“</a:t>
            </a:r>
            <a:r>
              <a:rPr lang="zh-CN" altLang="en-US" sz="2000" dirty="0"/>
              <a:t>选择登录名</a:t>
            </a:r>
            <a:r>
              <a:rPr lang="zh-CN" altLang="en-US" sz="2000" dirty="0">
                <a:latin typeface="Arial" panose="020B0604020202020204" pitchFamily="34" charset="0"/>
              </a:rPr>
              <a:t>”</a:t>
            </a:r>
            <a:r>
              <a:rPr lang="zh-CN" altLang="en-US" sz="2000" dirty="0"/>
              <a:t>对话框中单击</a:t>
            </a:r>
            <a:r>
              <a:rPr lang="zh-CN" altLang="en-US" sz="2000" dirty="0">
                <a:latin typeface="Arial" panose="020B0604020202020204" pitchFamily="34" charset="0"/>
              </a:rPr>
              <a:t>“</a:t>
            </a:r>
            <a:r>
              <a:rPr lang="zh-CN" altLang="en-US" sz="2000" dirty="0"/>
              <a:t>浏览</a:t>
            </a:r>
            <a:r>
              <a:rPr lang="zh-CN" altLang="en-US" sz="2000" dirty="0">
                <a:latin typeface="Arial" panose="020B0604020202020204" pitchFamily="34" charset="0"/>
              </a:rPr>
              <a:t>”</a:t>
            </a:r>
            <a:r>
              <a:rPr lang="zh-CN" altLang="en-US" sz="2000" dirty="0"/>
              <a:t>按钮，出现</a:t>
            </a:r>
            <a:r>
              <a:rPr lang="zh-CN" altLang="en-US" sz="2000" dirty="0">
                <a:latin typeface="Arial" panose="020B0604020202020204" pitchFamily="34" charset="0"/>
              </a:rPr>
              <a:t>“</a:t>
            </a:r>
            <a:r>
              <a:rPr lang="zh-CN" altLang="en-US" sz="2000" dirty="0"/>
              <a:t>查找对象</a:t>
            </a:r>
            <a:r>
              <a:rPr lang="zh-CN" altLang="en-US" sz="2000" dirty="0">
                <a:latin typeface="Arial" panose="020B0604020202020204" pitchFamily="34" charset="0"/>
              </a:rPr>
              <a:t>”</a:t>
            </a:r>
            <a:r>
              <a:rPr lang="zh-CN" altLang="en-US" sz="2000" dirty="0"/>
              <a:t>对话框，如图所示，可以选定所需的登录帐户（本例中为</a:t>
            </a:r>
            <a:r>
              <a:rPr lang="en-US" altLang="zh-CN" sz="2000" dirty="0" err="1"/>
              <a:t>LiuJL</a:t>
            </a:r>
            <a:r>
              <a:rPr lang="en-US" altLang="zh-CN" sz="2000" dirty="0"/>
              <a:t>-PC\</a:t>
            </a:r>
            <a:r>
              <a:rPr lang="en-US" altLang="zh-CN" sz="2000" dirty="0" err="1"/>
              <a:t>w_jx</a:t>
            </a:r>
            <a:r>
              <a:rPr lang="zh-CN" altLang="en-US" sz="2000" dirty="0"/>
              <a:t>），单击</a:t>
            </a:r>
            <a:r>
              <a:rPr lang="zh-CN" altLang="en-US" sz="2000" dirty="0">
                <a:latin typeface="Arial" panose="020B0604020202020204" pitchFamily="34" charset="0"/>
              </a:rPr>
              <a:t>“</a:t>
            </a:r>
            <a:r>
              <a:rPr lang="zh-CN" altLang="en-US" sz="2000" dirty="0"/>
              <a:t>确定</a:t>
            </a:r>
            <a:r>
              <a:rPr lang="zh-CN" altLang="en-US" sz="2000" dirty="0">
                <a:latin typeface="Arial" panose="020B0604020202020204" pitchFamily="34" charset="0"/>
              </a:rPr>
              <a:t>”</a:t>
            </a:r>
            <a:r>
              <a:rPr lang="zh-CN" altLang="en-US" sz="2000" dirty="0"/>
              <a:t>按钮就添加到</a:t>
            </a:r>
            <a:r>
              <a:rPr lang="zh-CN" altLang="en-US" sz="2000" dirty="0">
                <a:latin typeface="Arial" panose="020B0604020202020204" pitchFamily="34" charset="0"/>
              </a:rPr>
              <a:t>“</a:t>
            </a:r>
            <a:r>
              <a:rPr lang="zh-CN" altLang="en-US" sz="2000" dirty="0"/>
              <a:t>服务器角色属性</a:t>
            </a:r>
            <a:r>
              <a:rPr lang="zh-CN" altLang="en-US" sz="2000" dirty="0">
                <a:latin typeface="Arial" panose="020B0604020202020204" pitchFamily="34" charset="0"/>
              </a:rPr>
              <a:t>”</a:t>
            </a:r>
            <a:r>
              <a:rPr lang="zh-CN" altLang="en-US" sz="2000" dirty="0"/>
              <a:t>的</a:t>
            </a:r>
            <a:r>
              <a:rPr lang="zh-CN" altLang="en-US" sz="2000" dirty="0">
                <a:latin typeface="Arial" panose="020B0604020202020204" pitchFamily="34" charset="0"/>
              </a:rPr>
              <a:t>“</a:t>
            </a:r>
            <a:r>
              <a:rPr lang="zh-CN" altLang="en-US" sz="2000" dirty="0"/>
              <a:t>角色成员</a:t>
            </a:r>
            <a:r>
              <a:rPr lang="zh-CN" altLang="en-US" sz="2000" dirty="0">
                <a:latin typeface="Arial" panose="020B0604020202020204" pitchFamily="34" charset="0"/>
              </a:rPr>
              <a:t>”</a:t>
            </a:r>
            <a:r>
              <a:rPr lang="zh-CN" altLang="en-US" sz="2000" dirty="0"/>
              <a:t>框中。如上图所示。再单击</a:t>
            </a:r>
            <a:r>
              <a:rPr lang="zh-CN" altLang="en-US" sz="2000" dirty="0">
                <a:latin typeface="Arial" panose="020B0604020202020204" pitchFamily="34" charset="0"/>
              </a:rPr>
              <a:t>“</a:t>
            </a:r>
            <a:r>
              <a:rPr lang="zh-CN" altLang="en-US" sz="2000" dirty="0"/>
              <a:t>确定</a:t>
            </a:r>
            <a:r>
              <a:rPr lang="zh-CN" altLang="en-US" sz="2000" dirty="0">
                <a:latin typeface="Arial" panose="020B0604020202020204" pitchFamily="34" charset="0"/>
              </a:rPr>
              <a:t>”</a:t>
            </a:r>
            <a:r>
              <a:rPr lang="zh-CN" altLang="en-US" sz="2000" dirty="0"/>
              <a:t>按钮即完成。</a:t>
            </a:r>
          </a:p>
        </p:txBody>
      </p:sp>
      <p:sp>
        <p:nvSpPr>
          <p:cNvPr id="5" name="日期占位符 3"/>
          <p:cNvSpPr>
            <a:spLocks noGrp="1"/>
          </p:cNvSpPr>
          <p:nvPr>
            <p:ph type="dt" sz="half" idx="10"/>
          </p:nvPr>
        </p:nvSpPr>
        <p:spPr/>
        <p:txBody>
          <a:bodyPr/>
          <a:lstStyle/>
          <a:p>
            <a:pPr>
              <a:defRPr/>
            </a:pPr>
            <a:fld id="{D0372698-E2E3-478A-9795-11E38A9C3232}" type="datetime1">
              <a:rPr lang="zh-CN" altLang="en-US"/>
              <a:t>2020/5/1</a:t>
            </a:fld>
            <a:endParaRPr lang="en-US" altLang="zh-CN"/>
          </a:p>
        </p:txBody>
      </p:sp>
      <p:sp>
        <p:nvSpPr>
          <p:cNvPr id="6" name="灯片编号占位符 4"/>
          <p:cNvSpPr>
            <a:spLocks noGrp="1"/>
          </p:cNvSpPr>
          <p:nvPr>
            <p:ph type="sldNum" sz="quarter" idx="12"/>
          </p:nvPr>
        </p:nvSpPr>
        <p:spPr/>
        <p:txBody>
          <a:bodyPr/>
          <a:lstStyle/>
          <a:p>
            <a:pPr>
              <a:defRPr/>
            </a:pPr>
            <a:fld id="{516758F1-A92E-4DF8-8FDE-D443865B8206}" type="slidenum">
              <a:rPr lang="en-US" altLang="zh-CN"/>
              <a:t>50</a:t>
            </a:fld>
            <a:r>
              <a:rPr lang="en-US" altLang="zh-CN"/>
              <a:t>/69</a:t>
            </a:r>
          </a:p>
        </p:txBody>
      </p:sp>
      <p:pic>
        <p:nvPicPr>
          <p:cNvPr id="4813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5913" y="2997200"/>
            <a:ext cx="6659562" cy="309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checke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4"/>
          <p:cNvSpPr>
            <a:spLocks noGrp="1" noChangeArrowheads="1"/>
          </p:cNvSpPr>
          <p:nvPr>
            <p:ph type="title"/>
          </p:nvPr>
        </p:nvSpPr>
        <p:spPr>
          <a:xfrm>
            <a:off x="1991544" y="25040"/>
            <a:ext cx="8153400" cy="731839"/>
          </a:xfrm>
          <a:noFill/>
        </p:spPr>
        <p:txBody>
          <a:bodyPr>
            <a:normAutofit/>
          </a:bodyPr>
          <a:lstStyle/>
          <a:p>
            <a:r>
              <a:rPr lang="zh-CN" altLang="en-US" sz="2000" b="1" dirty="0">
                <a:latin typeface="宋体" panose="02010600030101010101" pitchFamily="2" charset="-122"/>
              </a:rPr>
              <a:t>固定服务器角色管理</a:t>
            </a:r>
            <a:r>
              <a:rPr lang="en-US" altLang="zh-CN" sz="2000" b="1" dirty="0">
                <a:latin typeface="宋体" panose="02010600030101010101" pitchFamily="2" charset="-122"/>
              </a:rPr>
              <a:t>(3) </a:t>
            </a:r>
          </a:p>
        </p:txBody>
      </p:sp>
      <p:sp>
        <p:nvSpPr>
          <p:cNvPr id="49156" name="Rectangle 3"/>
          <p:cNvSpPr>
            <a:spLocks noGrp="1" noChangeArrowheads="1"/>
          </p:cNvSpPr>
          <p:nvPr>
            <p:ph idx="1"/>
          </p:nvPr>
        </p:nvSpPr>
        <p:spPr>
          <a:xfrm>
            <a:off x="877888" y="834223"/>
            <a:ext cx="10704512" cy="5400675"/>
          </a:xfrm>
        </p:spPr>
        <p:txBody>
          <a:bodyPr>
            <a:normAutofit fontScale="95000"/>
          </a:bodyPr>
          <a:lstStyle/>
          <a:p>
            <a:pPr indent="457200" fontAlgn="auto">
              <a:lnSpc>
                <a:spcPct val="150000"/>
              </a:lnSpc>
              <a:spcBef>
                <a:spcPts val="0"/>
              </a:spcBef>
              <a:buFont typeface="Wingdings" panose="05000000000000000000" pitchFamily="2" charset="2"/>
              <a:buNone/>
            </a:pPr>
            <a:r>
              <a:rPr lang="zh-CN" altLang="en-US" sz="2000" dirty="0"/>
              <a:t>利用</a:t>
            </a:r>
            <a:r>
              <a:rPr lang="zh-CN" altLang="en-US" sz="2000" b="1" dirty="0">
                <a:solidFill>
                  <a:srgbClr val="0070C0"/>
                </a:solidFill>
              </a:rPr>
              <a:t>系统存储过程</a:t>
            </a:r>
            <a:r>
              <a:rPr lang="en-US" altLang="zh-CN" sz="2000" b="1" dirty="0" err="1">
                <a:solidFill>
                  <a:srgbClr val="0070C0"/>
                </a:solidFill>
              </a:rPr>
              <a:t>sp_addsrvrolemember</a:t>
            </a:r>
            <a:r>
              <a:rPr lang="zh-CN" altLang="en-US" sz="2000" dirty="0"/>
              <a:t>也可以</a:t>
            </a:r>
            <a:r>
              <a:rPr lang="zh-CN" altLang="en-US" sz="2000" b="1" dirty="0">
                <a:solidFill>
                  <a:srgbClr val="0070C0"/>
                </a:solidFill>
              </a:rPr>
              <a:t>添加固定服务器角色成员</a:t>
            </a:r>
            <a:r>
              <a:rPr lang="zh-CN" altLang="en-US" sz="2000" dirty="0"/>
              <a:t>，其语句格式为：</a:t>
            </a:r>
          </a:p>
          <a:p>
            <a:pPr indent="457200" fontAlgn="auto">
              <a:lnSpc>
                <a:spcPct val="150000"/>
              </a:lnSpc>
              <a:spcBef>
                <a:spcPts val="0"/>
              </a:spcBef>
              <a:spcAft>
                <a:spcPct val="20000"/>
              </a:spcAft>
              <a:buFont typeface="Wingdings" panose="05000000000000000000" pitchFamily="2" charset="2"/>
              <a:buNone/>
            </a:pPr>
            <a:r>
              <a:rPr lang="en-US" altLang="zh-CN" sz="2000" dirty="0" err="1">
                <a:solidFill>
                  <a:srgbClr val="E24747"/>
                </a:solidFill>
              </a:rPr>
              <a:t>sp_addsrvrolemember</a:t>
            </a:r>
            <a:r>
              <a:rPr lang="en-US" altLang="zh-CN" sz="2000" dirty="0">
                <a:solidFill>
                  <a:srgbClr val="E24747"/>
                </a:solidFill>
              </a:rPr>
              <a:t> &lt;</a:t>
            </a:r>
            <a:r>
              <a:rPr lang="zh-CN" altLang="en-US" sz="2000" dirty="0">
                <a:solidFill>
                  <a:srgbClr val="E24747"/>
                </a:solidFill>
              </a:rPr>
              <a:t>登录账户</a:t>
            </a:r>
            <a:r>
              <a:rPr lang="en-US" altLang="zh-CN" sz="2000" dirty="0">
                <a:solidFill>
                  <a:srgbClr val="E24747"/>
                </a:solidFill>
              </a:rPr>
              <a:t>&gt;,&lt;</a:t>
            </a:r>
            <a:r>
              <a:rPr lang="zh-CN" altLang="en-US" sz="2000" dirty="0">
                <a:solidFill>
                  <a:srgbClr val="E24747"/>
                </a:solidFill>
              </a:rPr>
              <a:t>固定角色名</a:t>
            </a:r>
            <a:r>
              <a:rPr lang="en-US" altLang="zh-CN" sz="2000" dirty="0">
                <a:solidFill>
                  <a:srgbClr val="E24747"/>
                </a:solidFill>
              </a:rPr>
              <a:t>&gt;</a:t>
            </a:r>
          </a:p>
          <a:p>
            <a:pPr indent="457200" fontAlgn="auto">
              <a:lnSpc>
                <a:spcPct val="150000"/>
              </a:lnSpc>
              <a:spcBef>
                <a:spcPts val="0"/>
              </a:spcBef>
              <a:buFont typeface="Wingdings" panose="05000000000000000000" pitchFamily="2" charset="2"/>
              <a:buNone/>
            </a:pPr>
            <a:endParaRPr lang="zh-CN" altLang="en-US" sz="2000" dirty="0"/>
          </a:p>
          <a:p>
            <a:pPr indent="457200" fontAlgn="auto">
              <a:lnSpc>
                <a:spcPct val="150000"/>
              </a:lnSpc>
              <a:spcBef>
                <a:spcPts val="0"/>
              </a:spcBef>
              <a:buFont typeface="Wingdings" panose="05000000000000000000" pitchFamily="2" charset="2"/>
              <a:buNone/>
            </a:pPr>
            <a:r>
              <a:rPr lang="zh-CN" altLang="en-US" sz="2000" b="1" dirty="0">
                <a:solidFill>
                  <a:srgbClr val="148BD4"/>
                </a:solidFill>
              </a:rPr>
              <a:t>删除固定服务器角色成员</a:t>
            </a:r>
            <a:endParaRPr lang="zh-CN" altLang="en-US" sz="2000" b="1" dirty="0">
              <a:solidFill>
                <a:srgbClr val="0000CC"/>
              </a:solidFill>
            </a:endParaRPr>
          </a:p>
          <a:p>
            <a:pPr indent="457200" fontAlgn="auto">
              <a:lnSpc>
                <a:spcPct val="150000"/>
              </a:lnSpc>
              <a:spcBef>
                <a:spcPts val="0"/>
              </a:spcBef>
              <a:buFont typeface="Wingdings" panose="05000000000000000000" pitchFamily="2" charset="2"/>
              <a:buNone/>
            </a:pPr>
            <a:r>
              <a:rPr lang="zh-CN" altLang="en-US" sz="2000" dirty="0"/>
              <a:t>使用</a:t>
            </a:r>
            <a:r>
              <a:rPr lang="zh-CN" altLang="en-US" sz="2000" b="1" dirty="0">
                <a:solidFill>
                  <a:srgbClr val="0070C0"/>
                </a:solidFill>
              </a:rPr>
              <a:t>系统存储过程</a:t>
            </a:r>
            <a:r>
              <a:rPr lang="en-US" altLang="zh-CN" sz="2000" b="1" dirty="0" err="1">
                <a:solidFill>
                  <a:srgbClr val="0070C0"/>
                </a:solidFill>
              </a:rPr>
              <a:t>sp_dropsrvrolemember</a:t>
            </a:r>
            <a:r>
              <a:rPr lang="zh-CN" altLang="en-US" sz="2000" dirty="0"/>
              <a:t>删除固定服务器角色成员的语句格式为：</a:t>
            </a:r>
          </a:p>
          <a:p>
            <a:pPr indent="457200" fontAlgn="auto">
              <a:lnSpc>
                <a:spcPct val="150000"/>
              </a:lnSpc>
              <a:spcBef>
                <a:spcPts val="0"/>
              </a:spcBef>
              <a:spcAft>
                <a:spcPct val="20000"/>
              </a:spcAft>
              <a:buFont typeface="Wingdings" panose="05000000000000000000" pitchFamily="2" charset="2"/>
              <a:buNone/>
            </a:pPr>
            <a:r>
              <a:rPr lang="zh-CN" altLang="en-US" sz="2000" dirty="0">
                <a:solidFill>
                  <a:srgbClr val="993300"/>
                </a:solidFill>
              </a:rPr>
              <a:t>     </a:t>
            </a:r>
            <a:r>
              <a:rPr lang="en-US" altLang="zh-CN" sz="2000" dirty="0" err="1">
                <a:solidFill>
                  <a:srgbClr val="E24747"/>
                </a:solidFill>
              </a:rPr>
              <a:t>sp_dropsrvrolemember</a:t>
            </a:r>
            <a:r>
              <a:rPr lang="en-US" altLang="zh-CN" sz="2000" dirty="0">
                <a:solidFill>
                  <a:srgbClr val="E24747"/>
                </a:solidFill>
              </a:rPr>
              <a:t> &lt;</a:t>
            </a:r>
            <a:r>
              <a:rPr lang="zh-CN" altLang="en-US" sz="2000" dirty="0">
                <a:solidFill>
                  <a:srgbClr val="E24747"/>
                </a:solidFill>
              </a:rPr>
              <a:t>角色成员名</a:t>
            </a:r>
            <a:r>
              <a:rPr lang="en-US" altLang="zh-CN" sz="2000" dirty="0">
                <a:solidFill>
                  <a:srgbClr val="E24747"/>
                </a:solidFill>
              </a:rPr>
              <a:t>&gt;,&lt;</a:t>
            </a:r>
            <a:r>
              <a:rPr lang="zh-CN" altLang="en-US" sz="2000" dirty="0">
                <a:solidFill>
                  <a:srgbClr val="E24747"/>
                </a:solidFill>
              </a:rPr>
              <a:t>固定角色名</a:t>
            </a:r>
            <a:r>
              <a:rPr lang="en-US" altLang="zh-CN" sz="2000" dirty="0">
                <a:solidFill>
                  <a:srgbClr val="E24747"/>
                </a:solidFill>
              </a:rPr>
              <a:t>&gt;</a:t>
            </a:r>
          </a:p>
        </p:txBody>
      </p:sp>
      <p:sp>
        <p:nvSpPr>
          <p:cNvPr id="4" name="日期占位符 3"/>
          <p:cNvSpPr>
            <a:spLocks noGrp="1"/>
          </p:cNvSpPr>
          <p:nvPr>
            <p:ph type="dt" sz="half" idx="10"/>
          </p:nvPr>
        </p:nvSpPr>
        <p:spPr/>
        <p:txBody>
          <a:bodyPr/>
          <a:lstStyle/>
          <a:p>
            <a:pPr>
              <a:defRPr/>
            </a:pPr>
            <a:fld id="{3C8EE17A-5074-44D9-89B0-729FC4E7F323}"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C566B61A-D70D-4E9C-B899-90FE4A991FF1}" type="slidenum">
              <a:rPr lang="en-US" altLang="zh-CN"/>
              <a:t>51</a:t>
            </a:fld>
            <a:r>
              <a:rPr lang="en-US" altLang="zh-CN"/>
              <a:t>/69</a:t>
            </a:r>
          </a:p>
        </p:txBody>
      </p:sp>
    </p:spTree>
  </p:cSld>
  <p:clrMapOvr>
    <a:masterClrMapping/>
  </p:clrMapOvr>
  <p:transition>
    <p:spli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4"/>
          <p:cNvSpPr>
            <a:spLocks noGrp="1" noChangeArrowheads="1"/>
          </p:cNvSpPr>
          <p:nvPr>
            <p:ph type="title"/>
          </p:nvPr>
        </p:nvSpPr>
        <p:spPr>
          <a:xfrm>
            <a:off x="1981200" y="-39143"/>
            <a:ext cx="8153400" cy="731839"/>
          </a:xfrm>
          <a:noFill/>
        </p:spPr>
        <p:txBody>
          <a:bodyPr>
            <a:normAutofit/>
          </a:bodyPr>
          <a:lstStyle/>
          <a:p>
            <a:r>
              <a:rPr lang="zh-CN" altLang="en-US" sz="2000" b="1" dirty="0">
                <a:latin typeface="宋体" panose="02010600030101010101" pitchFamily="2" charset="-122"/>
              </a:rPr>
              <a:t>固定服务器角色管理</a:t>
            </a:r>
            <a:r>
              <a:rPr lang="en-US" altLang="zh-CN" sz="2000" b="1" dirty="0">
                <a:latin typeface="宋体" panose="02010600030101010101" pitchFamily="2" charset="-122"/>
              </a:rPr>
              <a:t>(3) </a:t>
            </a:r>
          </a:p>
        </p:txBody>
      </p:sp>
      <p:sp>
        <p:nvSpPr>
          <p:cNvPr id="50180" name="Rectangle 3"/>
          <p:cNvSpPr>
            <a:spLocks noGrp="1" noChangeArrowheads="1"/>
          </p:cNvSpPr>
          <p:nvPr>
            <p:ph idx="1"/>
          </p:nvPr>
        </p:nvSpPr>
        <p:spPr>
          <a:xfrm>
            <a:off x="1100138" y="788467"/>
            <a:ext cx="10473795" cy="5472112"/>
          </a:xfrm>
        </p:spPr>
        <p:txBody>
          <a:bodyPr>
            <a:normAutofit fontScale="97500"/>
          </a:bodyPr>
          <a:lstStyle/>
          <a:p>
            <a:pPr indent="457200" algn="just"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sz="2000" dirty="0">
                <a:solidFill>
                  <a:srgbClr val="148BD4"/>
                </a:solidFill>
              </a:rPr>
              <a:t>查看固定服务器角色成员信息</a:t>
            </a:r>
            <a:endParaRPr lang="zh-CN" altLang="en-US" sz="2000" dirty="0">
              <a:solidFill>
                <a:srgbClr val="0000CC"/>
              </a:solidFill>
            </a:endParaRPr>
          </a:p>
          <a:p>
            <a:pPr indent="457200" algn="just" fontAlgn="auto">
              <a:lnSpc>
                <a:spcPct val="150000"/>
              </a:lnSpc>
              <a:spcBef>
                <a:spcPts val="0"/>
              </a:spcBef>
              <a:buFont typeface="Wingdings" panose="05000000000000000000" pitchFamily="2" charset="2"/>
              <a:buNone/>
            </a:pPr>
            <a:r>
              <a:rPr lang="zh-CN" altLang="en-US" sz="2000" dirty="0"/>
              <a:t>利用</a:t>
            </a:r>
            <a:r>
              <a:rPr lang="en-US" altLang="zh-CN" sz="2000" dirty="0"/>
              <a:t>SSMS</a:t>
            </a:r>
            <a:r>
              <a:rPr lang="zh-CN" altLang="en-US" sz="2000" dirty="0"/>
              <a:t>图形方式查看固定服务器角色成员信息通过依次展开</a:t>
            </a:r>
            <a:r>
              <a:rPr lang="zh-CN" altLang="en-US" sz="2000" dirty="0">
                <a:latin typeface="Arial" panose="020B0604020202020204" pitchFamily="34" charset="0"/>
              </a:rPr>
              <a:t>“</a:t>
            </a:r>
            <a:r>
              <a:rPr lang="zh-CN" altLang="en-US" sz="2000" dirty="0"/>
              <a:t>对象资源管理器</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安全性</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服务器角色</a:t>
            </a:r>
            <a:r>
              <a:rPr lang="zh-CN" altLang="en-US" sz="2000" dirty="0">
                <a:latin typeface="Arial" panose="020B0604020202020204" pitchFamily="34" charset="0"/>
              </a:rPr>
              <a:t>”</a:t>
            </a:r>
            <a:r>
              <a:rPr lang="zh-CN" altLang="en-US" sz="2000" dirty="0"/>
              <a:t>，选定要查看的固定服务器角色，按右键，在弹出的快捷菜单中单击</a:t>
            </a:r>
            <a:r>
              <a:rPr lang="zh-CN" altLang="en-US" sz="2000" dirty="0">
                <a:latin typeface="Arial" panose="020B0604020202020204" pitchFamily="34" charset="0"/>
              </a:rPr>
              <a:t>“</a:t>
            </a:r>
            <a:r>
              <a:rPr lang="zh-CN" altLang="en-US" sz="2000" dirty="0"/>
              <a:t>属性</a:t>
            </a:r>
            <a:r>
              <a:rPr lang="zh-CN" altLang="en-US" sz="2000" dirty="0">
                <a:latin typeface="Arial" panose="020B0604020202020204" pitchFamily="34" charset="0"/>
              </a:rPr>
              <a:t>”</a:t>
            </a:r>
            <a:r>
              <a:rPr lang="zh-CN" altLang="en-US" sz="2000" dirty="0"/>
              <a:t>，出现图 </a:t>
            </a:r>
            <a:r>
              <a:rPr lang="zh-CN" altLang="en-US" sz="2000" dirty="0">
                <a:latin typeface="Arial" panose="020B0604020202020204" pitchFamily="34" charset="0"/>
              </a:rPr>
              <a:t>“</a:t>
            </a:r>
            <a:r>
              <a:rPr lang="zh-CN" altLang="en-US" sz="2000" dirty="0"/>
              <a:t>服务器角色属性</a:t>
            </a:r>
            <a:r>
              <a:rPr lang="zh-CN" altLang="en-US" sz="2000" dirty="0">
                <a:latin typeface="Arial" panose="020B0604020202020204" pitchFamily="34" charset="0"/>
              </a:rPr>
              <a:t>”</a:t>
            </a:r>
            <a:r>
              <a:rPr lang="zh-CN" altLang="en-US" sz="2000" dirty="0"/>
              <a:t>，在</a:t>
            </a:r>
            <a:r>
              <a:rPr lang="zh-CN" altLang="en-US" sz="2000" dirty="0">
                <a:latin typeface="Arial" panose="020B0604020202020204" pitchFamily="34" charset="0"/>
              </a:rPr>
              <a:t>“</a:t>
            </a:r>
            <a:r>
              <a:rPr lang="zh-CN" altLang="en-US" sz="2000" dirty="0"/>
              <a:t>角色成员</a:t>
            </a:r>
            <a:r>
              <a:rPr lang="zh-CN" altLang="en-US" sz="2000" dirty="0">
                <a:latin typeface="Arial" panose="020B0604020202020204" pitchFamily="34" charset="0"/>
              </a:rPr>
              <a:t>”</a:t>
            </a:r>
            <a:r>
              <a:rPr lang="zh-CN" altLang="en-US" sz="2000" dirty="0"/>
              <a:t>框中可以查看。</a:t>
            </a:r>
          </a:p>
          <a:p>
            <a:pPr indent="457200" algn="just" fontAlgn="auto">
              <a:lnSpc>
                <a:spcPct val="150000"/>
              </a:lnSpc>
              <a:spcBef>
                <a:spcPts val="0"/>
              </a:spcBef>
              <a:buFont typeface="Wingdings" panose="05000000000000000000" pitchFamily="2" charset="2"/>
              <a:buNone/>
            </a:pPr>
            <a:r>
              <a:rPr lang="zh-CN" altLang="en-US" sz="2000" dirty="0"/>
              <a:t> 查看固定服务器角色信息的存储过程</a:t>
            </a:r>
            <a:r>
              <a:rPr lang="en-US" altLang="zh-CN" sz="2000" dirty="0" err="1"/>
              <a:t>sp_helpsrvrole</a:t>
            </a:r>
            <a:r>
              <a:rPr lang="zh-CN" altLang="en-US" sz="2000" dirty="0"/>
              <a:t>语句格式为：</a:t>
            </a:r>
          </a:p>
          <a:p>
            <a:pPr indent="457200" algn="just" fontAlgn="auto">
              <a:lnSpc>
                <a:spcPct val="150000"/>
              </a:lnSpc>
              <a:spcBef>
                <a:spcPts val="0"/>
              </a:spcBef>
              <a:spcAft>
                <a:spcPct val="20000"/>
              </a:spcAft>
              <a:buFont typeface="Wingdings" panose="05000000000000000000" pitchFamily="2" charset="2"/>
              <a:buNone/>
            </a:pPr>
            <a:r>
              <a:rPr lang="zh-CN" altLang="en-US" sz="2000" dirty="0">
                <a:solidFill>
                  <a:srgbClr val="E24747"/>
                </a:solidFill>
              </a:rPr>
              <a:t>        </a:t>
            </a:r>
            <a:r>
              <a:rPr lang="en-US" altLang="zh-CN" sz="2000" dirty="0" err="1">
                <a:solidFill>
                  <a:srgbClr val="E24747"/>
                </a:solidFill>
              </a:rPr>
              <a:t>sp_helpsrvrole</a:t>
            </a:r>
            <a:r>
              <a:rPr lang="en-US" altLang="zh-CN" sz="2000" dirty="0">
                <a:solidFill>
                  <a:srgbClr val="E24747"/>
                </a:solidFill>
              </a:rPr>
              <a:t> &lt;</a:t>
            </a:r>
            <a:r>
              <a:rPr lang="zh-CN" altLang="en-US" sz="2000" dirty="0">
                <a:solidFill>
                  <a:srgbClr val="E24747"/>
                </a:solidFill>
              </a:rPr>
              <a:t>固定角色名</a:t>
            </a:r>
            <a:r>
              <a:rPr lang="en-US" altLang="zh-CN" sz="2000" dirty="0">
                <a:solidFill>
                  <a:srgbClr val="E24747"/>
                </a:solidFill>
              </a:rPr>
              <a:t>&gt;</a:t>
            </a:r>
            <a:endParaRPr lang="en-US" altLang="zh-CN" sz="2000" dirty="0">
              <a:solidFill>
                <a:srgbClr val="993300"/>
              </a:solidFill>
            </a:endParaRPr>
          </a:p>
          <a:p>
            <a:pPr indent="457200" algn="just" fontAlgn="auto">
              <a:lnSpc>
                <a:spcPct val="150000"/>
              </a:lnSpc>
              <a:spcBef>
                <a:spcPts val="0"/>
              </a:spcBef>
              <a:buFont typeface="Wingdings" panose="05000000000000000000" pitchFamily="2" charset="2"/>
              <a:buNone/>
            </a:pPr>
            <a:r>
              <a:rPr lang="en-US" altLang="zh-CN" sz="2000" dirty="0"/>
              <a:t> </a:t>
            </a:r>
            <a:r>
              <a:rPr lang="zh-CN" altLang="en-US" sz="2000" dirty="0"/>
              <a:t>查看固定服务器角色成员的存储过程</a:t>
            </a:r>
            <a:r>
              <a:rPr lang="en-US" altLang="zh-CN" sz="2000" dirty="0" err="1"/>
              <a:t>sp_helpsrvrolemember</a:t>
            </a:r>
            <a:r>
              <a:rPr lang="zh-CN" altLang="en-US" sz="2000" dirty="0"/>
              <a:t>语句格式为：</a:t>
            </a:r>
          </a:p>
          <a:p>
            <a:pPr indent="457200" algn="just" fontAlgn="auto">
              <a:lnSpc>
                <a:spcPct val="150000"/>
              </a:lnSpc>
              <a:spcBef>
                <a:spcPts val="0"/>
              </a:spcBef>
              <a:spcAft>
                <a:spcPct val="20000"/>
              </a:spcAft>
              <a:buFont typeface="Wingdings" panose="05000000000000000000" pitchFamily="2" charset="2"/>
              <a:buNone/>
            </a:pPr>
            <a:r>
              <a:rPr lang="zh-CN" altLang="en-US" sz="2000" dirty="0"/>
              <a:t>       </a:t>
            </a:r>
            <a:r>
              <a:rPr lang="en-US" altLang="zh-CN" sz="2000" dirty="0" err="1">
                <a:solidFill>
                  <a:srgbClr val="E24747"/>
                </a:solidFill>
              </a:rPr>
              <a:t>sp_helpsrvrolemember</a:t>
            </a:r>
            <a:r>
              <a:rPr lang="en-US" altLang="zh-CN" sz="2000" dirty="0">
                <a:solidFill>
                  <a:srgbClr val="E24747"/>
                </a:solidFill>
              </a:rPr>
              <a:t> &lt;</a:t>
            </a:r>
            <a:r>
              <a:rPr lang="zh-CN" altLang="en-US" sz="2000" dirty="0">
                <a:solidFill>
                  <a:srgbClr val="E24747"/>
                </a:solidFill>
              </a:rPr>
              <a:t>固定角色名</a:t>
            </a:r>
            <a:r>
              <a:rPr lang="en-US" altLang="zh-CN" sz="2000" dirty="0">
                <a:solidFill>
                  <a:srgbClr val="E24747"/>
                </a:solidFill>
              </a:rPr>
              <a:t>&gt;</a:t>
            </a:r>
            <a:endParaRPr lang="en-US" altLang="zh-CN" sz="2000" dirty="0">
              <a:solidFill>
                <a:srgbClr val="993300"/>
              </a:solidFill>
            </a:endParaRPr>
          </a:p>
          <a:p>
            <a:pPr indent="457200" algn="just" fontAlgn="auto">
              <a:lnSpc>
                <a:spcPct val="150000"/>
              </a:lnSpc>
              <a:spcBef>
                <a:spcPts val="0"/>
              </a:spcBef>
              <a:spcAft>
                <a:spcPct val="20000"/>
              </a:spcAft>
              <a:buFont typeface="Wingdings" panose="05000000000000000000" pitchFamily="2" charset="2"/>
              <a:buNone/>
            </a:pPr>
            <a:r>
              <a:rPr lang="zh-CN" altLang="en-US" sz="2000" dirty="0">
                <a:solidFill>
                  <a:srgbClr val="006600"/>
                </a:solidFill>
              </a:rPr>
              <a:t>例</a:t>
            </a:r>
            <a:r>
              <a:rPr lang="en-US" altLang="zh-CN" sz="2000" dirty="0">
                <a:solidFill>
                  <a:srgbClr val="006600"/>
                </a:solidFill>
              </a:rPr>
              <a:t>10.11</a:t>
            </a:r>
            <a:r>
              <a:rPr lang="en-US" altLang="zh-CN" sz="2000" dirty="0"/>
              <a:t> </a:t>
            </a:r>
            <a:r>
              <a:rPr lang="zh-CN" altLang="en-US" sz="2000" dirty="0"/>
              <a:t>查看固定服务器角色</a:t>
            </a:r>
            <a:r>
              <a:rPr lang="en-US" altLang="zh-CN" sz="2000" dirty="0"/>
              <a:t>sysadmin</a:t>
            </a:r>
            <a:r>
              <a:rPr lang="zh-CN" altLang="en-US" sz="2000" dirty="0"/>
              <a:t>的成员信息</a:t>
            </a:r>
          </a:p>
          <a:p>
            <a:pPr indent="457200" algn="just" fontAlgn="auto">
              <a:lnSpc>
                <a:spcPct val="150000"/>
              </a:lnSpc>
              <a:spcBef>
                <a:spcPts val="0"/>
              </a:spcBef>
              <a:spcAft>
                <a:spcPct val="20000"/>
              </a:spcAft>
              <a:buFont typeface="Wingdings" panose="05000000000000000000" pitchFamily="2" charset="2"/>
              <a:buNone/>
            </a:pPr>
            <a:r>
              <a:rPr lang="zh-CN" altLang="en-US" sz="2000" dirty="0"/>
              <a:t>          </a:t>
            </a:r>
            <a:r>
              <a:rPr lang="en-US" altLang="zh-CN" sz="2000" dirty="0"/>
              <a:t>EXEC </a:t>
            </a:r>
            <a:r>
              <a:rPr lang="en-US" altLang="zh-CN" sz="2000" dirty="0" err="1"/>
              <a:t>sp_helpsrvrolemember</a:t>
            </a:r>
            <a:r>
              <a:rPr lang="en-US" altLang="zh-CN" sz="2000" dirty="0"/>
              <a:t> 'sysadmin'</a:t>
            </a:r>
          </a:p>
        </p:txBody>
      </p:sp>
      <p:sp>
        <p:nvSpPr>
          <p:cNvPr id="4" name="日期占位符 3"/>
          <p:cNvSpPr>
            <a:spLocks noGrp="1"/>
          </p:cNvSpPr>
          <p:nvPr>
            <p:ph type="dt" sz="half" idx="10"/>
          </p:nvPr>
        </p:nvSpPr>
        <p:spPr/>
        <p:txBody>
          <a:bodyPr/>
          <a:lstStyle/>
          <a:p>
            <a:pPr>
              <a:defRPr/>
            </a:pPr>
            <a:fld id="{ACD9077D-3E4B-4F38-BA19-300D07E15674}"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4BE6A33F-A694-44CC-B734-F830BF84710A}" type="slidenum">
              <a:rPr lang="en-US" altLang="zh-CN"/>
              <a:t>52</a:t>
            </a:fld>
            <a:r>
              <a:rPr lang="en-US" altLang="zh-CN"/>
              <a:t>/69</a:t>
            </a:r>
          </a:p>
        </p:txBody>
      </p:sp>
    </p:spTree>
  </p:cSld>
  <p:clrMapOvr>
    <a:masterClrMapping/>
  </p:clrMapOvr>
  <p:transition>
    <p:diamon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xfrm>
            <a:off x="1991544" y="1"/>
            <a:ext cx="8153400" cy="731839"/>
          </a:xfrm>
        </p:spPr>
        <p:txBody>
          <a:bodyPr>
            <a:normAutofit/>
          </a:bodyPr>
          <a:lstStyle/>
          <a:p>
            <a:r>
              <a:rPr lang="en-US" altLang="zh-CN" sz="2000" b="1" dirty="0">
                <a:latin typeface="宋体" panose="02010600030101010101" pitchFamily="2" charset="-122"/>
              </a:rPr>
              <a:t> </a:t>
            </a:r>
            <a:r>
              <a:rPr lang="zh-CN" altLang="en-US" sz="2000" b="1" dirty="0">
                <a:latin typeface="宋体" panose="02010600030101010101" pitchFamily="2" charset="-122"/>
              </a:rPr>
              <a:t>固定数据库角色管理</a:t>
            </a:r>
            <a:r>
              <a:rPr lang="en-US" altLang="zh-CN" sz="2000" b="1" dirty="0">
                <a:latin typeface="宋体" panose="02010600030101010101" pitchFamily="2" charset="-122"/>
              </a:rPr>
              <a:t>(1)</a:t>
            </a:r>
          </a:p>
        </p:txBody>
      </p:sp>
      <p:sp>
        <p:nvSpPr>
          <p:cNvPr id="51205" name="Rectangle 3"/>
          <p:cNvSpPr>
            <a:spLocks noGrp="1" noChangeArrowheads="1"/>
          </p:cNvSpPr>
          <p:nvPr>
            <p:ph idx="1"/>
          </p:nvPr>
        </p:nvSpPr>
        <p:spPr>
          <a:xfrm>
            <a:off x="954089" y="656431"/>
            <a:ext cx="10628311" cy="5545138"/>
          </a:xfrm>
        </p:spPr>
        <p:txBody>
          <a:bodyPr>
            <a:normAutofit fontScale="97500"/>
          </a:bodyPr>
          <a:lstStyle/>
          <a:p>
            <a:pPr indent="457200" algn="just" fontAlgn="auto">
              <a:lnSpc>
                <a:spcPct val="150000"/>
              </a:lnSpc>
              <a:spcBef>
                <a:spcPts val="0"/>
              </a:spcBef>
              <a:buClr>
                <a:schemeClr val="hlink"/>
              </a:buClr>
              <a:buSzPct val="95000"/>
              <a:buFont typeface="Wingdings" panose="05000000000000000000" pitchFamily="2" charset="2"/>
              <a:buChar char="v"/>
            </a:pPr>
            <a:r>
              <a:rPr lang="zh-CN" altLang="en-US" sz="1800" dirty="0">
                <a:solidFill>
                  <a:srgbClr val="148BD4"/>
                </a:solidFill>
              </a:rPr>
              <a:t>添加数据库角色 </a:t>
            </a:r>
            <a:endParaRPr lang="zh-CN" altLang="en-US" sz="1800" dirty="0">
              <a:solidFill>
                <a:srgbClr val="0000CC"/>
              </a:solidFill>
            </a:endParaRPr>
          </a:p>
          <a:p>
            <a:pPr indent="457200" algn="just" fontAlgn="auto">
              <a:lnSpc>
                <a:spcPct val="150000"/>
              </a:lnSpc>
              <a:spcBef>
                <a:spcPts val="0"/>
              </a:spcBef>
              <a:buFont typeface="Wingdings" panose="05000000000000000000" pitchFamily="2" charset="2"/>
              <a:buNone/>
            </a:pPr>
            <a:r>
              <a:rPr lang="zh-CN" altLang="en-US" sz="1800" dirty="0"/>
              <a:t>利用</a:t>
            </a:r>
            <a:r>
              <a:rPr lang="en-US" altLang="zh-CN" sz="1800" dirty="0"/>
              <a:t>SSMS</a:t>
            </a:r>
            <a:r>
              <a:rPr lang="zh-CN" altLang="en-US" sz="1800" dirty="0"/>
              <a:t>方式添加数据库角色与添加固定服务器角色类似，只不过在</a:t>
            </a:r>
            <a:r>
              <a:rPr lang="zh-CN" altLang="en-US" sz="1800" dirty="0">
                <a:latin typeface="Arial" panose="020B0604020202020204" pitchFamily="34" charset="0"/>
              </a:rPr>
              <a:t>“</a:t>
            </a:r>
            <a:r>
              <a:rPr lang="zh-CN" altLang="en-US" sz="1800" dirty="0"/>
              <a:t>对象资源管理器</a:t>
            </a:r>
            <a:r>
              <a:rPr lang="zh-CN" altLang="en-US" sz="1800" dirty="0">
                <a:latin typeface="Arial" panose="020B0604020202020204" pitchFamily="34" charset="0"/>
              </a:rPr>
              <a:t>”</a:t>
            </a:r>
            <a:r>
              <a:rPr lang="zh-CN" altLang="en-US" sz="1800" dirty="0"/>
              <a:t>中，依次展开</a:t>
            </a:r>
            <a:r>
              <a:rPr lang="zh-CN" altLang="en-US" sz="1800" dirty="0">
                <a:latin typeface="Arial" panose="020B0604020202020204" pitchFamily="34" charset="0"/>
              </a:rPr>
              <a:t>“</a:t>
            </a:r>
            <a:r>
              <a:rPr lang="zh-CN" altLang="en-US" sz="1800" dirty="0"/>
              <a:t>数据库</a:t>
            </a:r>
            <a:r>
              <a:rPr lang="zh-CN" altLang="en-US" sz="1800" dirty="0">
                <a:latin typeface="Arial" panose="020B0604020202020204" pitchFamily="34" charset="0"/>
              </a:rPr>
              <a:t>”</a:t>
            </a:r>
            <a:r>
              <a:rPr lang="zh-CN" altLang="en-US" sz="1800" dirty="0"/>
              <a:t>→所选数据库（如</a:t>
            </a:r>
            <a:r>
              <a:rPr lang="en-US" altLang="zh-CN" sz="1800" dirty="0"/>
              <a:t>JXGL</a:t>
            </a:r>
            <a:r>
              <a:rPr lang="zh-CN" altLang="en-US" sz="1800" dirty="0"/>
              <a:t>）→</a:t>
            </a:r>
            <a:r>
              <a:rPr lang="zh-CN" altLang="en-US" sz="1800" dirty="0">
                <a:latin typeface="Arial" panose="020B0604020202020204" pitchFamily="34" charset="0"/>
              </a:rPr>
              <a:t>“</a:t>
            </a:r>
            <a:r>
              <a:rPr lang="zh-CN" altLang="en-US" sz="1800" dirty="0"/>
              <a:t>安全性</a:t>
            </a:r>
            <a:r>
              <a:rPr lang="zh-CN" altLang="en-US" sz="1800" dirty="0">
                <a:latin typeface="Arial" panose="020B0604020202020204" pitchFamily="34" charset="0"/>
              </a:rPr>
              <a:t>”</a:t>
            </a:r>
            <a:r>
              <a:rPr lang="zh-CN" altLang="en-US" sz="1800" dirty="0"/>
              <a:t>→</a:t>
            </a:r>
            <a:r>
              <a:rPr lang="zh-CN" altLang="en-US" sz="1800" dirty="0">
                <a:latin typeface="Arial" panose="020B0604020202020204" pitchFamily="34" charset="0"/>
              </a:rPr>
              <a:t>“</a:t>
            </a:r>
            <a:r>
              <a:rPr lang="zh-CN" altLang="en-US" sz="1800" dirty="0"/>
              <a:t>角色</a:t>
            </a:r>
            <a:r>
              <a:rPr lang="zh-CN" altLang="en-US" sz="1800" dirty="0">
                <a:latin typeface="Arial" panose="020B0604020202020204" pitchFamily="34" charset="0"/>
              </a:rPr>
              <a:t>”</a:t>
            </a:r>
            <a:r>
              <a:rPr lang="zh-CN" altLang="en-US" sz="1800" dirty="0"/>
              <a:t>→</a:t>
            </a:r>
            <a:r>
              <a:rPr lang="zh-CN" altLang="en-US" sz="1800" dirty="0">
                <a:latin typeface="Arial" panose="020B0604020202020204" pitchFamily="34" charset="0"/>
              </a:rPr>
              <a:t>“</a:t>
            </a:r>
            <a:r>
              <a:rPr lang="zh-CN" altLang="en-US" sz="1800" dirty="0"/>
              <a:t>数据库角色</a:t>
            </a:r>
            <a:r>
              <a:rPr lang="zh-CN" altLang="en-US" sz="1800" dirty="0">
                <a:latin typeface="Arial" panose="020B0604020202020204" pitchFamily="34" charset="0"/>
              </a:rPr>
              <a:t>”</a:t>
            </a:r>
            <a:r>
              <a:rPr lang="zh-CN" altLang="en-US" sz="1800" dirty="0"/>
              <a:t>。然后选择要添加成员的某固定数据库角色。后面过程与添加固定服务器角色类似。</a:t>
            </a:r>
            <a:endParaRPr lang="en-US" altLang="zh-CN" sz="1800" dirty="0"/>
          </a:p>
          <a:p>
            <a:pPr indent="457200" algn="just" fontAlgn="auto">
              <a:lnSpc>
                <a:spcPct val="150000"/>
              </a:lnSpc>
              <a:spcBef>
                <a:spcPts val="0"/>
              </a:spcBef>
              <a:buFont typeface="Wingdings" panose="05000000000000000000" pitchFamily="2" charset="2"/>
              <a:buNone/>
            </a:pPr>
            <a:endParaRPr lang="zh-CN" altLang="en-US" sz="1800" dirty="0"/>
          </a:p>
          <a:p>
            <a:pPr indent="457200" algn="just" fontAlgn="auto">
              <a:lnSpc>
                <a:spcPct val="150000"/>
              </a:lnSpc>
              <a:spcBef>
                <a:spcPts val="0"/>
              </a:spcBef>
              <a:buFont typeface="Wingdings" panose="05000000000000000000" pitchFamily="2" charset="2"/>
              <a:buNone/>
            </a:pPr>
            <a:r>
              <a:rPr lang="zh-CN" altLang="en-US" sz="1800" b="1" dirty="0">
                <a:solidFill>
                  <a:srgbClr val="0070C0"/>
                </a:solidFill>
              </a:rPr>
              <a:t>使用系统存储过程</a:t>
            </a:r>
            <a:r>
              <a:rPr lang="en-US" altLang="zh-CN" sz="1800" b="1" dirty="0" err="1">
                <a:solidFill>
                  <a:srgbClr val="0070C0"/>
                </a:solidFill>
              </a:rPr>
              <a:t>sp_addrolemember</a:t>
            </a:r>
            <a:r>
              <a:rPr lang="zh-CN" altLang="en-US" sz="1800" b="1" dirty="0">
                <a:solidFill>
                  <a:srgbClr val="0070C0"/>
                </a:solidFill>
              </a:rPr>
              <a:t>向固定数据库角色添加成员，</a:t>
            </a:r>
            <a:r>
              <a:rPr lang="zh-CN" altLang="en-US" sz="1800" dirty="0"/>
              <a:t>其语句格式为：</a:t>
            </a:r>
          </a:p>
          <a:p>
            <a:pPr indent="457200" algn="just" fontAlgn="auto">
              <a:lnSpc>
                <a:spcPct val="150000"/>
              </a:lnSpc>
              <a:spcBef>
                <a:spcPts val="0"/>
              </a:spcBef>
              <a:buFont typeface="Wingdings" panose="05000000000000000000" pitchFamily="2" charset="2"/>
              <a:buNone/>
            </a:pPr>
            <a:r>
              <a:rPr lang="zh-CN" altLang="en-US" sz="1800" dirty="0"/>
              <a:t>     </a:t>
            </a:r>
            <a:r>
              <a:rPr lang="en-US" altLang="zh-CN" sz="1800" dirty="0" err="1">
                <a:solidFill>
                  <a:srgbClr val="993300"/>
                </a:solidFill>
              </a:rPr>
              <a:t>sp_addrolemember</a:t>
            </a:r>
            <a:r>
              <a:rPr lang="en-US" altLang="zh-CN" sz="1800" dirty="0">
                <a:solidFill>
                  <a:srgbClr val="993300"/>
                </a:solidFill>
              </a:rPr>
              <a:t> &lt;</a:t>
            </a:r>
            <a:r>
              <a:rPr lang="zh-CN" altLang="en-US" sz="1800" dirty="0">
                <a:solidFill>
                  <a:srgbClr val="993300"/>
                </a:solidFill>
              </a:rPr>
              <a:t>固定角色名</a:t>
            </a:r>
            <a:r>
              <a:rPr lang="en-US" altLang="zh-CN" sz="1800" dirty="0">
                <a:solidFill>
                  <a:srgbClr val="993300"/>
                </a:solidFill>
              </a:rPr>
              <a:t>&gt;,&lt;</a:t>
            </a:r>
            <a:r>
              <a:rPr lang="zh-CN" altLang="en-US" sz="1800" dirty="0">
                <a:solidFill>
                  <a:srgbClr val="993300"/>
                </a:solidFill>
              </a:rPr>
              <a:t>数据库用户</a:t>
            </a:r>
            <a:r>
              <a:rPr lang="en-US" altLang="zh-CN" sz="1800" dirty="0">
                <a:solidFill>
                  <a:srgbClr val="993300"/>
                </a:solidFill>
              </a:rPr>
              <a:t>&gt;</a:t>
            </a:r>
          </a:p>
          <a:p>
            <a:pPr indent="457200" algn="just" fontAlgn="auto">
              <a:lnSpc>
                <a:spcPct val="150000"/>
              </a:lnSpc>
              <a:spcBef>
                <a:spcPts val="0"/>
              </a:spcBef>
              <a:buFont typeface="Wingdings" panose="05000000000000000000" pitchFamily="2" charset="2"/>
              <a:buNone/>
            </a:pPr>
            <a:endParaRPr lang="en-US" altLang="zh-CN" sz="1800" dirty="0">
              <a:solidFill>
                <a:srgbClr val="993300"/>
              </a:solidFill>
            </a:endParaRPr>
          </a:p>
          <a:p>
            <a:pPr indent="457200" algn="just" fontAlgn="auto">
              <a:lnSpc>
                <a:spcPct val="150000"/>
              </a:lnSpc>
              <a:spcBef>
                <a:spcPts val="0"/>
              </a:spcBef>
              <a:buFont typeface="Wingdings" panose="05000000000000000000" pitchFamily="2" charset="2"/>
              <a:buNone/>
            </a:pPr>
            <a:r>
              <a:rPr lang="zh-CN" altLang="en-US" sz="1800" dirty="0">
                <a:solidFill>
                  <a:srgbClr val="006600"/>
                </a:solidFill>
              </a:rPr>
              <a:t>例</a:t>
            </a:r>
            <a:r>
              <a:rPr lang="en-US" altLang="zh-CN" sz="1800" dirty="0">
                <a:solidFill>
                  <a:srgbClr val="006600"/>
                </a:solidFill>
              </a:rPr>
              <a:t>10.12</a:t>
            </a:r>
            <a:r>
              <a:rPr lang="en-US" altLang="zh-CN" sz="1800" dirty="0"/>
              <a:t> </a:t>
            </a:r>
            <a:r>
              <a:rPr lang="zh-CN" altLang="en-US" sz="1800" dirty="0"/>
              <a:t>为数据库</a:t>
            </a:r>
            <a:r>
              <a:rPr lang="en-US" altLang="zh-CN" sz="1800" dirty="0"/>
              <a:t>JXGL</a:t>
            </a:r>
            <a:r>
              <a:rPr lang="zh-CN" altLang="en-US" sz="1800" dirty="0"/>
              <a:t>创建</a:t>
            </a:r>
            <a:r>
              <a:rPr lang="en-US" altLang="zh-CN" sz="1800" dirty="0"/>
              <a:t>Window</a:t>
            </a:r>
            <a:r>
              <a:rPr lang="zh-CN" altLang="en-US" sz="1800" dirty="0"/>
              <a:t>登录帐户</a:t>
            </a:r>
            <a:r>
              <a:rPr lang="zh-CN" altLang="en-US" sz="1800" dirty="0">
                <a:latin typeface="Arial" panose="020B0604020202020204" pitchFamily="34" charset="0"/>
              </a:rPr>
              <a:t>“</a:t>
            </a:r>
            <a:r>
              <a:rPr lang="en-US" altLang="zh-CN" sz="1800" dirty="0" err="1"/>
              <a:t>LiuJL</a:t>
            </a:r>
            <a:r>
              <a:rPr lang="en-US" altLang="zh-CN" sz="1800" dirty="0"/>
              <a:t>-PC/</a:t>
            </a:r>
            <a:r>
              <a:rPr lang="en-US" altLang="zh-CN" sz="1800" dirty="0" err="1"/>
              <a:t>ww_login</a:t>
            </a:r>
            <a:r>
              <a:rPr lang="en-US" altLang="zh-CN" sz="1800" dirty="0">
                <a:latin typeface="Arial" panose="020B0604020202020204" pitchFamily="34" charset="0"/>
              </a:rPr>
              <a:t>”</a:t>
            </a:r>
            <a:r>
              <a:rPr lang="zh-CN" altLang="en-US" sz="1800" dirty="0"/>
              <a:t>，密码</a:t>
            </a:r>
            <a:r>
              <a:rPr lang="zh-CN" altLang="en-US" sz="1800" dirty="0">
                <a:latin typeface="Arial" panose="020B0604020202020204" pitchFamily="34" charset="0"/>
              </a:rPr>
              <a:t>“</a:t>
            </a:r>
            <a:r>
              <a:rPr lang="en-US" altLang="zh-CN" sz="1800" dirty="0" err="1"/>
              <a:t>abc</a:t>
            </a:r>
            <a:r>
              <a:rPr lang="en-US" altLang="zh-CN" sz="1800" dirty="0">
                <a:latin typeface="Arial" panose="020B0604020202020204" pitchFamily="34" charset="0"/>
              </a:rPr>
              <a:t>”</a:t>
            </a:r>
            <a:r>
              <a:rPr lang="zh-CN" altLang="en-US" sz="1800" dirty="0"/>
              <a:t>，并创建该登录帐户的用户名</a:t>
            </a:r>
            <a:r>
              <a:rPr lang="zh-CN" altLang="en-US" sz="1800" dirty="0">
                <a:latin typeface="Arial" panose="020B0604020202020204" pitchFamily="34" charset="0"/>
              </a:rPr>
              <a:t>“</a:t>
            </a:r>
            <a:r>
              <a:rPr lang="en-US" altLang="zh-CN" sz="1800" dirty="0" err="1"/>
              <a:t>Uww_login</a:t>
            </a:r>
            <a:r>
              <a:rPr lang="en-US" altLang="zh-CN" sz="1800" dirty="0">
                <a:latin typeface="Arial" panose="020B0604020202020204" pitchFamily="34" charset="0"/>
              </a:rPr>
              <a:t>”</a:t>
            </a:r>
            <a:r>
              <a:rPr lang="zh-CN" altLang="en-US" sz="1800" dirty="0"/>
              <a:t>，最后添加到固定数据库角色</a:t>
            </a:r>
            <a:r>
              <a:rPr lang="zh-CN" altLang="en-US" sz="1800" dirty="0">
                <a:latin typeface="Arial" panose="020B0604020202020204" pitchFamily="34" charset="0"/>
              </a:rPr>
              <a:t>“</a:t>
            </a:r>
            <a:r>
              <a:rPr lang="en-US" altLang="zh-CN" sz="1800" dirty="0" err="1"/>
              <a:t>db_ddladmin</a:t>
            </a:r>
            <a:r>
              <a:rPr lang="en-US" altLang="zh-CN" sz="1800" dirty="0">
                <a:latin typeface="Arial" panose="020B0604020202020204" pitchFamily="34" charset="0"/>
              </a:rPr>
              <a:t>”</a:t>
            </a:r>
            <a:r>
              <a:rPr lang="zh-CN" altLang="en-US" sz="1800" dirty="0"/>
              <a:t>中。</a:t>
            </a:r>
          </a:p>
          <a:p>
            <a:pPr indent="457200" algn="just" fontAlgn="auto">
              <a:lnSpc>
                <a:spcPct val="150000"/>
              </a:lnSpc>
              <a:spcBef>
                <a:spcPts val="0"/>
              </a:spcBef>
              <a:buFont typeface="Wingdings" panose="05000000000000000000" pitchFamily="2" charset="2"/>
              <a:buNone/>
            </a:pPr>
            <a:r>
              <a:rPr lang="en-US" altLang="zh-CN" sz="1800" dirty="0"/>
              <a:t>EXEC </a:t>
            </a:r>
            <a:r>
              <a:rPr lang="en-US" altLang="zh-CN" sz="1800" dirty="0" err="1"/>
              <a:t>sp_addlogin</a:t>
            </a:r>
            <a:r>
              <a:rPr lang="en-US" altLang="zh-CN" sz="1800" dirty="0"/>
              <a:t> '</a:t>
            </a:r>
            <a:r>
              <a:rPr lang="en-US" altLang="zh-CN" sz="1800" dirty="0" err="1"/>
              <a:t>LiuJL</a:t>
            </a:r>
            <a:r>
              <a:rPr lang="en-US" altLang="zh-CN" sz="1800" dirty="0"/>
              <a:t>-PC/ww_login','</a:t>
            </a:r>
            <a:r>
              <a:rPr lang="en-US" altLang="zh-CN" sz="1800" dirty="0" err="1"/>
              <a:t>abc</a:t>
            </a:r>
            <a:r>
              <a:rPr lang="en-US" altLang="zh-CN" sz="1800" dirty="0"/>
              <a:t>'</a:t>
            </a:r>
          </a:p>
          <a:p>
            <a:pPr indent="457200" algn="just" fontAlgn="auto">
              <a:lnSpc>
                <a:spcPct val="150000"/>
              </a:lnSpc>
              <a:spcBef>
                <a:spcPts val="0"/>
              </a:spcBef>
              <a:buFont typeface="Wingdings" panose="05000000000000000000" pitchFamily="2" charset="2"/>
              <a:buNone/>
            </a:pPr>
            <a:r>
              <a:rPr lang="en-US" altLang="zh-CN" sz="1800" dirty="0"/>
              <a:t>EXEC </a:t>
            </a:r>
            <a:r>
              <a:rPr lang="en-US" altLang="zh-CN" sz="1800" dirty="0" err="1"/>
              <a:t>sp_grantdbaccess</a:t>
            </a:r>
            <a:r>
              <a:rPr lang="en-US" altLang="zh-CN" sz="1800" dirty="0"/>
              <a:t> '</a:t>
            </a:r>
            <a:r>
              <a:rPr lang="en-US" altLang="zh-CN" sz="1800" dirty="0" err="1"/>
              <a:t>LiuJL</a:t>
            </a:r>
            <a:r>
              <a:rPr lang="en-US" altLang="zh-CN" sz="1800" dirty="0"/>
              <a:t>-PC/ww_login','</a:t>
            </a:r>
            <a:r>
              <a:rPr lang="en-US" altLang="zh-CN" sz="1800" dirty="0" err="1"/>
              <a:t>Uww_login</a:t>
            </a:r>
            <a:r>
              <a:rPr lang="en-US" altLang="zh-CN" sz="1800" dirty="0"/>
              <a:t>'</a:t>
            </a:r>
          </a:p>
          <a:p>
            <a:pPr indent="457200" algn="just" fontAlgn="auto">
              <a:lnSpc>
                <a:spcPct val="150000"/>
              </a:lnSpc>
              <a:spcBef>
                <a:spcPts val="0"/>
              </a:spcBef>
              <a:buFont typeface="Wingdings" panose="05000000000000000000" pitchFamily="2" charset="2"/>
              <a:buNone/>
            </a:pPr>
            <a:r>
              <a:rPr lang="en-US" altLang="zh-CN" sz="1800" dirty="0"/>
              <a:t>EXEC </a:t>
            </a:r>
            <a:r>
              <a:rPr lang="en-US" altLang="zh-CN" sz="1800" dirty="0" err="1"/>
              <a:t>sp_addrolemember</a:t>
            </a:r>
            <a:r>
              <a:rPr lang="en-US" altLang="zh-CN" sz="1800" dirty="0"/>
              <a:t> 'db_</a:t>
            </a:r>
            <a:r>
              <a:rPr lang="en-US" altLang="zh-CN" sz="1800" dirty="0" err="1"/>
              <a:t>ddladmin</a:t>
            </a:r>
            <a:r>
              <a:rPr lang="en-US" altLang="zh-CN" sz="1800" dirty="0"/>
              <a:t>','</a:t>
            </a:r>
            <a:r>
              <a:rPr lang="en-US" altLang="zh-CN" sz="1800" dirty="0" err="1"/>
              <a:t>Uww_login</a:t>
            </a:r>
            <a:r>
              <a:rPr lang="en-US" altLang="zh-CN" sz="1800" dirty="0"/>
              <a:t>'</a:t>
            </a:r>
          </a:p>
        </p:txBody>
      </p:sp>
      <p:sp>
        <p:nvSpPr>
          <p:cNvPr id="4" name="日期占位符 3"/>
          <p:cNvSpPr>
            <a:spLocks noGrp="1"/>
          </p:cNvSpPr>
          <p:nvPr>
            <p:ph type="dt" sz="half" idx="10"/>
          </p:nvPr>
        </p:nvSpPr>
        <p:spPr/>
        <p:txBody>
          <a:bodyPr/>
          <a:lstStyle/>
          <a:p>
            <a:pPr>
              <a:defRPr/>
            </a:pPr>
            <a:fld id="{6A51AB8F-B1F3-4687-88E6-697485EDE93B}"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4EFF5AA8-F211-4F35-81CB-6BBB80A5B2ED}" type="slidenum">
              <a:rPr lang="en-US" altLang="zh-CN"/>
              <a:t>53</a:t>
            </a:fld>
            <a:r>
              <a:rPr lang="en-US" altLang="zh-CN"/>
              <a:t>/69</a:t>
            </a:r>
          </a:p>
        </p:txBody>
      </p:sp>
    </p:spTree>
  </p:cSld>
  <p:clrMapOvr>
    <a:masterClrMapping/>
  </p:clrMapOvr>
  <p:transition>
    <p:blinds dir="ver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4"/>
          <p:cNvSpPr>
            <a:spLocks noGrp="1" noChangeArrowheads="1"/>
          </p:cNvSpPr>
          <p:nvPr>
            <p:ph type="title"/>
          </p:nvPr>
        </p:nvSpPr>
        <p:spPr>
          <a:xfrm>
            <a:off x="1991544" y="1"/>
            <a:ext cx="8153400" cy="731839"/>
          </a:xfrm>
          <a:noFill/>
        </p:spPr>
        <p:txBody>
          <a:bodyPr/>
          <a:lstStyle/>
          <a:p>
            <a:pPr eaLnBrk="1" hangingPunct="1"/>
            <a:r>
              <a:rPr lang="en-US" altLang="zh-CN" sz="3600" dirty="0"/>
              <a:t> </a:t>
            </a:r>
            <a:r>
              <a:rPr lang="zh-CN" altLang="en-US" sz="2000" b="1" dirty="0">
                <a:latin typeface="宋体" panose="02010600030101010101" pitchFamily="2" charset="-122"/>
              </a:rPr>
              <a:t>固定数据库角色管理</a:t>
            </a:r>
            <a:r>
              <a:rPr lang="en-US" altLang="zh-CN" sz="2000" b="1" dirty="0">
                <a:latin typeface="宋体" panose="02010600030101010101" pitchFamily="2" charset="-122"/>
              </a:rPr>
              <a:t>(2)</a:t>
            </a:r>
          </a:p>
        </p:txBody>
      </p:sp>
      <p:sp>
        <p:nvSpPr>
          <p:cNvPr id="52228" name="Rectangle 3"/>
          <p:cNvSpPr>
            <a:spLocks noGrp="1" noChangeArrowheads="1"/>
          </p:cNvSpPr>
          <p:nvPr>
            <p:ph idx="1"/>
          </p:nvPr>
        </p:nvSpPr>
        <p:spPr>
          <a:xfrm>
            <a:off x="609600" y="1083734"/>
            <a:ext cx="10972800" cy="4525963"/>
          </a:xfrm>
        </p:spPr>
        <p:txBody>
          <a:bodyPr>
            <a:normAutofit fontScale="95000"/>
          </a:bodyPr>
          <a:lstStyle/>
          <a:p>
            <a:pPr indent="457200" fontAlgn="auto">
              <a:lnSpc>
                <a:spcPct val="150000"/>
              </a:lnSpc>
              <a:spcBef>
                <a:spcPts val="0"/>
              </a:spcBef>
              <a:spcAft>
                <a:spcPct val="20000"/>
              </a:spcAft>
              <a:buClr>
                <a:schemeClr val="hlink"/>
              </a:buClr>
              <a:buSzPct val="95000"/>
              <a:buFont typeface="Wingdings" panose="05000000000000000000" pitchFamily="2" charset="2"/>
              <a:buChar char="v"/>
            </a:pPr>
            <a:r>
              <a:rPr lang="zh-CN" altLang="en-US" sz="2000" dirty="0">
                <a:solidFill>
                  <a:srgbClr val="148BD4"/>
                </a:solidFill>
              </a:rPr>
              <a:t>删除固定数据库角色成员</a:t>
            </a:r>
            <a:endParaRPr lang="zh-CN" altLang="en-US" sz="2000" dirty="0">
              <a:solidFill>
                <a:srgbClr val="0000CC"/>
              </a:solidFill>
            </a:endParaRPr>
          </a:p>
          <a:p>
            <a:pPr indent="457200" fontAlgn="auto">
              <a:lnSpc>
                <a:spcPct val="150000"/>
              </a:lnSpc>
              <a:spcBef>
                <a:spcPts val="0"/>
              </a:spcBef>
              <a:buFont typeface="Wingdings" panose="05000000000000000000" pitchFamily="2" charset="2"/>
              <a:buNone/>
            </a:pPr>
            <a:r>
              <a:rPr lang="zh-CN" altLang="en-US" sz="2000" dirty="0"/>
              <a:t>使用</a:t>
            </a:r>
            <a:r>
              <a:rPr lang="zh-CN" altLang="en-US" sz="2000" b="1" dirty="0">
                <a:solidFill>
                  <a:srgbClr val="0070C0"/>
                </a:solidFill>
              </a:rPr>
              <a:t>系统存储过程</a:t>
            </a:r>
            <a:r>
              <a:rPr lang="en-US" altLang="zh-CN" sz="2000" b="1" dirty="0" err="1">
                <a:solidFill>
                  <a:srgbClr val="0070C0"/>
                </a:solidFill>
              </a:rPr>
              <a:t>sp_droprolemember</a:t>
            </a:r>
            <a:r>
              <a:rPr lang="zh-CN" altLang="en-US" sz="2000" b="1" dirty="0">
                <a:solidFill>
                  <a:srgbClr val="0070C0"/>
                </a:solidFill>
              </a:rPr>
              <a:t>删除固定数据库角色成员</a:t>
            </a:r>
            <a:r>
              <a:rPr lang="zh-CN" altLang="en-US" sz="2000" dirty="0"/>
              <a:t>，其语句格式为：</a:t>
            </a:r>
          </a:p>
          <a:p>
            <a:pPr indent="457200" fontAlgn="auto">
              <a:lnSpc>
                <a:spcPct val="150000"/>
              </a:lnSpc>
              <a:spcBef>
                <a:spcPts val="0"/>
              </a:spcBef>
              <a:spcAft>
                <a:spcPct val="20000"/>
              </a:spcAft>
              <a:buFont typeface="Wingdings" panose="05000000000000000000" pitchFamily="2" charset="2"/>
              <a:buNone/>
            </a:pPr>
            <a:r>
              <a:rPr lang="zh-CN" altLang="en-US" sz="2000" dirty="0"/>
              <a:t>     </a:t>
            </a:r>
            <a:r>
              <a:rPr lang="zh-CN" altLang="en-US" sz="2000" dirty="0">
                <a:solidFill>
                  <a:srgbClr val="E24747"/>
                </a:solidFill>
              </a:rPr>
              <a:t>  </a:t>
            </a:r>
            <a:r>
              <a:rPr lang="en-US" altLang="zh-CN" sz="2000" dirty="0" err="1">
                <a:solidFill>
                  <a:srgbClr val="E24747"/>
                </a:solidFill>
              </a:rPr>
              <a:t>sp_droprolemember</a:t>
            </a:r>
            <a:r>
              <a:rPr lang="en-US" altLang="zh-CN" sz="2000" dirty="0">
                <a:solidFill>
                  <a:srgbClr val="E24747"/>
                </a:solidFill>
              </a:rPr>
              <a:t> &lt;</a:t>
            </a:r>
            <a:r>
              <a:rPr lang="zh-CN" altLang="en-US" sz="2000" dirty="0">
                <a:solidFill>
                  <a:srgbClr val="E24747"/>
                </a:solidFill>
              </a:rPr>
              <a:t>固定角色名</a:t>
            </a:r>
            <a:r>
              <a:rPr lang="en-US" altLang="zh-CN" sz="2000" dirty="0">
                <a:solidFill>
                  <a:srgbClr val="E24747"/>
                </a:solidFill>
              </a:rPr>
              <a:t>&gt;,&lt;</a:t>
            </a:r>
            <a:r>
              <a:rPr lang="zh-CN" altLang="en-US" sz="2000" dirty="0">
                <a:solidFill>
                  <a:srgbClr val="E24747"/>
                </a:solidFill>
              </a:rPr>
              <a:t>角色成员名</a:t>
            </a:r>
            <a:r>
              <a:rPr lang="en-US" altLang="zh-CN" sz="2000" dirty="0">
                <a:solidFill>
                  <a:srgbClr val="E24747"/>
                </a:solidFill>
              </a:rPr>
              <a:t>&gt;</a:t>
            </a:r>
          </a:p>
          <a:p>
            <a:pPr indent="457200" fontAlgn="auto">
              <a:lnSpc>
                <a:spcPct val="150000"/>
              </a:lnSpc>
              <a:spcBef>
                <a:spcPts val="0"/>
              </a:spcBef>
              <a:buFont typeface="Wingdings" panose="05000000000000000000" pitchFamily="2" charset="2"/>
              <a:buNone/>
            </a:pPr>
            <a:r>
              <a:rPr lang="zh-CN" altLang="en-US" sz="2000" dirty="0"/>
              <a:t>其中</a:t>
            </a:r>
            <a:r>
              <a:rPr lang="en-US" altLang="zh-CN" sz="2000" dirty="0"/>
              <a:t>&lt;</a:t>
            </a:r>
            <a:r>
              <a:rPr lang="zh-CN" altLang="en-US" sz="2000" dirty="0"/>
              <a:t>固定角色名</a:t>
            </a:r>
            <a:r>
              <a:rPr lang="en-US" altLang="zh-CN" sz="2000" dirty="0"/>
              <a:t>&gt;</a:t>
            </a:r>
            <a:r>
              <a:rPr lang="zh-CN" altLang="en-US" sz="2000" dirty="0"/>
              <a:t>是固定数据库角色名。</a:t>
            </a:r>
            <a:endParaRPr lang="en-US" altLang="zh-CN" sz="2000" dirty="0"/>
          </a:p>
          <a:p>
            <a:pPr indent="457200" fontAlgn="auto">
              <a:lnSpc>
                <a:spcPct val="150000"/>
              </a:lnSpc>
              <a:spcBef>
                <a:spcPts val="0"/>
              </a:spcBef>
              <a:buFont typeface="Wingdings" panose="05000000000000000000" pitchFamily="2" charset="2"/>
              <a:buNone/>
            </a:pPr>
            <a:endParaRPr lang="zh-CN" altLang="en-US" sz="2000" dirty="0"/>
          </a:p>
          <a:p>
            <a:pPr indent="457200" fontAlgn="auto">
              <a:lnSpc>
                <a:spcPct val="150000"/>
              </a:lnSpc>
              <a:spcBef>
                <a:spcPts val="0"/>
              </a:spcBef>
              <a:buFont typeface="Wingdings" panose="05000000000000000000" pitchFamily="2" charset="2"/>
              <a:buNone/>
            </a:pPr>
            <a:r>
              <a:rPr lang="zh-CN" altLang="en-US" sz="2000" dirty="0">
                <a:solidFill>
                  <a:srgbClr val="993300"/>
                </a:solidFill>
              </a:rPr>
              <a:t>例</a:t>
            </a:r>
            <a:r>
              <a:rPr lang="en-US" altLang="zh-CN" sz="2000" dirty="0">
                <a:solidFill>
                  <a:srgbClr val="993300"/>
                </a:solidFill>
              </a:rPr>
              <a:t>10.13</a:t>
            </a:r>
            <a:r>
              <a:rPr lang="en-US" altLang="zh-CN" sz="2000" dirty="0"/>
              <a:t> </a:t>
            </a:r>
            <a:r>
              <a:rPr lang="zh-CN" altLang="en-US" sz="2000" dirty="0"/>
              <a:t>删除例上例中创建的固定数据库角色</a:t>
            </a:r>
            <a:r>
              <a:rPr lang="zh-CN" altLang="en-US" sz="2000" dirty="0">
                <a:latin typeface="Arial" panose="020B0604020202020204" pitchFamily="34" charset="0"/>
              </a:rPr>
              <a:t>“</a:t>
            </a:r>
            <a:r>
              <a:rPr lang="en-US" altLang="zh-CN" sz="2000" dirty="0" err="1"/>
              <a:t>db_ddladmin</a:t>
            </a:r>
            <a:r>
              <a:rPr lang="en-US" altLang="zh-CN" sz="2000" dirty="0">
                <a:latin typeface="Arial" panose="020B0604020202020204" pitchFamily="34" charset="0"/>
              </a:rPr>
              <a:t>”</a:t>
            </a:r>
            <a:r>
              <a:rPr lang="zh-CN" altLang="en-US" sz="2000" dirty="0"/>
              <a:t>的角色成员</a:t>
            </a:r>
            <a:r>
              <a:rPr lang="zh-CN" altLang="en-US" sz="2000" dirty="0">
                <a:latin typeface="Arial" panose="020B0604020202020204" pitchFamily="34" charset="0"/>
              </a:rPr>
              <a:t>“</a:t>
            </a:r>
            <a:r>
              <a:rPr lang="en-US" altLang="zh-CN" sz="2000" dirty="0" err="1"/>
              <a:t>Uww_login</a:t>
            </a:r>
            <a:r>
              <a:rPr lang="en-US" altLang="zh-CN" sz="2000" dirty="0">
                <a:latin typeface="Arial" panose="020B0604020202020204" pitchFamily="34" charset="0"/>
              </a:rPr>
              <a:t>”</a:t>
            </a:r>
            <a:r>
              <a:rPr lang="zh-CN" altLang="en-US" sz="2000" dirty="0"/>
              <a:t>。</a:t>
            </a:r>
          </a:p>
          <a:p>
            <a:pPr indent="457200" fontAlgn="auto">
              <a:lnSpc>
                <a:spcPct val="150000"/>
              </a:lnSpc>
              <a:spcBef>
                <a:spcPts val="0"/>
              </a:spcBef>
              <a:buFont typeface="Wingdings" panose="05000000000000000000" pitchFamily="2" charset="2"/>
              <a:buNone/>
            </a:pPr>
            <a:r>
              <a:rPr lang="en-US" altLang="zh-CN" sz="2000" dirty="0"/>
              <a:t>USE JXGL</a:t>
            </a:r>
          </a:p>
          <a:p>
            <a:pPr indent="457200" fontAlgn="auto">
              <a:lnSpc>
                <a:spcPct val="150000"/>
              </a:lnSpc>
              <a:spcBef>
                <a:spcPts val="0"/>
              </a:spcBef>
              <a:buFont typeface="Wingdings" panose="05000000000000000000" pitchFamily="2" charset="2"/>
              <a:buNone/>
            </a:pPr>
            <a:r>
              <a:rPr lang="en-US" altLang="zh-CN" sz="2000" dirty="0"/>
              <a:t>GO</a:t>
            </a:r>
          </a:p>
          <a:p>
            <a:pPr indent="457200" fontAlgn="auto">
              <a:lnSpc>
                <a:spcPct val="150000"/>
              </a:lnSpc>
              <a:spcBef>
                <a:spcPts val="0"/>
              </a:spcBef>
              <a:buFont typeface="Wingdings" panose="05000000000000000000" pitchFamily="2" charset="2"/>
              <a:buNone/>
            </a:pPr>
            <a:r>
              <a:rPr lang="en-US" altLang="zh-CN" sz="2000" dirty="0"/>
              <a:t>EXEC </a:t>
            </a:r>
            <a:r>
              <a:rPr lang="en-US" altLang="zh-CN" sz="2000" dirty="0" err="1"/>
              <a:t>sp_droprolemember</a:t>
            </a:r>
            <a:r>
              <a:rPr lang="en-US" altLang="zh-CN" sz="2000" dirty="0"/>
              <a:t> 'db_</a:t>
            </a:r>
            <a:r>
              <a:rPr lang="en-US" altLang="zh-CN" sz="2000" dirty="0" err="1"/>
              <a:t>ddladmin</a:t>
            </a:r>
            <a:r>
              <a:rPr lang="en-US" altLang="zh-CN" sz="2000" dirty="0"/>
              <a:t>','</a:t>
            </a:r>
            <a:r>
              <a:rPr lang="en-US" altLang="zh-CN" sz="2000" dirty="0" err="1"/>
              <a:t>Uww_login</a:t>
            </a:r>
            <a:r>
              <a:rPr lang="en-US" altLang="zh-CN" sz="2000" dirty="0"/>
              <a:t>' </a:t>
            </a:r>
          </a:p>
          <a:p>
            <a:pPr indent="457200" fontAlgn="auto">
              <a:lnSpc>
                <a:spcPct val="150000"/>
              </a:lnSpc>
              <a:spcBef>
                <a:spcPts val="0"/>
              </a:spcBef>
              <a:buFont typeface="Wingdings" panose="05000000000000000000" pitchFamily="2" charset="2"/>
              <a:buNone/>
            </a:pPr>
            <a:r>
              <a:rPr lang="en-US" altLang="zh-CN" sz="2000" dirty="0"/>
              <a:t>GO</a:t>
            </a:r>
          </a:p>
        </p:txBody>
      </p:sp>
      <p:sp>
        <p:nvSpPr>
          <p:cNvPr id="4" name="日期占位符 3"/>
          <p:cNvSpPr>
            <a:spLocks noGrp="1"/>
          </p:cNvSpPr>
          <p:nvPr>
            <p:ph type="dt" sz="half" idx="10"/>
          </p:nvPr>
        </p:nvSpPr>
        <p:spPr/>
        <p:txBody>
          <a:bodyPr/>
          <a:lstStyle/>
          <a:p>
            <a:pPr>
              <a:defRPr/>
            </a:pPr>
            <a:fld id="{E7831B44-CDFA-4C0B-A71A-26A704D8E0C2}"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A98D125F-B674-48FE-8B8E-7D98D8DF8ADE}" type="slidenum">
              <a:rPr lang="en-US" altLang="zh-CN"/>
              <a:t>54</a:t>
            </a:fld>
            <a:r>
              <a:rPr lang="en-US" altLang="zh-CN"/>
              <a:t>/69</a:t>
            </a:r>
          </a:p>
        </p:txBody>
      </p:sp>
    </p:spTree>
  </p:cSld>
  <p:clrMapOvr>
    <a:masterClrMapping/>
  </p:clrMapOvr>
  <p:transition>
    <p:check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4"/>
          <p:cNvSpPr>
            <a:spLocks noGrp="1" noChangeArrowheads="1"/>
          </p:cNvSpPr>
          <p:nvPr>
            <p:ph type="title"/>
          </p:nvPr>
        </p:nvSpPr>
        <p:spPr>
          <a:xfrm>
            <a:off x="1991544" y="10526"/>
            <a:ext cx="8153400" cy="731839"/>
          </a:xfrm>
          <a:noFill/>
        </p:spPr>
        <p:txBody>
          <a:bodyPr/>
          <a:lstStyle/>
          <a:p>
            <a:pPr eaLnBrk="1" hangingPunct="1"/>
            <a:r>
              <a:rPr lang="en-US" altLang="zh-CN" sz="3600" dirty="0"/>
              <a:t> </a:t>
            </a:r>
            <a:r>
              <a:rPr lang="zh-CN" altLang="en-US" sz="2000" b="1" dirty="0">
                <a:latin typeface="宋体" panose="02010600030101010101" pitchFamily="2" charset="-122"/>
              </a:rPr>
              <a:t>固定数据库角色管理</a:t>
            </a:r>
            <a:r>
              <a:rPr lang="en-US" altLang="zh-CN" sz="2000" b="1" dirty="0">
                <a:latin typeface="宋体" panose="02010600030101010101" pitchFamily="2" charset="-122"/>
              </a:rPr>
              <a:t>(3)</a:t>
            </a:r>
          </a:p>
        </p:txBody>
      </p:sp>
      <p:sp>
        <p:nvSpPr>
          <p:cNvPr id="53252" name="Rectangle 3"/>
          <p:cNvSpPr>
            <a:spLocks noGrp="1" noChangeArrowheads="1"/>
          </p:cNvSpPr>
          <p:nvPr>
            <p:ph idx="1"/>
          </p:nvPr>
        </p:nvSpPr>
        <p:spPr>
          <a:xfrm>
            <a:off x="609600" y="742365"/>
            <a:ext cx="10772245" cy="5876925"/>
          </a:xfrm>
        </p:spPr>
        <p:txBody>
          <a:bodyPr>
            <a:normAutofit fontScale="97500"/>
          </a:bodyPr>
          <a:lstStyle/>
          <a:p>
            <a:pPr indent="457200" algn="just" fontAlgn="auto">
              <a:lnSpc>
                <a:spcPct val="150000"/>
              </a:lnSpc>
              <a:spcBef>
                <a:spcPts val="0"/>
              </a:spcBef>
              <a:spcAft>
                <a:spcPct val="20000"/>
              </a:spcAft>
            </a:pPr>
            <a:r>
              <a:rPr lang="zh-CN" altLang="en-US" sz="2000" dirty="0">
                <a:solidFill>
                  <a:srgbClr val="148BD4"/>
                </a:solidFill>
              </a:rPr>
              <a:t>查看固定数据库角色成员信息</a:t>
            </a:r>
            <a:endParaRPr lang="zh-CN" altLang="en-US" sz="2000" dirty="0">
              <a:solidFill>
                <a:srgbClr val="0000CC"/>
              </a:solidFill>
            </a:endParaRPr>
          </a:p>
          <a:p>
            <a:pPr indent="457200" algn="just" fontAlgn="auto">
              <a:lnSpc>
                <a:spcPct val="150000"/>
              </a:lnSpc>
              <a:spcBef>
                <a:spcPts val="0"/>
              </a:spcBef>
              <a:buFont typeface="Wingdings" panose="05000000000000000000" pitchFamily="2" charset="2"/>
              <a:buNone/>
            </a:pPr>
            <a:r>
              <a:rPr lang="zh-CN" altLang="en-US" sz="2000" dirty="0"/>
              <a:t>利用</a:t>
            </a:r>
            <a:r>
              <a:rPr lang="en-US" altLang="zh-CN" sz="2000" dirty="0"/>
              <a:t>SSMS</a:t>
            </a:r>
            <a:r>
              <a:rPr lang="zh-CN" altLang="en-US" sz="2000" dirty="0"/>
              <a:t>图形方式查看固定数据库角色成员信息通过依次展开</a:t>
            </a:r>
            <a:r>
              <a:rPr lang="zh-CN" altLang="en-US" sz="2000" dirty="0">
                <a:latin typeface="Arial" panose="020B0604020202020204" pitchFamily="34" charset="0"/>
              </a:rPr>
              <a:t>“</a:t>
            </a:r>
            <a:r>
              <a:rPr lang="zh-CN" altLang="en-US" sz="2000" dirty="0"/>
              <a:t>对象资源管理器</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数据库</a:t>
            </a:r>
            <a:r>
              <a:rPr lang="zh-CN" altLang="en-US" sz="2000" dirty="0">
                <a:latin typeface="Arial" panose="020B0604020202020204" pitchFamily="34" charset="0"/>
              </a:rPr>
              <a:t>”</a:t>
            </a:r>
            <a:r>
              <a:rPr lang="zh-CN" altLang="en-US" sz="2000" dirty="0"/>
              <a:t>→所选数据库（如</a:t>
            </a:r>
            <a:r>
              <a:rPr lang="en-US" altLang="zh-CN" sz="2000" dirty="0"/>
              <a:t>JXGL</a:t>
            </a:r>
            <a:r>
              <a:rPr lang="zh-CN" altLang="en-US" sz="2000" dirty="0"/>
              <a:t>）→</a:t>
            </a:r>
            <a:r>
              <a:rPr lang="zh-CN" altLang="en-US" sz="2000" dirty="0">
                <a:latin typeface="Arial" panose="020B0604020202020204" pitchFamily="34" charset="0"/>
              </a:rPr>
              <a:t>“</a:t>
            </a:r>
            <a:r>
              <a:rPr lang="zh-CN" altLang="en-US" sz="2000" dirty="0"/>
              <a:t>安全性</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角色</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数据库角色</a:t>
            </a:r>
            <a:r>
              <a:rPr lang="zh-CN" altLang="en-US" sz="2000" dirty="0">
                <a:latin typeface="Arial" panose="020B0604020202020204" pitchFamily="34" charset="0"/>
              </a:rPr>
              <a:t>”</a:t>
            </a:r>
            <a:r>
              <a:rPr lang="zh-CN" altLang="en-US" sz="2000" dirty="0"/>
              <a:t>。选定要查看的固定数据库角色，按右键，在弹出的快捷菜单中单击</a:t>
            </a:r>
            <a:r>
              <a:rPr lang="zh-CN" altLang="en-US" sz="2000" dirty="0">
                <a:latin typeface="Arial" panose="020B0604020202020204" pitchFamily="34" charset="0"/>
              </a:rPr>
              <a:t>“</a:t>
            </a:r>
            <a:r>
              <a:rPr lang="zh-CN" altLang="en-US" sz="2000" dirty="0"/>
              <a:t>属性</a:t>
            </a:r>
            <a:r>
              <a:rPr lang="zh-CN" altLang="en-US" sz="2000" dirty="0">
                <a:latin typeface="Arial" panose="020B0604020202020204" pitchFamily="34" charset="0"/>
              </a:rPr>
              <a:t>”</a:t>
            </a:r>
            <a:r>
              <a:rPr lang="zh-CN" altLang="en-US" sz="2000" dirty="0"/>
              <a:t>，出现类似于 </a:t>
            </a:r>
            <a:r>
              <a:rPr lang="zh-CN" altLang="en-US" sz="2000" dirty="0">
                <a:latin typeface="Arial" panose="020B0604020202020204" pitchFamily="34" charset="0"/>
              </a:rPr>
              <a:t>“</a:t>
            </a:r>
            <a:r>
              <a:rPr lang="zh-CN" altLang="en-US" sz="2000" dirty="0"/>
              <a:t>数据库角色属性</a:t>
            </a:r>
            <a:r>
              <a:rPr lang="zh-CN" altLang="en-US" sz="2000" dirty="0">
                <a:latin typeface="Arial" panose="020B0604020202020204" pitchFamily="34" charset="0"/>
              </a:rPr>
              <a:t>”</a:t>
            </a:r>
            <a:r>
              <a:rPr lang="zh-CN" altLang="en-US" sz="2000" dirty="0"/>
              <a:t>界面，在</a:t>
            </a:r>
            <a:r>
              <a:rPr lang="zh-CN" altLang="en-US" sz="2000" dirty="0">
                <a:latin typeface="Arial" panose="020B0604020202020204" pitchFamily="34" charset="0"/>
              </a:rPr>
              <a:t>“</a:t>
            </a:r>
            <a:r>
              <a:rPr lang="zh-CN" altLang="en-US" sz="2000" dirty="0"/>
              <a:t>此角色成员</a:t>
            </a:r>
            <a:r>
              <a:rPr lang="zh-CN" altLang="en-US" sz="2000" dirty="0">
                <a:latin typeface="Arial" panose="020B0604020202020204" pitchFamily="34" charset="0"/>
              </a:rPr>
              <a:t>”</a:t>
            </a:r>
            <a:r>
              <a:rPr lang="zh-CN" altLang="en-US" sz="2000" dirty="0"/>
              <a:t>框中可以查看。</a:t>
            </a:r>
          </a:p>
          <a:p>
            <a:pPr indent="457200" algn="just" fontAlgn="auto">
              <a:lnSpc>
                <a:spcPct val="150000"/>
              </a:lnSpc>
              <a:spcBef>
                <a:spcPts val="0"/>
              </a:spcBef>
              <a:buFont typeface="Wingdings" panose="05000000000000000000" pitchFamily="2" charset="2"/>
              <a:buNone/>
            </a:pPr>
            <a:r>
              <a:rPr lang="zh-CN" altLang="en-US" sz="2000" dirty="0"/>
              <a:t> 查看当前数据库的</a:t>
            </a:r>
            <a:r>
              <a:rPr lang="zh-CN" altLang="en-US" sz="2000" b="1" dirty="0">
                <a:solidFill>
                  <a:srgbClr val="0070C0"/>
                </a:solidFill>
              </a:rPr>
              <a:t>固定数据库角色</a:t>
            </a:r>
            <a:r>
              <a:rPr lang="zh-CN" altLang="en-US" sz="2000" dirty="0"/>
              <a:t>的存储过程</a:t>
            </a:r>
            <a:r>
              <a:rPr lang="en-US" altLang="zh-CN" sz="2000" b="1" dirty="0" err="1">
                <a:solidFill>
                  <a:srgbClr val="0070C0"/>
                </a:solidFill>
              </a:rPr>
              <a:t>sp_helpdbfixedrole</a:t>
            </a:r>
            <a:r>
              <a:rPr lang="zh-CN" altLang="en-US" sz="2000" dirty="0"/>
              <a:t>：</a:t>
            </a:r>
          </a:p>
          <a:p>
            <a:pPr indent="457200" algn="just" fontAlgn="auto">
              <a:lnSpc>
                <a:spcPct val="150000"/>
              </a:lnSpc>
              <a:spcBef>
                <a:spcPts val="0"/>
              </a:spcBef>
              <a:spcAft>
                <a:spcPct val="20000"/>
              </a:spcAft>
              <a:buFont typeface="Wingdings" panose="05000000000000000000" pitchFamily="2" charset="2"/>
              <a:buNone/>
            </a:pPr>
            <a:r>
              <a:rPr lang="zh-CN" altLang="en-US" sz="2000" dirty="0">
                <a:solidFill>
                  <a:srgbClr val="E24747"/>
                </a:solidFill>
              </a:rPr>
              <a:t>      </a:t>
            </a:r>
            <a:r>
              <a:rPr lang="en-US" altLang="zh-CN" sz="2000" dirty="0" err="1">
                <a:solidFill>
                  <a:srgbClr val="E24747"/>
                </a:solidFill>
              </a:rPr>
              <a:t>sp_helpdbfixedrole</a:t>
            </a:r>
            <a:r>
              <a:rPr lang="en-US" altLang="zh-CN" sz="2000" dirty="0">
                <a:solidFill>
                  <a:srgbClr val="E24747"/>
                </a:solidFill>
              </a:rPr>
              <a:t> &lt;</a:t>
            </a:r>
            <a:r>
              <a:rPr lang="zh-CN" altLang="en-US" sz="2000" dirty="0">
                <a:solidFill>
                  <a:srgbClr val="E24747"/>
                </a:solidFill>
              </a:rPr>
              <a:t>固定角色名</a:t>
            </a:r>
            <a:r>
              <a:rPr lang="en-US" altLang="zh-CN" sz="2000" dirty="0">
                <a:solidFill>
                  <a:srgbClr val="E24747"/>
                </a:solidFill>
              </a:rPr>
              <a:t>&gt;</a:t>
            </a:r>
            <a:endParaRPr lang="en-US" altLang="zh-CN" sz="2000" dirty="0">
              <a:solidFill>
                <a:srgbClr val="993300"/>
              </a:solidFill>
            </a:endParaRPr>
          </a:p>
          <a:p>
            <a:pPr indent="457200" algn="just" fontAlgn="auto">
              <a:lnSpc>
                <a:spcPct val="150000"/>
              </a:lnSpc>
              <a:spcBef>
                <a:spcPts val="0"/>
              </a:spcBef>
              <a:buFont typeface="Wingdings" panose="05000000000000000000" pitchFamily="2" charset="2"/>
              <a:buNone/>
            </a:pPr>
            <a:r>
              <a:rPr lang="en-US" altLang="zh-CN" sz="2000" dirty="0"/>
              <a:t> </a:t>
            </a:r>
            <a:r>
              <a:rPr lang="zh-CN" altLang="en-US" sz="2000" dirty="0"/>
              <a:t>查看当前数据库定义的</a:t>
            </a:r>
            <a:r>
              <a:rPr lang="zh-CN" altLang="en-US" sz="2100" b="1" dirty="0">
                <a:solidFill>
                  <a:srgbClr val="0070C0"/>
                </a:solidFill>
              </a:rPr>
              <a:t>角色信息</a:t>
            </a:r>
            <a:r>
              <a:rPr lang="zh-CN" altLang="en-US" sz="2000" dirty="0"/>
              <a:t>的存储过程</a:t>
            </a:r>
            <a:r>
              <a:rPr lang="en-US" altLang="zh-CN" sz="2100" b="1" dirty="0" err="1">
                <a:solidFill>
                  <a:srgbClr val="0070C0"/>
                </a:solidFill>
              </a:rPr>
              <a:t>sp_helprole</a:t>
            </a:r>
            <a:r>
              <a:rPr lang="zh-CN" altLang="en-US" sz="2000" dirty="0"/>
              <a:t>：</a:t>
            </a:r>
          </a:p>
          <a:p>
            <a:pPr indent="457200" algn="just" fontAlgn="auto">
              <a:lnSpc>
                <a:spcPct val="150000"/>
              </a:lnSpc>
              <a:spcBef>
                <a:spcPts val="0"/>
              </a:spcBef>
              <a:spcAft>
                <a:spcPct val="20000"/>
              </a:spcAft>
              <a:buFont typeface="Wingdings" panose="05000000000000000000" pitchFamily="2" charset="2"/>
              <a:buNone/>
            </a:pPr>
            <a:r>
              <a:rPr lang="zh-CN" altLang="en-US" sz="2000" dirty="0"/>
              <a:t>       </a:t>
            </a:r>
            <a:r>
              <a:rPr lang="en-US" altLang="zh-CN" sz="2000" dirty="0" err="1">
                <a:solidFill>
                  <a:srgbClr val="E24747"/>
                </a:solidFill>
              </a:rPr>
              <a:t>sp_helprole</a:t>
            </a:r>
            <a:r>
              <a:rPr lang="en-US" altLang="zh-CN" sz="2000" dirty="0">
                <a:solidFill>
                  <a:srgbClr val="E24747"/>
                </a:solidFill>
              </a:rPr>
              <a:t> &lt;</a:t>
            </a:r>
            <a:r>
              <a:rPr lang="zh-CN" altLang="en-US" sz="2000" dirty="0">
                <a:solidFill>
                  <a:srgbClr val="E24747"/>
                </a:solidFill>
              </a:rPr>
              <a:t>固定角色名</a:t>
            </a:r>
            <a:r>
              <a:rPr lang="en-US" altLang="zh-CN" sz="2000" dirty="0">
                <a:solidFill>
                  <a:srgbClr val="E24747"/>
                </a:solidFill>
              </a:rPr>
              <a:t>&gt; </a:t>
            </a:r>
          </a:p>
          <a:p>
            <a:pPr indent="457200" algn="just" fontAlgn="auto">
              <a:lnSpc>
                <a:spcPct val="150000"/>
              </a:lnSpc>
              <a:spcBef>
                <a:spcPts val="0"/>
              </a:spcBef>
              <a:buFont typeface="Wingdings" panose="05000000000000000000" pitchFamily="2" charset="2"/>
              <a:buNone/>
            </a:pPr>
            <a:r>
              <a:rPr lang="en-US" altLang="zh-CN" sz="2000" dirty="0"/>
              <a:t> </a:t>
            </a:r>
            <a:r>
              <a:rPr lang="zh-CN" altLang="en-US" sz="2000" dirty="0"/>
              <a:t>查看当前数据库定义的</a:t>
            </a:r>
            <a:r>
              <a:rPr lang="zh-CN" altLang="en-US" sz="2100" b="1" dirty="0">
                <a:solidFill>
                  <a:srgbClr val="0070C0"/>
                </a:solidFill>
              </a:rPr>
              <a:t>角色成员信息</a:t>
            </a:r>
            <a:r>
              <a:rPr lang="zh-CN" altLang="en-US" sz="2000" dirty="0"/>
              <a:t>的存储过程</a:t>
            </a:r>
            <a:r>
              <a:rPr lang="en-US" altLang="zh-CN" sz="2100" b="1" dirty="0" err="1">
                <a:solidFill>
                  <a:srgbClr val="0070C0"/>
                </a:solidFill>
              </a:rPr>
              <a:t>sp_helprole</a:t>
            </a:r>
            <a:r>
              <a:rPr lang="zh-CN" altLang="en-US" sz="2000" dirty="0"/>
              <a:t>：</a:t>
            </a:r>
          </a:p>
          <a:p>
            <a:pPr indent="457200" algn="just" fontAlgn="auto">
              <a:lnSpc>
                <a:spcPct val="150000"/>
              </a:lnSpc>
              <a:spcBef>
                <a:spcPts val="0"/>
              </a:spcBef>
              <a:buFont typeface="Wingdings" panose="05000000000000000000" pitchFamily="2" charset="2"/>
              <a:buNone/>
            </a:pPr>
            <a:r>
              <a:rPr lang="zh-CN" altLang="en-US" sz="2000" dirty="0"/>
              <a:t>      </a:t>
            </a:r>
            <a:r>
              <a:rPr lang="zh-CN" altLang="en-US" sz="2000" dirty="0">
                <a:solidFill>
                  <a:srgbClr val="E24747"/>
                </a:solidFill>
              </a:rPr>
              <a:t> </a:t>
            </a:r>
            <a:r>
              <a:rPr lang="en-US" altLang="zh-CN" sz="2000" dirty="0" err="1">
                <a:solidFill>
                  <a:srgbClr val="E24747"/>
                </a:solidFill>
              </a:rPr>
              <a:t>sp_helpuser</a:t>
            </a:r>
            <a:r>
              <a:rPr lang="en-US" altLang="zh-CN" sz="2000" dirty="0">
                <a:solidFill>
                  <a:srgbClr val="E24747"/>
                </a:solidFill>
              </a:rPr>
              <a:t> &lt;</a:t>
            </a:r>
            <a:r>
              <a:rPr lang="zh-CN" altLang="en-US" sz="2000" dirty="0">
                <a:solidFill>
                  <a:srgbClr val="E24747"/>
                </a:solidFill>
              </a:rPr>
              <a:t>角色成员名</a:t>
            </a:r>
            <a:r>
              <a:rPr lang="en-US" altLang="zh-CN" sz="2000" dirty="0">
                <a:solidFill>
                  <a:srgbClr val="E24747"/>
                </a:solidFill>
              </a:rPr>
              <a:t>&gt;</a:t>
            </a:r>
          </a:p>
        </p:txBody>
      </p:sp>
      <p:sp>
        <p:nvSpPr>
          <p:cNvPr id="4" name="日期占位符 3"/>
          <p:cNvSpPr>
            <a:spLocks noGrp="1"/>
          </p:cNvSpPr>
          <p:nvPr>
            <p:ph type="dt" sz="half" idx="10"/>
          </p:nvPr>
        </p:nvSpPr>
        <p:spPr/>
        <p:txBody>
          <a:bodyPr/>
          <a:lstStyle/>
          <a:p>
            <a:pPr>
              <a:defRPr/>
            </a:pPr>
            <a:fld id="{AB26D94E-A2F4-4AD7-8BE1-E4F7DFCA62D6}"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F8ED7B8D-1388-4AFD-9421-4281445C44A0}" type="slidenum">
              <a:rPr lang="en-US" altLang="zh-CN"/>
              <a:t>55</a:t>
            </a:fld>
            <a:r>
              <a:rPr lang="en-US" altLang="zh-CN"/>
              <a:t>/69</a:t>
            </a:r>
          </a:p>
        </p:txBody>
      </p:sp>
    </p:spTree>
  </p:cSld>
  <p:clrMapOvr>
    <a:masterClrMapping/>
  </p:clrMapOvr>
  <p:transition>
    <p:comb dir="vert"/>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7" name="Rectangle 4"/>
          <p:cNvSpPr>
            <a:spLocks noGrp="1" noChangeArrowheads="1"/>
          </p:cNvSpPr>
          <p:nvPr>
            <p:ph type="title"/>
          </p:nvPr>
        </p:nvSpPr>
        <p:spPr>
          <a:xfrm>
            <a:off x="2023446" y="1"/>
            <a:ext cx="8153400" cy="731839"/>
          </a:xfrm>
          <a:noFill/>
        </p:spPr>
        <p:txBody>
          <a:bodyPr/>
          <a:lstStyle/>
          <a:p>
            <a:pPr eaLnBrk="1" hangingPunct="1"/>
            <a:r>
              <a:rPr lang="en-US" altLang="zh-CN" sz="3600" dirty="0"/>
              <a:t> </a:t>
            </a:r>
            <a:r>
              <a:rPr lang="zh-CN" altLang="en-US" sz="2000" b="1" dirty="0">
                <a:latin typeface="宋体" panose="02010600030101010101" pitchFamily="2" charset="-122"/>
              </a:rPr>
              <a:t>固定数据库角色管理</a:t>
            </a:r>
            <a:r>
              <a:rPr lang="en-US" altLang="zh-CN" sz="2000" b="1" dirty="0">
                <a:latin typeface="宋体" panose="02010600030101010101" pitchFamily="2" charset="-122"/>
              </a:rPr>
              <a:t>(4)</a:t>
            </a:r>
          </a:p>
        </p:txBody>
      </p:sp>
      <p:sp>
        <p:nvSpPr>
          <p:cNvPr id="54276" name="Rectangle 3"/>
          <p:cNvSpPr>
            <a:spLocks noGrp="1" noChangeArrowheads="1"/>
          </p:cNvSpPr>
          <p:nvPr>
            <p:ph idx="1"/>
          </p:nvPr>
        </p:nvSpPr>
        <p:spPr>
          <a:xfrm>
            <a:off x="996421" y="731840"/>
            <a:ext cx="8280400" cy="4752975"/>
          </a:xfrm>
        </p:spPr>
        <p:txBody>
          <a:bodyPr>
            <a:normAutofit/>
          </a:bodyPr>
          <a:lstStyle/>
          <a:p>
            <a:pPr eaLnBrk="1" hangingPunct="1">
              <a:buFont typeface="Wingdings" panose="05000000000000000000" pitchFamily="2" charset="2"/>
              <a:buNone/>
            </a:pPr>
            <a:r>
              <a:rPr lang="zh-CN" altLang="en-US" sz="2000" dirty="0">
                <a:solidFill>
                  <a:srgbClr val="006600"/>
                </a:solidFill>
              </a:rPr>
              <a:t>例</a:t>
            </a:r>
            <a:r>
              <a:rPr lang="en-US" altLang="zh-CN" sz="2000" dirty="0">
                <a:solidFill>
                  <a:srgbClr val="006600"/>
                </a:solidFill>
              </a:rPr>
              <a:t>10.14</a:t>
            </a:r>
            <a:r>
              <a:rPr lang="en-US" altLang="zh-CN" sz="2000" dirty="0"/>
              <a:t> </a:t>
            </a:r>
            <a:r>
              <a:rPr lang="zh-CN" altLang="en-US" sz="2000" dirty="0"/>
              <a:t>查看数据库</a:t>
            </a:r>
            <a:r>
              <a:rPr lang="en-US" altLang="zh-CN" sz="2000" dirty="0"/>
              <a:t>JXGL</a:t>
            </a:r>
            <a:r>
              <a:rPr lang="zh-CN" altLang="en-US" sz="2000" dirty="0"/>
              <a:t>的固定角色信息及角色成员信息。</a:t>
            </a:r>
          </a:p>
          <a:p>
            <a:pPr eaLnBrk="1" hangingPunct="1">
              <a:buFont typeface="Wingdings" panose="05000000000000000000" pitchFamily="2" charset="2"/>
              <a:buNone/>
            </a:pPr>
            <a:r>
              <a:rPr lang="zh-CN" altLang="en-US" sz="2000" dirty="0"/>
              <a:t>    </a:t>
            </a:r>
            <a:r>
              <a:rPr lang="en-US" altLang="zh-CN" sz="2000" dirty="0"/>
              <a:t>USE JXGL</a:t>
            </a:r>
          </a:p>
          <a:p>
            <a:pPr eaLnBrk="1" hangingPunct="1">
              <a:buFont typeface="Wingdings" panose="05000000000000000000" pitchFamily="2" charset="2"/>
              <a:buNone/>
            </a:pPr>
            <a:r>
              <a:rPr lang="en-US" altLang="zh-CN" sz="2000" dirty="0"/>
              <a:t>    GO</a:t>
            </a:r>
          </a:p>
          <a:p>
            <a:pPr eaLnBrk="1" hangingPunct="1">
              <a:buFont typeface="Wingdings" panose="05000000000000000000" pitchFamily="2" charset="2"/>
              <a:buNone/>
            </a:pPr>
            <a:r>
              <a:rPr lang="en-US" altLang="zh-CN" sz="2000" dirty="0"/>
              <a:t>    </a:t>
            </a:r>
            <a:r>
              <a:rPr lang="en-US" altLang="zh-CN" sz="2000" dirty="0" err="1"/>
              <a:t>sp_helpdbfixedrole</a:t>
            </a:r>
            <a:r>
              <a:rPr lang="en-US" altLang="zh-CN" sz="2000" dirty="0"/>
              <a:t> '</a:t>
            </a:r>
            <a:r>
              <a:rPr lang="en-US" altLang="zh-CN" sz="2000" dirty="0" err="1"/>
              <a:t>db_ddladmin</a:t>
            </a:r>
            <a:r>
              <a:rPr lang="en-US" altLang="zh-CN" sz="2000" dirty="0"/>
              <a:t>' </a:t>
            </a:r>
          </a:p>
          <a:p>
            <a:pPr eaLnBrk="1" hangingPunct="1">
              <a:buFont typeface="Wingdings" panose="05000000000000000000" pitchFamily="2" charset="2"/>
              <a:buNone/>
            </a:pPr>
            <a:r>
              <a:rPr lang="en-US" altLang="zh-CN" sz="2000" dirty="0"/>
              <a:t>    GO</a:t>
            </a:r>
          </a:p>
          <a:p>
            <a:pPr eaLnBrk="1" hangingPunct="1">
              <a:buFont typeface="Wingdings" panose="05000000000000000000" pitchFamily="2" charset="2"/>
              <a:buNone/>
            </a:pPr>
            <a:r>
              <a:rPr lang="en-US" altLang="zh-CN" sz="2000" dirty="0"/>
              <a:t>    </a:t>
            </a:r>
            <a:r>
              <a:rPr lang="en-US" altLang="zh-CN" sz="2000" dirty="0" err="1"/>
              <a:t>sp_helprole</a:t>
            </a:r>
            <a:r>
              <a:rPr lang="en-US" altLang="zh-CN" sz="2000" dirty="0"/>
              <a:t> '</a:t>
            </a:r>
            <a:r>
              <a:rPr lang="en-US" altLang="zh-CN" sz="2000" dirty="0" err="1"/>
              <a:t>db_ddladmin</a:t>
            </a:r>
            <a:r>
              <a:rPr lang="en-US" altLang="zh-CN" sz="2000" dirty="0"/>
              <a:t>' </a:t>
            </a:r>
          </a:p>
          <a:p>
            <a:pPr eaLnBrk="1" hangingPunct="1">
              <a:buFont typeface="Wingdings" panose="05000000000000000000" pitchFamily="2" charset="2"/>
              <a:buNone/>
            </a:pPr>
            <a:r>
              <a:rPr lang="en-US" altLang="zh-CN" sz="2000" dirty="0"/>
              <a:t>    GO</a:t>
            </a:r>
          </a:p>
          <a:p>
            <a:pPr eaLnBrk="1" hangingPunct="1">
              <a:buFont typeface="Wingdings" panose="05000000000000000000" pitchFamily="2" charset="2"/>
              <a:buNone/>
            </a:pPr>
            <a:r>
              <a:rPr lang="en-US" altLang="zh-CN" sz="2000" dirty="0"/>
              <a:t>    </a:t>
            </a:r>
            <a:r>
              <a:rPr lang="en-US" altLang="zh-CN" sz="2000" dirty="0" err="1"/>
              <a:t>sp_helpuser</a:t>
            </a:r>
            <a:r>
              <a:rPr lang="en-US" altLang="zh-CN" sz="2000" dirty="0"/>
              <a:t> '</a:t>
            </a:r>
            <a:r>
              <a:rPr lang="en-US" altLang="zh-CN" sz="2000" dirty="0" err="1"/>
              <a:t>LiuJL</a:t>
            </a:r>
            <a:r>
              <a:rPr lang="en-US" altLang="zh-CN" sz="2000" dirty="0"/>
              <a:t>-PC\</a:t>
            </a:r>
            <a:r>
              <a:rPr lang="en-US" altLang="zh-CN" sz="2000" dirty="0" err="1"/>
              <a:t>w_jx</a:t>
            </a:r>
            <a:r>
              <a:rPr lang="en-US" altLang="zh-CN" sz="2000" dirty="0"/>
              <a:t>'</a:t>
            </a:r>
          </a:p>
          <a:p>
            <a:pPr eaLnBrk="1" hangingPunct="1">
              <a:buFont typeface="Wingdings" panose="05000000000000000000" pitchFamily="2" charset="2"/>
              <a:buNone/>
            </a:pPr>
            <a:r>
              <a:rPr lang="en-US" altLang="zh-CN" sz="2000" dirty="0"/>
              <a:t>    GO</a:t>
            </a:r>
          </a:p>
        </p:txBody>
      </p:sp>
      <p:sp>
        <p:nvSpPr>
          <p:cNvPr id="5" name="日期占位符 3"/>
          <p:cNvSpPr>
            <a:spLocks noGrp="1"/>
          </p:cNvSpPr>
          <p:nvPr>
            <p:ph type="dt" sz="half" idx="10"/>
          </p:nvPr>
        </p:nvSpPr>
        <p:spPr/>
        <p:txBody>
          <a:bodyPr/>
          <a:lstStyle/>
          <a:p>
            <a:pPr>
              <a:defRPr/>
            </a:pPr>
            <a:fld id="{DBAD9ECD-E1BD-4C69-AD9E-F49692FB6AD0}" type="datetime1">
              <a:rPr lang="zh-CN" altLang="en-US"/>
              <a:t>2020/5/1</a:t>
            </a:fld>
            <a:endParaRPr lang="en-US" altLang="zh-CN"/>
          </a:p>
        </p:txBody>
      </p:sp>
      <p:sp>
        <p:nvSpPr>
          <p:cNvPr id="6" name="灯片编号占位符 4"/>
          <p:cNvSpPr>
            <a:spLocks noGrp="1"/>
          </p:cNvSpPr>
          <p:nvPr>
            <p:ph type="sldNum" sz="quarter" idx="12"/>
          </p:nvPr>
        </p:nvSpPr>
        <p:spPr/>
        <p:txBody>
          <a:bodyPr/>
          <a:lstStyle/>
          <a:p>
            <a:pPr>
              <a:defRPr/>
            </a:pPr>
            <a:fld id="{6FEB9DD0-5BC1-4726-9C63-81990A881A05}" type="slidenum">
              <a:rPr lang="en-US" altLang="zh-CN"/>
              <a:t>56</a:t>
            </a:fld>
            <a:r>
              <a:rPr lang="en-US" altLang="zh-CN"/>
              <a:t>/69</a:t>
            </a:r>
          </a:p>
        </p:txBody>
      </p:sp>
      <p:pic>
        <p:nvPicPr>
          <p:cNvPr id="5427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3589" y="3835400"/>
            <a:ext cx="9889788" cy="21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l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type="title"/>
          </p:nvPr>
        </p:nvSpPr>
        <p:spPr>
          <a:xfrm>
            <a:off x="711200" y="19049"/>
            <a:ext cx="10871200" cy="731839"/>
          </a:xfrm>
          <a:noFill/>
        </p:spPr>
        <p:txBody>
          <a:bodyPr>
            <a:normAutofit/>
          </a:bodyPr>
          <a:lstStyle/>
          <a:p>
            <a:pPr eaLnBrk="1" hangingPunct="1"/>
            <a:r>
              <a:rPr lang="zh-CN" altLang="en-US" sz="2000" b="1" dirty="0">
                <a:latin typeface="宋体" panose="02010600030101010101" pitchFamily="2" charset="-122"/>
              </a:rPr>
              <a:t>用户定义数据库角色 (1)</a:t>
            </a:r>
          </a:p>
        </p:txBody>
      </p:sp>
      <p:sp>
        <p:nvSpPr>
          <p:cNvPr id="55300" name="Rectangle 2"/>
          <p:cNvSpPr>
            <a:spLocks noGrp="1" noChangeArrowheads="1"/>
          </p:cNvSpPr>
          <p:nvPr>
            <p:ph idx="1"/>
          </p:nvPr>
        </p:nvSpPr>
        <p:spPr>
          <a:xfrm>
            <a:off x="948391" y="679025"/>
            <a:ext cx="10727266" cy="2519933"/>
          </a:xfrm>
        </p:spPr>
        <p:txBody>
          <a:bodyPr>
            <a:noAutofit/>
          </a:bodyPr>
          <a:lstStyle/>
          <a:p>
            <a:pPr algn="just" eaLnBrk="1" hangingPunct="1">
              <a:buClr>
                <a:schemeClr val="hlink"/>
              </a:buClr>
              <a:buSzPct val="95000"/>
              <a:buFont typeface="Wingdings" panose="05000000000000000000" pitchFamily="2" charset="2"/>
              <a:buChar char="v"/>
            </a:pPr>
            <a:r>
              <a:rPr lang="zh-CN" altLang="en-US" sz="2000" dirty="0">
                <a:solidFill>
                  <a:srgbClr val="148BD4"/>
                </a:solidFill>
              </a:rPr>
              <a:t>创建和删除用户定义数据库角色</a:t>
            </a:r>
            <a:endParaRPr lang="zh-CN" altLang="en-US" sz="2000" dirty="0">
              <a:solidFill>
                <a:srgbClr val="0000CC"/>
              </a:solidFill>
            </a:endParaRPr>
          </a:p>
          <a:p>
            <a:pPr algn="just" eaLnBrk="1" hangingPunct="1">
              <a:buFont typeface="Wingdings" panose="05000000000000000000" pitchFamily="2" charset="2"/>
              <a:buNone/>
            </a:pPr>
            <a:r>
              <a:rPr lang="zh-CN" altLang="en-US" sz="2000" dirty="0"/>
              <a:t>利用</a:t>
            </a:r>
            <a:r>
              <a:rPr lang="en-US" altLang="zh-CN" sz="2000" dirty="0"/>
              <a:t>SSMS</a:t>
            </a:r>
            <a:r>
              <a:rPr lang="zh-CN" altLang="en-US" sz="2000" dirty="0"/>
              <a:t>方式创建数据库角色的步骤如下：</a:t>
            </a:r>
          </a:p>
          <a:p>
            <a:pPr marL="514350" indent="-514350" algn="just">
              <a:buFont typeface="Wingdings" panose="05000000000000000000" pitchFamily="2" charset="2"/>
              <a:buAutoNum type="arabicParenBoth"/>
            </a:pPr>
            <a:r>
              <a:rPr lang="zh-CN" altLang="en-US" sz="2000" dirty="0"/>
              <a:t>在</a:t>
            </a:r>
            <a:r>
              <a:rPr lang="zh-CN" altLang="en-US" sz="2000" dirty="0">
                <a:latin typeface="Arial" panose="020B0604020202020204" pitchFamily="34" charset="0"/>
              </a:rPr>
              <a:t>“</a:t>
            </a:r>
            <a:r>
              <a:rPr lang="zh-CN" altLang="en-US" sz="2000" dirty="0"/>
              <a:t>对象资源管理器</a:t>
            </a:r>
            <a:r>
              <a:rPr lang="zh-CN" altLang="en-US" sz="2000" dirty="0">
                <a:latin typeface="Arial" panose="020B0604020202020204" pitchFamily="34" charset="0"/>
              </a:rPr>
              <a:t>”</a:t>
            </a:r>
            <a:r>
              <a:rPr lang="zh-CN" altLang="en-US" sz="2000" dirty="0"/>
              <a:t>中，依次展开</a:t>
            </a:r>
            <a:r>
              <a:rPr lang="zh-CN" altLang="en-US" sz="2000" dirty="0">
                <a:latin typeface="Arial" panose="020B0604020202020204" pitchFamily="34" charset="0"/>
              </a:rPr>
              <a:t>“</a:t>
            </a:r>
            <a:r>
              <a:rPr lang="zh-CN" altLang="en-US" sz="2000" dirty="0"/>
              <a:t>数据库</a:t>
            </a:r>
            <a:r>
              <a:rPr lang="zh-CN" altLang="en-US" sz="2000" dirty="0">
                <a:latin typeface="Arial" panose="020B0604020202020204" pitchFamily="34" charset="0"/>
              </a:rPr>
              <a:t>”</a:t>
            </a:r>
            <a:r>
              <a:rPr lang="zh-CN" altLang="en-US" sz="2000" dirty="0"/>
              <a:t>→所选数据库（如</a:t>
            </a:r>
            <a:r>
              <a:rPr lang="en-US" altLang="zh-CN" sz="2000" dirty="0"/>
              <a:t>JXGL</a:t>
            </a:r>
            <a:r>
              <a:rPr lang="zh-CN" altLang="en-US" sz="2000" dirty="0"/>
              <a:t>）→</a:t>
            </a:r>
            <a:r>
              <a:rPr lang="zh-CN" altLang="en-US" sz="2000" dirty="0">
                <a:latin typeface="Arial" panose="020B0604020202020204" pitchFamily="34" charset="0"/>
              </a:rPr>
              <a:t>“</a:t>
            </a:r>
            <a:r>
              <a:rPr lang="zh-CN" altLang="en-US" sz="2000" dirty="0"/>
              <a:t>安全性</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角色</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zh-CN" altLang="en-US" sz="2000" dirty="0"/>
              <a:t>数据库角色</a:t>
            </a:r>
            <a:r>
              <a:rPr lang="zh-CN" altLang="en-US" sz="2000" dirty="0">
                <a:latin typeface="Arial" panose="020B0604020202020204" pitchFamily="34" charset="0"/>
              </a:rPr>
              <a:t>”</a:t>
            </a:r>
            <a:r>
              <a:rPr lang="zh-CN" altLang="en-US" sz="2000" dirty="0"/>
              <a:t>。</a:t>
            </a:r>
            <a:endParaRPr lang="en-US" altLang="zh-CN" sz="2000" dirty="0"/>
          </a:p>
          <a:p>
            <a:pPr marL="514350" indent="-514350" algn="just">
              <a:buFont typeface="Wingdings" panose="05000000000000000000" pitchFamily="2" charset="2"/>
              <a:buAutoNum type="arabicParenBoth"/>
            </a:pPr>
            <a:endParaRPr lang="zh-CN" altLang="en-US" sz="2000" dirty="0"/>
          </a:p>
          <a:p>
            <a:pPr algn="just" eaLnBrk="1" hangingPunct="1">
              <a:buFont typeface="Wingdings" panose="05000000000000000000" pitchFamily="2" charset="2"/>
              <a:buNone/>
            </a:pPr>
            <a:r>
              <a:rPr lang="en-US" altLang="zh-CN" sz="2000" dirty="0"/>
              <a:t>(2) </a:t>
            </a:r>
            <a:r>
              <a:rPr lang="zh-CN" altLang="en-US" sz="2000" dirty="0"/>
              <a:t>右击</a:t>
            </a:r>
            <a:r>
              <a:rPr lang="zh-CN" altLang="en-US" sz="2000" dirty="0">
                <a:latin typeface="Arial" panose="020B0604020202020204" pitchFamily="34" charset="0"/>
              </a:rPr>
              <a:t>“</a:t>
            </a:r>
            <a:r>
              <a:rPr lang="zh-CN" altLang="en-US" sz="2000" dirty="0"/>
              <a:t>数据库角色</a:t>
            </a:r>
            <a:r>
              <a:rPr lang="zh-CN" altLang="en-US" sz="2000" dirty="0">
                <a:latin typeface="Arial" panose="020B0604020202020204" pitchFamily="34" charset="0"/>
              </a:rPr>
              <a:t>”</a:t>
            </a:r>
            <a:r>
              <a:rPr lang="zh-CN" altLang="en-US" sz="2000" dirty="0"/>
              <a:t>或具体数据库角色（如</a:t>
            </a:r>
            <a:r>
              <a:rPr lang="en-US" altLang="zh-CN" sz="2000" dirty="0" err="1"/>
              <a:t>db_owner</a:t>
            </a:r>
            <a:r>
              <a:rPr lang="zh-CN" altLang="en-US" sz="2000" dirty="0"/>
              <a:t>），在弹出的快捷菜单中选择</a:t>
            </a:r>
            <a:r>
              <a:rPr lang="zh-CN" altLang="en-US" sz="2000" dirty="0">
                <a:latin typeface="Arial" panose="020B0604020202020204" pitchFamily="34" charset="0"/>
              </a:rPr>
              <a:t>“</a:t>
            </a:r>
            <a:r>
              <a:rPr lang="zh-CN" altLang="en-US" sz="2000" dirty="0"/>
              <a:t>新建数据库角色</a:t>
            </a:r>
            <a:r>
              <a:rPr lang="zh-CN" altLang="en-US" sz="2000" dirty="0">
                <a:latin typeface="Arial" panose="020B0604020202020204" pitchFamily="34" charset="0"/>
              </a:rPr>
              <a:t>”</a:t>
            </a:r>
            <a:r>
              <a:rPr lang="zh-CN" altLang="en-US" sz="2000" dirty="0"/>
              <a:t>菜单项，打开如图 </a:t>
            </a:r>
            <a:r>
              <a:rPr lang="zh-CN" altLang="en-US" sz="2000" dirty="0">
                <a:latin typeface="Arial" panose="020B0604020202020204" pitchFamily="34" charset="0"/>
              </a:rPr>
              <a:t>“</a:t>
            </a:r>
            <a:r>
              <a:rPr lang="zh-CN" altLang="en-US" sz="2000" dirty="0"/>
              <a:t>数据库角色</a:t>
            </a:r>
            <a:r>
              <a:rPr lang="en-US" altLang="zh-CN" sz="2000" dirty="0"/>
              <a:t>-</a:t>
            </a:r>
            <a:r>
              <a:rPr lang="zh-CN" altLang="en-US" sz="2000" dirty="0"/>
              <a:t>新建</a:t>
            </a:r>
            <a:r>
              <a:rPr lang="zh-CN" altLang="en-US" sz="2000" dirty="0">
                <a:latin typeface="Arial" panose="020B0604020202020204" pitchFamily="34" charset="0"/>
              </a:rPr>
              <a:t>”</a:t>
            </a:r>
            <a:r>
              <a:rPr lang="zh-CN" altLang="en-US" sz="2000" dirty="0"/>
              <a:t>对话框。</a:t>
            </a:r>
          </a:p>
        </p:txBody>
      </p:sp>
      <p:sp>
        <p:nvSpPr>
          <p:cNvPr id="5" name="日期占位符 3"/>
          <p:cNvSpPr>
            <a:spLocks noGrp="1"/>
          </p:cNvSpPr>
          <p:nvPr>
            <p:ph type="dt" sz="half" idx="10"/>
          </p:nvPr>
        </p:nvSpPr>
        <p:spPr/>
        <p:txBody>
          <a:bodyPr/>
          <a:lstStyle/>
          <a:p>
            <a:pPr>
              <a:defRPr/>
            </a:pPr>
            <a:fld id="{41738B05-7F2C-4C5C-8F42-49D80F148236}" type="datetime1">
              <a:rPr lang="zh-CN" altLang="en-US"/>
              <a:t>2020/5/1</a:t>
            </a:fld>
            <a:endParaRPr lang="en-US" altLang="zh-CN"/>
          </a:p>
        </p:txBody>
      </p:sp>
      <p:sp>
        <p:nvSpPr>
          <p:cNvPr id="6" name="灯片编号占位符 4"/>
          <p:cNvSpPr>
            <a:spLocks noGrp="1"/>
          </p:cNvSpPr>
          <p:nvPr>
            <p:ph type="sldNum" sz="quarter" idx="12"/>
          </p:nvPr>
        </p:nvSpPr>
        <p:spPr/>
        <p:txBody>
          <a:bodyPr/>
          <a:lstStyle/>
          <a:p>
            <a:pPr>
              <a:defRPr/>
            </a:pPr>
            <a:fld id="{812D45DF-DCD7-49BD-A491-C8696099C2FE}" type="slidenum">
              <a:rPr lang="en-US" altLang="zh-CN"/>
              <a:t>57</a:t>
            </a:fld>
            <a:r>
              <a:rPr lang="en-US" altLang="zh-CN"/>
              <a:t>/69</a:t>
            </a:r>
          </a:p>
        </p:txBody>
      </p:sp>
      <p:pic>
        <p:nvPicPr>
          <p:cNvPr id="24679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152" y="3198958"/>
            <a:ext cx="5386060" cy="28943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plit orient="vert"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46790"/>
                                        </p:tgtEl>
                                        <p:attrNameLst>
                                          <p:attrName>style.visibility</p:attrName>
                                        </p:attrNameLst>
                                      </p:cBhvr>
                                      <p:to>
                                        <p:strVal val="visible"/>
                                      </p:to>
                                    </p:set>
                                    <p:animEffect transition="in" filter="wheel(1)">
                                      <p:cBhvr>
                                        <p:cTn id="7" dur="800"/>
                                        <p:tgtEl>
                                          <p:spTgt spid="2467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type="title"/>
          </p:nvPr>
        </p:nvSpPr>
        <p:spPr>
          <a:xfrm>
            <a:off x="2053478" y="25040"/>
            <a:ext cx="8153400" cy="731839"/>
          </a:xfrm>
          <a:noFill/>
        </p:spPr>
        <p:txBody>
          <a:bodyPr>
            <a:normAutofit/>
          </a:bodyPr>
          <a:lstStyle/>
          <a:p>
            <a:pPr algn="ctr" eaLnBrk="1" hangingPunct="1">
              <a:buClrTx/>
              <a:buSzTx/>
              <a:buFontTx/>
            </a:pPr>
            <a:r>
              <a:rPr lang="zh-CN" altLang="en-US" sz="2000" b="1" dirty="0">
                <a:latin typeface="宋体" panose="02010600030101010101" pitchFamily="2" charset="-122"/>
              </a:rPr>
              <a:t>用户定义数据库角色 (2)</a:t>
            </a:r>
          </a:p>
        </p:txBody>
      </p:sp>
      <p:sp>
        <p:nvSpPr>
          <p:cNvPr id="5" name="日期占位符 3"/>
          <p:cNvSpPr>
            <a:spLocks noGrp="1"/>
          </p:cNvSpPr>
          <p:nvPr>
            <p:ph type="dt" sz="half" idx="10"/>
          </p:nvPr>
        </p:nvSpPr>
        <p:spPr/>
        <p:txBody>
          <a:bodyPr/>
          <a:lstStyle/>
          <a:p>
            <a:pPr>
              <a:defRPr/>
            </a:pPr>
            <a:fld id="{6F096985-2176-4280-BE3E-AFF3F0F9490F}" type="datetime1">
              <a:rPr lang="zh-CN" altLang="en-US"/>
              <a:t>2020/5/1</a:t>
            </a:fld>
            <a:endParaRPr lang="en-US" altLang="zh-CN"/>
          </a:p>
        </p:txBody>
      </p:sp>
      <p:sp>
        <p:nvSpPr>
          <p:cNvPr id="6" name="灯片编号占位符 4"/>
          <p:cNvSpPr>
            <a:spLocks noGrp="1"/>
          </p:cNvSpPr>
          <p:nvPr>
            <p:ph type="sldNum" sz="quarter" idx="12"/>
          </p:nvPr>
        </p:nvSpPr>
        <p:spPr/>
        <p:txBody>
          <a:bodyPr/>
          <a:lstStyle/>
          <a:p>
            <a:pPr>
              <a:defRPr/>
            </a:pPr>
            <a:fld id="{FB3519F2-41B2-4CE9-8D32-9FC8FB85113B}" type="slidenum">
              <a:rPr lang="en-US" altLang="zh-CN"/>
              <a:t>58</a:t>
            </a:fld>
            <a:r>
              <a:rPr lang="en-US" altLang="zh-CN"/>
              <a:t>/69</a:t>
            </a:r>
          </a:p>
        </p:txBody>
      </p:sp>
      <p:sp>
        <p:nvSpPr>
          <p:cNvPr id="56325" name="Rectangle 4"/>
          <p:cNvSpPr>
            <a:spLocks noChangeArrowheads="1"/>
          </p:cNvSpPr>
          <p:nvPr/>
        </p:nvSpPr>
        <p:spPr bwMode="auto">
          <a:xfrm>
            <a:off x="740165" y="645936"/>
            <a:ext cx="11053901" cy="331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indent="373380" eaLnBrk="0" hangingPunct="0">
              <a:lnSpc>
                <a:spcPct val="120000"/>
              </a:lnSpc>
              <a:buClr>
                <a:schemeClr val="folHlink"/>
              </a:buClr>
              <a:buSzPct val="6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1pPr>
            <a:lvl2pPr marL="552450" indent="314325" eaLnBrk="0" hangingPunct="0">
              <a:lnSpc>
                <a:spcPct val="120000"/>
              </a:lnSpc>
              <a:buClr>
                <a:schemeClr val="hlink"/>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2pPr>
            <a:lvl3pPr marL="1046480" indent="354330" eaLnBrk="0" hangingPunct="0">
              <a:lnSpc>
                <a:spcPct val="120000"/>
              </a:lnSpc>
              <a:buClr>
                <a:schemeClr val="folHlink"/>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3pPr>
            <a:lvl4pPr marL="1579880" indent="307975" eaLnBrk="0" hangingPunct="0">
              <a:lnSpc>
                <a:spcPct val="120000"/>
              </a:lnSpc>
              <a:buClr>
                <a:schemeClr val="accent2"/>
              </a:buClr>
              <a:buSzPct val="55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4pPr>
            <a:lvl5pPr marL="2066925" indent="400050" eaLnBrk="0" hangingPunct="0">
              <a:lnSpc>
                <a:spcPct val="120000"/>
              </a:lnSpc>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5pPr>
            <a:lvl6pPr marL="2524125" indent="40005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6pPr>
            <a:lvl7pPr marL="2981325" indent="40005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7pPr>
            <a:lvl8pPr marL="3438525" indent="40005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8pPr>
            <a:lvl9pPr marL="3895725" indent="400050" eaLnBrk="0" fontAlgn="base" hangingPunct="0">
              <a:lnSpc>
                <a:spcPct val="120000"/>
              </a:lnSpc>
              <a:spcBef>
                <a:spcPct val="0"/>
              </a:spcBef>
              <a:spcAft>
                <a:spcPct val="0"/>
              </a:spcAft>
              <a:buClr>
                <a:schemeClr val="accent1"/>
              </a:buClr>
              <a:buSzPct val="50000"/>
              <a:buFont typeface="Wingdings" panose="05000000000000000000" pitchFamily="2" charset="2"/>
              <a:buChar char="n"/>
              <a:defRPr sz="2000" b="1">
                <a:solidFill>
                  <a:schemeClr val="tx1"/>
                </a:solidFill>
                <a:latin typeface="Tahoma" panose="020B0604030504040204" pitchFamily="34" charset="0"/>
                <a:ea typeface="宋体" panose="02010600030101010101" pitchFamily="2" charset="-122"/>
              </a:defRPr>
            </a:lvl9pPr>
          </a:lstStyle>
          <a:p>
            <a:pPr algn="just" eaLnBrk="1" fontAlgn="auto" hangingPunct="1">
              <a:lnSpc>
                <a:spcPct val="150000"/>
              </a:lnSpc>
              <a:buFont typeface="Wingdings" panose="05000000000000000000" pitchFamily="2" charset="2"/>
              <a:buNone/>
            </a:pPr>
            <a:r>
              <a:rPr lang="en-US" altLang="zh-CN" b="0" dirty="0"/>
              <a:t> (3) </a:t>
            </a:r>
            <a:r>
              <a:rPr lang="zh-CN" altLang="en-US" b="0" dirty="0"/>
              <a:t>在</a:t>
            </a:r>
            <a:r>
              <a:rPr lang="zh-CN" altLang="en-US" b="0" dirty="0">
                <a:latin typeface="Arial" panose="020B0604020202020204" pitchFamily="34" charset="0"/>
              </a:rPr>
              <a:t>“</a:t>
            </a:r>
            <a:r>
              <a:rPr lang="zh-CN" altLang="en-US" b="0" dirty="0"/>
              <a:t>数据库角色</a:t>
            </a:r>
            <a:r>
              <a:rPr lang="en-US" altLang="zh-CN" b="0" dirty="0"/>
              <a:t>-</a:t>
            </a:r>
            <a:r>
              <a:rPr lang="zh-CN" altLang="en-US" b="0" dirty="0"/>
              <a:t>新建</a:t>
            </a:r>
            <a:r>
              <a:rPr lang="zh-CN" altLang="en-US" b="0" dirty="0">
                <a:latin typeface="Arial" panose="020B0604020202020204" pitchFamily="34" charset="0"/>
              </a:rPr>
              <a:t>”</a:t>
            </a:r>
            <a:r>
              <a:rPr lang="zh-CN" altLang="en-US" b="0" dirty="0"/>
              <a:t>对话框中，指定角色的名称与所有者，单击</a:t>
            </a:r>
            <a:r>
              <a:rPr lang="zh-CN" altLang="en-US" b="0" dirty="0">
                <a:latin typeface="Arial" panose="020B0604020202020204" pitchFamily="34" charset="0"/>
              </a:rPr>
              <a:t>“</a:t>
            </a:r>
            <a:r>
              <a:rPr lang="zh-CN" altLang="en-US" b="0" dirty="0"/>
              <a:t>确定</a:t>
            </a:r>
            <a:r>
              <a:rPr lang="zh-CN" altLang="en-US" b="0" dirty="0">
                <a:latin typeface="Arial" panose="020B0604020202020204" pitchFamily="34" charset="0"/>
              </a:rPr>
              <a:t>”</a:t>
            </a:r>
            <a:r>
              <a:rPr lang="zh-CN" altLang="en-US" b="0" dirty="0"/>
              <a:t>按钮即简单创建了新的数据库角色。</a:t>
            </a:r>
          </a:p>
          <a:p>
            <a:pPr algn="just" eaLnBrk="1" fontAlgn="auto" hangingPunct="1">
              <a:lnSpc>
                <a:spcPct val="150000"/>
              </a:lnSpc>
              <a:buFont typeface="Wingdings" panose="05000000000000000000" pitchFamily="2" charset="2"/>
              <a:buNone/>
            </a:pPr>
            <a:r>
              <a:rPr lang="zh-CN" altLang="en-US" b="0" dirty="0"/>
              <a:t>如果在具体数据库角色（如</a:t>
            </a:r>
            <a:r>
              <a:rPr lang="en-US" altLang="zh-CN" b="0" dirty="0" err="1"/>
              <a:t>db_owner</a:t>
            </a:r>
            <a:r>
              <a:rPr lang="zh-CN" altLang="en-US" b="0" dirty="0"/>
              <a:t>）上右击，在弹出的快捷菜单中选择</a:t>
            </a:r>
            <a:r>
              <a:rPr lang="zh-CN" altLang="en-US" b="0" dirty="0">
                <a:latin typeface="Arial" panose="020B0604020202020204" pitchFamily="34" charset="0"/>
              </a:rPr>
              <a:t>“</a:t>
            </a:r>
            <a:r>
              <a:rPr lang="zh-CN" altLang="en-US" b="0" dirty="0"/>
              <a:t>属性</a:t>
            </a:r>
            <a:r>
              <a:rPr lang="zh-CN" altLang="en-US" b="0" dirty="0">
                <a:latin typeface="Arial" panose="020B0604020202020204" pitchFamily="34" charset="0"/>
              </a:rPr>
              <a:t>”</a:t>
            </a:r>
            <a:r>
              <a:rPr lang="zh-CN" altLang="en-US" b="0" dirty="0"/>
              <a:t>菜单项，打开</a:t>
            </a:r>
            <a:r>
              <a:rPr lang="zh-CN" altLang="en-US" b="0" dirty="0">
                <a:latin typeface="Arial" panose="020B0604020202020204" pitchFamily="34" charset="0"/>
              </a:rPr>
              <a:t>“</a:t>
            </a:r>
            <a:r>
              <a:rPr lang="zh-CN" altLang="en-US" b="0" dirty="0"/>
              <a:t>数据库角色属性</a:t>
            </a:r>
            <a:r>
              <a:rPr lang="zh-CN" altLang="en-US" b="0" dirty="0">
                <a:latin typeface="Arial" panose="020B0604020202020204" pitchFamily="34" charset="0"/>
              </a:rPr>
              <a:t>”</a:t>
            </a:r>
            <a:r>
              <a:rPr lang="zh-CN" altLang="en-US" b="0" dirty="0"/>
              <a:t>对话框。  </a:t>
            </a:r>
          </a:p>
        </p:txBody>
      </p:sp>
      <p:pic>
        <p:nvPicPr>
          <p:cNvPr id="250886"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0952" y="2145770"/>
            <a:ext cx="6923114" cy="3874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hee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50886"/>
                                        </p:tgtEl>
                                        <p:attrNameLst>
                                          <p:attrName>style.visibility</p:attrName>
                                        </p:attrNameLst>
                                      </p:cBhvr>
                                      <p:to>
                                        <p:strVal val="visible"/>
                                      </p:to>
                                    </p:set>
                                    <p:animEffect transition="in" filter="fade">
                                      <p:cBhvr>
                                        <p:cTn id="7" dur="800"/>
                                        <p:tgtEl>
                                          <p:spTgt spid="250886"/>
                                        </p:tgtEl>
                                      </p:cBhvr>
                                    </p:animEffect>
                                    <p:anim calcmode="lin" valueType="num">
                                      <p:cBhvr>
                                        <p:cTn id="8" dur="800" fill="hold"/>
                                        <p:tgtEl>
                                          <p:spTgt spid="250886"/>
                                        </p:tgtEl>
                                        <p:attrNameLst>
                                          <p:attrName>ppt_w</p:attrName>
                                        </p:attrNameLst>
                                      </p:cBhvr>
                                      <p:tavLst>
                                        <p:tav tm="0" fmla="#ppt_w*sin(2.5*pi*$)">
                                          <p:val>
                                            <p:fltVal val="0"/>
                                          </p:val>
                                        </p:tav>
                                        <p:tav tm="100000">
                                          <p:val>
                                            <p:fltVal val="1"/>
                                          </p:val>
                                        </p:tav>
                                      </p:tavLst>
                                    </p:anim>
                                    <p:anim calcmode="lin" valueType="num">
                                      <p:cBhvr>
                                        <p:cTn id="9" dur="800" fill="hold"/>
                                        <p:tgtEl>
                                          <p:spTgt spid="25088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3"/>
          <p:cNvSpPr>
            <a:spLocks noGrp="1" noChangeArrowheads="1"/>
          </p:cNvSpPr>
          <p:nvPr>
            <p:ph type="title"/>
          </p:nvPr>
        </p:nvSpPr>
        <p:spPr>
          <a:xfrm>
            <a:off x="1991544" y="25040"/>
            <a:ext cx="8153400" cy="731839"/>
          </a:xfrm>
          <a:noFill/>
        </p:spPr>
        <p:txBody>
          <a:bodyPr>
            <a:normAutofit/>
          </a:bodyPr>
          <a:lstStyle/>
          <a:p>
            <a:pPr eaLnBrk="1" hangingPunct="1"/>
            <a:r>
              <a:rPr lang="zh-CN" altLang="en-US" sz="2000" b="1" dirty="0">
                <a:latin typeface="宋体" panose="02010600030101010101" pitchFamily="2" charset="-122"/>
              </a:rPr>
              <a:t>用户定义数据库角色 (3)</a:t>
            </a:r>
          </a:p>
        </p:txBody>
      </p:sp>
      <p:sp>
        <p:nvSpPr>
          <p:cNvPr id="57348" name="Rectangle 2"/>
          <p:cNvSpPr>
            <a:spLocks noGrp="1" noChangeArrowheads="1"/>
          </p:cNvSpPr>
          <p:nvPr>
            <p:ph idx="1"/>
          </p:nvPr>
        </p:nvSpPr>
        <p:spPr>
          <a:xfrm>
            <a:off x="945621" y="764381"/>
            <a:ext cx="10696045" cy="5329237"/>
          </a:xfrm>
        </p:spPr>
        <p:txBody>
          <a:bodyPr>
            <a:noAutofit/>
          </a:bodyPr>
          <a:lstStyle/>
          <a:p>
            <a:pPr indent="457200" algn="just" fontAlgn="auto">
              <a:lnSpc>
                <a:spcPct val="150000"/>
              </a:lnSpc>
              <a:spcBef>
                <a:spcPts val="0"/>
              </a:spcBef>
              <a:buFont typeface="Wingdings" panose="05000000000000000000" pitchFamily="2" charset="2"/>
              <a:buNone/>
            </a:pPr>
            <a:r>
              <a:rPr lang="en-US" altLang="zh-CN" sz="2000" dirty="0"/>
              <a:t> </a:t>
            </a:r>
            <a:r>
              <a:rPr lang="zh-CN" altLang="en-US" sz="2000" b="1" dirty="0">
                <a:solidFill>
                  <a:srgbClr val="0070C0"/>
                </a:solidFill>
              </a:rPr>
              <a:t>创建用户数据库角色</a:t>
            </a:r>
            <a:r>
              <a:rPr lang="zh-CN" altLang="en-US" sz="2000" dirty="0"/>
              <a:t>的语句格式为：</a:t>
            </a:r>
          </a:p>
          <a:p>
            <a:pPr indent="457200" algn="just" fontAlgn="auto">
              <a:lnSpc>
                <a:spcPct val="150000"/>
              </a:lnSpc>
              <a:spcBef>
                <a:spcPts val="0"/>
              </a:spcBef>
              <a:spcAft>
                <a:spcPct val="20000"/>
              </a:spcAft>
              <a:buFont typeface="Wingdings" panose="05000000000000000000" pitchFamily="2" charset="2"/>
              <a:buNone/>
            </a:pPr>
            <a:r>
              <a:rPr lang="zh-CN" altLang="en-US" sz="2000" dirty="0"/>
              <a:t>       </a:t>
            </a:r>
            <a:r>
              <a:rPr lang="en-US" altLang="zh-CN" sz="2000" dirty="0" err="1">
                <a:solidFill>
                  <a:srgbClr val="993300"/>
                </a:solidFill>
              </a:rPr>
              <a:t>sp_addrole</a:t>
            </a:r>
            <a:r>
              <a:rPr lang="en-US" altLang="zh-CN" sz="2000" dirty="0">
                <a:solidFill>
                  <a:srgbClr val="993300"/>
                </a:solidFill>
              </a:rPr>
              <a:t> &lt;</a:t>
            </a:r>
            <a:r>
              <a:rPr lang="zh-CN" altLang="en-US" sz="2000" dirty="0">
                <a:solidFill>
                  <a:srgbClr val="993300"/>
                </a:solidFill>
              </a:rPr>
              <a:t>用户数据库角色名</a:t>
            </a:r>
            <a:r>
              <a:rPr lang="en-US" altLang="zh-CN" sz="2000" dirty="0">
                <a:solidFill>
                  <a:srgbClr val="993300"/>
                </a:solidFill>
              </a:rPr>
              <a:t>&gt; [,&lt;</a:t>
            </a:r>
            <a:r>
              <a:rPr lang="zh-CN" altLang="en-US" sz="2000" dirty="0">
                <a:solidFill>
                  <a:srgbClr val="993300"/>
                </a:solidFill>
              </a:rPr>
              <a:t>角色名</a:t>
            </a:r>
            <a:r>
              <a:rPr lang="en-US" altLang="zh-CN" sz="2000" dirty="0">
                <a:solidFill>
                  <a:srgbClr val="993300"/>
                </a:solidFill>
              </a:rPr>
              <a:t>&gt;|&lt;</a:t>
            </a:r>
            <a:r>
              <a:rPr lang="zh-CN" altLang="en-US" sz="2000" dirty="0">
                <a:solidFill>
                  <a:srgbClr val="993300"/>
                </a:solidFill>
              </a:rPr>
              <a:t>用户</a:t>
            </a:r>
            <a:r>
              <a:rPr lang="en-US" altLang="zh-CN" sz="2000" dirty="0">
                <a:solidFill>
                  <a:srgbClr val="993300"/>
                </a:solidFill>
              </a:rPr>
              <a:t>&gt;] </a:t>
            </a:r>
          </a:p>
          <a:p>
            <a:pPr indent="457200" algn="just" fontAlgn="auto">
              <a:lnSpc>
                <a:spcPct val="150000"/>
              </a:lnSpc>
              <a:spcBef>
                <a:spcPts val="0"/>
              </a:spcBef>
              <a:buFont typeface="Wingdings" panose="05000000000000000000" pitchFamily="2" charset="2"/>
              <a:buNone/>
            </a:pPr>
            <a:r>
              <a:rPr lang="en-US" altLang="zh-CN" sz="2000" dirty="0"/>
              <a:t> </a:t>
            </a:r>
            <a:r>
              <a:rPr lang="zh-CN" altLang="en-US" sz="2000" b="1" dirty="0">
                <a:solidFill>
                  <a:srgbClr val="0070C0"/>
                </a:solidFill>
              </a:rPr>
              <a:t>删除当前数据库中的数据库角色</a:t>
            </a:r>
            <a:r>
              <a:rPr lang="zh-CN" altLang="en-US" sz="2000" dirty="0"/>
              <a:t>的语句格式为：</a:t>
            </a:r>
          </a:p>
          <a:p>
            <a:pPr indent="457200" algn="just" fontAlgn="auto">
              <a:lnSpc>
                <a:spcPct val="150000"/>
              </a:lnSpc>
              <a:spcBef>
                <a:spcPts val="0"/>
              </a:spcBef>
              <a:spcAft>
                <a:spcPct val="20000"/>
              </a:spcAft>
              <a:buFont typeface="Wingdings" panose="05000000000000000000" pitchFamily="2" charset="2"/>
              <a:buNone/>
            </a:pPr>
            <a:r>
              <a:rPr lang="zh-CN" altLang="en-US" sz="2000" dirty="0"/>
              <a:t>       </a:t>
            </a:r>
            <a:r>
              <a:rPr lang="en-US" altLang="zh-CN" sz="2000" dirty="0" err="1">
                <a:solidFill>
                  <a:srgbClr val="993300"/>
                </a:solidFill>
              </a:rPr>
              <a:t>sp_droprole</a:t>
            </a:r>
            <a:r>
              <a:rPr lang="en-US" altLang="zh-CN" sz="2000" dirty="0">
                <a:solidFill>
                  <a:srgbClr val="993300"/>
                </a:solidFill>
              </a:rPr>
              <a:t> &lt;</a:t>
            </a:r>
            <a:r>
              <a:rPr lang="zh-CN" altLang="en-US" sz="2000" dirty="0">
                <a:solidFill>
                  <a:srgbClr val="993300"/>
                </a:solidFill>
              </a:rPr>
              <a:t>用户数据库角色名</a:t>
            </a:r>
            <a:r>
              <a:rPr lang="en-US" altLang="zh-CN" sz="2000" dirty="0">
                <a:solidFill>
                  <a:srgbClr val="993300"/>
                </a:solidFill>
              </a:rPr>
              <a:t>&gt;</a:t>
            </a:r>
          </a:p>
          <a:p>
            <a:pPr indent="457200" algn="just" fontAlgn="auto">
              <a:lnSpc>
                <a:spcPct val="150000"/>
              </a:lnSpc>
              <a:spcBef>
                <a:spcPts val="0"/>
              </a:spcBef>
              <a:buFont typeface="Wingdings" panose="05000000000000000000" pitchFamily="2" charset="2"/>
              <a:buNone/>
            </a:pPr>
            <a:r>
              <a:rPr lang="zh-CN" altLang="en-US" sz="2000" dirty="0"/>
              <a:t>其中，</a:t>
            </a:r>
            <a:r>
              <a:rPr lang="en-US" altLang="zh-CN" sz="2000" b="1" dirty="0">
                <a:solidFill>
                  <a:srgbClr val="0070C0"/>
                </a:solidFill>
              </a:rPr>
              <a:t>&lt;</a:t>
            </a:r>
            <a:r>
              <a:rPr lang="zh-CN" altLang="en-US" sz="2000" b="1" dirty="0">
                <a:solidFill>
                  <a:srgbClr val="0070C0"/>
                </a:solidFill>
              </a:rPr>
              <a:t>用户数据库角色名</a:t>
            </a:r>
            <a:r>
              <a:rPr lang="en-US" altLang="zh-CN" sz="2000" b="1" dirty="0">
                <a:solidFill>
                  <a:srgbClr val="0070C0"/>
                </a:solidFill>
              </a:rPr>
              <a:t>&gt;</a:t>
            </a:r>
            <a:r>
              <a:rPr lang="zh-CN" altLang="en-US" sz="2000" dirty="0"/>
              <a:t>是自定义的用户数据库角色的名字，</a:t>
            </a:r>
            <a:r>
              <a:rPr lang="en-US" altLang="zh-CN" sz="2000" b="1" dirty="0">
                <a:solidFill>
                  <a:srgbClr val="0070C0"/>
                </a:solidFill>
              </a:rPr>
              <a:t>&lt;</a:t>
            </a:r>
            <a:r>
              <a:rPr lang="zh-CN" altLang="en-US" sz="2000" b="1" dirty="0">
                <a:solidFill>
                  <a:srgbClr val="0070C0"/>
                </a:solidFill>
              </a:rPr>
              <a:t>角色名</a:t>
            </a:r>
            <a:r>
              <a:rPr lang="en-US" altLang="zh-CN" sz="2000" b="1" dirty="0">
                <a:solidFill>
                  <a:srgbClr val="0070C0"/>
                </a:solidFill>
              </a:rPr>
              <a:t>&gt;</a:t>
            </a:r>
            <a:r>
              <a:rPr lang="zh-CN" altLang="en-US" sz="2000" dirty="0"/>
              <a:t>必须是当前数据库中的某个角色，</a:t>
            </a:r>
            <a:r>
              <a:rPr lang="en-US" altLang="zh-CN" sz="2000" dirty="0"/>
              <a:t>&lt;</a:t>
            </a:r>
            <a:r>
              <a:rPr lang="zh-CN" altLang="en-US" sz="2000" dirty="0"/>
              <a:t>用户</a:t>
            </a:r>
            <a:r>
              <a:rPr lang="en-US" altLang="zh-CN" sz="2000" dirty="0"/>
              <a:t>&gt;</a:t>
            </a:r>
            <a:r>
              <a:rPr lang="zh-CN" altLang="en-US" sz="2000" dirty="0"/>
              <a:t>必须是当前数据库中的某个用户。</a:t>
            </a:r>
          </a:p>
          <a:p>
            <a:pPr indent="457200" algn="just" fontAlgn="auto">
              <a:lnSpc>
                <a:spcPct val="150000"/>
              </a:lnSpc>
              <a:spcBef>
                <a:spcPts val="0"/>
              </a:spcBef>
              <a:buFont typeface="Wingdings" panose="05000000000000000000" pitchFamily="2" charset="2"/>
              <a:buNone/>
            </a:pPr>
            <a:r>
              <a:rPr lang="zh-CN" altLang="en-US" sz="2000" dirty="0">
                <a:solidFill>
                  <a:srgbClr val="006600"/>
                </a:solidFill>
              </a:rPr>
              <a:t>例</a:t>
            </a:r>
            <a:r>
              <a:rPr lang="en-US" altLang="zh-CN" sz="2000" dirty="0">
                <a:solidFill>
                  <a:srgbClr val="006600"/>
                </a:solidFill>
              </a:rPr>
              <a:t>10.15  </a:t>
            </a:r>
            <a:r>
              <a:rPr lang="zh-CN" altLang="en-US" sz="2000" dirty="0"/>
              <a:t>使用系统存储过程为数据库</a:t>
            </a:r>
            <a:r>
              <a:rPr lang="en-US" altLang="zh-CN" sz="2000" dirty="0"/>
              <a:t>JXGL</a:t>
            </a:r>
            <a:r>
              <a:rPr lang="zh-CN" altLang="en-US" sz="2000" dirty="0"/>
              <a:t>创建名为</a:t>
            </a:r>
            <a:r>
              <a:rPr lang="en-US" altLang="zh-CN" sz="2000" dirty="0"/>
              <a:t>role_1</a:t>
            </a:r>
            <a:r>
              <a:rPr lang="zh-CN" altLang="en-US" sz="2000" dirty="0"/>
              <a:t>的用户数据库角色。</a:t>
            </a:r>
          </a:p>
          <a:p>
            <a:pPr indent="457200" algn="just" fontAlgn="auto">
              <a:lnSpc>
                <a:spcPct val="150000"/>
              </a:lnSpc>
              <a:spcBef>
                <a:spcPts val="0"/>
              </a:spcBef>
              <a:buFont typeface="Wingdings" panose="05000000000000000000" pitchFamily="2" charset="2"/>
              <a:buNone/>
            </a:pPr>
            <a:r>
              <a:rPr lang="en-US" altLang="zh-CN" sz="2000" dirty="0"/>
              <a:t>USE JXGL</a:t>
            </a:r>
          </a:p>
          <a:p>
            <a:pPr indent="457200" algn="just" fontAlgn="auto">
              <a:lnSpc>
                <a:spcPct val="150000"/>
              </a:lnSpc>
              <a:spcBef>
                <a:spcPts val="0"/>
              </a:spcBef>
              <a:buFont typeface="Wingdings" panose="05000000000000000000" pitchFamily="2" charset="2"/>
              <a:buNone/>
            </a:pPr>
            <a:r>
              <a:rPr lang="en-US" altLang="zh-CN" sz="2000" dirty="0"/>
              <a:t>GO</a:t>
            </a:r>
          </a:p>
          <a:p>
            <a:pPr indent="457200" algn="just" fontAlgn="auto">
              <a:lnSpc>
                <a:spcPct val="150000"/>
              </a:lnSpc>
              <a:spcBef>
                <a:spcPts val="0"/>
              </a:spcBef>
              <a:buFont typeface="Wingdings" panose="05000000000000000000" pitchFamily="2" charset="2"/>
              <a:buNone/>
            </a:pPr>
            <a:r>
              <a:rPr lang="en-US" altLang="zh-CN" sz="2000" dirty="0"/>
              <a:t>EXEC </a:t>
            </a:r>
            <a:r>
              <a:rPr lang="en-US" altLang="zh-CN" sz="2000" dirty="0" err="1"/>
              <a:t>sp_addrole</a:t>
            </a:r>
            <a:r>
              <a:rPr lang="en-US" altLang="zh-CN" sz="2000" dirty="0"/>
              <a:t> 'role_1'</a:t>
            </a:r>
          </a:p>
          <a:p>
            <a:pPr indent="457200" algn="just" fontAlgn="auto">
              <a:lnSpc>
                <a:spcPct val="150000"/>
              </a:lnSpc>
              <a:spcBef>
                <a:spcPts val="0"/>
              </a:spcBef>
              <a:buFont typeface="Wingdings" panose="05000000000000000000" pitchFamily="2" charset="2"/>
              <a:buNone/>
            </a:pPr>
            <a:r>
              <a:rPr lang="en-US" altLang="zh-CN" sz="2000" dirty="0"/>
              <a:t>GO</a:t>
            </a:r>
          </a:p>
        </p:txBody>
      </p:sp>
      <p:sp>
        <p:nvSpPr>
          <p:cNvPr id="4" name="日期占位符 3"/>
          <p:cNvSpPr>
            <a:spLocks noGrp="1"/>
          </p:cNvSpPr>
          <p:nvPr>
            <p:ph type="dt" sz="half" idx="10"/>
          </p:nvPr>
        </p:nvSpPr>
        <p:spPr/>
        <p:txBody>
          <a:bodyPr/>
          <a:lstStyle/>
          <a:p>
            <a:pPr>
              <a:defRPr/>
            </a:pPr>
            <a:fld id="{1AE9273B-7D25-4B50-8D69-70FD962C2D79}"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978917B1-BDAF-4ABE-9B7E-B20E09A927A7}" type="slidenum">
              <a:rPr lang="en-US" altLang="zh-CN"/>
              <a:t>59</a:t>
            </a:fld>
            <a:r>
              <a:rPr lang="en-US" altLang="zh-CN"/>
              <a:t>/69</a:t>
            </a:r>
          </a:p>
        </p:txBody>
      </p:sp>
    </p:spTree>
  </p:cSld>
  <p:clrMapOvr>
    <a:masterClrMapping/>
  </p:clrMapOvr>
  <p:transition>
    <p:cover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8EE867B-7E4B-4475-A21F-28C957D52A01}"/>
              </a:ext>
            </a:extLst>
          </p:cNvPr>
          <p:cNvSpPr/>
          <p:nvPr/>
        </p:nvSpPr>
        <p:spPr>
          <a:xfrm>
            <a:off x="651934" y="620080"/>
            <a:ext cx="11123506" cy="1682577"/>
          </a:xfrm>
          <a:prstGeom prst="rect">
            <a:avLst/>
          </a:prstGeom>
        </p:spPr>
        <p:txBody>
          <a:bodyPr wrap="square">
            <a:spAutoFit/>
          </a:bodyPr>
          <a:lstStyle/>
          <a:p>
            <a:pPr algn="just">
              <a:lnSpc>
                <a:spcPct val="150000"/>
              </a:lnSpc>
            </a:pPr>
            <a:r>
              <a:rPr lang="zh-CN" altLang="en-US" sz="2400" kern="0" dirty="0">
                <a:solidFill>
                  <a:srgbClr val="666666"/>
                </a:solidFill>
                <a:latin typeface="Arial" panose="020B0604020202020204" pitchFamily="34" charset="0"/>
                <a:cs typeface="Times New Roman" panose="02020603050405020304" pitchFamily="18" charset="0"/>
              </a:rPr>
              <a:t>        数据库角色是被命名的一组与数据库操作相关的权限，角色是权限的集合。可以为一组具有相同权限的用户创建一个角色，</a:t>
            </a:r>
            <a:r>
              <a:rPr lang="zh-CN" altLang="en-US" sz="2400" b="1" kern="0" dirty="0">
                <a:solidFill>
                  <a:srgbClr val="0070C0"/>
                </a:solidFill>
                <a:latin typeface="Arial" panose="020B0604020202020204" pitchFamily="34" charset="0"/>
                <a:cs typeface="Times New Roman" panose="02020603050405020304" pitchFamily="18" charset="0"/>
              </a:rPr>
              <a:t>使用角色来管理数据库权限可以简化授权的过程。</a:t>
            </a:r>
            <a:endParaRPr lang="en-US" altLang="zh-CN" sz="2400" b="1" kern="0" dirty="0">
              <a:solidFill>
                <a:srgbClr val="0070C0"/>
              </a:solidFill>
              <a:latin typeface="Arial" panose="020B060402020202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494D576-35DE-4975-A19E-5167669C0500}"/>
              </a:ext>
            </a:extLst>
          </p:cNvPr>
          <p:cNvSpPr>
            <a:spLocks noGrp="1" noChangeArrowheads="1"/>
          </p:cNvSpPr>
          <p:nvPr>
            <p:ph type="title"/>
          </p:nvPr>
        </p:nvSpPr>
        <p:spPr>
          <a:xfrm>
            <a:off x="2135560" y="1"/>
            <a:ext cx="8153400" cy="731839"/>
          </a:xfrm>
        </p:spPr>
        <p:txBody>
          <a:bodyPr>
            <a:normAutofit/>
          </a:bodyPr>
          <a:lstStyle/>
          <a:p>
            <a:r>
              <a:rPr lang="zh-CN" altLang="en-US" sz="2000" b="1" dirty="0">
                <a:solidFill>
                  <a:srgbClr val="0070C0"/>
                </a:solidFill>
                <a:latin typeface="宋体" panose="02010600030101010101" pitchFamily="2" charset="-122"/>
              </a:rPr>
              <a:t>补充：数据库安全</a:t>
            </a:r>
            <a:r>
              <a:rPr lang="en-US" altLang="zh-CN" sz="2000" b="1" dirty="0">
                <a:solidFill>
                  <a:srgbClr val="0070C0"/>
                </a:solidFill>
                <a:latin typeface="宋体" panose="02010600030101010101" pitchFamily="2" charset="-122"/>
              </a:rPr>
              <a:t>-</a:t>
            </a:r>
            <a:r>
              <a:rPr lang="zh-CN" altLang="en-US" sz="2000" b="1" dirty="0">
                <a:solidFill>
                  <a:srgbClr val="0070C0"/>
                </a:solidFill>
                <a:latin typeface="宋体" panose="02010600030101010101" pitchFamily="2" charset="-122"/>
              </a:rPr>
              <a:t>数据库角色</a:t>
            </a:r>
            <a:endParaRPr lang="en-US" altLang="zh-CN" sz="2000" b="1" dirty="0">
              <a:solidFill>
                <a:srgbClr val="0070C0"/>
              </a:solidFill>
              <a:latin typeface="宋体" panose="02010600030101010101" pitchFamily="2" charset="-122"/>
            </a:endParaRPr>
          </a:p>
        </p:txBody>
      </p:sp>
    </p:spTree>
    <p:extLst>
      <p:ext uri="{BB962C8B-B14F-4D97-AF65-F5344CB8AC3E}">
        <p14:creationId xmlns:p14="http://schemas.microsoft.com/office/powerpoint/2010/main" val="3761688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3"/>
          <p:cNvSpPr>
            <a:spLocks noGrp="1" noChangeArrowheads="1"/>
          </p:cNvSpPr>
          <p:nvPr>
            <p:ph type="title"/>
          </p:nvPr>
        </p:nvSpPr>
        <p:spPr>
          <a:xfrm>
            <a:off x="1991544" y="25040"/>
            <a:ext cx="8153400" cy="731839"/>
          </a:xfrm>
          <a:noFill/>
        </p:spPr>
        <p:txBody>
          <a:bodyPr>
            <a:normAutofit/>
          </a:bodyPr>
          <a:lstStyle/>
          <a:p>
            <a:r>
              <a:rPr lang="zh-CN" altLang="en-US" sz="2000" b="1" dirty="0">
                <a:latin typeface="宋体" panose="02010600030101010101" pitchFamily="2" charset="-122"/>
              </a:rPr>
              <a:t>用户定义数据库角色 </a:t>
            </a:r>
            <a:r>
              <a:rPr lang="en-US" altLang="zh-CN" sz="2000" b="1" dirty="0">
                <a:latin typeface="宋体" panose="02010600030101010101" pitchFamily="2" charset="-122"/>
              </a:rPr>
              <a:t>(4)</a:t>
            </a:r>
          </a:p>
        </p:txBody>
      </p:sp>
      <p:sp>
        <p:nvSpPr>
          <p:cNvPr id="58372" name="Rectangle 2"/>
          <p:cNvSpPr>
            <a:spLocks noGrp="1" noChangeArrowheads="1"/>
          </p:cNvSpPr>
          <p:nvPr>
            <p:ph idx="1"/>
          </p:nvPr>
        </p:nvSpPr>
        <p:spPr>
          <a:xfrm>
            <a:off x="512233" y="587545"/>
            <a:ext cx="11167533" cy="5400675"/>
          </a:xfrm>
        </p:spPr>
        <p:txBody>
          <a:bodyPr>
            <a:noAutofit/>
          </a:bodyPr>
          <a:lstStyle/>
          <a:p>
            <a:pPr indent="457200" algn="just" fontAlgn="auto">
              <a:lnSpc>
                <a:spcPct val="150000"/>
              </a:lnSpc>
              <a:spcBef>
                <a:spcPts val="0"/>
              </a:spcBef>
              <a:spcAft>
                <a:spcPct val="20000"/>
              </a:spcAft>
            </a:pPr>
            <a:r>
              <a:rPr lang="zh-CN" altLang="en-US" sz="2000" dirty="0">
                <a:solidFill>
                  <a:srgbClr val="148BD4"/>
                </a:solidFill>
                <a:effectLst/>
              </a:rPr>
              <a:t>添加和删除用户数据库角色成员</a:t>
            </a:r>
            <a:endParaRPr lang="zh-CN" altLang="en-US" sz="2000" dirty="0">
              <a:solidFill>
                <a:srgbClr val="0000CC"/>
              </a:solidFill>
            </a:endParaRPr>
          </a:p>
          <a:p>
            <a:pPr indent="457200" algn="just" fontAlgn="auto">
              <a:lnSpc>
                <a:spcPct val="150000"/>
              </a:lnSpc>
              <a:spcBef>
                <a:spcPts val="0"/>
              </a:spcBef>
              <a:buFont typeface="Wingdings" panose="05000000000000000000" pitchFamily="2" charset="2"/>
              <a:buNone/>
            </a:pPr>
            <a:r>
              <a:rPr lang="zh-CN" altLang="en-US" sz="2000" dirty="0"/>
              <a:t> </a:t>
            </a:r>
            <a:r>
              <a:rPr lang="en-US" altLang="zh-CN" sz="2000" dirty="0"/>
              <a:t>(1) </a:t>
            </a:r>
            <a:r>
              <a:rPr lang="zh-CN" altLang="en-US" sz="2000" dirty="0"/>
              <a:t>利用</a:t>
            </a:r>
            <a:r>
              <a:rPr lang="en-US" altLang="zh-CN" sz="2000" dirty="0"/>
              <a:t>SSMS</a:t>
            </a:r>
            <a:r>
              <a:rPr lang="zh-CN" altLang="en-US" sz="2000" dirty="0"/>
              <a:t>添加或删除用户定义的数据库角色成员方法如下：</a:t>
            </a:r>
          </a:p>
          <a:p>
            <a:pPr indent="457200" algn="just" fontAlgn="auto">
              <a:lnSpc>
                <a:spcPct val="150000"/>
              </a:lnSpc>
              <a:spcBef>
                <a:spcPts val="0"/>
              </a:spcBef>
              <a:buFont typeface="Wingdings" panose="05000000000000000000" pitchFamily="2" charset="2"/>
              <a:buNone/>
            </a:pPr>
            <a:r>
              <a:rPr lang="zh-CN" altLang="en-US" sz="2000" dirty="0"/>
              <a:t>    在某数据库角色的</a:t>
            </a:r>
            <a:r>
              <a:rPr lang="zh-CN" altLang="en-US" sz="2000" dirty="0">
                <a:latin typeface="Arial" panose="020B0604020202020204" pitchFamily="34" charset="0"/>
              </a:rPr>
              <a:t>“</a:t>
            </a:r>
            <a:r>
              <a:rPr lang="zh-CN" altLang="en-US" sz="2000" dirty="0"/>
              <a:t>数据库角色属性</a:t>
            </a:r>
            <a:r>
              <a:rPr lang="zh-CN" altLang="en-US" sz="2000" dirty="0">
                <a:latin typeface="Arial" panose="020B0604020202020204" pitchFamily="34" charset="0"/>
              </a:rPr>
              <a:t>”</a:t>
            </a:r>
            <a:r>
              <a:rPr lang="zh-CN" altLang="en-US" sz="2000" dirty="0"/>
              <a:t>对话框中，在</a:t>
            </a:r>
            <a:r>
              <a:rPr lang="zh-CN" altLang="en-US" sz="2000" dirty="0">
                <a:latin typeface="Arial" panose="020B0604020202020204" pitchFamily="34" charset="0"/>
              </a:rPr>
              <a:t>“</a:t>
            </a:r>
            <a:r>
              <a:rPr lang="zh-CN" altLang="en-US" sz="2000" dirty="0"/>
              <a:t>常规</a:t>
            </a:r>
            <a:r>
              <a:rPr lang="zh-CN" altLang="en-US" sz="2000" dirty="0">
                <a:latin typeface="Arial" panose="020B0604020202020204" pitchFamily="34" charset="0"/>
              </a:rPr>
              <a:t>”</a:t>
            </a:r>
            <a:r>
              <a:rPr lang="zh-CN" altLang="en-US" sz="2000" dirty="0"/>
              <a:t>选项页右下角的</a:t>
            </a:r>
            <a:r>
              <a:rPr lang="zh-CN" altLang="en-US" sz="2000" dirty="0">
                <a:latin typeface="Arial" panose="020B0604020202020204" pitchFamily="34" charset="0"/>
              </a:rPr>
              <a:t>“</a:t>
            </a:r>
            <a:r>
              <a:rPr lang="zh-CN" altLang="en-US" sz="2000" dirty="0"/>
              <a:t>角色成员</a:t>
            </a:r>
            <a:r>
              <a:rPr lang="zh-CN" altLang="en-US" sz="2000" dirty="0">
                <a:latin typeface="Arial" panose="020B0604020202020204" pitchFamily="34" charset="0"/>
              </a:rPr>
              <a:t>”</a:t>
            </a:r>
            <a:r>
              <a:rPr lang="zh-CN" altLang="en-US" sz="2000" dirty="0"/>
              <a:t>区域中，单击</a:t>
            </a:r>
            <a:r>
              <a:rPr lang="zh-CN" altLang="en-US" sz="2000" dirty="0">
                <a:latin typeface="Arial" panose="020B0604020202020204" pitchFamily="34" charset="0"/>
              </a:rPr>
              <a:t>“</a:t>
            </a:r>
            <a:r>
              <a:rPr lang="zh-CN" altLang="en-US" sz="2000" dirty="0"/>
              <a:t>添加</a:t>
            </a:r>
            <a:r>
              <a:rPr lang="zh-CN" altLang="en-US" sz="2000" dirty="0">
                <a:latin typeface="Arial" panose="020B0604020202020204" pitchFamily="34" charset="0"/>
              </a:rPr>
              <a:t>”</a:t>
            </a:r>
            <a:r>
              <a:rPr lang="zh-CN" altLang="en-US" sz="2000" dirty="0"/>
              <a:t>或</a:t>
            </a:r>
            <a:r>
              <a:rPr lang="zh-CN" altLang="en-US" sz="2000" dirty="0">
                <a:latin typeface="Arial" panose="020B0604020202020204" pitchFamily="34" charset="0"/>
              </a:rPr>
              <a:t>“</a:t>
            </a:r>
            <a:r>
              <a:rPr lang="zh-CN" altLang="en-US" sz="2000" dirty="0"/>
              <a:t>删除</a:t>
            </a:r>
            <a:r>
              <a:rPr lang="zh-CN" altLang="en-US" sz="2000" dirty="0">
                <a:latin typeface="Arial" panose="020B0604020202020204" pitchFamily="34" charset="0"/>
              </a:rPr>
              <a:t>”</a:t>
            </a:r>
            <a:r>
              <a:rPr lang="zh-CN" altLang="en-US" sz="2000" dirty="0"/>
              <a:t>按钮，即完成用户数据库角色成员的添加或删除。</a:t>
            </a:r>
          </a:p>
          <a:p>
            <a:pPr indent="457200" algn="just" fontAlgn="auto">
              <a:lnSpc>
                <a:spcPct val="150000"/>
              </a:lnSpc>
              <a:spcBef>
                <a:spcPts val="0"/>
              </a:spcBef>
              <a:buFont typeface="Wingdings" panose="05000000000000000000" pitchFamily="2" charset="2"/>
              <a:buNone/>
            </a:pPr>
            <a:r>
              <a:rPr lang="zh-CN" altLang="en-US" sz="2000" dirty="0"/>
              <a:t> </a:t>
            </a:r>
            <a:r>
              <a:rPr lang="en-US" altLang="zh-CN" sz="2000" dirty="0"/>
              <a:t>(2) </a:t>
            </a:r>
            <a:r>
              <a:rPr lang="zh-CN" altLang="en-US" sz="2000" dirty="0"/>
              <a:t>使用系统存储过程添加或删除用户定义数据库角色成员与添加或删除固定数据库角色成员方法一样。</a:t>
            </a:r>
          </a:p>
          <a:p>
            <a:pPr indent="457200" algn="just" fontAlgn="auto">
              <a:lnSpc>
                <a:spcPct val="150000"/>
              </a:lnSpc>
              <a:spcBef>
                <a:spcPts val="0"/>
              </a:spcBef>
              <a:buFont typeface="Wingdings" panose="05000000000000000000" pitchFamily="2" charset="2"/>
              <a:buNone/>
            </a:pPr>
            <a:r>
              <a:rPr lang="zh-CN" altLang="en-US" sz="2000" dirty="0">
                <a:solidFill>
                  <a:srgbClr val="006600"/>
                </a:solidFill>
              </a:rPr>
              <a:t>例</a:t>
            </a:r>
            <a:r>
              <a:rPr lang="en-US" altLang="zh-CN" sz="2000" dirty="0">
                <a:solidFill>
                  <a:srgbClr val="006600"/>
                </a:solidFill>
              </a:rPr>
              <a:t>10.16</a:t>
            </a:r>
            <a:r>
              <a:rPr lang="en-US" altLang="zh-CN" sz="2000" dirty="0"/>
              <a:t> </a:t>
            </a:r>
            <a:r>
              <a:rPr lang="zh-CN" altLang="en-US" sz="2000" dirty="0"/>
              <a:t>使用存储过程</a:t>
            </a:r>
            <a:r>
              <a:rPr lang="en-US" altLang="zh-CN" sz="2000" dirty="0" err="1"/>
              <a:t>sp_addrolemember</a:t>
            </a:r>
            <a:r>
              <a:rPr lang="zh-CN" altLang="en-US" sz="2000" dirty="0"/>
              <a:t>将用户</a:t>
            </a:r>
            <a:r>
              <a:rPr lang="zh-CN" altLang="en-US" sz="2000" dirty="0">
                <a:latin typeface="Arial" panose="020B0604020202020204" pitchFamily="34" charset="0"/>
              </a:rPr>
              <a:t>“</a:t>
            </a:r>
            <a:r>
              <a:rPr lang="en-US" altLang="zh-CN" sz="2000" dirty="0" err="1"/>
              <a:t>U_login</a:t>
            </a:r>
            <a:r>
              <a:rPr lang="en-US" altLang="zh-CN" sz="2000" dirty="0">
                <a:latin typeface="Arial" panose="020B0604020202020204" pitchFamily="34" charset="0"/>
              </a:rPr>
              <a:t>”</a:t>
            </a:r>
            <a:r>
              <a:rPr lang="zh-CN" altLang="en-US" sz="2000" dirty="0"/>
              <a:t>添加到数据库</a:t>
            </a:r>
            <a:r>
              <a:rPr lang="en-US" altLang="zh-CN" sz="2000" dirty="0"/>
              <a:t>JXGL</a:t>
            </a:r>
            <a:r>
              <a:rPr lang="zh-CN" altLang="en-US" sz="2000" dirty="0"/>
              <a:t>的</a:t>
            </a:r>
            <a:r>
              <a:rPr lang="en-US" altLang="zh-CN" sz="2000" dirty="0"/>
              <a:t>role_1</a:t>
            </a:r>
            <a:r>
              <a:rPr lang="zh-CN" altLang="en-US" sz="2000" dirty="0"/>
              <a:t>角色中成为新成员。</a:t>
            </a:r>
          </a:p>
          <a:p>
            <a:pPr indent="457200" algn="just" fontAlgn="auto">
              <a:lnSpc>
                <a:spcPct val="150000"/>
              </a:lnSpc>
              <a:spcBef>
                <a:spcPts val="0"/>
              </a:spcBef>
              <a:buFont typeface="Wingdings" panose="05000000000000000000" pitchFamily="2" charset="2"/>
              <a:buNone/>
            </a:pPr>
            <a:r>
              <a:rPr lang="en-US" altLang="zh-CN" sz="2000" dirty="0"/>
              <a:t>USE JXGL</a:t>
            </a:r>
          </a:p>
          <a:p>
            <a:pPr indent="457200" algn="just" fontAlgn="auto">
              <a:lnSpc>
                <a:spcPct val="150000"/>
              </a:lnSpc>
              <a:spcBef>
                <a:spcPts val="0"/>
              </a:spcBef>
              <a:buFont typeface="Wingdings" panose="05000000000000000000" pitchFamily="2" charset="2"/>
              <a:buNone/>
            </a:pPr>
            <a:r>
              <a:rPr lang="en-US" altLang="zh-CN" sz="2000" dirty="0"/>
              <a:t>GO</a:t>
            </a:r>
          </a:p>
          <a:p>
            <a:pPr indent="457200" algn="just" fontAlgn="auto">
              <a:lnSpc>
                <a:spcPct val="150000"/>
              </a:lnSpc>
              <a:spcBef>
                <a:spcPts val="0"/>
              </a:spcBef>
              <a:buFont typeface="Wingdings" panose="05000000000000000000" pitchFamily="2" charset="2"/>
              <a:buNone/>
            </a:pPr>
            <a:r>
              <a:rPr lang="en-US" altLang="zh-CN" sz="2000" dirty="0"/>
              <a:t>EXEC </a:t>
            </a:r>
            <a:r>
              <a:rPr lang="en-US" altLang="zh-CN" sz="2000" dirty="0" err="1"/>
              <a:t>sp_addrolemember</a:t>
            </a:r>
            <a:r>
              <a:rPr lang="en-US" altLang="zh-CN" sz="2000" dirty="0"/>
              <a:t> 'role_1','U_login'</a:t>
            </a:r>
          </a:p>
          <a:p>
            <a:pPr indent="457200" algn="just" fontAlgn="auto">
              <a:lnSpc>
                <a:spcPct val="150000"/>
              </a:lnSpc>
              <a:spcBef>
                <a:spcPts val="0"/>
              </a:spcBef>
              <a:buFont typeface="Wingdings" panose="05000000000000000000" pitchFamily="2" charset="2"/>
              <a:buNone/>
            </a:pPr>
            <a:r>
              <a:rPr lang="en-US" altLang="zh-CN" sz="2000" dirty="0"/>
              <a:t>GO</a:t>
            </a:r>
          </a:p>
        </p:txBody>
      </p:sp>
      <p:sp>
        <p:nvSpPr>
          <p:cNvPr id="4" name="日期占位符 3"/>
          <p:cNvSpPr>
            <a:spLocks noGrp="1"/>
          </p:cNvSpPr>
          <p:nvPr>
            <p:ph type="dt" sz="half" idx="10"/>
          </p:nvPr>
        </p:nvSpPr>
        <p:spPr/>
        <p:txBody>
          <a:bodyPr/>
          <a:lstStyle/>
          <a:p>
            <a:pPr>
              <a:defRPr/>
            </a:pPr>
            <a:fld id="{CCC33A39-65F7-41D3-9641-26AF10DD37CF}"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A6D218CA-6019-4DF3-B1E7-6C3663200E66}" type="slidenum">
              <a:rPr lang="en-US" altLang="zh-CN"/>
              <a:t>60</a:t>
            </a:fld>
            <a:r>
              <a:rPr lang="en-US" altLang="zh-CN"/>
              <a:t>/69</a:t>
            </a:r>
          </a:p>
        </p:txBody>
      </p:sp>
    </p:spTree>
  </p:cSld>
  <p:clrMapOvr>
    <a:masterClrMapping/>
  </p:clrMapOvr>
  <p:transition>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167424" y="1600200"/>
            <a:ext cx="3857146" cy="784830"/>
          </a:xfrm>
          <a:prstGeom prst="rect">
            <a:avLst/>
          </a:prstGeom>
          <a:noFill/>
        </p:spPr>
        <p:txBody>
          <a:bodyPr wrap="none" rtlCol="0">
            <a:spAutoFit/>
          </a:bodyPr>
          <a:lstStyle/>
          <a:p>
            <a:pPr algn="ctr"/>
            <a:r>
              <a:rPr lang="en-US" altLang="zh-CN" sz="4500" dirty="0">
                <a:solidFill>
                  <a:srgbClr val="0092C6"/>
                </a:solidFill>
                <a:latin typeface="Georgia" panose="02040502050405020303" pitchFamily="18" charset="0"/>
                <a:ea typeface="Roboto Bk" pitchFamily="2" charset="0"/>
              </a:rPr>
              <a:t>10.6 </a:t>
            </a:r>
            <a:r>
              <a:rPr lang="zh-CN" altLang="en-US" sz="4500" dirty="0">
                <a:solidFill>
                  <a:srgbClr val="0092C6"/>
                </a:solidFill>
                <a:latin typeface="Georgia" panose="02040502050405020303" pitchFamily="18" charset="0"/>
                <a:ea typeface="Roboto Bk" pitchFamily="2" charset="0"/>
              </a:rPr>
              <a:t>权限管理 </a:t>
            </a:r>
            <a:endParaRPr lang="en-US" sz="4500" dirty="0">
              <a:solidFill>
                <a:srgbClr val="0092C6"/>
              </a:solidFill>
              <a:latin typeface="Georgia" panose="02040502050405020303" pitchFamily="18" charset="0"/>
              <a:ea typeface="Roboto Bk" pitchFamily="2" charset="0"/>
            </a:endParaRPr>
          </a:p>
        </p:txBody>
      </p:sp>
      <p:sp>
        <p:nvSpPr>
          <p:cNvPr id="8" name="TextBox 7"/>
          <p:cNvSpPr txBox="1"/>
          <p:nvPr/>
        </p:nvSpPr>
        <p:spPr>
          <a:xfrm>
            <a:off x="10112810" y="6273802"/>
            <a:ext cx="255198" cy="246221"/>
          </a:xfrm>
          <a:prstGeom prst="rect">
            <a:avLst/>
          </a:prstGeom>
          <a:noFill/>
        </p:spPr>
        <p:txBody>
          <a:bodyPr wrap="none" rtlCol="0">
            <a:spAutoFit/>
          </a:bodyPr>
          <a:lstStyle/>
          <a:p>
            <a:r>
              <a:rPr lang="en-US" sz="1000" dirty="0">
                <a:solidFill>
                  <a:schemeClr val="bg1"/>
                </a:solidFill>
              </a:rPr>
              <a:t>7</a:t>
            </a:r>
          </a:p>
        </p:txBody>
      </p:sp>
      <p:sp>
        <p:nvSpPr>
          <p:cNvPr id="5" name="Rectangle 17"/>
          <p:cNvSpPr/>
          <p:nvPr/>
        </p:nvSpPr>
        <p:spPr>
          <a:xfrm>
            <a:off x="635" y="3429000"/>
            <a:ext cx="12229465" cy="3429000"/>
          </a:xfrm>
          <a:prstGeom prst="rect">
            <a:avLst/>
          </a:prstGeom>
          <a:solidFill>
            <a:srgbClr val="0092C6"/>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4726E"/>
              </a:solidFill>
            </a:endParaRPr>
          </a:p>
        </p:txBody>
      </p:sp>
      <p:sp>
        <p:nvSpPr>
          <p:cNvPr id="2" name="矩形 1"/>
          <p:cNvSpPr/>
          <p:nvPr/>
        </p:nvSpPr>
        <p:spPr>
          <a:xfrm>
            <a:off x="3359696" y="3530602"/>
            <a:ext cx="5708104" cy="1908215"/>
          </a:xfrm>
          <a:prstGeom prst="rect">
            <a:avLst/>
          </a:prstGeom>
        </p:spPr>
        <p:txBody>
          <a:bodyPr wrap="square">
            <a:spAutoFit/>
          </a:bodyPr>
          <a:lstStyle/>
          <a:p>
            <a:pPr>
              <a:lnSpc>
                <a:spcPct val="150000"/>
              </a:lnSpc>
              <a:spcAft>
                <a:spcPts val="600"/>
              </a:spcAft>
            </a:pPr>
            <a:r>
              <a:rPr lang="en-US" altLang="zh-CN" sz="2400" b="1" dirty="0">
                <a:solidFill>
                  <a:schemeClr val="bg1"/>
                </a:solidFill>
                <a:latin typeface="Arial" panose="020B0604020202020204" pitchFamily="34" charset="0"/>
                <a:cs typeface="Arial" panose="020B0604020202020204" pitchFamily="34" charset="0"/>
              </a:rPr>
              <a:t>   +    </a:t>
            </a:r>
            <a:r>
              <a:rPr lang="zh-CN" altLang="en-US" sz="2400" b="1" dirty="0">
                <a:solidFill>
                  <a:schemeClr val="bg1"/>
                </a:solidFill>
                <a:latin typeface="Arial" panose="020B0604020202020204" pitchFamily="34" charset="0"/>
                <a:cs typeface="Arial" panose="020B0604020202020204" pitchFamily="34" charset="0"/>
              </a:rPr>
              <a:t>语句、对象、隐含权限</a:t>
            </a:r>
            <a:endParaRPr lang="en-US" altLang="zh-CN" sz="2400" b="1" dirty="0">
              <a:solidFill>
                <a:schemeClr val="bg1"/>
              </a:solidFill>
              <a:latin typeface="Arial" panose="020B0604020202020204" pitchFamily="34" charset="0"/>
              <a:cs typeface="Arial" panose="020B0604020202020204" pitchFamily="34" charset="0"/>
            </a:endParaRPr>
          </a:p>
          <a:p>
            <a:pPr indent="280035">
              <a:lnSpc>
                <a:spcPct val="150000"/>
              </a:lnSpc>
              <a:spcAft>
                <a:spcPts val="600"/>
              </a:spcAft>
            </a:pPr>
            <a:r>
              <a:rPr lang="en-US" altLang="zh-CN" sz="2400" b="1" dirty="0">
                <a:solidFill>
                  <a:schemeClr val="bg1"/>
                </a:solidFill>
                <a:latin typeface="Arial" panose="020B0604020202020204" pitchFamily="34" charset="0"/>
                <a:cs typeface="Arial" panose="020B0604020202020204" pitchFamily="34" charset="0"/>
              </a:rPr>
              <a:t>+    </a:t>
            </a:r>
            <a:r>
              <a:rPr lang="zh-CN" altLang="en-US" sz="2400" b="1" dirty="0">
                <a:solidFill>
                  <a:schemeClr val="bg1"/>
                </a:solidFill>
                <a:latin typeface="Arial" panose="020B0604020202020204" pitchFamily="34" charset="0"/>
                <a:cs typeface="Arial" panose="020B0604020202020204" pitchFamily="34" charset="0"/>
              </a:rPr>
              <a:t>授予、拒绝、撤销用户或角色权限</a:t>
            </a:r>
            <a:endParaRPr lang="en-US" altLang="zh-CN" sz="2400" b="1" dirty="0">
              <a:solidFill>
                <a:schemeClr val="bg1"/>
              </a:solidFill>
              <a:latin typeface="Arial" panose="020B0604020202020204" pitchFamily="34" charset="0"/>
              <a:cs typeface="Arial" panose="020B0604020202020204" pitchFamily="34" charset="0"/>
            </a:endParaRPr>
          </a:p>
          <a:p>
            <a:pPr indent="280035">
              <a:lnSpc>
                <a:spcPct val="150000"/>
              </a:lnSpc>
              <a:spcAft>
                <a:spcPts val="600"/>
              </a:spcAft>
            </a:pPr>
            <a:r>
              <a:rPr lang="en-US" altLang="zh-CN" sz="2400" b="1" dirty="0">
                <a:solidFill>
                  <a:schemeClr val="bg1"/>
                </a:solidFill>
                <a:latin typeface="Arial" panose="020B0604020202020204" pitchFamily="34" charset="0"/>
                <a:cs typeface="Arial" panose="020B0604020202020204" pitchFamily="34" charset="0"/>
              </a:rPr>
              <a:t>+    </a:t>
            </a:r>
            <a:r>
              <a:rPr lang="zh-CN" altLang="en-US" sz="2400" b="1" dirty="0">
                <a:solidFill>
                  <a:schemeClr val="bg1"/>
                </a:solidFill>
                <a:latin typeface="Arial" panose="020B0604020202020204" pitchFamily="34" charset="0"/>
                <a:cs typeface="Arial" panose="020B0604020202020204" pitchFamily="34" charset="0"/>
              </a:rPr>
              <a:t>使用系统存储过程查看权限</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a:xfrm>
            <a:off x="2351585" y="1"/>
            <a:ext cx="7793037" cy="795337"/>
          </a:xfrm>
        </p:spPr>
        <p:txBody>
          <a:bodyPr>
            <a:normAutofit/>
          </a:bodyPr>
          <a:lstStyle/>
          <a:p>
            <a:r>
              <a:rPr lang="zh-CN" altLang="en-US" sz="2000" b="1" dirty="0"/>
              <a:t>语句权限</a:t>
            </a:r>
            <a:r>
              <a:rPr lang="en-US" altLang="zh-CN" sz="2000" b="1" dirty="0"/>
              <a:t>(1) </a:t>
            </a:r>
          </a:p>
        </p:txBody>
      </p:sp>
      <p:sp>
        <p:nvSpPr>
          <p:cNvPr id="60421" name="Rectangle 3"/>
          <p:cNvSpPr>
            <a:spLocks noGrp="1" noChangeArrowheads="1"/>
          </p:cNvSpPr>
          <p:nvPr>
            <p:ph type="body" sz="half" idx="1"/>
          </p:nvPr>
        </p:nvSpPr>
        <p:spPr>
          <a:xfrm>
            <a:off x="1092201" y="795338"/>
            <a:ext cx="10490200" cy="4752975"/>
          </a:xfrm>
        </p:spPr>
        <p:txBody>
          <a:bodyPr/>
          <a:lstStyle/>
          <a:p>
            <a:pPr indent="457200" fontAlgn="auto">
              <a:lnSpc>
                <a:spcPct val="150000"/>
              </a:lnSpc>
              <a:spcBef>
                <a:spcPts val="0"/>
              </a:spcBef>
              <a:buFont typeface="Wingdings" panose="05000000000000000000" pitchFamily="2" charset="2"/>
              <a:buNone/>
            </a:pPr>
            <a:r>
              <a:rPr lang="en-US" altLang="zh-CN" sz="2000" dirty="0"/>
              <a:t>  </a:t>
            </a:r>
            <a:r>
              <a:rPr lang="zh-CN" altLang="en-US" sz="2000" dirty="0"/>
              <a:t>语句权限主要指用户是否具有权限来执行某一语句，这些语句通常是一些具有管理型的操作，如创建数据库、表、存储过程等。</a:t>
            </a:r>
          </a:p>
          <a:p>
            <a:pPr indent="457200" fontAlgn="auto">
              <a:lnSpc>
                <a:spcPct val="150000"/>
              </a:lnSpc>
              <a:spcBef>
                <a:spcPts val="0"/>
              </a:spcBef>
              <a:buFont typeface="Wingdings" panose="05000000000000000000" pitchFamily="2" charset="2"/>
              <a:buNone/>
            </a:pPr>
            <a:r>
              <a:rPr lang="zh-CN" altLang="en-US" sz="2000" dirty="0"/>
              <a:t>                                    </a:t>
            </a:r>
            <a:r>
              <a:rPr lang="zh-CN" altLang="en-US" sz="2000" dirty="0">
                <a:solidFill>
                  <a:srgbClr val="E24747"/>
                </a:solidFill>
              </a:rPr>
              <a:t>      语句权限及其功能  </a:t>
            </a:r>
          </a:p>
        </p:txBody>
      </p:sp>
      <p:graphicFrame>
        <p:nvGraphicFramePr>
          <p:cNvPr id="254135" name="Group 183"/>
          <p:cNvGraphicFramePr>
            <a:graphicFrameLocks noGrp="1"/>
          </p:cNvGraphicFramePr>
          <p:nvPr>
            <p:ph sz="half" idx="2"/>
            <p:extLst>
              <p:ext uri="{D42A27DB-BD31-4B8C-83A1-F6EECF244321}">
                <p14:modId xmlns:p14="http://schemas.microsoft.com/office/powerpoint/2010/main" val="4165428429"/>
              </p:ext>
            </p:extLst>
          </p:nvPr>
        </p:nvGraphicFramePr>
        <p:xfrm>
          <a:off x="2747168" y="2255834"/>
          <a:ext cx="6697663" cy="3292479"/>
        </p:xfrm>
        <a:graphic>
          <a:graphicData uri="http://schemas.openxmlformats.org/drawingml/2006/table">
            <a:tbl>
              <a:tblPr/>
              <a:tblGrid>
                <a:gridCol w="2727325">
                  <a:extLst>
                    <a:ext uri="{9D8B030D-6E8A-4147-A177-3AD203B41FA5}">
                      <a16:colId xmlns:a16="http://schemas.microsoft.com/office/drawing/2014/main" val="20000"/>
                    </a:ext>
                  </a:extLst>
                </a:gridCol>
                <a:gridCol w="3970338">
                  <a:extLst>
                    <a:ext uri="{9D8B030D-6E8A-4147-A177-3AD203B41FA5}">
                      <a16:colId xmlns:a16="http://schemas.microsoft.com/office/drawing/2014/main" val="20001"/>
                    </a:ext>
                  </a:extLst>
                </a:gridCol>
              </a:tblGrid>
              <a:tr h="365831">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语 句</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功能描述</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CREATE DATABASE</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创建数据库。</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CREATE TABLE</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在数据库中创建表。</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CREATE VIEW</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在数据库中创建视图。</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CREATE DEFAULT</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在数据库中创建默认对象。</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CREATE PROCEDURE</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在数据库中创建存储过程。</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CREATE FUNCTION</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在数据库中创建函数。</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BACKUP DATABASE</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备份数据库。</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BACKUP LOG</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备份日志。</a:t>
                      </a:r>
                    </a:p>
                  </a:txBody>
                  <a:tcPr marT="45729" marB="45729"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6" name="日期占位符 4"/>
          <p:cNvSpPr>
            <a:spLocks noGrp="1"/>
          </p:cNvSpPr>
          <p:nvPr>
            <p:ph type="dt" sz="half" idx="10"/>
          </p:nvPr>
        </p:nvSpPr>
        <p:spPr/>
        <p:txBody>
          <a:bodyPr/>
          <a:lstStyle/>
          <a:p>
            <a:pPr>
              <a:defRPr/>
            </a:pPr>
            <a:fld id="{AE8731CB-D708-4810-96F2-6FCF2945D360}" type="datetime1">
              <a:rPr lang="zh-CN" altLang="en-US"/>
              <a:t>2020/5/1</a:t>
            </a:fld>
            <a:endParaRPr lang="en-US" altLang="zh-CN"/>
          </a:p>
        </p:txBody>
      </p:sp>
      <p:sp>
        <p:nvSpPr>
          <p:cNvPr id="37" name="灯片编号占位符 5"/>
          <p:cNvSpPr>
            <a:spLocks noGrp="1"/>
          </p:cNvSpPr>
          <p:nvPr>
            <p:ph type="sldNum" sz="quarter" idx="11"/>
          </p:nvPr>
        </p:nvSpPr>
        <p:spPr/>
        <p:txBody>
          <a:bodyPr/>
          <a:lstStyle/>
          <a:p>
            <a:pPr>
              <a:defRPr/>
            </a:pPr>
            <a:fld id="{EA80B321-F5BE-4418-8EA8-A705EA4F4362}" type="slidenum">
              <a:rPr lang="en-US" altLang="zh-CN"/>
              <a:t>62</a:t>
            </a:fld>
            <a:r>
              <a:rPr lang="en-US" altLang="zh-CN"/>
              <a:t>/69</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4"/>
          <p:cNvSpPr>
            <a:spLocks noGrp="1" noChangeArrowheads="1"/>
          </p:cNvSpPr>
          <p:nvPr>
            <p:ph type="title"/>
          </p:nvPr>
        </p:nvSpPr>
        <p:spPr>
          <a:xfrm>
            <a:off x="2255044" y="1"/>
            <a:ext cx="7793037" cy="795337"/>
          </a:xfrm>
          <a:noFill/>
        </p:spPr>
        <p:txBody>
          <a:bodyPr>
            <a:normAutofit/>
          </a:bodyPr>
          <a:lstStyle/>
          <a:p>
            <a:r>
              <a:rPr lang="zh-CN" altLang="en-US" sz="2000" b="1" dirty="0">
                <a:latin typeface="宋体" panose="02010600030101010101" pitchFamily="2" charset="-122"/>
              </a:rPr>
              <a:t>语句权限</a:t>
            </a:r>
            <a:r>
              <a:rPr lang="en-US" altLang="zh-CN" sz="2000" b="1" dirty="0">
                <a:latin typeface="宋体" panose="02010600030101010101" pitchFamily="2" charset="-122"/>
              </a:rPr>
              <a:t>(2) </a:t>
            </a:r>
          </a:p>
        </p:txBody>
      </p:sp>
      <p:sp>
        <p:nvSpPr>
          <p:cNvPr id="61444" name="Rectangle 3"/>
          <p:cNvSpPr>
            <a:spLocks noGrp="1" noChangeArrowheads="1"/>
          </p:cNvSpPr>
          <p:nvPr>
            <p:ph idx="1"/>
          </p:nvPr>
        </p:nvSpPr>
        <p:spPr>
          <a:xfrm>
            <a:off x="457200" y="795338"/>
            <a:ext cx="8280400" cy="4752975"/>
          </a:xfrm>
        </p:spPr>
        <p:txBody>
          <a:bodyPr>
            <a:normAutofit fontScale="95000"/>
          </a:bodyPr>
          <a:lstStyle/>
          <a:p>
            <a:pPr fontAlgn="auto">
              <a:lnSpc>
                <a:spcPct val="150000"/>
              </a:lnSpc>
              <a:spcBef>
                <a:spcPts val="0"/>
              </a:spcBef>
              <a:buFont typeface="Wingdings" panose="05000000000000000000" pitchFamily="2" charset="2"/>
              <a:buNone/>
            </a:pPr>
            <a:r>
              <a:rPr lang="zh-CN" altLang="en-US" sz="2000" dirty="0">
                <a:solidFill>
                  <a:srgbClr val="006600"/>
                </a:solidFill>
              </a:rPr>
              <a:t>例</a:t>
            </a:r>
            <a:r>
              <a:rPr lang="en-US" altLang="zh-CN" sz="2000" dirty="0">
                <a:solidFill>
                  <a:srgbClr val="006600"/>
                </a:solidFill>
              </a:rPr>
              <a:t>10.17</a:t>
            </a:r>
            <a:r>
              <a:rPr lang="en-US" altLang="zh-CN" sz="2000" dirty="0"/>
              <a:t> </a:t>
            </a:r>
            <a:r>
              <a:rPr lang="zh-CN" altLang="en-US" sz="2000" dirty="0"/>
              <a:t>查看和设置教学管理数据库</a:t>
            </a:r>
            <a:r>
              <a:rPr lang="en-US" altLang="zh-CN" sz="2000" dirty="0"/>
              <a:t>JXGL</a:t>
            </a:r>
            <a:r>
              <a:rPr lang="zh-CN" altLang="en-US" sz="2000" dirty="0"/>
              <a:t>的用户或角色。</a:t>
            </a:r>
          </a:p>
          <a:p>
            <a:pPr fontAlgn="auto">
              <a:lnSpc>
                <a:spcPct val="150000"/>
              </a:lnSpc>
              <a:spcBef>
                <a:spcPts val="0"/>
              </a:spcBef>
              <a:buFont typeface="Wingdings" panose="05000000000000000000" pitchFamily="2" charset="2"/>
              <a:buNone/>
            </a:pPr>
            <a:r>
              <a:rPr lang="zh-CN" altLang="en-US" sz="2000" dirty="0"/>
              <a:t>具体步骤如下：</a:t>
            </a:r>
          </a:p>
          <a:p>
            <a:pPr fontAlgn="auto">
              <a:lnSpc>
                <a:spcPct val="150000"/>
              </a:lnSpc>
              <a:spcBef>
                <a:spcPts val="0"/>
              </a:spcBef>
              <a:buFont typeface="Wingdings" panose="05000000000000000000" pitchFamily="2" charset="2"/>
              <a:buAutoNum type="arabicParenBoth"/>
            </a:pPr>
            <a:r>
              <a:rPr lang="zh-CN" altLang="en-US" sz="2000" dirty="0"/>
              <a:t>在</a:t>
            </a:r>
            <a:r>
              <a:rPr lang="zh-CN" altLang="en-US" sz="2000" dirty="0">
                <a:latin typeface="Arial" panose="020B0604020202020204" pitchFamily="34" charset="0"/>
              </a:rPr>
              <a:t>“</a:t>
            </a:r>
            <a:r>
              <a:rPr lang="zh-CN" altLang="en-US" sz="2000" dirty="0"/>
              <a:t>对象资源管理器</a:t>
            </a:r>
            <a:r>
              <a:rPr lang="zh-CN" altLang="en-US" sz="2000" dirty="0">
                <a:latin typeface="Arial" panose="020B0604020202020204" pitchFamily="34" charset="0"/>
              </a:rPr>
              <a:t>”</a:t>
            </a:r>
            <a:r>
              <a:rPr lang="zh-CN" altLang="en-US" sz="2000" dirty="0"/>
              <a:t>下，依次展开</a:t>
            </a:r>
            <a:endParaRPr lang="en-US" altLang="zh-CN" sz="2000" dirty="0"/>
          </a:p>
          <a:p>
            <a:pPr marL="0" indent="0" fontAlgn="auto">
              <a:lnSpc>
                <a:spcPct val="150000"/>
              </a:lnSpc>
              <a:spcBef>
                <a:spcPts val="0"/>
              </a:spcBef>
              <a:buNone/>
            </a:pPr>
            <a:r>
              <a:rPr lang="en-US" altLang="zh-CN" sz="2000" dirty="0">
                <a:latin typeface="Arial" panose="020B0604020202020204" pitchFamily="34" charset="0"/>
              </a:rPr>
              <a:t>      </a:t>
            </a:r>
            <a:r>
              <a:rPr lang="zh-CN" altLang="en-US" sz="2000" dirty="0">
                <a:latin typeface="Arial" panose="020B0604020202020204" pitchFamily="34" charset="0"/>
              </a:rPr>
              <a:t>“</a:t>
            </a:r>
            <a:r>
              <a:rPr lang="zh-CN" altLang="en-US" sz="2000" dirty="0"/>
              <a:t>数据库</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en-US" altLang="zh-CN" sz="2000" dirty="0"/>
              <a:t>JXGL</a:t>
            </a:r>
            <a:r>
              <a:rPr lang="en-US" altLang="zh-CN" sz="2000" dirty="0">
                <a:latin typeface="Arial" panose="020B0604020202020204" pitchFamily="34" charset="0"/>
              </a:rPr>
              <a:t>”</a:t>
            </a:r>
            <a:r>
              <a:rPr lang="zh-CN" altLang="en-US" sz="2000" dirty="0"/>
              <a:t>。</a:t>
            </a:r>
            <a:endParaRPr lang="en-US" altLang="zh-CN" sz="2000" dirty="0"/>
          </a:p>
          <a:p>
            <a:pPr marL="0" indent="0" fontAlgn="auto">
              <a:lnSpc>
                <a:spcPct val="150000"/>
              </a:lnSpc>
              <a:spcBef>
                <a:spcPts val="0"/>
              </a:spcBef>
              <a:buNone/>
            </a:pPr>
            <a:endParaRPr lang="zh-CN" altLang="en-US" sz="2000" dirty="0"/>
          </a:p>
          <a:p>
            <a:pPr fontAlgn="auto">
              <a:lnSpc>
                <a:spcPct val="150000"/>
              </a:lnSpc>
              <a:spcBef>
                <a:spcPts val="0"/>
              </a:spcBef>
              <a:buFont typeface="Wingdings" panose="05000000000000000000" pitchFamily="2" charset="2"/>
              <a:buNone/>
            </a:pPr>
            <a:r>
              <a:rPr lang="en-US" altLang="zh-CN" sz="2000" dirty="0"/>
              <a:t>(2) </a:t>
            </a:r>
            <a:r>
              <a:rPr lang="zh-CN" altLang="en-US" sz="2000" dirty="0"/>
              <a:t>右击</a:t>
            </a:r>
            <a:r>
              <a:rPr lang="zh-CN" altLang="en-US" sz="2000" dirty="0">
                <a:latin typeface="Arial" panose="020B0604020202020204" pitchFamily="34" charset="0"/>
              </a:rPr>
              <a:t>“</a:t>
            </a:r>
            <a:r>
              <a:rPr lang="en-US" altLang="zh-CN" sz="2000" dirty="0"/>
              <a:t>JXGL</a:t>
            </a:r>
            <a:r>
              <a:rPr lang="en-US" altLang="zh-CN" sz="2000" dirty="0">
                <a:latin typeface="Arial" panose="020B0604020202020204" pitchFamily="34" charset="0"/>
              </a:rPr>
              <a:t>”</a:t>
            </a:r>
            <a:r>
              <a:rPr lang="zh-CN" altLang="en-US" sz="2000" dirty="0"/>
              <a:t>弹出快捷菜单选择</a:t>
            </a:r>
            <a:r>
              <a:rPr lang="zh-CN" altLang="en-US" sz="2000" dirty="0">
                <a:latin typeface="Arial" panose="020B0604020202020204" pitchFamily="34" charset="0"/>
              </a:rPr>
              <a:t>“</a:t>
            </a:r>
            <a:r>
              <a:rPr lang="zh-CN" altLang="en-US" sz="2000" dirty="0"/>
              <a:t>属性</a:t>
            </a:r>
            <a:r>
              <a:rPr lang="zh-CN" altLang="en-US" sz="2000" dirty="0">
                <a:latin typeface="Arial" panose="020B0604020202020204" pitchFamily="34" charset="0"/>
              </a:rPr>
              <a:t>”</a:t>
            </a:r>
            <a:r>
              <a:rPr lang="zh-CN" altLang="en-US" sz="2000" dirty="0"/>
              <a:t>菜单项，</a:t>
            </a:r>
            <a:endParaRPr lang="en-US" altLang="zh-CN" sz="2000" dirty="0"/>
          </a:p>
          <a:p>
            <a:pPr fontAlgn="auto">
              <a:lnSpc>
                <a:spcPct val="150000"/>
              </a:lnSpc>
              <a:spcBef>
                <a:spcPts val="0"/>
              </a:spcBef>
              <a:buFont typeface="Wingdings" panose="05000000000000000000" pitchFamily="2" charset="2"/>
              <a:buNone/>
            </a:pPr>
            <a:r>
              <a:rPr lang="en-US" altLang="zh-CN" sz="2000" dirty="0"/>
              <a:t>      </a:t>
            </a:r>
            <a:r>
              <a:rPr lang="zh-CN" altLang="en-US" sz="2000" dirty="0"/>
              <a:t>打开</a:t>
            </a:r>
            <a:r>
              <a:rPr lang="zh-CN" altLang="en-US" sz="2000" dirty="0">
                <a:latin typeface="Arial" panose="020B0604020202020204" pitchFamily="34" charset="0"/>
              </a:rPr>
              <a:t>“</a:t>
            </a:r>
            <a:r>
              <a:rPr lang="zh-CN" altLang="en-US" sz="2000" dirty="0"/>
              <a:t>数据库属性</a:t>
            </a:r>
            <a:r>
              <a:rPr lang="en-US" altLang="zh-CN" sz="2000" dirty="0"/>
              <a:t>-JXGL</a:t>
            </a:r>
            <a:r>
              <a:rPr lang="en-US" altLang="zh-CN" sz="2000" dirty="0">
                <a:latin typeface="Arial" panose="020B0604020202020204" pitchFamily="34" charset="0"/>
              </a:rPr>
              <a:t>”</a:t>
            </a:r>
            <a:r>
              <a:rPr lang="zh-CN" altLang="en-US" sz="2000" dirty="0"/>
              <a:t>对话框。</a:t>
            </a:r>
            <a:endParaRPr lang="en-US" altLang="zh-CN" sz="2000" dirty="0"/>
          </a:p>
          <a:p>
            <a:pPr fontAlgn="auto">
              <a:lnSpc>
                <a:spcPct val="150000"/>
              </a:lnSpc>
              <a:spcBef>
                <a:spcPts val="0"/>
              </a:spcBef>
              <a:buFont typeface="Wingdings" panose="05000000000000000000" pitchFamily="2" charset="2"/>
              <a:buNone/>
            </a:pPr>
            <a:endParaRPr lang="zh-CN" altLang="en-US" sz="2000" dirty="0"/>
          </a:p>
          <a:p>
            <a:pPr fontAlgn="auto">
              <a:lnSpc>
                <a:spcPct val="150000"/>
              </a:lnSpc>
              <a:spcBef>
                <a:spcPts val="0"/>
              </a:spcBef>
              <a:buFont typeface="Wingdings" panose="05000000000000000000" pitchFamily="2" charset="2"/>
              <a:buNone/>
            </a:pPr>
            <a:r>
              <a:rPr lang="en-US" altLang="zh-CN" sz="2000" dirty="0"/>
              <a:t>(3) </a:t>
            </a:r>
            <a:r>
              <a:rPr lang="zh-CN" altLang="en-US" sz="2000" dirty="0"/>
              <a:t>选择</a:t>
            </a:r>
            <a:r>
              <a:rPr lang="zh-CN" altLang="en-US" sz="2000" dirty="0">
                <a:latin typeface="Arial" panose="020B0604020202020204" pitchFamily="34" charset="0"/>
              </a:rPr>
              <a:t>“</a:t>
            </a:r>
            <a:r>
              <a:rPr lang="zh-CN" altLang="en-US" sz="2000" dirty="0"/>
              <a:t>权限</a:t>
            </a:r>
            <a:r>
              <a:rPr lang="zh-CN" altLang="en-US" sz="2000" dirty="0">
                <a:latin typeface="Arial" panose="020B0604020202020204" pitchFamily="34" charset="0"/>
              </a:rPr>
              <a:t>”</a:t>
            </a:r>
            <a:r>
              <a:rPr lang="zh-CN" altLang="en-US" sz="2000" dirty="0"/>
              <a:t>选项页，可以查看、设置角色或</a:t>
            </a:r>
            <a:endParaRPr lang="en-US" altLang="zh-CN" sz="2000" dirty="0"/>
          </a:p>
          <a:p>
            <a:pPr fontAlgn="auto">
              <a:lnSpc>
                <a:spcPct val="150000"/>
              </a:lnSpc>
              <a:spcBef>
                <a:spcPts val="0"/>
              </a:spcBef>
              <a:buFont typeface="Wingdings" panose="05000000000000000000" pitchFamily="2" charset="2"/>
              <a:buNone/>
            </a:pPr>
            <a:r>
              <a:rPr lang="en-US" altLang="zh-CN" sz="2000" dirty="0"/>
              <a:t>      </a:t>
            </a:r>
            <a:r>
              <a:rPr lang="zh-CN" altLang="en-US" sz="2000" dirty="0"/>
              <a:t>用户语句权限，如图所示。 </a:t>
            </a:r>
          </a:p>
        </p:txBody>
      </p:sp>
      <p:sp>
        <p:nvSpPr>
          <p:cNvPr id="5" name="日期占位符 3"/>
          <p:cNvSpPr>
            <a:spLocks noGrp="1"/>
          </p:cNvSpPr>
          <p:nvPr>
            <p:ph type="dt" sz="half" idx="10"/>
          </p:nvPr>
        </p:nvSpPr>
        <p:spPr/>
        <p:txBody>
          <a:bodyPr/>
          <a:lstStyle/>
          <a:p>
            <a:pPr>
              <a:defRPr/>
            </a:pPr>
            <a:fld id="{F3F1A247-B75F-477D-B362-883E60C8FBED}" type="datetime1">
              <a:rPr lang="zh-CN" altLang="en-US"/>
              <a:t>2020/5/1</a:t>
            </a:fld>
            <a:endParaRPr lang="en-US" altLang="zh-CN"/>
          </a:p>
        </p:txBody>
      </p:sp>
      <p:sp>
        <p:nvSpPr>
          <p:cNvPr id="6" name="灯片编号占位符 4"/>
          <p:cNvSpPr>
            <a:spLocks noGrp="1"/>
          </p:cNvSpPr>
          <p:nvPr>
            <p:ph type="sldNum" sz="quarter" idx="12"/>
          </p:nvPr>
        </p:nvSpPr>
        <p:spPr/>
        <p:txBody>
          <a:bodyPr/>
          <a:lstStyle/>
          <a:p>
            <a:pPr>
              <a:defRPr/>
            </a:pPr>
            <a:fld id="{650BF1FA-EC5B-4DAD-A6A6-E0F9AC1B0AC4}" type="slidenum">
              <a:rPr lang="en-US" altLang="zh-CN"/>
              <a:t>63</a:t>
            </a:fld>
            <a:r>
              <a:rPr lang="en-US" altLang="zh-CN"/>
              <a:t>/69</a:t>
            </a:r>
          </a:p>
        </p:txBody>
      </p:sp>
      <p:pic>
        <p:nvPicPr>
          <p:cNvPr id="25703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0177" y="1331236"/>
            <a:ext cx="6302375" cy="427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57030"/>
                                        </p:tgtEl>
                                        <p:attrNameLst>
                                          <p:attrName>style.visibility</p:attrName>
                                        </p:attrNameLst>
                                      </p:cBhvr>
                                      <p:to>
                                        <p:strVal val="visible"/>
                                      </p:to>
                                    </p:set>
                                    <p:anim calcmode="lin" valueType="num">
                                      <p:cBhvr>
                                        <p:cTn id="7" dur="500" fill="hold"/>
                                        <p:tgtEl>
                                          <p:spTgt spid="257030"/>
                                        </p:tgtEl>
                                        <p:attrNameLst>
                                          <p:attrName>ppt_w</p:attrName>
                                        </p:attrNameLst>
                                      </p:cBhvr>
                                      <p:tavLst>
                                        <p:tav tm="0">
                                          <p:val>
                                            <p:fltVal val="0"/>
                                          </p:val>
                                        </p:tav>
                                        <p:tav tm="100000">
                                          <p:val>
                                            <p:strVal val="#ppt_w"/>
                                          </p:val>
                                        </p:tav>
                                      </p:tavLst>
                                    </p:anim>
                                    <p:anim calcmode="lin" valueType="num">
                                      <p:cBhvr>
                                        <p:cTn id="8" dur="500" fill="hold"/>
                                        <p:tgtEl>
                                          <p:spTgt spid="257030"/>
                                        </p:tgtEl>
                                        <p:attrNameLst>
                                          <p:attrName>ppt_h</p:attrName>
                                        </p:attrNameLst>
                                      </p:cBhvr>
                                      <p:tavLst>
                                        <p:tav tm="0">
                                          <p:val>
                                            <p:fltVal val="0"/>
                                          </p:val>
                                        </p:tav>
                                        <p:tav tm="100000">
                                          <p:val>
                                            <p:strVal val="#ppt_h"/>
                                          </p:val>
                                        </p:tav>
                                      </p:tavLst>
                                    </p:anim>
                                    <p:animEffect transition="in" filter="fade">
                                      <p:cBhvr>
                                        <p:cTn id="9" dur="500"/>
                                        <p:tgtEl>
                                          <p:spTgt spid="257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8" name="Rectangle 4"/>
          <p:cNvSpPr>
            <a:spLocks noGrp="1" noChangeArrowheads="1"/>
          </p:cNvSpPr>
          <p:nvPr>
            <p:ph type="title"/>
          </p:nvPr>
        </p:nvSpPr>
        <p:spPr>
          <a:xfrm>
            <a:off x="2351585" y="1"/>
            <a:ext cx="7793037" cy="795339"/>
          </a:xfrm>
          <a:noFill/>
        </p:spPr>
        <p:txBody>
          <a:bodyPr>
            <a:normAutofit/>
          </a:bodyPr>
          <a:lstStyle/>
          <a:p>
            <a:r>
              <a:rPr lang="zh-CN" altLang="en-US" sz="2000" b="1" dirty="0"/>
              <a:t>对象权限</a:t>
            </a:r>
            <a:r>
              <a:rPr lang="en-US" altLang="zh-CN" sz="2000" b="1" dirty="0"/>
              <a:t>(2) </a:t>
            </a:r>
          </a:p>
        </p:txBody>
      </p:sp>
      <p:sp>
        <p:nvSpPr>
          <p:cNvPr id="62469" name="Rectangle 3"/>
          <p:cNvSpPr>
            <a:spLocks noGrp="1" noChangeArrowheads="1"/>
          </p:cNvSpPr>
          <p:nvPr>
            <p:ph type="body" sz="half" idx="1"/>
          </p:nvPr>
        </p:nvSpPr>
        <p:spPr>
          <a:xfrm>
            <a:off x="609600" y="795340"/>
            <a:ext cx="10972800" cy="4752975"/>
          </a:xfrm>
        </p:spPr>
        <p:txBody>
          <a:bodyPr>
            <a:normAutofit/>
          </a:bodyPr>
          <a:lstStyle/>
          <a:p>
            <a:pPr indent="457200" algn="just" fontAlgn="auto">
              <a:lnSpc>
                <a:spcPct val="150000"/>
              </a:lnSpc>
              <a:spcBef>
                <a:spcPts val="0"/>
              </a:spcBef>
              <a:buFont typeface="Wingdings" panose="05000000000000000000" pitchFamily="2" charset="2"/>
              <a:buNone/>
            </a:pPr>
            <a:r>
              <a:rPr lang="zh-CN" altLang="en-US" sz="2000" dirty="0"/>
              <a:t>对象权限用于用户对数据库对象执行操作的权力，即处理数据或执行存储过程所需要的权限，如</a:t>
            </a:r>
            <a:r>
              <a:rPr lang="en-US" altLang="zh-CN" sz="2000" dirty="0"/>
              <a:t>INSERT</a:t>
            </a:r>
            <a:r>
              <a:rPr lang="zh-CN" altLang="en-US" sz="2000" dirty="0"/>
              <a:t>、</a:t>
            </a:r>
            <a:r>
              <a:rPr lang="en-US" altLang="zh-CN" sz="2000" dirty="0"/>
              <a:t>UPDATE</a:t>
            </a:r>
            <a:r>
              <a:rPr lang="zh-CN" altLang="en-US" sz="2000" dirty="0"/>
              <a:t>、</a:t>
            </a:r>
            <a:r>
              <a:rPr lang="en-US" altLang="zh-CN" sz="2000" dirty="0"/>
              <a:t>DELETE</a:t>
            </a:r>
            <a:r>
              <a:rPr lang="zh-CN" altLang="en-US" sz="2000" dirty="0"/>
              <a:t>、</a:t>
            </a:r>
            <a:r>
              <a:rPr lang="en-US" altLang="zh-CN" sz="2000" dirty="0"/>
              <a:t>EXECUTE</a:t>
            </a:r>
            <a:r>
              <a:rPr lang="zh-CN" altLang="en-US" sz="2000" dirty="0"/>
              <a:t>等。这些数据库对象包括表、视图、存储过程等。</a:t>
            </a:r>
            <a:endParaRPr lang="zh-CN" altLang="en-US" sz="2000" dirty="0">
              <a:solidFill>
                <a:srgbClr val="E24747"/>
              </a:solidFill>
            </a:endParaRPr>
          </a:p>
          <a:p>
            <a:pPr indent="457200" algn="just" fontAlgn="auto">
              <a:lnSpc>
                <a:spcPct val="150000"/>
              </a:lnSpc>
              <a:spcBef>
                <a:spcPts val="0"/>
              </a:spcBef>
              <a:buFont typeface="Wingdings" panose="05000000000000000000" pitchFamily="2" charset="2"/>
              <a:buNone/>
            </a:pPr>
            <a:r>
              <a:rPr lang="zh-CN" altLang="en-US" sz="2000" dirty="0">
                <a:solidFill>
                  <a:srgbClr val="E24747"/>
                </a:solidFill>
              </a:rPr>
              <a:t>                                                        常用数据库对象的操作 </a:t>
            </a:r>
          </a:p>
        </p:txBody>
      </p:sp>
      <p:graphicFrame>
        <p:nvGraphicFramePr>
          <p:cNvPr id="258118" name="Group 70"/>
          <p:cNvGraphicFramePr>
            <a:graphicFrameLocks noGrp="1"/>
          </p:cNvGraphicFramePr>
          <p:nvPr>
            <p:ph sz="half" idx="2"/>
            <p:extLst>
              <p:ext uri="{D42A27DB-BD31-4B8C-83A1-F6EECF244321}">
                <p14:modId xmlns:p14="http://schemas.microsoft.com/office/powerpoint/2010/main" val="1872739996"/>
              </p:ext>
            </p:extLst>
          </p:nvPr>
        </p:nvGraphicFramePr>
        <p:xfrm>
          <a:off x="2088853" y="2755373"/>
          <a:ext cx="8318500" cy="2376806"/>
        </p:xfrm>
        <a:graphic>
          <a:graphicData uri="http://schemas.openxmlformats.org/drawingml/2006/table">
            <a:tbl>
              <a:tblPr/>
              <a:tblGrid>
                <a:gridCol w="1976438">
                  <a:extLst>
                    <a:ext uri="{9D8B030D-6E8A-4147-A177-3AD203B41FA5}">
                      <a16:colId xmlns:a16="http://schemas.microsoft.com/office/drawing/2014/main" val="20000"/>
                    </a:ext>
                  </a:extLst>
                </a:gridCol>
                <a:gridCol w="6342062">
                  <a:extLst>
                    <a:ext uri="{9D8B030D-6E8A-4147-A177-3AD203B41FA5}">
                      <a16:colId xmlns:a16="http://schemas.microsoft.com/office/drawing/2014/main" val="20001"/>
                    </a:ext>
                  </a:extLst>
                </a:gridCol>
              </a:tblGrid>
              <a:tr h="474980">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对 象</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t>
                      </a: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操  作</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表</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SELECT</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INSERT</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UPDATE</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DELETE</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REFERANCES</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4663">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视图</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SELECT</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INSERT</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UPDATE</a:t>
                      </a:r>
                      <a:r>
                        <a:rPr kumimoji="0" lang="zh-CN" altLang="en-US"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DELETE</a:t>
                      </a:r>
                      <a:endParaRPr kumimoji="0" lang="en-US" altLang="zh-CN"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6250">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存储过程</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EXECUTE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4663">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列</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SELECT</a:t>
                      </a:r>
                      <a:r>
                        <a:rPr kumimoji="0" lang="zh-CN" altLang="en-US"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UPDATE</a:t>
                      </a:r>
                      <a:endParaRPr kumimoji="0" lang="en-US" altLang="zh-CN"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4" name="日期占位符 4"/>
          <p:cNvSpPr>
            <a:spLocks noGrp="1"/>
          </p:cNvSpPr>
          <p:nvPr>
            <p:ph type="dt" sz="half" idx="10"/>
          </p:nvPr>
        </p:nvSpPr>
        <p:spPr/>
        <p:txBody>
          <a:bodyPr/>
          <a:lstStyle/>
          <a:p>
            <a:pPr>
              <a:defRPr/>
            </a:pPr>
            <a:fld id="{E6641DE7-6BCA-42FC-862E-F89BA435B13F}" type="datetime1">
              <a:rPr lang="zh-CN" altLang="en-US"/>
              <a:t>2020/5/1</a:t>
            </a:fld>
            <a:endParaRPr lang="en-US" altLang="zh-CN"/>
          </a:p>
        </p:txBody>
      </p:sp>
      <p:sp>
        <p:nvSpPr>
          <p:cNvPr id="25" name="灯片编号占位符 5"/>
          <p:cNvSpPr>
            <a:spLocks noGrp="1"/>
          </p:cNvSpPr>
          <p:nvPr>
            <p:ph type="sldNum" sz="quarter" idx="11"/>
          </p:nvPr>
        </p:nvSpPr>
        <p:spPr/>
        <p:txBody>
          <a:bodyPr/>
          <a:lstStyle/>
          <a:p>
            <a:pPr>
              <a:defRPr/>
            </a:pPr>
            <a:fld id="{913669AE-723A-4DEB-9BF4-96ADD624FEBE}" type="slidenum">
              <a:rPr lang="en-US" altLang="zh-CN"/>
              <a:t>64</a:t>
            </a:fld>
            <a:r>
              <a:rPr lang="en-US" altLang="zh-CN"/>
              <a:t>/69</a:t>
            </a:r>
          </a:p>
        </p:txBody>
      </p:sp>
    </p:spTree>
  </p:cSld>
  <p:clrMapOvr>
    <a:masterClrMapping/>
  </p:clrMapOvr>
  <p:transition>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a:xfrm>
            <a:off x="1919536" y="1"/>
            <a:ext cx="8153400" cy="731839"/>
          </a:xfrm>
        </p:spPr>
        <p:txBody>
          <a:bodyPr>
            <a:normAutofit/>
          </a:bodyPr>
          <a:lstStyle/>
          <a:p>
            <a:r>
              <a:rPr lang="zh-CN" altLang="en-US" sz="2000" b="1" dirty="0">
                <a:latin typeface="宋体" panose="02010600030101010101" pitchFamily="2" charset="-122"/>
              </a:rPr>
              <a:t>对象权限</a:t>
            </a:r>
            <a:r>
              <a:rPr lang="en-US" altLang="zh-CN" sz="2000" b="1" dirty="0">
                <a:latin typeface="宋体" panose="02010600030101010101" pitchFamily="2" charset="-122"/>
              </a:rPr>
              <a:t>(2)</a:t>
            </a:r>
          </a:p>
        </p:txBody>
      </p:sp>
      <p:sp>
        <p:nvSpPr>
          <p:cNvPr id="63493" name="Rectangle 3"/>
          <p:cNvSpPr>
            <a:spLocks noGrp="1" noChangeArrowheads="1"/>
          </p:cNvSpPr>
          <p:nvPr>
            <p:ph idx="1"/>
          </p:nvPr>
        </p:nvSpPr>
        <p:spPr>
          <a:xfrm>
            <a:off x="908129" y="612866"/>
            <a:ext cx="10721445" cy="2447925"/>
          </a:xfrm>
        </p:spPr>
        <p:txBody>
          <a:bodyPr>
            <a:noAutofit/>
          </a:bodyPr>
          <a:lstStyle/>
          <a:p>
            <a:pPr fontAlgn="auto">
              <a:lnSpc>
                <a:spcPct val="150000"/>
              </a:lnSpc>
              <a:spcBef>
                <a:spcPts val="0"/>
              </a:spcBef>
              <a:buFont typeface="Wingdings" panose="05000000000000000000" pitchFamily="2" charset="2"/>
              <a:buNone/>
            </a:pPr>
            <a:r>
              <a:rPr lang="zh-CN" altLang="en-US" sz="2000" dirty="0">
                <a:solidFill>
                  <a:srgbClr val="006600"/>
                </a:solidFill>
              </a:rPr>
              <a:t>例</a:t>
            </a:r>
            <a:r>
              <a:rPr lang="en-US" altLang="zh-CN" sz="2000" dirty="0">
                <a:solidFill>
                  <a:srgbClr val="006600"/>
                </a:solidFill>
              </a:rPr>
              <a:t>10.18</a:t>
            </a:r>
            <a:r>
              <a:rPr lang="en-US" altLang="zh-CN" sz="2000" dirty="0"/>
              <a:t> </a:t>
            </a:r>
            <a:r>
              <a:rPr lang="zh-CN" altLang="en-US" sz="2000" dirty="0"/>
              <a:t>在教学管理数据库中，查看和设置表</a:t>
            </a:r>
            <a:r>
              <a:rPr lang="en-US" altLang="zh-CN" sz="2000" dirty="0"/>
              <a:t>S</a:t>
            </a:r>
            <a:r>
              <a:rPr lang="zh-CN" altLang="en-US" sz="2000" dirty="0"/>
              <a:t>的</a:t>
            </a:r>
            <a:r>
              <a:rPr lang="zh-CN" altLang="en-US" sz="2000" dirty="0">
                <a:latin typeface="Arial" panose="020B0604020202020204" pitchFamily="34" charset="0"/>
              </a:rPr>
              <a:t>“</a:t>
            </a:r>
            <a:r>
              <a:rPr lang="zh-CN" altLang="en-US" sz="2000" dirty="0"/>
              <a:t>权限</a:t>
            </a:r>
            <a:r>
              <a:rPr lang="zh-CN" altLang="en-US" sz="2000" dirty="0">
                <a:latin typeface="Arial" panose="020B0604020202020204" pitchFamily="34" charset="0"/>
              </a:rPr>
              <a:t>”</a:t>
            </a:r>
            <a:r>
              <a:rPr lang="zh-CN" altLang="en-US" sz="2000" dirty="0"/>
              <a:t>。</a:t>
            </a:r>
          </a:p>
          <a:p>
            <a:pPr fontAlgn="auto">
              <a:lnSpc>
                <a:spcPct val="150000"/>
              </a:lnSpc>
              <a:spcBef>
                <a:spcPts val="0"/>
              </a:spcBef>
              <a:buFont typeface="Wingdings" panose="05000000000000000000" pitchFamily="2" charset="2"/>
              <a:buNone/>
            </a:pPr>
            <a:r>
              <a:rPr lang="zh-CN" altLang="en-US" sz="2000" dirty="0"/>
              <a:t>具体步骤如下：</a:t>
            </a:r>
          </a:p>
          <a:p>
            <a:pPr fontAlgn="auto">
              <a:lnSpc>
                <a:spcPct val="150000"/>
              </a:lnSpc>
              <a:spcBef>
                <a:spcPts val="0"/>
              </a:spcBef>
              <a:buFont typeface="Wingdings" panose="05000000000000000000" pitchFamily="2" charset="2"/>
              <a:buNone/>
            </a:pPr>
            <a:r>
              <a:rPr lang="zh-CN" altLang="en-US" sz="2000" dirty="0"/>
              <a:t>  </a:t>
            </a:r>
            <a:r>
              <a:rPr lang="en-US" altLang="zh-CN" sz="2000" dirty="0"/>
              <a:t>(1) </a:t>
            </a:r>
            <a:r>
              <a:rPr lang="zh-CN" altLang="en-US" sz="2000" dirty="0"/>
              <a:t>在</a:t>
            </a:r>
            <a:r>
              <a:rPr lang="zh-CN" altLang="en-US" sz="2000" dirty="0">
                <a:latin typeface="Arial" panose="020B0604020202020204" pitchFamily="34" charset="0"/>
              </a:rPr>
              <a:t>“</a:t>
            </a:r>
            <a:r>
              <a:rPr lang="zh-CN" altLang="en-US" sz="2000" dirty="0"/>
              <a:t>对象资源管理器</a:t>
            </a:r>
            <a:r>
              <a:rPr lang="zh-CN" altLang="en-US" sz="2000" dirty="0">
                <a:latin typeface="Arial" panose="020B0604020202020204" pitchFamily="34" charset="0"/>
              </a:rPr>
              <a:t>”</a:t>
            </a:r>
            <a:r>
              <a:rPr lang="zh-CN" altLang="en-US" sz="2000" dirty="0"/>
              <a:t>中，依次展开</a:t>
            </a:r>
            <a:r>
              <a:rPr lang="zh-CN" altLang="en-US" sz="2000" dirty="0">
                <a:latin typeface="Arial" panose="020B0604020202020204" pitchFamily="34" charset="0"/>
              </a:rPr>
              <a:t>“</a:t>
            </a:r>
            <a:r>
              <a:rPr lang="zh-CN" altLang="en-US" sz="2000" dirty="0"/>
              <a:t>数据库</a:t>
            </a:r>
            <a:r>
              <a:rPr lang="zh-CN" altLang="en-US" sz="2000" dirty="0">
                <a:latin typeface="Arial" panose="020B0604020202020204" pitchFamily="34" charset="0"/>
              </a:rPr>
              <a:t>”</a:t>
            </a:r>
            <a:r>
              <a:rPr lang="zh-CN" altLang="en-US" sz="2000" dirty="0"/>
              <a:t>→</a:t>
            </a:r>
            <a:r>
              <a:rPr lang="zh-CN" altLang="en-US" sz="2000" dirty="0">
                <a:latin typeface="Arial" panose="020B0604020202020204" pitchFamily="34" charset="0"/>
              </a:rPr>
              <a:t>“</a:t>
            </a:r>
            <a:r>
              <a:rPr lang="en-US" altLang="zh-CN" sz="2000" dirty="0"/>
              <a:t>JXGL</a:t>
            </a:r>
            <a:r>
              <a:rPr lang="en-US" altLang="zh-CN" sz="2000" dirty="0">
                <a:latin typeface="Arial" panose="020B0604020202020204" pitchFamily="34" charset="0"/>
              </a:rPr>
              <a:t>”</a:t>
            </a:r>
            <a:r>
              <a:rPr lang="en-US" altLang="zh-CN" sz="2000" dirty="0"/>
              <a:t>→</a:t>
            </a:r>
            <a:r>
              <a:rPr lang="en-US" altLang="zh-CN" sz="2000" dirty="0">
                <a:latin typeface="Arial" panose="020B0604020202020204" pitchFamily="34" charset="0"/>
              </a:rPr>
              <a:t>“</a:t>
            </a:r>
            <a:r>
              <a:rPr lang="zh-CN" altLang="en-US" sz="2000" dirty="0"/>
              <a:t>表</a:t>
            </a:r>
            <a:r>
              <a:rPr lang="zh-CN" altLang="en-US" sz="2000" dirty="0">
                <a:latin typeface="Arial" panose="020B0604020202020204" pitchFamily="34" charset="0"/>
              </a:rPr>
              <a:t>”</a:t>
            </a:r>
            <a:r>
              <a:rPr lang="zh-CN" altLang="en-US" sz="2000" dirty="0"/>
              <a:t>。</a:t>
            </a:r>
          </a:p>
          <a:p>
            <a:pPr fontAlgn="auto">
              <a:lnSpc>
                <a:spcPct val="150000"/>
              </a:lnSpc>
              <a:spcBef>
                <a:spcPts val="0"/>
              </a:spcBef>
              <a:buFont typeface="Wingdings" panose="05000000000000000000" pitchFamily="2" charset="2"/>
              <a:buNone/>
            </a:pPr>
            <a:r>
              <a:rPr lang="zh-CN" altLang="en-US" sz="2000" dirty="0"/>
              <a:t>  </a:t>
            </a:r>
            <a:r>
              <a:rPr lang="en-US" altLang="zh-CN" sz="2000" dirty="0"/>
              <a:t>(2) </a:t>
            </a:r>
            <a:r>
              <a:rPr lang="zh-CN" altLang="en-US" sz="2000" dirty="0"/>
              <a:t>右击表</a:t>
            </a:r>
            <a:r>
              <a:rPr lang="en-US" altLang="zh-CN" sz="2000" dirty="0"/>
              <a:t>S</a:t>
            </a:r>
            <a:r>
              <a:rPr lang="zh-CN" altLang="en-US" sz="2000" dirty="0"/>
              <a:t>，在弹出的快捷菜单选择</a:t>
            </a:r>
            <a:r>
              <a:rPr lang="zh-CN" altLang="en-US" sz="2000" dirty="0">
                <a:latin typeface="Arial" panose="020B0604020202020204" pitchFamily="34" charset="0"/>
              </a:rPr>
              <a:t>“</a:t>
            </a:r>
            <a:r>
              <a:rPr lang="zh-CN" altLang="en-US" sz="2000" dirty="0"/>
              <a:t>属性</a:t>
            </a:r>
            <a:r>
              <a:rPr lang="zh-CN" altLang="en-US" sz="2000" dirty="0">
                <a:latin typeface="Arial" panose="020B0604020202020204" pitchFamily="34" charset="0"/>
              </a:rPr>
              <a:t>”</a:t>
            </a:r>
            <a:r>
              <a:rPr lang="zh-CN" altLang="en-US" sz="2000" dirty="0"/>
              <a:t>菜单项，在</a:t>
            </a:r>
            <a:r>
              <a:rPr lang="zh-CN" altLang="en-US" sz="2000" dirty="0">
                <a:latin typeface="Arial" panose="020B0604020202020204" pitchFamily="34" charset="0"/>
              </a:rPr>
              <a:t>“</a:t>
            </a:r>
            <a:r>
              <a:rPr lang="zh-CN" altLang="en-US" sz="2000" dirty="0"/>
              <a:t>属性</a:t>
            </a:r>
            <a:r>
              <a:rPr lang="en-US" altLang="zh-CN" sz="2000" dirty="0"/>
              <a:t>-S</a:t>
            </a:r>
            <a:r>
              <a:rPr lang="en-US" altLang="zh-CN" sz="2000" dirty="0">
                <a:latin typeface="Arial" panose="020B0604020202020204" pitchFamily="34" charset="0"/>
              </a:rPr>
              <a:t>”</a:t>
            </a:r>
            <a:r>
              <a:rPr lang="zh-CN" altLang="en-US" sz="2000" dirty="0"/>
              <a:t>对话框中打开</a:t>
            </a:r>
            <a:r>
              <a:rPr lang="zh-CN" altLang="en-US" sz="2000" dirty="0">
                <a:latin typeface="Arial" panose="020B0604020202020204" pitchFamily="34" charset="0"/>
              </a:rPr>
              <a:t>“</a:t>
            </a:r>
            <a:r>
              <a:rPr lang="zh-CN" altLang="en-US" sz="2000" dirty="0"/>
              <a:t>选项</a:t>
            </a:r>
            <a:r>
              <a:rPr lang="zh-CN" altLang="en-US" sz="2000" dirty="0">
                <a:latin typeface="Arial" panose="020B0604020202020204" pitchFamily="34" charset="0"/>
              </a:rPr>
              <a:t>”</a:t>
            </a:r>
            <a:r>
              <a:rPr lang="zh-CN" altLang="en-US" sz="2000" dirty="0"/>
              <a:t>选项页，可以查看、设置表</a:t>
            </a:r>
            <a:r>
              <a:rPr lang="en-US" altLang="zh-CN" sz="2000" dirty="0"/>
              <a:t>S</a:t>
            </a:r>
            <a:r>
              <a:rPr lang="zh-CN" altLang="en-US" sz="2000" dirty="0"/>
              <a:t>的对象权限。如图所示。</a:t>
            </a:r>
          </a:p>
        </p:txBody>
      </p:sp>
      <p:sp>
        <p:nvSpPr>
          <p:cNvPr id="5" name="日期占位符 3"/>
          <p:cNvSpPr>
            <a:spLocks noGrp="1"/>
          </p:cNvSpPr>
          <p:nvPr>
            <p:ph type="dt" sz="half" idx="10"/>
          </p:nvPr>
        </p:nvSpPr>
        <p:spPr/>
        <p:txBody>
          <a:bodyPr/>
          <a:lstStyle/>
          <a:p>
            <a:pPr>
              <a:defRPr/>
            </a:pPr>
            <a:fld id="{2555F55A-9584-4FE6-AA27-ED8D3B370911}" type="datetime1">
              <a:rPr lang="zh-CN" altLang="en-US"/>
              <a:t>2020/5/1</a:t>
            </a:fld>
            <a:endParaRPr lang="en-US" altLang="zh-CN"/>
          </a:p>
        </p:txBody>
      </p:sp>
      <p:sp>
        <p:nvSpPr>
          <p:cNvPr id="6" name="灯片编号占位符 4"/>
          <p:cNvSpPr>
            <a:spLocks noGrp="1"/>
          </p:cNvSpPr>
          <p:nvPr>
            <p:ph type="sldNum" sz="quarter" idx="12"/>
          </p:nvPr>
        </p:nvSpPr>
        <p:spPr/>
        <p:txBody>
          <a:bodyPr/>
          <a:lstStyle/>
          <a:p>
            <a:pPr>
              <a:defRPr/>
            </a:pPr>
            <a:fld id="{B014A846-56AD-4EBC-8392-AC18E3B6EF44}" type="slidenum">
              <a:rPr lang="en-US" altLang="zh-CN"/>
              <a:t>65</a:t>
            </a:fld>
            <a:r>
              <a:rPr lang="en-US" altLang="zh-CN"/>
              <a:t>/69</a:t>
            </a:r>
          </a:p>
        </p:txBody>
      </p:sp>
      <p:pic>
        <p:nvPicPr>
          <p:cNvPr id="260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8845" y="2900536"/>
            <a:ext cx="7054311" cy="3820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4" fill="hold" nodeType="clickEffect">
                                  <p:stCondLst>
                                    <p:cond delay="0"/>
                                  </p:stCondLst>
                                  <p:childTnLst>
                                    <p:set>
                                      <p:cBhvr>
                                        <p:cTn id="6" dur="1" fill="hold">
                                          <p:stCondLst>
                                            <p:cond delay="0"/>
                                          </p:stCondLst>
                                        </p:cTn>
                                        <p:tgtEl>
                                          <p:spTgt spid="260100"/>
                                        </p:tgtEl>
                                        <p:attrNameLst>
                                          <p:attrName>style.visibility</p:attrName>
                                        </p:attrNameLst>
                                      </p:cBhvr>
                                      <p:to>
                                        <p:strVal val="visible"/>
                                      </p:to>
                                    </p:set>
                                    <p:animEffect transition="in" filter="wheel(4)">
                                      <p:cBhvr>
                                        <p:cTn id="7" dur="500"/>
                                        <p:tgtEl>
                                          <p:spTgt spid="260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7" name="Rectangle 4"/>
          <p:cNvSpPr>
            <a:spLocks noGrp="1" noChangeArrowheads="1"/>
          </p:cNvSpPr>
          <p:nvPr>
            <p:ph type="title"/>
          </p:nvPr>
        </p:nvSpPr>
        <p:spPr>
          <a:xfrm>
            <a:off x="1928812" y="1"/>
            <a:ext cx="8153400" cy="731839"/>
          </a:xfrm>
          <a:noFill/>
        </p:spPr>
        <p:txBody>
          <a:bodyPr>
            <a:normAutofit/>
          </a:bodyPr>
          <a:lstStyle/>
          <a:p>
            <a:r>
              <a:rPr lang="zh-CN" altLang="en-US" sz="2000" b="1" dirty="0">
                <a:latin typeface="宋体" panose="02010600030101010101" pitchFamily="2" charset="-122"/>
              </a:rPr>
              <a:t>对象权限</a:t>
            </a:r>
            <a:r>
              <a:rPr lang="en-US" altLang="zh-CN" sz="2000" b="1" dirty="0">
                <a:latin typeface="宋体" panose="02010600030101010101" pitchFamily="2" charset="-122"/>
              </a:rPr>
              <a:t>(3)</a:t>
            </a:r>
          </a:p>
        </p:txBody>
      </p:sp>
      <p:sp>
        <p:nvSpPr>
          <p:cNvPr id="64516" name="Rectangle 3"/>
          <p:cNvSpPr>
            <a:spLocks noGrp="1" noChangeArrowheads="1"/>
          </p:cNvSpPr>
          <p:nvPr>
            <p:ph idx="1"/>
          </p:nvPr>
        </p:nvSpPr>
        <p:spPr>
          <a:xfrm>
            <a:off x="920538" y="787246"/>
            <a:ext cx="10788862" cy="4752975"/>
          </a:xfrm>
        </p:spPr>
        <p:txBody>
          <a:bodyPr>
            <a:normAutofit/>
          </a:bodyPr>
          <a:lstStyle/>
          <a:p>
            <a:pPr algn="just" fontAlgn="auto">
              <a:lnSpc>
                <a:spcPct val="150000"/>
              </a:lnSpc>
              <a:spcBef>
                <a:spcPts val="0"/>
              </a:spcBef>
              <a:buFont typeface="Wingdings" panose="05000000000000000000" pitchFamily="2" charset="2"/>
              <a:buNone/>
            </a:pPr>
            <a:r>
              <a:rPr lang="en-US" altLang="zh-CN" sz="2000" dirty="0"/>
              <a:t>(3) </a:t>
            </a:r>
            <a:r>
              <a:rPr lang="zh-CN" altLang="en-US" sz="2000" dirty="0"/>
              <a:t>如果选择一个操作语句，然后单击</a:t>
            </a:r>
            <a:r>
              <a:rPr lang="zh-CN" altLang="en-US" sz="2000" dirty="0">
                <a:latin typeface="Arial" panose="020B0604020202020204" pitchFamily="34" charset="0"/>
              </a:rPr>
              <a:t>“</a:t>
            </a:r>
            <a:r>
              <a:rPr lang="zh-CN" altLang="en-US" sz="2000" dirty="0"/>
              <a:t>列权限</a:t>
            </a:r>
            <a:r>
              <a:rPr lang="zh-CN" altLang="en-US" sz="2000" dirty="0">
                <a:latin typeface="Arial" panose="020B0604020202020204" pitchFamily="34" charset="0"/>
              </a:rPr>
              <a:t>”</a:t>
            </a:r>
            <a:r>
              <a:rPr lang="zh-CN" altLang="en-US" sz="2000" dirty="0"/>
              <a:t>按钮，在弹出的</a:t>
            </a:r>
            <a:r>
              <a:rPr lang="zh-CN" altLang="en-US" sz="2000" dirty="0">
                <a:latin typeface="Arial" panose="020B0604020202020204" pitchFamily="34" charset="0"/>
              </a:rPr>
              <a:t>“</a:t>
            </a:r>
            <a:r>
              <a:rPr lang="zh-CN" altLang="en-US" sz="2000" dirty="0"/>
              <a:t>列权限</a:t>
            </a:r>
            <a:r>
              <a:rPr lang="zh-CN" altLang="en-US" sz="2000" dirty="0">
                <a:latin typeface="Arial" panose="020B0604020202020204" pitchFamily="34" charset="0"/>
              </a:rPr>
              <a:t>”</a:t>
            </a:r>
            <a:r>
              <a:rPr lang="zh-CN" altLang="en-US" sz="2000" dirty="0"/>
              <a:t>对话框中还可以设置表</a:t>
            </a:r>
            <a:r>
              <a:rPr lang="en-US" altLang="zh-CN" sz="2000" dirty="0"/>
              <a:t>S</a:t>
            </a:r>
            <a:r>
              <a:rPr lang="zh-CN" altLang="en-US" sz="2000" dirty="0"/>
              <a:t>中的某些列的权限，如图所示。本例中表</a:t>
            </a:r>
            <a:r>
              <a:rPr lang="en-US" altLang="zh-CN" sz="2000" dirty="0"/>
              <a:t>S</a:t>
            </a:r>
            <a:r>
              <a:rPr lang="zh-CN" altLang="en-US" sz="2000" dirty="0"/>
              <a:t>的列</a:t>
            </a:r>
            <a:r>
              <a:rPr lang="en-US" altLang="zh-CN" sz="2000" dirty="0"/>
              <a:t>SDEPT</a:t>
            </a:r>
            <a:r>
              <a:rPr lang="zh-CN" altLang="en-US" sz="2000" dirty="0"/>
              <a:t>设置</a:t>
            </a:r>
            <a:r>
              <a:rPr lang="zh-CN" altLang="en-US" sz="2000" dirty="0">
                <a:latin typeface="Arial" panose="020B0604020202020204" pitchFamily="34" charset="0"/>
              </a:rPr>
              <a:t>“</a:t>
            </a:r>
            <a:r>
              <a:rPr lang="zh-CN" altLang="en-US" sz="2000" dirty="0"/>
              <a:t>授予</a:t>
            </a:r>
            <a:r>
              <a:rPr lang="zh-CN" altLang="en-US" sz="2000" dirty="0">
                <a:latin typeface="Arial" panose="020B0604020202020204" pitchFamily="34" charset="0"/>
              </a:rPr>
              <a:t>”</a:t>
            </a:r>
            <a:r>
              <a:rPr lang="zh-CN" altLang="en-US" sz="2000" dirty="0"/>
              <a:t>和</a:t>
            </a:r>
            <a:r>
              <a:rPr lang="zh-CN" altLang="en-US" sz="2000" dirty="0">
                <a:latin typeface="Arial" panose="020B0604020202020204" pitchFamily="34" charset="0"/>
              </a:rPr>
              <a:t>“</a:t>
            </a:r>
            <a:r>
              <a:rPr lang="zh-CN" altLang="en-US" sz="2000" dirty="0"/>
              <a:t>具有授予权限</a:t>
            </a:r>
            <a:r>
              <a:rPr lang="zh-CN" altLang="en-US" sz="2000" dirty="0">
                <a:latin typeface="Arial" panose="020B0604020202020204" pitchFamily="34" charset="0"/>
              </a:rPr>
              <a:t>”</a:t>
            </a:r>
            <a:r>
              <a:rPr lang="zh-CN" altLang="en-US" sz="2000" dirty="0"/>
              <a:t>。</a:t>
            </a:r>
          </a:p>
        </p:txBody>
      </p:sp>
      <p:sp>
        <p:nvSpPr>
          <p:cNvPr id="5" name="日期占位符 3"/>
          <p:cNvSpPr>
            <a:spLocks noGrp="1"/>
          </p:cNvSpPr>
          <p:nvPr>
            <p:ph type="dt" sz="half" idx="10"/>
          </p:nvPr>
        </p:nvSpPr>
        <p:spPr/>
        <p:txBody>
          <a:bodyPr/>
          <a:lstStyle/>
          <a:p>
            <a:pPr>
              <a:defRPr/>
            </a:pPr>
            <a:fld id="{98D897C9-75A7-4150-AB42-A7428F8D8285}" type="datetime1">
              <a:rPr lang="zh-CN" altLang="en-US"/>
              <a:t>2020/5/1</a:t>
            </a:fld>
            <a:endParaRPr lang="en-US" altLang="zh-CN"/>
          </a:p>
        </p:txBody>
      </p:sp>
      <p:sp>
        <p:nvSpPr>
          <p:cNvPr id="6" name="灯片编号占位符 4"/>
          <p:cNvSpPr>
            <a:spLocks noGrp="1"/>
          </p:cNvSpPr>
          <p:nvPr>
            <p:ph type="sldNum" sz="quarter" idx="12"/>
          </p:nvPr>
        </p:nvSpPr>
        <p:spPr/>
        <p:txBody>
          <a:bodyPr/>
          <a:lstStyle/>
          <a:p>
            <a:pPr>
              <a:defRPr/>
            </a:pPr>
            <a:fld id="{40A02D76-DAC1-4D41-8276-384178E7425A}" type="slidenum">
              <a:rPr lang="en-US" altLang="zh-CN"/>
              <a:t>66</a:t>
            </a:fld>
            <a:r>
              <a:rPr lang="en-US" altLang="zh-CN"/>
              <a:t>/69</a:t>
            </a:r>
          </a:p>
        </p:txBody>
      </p:sp>
      <p:pic>
        <p:nvPicPr>
          <p:cNvPr id="645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599" y="1879351"/>
            <a:ext cx="5748867" cy="4090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trips dir="ld"/>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a:xfrm>
            <a:off x="2351585" y="-29029"/>
            <a:ext cx="7793037" cy="795339"/>
          </a:xfrm>
        </p:spPr>
        <p:txBody>
          <a:bodyPr>
            <a:normAutofit/>
          </a:bodyPr>
          <a:lstStyle/>
          <a:p>
            <a:r>
              <a:rPr lang="zh-CN" altLang="en-US" sz="2000" b="1" dirty="0"/>
              <a:t>授予用户或角色权限</a:t>
            </a:r>
            <a:r>
              <a:rPr lang="en-US" altLang="zh-CN" sz="2000" b="1" dirty="0"/>
              <a:t>(1) </a:t>
            </a:r>
          </a:p>
        </p:txBody>
      </p:sp>
      <p:sp>
        <p:nvSpPr>
          <p:cNvPr id="65541" name="Rectangle 3"/>
          <p:cNvSpPr>
            <a:spLocks noGrp="1" noChangeArrowheads="1"/>
          </p:cNvSpPr>
          <p:nvPr>
            <p:ph type="body" sz="half" idx="1"/>
          </p:nvPr>
        </p:nvSpPr>
        <p:spPr>
          <a:xfrm>
            <a:off x="682096" y="693102"/>
            <a:ext cx="10658475" cy="5471795"/>
          </a:xfrm>
        </p:spPr>
        <p:txBody>
          <a:bodyPr>
            <a:normAutofit/>
          </a:bodyPr>
          <a:lstStyle/>
          <a:p>
            <a:pPr indent="457200" algn="just" fontAlgn="auto">
              <a:lnSpc>
                <a:spcPct val="150000"/>
              </a:lnSpc>
              <a:spcBef>
                <a:spcPts val="0"/>
              </a:spcBef>
              <a:buFont typeface="Wingdings" panose="05000000000000000000" pitchFamily="2" charset="2"/>
              <a:buNone/>
            </a:pPr>
            <a:r>
              <a:rPr lang="en-US" altLang="zh-CN" sz="2000" dirty="0"/>
              <a:t>  </a:t>
            </a:r>
            <a:r>
              <a:rPr lang="zh-CN" altLang="en-US" sz="2000" dirty="0"/>
              <a:t>数据库控制语言（</a:t>
            </a:r>
            <a:r>
              <a:rPr lang="en-US" altLang="zh-CN" sz="2000" dirty="0"/>
              <a:t>DCL</a:t>
            </a:r>
            <a:r>
              <a:rPr lang="zh-CN" altLang="en-US" sz="2000" dirty="0"/>
              <a:t>）是用来设置、更新数据库数据或角色权限的语句，包括</a:t>
            </a:r>
            <a:r>
              <a:rPr lang="en-US" altLang="zh-CN" sz="2000" dirty="0"/>
              <a:t>GRANT</a:t>
            </a:r>
            <a:r>
              <a:rPr lang="zh-CN" altLang="en-US" sz="2000" dirty="0"/>
              <a:t>、</a:t>
            </a:r>
            <a:r>
              <a:rPr lang="en-US" altLang="zh-CN" sz="2000" dirty="0"/>
              <a:t>DENY</a:t>
            </a:r>
            <a:r>
              <a:rPr lang="zh-CN" altLang="en-US" sz="2000" dirty="0"/>
              <a:t>和</a:t>
            </a:r>
            <a:r>
              <a:rPr lang="en-US" altLang="zh-CN" sz="2000" dirty="0"/>
              <a:t>REVOKE</a:t>
            </a:r>
            <a:r>
              <a:rPr lang="zh-CN" altLang="en-US" sz="2000" dirty="0"/>
              <a:t>等语句。</a:t>
            </a:r>
          </a:p>
          <a:p>
            <a:pPr algn="just" eaLnBrk="1" hangingPunct="1">
              <a:buFont typeface="Wingdings" panose="05000000000000000000" pitchFamily="2" charset="2"/>
              <a:buNone/>
            </a:pPr>
            <a:endParaRPr lang="zh-CN" altLang="en-US" sz="2000" dirty="0"/>
          </a:p>
          <a:p>
            <a:pPr algn="just" eaLnBrk="1" hangingPunct="1">
              <a:buFont typeface="Wingdings" panose="05000000000000000000" pitchFamily="2" charset="2"/>
              <a:buNone/>
            </a:pPr>
            <a:endParaRPr lang="zh-CN" altLang="en-US" sz="2000" dirty="0"/>
          </a:p>
          <a:p>
            <a:pPr algn="just" eaLnBrk="1" hangingPunct="1">
              <a:buFont typeface="Wingdings" panose="05000000000000000000" pitchFamily="2" charset="2"/>
              <a:buNone/>
            </a:pPr>
            <a:endParaRPr lang="zh-CN" altLang="en-US" sz="2000" dirty="0"/>
          </a:p>
          <a:p>
            <a:pPr algn="just" eaLnBrk="1" hangingPunct="1">
              <a:buFont typeface="Wingdings" panose="05000000000000000000" pitchFamily="2" charset="2"/>
              <a:buNone/>
            </a:pPr>
            <a:endParaRPr lang="zh-CN" altLang="en-US" sz="2000" dirty="0"/>
          </a:p>
          <a:p>
            <a:pPr algn="just" eaLnBrk="1" hangingPunct="1">
              <a:buFont typeface="Wingdings" panose="05000000000000000000" pitchFamily="2" charset="2"/>
              <a:buNone/>
            </a:pPr>
            <a:endParaRPr lang="zh-CN" altLang="en-US" sz="2000" dirty="0"/>
          </a:p>
          <a:p>
            <a:pPr algn="just" eaLnBrk="1" hangingPunct="1">
              <a:buFont typeface="Wingdings" panose="05000000000000000000" pitchFamily="2" charset="2"/>
              <a:buNone/>
            </a:pPr>
            <a:endParaRPr lang="zh-CN" altLang="en-US" sz="2000" dirty="0"/>
          </a:p>
          <a:p>
            <a:pPr algn="just" eaLnBrk="1" hangingPunct="1">
              <a:lnSpc>
                <a:spcPct val="150000"/>
              </a:lnSpc>
              <a:buFont typeface="Wingdings" panose="05000000000000000000" pitchFamily="2" charset="2"/>
              <a:buNone/>
            </a:pPr>
            <a:r>
              <a:rPr lang="zh-CN" altLang="en-US" sz="2000" dirty="0"/>
              <a:t> </a:t>
            </a:r>
            <a:r>
              <a:rPr lang="zh-CN" altLang="en-US" sz="2000" dirty="0">
                <a:solidFill>
                  <a:srgbClr val="006600"/>
                </a:solidFill>
              </a:rPr>
              <a:t>注意：</a:t>
            </a:r>
            <a:r>
              <a:rPr lang="zh-CN" altLang="en-US" sz="2000" dirty="0">
                <a:solidFill>
                  <a:srgbClr val="E24747"/>
                </a:solidFill>
              </a:rPr>
              <a:t>不允许跨数据库授予权限。只能将当前数据库中的对象和语句的权限授予当前数据库中的用户。</a:t>
            </a:r>
          </a:p>
        </p:txBody>
      </p:sp>
      <p:graphicFrame>
        <p:nvGraphicFramePr>
          <p:cNvPr id="262232" name="Group 88"/>
          <p:cNvGraphicFramePr>
            <a:graphicFrameLocks noGrp="1"/>
          </p:cNvGraphicFramePr>
          <p:nvPr>
            <p:ph sz="half" idx="2"/>
            <p:extLst>
              <p:ext uri="{D42A27DB-BD31-4B8C-83A1-F6EECF244321}">
                <p14:modId xmlns:p14="http://schemas.microsoft.com/office/powerpoint/2010/main" val="1217509770"/>
              </p:ext>
            </p:extLst>
          </p:nvPr>
        </p:nvGraphicFramePr>
        <p:xfrm>
          <a:off x="2215853" y="1756296"/>
          <a:ext cx="8064500" cy="1928684"/>
        </p:xfrm>
        <a:graphic>
          <a:graphicData uri="http://schemas.openxmlformats.org/drawingml/2006/table">
            <a:tbl>
              <a:tblPr/>
              <a:tblGrid>
                <a:gridCol w="1268095">
                  <a:extLst>
                    <a:ext uri="{9D8B030D-6E8A-4147-A177-3AD203B41FA5}">
                      <a16:colId xmlns:a16="http://schemas.microsoft.com/office/drawing/2014/main" val="20000"/>
                    </a:ext>
                  </a:extLst>
                </a:gridCol>
                <a:gridCol w="705167">
                  <a:extLst>
                    <a:ext uri="{9D8B030D-6E8A-4147-A177-3AD203B41FA5}">
                      <a16:colId xmlns:a16="http://schemas.microsoft.com/office/drawing/2014/main" val="20001"/>
                    </a:ext>
                  </a:extLst>
                </a:gridCol>
                <a:gridCol w="6091238">
                  <a:extLst>
                    <a:ext uri="{9D8B030D-6E8A-4147-A177-3AD203B41FA5}">
                      <a16:colId xmlns:a16="http://schemas.microsoft.com/office/drawing/2014/main" val="20002"/>
                    </a:ext>
                  </a:extLst>
                </a:gridCol>
              </a:tblGrid>
              <a:tr h="365760">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语句</a:t>
                      </a:r>
                    </a:p>
                  </a:txBody>
                  <a:tcPr marT="45705" marB="4570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含义</a:t>
                      </a:r>
                    </a:p>
                  </a:txBody>
                  <a:tcPr marT="45705" marB="4570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indent="37338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37338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功 能 描 述</a:t>
                      </a:r>
                      <a:endPar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05" marB="4570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2120">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GRANT</a:t>
                      </a:r>
                    </a:p>
                  </a:txBody>
                  <a:tcPr marT="45705" marB="4570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授予</a:t>
                      </a:r>
                    </a:p>
                  </a:txBody>
                  <a:tcPr marT="45705" marB="4570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将指定的操作权限授予数据库用户或角色。</a:t>
                      </a:r>
                    </a:p>
                  </a:txBody>
                  <a:tcPr marT="45705" marB="4570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18820">
                <a:tc>
                  <a:txBody>
                    <a:bodyPr/>
                    <a:lstStyle>
                      <a:lvl1pPr indent="87630">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6286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1226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6560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1431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600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3057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514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9719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8763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DENY</a:t>
                      </a:r>
                    </a:p>
                  </a:txBody>
                  <a:tcPr marT="45705" marB="4570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拒绝</a:t>
                      </a:r>
                    </a:p>
                  </a:txBody>
                  <a:tcPr marT="45705" marB="4570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拒绝数据库用户或角色的特定权限，并阻止它们从其它角色中继承这个权限。</a:t>
                      </a:r>
                    </a:p>
                  </a:txBody>
                  <a:tcPr marT="45705" marB="4570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1984">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REVOKE</a:t>
                      </a:r>
                    </a:p>
                  </a:txBody>
                  <a:tcPr marT="45705" marB="4570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撤销</a:t>
                      </a:r>
                    </a:p>
                  </a:txBody>
                  <a:tcPr marT="45705" marB="4570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nSpc>
                          <a:spcPct val="120000"/>
                        </a:lnSpc>
                        <a:buClr>
                          <a:schemeClr val="folHlink"/>
                        </a:buClr>
                        <a:buSzPct val="6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1pPr>
                      <a:lvl2pPr marL="552450" indent="314325">
                        <a:lnSpc>
                          <a:spcPct val="120000"/>
                        </a:lnSpc>
                        <a:buClr>
                          <a:schemeClr val="hlink"/>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2pPr>
                      <a:lvl3pPr marL="1046480" indent="354330">
                        <a:lnSpc>
                          <a:spcPct val="120000"/>
                        </a:lnSpc>
                        <a:buClr>
                          <a:schemeClr val="folHlink"/>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3pPr>
                      <a:lvl4pPr marL="1579880" indent="307975">
                        <a:lnSpc>
                          <a:spcPct val="120000"/>
                        </a:lnSpc>
                        <a:buClr>
                          <a:schemeClr val="accent2"/>
                        </a:buClr>
                        <a:buSzPct val="55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4pPr>
                      <a:lvl5pPr marL="2066925" indent="400050">
                        <a:lnSpc>
                          <a:spcPct val="120000"/>
                        </a:lnSpc>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5pPr>
                      <a:lvl6pPr marL="25241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6pPr>
                      <a:lvl7pPr marL="29813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7pPr>
                      <a:lvl8pPr marL="34385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8pPr>
                      <a:lvl9pPr marL="3895725" indent="400050" fontAlgn="base">
                        <a:lnSpc>
                          <a:spcPct val="120000"/>
                        </a:lnSpc>
                        <a:spcBef>
                          <a:spcPct val="0"/>
                        </a:spcBef>
                        <a:spcAft>
                          <a:spcPct val="0"/>
                        </a:spcAft>
                        <a:buClr>
                          <a:schemeClr val="accent1"/>
                        </a:buClr>
                        <a:buSzPct val="50000"/>
                        <a:buFont typeface="Wingdings" panose="05000000000000000000" pitchFamily="2" charset="2"/>
                        <a:defRPr b="1">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取消先前被授予或拒绝的权限。</a:t>
                      </a:r>
                    </a:p>
                  </a:txBody>
                  <a:tcPr marT="45705" marB="45705"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6" name="日期占位符 4"/>
          <p:cNvSpPr>
            <a:spLocks noGrp="1"/>
          </p:cNvSpPr>
          <p:nvPr>
            <p:ph type="dt" sz="half" idx="10"/>
          </p:nvPr>
        </p:nvSpPr>
        <p:spPr/>
        <p:txBody>
          <a:bodyPr/>
          <a:lstStyle/>
          <a:p>
            <a:pPr>
              <a:defRPr/>
            </a:pPr>
            <a:fld id="{0294EC0B-093D-49AC-AEAF-8F3CFAC4B22D}" type="datetime1">
              <a:rPr lang="zh-CN" altLang="en-US"/>
              <a:t>2020/5/1</a:t>
            </a:fld>
            <a:endParaRPr lang="en-US" altLang="zh-CN"/>
          </a:p>
        </p:txBody>
      </p:sp>
      <p:sp>
        <p:nvSpPr>
          <p:cNvPr id="27" name="灯片编号占位符 5"/>
          <p:cNvSpPr>
            <a:spLocks noGrp="1"/>
          </p:cNvSpPr>
          <p:nvPr>
            <p:ph type="sldNum" sz="quarter" idx="11"/>
          </p:nvPr>
        </p:nvSpPr>
        <p:spPr/>
        <p:txBody>
          <a:bodyPr/>
          <a:lstStyle/>
          <a:p>
            <a:pPr>
              <a:defRPr/>
            </a:pPr>
            <a:fld id="{4CC1DBF5-C260-490D-A6C6-9907B77FEA41}" type="slidenum">
              <a:rPr lang="en-US" altLang="zh-CN"/>
              <a:t>67</a:t>
            </a:fld>
            <a:r>
              <a:rPr lang="en-US" altLang="zh-CN"/>
              <a:t>/69</a:t>
            </a:r>
          </a:p>
        </p:txBody>
      </p:sp>
    </p:spTree>
  </p:cSld>
  <p:clrMapOvr>
    <a:masterClrMapping/>
  </p:clrMapOvr>
  <p:transition>
    <p:comb dir="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a:xfrm>
            <a:off x="1991544" y="1"/>
            <a:ext cx="8153400" cy="731839"/>
          </a:xfrm>
        </p:spPr>
        <p:txBody>
          <a:bodyPr>
            <a:normAutofit/>
          </a:bodyPr>
          <a:lstStyle/>
          <a:p>
            <a:r>
              <a:rPr lang="zh-CN" altLang="en-US" sz="2000" b="1" dirty="0">
                <a:latin typeface="宋体" panose="02010600030101010101" pitchFamily="2" charset="-122"/>
              </a:rPr>
              <a:t>授予用户或角色权限</a:t>
            </a:r>
            <a:r>
              <a:rPr lang="en-US" altLang="zh-CN" sz="2000" b="1" dirty="0">
                <a:latin typeface="宋体" panose="02010600030101010101" pitchFamily="2" charset="-122"/>
              </a:rPr>
              <a:t>(2) </a:t>
            </a:r>
          </a:p>
        </p:txBody>
      </p:sp>
      <p:sp>
        <p:nvSpPr>
          <p:cNvPr id="66565" name="Rectangle 3"/>
          <p:cNvSpPr>
            <a:spLocks noGrp="1" noChangeArrowheads="1"/>
          </p:cNvSpPr>
          <p:nvPr>
            <p:ph idx="1"/>
          </p:nvPr>
        </p:nvSpPr>
        <p:spPr>
          <a:xfrm>
            <a:off x="886672" y="558800"/>
            <a:ext cx="10848128" cy="5740400"/>
          </a:xfrm>
        </p:spPr>
        <p:txBody>
          <a:bodyPr>
            <a:noAutofit/>
          </a:bodyPr>
          <a:lstStyle/>
          <a:p>
            <a:pPr indent="457200" algn="just" fontAlgn="auto">
              <a:lnSpc>
                <a:spcPct val="150000"/>
              </a:lnSpc>
              <a:buFont typeface="Wingdings" panose="05000000000000000000" pitchFamily="2" charset="2"/>
              <a:buNone/>
            </a:pPr>
            <a:r>
              <a:rPr lang="en-US" altLang="zh-CN" sz="1800" dirty="0"/>
              <a:t>GRANT </a:t>
            </a:r>
            <a:r>
              <a:rPr lang="zh-CN" altLang="en-US" sz="1800" dirty="0"/>
              <a:t>语句的完整语法非常复杂。其简化语句格式为：</a:t>
            </a:r>
          </a:p>
          <a:p>
            <a:pPr indent="457200" algn="just" fontAlgn="auto">
              <a:lnSpc>
                <a:spcPct val="150000"/>
              </a:lnSpc>
              <a:buFont typeface="Wingdings" panose="05000000000000000000" pitchFamily="2" charset="2"/>
              <a:buNone/>
            </a:pPr>
            <a:r>
              <a:rPr lang="en-US" altLang="zh-CN" sz="1800" dirty="0">
                <a:solidFill>
                  <a:srgbClr val="993300"/>
                </a:solidFill>
              </a:rPr>
              <a:t>GRANT </a:t>
            </a:r>
            <a:r>
              <a:rPr lang="en-US" altLang="zh-CN" sz="1800" dirty="0">
                <a:solidFill>
                  <a:srgbClr val="006600"/>
                </a:solidFill>
              </a:rPr>
              <a:t> [ALL[PRIVILEGES]]|&lt;</a:t>
            </a:r>
            <a:r>
              <a:rPr lang="zh-CN" altLang="en-US" sz="1800" dirty="0">
                <a:solidFill>
                  <a:srgbClr val="993300"/>
                </a:solidFill>
              </a:rPr>
              <a:t>权限</a:t>
            </a:r>
            <a:r>
              <a:rPr lang="en-US" altLang="zh-CN" sz="1800" dirty="0">
                <a:solidFill>
                  <a:srgbClr val="006600"/>
                </a:solidFill>
              </a:rPr>
              <a:t>&gt;[, </a:t>
            </a:r>
            <a:r>
              <a:rPr lang="en-US" altLang="zh-CN" sz="1800" dirty="0">
                <a:solidFill>
                  <a:srgbClr val="006600"/>
                </a:solidFill>
                <a:latin typeface="Arial" panose="020B0604020202020204" pitchFamily="34" charset="0"/>
              </a:rPr>
              <a:t>…</a:t>
            </a:r>
            <a:r>
              <a:rPr lang="en-US" altLang="zh-CN" sz="1800" dirty="0">
                <a:solidFill>
                  <a:srgbClr val="006600"/>
                </a:solidFill>
              </a:rPr>
              <a:t> n]</a:t>
            </a:r>
          </a:p>
          <a:p>
            <a:pPr indent="457200" algn="just" fontAlgn="auto">
              <a:lnSpc>
                <a:spcPct val="150000"/>
              </a:lnSpc>
              <a:buFont typeface="Wingdings" panose="05000000000000000000" pitchFamily="2" charset="2"/>
              <a:buNone/>
            </a:pPr>
            <a:r>
              <a:rPr lang="en-US" altLang="zh-CN" sz="1800" dirty="0">
                <a:solidFill>
                  <a:srgbClr val="006600"/>
                </a:solidFill>
              </a:rPr>
              <a:t>[(&lt;</a:t>
            </a:r>
            <a:r>
              <a:rPr lang="zh-CN" altLang="en-US" sz="1800" dirty="0">
                <a:solidFill>
                  <a:srgbClr val="006600"/>
                </a:solidFill>
              </a:rPr>
              <a:t>列名</a:t>
            </a:r>
            <a:r>
              <a:rPr lang="en-US" altLang="zh-CN" sz="1800" dirty="0">
                <a:solidFill>
                  <a:srgbClr val="006600"/>
                </a:solidFill>
              </a:rPr>
              <a:t>&gt;[, </a:t>
            </a:r>
            <a:r>
              <a:rPr lang="en-US" altLang="zh-CN" sz="1800" dirty="0">
                <a:solidFill>
                  <a:srgbClr val="006600"/>
                </a:solidFill>
                <a:latin typeface="Arial" panose="020B0604020202020204" pitchFamily="34" charset="0"/>
              </a:rPr>
              <a:t>…</a:t>
            </a:r>
            <a:r>
              <a:rPr lang="en-US" altLang="zh-CN" sz="1800" dirty="0">
                <a:solidFill>
                  <a:srgbClr val="006600"/>
                </a:solidFill>
              </a:rPr>
              <a:t> n])] </a:t>
            </a:r>
            <a:r>
              <a:rPr lang="en-US" altLang="zh-CN" sz="1800" dirty="0">
                <a:solidFill>
                  <a:srgbClr val="993300"/>
                </a:solidFill>
              </a:rPr>
              <a:t>ON </a:t>
            </a:r>
            <a:r>
              <a:rPr lang="en-US" altLang="zh-CN" sz="1800" dirty="0">
                <a:solidFill>
                  <a:srgbClr val="006600"/>
                </a:solidFill>
              </a:rPr>
              <a:t>&lt;</a:t>
            </a:r>
            <a:r>
              <a:rPr lang="zh-CN" altLang="en-US" sz="1800" dirty="0">
                <a:solidFill>
                  <a:srgbClr val="993300"/>
                </a:solidFill>
              </a:rPr>
              <a:t>表</a:t>
            </a:r>
            <a:r>
              <a:rPr lang="en-US" altLang="zh-CN" sz="1800" dirty="0">
                <a:solidFill>
                  <a:srgbClr val="006600"/>
                </a:solidFill>
              </a:rPr>
              <a:t>&gt;|&lt;</a:t>
            </a:r>
            <a:r>
              <a:rPr lang="zh-CN" altLang="en-US" sz="1800" dirty="0">
                <a:solidFill>
                  <a:srgbClr val="993300"/>
                </a:solidFill>
              </a:rPr>
              <a:t>视图</a:t>
            </a:r>
            <a:r>
              <a:rPr lang="en-US" altLang="zh-CN" sz="1800" dirty="0">
                <a:solidFill>
                  <a:srgbClr val="006600"/>
                </a:solidFill>
              </a:rPr>
              <a:t>&gt;</a:t>
            </a:r>
          </a:p>
          <a:p>
            <a:pPr indent="457200" algn="just" fontAlgn="auto">
              <a:lnSpc>
                <a:spcPct val="150000"/>
              </a:lnSpc>
              <a:buFont typeface="Wingdings" panose="05000000000000000000" pitchFamily="2" charset="2"/>
              <a:buNone/>
            </a:pPr>
            <a:r>
              <a:rPr lang="en-US" altLang="zh-CN" sz="1800" dirty="0">
                <a:solidFill>
                  <a:srgbClr val="006600"/>
                </a:solidFill>
              </a:rPr>
              <a:t>|&lt;</a:t>
            </a:r>
            <a:r>
              <a:rPr lang="zh-CN" altLang="en-US" sz="1800" dirty="0">
                <a:solidFill>
                  <a:srgbClr val="006600"/>
                </a:solidFill>
              </a:rPr>
              <a:t>表</a:t>
            </a:r>
            <a:r>
              <a:rPr lang="en-US" altLang="zh-CN" sz="1800" dirty="0">
                <a:solidFill>
                  <a:srgbClr val="006600"/>
                </a:solidFill>
              </a:rPr>
              <a:t>&gt;|&lt;</a:t>
            </a:r>
            <a:r>
              <a:rPr lang="zh-CN" altLang="en-US" sz="1800" dirty="0">
                <a:solidFill>
                  <a:srgbClr val="006600"/>
                </a:solidFill>
              </a:rPr>
              <a:t>视图</a:t>
            </a:r>
            <a:r>
              <a:rPr lang="en-US" altLang="zh-CN" sz="1800" dirty="0">
                <a:solidFill>
                  <a:srgbClr val="006600"/>
                </a:solidFill>
              </a:rPr>
              <a:t>&gt;[(&lt;</a:t>
            </a:r>
            <a:r>
              <a:rPr lang="zh-CN" altLang="en-US" sz="1800" dirty="0">
                <a:solidFill>
                  <a:srgbClr val="006600"/>
                </a:solidFill>
              </a:rPr>
              <a:t>列名</a:t>
            </a:r>
            <a:r>
              <a:rPr lang="en-US" altLang="zh-CN" sz="1800" dirty="0">
                <a:solidFill>
                  <a:srgbClr val="006600"/>
                </a:solidFill>
              </a:rPr>
              <a:t>&gt;[, </a:t>
            </a:r>
            <a:r>
              <a:rPr lang="en-US" altLang="zh-CN" sz="1800" dirty="0">
                <a:solidFill>
                  <a:srgbClr val="006600"/>
                </a:solidFill>
                <a:latin typeface="Arial" panose="020B0604020202020204" pitchFamily="34" charset="0"/>
              </a:rPr>
              <a:t>…</a:t>
            </a:r>
            <a:r>
              <a:rPr lang="en-US" altLang="zh-CN" sz="1800" dirty="0">
                <a:solidFill>
                  <a:srgbClr val="006600"/>
                </a:solidFill>
              </a:rPr>
              <a:t> n]</a:t>
            </a:r>
          </a:p>
          <a:p>
            <a:pPr indent="457200" algn="just" fontAlgn="auto">
              <a:lnSpc>
                <a:spcPct val="150000"/>
              </a:lnSpc>
              <a:buFont typeface="Wingdings" panose="05000000000000000000" pitchFamily="2" charset="2"/>
              <a:buNone/>
            </a:pPr>
            <a:r>
              <a:rPr lang="en-US" altLang="zh-CN" sz="1800" dirty="0">
                <a:solidFill>
                  <a:srgbClr val="006600"/>
                </a:solidFill>
              </a:rPr>
              <a:t>|</a:t>
            </a:r>
            <a:r>
              <a:rPr lang="en-US" altLang="zh-CN" sz="1800" dirty="0">
                <a:solidFill>
                  <a:srgbClr val="993300"/>
                </a:solidFill>
              </a:rPr>
              <a:t>ON</a:t>
            </a:r>
            <a:r>
              <a:rPr lang="en-US" altLang="zh-CN" sz="1800" dirty="0">
                <a:solidFill>
                  <a:srgbClr val="006600"/>
                </a:solidFill>
              </a:rPr>
              <a:t> &lt;</a:t>
            </a:r>
            <a:r>
              <a:rPr lang="zh-CN" altLang="en-US" sz="1800" dirty="0">
                <a:solidFill>
                  <a:srgbClr val="993300"/>
                </a:solidFill>
              </a:rPr>
              <a:t>存储过程</a:t>
            </a:r>
            <a:r>
              <a:rPr lang="en-US" altLang="zh-CN" sz="1800" dirty="0">
                <a:solidFill>
                  <a:srgbClr val="006600"/>
                </a:solidFill>
              </a:rPr>
              <a:t>&gt;|&lt;</a:t>
            </a:r>
            <a:r>
              <a:rPr lang="zh-CN" altLang="en-US" sz="1800" dirty="0">
                <a:solidFill>
                  <a:srgbClr val="993300"/>
                </a:solidFill>
              </a:rPr>
              <a:t>用户定义函数</a:t>
            </a:r>
            <a:r>
              <a:rPr lang="en-US" altLang="zh-CN" sz="1800" dirty="0">
                <a:solidFill>
                  <a:srgbClr val="006600"/>
                </a:solidFill>
              </a:rPr>
              <a:t>&gt;</a:t>
            </a:r>
          </a:p>
          <a:p>
            <a:pPr indent="457200" algn="just" fontAlgn="auto">
              <a:lnSpc>
                <a:spcPct val="150000"/>
              </a:lnSpc>
              <a:buFont typeface="Wingdings" panose="05000000000000000000" pitchFamily="2" charset="2"/>
              <a:buNone/>
            </a:pPr>
            <a:r>
              <a:rPr lang="en-US" altLang="zh-CN" sz="1800" dirty="0">
                <a:solidFill>
                  <a:srgbClr val="993300"/>
                </a:solidFill>
              </a:rPr>
              <a:t>TO</a:t>
            </a:r>
            <a:r>
              <a:rPr lang="en-US" altLang="zh-CN" sz="1800" dirty="0">
                <a:solidFill>
                  <a:srgbClr val="006600"/>
                </a:solidFill>
              </a:rPr>
              <a:t> &lt;</a:t>
            </a:r>
            <a:r>
              <a:rPr lang="zh-CN" altLang="en-US" sz="1800" dirty="0">
                <a:solidFill>
                  <a:srgbClr val="993300"/>
                </a:solidFill>
              </a:rPr>
              <a:t>用户</a:t>
            </a:r>
            <a:r>
              <a:rPr lang="en-US" altLang="zh-CN" sz="1800" dirty="0">
                <a:solidFill>
                  <a:srgbClr val="006600"/>
                </a:solidFill>
              </a:rPr>
              <a:t>&gt;|&lt;</a:t>
            </a:r>
            <a:r>
              <a:rPr lang="zh-CN" altLang="en-US" sz="1800" dirty="0">
                <a:solidFill>
                  <a:srgbClr val="993300"/>
                </a:solidFill>
              </a:rPr>
              <a:t>登录帐户</a:t>
            </a:r>
            <a:r>
              <a:rPr lang="en-US" altLang="zh-CN" sz="1800" dirty="0">
                <a:solidFill>
                  <a:srgbClr val="006600"/>
                </a:solidFill>
              </a:rPr>
              <a:t>&gt;[, </a:t>
            </a:r>
            <a:r>
              <a:rPr lang="en-US" altLang="zh-CN" sz="1800" dirty="0">
                <a:solidFill>
                  <a:srgbClr val="006600"/>
                </a:solidFill>
                <a:latin typeface="Arial" panose="020B0604020202020204" pitchFamily="34" charset="0"/>
              </a:rPr>
              <a:t>…</a:t>
            </a:r>
            <a:r>
              <a:rPr lang="en-US" altLang="zh-CN" sz="1800" dirty="0">
                <a:solidFill>
                  <a:srgbClr val="006600"/>
                </a:solidFill>
              </a:rPr>
              <a:t> n] </a:t>
            </a:r>
          </a:p>
          <a:p>
            <a:pPr indent="457200" algn="just" fontAlgn="auto">
              <a:lnSpc>
                <a:spcPct val="150000"/>
              </a:lnSpc>
              <a:buFont typeface="Wingdings" panose="05000000000000000000" pitchFamily="2" charset="2"/>
              <a:buNone/>
            </a:pPr>
            <a:r>
              <a:rPr lang="en-US" altLang="zh-CN" sz="1800" dirty="0">
                <a:solidFill>
                  <a:srgbClr val="006600"/>
                </a:solidFill>
              </a:rPr>
              <a:t>      [WITH GRANT OPTION] </a:t>
            </a:r>
          </a:p>
          <a:p>
            <a:pPr indent="457200" algn="just" fontAlgn="auto">
              <a:lnSpc>
                <a:spcPct val="150000"/>
              </a:lnSpc>
              <a:buFont typeface="Wingdings" panose="05000000000000000000" pitchFamily="2" charset="2"/>
              <a:buNone/>
            </a:pPr>
            <a:r>
              <a:rPr lang="en-US" altLang="zh-CN" sz="1800" dirty="0">
                <a:solidFill>
                  <a:srgbClr val="006600"/>
                </a:solidFill>
              </a:rPr>
              <a:t>[AS &lt;</a:t>
            </a:r>
            <a:r>
              <a:rPr lang="zh-CN" altLang="en-US" sz="1800" dirty="0">
                <a:solidFill>
                  <a:srgbClr val="006600"/>
                </a:solidFill>
              </a:rPr>
              <a:t>组</a:t>
            </a:r>
            <a:r>
              <a:rPr lang="en-US" altLang="zh-CN" sz="1800" dirty="0">
                <a:solidFill>
                  <a:srgbClr val="006600"/>
                </a:solidFill>
              </a:rPr>
              <a:t>&gt;|&lt;</a:t>
            </a:r>
            <a:r>
              <a:rPr lang="zh-CN" altLang="en-US" sz="1800" dirty="0">
                <a:solidFill>
                  <a:srgbClr val="006600"/>
                </a:solidFill>
              </a:rPr>
              <a:t>角色</a:t>
            </a:r>
            <a:r>
              <a:rPr lang="en-US" altLang="zh-CN" sz="1800" dirty="0">
                <a:solidFill>
                  <a:srgbClr val="006600"/>
                </a:solidFill>
              </a:rPr>
              <a:t>&gt;]</a:t>
            </a:r>
          </a:p>
          <a:p>
            <a:pPr indent="457200" algn="just" fontAlgn="auto">
              <a:lnSpc>
                <a:spcPct val="150000"/>
              </a:lnSpc>
              <a:spcBef>
                <a:spcPct val="30000"/>
              </a:spcBef>
              <a:buFont typeface="Wingdings" panose="05000000000000000000" pitchFamily="2" charset="2"/>
              <a:buNone/>
            </a:pPr>
            <a:r>
              <a:rPr lang="en-US" altLang="zh-CN" sz="1800" dirty="0">
                <a:solidFill>
                  <a:srgbClr val="993300"/>
                </a:solidFill>
              </a:rPr>
              <a:t>PRIVILEGES</a:t>
            </a:r>
            <a:r>
              <a:rPr lang="zh-CN" altLang="en-US" sz="1800" dirty="0">
                <a:solidFill>
                  <a:srgbClr val="993300"/>
                </a:solidFill>
              </a:rPr>
              <a:t>：</a:t>
            </a:r>
            <a:r>
              <a:rPr lang="zh-CN" altLang="en-US" sz="1800" dirty="0"/>
              <a:t>包含此参数是为了符合 </a:t>
            </a:r>
            <a:r>
              <a:rPr lang="en-US" altLang="zh-CN" sz="1800" dirty="0"/>
              <a:t>ISO </a:t>
            </a:r>
            <a:r>
              <a:rPr lang="zh-CN" altLang="en-US" sz="1800" dirty="0"/>
              <a:t>标准。</a:t>
            </a:r>
          </a:p>
          <a:p>
            <a:pPr indent="457200" algn="just" fontAlgn="auto">
              <a:lnSpc>
                <a:spcPct val="150000"/>
              </a:lnSpc>
              <a:buFont typeface="Wingdings" panose="05000000000000000000" pitchFamily="2" charset="2"/>
              <a:buNone/>
            </a:pPr>
            <a:r>
              <a:rPr lang="en-US" altLang="zh-CN" sz="1800" dirty="0">
                <a:solidFill>
                  <a:srgbClr val="993300"/>
                </a:solidFill>
              </a:rPr>
              <a:t>WITH GRANT OPTION</a:t>
            </a:r>
            <a:r>
              <a:rPr lang="zh-CN" altLang="en-US" sz="1800" dirty="0">
                <a:solidFill>
                  <a:srgbClr val="993300"/>
                </a:solidFill>
              </a:rPr>
              <a:t>：</a:t>
            </a:r>
            <a:r>
              <a:rPr lang="zh-CN" altLang="en-US" sz="1800" dirty="0"/>
              <a:t>表示由</a:t>
            </a:r>
            <a:r>
              <a:rPr lang="en-US" altLang="zh-CN" sz="1800" dirty="0"/>
              <a:t>GRANT</a:t>
            </a:r>
            <a:r>
              <a:rPr lang="zh-CN" altLang="en-US" sz="1800" dirty="0"/>
              <a:t>授权的</a:t>
            </a:r>
            <a:r>
              <a:rPr lang="en-US" altLang="zh-CN" sz="1800" dirty="0"/>
              <a:t>&lt;</a:t>
            </a:r>
            <a:r>
              <a:rPr lang="zh-CN" altLang="en-US" sz="1800" dirty="0"/>
              <a:t>用户</a:t>
            </a:r>
            <a:r>
              <a:rPr lang="en-US" altLang="zh-CN" sz="1800" dirty="0"/>
              <a:t>&gt;</a:t>
            </a:r>
            <a:r>
              <a:rPr lang="zh-CN" altLang="en-US" sz="1800" dirty="0"/>
              <a:t>或</a:t>
            </a:r>
            <a:r>
              <a:rPr lang="en-US" altLang="zh-CN" sz="1800" dirty="0"/>
              <a:t>&lt;</a:t>
            </a:r>
            <a:r>
              <a:rPr lang="zh-CN" altLang="en-US" sz="1800" dirty="0"/>
              <a:t>登录帐户</a:t>
            </a:r>
            <a:r>
              <a:rPr lang="en-US" altLang="zh-CN" sz="1800" dirty="0"/>
              <a:t>&gt;</a:t>
            </a:r>
            <a:r>
              <a:rPr lang="zh-CN" altLang="en-US" sz="1800" dirty="0"/>
              <a:t>有权将当前获得的对象权限转授予其它</a:t>
            </a:r>
            <a:r>
              <a:rPr lang="en-US" altLang="zh-CN" sz="1800" dirty="0"/>
              <a:t>&lt;</a:t>
            </a:r>
            <a:r>
              <a:rPr lang="zh-CN" altLang="en-US" sz="1800" dirty="0"/>
              <a:t>用户</a:t>
            </a:r>
            <a:r>
              <a:rPr lang="en-US" altLang="zh-CN" sz="1800" dirty="0"/>
              <a:t>&gt;</a:t>
            </a:r>
            <a:r>
              <a:rPr lang="zh-CN" altLang="en-US" sz="1800" dirty="0"/>
              <a:t>或</a:t>
            </a:r>
            <a:r>
              <a:rPr lang="en-US" altLang="zh-CN" sz="1800" dirty="0"/>
              <a:t>&lt;</a:t>
            </a:r>
            <a:r>
              <a:rPr lang="zh-CN" altLang="en-US" sz="1800" dirty="0"/>
              <a:t>登录帐户</a:t>
            </a:r>
            <a:r>
              <a:rPr lang="en-US" altLang="zh-CN" sz="1800" dirty="0"/>
              <a:t>&gt;</a:t>
            </a:r>
            <a:r>
              <a:rPr lang="zh-CN" altLang="en-US" sz="1800" dirty="0"/>
              <a:t>。</a:t>
            </a:r>
          </a:p>
          <a:p>
            <a:pPr indent="457200" algn="just" fontAlgn="auto">
              <a:lnSpc>
                <a:spcPct val="150000"/>
              </a:lnSpc>
              <a:buFont typeface="Wingdings" panose="05000000000000000000" pitchFamily="2" charset="2"/>
              <a:buNone/>
            </a:pPr>
            <a:r>
              <a:rPr lang="en-US" altLang="zh-CN" sz="1800" dirty="0">
                <a:solidFill>
                  <a:srgbClr val="993300"/>
                </a:solidFill>
              </a:rPr>
              <a:t>AS &lt;</a:t>
            </a:r>
            <a:r>
              <a:rPr lang="zh-CN" altLang="en-US" sz="1800" dirty="0">
                <a:solidFill>
                  <a:srgbClr val="993300"/>
                </a:solidFill>
              </a:rPr>
              <a:t>组</a:t>
            </a:r>
            <a:r>
              <a:rPr lang="en-US" altLang="zh-CN" sz="1800" dirty="0">
                <a:solidFill>
                  <a:srgbClr val="993300"/>
                </a:solidFill>
              </a:rPr>
              <a:t>&gt;|&lt;</a:t>
            </a:r>
            <a:r>
              <a:rPr lang="zh-CN" altLang="en-US" sz="1800" dirty="0">
                <a:solidFill>
                  <a:srgbClr val="993300"/>
                </a:solidFill>
              </a:rPr>
              <a:t>角色</a:t>
            </a:r>
            <a:r>
              <a:rPr lang="en-US" altLang="zh-CN" sz="1800" dirty="0">
                <a:solidFill>
                  <a:srgbClr val="993300"/>
                </a:solidFill>
              </a:rPr>
              <a:t>&gt;</a:t>
            </a:r>
            <a:r>
              <a:rPr lang="zh-CN" altLang="en-US" sz="1800" dirty="0">
                <a:solidFill>
                  <a:srgbClr val="993300"/>
                </a:solidFill>
              </a:rPr>
              <a:t>：</a:t>
            </a:r>
            <a:r>
              <a:rPr lang="zh-CN" altLang="en-US" sz="1800" dirty="0"/>
              <a:t>表明要授予权限的用户从该</a:t>
            </a:r>
            <a:r>
              <a:rPr lang="en-US" altLang="zh-CN" sz="1800" dirty="0"/>
              <a:t>&lt;</a:t>
            </a:r>
            <a:r>
              <a:rPr lang="zh-CN" altLang="en-US" sz="1800" dirty="0"/>
              <a:t>组</a:t>
            </a:r>
            <a:r>
              <a:rPr lang="en-US" altLang="zh-CN" sz="1800" dirty="0"/>
              <a:t>&gt;</a:t>
            </a:r>
            <a:r>
              <a:rPr lang="zh-CN" altLang="en-US" sz="1800" dirty="0"/>
              <a:t>或</a:t>
            </a:r>
            <a:r>
              <a:rPr lang="en-US" altLang="zh-CN" sz="1800" dirty="0"/>
              <a:t>&lt;</a:t>
            </a:r>
            <a:r>
              <a:rPr lang="zh-CN" altLang="en-US" sz="1800" dirty="0"/>
              <a:t>角色</a:t>
            </a:r>
            <a:r>
              <a:rPr lang="en-US" altLang="zh-CN" sz="1800" dirty="0"/>
              <a:t>&gt;</a:t>
            </a:r>
            <a:r>
              <a:rPr lang="zh-CN" altLang="en-US" sz="1800" dirty="0"/>
              <a:t>处继承的权限。</a:t>
            </a:r>
          </a:p>
        </p:txBody>
      </p:sp>
      <p:sp>
        <p:nvSpPr>
          <p:cNvPr id="4" name="日期占位符 3"/>
          <p:cNvSpPr>
            <a:spLocks noGrp="1"/>
          </p:cNvSpPr>
          <p:nvPr>
            <p:ph type="dt" sz="half" idx="10"/>
          </p:nvPr>
        </p:nvSpPr>
        <p:spPr/>
        <p:txBody>
          <a:bodyPr/>
          <a:lstStyle/>
          <a:p>
            <a:pPr>
              <a:defRPr/>
            </a:pPr>
            <a:fld id="{0ACD150E-F460-46B1-92F2-2D9DAB69BE37}"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58E8FE98-C0E5-4C8C-A88C-D1ABA790CC75}" type="slidenum">
              <a:rPr lang="en-US" altLang="zh-CN"/>
              <a:t>68</a:t>
            </a:fld>
            <a:r>
              <a:rPr lang="en-US" altLang="zh-CN"/>
              <a:t>/69</a:t>
            </a:r>
          </a:p>
        </p:txBody>
      </p:sp>
    </p:spTree>
  </p:cSld>
  <p:clrMapOvr>
    <a:masterClrMapping/>
  </p:clrMapOvr>
  <p:transition>
    <p:diamond/>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a:xfrm>
            <a:off x="1991544" y="1"/>
            <a:ext cx="8153400" cy="731839"/>
          </a:xfrm>
        </p:spPr>
        <p:txBody>
          <a:bodyPr>
            <a:normAutofit/>
          </a:bodyPr>
          <a:lstStyle/>
          <a:p>
            <a:r>
              <a:rPr lang="zh-CN" altLang="en-US" sz="2000" b="1" dirty="0">
                <a:latin typeface="宋体" panose="02010600030101010101" pitchFamily="2" charset="-122"/>
              </a:rPr>
              <a:t>授予用户或角色权限</a:t>
            </a:r>
            <a:r>
              <a:rPr lang="en-US" altLang="zh-CN" sz="2000" b="1" dirty="0">
                <a:latin typeface="宋体" panose="02010600030101010101" pitchFamily="2" charset="-122"/>
              </a:rPr>
              <a:t>(3) </a:t>
            </a:r>
          </a:p>
        </p:txBody>
      </p:sp>
      <p:sp>
        <p:nvSpPr>
          <p:cNvPr id="67589" name="Rectangle 3"/>
          <p:cNvSpPr>
            <a:spLocks noGrp="1" noChangeArrowheads="1"/>
          </p:cNvSpPr>
          <p:nvPr>
            <p:ph idx="1"/>
          </p:nvPr>
        </p:nvSpPr>
        <p:spPr>
          <a:xfrm>
            <a:off x="694267" y="808198"/>
            <a:ext cx="10828866" cy="5471795"/>
          </a:xfrm>
        </p:spPr>
        <p:txBody>
          <a:bodyPr>
            <a:normAutofit fontScale="45000" lnSpcReduction="20000"/>
          </a:bodyPr>
          <a:lstStyle/>
          <a:p>
            <a:pPr indent="457200" algn="just" fontAlgn="auto">
              <a:lnSpc>
                <a:spcPct val="150000"/>
              </a:lnSpc>
              <a:spcBef>
                <a:spcPts val="0"/>
              </a:spcBef>
              <a:buFont typeface="Wingdings" panose="05000000000000000000" pitchFamily="2" charset="2"/>
              <a:buNone/>
            </a:pPr>
            <a:r>
              <a:rPr lang="zh-CN" altLang="en-US" dirty="0">
                <a:solidFill>
                  <a:srgbClr val="006600"/>
                </a:solidFill>
              </a:rPr>
              <a:t>例</a:t>
            </a:r>
            <a:r>
              <a:rPr lang="en-US" altLang="zh-CN" dirty="0">
                <a:solidFill>
                  <a:srgbClr val="006600"/>
                </a:solidFill>
              </a:rPr>
              <a:t>10.20</a:t>
            </a:r>
            <a:r>
              <a:rPr lang="en-US" altLang="zh-CN" dirty="0"/>
              <a:t> </a:t>
            </a:r>
            <a:r>
              <a:rPr lang="zh-CN" altLang="en-US" dirty="0"/>
              <a:t>授予角色和用户对象权限。</a:t>
            </a:r>
          </a:p>
          <a:p>
            <a:pPr indent="457200" algn="just" fontAlgn="auto">
              <a:lnSpc>
                <a:spcPct val="150000"/>
              </a:lnSpc>
              <a:spcBef>
                <a:spcPts val="0"/>
              </a:spcBef>
              <a:buFont typeface="Wingdings" panose="05000000000000000000" pitchFamily="2" charset="2"/>
              <a:buNone/>
            </a:pPr>
            <a:r>
              <a:rPr lang="zh-CN" altLang="en-US" dirty="0"/>
              <a:t>    </a:t>
            </a:r>
            <a:r>
              <a:rPr lang="en-US" altLang="zh-CN" dirty="0"/>
              <a:t>USE JXGL</a:t>
            </a:r>
          </a:p>
          <a:p>
            <a:pPr indent="457200" algn="just" fontAlgn="auto">
              <a:lnSpc>
                <a:spcPct val="150000"/>
              </a:lnSpc>
              <a:spcBef>
                <a:spcPts val="0"/>
              </a:spcBef>
              <a:buFont typeface="Wingdings" panose="05000000000000000000" pitchFamily="2" charset="2"/>
              <a:buNone/>
            </a:pPr>
            <a:r>
              <a:rPr lang="en-US" altLang="zh-CN" dirty="0"/>
              <a:t>    GO</a:t>
            </a:r>
          </a:p>
          <a:p>
            <a:pPr indent="457200" algn="just" fontAlgn="auto">
              <a:lnSpc>
                <a:spcPct val="150000"/>
              </a:lnSpc>
              <a:spcBef>
                <a:spcPts val="0"/>
              </a:spcBef>
              <a:buFont typeface="Wingdings" panose="05000000000000000000" pitchFamily="2" charset="2"/>
              <a:buNone/>
            </a:pPr>
            <a:r>
              <a:rPr lang="en-US" altLang="zh-CN" dirty="0"/>
              <a:t>    GRANT SELECT ON SC</a:t>
            </a:r>
          </a:p>
          <a:p>
            <a:pPr indent="457200" algn="just" fontAlgn="auto">
              <a:lnSpc>
                <a:spcPct val="150000"/>
              </a:lnSpc>
              <a:spcBef>
                <a:spcPts val="0"/>
              </a:spcBef>
              <a:buFont typeface="Wingdings" panose="05000000000000000000" pitchFamily="2" charset="2"/>
              <a:buNone/>
            </a:pPr>
            <a:r>
              <a:rPr lang="en-US" altLang="zh-CN" dirty="0"/>
              <a:t>    TO public</a:t>
            </a:r>
          </a:p>
          <a:p>
            <a:pPr indent="457200" algn="just" fontAlgn="auto">
              <a:lnSpc>
                <a:spcPct val="150000"/>
              </a:lnSpc>
              <a:spcBef>
                <a:spcPts val="0"/>
              </a:spcBef>
              <a:buFont typeface="Wingdings" panose="05000000000000000000" pitchFamily="2" charset="2"/>
              <a:buNone/>
            </a:pPr>
            <a:r>
              <a:rPr lang="en-US" altLang="zh-CN" dirty="0"/>
              <a:t>    GO</a:t>
            </a:r>
          </a:p>
          <a:p>
            <a:pPr indent="457200" algn="just" fontAlgn="auto">
              <a:lnSpc>
                <a:spcPct val="150000"/>
              </a:lnSpc>
              <a:spcBef>
                <a:spcPts val="0"/>
              </a:spcBef>
              <a:buFont typeface="Wingdings" panose="05000000000000000000" pitchFamily="2" charset="2"/>
              <a:buNone/>
            </a:pPr>
            <a:r>
              <a:rPr lang="en-US" altLang="zh-CN" dirty="0"/>
              <a:t>    GRANT INSERT,UPDATE,DELETE ON SC</a:t>
            </a:r>
          </a:p>
          <a:p>
            <a:pPr indent="457200" algn="just" fontAlgn="auto">
              <a:lnSpc>
                <a:spcPct val="150000"/>
              </a:lnSpc>
              <a:spcBef>
                <a:spcPts val="0"/>
              </a:spcBef>
              <a:buFont typeface="Wingdings" panose="05000000000000000000" pitchFamily="2" charset="2"/>
              <a:buNone/>
            </a:pPr>
            <a:r>
              <a:rPr lang="en-US" altLang="zh-CN" dirty="0"/>
              <a:t>    TO  Stu_1,Stu_User</a:t>
            </a:r>
          </a:p>
          <a:p>
            <a:pPr indent="457200" algn="just" fontAlgn="auto">
              <a:lnSpc>
                <a:spcPct val="150000"/>
              </a:lnSpc>
              <a:spcBef>
                <a:spcPts val="0"/>
              </a:spcBef>
              <a:buFont typeface="Wingdings" panose="05000000000000000000" pitchFamily="2" charset="2"/>
              <a:buNone/>
            </a:pPr>
            <a:r>
              <a:rPr lang="en-US" altLang="zh-CN" dirty="0"/>
              <a:t>    GO</a:t>
            </a:r>
          </a:p>
          <a:p>
            <a:pPr indent="457200" algn="just" fontAlgn="auto">
              <a:lnSpc>
                <a:spcPct val="150000"/>
              </a:lnSpc>
              <a:spcBef>
                <a:spcPts val="0"/>
              </a:spcBef>
              <a:buFont typeface="Wingdings" panose="05000000000000000000" pitchFamily="2" charset="2"/>
              <a:buNone/>
            </a:pPr>
            <a:r>
              <a:rPr lang="zh-CN" altLang="en-US" dirty="0"/>
              <a:t>通过给</a:t>
            </a:r>
            <a:r>
              <a:rPr lang="en-US" altLang="zh-CN" dirty="0"/>
              <a:t>public</a:t>
            </a:r>
            <a:r>
              <a:rPr lang="zh-CN" altLang="en-US" dirty="0"/>
              <a:t>角色授予</a:t>
            </a:r>
            <a:r>
              <a:rPr lang="en-US" altLang="zh-CN" dirty="0"/>
              <a:t>SC</a:t>
            </a:r>
            <a:r>
              <a:rPr lang="zh-CN" altLang="en-US" dirty="0"/>
              <a:t>表的</a:t>
            </a:r>
            <a:r>
              <a:rPr lang="en-US" altLang="zh-CN" dirty="0"/>
              <a:t>SELECT</a:t>
            </a:r>
            <a:r>
              <a:rPr lang="zh-CN" altLang="en-US" dirty="0"/>
              <a:t>权限，使得</a:t>
            </a:r>
            <a:r>
              <a:rPr lang="en-US" altLang="zh-CN" dirty="0"/>
              <a:t>public</a:t>
            </a:r>
            <a:r>
              <a:rPr lang="zh-CN" altLang="en-US" dirty="0"/>
              <a:t>角色中的所有成员都拥有</a:t>
            </a:r>
            <a:r>
              <a:rPr lang="en-US" altLang="zh-CN" dirty="0"/>
              <a:t>SELECT</a:t>
            </a:r>
            <a:r>
              <a:rPr lang="zh-CN" altLang="en-US" dirty="0"/>
              <a:t>权限，而数据库</a:t>
            </a:r>
            <a:r>
              <a:rPr lang="en-US" altLang="zh-CN" dirty="0"/>
              <a:t>JXGL</a:t>
            </a:r>
            <a:r>
              <a:rPr lang="zh-CN" altLang="en-US" dirty="0"/>
              <a:t>的所有用户均为</a:t>
            </a:r>
            <a:r>
              <a:rPr lang="en-US" altLang="zh-CN" dirty="0"/>
              <a:t>public</a:t>
            </a:r>
            <a:r>
              <a:rPr lang="zh-CN" altLang="en-US" dirty="0"/>
              <a:t>角色的成员，所以该数据库的所有成员都拥有对</a:t>
            </a:r>
            <a:r>
              <a:rPr lang="en-US" altLang="zh-CN" dirty="0"/>
              <a:t>SC</a:t>
            </a:r>
            <a:r>
              <a:rPr lang="zh-CN" altLang="en-US" dirty="0"/>
              <a:t>表的查询权。本例还授予</a:t>
            </a:r>
            <a:r>
              <a:rPr lang="en-US" altLang="zh-CN" dirty="0"/>
              <a:t>Stu_1</a:t>
            </a:r>
            <a:r>
              <a:rPr lang="zh-CN" altLang="en-US" dirty="0"/>
              <a:t>和</a:t>
            </a:r>
            <a:r>
              <a:rPr lang="en-US" altLang="zh-CN" dirty="0" err="1"/>
              <a:t>Stu_User</a:t>
            </a:r>
            <a:r>
              <a:rPr lang="zh-CN" altLang="en-US" dirty="0"/>
              <a:t>对</a:t>
            </a:r>
            <a:r>
              <a:rPr lang="en-US" altLang="zh-CN" dirty="0"/>
              <a:t>SC</a:t>
            </a:r>
            <a:r>
              <a:rPr lang="zh-CN" altLang="en-US" dirty="0"/>
              <a:t>表拥有</a:t>
            </a:r>
            <a:r>
              <a:rPr lang="en-US" altLang="zh-CN" dirty="0"/>
              <a:t>INSERT</a:t>
            </a:r>
            <a:r>
              <a:rPr lang="zh-CN" altLang="en-US" dirty="0"/>
              <a:t>、</a:t>
            </a:r>
            <a:r>
              <a:rPr lang="en-US" altLang="zh-CN" dirty="0"/>
              <a:t>UPDATE</a:t>
            </a:r>
            <a:r>
              <a:rPr lang="zh-CN" altLang="en-US" dirty="0"/>
              <a:t>和</a:t>
            </a:r>
            <a:r>
              <a:rPr lang="en-US" altLang="zh-CN" dirty="0"/>
              <a:t>DELETE</a:t>
            </a:r>
            <a:r>
              <a:rPr lang="zh-CN" altLang="en-US" dirty="0"/>
              <a:t>权限。</a:t>
            </a:r>
          </a:p>
        </p:txBody>
      </p:sp>
      <p:sp>
        <p:nvSpPr>
          <p:cNvPr id="4" name="日期占位符 3"/>
          <p:cNvSpPr>
            <a:spLocks noGrp="1"/>
          </p:cNvSpPr>
          <p:nvPr>
            <p:ph type="dt" sz="half" idx="10"/>
          </p:nvPr>
        </p:nvSpPr>
        <p:spPr/>
        <p:txBody>
          <a:bodyPr/>
          <a:lstStyle/>
          <a:p>
            <a:pPr>
              <a:defRPr/>
            </a:pPr>
            <a:fld id="{DD654209-C486-4854-86D0-5EBC64818170}"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14EDAD97-626A-4C14-A80D-588186B90510}" type="slidenum">
              <a:rPr lang="en-US" altLang="zh-CN"/>
              <a:t>69</a:t>
            </a:fld>
            <a:r>
              <a:rPr lang="en-US" altLang="zh-CN"/>
              <a:t>/69</a:t>
            </a:r>
          </a:p>
        </p:txBody>
      </p:sp>
    </p:spTree>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88EE867B-7E4B-4475-A21F-28C957D52A01}"/>
              </a:ext>
            </a:extLst>
          </p:cNvPr>
          <p:cNvSpPr/>
          <p:nvPr/>
        </p:nvSpPr>
        <p:spPr>
          <a:xfrm>
            <a:off x="651934" y="620080"/>
            <a:ext cx="11123506" cy="5160452"/>
          </a:xfrm>
          <a:prstGeom prst="rect">
            <a:avLst/>
          </a:prstGeom>
        </p:spPr>
        <p:txBody>
          <a:bodyPr wrap="square">
            <a:spAutoFit/>
          </a:bodyPr>
          <a:lstStyle/>
          <a:p>
            <a:pPr algn="just">
              <a:lnSpc>
                <a:spcPct val="150000"/>
              </a:lnSpc>
              <a:spcBef>
                <a:spcPts val="600"/>
              </a:spcBef>
            </a:pPr>
            <a:r>
              <a:rPr lang="zh-CN" altLang="en-US" sz="2400" b="1" kern="0" dirty="0">
                <a:solidFill>
                  <a:srgbClr val="0070C0"/>
                </a:solidFill>
                <a:latin typeface="Arial" panose="020B0604020202020204" pitchFamily="34" charset="0"/>
                <a:cs typeface="Times New Roman" panose="02020603050405020304" pitchFamily="18" charset="0"/>
              </a:rPr>
              <a:t>      自主存取控制（</a:t>
            </a:r>
            <a:r>
              <a:rPr lang="en-US" altLang="zh-CN" sz="2400" b="1" kern="0" dirty="0">
                <a:solidFill>
                  <a:srgbClr val="0070C0"/>
                </a:solidFill>
                <a:latin typeface="Arial" panose="020B0604020202020204" pitchFamily="34" charset="0"/>
                <a:cs typeface="Times New Roman" panose="02020603050405020304" pitchFamily="18" charset="0"/>
              </a:rPr>
              <a:t>MAC</a:t>
            </a:r>
            <a:r>
              <a:rPr lang="zh-CN" altLang="en-US" sz="2400" b="1" kern="0" dirty="0">
                <a:solidFill>
                  <a:srgbClr val="0070C0"/>
                </a:solidFill>
                <a:latin typeface="Arial" panose="020B0604020202020204" pitchFamily="34" charset="0"/>
                <a:cs typeface="Times New Roman" panose="02020603050405020304" pitchFamily="18" charset="0"/>
              </a:rPr>
              <a:t>）</a:t>
            </a:r>
            <a:r>
              <a:rPr lang="zh-CN" altLang="en-US" sz="2400" kern="0" dirty="0">
                <a:solidFill>
                  <a:srgbClr val="666666"/>
                </a:solidFill>
                <a:latin typeface="Arial" panose="020B0604020202020204" pitchFamily="34" charset="0"/>
                <a:cs typeface="Times New Roman" panose="02020603050405020304" pitchFamily="18" charset="0"/>
              </a:rPr>
              <a:t>能够通过授权机制有效地控制对敏感数据的存取，但是由于用户对数据的存取权限是自主的，可以自由授权，这样会导致安全性降低，因此需要对系统控制下的所有主客体实施强制存取控制策略。 </a:t>
            </a:r>
            <a:endParaRPr lang="en-US" altLang="zh-CN" sz="2400" kern="0" dirty="0">
              <a:solidFill>
                <a:srgbClr val="666666"/>
              </a:solidFill>
              <a:latin typeface="Arial" panose="020B0604020202020204" pitchFamily="34" charset="0"/>
              <a:cs typeface="Times New Roman" panose="02020603050405020304" pitchFamily="18" charset="0"/>
            </a:endParaRPr>
          </a:p>
          <a:p>
            <a:pPr algn="just">
              <a:lnSpc>
                <a:spcPct val="150000"/>
              </a:lnSpc>
              <a:spcBef>
                <a:spcPts val="600"/>
              </a:spcBef>
            </a:pPr>
            <a:r>
              <a:rPr lang="en-US" altLang="zh-CN" sz="2400" b="1" kern="0" dirty="0">
                <a:solidFill>
                  <a:srgbClr val="0070C0"/>
                </a:solidFill>
                <a:latin typeface="Arial" panose="020B0604020202020204" pitchFamily="34" charset="0"/>
                <a:cs typeface="Times New Roman" panose="02020603050405020304" pitchFamily="18" charset="0"/>
              </a:rPr>
              <a:t>        </a:t>
            </a:r>
            <a:r>
              <a:rPr lang="zh-CN" altLang="en-US" sz="2400" b="1" kern="0" dirty="0">
                <a:solidFill>
                  <a:srgbClr val="0070C0"/>
                </a:solidFill>
                <a:latin typeface="Arial" panose="020B0604020202020204" pitchFamily="34" charset="0"/>
                <a:cs typeface="Times New Roman" panose="02020603050405020304" pitchFamily="18" charset="0"/>
              </a:rPr>
              <a:t>定义：</a:t>
            </a:r>
            <a:r>
              <a:rPr lang="zh-CN" altLang="en-US" sz="2400" kern="0" dirty="0">
                <a:solidFill>
                  <a:srgbClr val="666666"/>
                </a:solidFill>
                <a:latin typeface="Arial" panose="020B0604020202020204" pitchFamily="34" charset="0"/>
                <a:cs typeface="Times New Roman" panose="02020603050405020304" pitchFamily="18" charset="0"/>
              </a:rPr>
              <a:t>系统为保护更高程度的安全性，按照</a:t>
            </a:r>
            <a:r>
              <a:rPr lang="en-US" altLang="zh-CN" sz="2400" kern="0" dirty="0">
                <a:solidFill>
                  <a:srgbClr val="666666"/>
                </a:solidFill>
                <a:latin typeface="Arial" panose="020B0604020202020204" pitchFamily="34" charset="0"/>
                <a:cs typeface="Times New Roman" panose="02020603050405020304" pitchFamily="18" charset="0"/>
              </a:rPr>
              <a:t>TDI/TCSEC</a:t>
            </a:r>
            <a:r>
              <a:rPr lang="zh-CN" altLang="en-US" sz="2400" kern="0" dirty="0">
                <a:solidFill>
                  <a:srgbClr val="666666"/>
                </a:solidFill>
                <a:latin typeface="Arial" panose="020B0604020202020204" pitchFamily="34" charset="0"/>
                <a:cs typeface="Times New Roman" panose="02020603050405020304" pitchFamily="18" charset="0"/>
              </a:rPr>
              <a:t>标准中的安全策略的要求所采取的强制存取检查手段。它不是用户能直接感知或进行控制的。强制存取控制适用于那些数据有严格而固定密级分类的部门（军事或政府等）。</a:t>
            </a:r>
            <a:endParaRPr lang="en-US" altLang="zh-CN" sz="2400" kern="0" dirty="0">
              <a:solidFill>
                <a:srgbClr val="666666"/>
              </a:solidFill>
              <a:latin typeface="Arial" panose="020B0604020202020204" pitchFamily="34" charset="0"/>
              <a:cs typeface="Times New Roman" panose="02020603050405020304" pitchFamily="18" charset="0"/>
            </a:endParaRPr>
          </a:p>
          <a:p>
            <a:pPr algn="just">
              <a:lnSpc>
                <a:spcPct val="150000"/>
              </a:lnSpc>
              <a:spcBef>
                <a:spcPts val="600"/>
              </a:spcBef>
            </a:pPr>
            <a:r>
              <a:rPr lang="zh-CN" altLang="en-US" sz="2400" b="1" kern="0" dirty="0">
                <a:solidFill>
                  <a:srgbClr val="666666"/>
                </a:solidFill>
                <a:latin typeface="Arial" panose="020B0604020202020204" pitchFamily="34" charset="0"/>
                <a:cs typeface="Times New Roman" panose="02020603050405020304" pitchFamily="18" charset="0"/>
              </a:rPr>
              <a:t>        </a:t>
            </a:r>
            <a:r>
              <a:rPr lang="zh-CN" altLang="en-US" sz="2400" b="1" kern="0" dirty="0">
                <a:solidFill>
                  <a:srgbClr val="0070C0"/>
                </a:solidFill>
                <a:latin typeface="Arial" panose="020B0604020202020204" pitchFamily="34" charset="0"/>
                <a:cs typeface="Times New Roman" panose="02020603050405020304" pitchFamily="18" charset="0"/>
              </a:rPr>
              <a:t>机制：</a:t>
            </a:r>
            <a:r>
              <a:rPr lang="zh-CN" altLang="en-US" sz="2400" b="1" kern="0" dirty="0">
                <a:solidFill>
                  <a:srgbClr val="666666"/>
                </a:solidFill>
                <a:latin typeface="Arial" panose="020B0604020202020204" pitchFamily="34" charset="0"/>
                <a:cs typeface="Times New Roman" panose="02020603050405020304" pitchFamily="18" charset="0"/>
              </a:rPr>
              <a:t>系统首先进行自主存取控制检查，对通过自主存取控制检查的允许存取的数据库对象再由系统自动进行强制存取控制检查，只有通过强制存取控制检查的数据库对象方可存取。</a:t>
            </a:r>
            <a:endParaRPr lang="en-US" altLang="zh-CN" sz="2400" b="1" kern="0" dirty="0">
              <a:solidFill>
                <a:srgbClr val="0070C0"/>
              </a:solidFill>
              <a:latin typeface="Arial" panose="020B0604020202020204" pitchFamily="34" charset="0"/>
              <a:cs typeface="Times New Roman" panose="02020603050405020304" pitchFamily="18" charset="0"/>
            </a:endParaRPr>
          </a:p>
        </p:txBody>
      </p:sp>
      <p:sp>
        <p:nvSpPr>
          <p:cNvPr id="3" name="Rectangle 2">
            <a:extLst>
              <a:ext uri="{FF2B5EF4-FFF2-40B4-BE49-F238E27FC236}">
                <a16:creationId xmlns:a16="http://schemas.microsoft.com/office/drawing/2014/main" id="{2494D576-35DE-4975-A19E-5167669C0500}"/>
              </a:ext>
            </a:extLst>
          </p:cNvPr>
          <p:cNvSpPr>
            <a:spLocks noGrp="1" noChangeArrowheads="1"/>
          </p:cNvSpPr>
          <p:nvPr>
            <p:ph type="title"/>
          </p:nvPr>
        </p:nvSpPr>
        <p:spPr>
          <a:xfrm>
            <a:off x="2135560" y="1"/>
            <a:ext cx="8153400" cy="731839"/>
          </a:xfrm>
        </p:spPr>
        <p:txBody>
          <a:bodyPr>
            <a:normAutofit/>
          </a:bodyPr>
          <a:lstStyle/>
          <a:p>
            <a:r>
              <a:rPr lang="zh-CN" altLang="en-US" sz="2000" b="1" dirty="0">
                <a:solidFill>
                  <a:srgbClr val="0070C0"/>
                </a:solidFill>
                <a:latin typeface="宋体" panose="02010600030101010101" pitchFamily="2" charset="-122"/>
              </a:rPr>
              <a:t>补充：数据库安全</a:t>
            </a:r>
            <a:r>
              <a:rPr lang="en-US" altLang="zh-CN" sz="2000" b="1" dirty="0">
                <a:solidFill>
                  <a:srgbClr val="0070C0"/>
                </a:solidFill>
                <a:latin typeface="宋体" panose="02010600030101010101" pitchFamily="2" charset="-122"/>
              </a:rPr>
              <a:t>-</a:t>
            </a:r>
            <a:r>
              <a:rPr lang="zh-CN" altLang="en-US" sz="2000" b="1" dirty="0">
                <a:solidFill>
                  <a:srgbClr val="0070C0"/>
                </a:solidFill>
                <a:latin typeface="宋体" panose="02010600030101010101" pitchFamily="2" charset="-122"/>
              </a:rPr>
              <a:t>强制存取控制方法</a:t>
            </a:r>
            <a:endParaRPr lang="en-US" altLang="zh-CN" sz="2000" b="1" dirty="0">
              <a:solidFill>
                <a:srgbClr val="0070C0"/>
              </a:solidFill>
              <a:latin typeface="宋体" panose="02010600030101010101" pitchFamily="2" charset="-122"/>
            </a:endParaRPr>
          </a:p>
        </p:txBody>
      </p:sp>
    </p:spTree>
    <p:extLst>
      <p:ext uri="{BB962C8B-B14F-4D97-AF65-F5344CB8AC3E}">
        <p14:creationId xmlns:p14="http://schemas.microsoft.com/office/powerpoint/2010/main" val="175264743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a:xfrm>
            <a:off x="2351585" y="1"/>
            <a:ext cx="7793037" cy="795337"/>
          </a:xfrm>
        </p:spPr>
        <p:txBody>
          <a:bodyPr>
            <a:normAutofit/>
          </a:bodyPr>
          <a:lstStyle/>
          <a:p>
            <a:r>
              <a:rPr lang="zh-CN" altLang="en-US" sz="2000" b="1" dirty="0">
                <a:latin typeface="宋体" panose="02010600030101010101" pitchFamily="2" charset="-122"/>
              </a:rPr>
              <a:t>拒绝用户或角色权限 </a:t>
            </a:r>
            <a:r>
              <a:rPr lang="en-US" altLang="zh-CN" sz="2000" b="1" dirty="0">
                <a:latin typeface="宋体" panose="02010600030101010101" pitchFamily="2" charset="-122"/>
              </a:rPr>
              <a:t>(1) </a:t>
            </a:r>
          </a:p>
        </p:txBody>
      </p:sp>
      <p:sp>
        <p:nvSpPr>
          <p:cNvPr id="68613" name="Rectangle 3"/>
          <p:cNvSpPr>
            <a:spLocks noGrp="1" noChangeArrowheads="1"/>
          </p:cNvSpPr>
          <p:nvPr>
            <p:ph idx="1"/>
          </p:nvPr>
        </p:nvSpPr>
        <p:spPr>
          <a:xfrm>
            <a:off x="1055423" y="796926"/>
            <a:ext cx="10081153" cy="5472113"/>
          </a:xfrm>
        </p:spPr>
        <p:txBody>
          <a:bodyPr>
            <a:normAutofit fontScale="45000" lnSpcReduction="20000"/>
          </a:bodyPr>
          <a:lstStyle/>
          <a:p>
            <a:pPr indent="457200" algn="just" fontAlgn="auto">
              <a:lnSpc>
                <a:spcPct val="150000"/>
              </a:lnSpc>
              <a:spcBef>
                <a:spcPts val="0"/>
              </a:spcBef>
              <a:buFont typeface="Wingdings" panose="05000000000000000000" pitchFamily="2" charset="2"/>
              <a:buNone/>
            </a:pPr>
            <a:r>
              <a:rPr lang="en-US" altLang="zh-CN" dirty="0">
                <a:solidFill>
                  <a:srgbClr val="993300"/>
                </a:solidFill>
              </a:rPr>
              <a:t>DENY</a:t>
            </a:r>
            <a:r>
              <a:rPr lang="en-US" altLang="zh-CN" dirty="0">
                <a:solidFill>
                  <a:srgbClr val="006600"/>
                </a:solidFill>
              </a:rPr>
              <a:t> [ALL[PRIVILEGES]]|&lt;</a:t>
            </a:r>
            <a:r>
              <a:rPr lang="zh-CN" altLang="en-US" dirty="0">
                <a:solidFill>
                  <a:srgbClr val="993300"/>
                </a:solidFill>
              </a:rPr>
              <a:t>权限</a:t>
            </a:r>
            <a:r>
              <a:rPr lang="en-US" altLang="zh-CN" dirty="0">
                <a:solidFill>
                  <a:srgbClr val="006600"/>
                </a:solidFill>
              </a:rPr>
              <a:t>&gt;[, </a:t>
            </a:r>
            <a:r>
              <a:rPr lang="en-US" altLang="zh-CN" dirty="0">
                <a:solidFill>
                  <a:srgbClr val="006600"/>
                </a:solidFill>
                <a:latin typeface="Arial" panose="020B0604020202020204" pitchFamily="34" charset="0"/>
              </a:rPr>
              <a:t>…</a:t>
            </a:r>
            <a:r>
              <a:rPr lang="en-US" altLang="zh-CN" dirty="0">
                <a:solidFill>
                  <a:srgbClr val="006600"/>
                </a:solidFill>
              </a:rPr>
              <a:t> n ]</a:t>
            </a:r>
          </a:p>
          <a:p>
            <a:pPr indent="457200" algn="just" fontAlgn="auto">
              <a:lnSpc>
                <a:spcPct val="150000"/>
              </a:lnSpc>
              <a:spcBef>
                <a:spcPts val="0"/>
              </a:spcBef>
              <a:buFont typeface="Wingdings" panose="05000000000000000000" pitchFamily="2" charset="2"/>
              <a:buNone/>
            </a:pPr>
            <a:r>
              <a:rPr lang="en-US" altLang="zh-CN" dirty="0">
                <a:solidFill>
                  <a:srgbClr val="006600"/>
                </a:solidFill>
              </a:rPr>
              <a:t>[(&lt;</a:t>
            </a:r>
            <a:r>
              <a:rPr lang="zh-CN" altLang="en-US" dirty="0">
                <a:solidFill>
                  <a:srgbClr val="006600"/>
                </a:solidFill>
              </a:rPr>
              <a:t>列名</a:t>
            </a:r>
            <a:r>
              <a:rPr lang="en-US" altLang="zh-CN" dirty="0">
                <a:solidFill>
                  <a:srgbClr val="006600"/>
                </a:solidFill>
              </a:rPr>
              <a:t>&gt;[, </a:t>
            </a:r>
            <a:r>
              <a:rPr lang="en-US" altLang="zh-CN" dirty="0">
                <a:solidFill>
                  <a:srgbClr val="006600"/>
                </a:solidFill>
                <a:latin typeface="Arial" panose="020B0604020202020204" pitchFamily="34" charset="0"/>
              </a:rPr>
              <a:t>…</a:t>
            </a:r>
            <a:r>
              <a:rPr lang="en-US" altLang="zh-CN" dirty="0">
                <a:solidFill>
                  <a:srgbClr val="006600"/>
                </a:solidFill>
              </a:rPr>
              <a:t> n])] </a:t>
            </a:r>
            <a:r>
              <a:rPr lang="en-US" altLang="zh-CN" dirty="0">
                <a:solidFill>
                  <a:srgbClr val="993300"/>
                </a:solidFill>
              </a:rPr>
              <a:t>ON </a:t>
            </a:r>
            <a:r>
              <a:rPr lang="en-US" altLang="zh-CN" dirty="0">
                <a:solidFill>
                  <a:srgbClr val="006600"/>
                </a:solidFill>
              </a:rPr>
              <a:t>&lt;</a:t>
            </a:r>
            <a:r>
              <a:rPr lang="zh-CN" altLang="en-US" dirty="0">
                <a:solidFill>
                  <a:srgbClr val="993300"/>
                </a:solidFill>
              </a:rPr>
              <a:t>表</a:t>
            </a:r>
            <a:r>
              <a:rPr lang="en-US" altLang="zh-CN" dirty="0">
                <a:solidFill>
                  <a:srgbClr val="006600"/>
                </a:solidFill>
              </a:rPr>
              <a:t>&gt;|&lt;</a:t>
            </a:r>
            <a:r>
              <a:rPr lang="zh-CN" altLang="en-US" dirty="0">
                <a:solidFill>
                  <a:srgbClr val="993300"/>
                </a:solidFill>
              </a:rPr>
              <a:t>视图</a:t>
            </a:r>
            <a:r>
              <a:rPr lang="en-US" altLang="zh-CN" dirty="0">
                <a:solidFill>
                  <a:srgbClr val="006600"/>
                </a:solidFill>
              </a:rPr>
              <a:t>&gt;</a:t>
            </a:r>
          </a:p>
          <a:p>
            <a:pPr indent="457200" algn="just" fontAlgn="auto">
              <a:lnSpc>
                <a:spcPct val="150000"/>
              </a:lnSpc>
              <a:spcBef>
                <a:spcPts val="0"/>
              </a:spcBef>
              <a:buFont typeface="Wingdings" panose="05000000000000000000" pitchFamily="2" charset="2"/>
              <a:buNone/>
            </a:pPr>
            <a:r>
              <a:rPr lang="en-US" altLang="zh-CN" dirty="0">
                <a:solidFill>
                  <a:srgbClr val="006600"/>
                </a:solidFill>
              </a:rPr>
              <a:t>|&lt;</a:t>
            </a:r>
            <a:r>
              <a:rPr lang="zh-CN" altLang="en-US" dirty="0">
                <a:solidFill>
                  <a:srgbClr val="006600"/>
                </a:solidFill>
              </a:rPr>
              <a:t>表</a:t>
            </a:r>
            <a:r>
              <a:rPr lang="en-US" altLang="zh-CN" dirty="0">
                <a:solidFill>
                  <a:srgbClr val="006600"/>
                </a:solidFill>
              </a:rPr>
              <a:t>&gt;|&lt;</a:t>
            </a:r>
            <a:r>
              <a:rPr lang="zh-CN" altLang="en-US" dirty="0">
                <a:solidFill>
                  <a:srgbClr val="006600"/>
                </a:solidFill>
              </a:rPr>
              <a:t>视图</a:t>
            </a:r>
            <a:r>
              <a:rPr lang="en-US" altLang="zh-CN" dirty="0">
                <a:solidFill>
                  <a:srgbClr val="006600"/>
                </a:solidFill>
              </a:rPr>
              <a:t>&gt;[(&lt;</a:t>
            </a:r>
            <a:r>
              <a:rPr lang="zh-CN" altLang="en-US" dirty="0">
                <a:solidFill>
                  <a:srgbClr val="006600"/>
                </a:solidFill>
              </a:rPr>
              <a:t>列名</a:t>
            </a:r>
            <a:r>
              <a:rPr lang="en-US" altLang="zh-CN" dirty="0">
                <a:solidFill>
                  <a:srgbClr val="006600"/>
                </a:solidFill>
              </a:rPr>
              <a:t>&gt;[, </a:t>
            </a:r>
            <a:r>
              <a:rPr lang="en-US" altLang="zh-CN" dirty="0">
                <a:solidFill>
                  <a:srgbClr val="006600"/>
                </a:solidFill>
                <a:latin typeface="Arial" panose="020B0604020202020204" pitchFamily="34" charset="0"/>
              </a:rPr>
              <a:t>…</a:t>
            </a:r>
            <a:r>
              <a:rPr lang="en-US" altLang="zh-CN" dirty="0">
                <a:solidFill>
                  <a:srgbClr val="006600"/>
                </a:solidFill>
              </a:rPr>
              <a:t> n ]</a:t>
            </a:r>
          </a:p>
          <a:p>
            <a:pPr indent="457200" algn="just" fontAlgn="auto">
              <a:lnSpc>
                <a:spcPct val="150000"/>
              </a:lnSpc>
              <a:spcBef>
                <a:spcPts val="0"/>
              </a:spcBef>
              <a:buFont typeface="Wingdings" panose="05000000000000000000" pitchFamily="2" charset="2"/>
              <a:buNone/>
            </a:pPr>
            <a:r>
              <a:rPr lang="en-US" altLang="zh-CN" dirty="0">
                <a:solidFill>
                  <a:srgbClr val="006600"/>
                </a:solidFill>
              </a:rPr>
              <a:t>|</a:t>
            </a:r>
            <a:r>
              <a:rPr lang="en-US" altLang="zh-CN" dirty="0">
                <a:solidFill>
                  <a:srgbClr val="993300"/>
                </a:solidFill>
              </a:rPr>
              <a:t>ON</a:t>
            </a:r>
            <a:r>
              <a:rPr lang="en-US" altLang="zh-CN" dirty="0">
                <a:solidFill>
                  <a:srgbClr val="006600"/>
                </a:solidFill>
              </a:rPr>
              <a:t> &lt;</a:t>
            </a:r>
            <a:r>
              <a:rPr lang="zh-CN" altLang="en-US" dirty="0">
                <a:solidFill>
                  <a:srgbClr val="993300"/>
                </a:solidFill>
              </a:rPr>
              <a:t>存储过程</a:t>
            </a:r>
            <a:r>
              <a:rPr lang="en-US" altLang="zh-CN" dirty="0">
                <a:solidFill>
                  <a:srgbClr val="006600"/>
                </a:solidFill>
              </a:rPr>
              <a:t>&gt;|&lt;</a:t>
            </a:r>
            <a:r>
              <a:rPr lang="zh-CN" altLang="en-US" dirty="0">
                <a:solidFill>
                  <a:srgbClr val="993300"/>
                </a:solidFill>
              </a:rPr>
              <a:t>用户定义函数</a:t>
            </a:r>
            <a:r>
              <a:rPr lang="en-US" altLang="zh-CN" dirty="0">
                <a:solidFill>
                  <a:srgbClr val="006600"/>
                </a:solidFill>
              </a:rPr>
              <a:t>&gt;</a:t>
            </a:r>
          </a:p>
          <a:p>
            <a:pPr indent="457200" algn="just" fontAlgn="auto">
              <a:lnSpc>
                <a:spcPct val="150000"/>
              </a:lnSpc>
              <a:spcBef>
                <a:spcPts val="0"/>
              </a:spcBef>
              <a:buFont typeface="Wingdings" panose="05000000000000000000" pitchFamily="2" charset="2"/>
              <a:buNone/>
            </a:pPr>
            <a:r>
              <a:rPr lang="en-US" altLang="zh-CN" dirty="0">
                <a:solidFill>
                  <a:srgbClr val="993300"/>
                </a:solidFill>
              </a:rPr>
              <a:t>TO</a:t>
            </a:r>
            <a:r>
              <a:rPr lang="en-US" altLang="zh-CN" dirty="0">
                <a:solidFill>
                  <a:srgbClr val="006600"/>
                </a:solidFill>
              </a:rPr>
              <a:t> &lt;</a:t>
            </a:r>
            <a:r>
              <a:rPr lang="zh-CN" altLang="en-US" dirty="0">
                <a:solidFill>
                  <a:srgbClr val="993300"/>
                </a:solidFill>
              </a:rPr>
              <a:t>用户</a:t>
            </a:r>
            <a:r>
              <a:rPr lang="en-US" altLang="zh-CN" dirty="0">
                <a:solidFill>
                  <a:srgbClr val="006600"/>
                </a:solidFill>
              </a:rPr>
              <a:t>&gt;|&lt;</a:t>
            </a:r>
            <a:r>
              <a:rPr lang="zh-CN" altLang="en-US" dirty="0">
                <a:solidFill>
                  <a:srgbClr val="993300"/>
                </a:solidFill>
              </a:rPr>
              <a:t>登录帐户</a:t>
            </a:r>
            <a:r>
              <a:rPr lang="en-US" altLang="zh-CN" dirty="0">
                <a:solidFill>
                  <a:srgbClr val="006600"/>
                </a:solidFill>
              </a:rPr>
              <a:t>&gt;[, </a:t>
            </a:r>
            <a:r>
              <a:rPr lang="en-US" altLang="zh-CN" dirty="0">
                <a:solidFill>
                  <a:srgbClr val="006600"/>
                </a:solidFill>
                <a:latin typeface="Arial" panose="020B0604020202020204" pitchFamily="34" charset="0"/>
              </a:rPr>
              <a:t>…</a:t>
            </a:r>
            <a:r>
              <a:rPr lang="en-US" altLang="zh-CN" dirty="0">
                <a:solidFill>
                  <a:srgbClr val="006600"/>
                </a:solidFill>
              </a:rPr>
              <a:t> n ] </a:t>
            </a:r>
          </a:p>
          <a:p>
            <a:pPr indent="457200" algn="just" fontAlgn="auto">
              <a:lnSpc>
                <a:spcPct val="150000"/>
              </a:lnSpc>
              <a:spcBef>
                <a:spcPts val="0"/>
              </a:spcBef>
              <a:buFont typeface="Wingdings" panose="05000000000000000000" pitchFamily="2" charset="2"/>
              <a:buNone/>
            </a:pPr>
            <a:r>
              <a:rPr lang="en-US" altLang="zh-CN" dirty="0">
                <a:solidFill>
                  <a:srgbClr val="006600"/>
                </a:solidFill>
              </a:rPr>
              <a:t>      [CASCADE]</a:t>
            </a:r>
          </a:p>
          <a:p>
            <a:pPr indent="457200" algn="just" fontAlgn="auto">
              <a:lnSpc>
                <a:spcPct val="150000"/>
              </a:lnSpc>
              <a:spcBef>
                <a:spcPts val="0"/>
              </a:spcBef>
              <a:buFont typeface="Wingdings" panose="05000000000000000000" pitchFamily="2" charset="2"/>
              <a:buNone/>
            </a:pPr>
            <a:r>
              <a:rPr lang="zh-CN" altLang="en-US" dirty="0"/>
              <a:t>其中，</a:t>
            </a:r>
            <a:r>
              <a:rPr lang="en-US" altLang="zh-CN" dirty="0"/>
              <a:t>CASCADE</a:t>
            </a:r>
            <a:r>
              <a:rPr lang="zh-CN" altLang="en-US" dirty="0"/>
              <a:t>指定授予用户拒绝权限，并撤销用户的</a:t>
            </a:r>
            <a:r>
              <a:rPr lang="en-US" altLang="zh-CN" dirty="0"/>
              <a:t>WITH GRANT OPTION</a:t>
            </a:r>
            <a:r>
              <a:rPr lang="zh-CN" altLang="en-US" dirty="0"/>
              <a:t>权限。</a:t>
            </a:r>
            <a:endParaRPr lang="en-US" altLang="zh-CN" dirty="0"/>
          </a:p>
          <a:p>
            <a:pPr indent="457200" algn="just" fontAlgn="auto">
              <a:lnSpc>
                <a:spcPct val="150000"/>
              </a:lnSpc>
              <a:spcBef>
                <a:spcPts val="0"/>
              </a:spcBef>
              <a:buFont typeface="Wingdings" panose="05000000000000000000" pitchFamily="2" charset="2"/>
              <a:buNone/>
            </a:pPr>
            <a:r>
              <a:rPr lang="zh-CN" altLang="en-US" dirty="0"/>
              <a:t> </a:t>
            </a:r>
          </a:p>
          <a:p>
            <a:pPr indent="457200" algn="just" fontAlgn="auto">
              <a:lnSpc>
                <a:spcPct val="150000"/>
              </a:lnSpc>
              <a:spcBef>
                <a:spcPts val="0"/>
              </a:spcBef>
              <a:buFont typeface="Wingdings" panose="05000000000000000000" pitchFamily="2" charset="2"/>
              <a:buNone/>
            </a:pPr>
            <a:r>
              <a:rPr lang="zh-CN" altLang="en-US" dirty="0">
                <a:solidFill>
                  <a:srgbClr val="006600"/>
                </a:solidFill>
              </a:rPr>
              <a:t>例</a:t>
            </a:r>
            <a:r>
              <a:rPr lang="en-US" altLang="zh-CN" dirty="0">
                <a:solidFill>
                  <a:srgbClr val="006600"/>
                </a:solidFill>
              </a:rPr>
              <a:t>10.21</a:t>
            </a:r>
            <a:r>
              <a:rPr lang="en-US" altLang="zh-CN" dirty="0"/>
              <a:t> </a:t>
            </a:r>
            <a:r>
              <a:rPr lang="zh-CN" altLang="en-US" dirty="0"/>
              <a:t>利用</a:t>
            </a:r>
            <a:r>
              <a:rPr lang="en-US" altLang="zh-CN" dirty="0"/>
              <a:t>DENY</a:t>
            </a:r>
            <a:r>
              <a:rPr lang="zh-CN" altLang="en-US" dirty="0"/>
              <a:t>语句拒绝用户</a:t>
            </a:r>
            <a:r>
              <a:rPr lang="en-US" altLang="zh-CN" dirty="0" err="1"/>
              <a:t>Stu_User</a:t>
            </a:r>
            <a:r>
              <a:rPr lang="zh-CN" altLang="en-US" dirty="0"/>
              <a:t>使用</a:t>
            </a:r>
            <a:r>
              <a:rPr lang="en-US" altLang="zh-CN" dirty="0"/>
              <a:t>CREATE VIEW</a:t>
            </a:r>
            <a:r>
              <a:rPr lang="zh-CN" altLang="en-US" dirty="0"/>
              <a:t>语句。</a:t>
            </a:r>
          </a:p>
          <a:p>
            <a:pPr indent="457200" algn="just" fontAlgn="auto">
              <a:lnSpc>
                <a:spcPct val="150000"/>
              </a:lnSpc>
              <a:spcBef>
                <a:spcPts val="0"/>
              </a:spcBef>
              <a:buFont typeface="Wingdings" panose="05000000000000000000" pitchFamily="2" charset="2"/>
              <a:buNone/>
            </a:pPr>
            <a:r>
              <a:rPr lang="en-US" altLang="zh-CN" dirty="0"/>
              <a:t>USE JXGL</a:t>
            </a:r>
          </a:p>
          <a:p>
            <a:pPr indent="457200" algn="just" fontAlgn="auto">
              <a:lnSpc>
                <a:spcPct val="150000"/>
              </a:lnSpc>
              <a:spcBef>
                <a:spcPts val="0"/>
              </a:spcBef>
              <a:buFont typeface="Wingdings" panose="05000000000000000000" pitchFamily="2" charset="2"/>
              <a:buNone/>
            </a:pPr>
            <a:r>
              <a:rPr lang="en-US" altLang="zh-CN" dirty="0"/>
              <a:t>GO</a:t>
            </a:r>
          </a:p>
          <a:p>
            <a:pPr indent="457200" algn="just" fontAlgn="auto">
              <a:lnSpc>
                <a:spcPct val="150000"/>
              </a:lnSpc>
              <a:spcBef>
                <a:spcPts val="0"/>
              </a:spcBef>
              <a:buFont typeface="Wingdings" panose="05000000000000000000" pitchFamily="2" charset="2"/>
              <a:buNone/>
            </a:pPr>
            <a:r>
              <a:rPr lang="en-US" altLang="zh-CN" dirty="0"/>
              <a:t>DENY CREATE VIEW TO </a:t>
            </a:r>
            <a:r>
              <a:rPr lang="en-US" altLang="zh-CN" dirty="0" err="1"/>
              <a:t>Stu_User</a:t>
            </a:r>
            <a:endParaRPr lang="en-US" altLang="zh-CN" dirty="0"/>
          </a:p>
          <a:p>
            <a:pPr indent="457200" algn="just" fontAlgn="auto">
              <a:lnSpc>
                <a:spcPct val="150000"/>
              </a:lnSpc>
              <a:spcBef>
                <a:spcPts val="0"/>
              </a:spcBef>
              <a:buFont typeface="Wingdings" panose="05000000000000000000" pitchFamily="2" charset="2"/>
              <a:buNone/>
            </a:pPr>
            <a:r>
              <a:rPr lang="en-US" altLang="zh-CN" dirty="0"/>
              <a:t>GO</a:t>
            </a:r>
          </a:p>
        </p:txBody>
      </p:sp>
      <p:sp>
        <p:nvSpPr>
          <p:cNvPr id="4" name="日期占位符 3"/>
          <p:cNvSpPr>
            <a:spLocks noGrp="1"/>
          </p:cNvSpPr>
          <p:nvPr>
            <p:ph type="dt" sz="half" idx="10"/>
          </p:nvPr>
        </p:nvSpPr>
        <p:spPr/>
        <p:txBody>
          <a:bodyPr/>
          <a:lstStyle/>
          <a:p>
            <a:pPr>
              <a:defRPr/>
            </a:pPr>
            <a:fld id="{94882DE8-85EA-4FB0-BBA4-A305A9C81CE0}"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82B9DAC9-46A0-4873-B7D7-CD18ABBA7D79}" type="slidenum">
              <a:rPr lang="en-US" altLang="zh-CN"/>
              <a:t>70</a:t>
            </a:fld>
            <a:r>
              <a:rPr lang="en-US" altLang="zh-CN"/>
              <a:t>/69</a:t>
            </a:r>
          </a:p>
        </p:txBody>
      </p:sp>
    </p:spTree>
  </p:cSld>
  <p:clrMapOvr>
    <a:masterClrMapping/>
  </p:clrMapOvr>
  <p:transition>
    <p:cover dir="u"/>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a:xfrm>
            <a:off x="1991544" y="10526"/>
            <a:ext cx="8153400" cy="731839"/>
          </a:xfrm>
        </p:spPr>
        <p:txBody>
          <a:bodyPr>
            <a:normAutofit/>
          </a:bodyPr>
          <a:lstStyle/>
          <a:p>
            <a:pPr eaLnBrk="1" hangingPunct="1"/>
            <a:r>
              <a:rPr lang="en-US" altLang="zh-CN" sz="3600" dirty="0"/>
              <a:t> </a:t>
            </a:r>
            <a:r>
              <a:rPr lang="zh-CN" altLang="en-US" sz="2200" b="1" dirty="0">
                <a:latin typeface="宋体" panose="02010600030101010101" pitchFamily="2" charset="-122"/>
              </a:rPr>
              <a:t>撤销用户或角色权限 </a:t>
            </a:r>
            <a:r>
              <a:rPr lang="en-US" altLang="zh-CN" sz="2200" b="1" dirty="0">
                <a:latin typeface="宋体" panose="02010600030101010101" pitchFamily="2" charset="-122"/>
              </a:rPr>
              <a:t>(1) </a:t>
            </a:r>
          </a:p>
        </p:txBody>
      </p:sp>
      <p:sp>
        <p:nvSpPr>
          <p:cNvPr id="69637" name="Rectangle 3"/>
          <p:cNvSpPr>
            <a:spLocks noGrp="1" noChangeArrowheads="1"/>
          </p:cNvSpPr>
          <p:nvPr>
            <p:ph idx="1"/>
          </p:nvPr>
        </p:nvSpPr>
        <p:spPr>
          <a:xfrm>
            <a:off x="1279843" y="742365"/>
            <a:ext cx="9980823" cy="5329237"/>
          </a:xfrm>
        </p:spPr>
        <p:txBody>
          <a:bodyPr>
            <a:normAutofit fontScale="42500" lnSpcReduction="20000"/>
          </a:bodyPr>
          <a:lstStyle/>
          <a:p>
            <a:pPr indent="457200" algn="just" fontAlgn="auto">
              <a:lnSpc>
                <a:spcPct val="150000"/>
              </a:lnSpc>
              <a:buFont typeface="Wingdings" panose="05000000000000000000" pitchFamily="2" charset="2"/>
              <a:buNone/>
            </a:pPr>
            <a:r>
              <a:rPr lang="zh-CN" altLang="en-US" dirty="0">
                <a:solidFill>
                  <a:srgbClr val="006600"/>
                </a:solidFill>
              </a:rPr>
              <a:t>例</a:t>
            </a:r>
            <a:r>
              <a:rPr lang="en-US" altLang="zh-CN" dirty="0">
                <a:solidFill>
                  <a:srgbClr val="006600"/>
                </a:solidFill>
              </a:rPr>
              <a:t>10.22</a:t>
            </a:r>
            <a:r>
              <a:rPr lang="en-US" altLang="zh-CN" dirty="0"/>
              <a:t> </a:t>
            </a:r>
            <a:r>
              <a:rPr lang="zh-CN" altLang="en-US" dirty="0"/>
              <a:t>给</a:t>
            </a:r>
            <a:r>
              <a:rPr lang="en-US" altLang="zh-CN" dirty="0"/>
              <a:t>public</a:t>
            </a:r>
            <a:r>
              <a:rPr lang="zh-CN" altLang="en-US" dirty="0"/>
              <a:t>角色授予表</a:t>
            </a:r>
            <a:r>
              <a:rPr lang="en-US" altLang="zh-CN" dirty="0"/>
              <a:t>S</a:t>
            </a:r>
            <a:r>
              <a:rPr lang="zh-CN" altLang="en-US" dirty="0"/>
              <a:t>上的</a:t>
            </a:r>
            <a:r>
              <a:rPr lang="en-US" altLang="zh-CN" dirty="0"/>
              <a:t>INSERT</a:t>
            </a:r>
            <a:r>
              <a:rPr lang="zh-CN" altLang="en-US" dirty="0"/>
              <a:t>权限，但用户</a:t>
            </a:r>
            <a:r>
              <a:rPr lang="en-US" altLang="zh-CN" dirty="0"/>
              <a:t>User_01</a:t>
            </a:r>
            <a:r>
              <a:rPr lang="zh-CN" altLang="en-US" dirty="0"/>
              <a:t>、</a:t>
            </a:r>
            <a:r>
              <a:rPr lang="en-US" altLang="zh-CN" dirty="0"/>
              <a:t>User_02</a:t>
            </a:r>
            <a:r>
              <a:rPr lang="zh-CN" altLang="en-US" dirty="0"/>
              <a:t>不具有对</a:t>
            </a:r>
            <a:r>
              <a:rPr lang="en-US" altLang="zh-CN" dirty="0"/>
              <a:t>S</a:t>
            </a:r>
            <a:r>
              <a:rPr lang="zh-CN" altLang="en-US" dirty="0"/>
              <a:t>表的</a:t>
            </a:r>
            <a:r>
              <a:rPr lang="en-US" altLang="zh-CN" dirty="0"/>
              <a:t>INSERT</a:t>
            </a:r>
            <a:r>
              <a:rPr lang="zh-CN" altLang="en-US" dirty="0"/>
              <a:t>权限。</a:t>
            </a:r>
          </a:p>
          <a:p>
            <a:pPr indent="457200" algn="just" fontAlgn="auto">
              <a:lnSpc>
                <a:spcPct val="150000"/>
              </a:lnSpc>
              <a:buFont typeface="Wingdings" panose="05000000000000000000" pitchFamily="2" charset="2"/>
              <a:buNone/>
            </a:pPr>
            <a:r>
              <a:rPr lang="en-US" altLang="zh-CN" dirty="0"/>
              <a:t>USE JXGL</a:t>
            </a:r>
          </a:p>
          <a:p>
            <a:pPr indent="457200" algn="just" fontAlgn="auto">
              <a:lnSpc>
                <a:spcPct val="150000"/>
              </a:lnSpc>
              <a:buFont typeface="Wingdings" panose="05000000000000000000" pitchFamily="2" charset="2"/>
              <a:buNone/>
            </a:pPr>
            <a:r>
              <a:rPr lang="en-US" altLang="zh-CN" dirty="0"/>
              <a:t>GO</a:t>
            </a:r>
          </a:p>
          <a:p>
            <a:pPr indent="457200" algn="just" fontAlgn="auto">
              <a:lnSpc>
                <a:spcPct val="150000"/>
              </a:lnSpc>
              <a:buFont typeface="Wingdings" panose="05000000000000000000" pitchFamily="2" charset="2"/>
              <a:buNone/>
            </a:pPr>
            <a:r>
              <a:rPr lang="en-US" altLang="zh-CN" dirty="0"/>
              <a:t>GRANT INSERT ON S</a:t>
            </a:r>
          </a:p>
          <a:p>
            <a:pPr indent="457200" algn="just" fontAlgn="auto">
              <a:lnSpc>
                <a:spcPct val="150000"/>
              </a:lnSpc>
              <a:buFont typeface="Wingdings" panose="05000000000000000000" pitchFamily="2" charset="2"/>
              <a:buNone/>
            </a:pPr>
            <a:r>
              <a:rPr lang="en-US" altLang="zh-CN" dirty="0"/>
              <a:t>TO public</a:t>
            </a:r>
          </a:p>
          <a:p>
            <a:pPr indent="457200" algn="just" fontAlgn="auto">
              <a:lnSpc>
                <a:spcPct val="150000"/>
              </a:lnSpc>
              <a:buFont typeface="Wingdings" panose="05000000000000000000" pitchFamily="2" charset="2"/>
              <a:buNone/>
            </a:pPr>
            <a:r>
              <a:rPr lang="en-US" altLang="zh-CN" dirty="0"/>
              <a:t>GO</a:t>
            </a:r>
          </a:p>
          <a:p>
            <a:pPr indent="457200" algn="just" fontAlgn="auto">
              <a:lnSpc>
                <a:spcPct val="150000"/>
              </a:lnSpc>
              <a:buFont typeface="Wingdings" panose="05000000000000000000" pitchFamily="2" charset="2"/>
              <a:buNone/>
            </a:pPr>
            <a:r>
              <a:rPr lang="en-US" altLang="zh-CN" dirty="0"/>
              <a:t>DENY INSERT ON S</a:t>
            </a:r>
          </a:p>
          <a:p>
            <a:pPr indent="457200" algn="just" fontAlgn="auto">
              <a:lnSpc>
                <a:spcPct val="150000"/>
              </a:lnSpc>
              <a:buFont typeface="Wingdings" panose="05000000000000000000" pitchFamily="2" charset="2"/>
              <a:buNone/>
            </a:pPr>
            <a:r>
              <a:rPr lang="en-US" altLang="zh-CN" dirty="0"/>
              <a:t>TO User_01,User_02</a:t>
            </a:r>
          </a:p>
          <a:p>
            <a:pPr indent="457200" algn="just" fontAlgn="auto">
              <a:lnSpc>
                <a:spcPct val="150000"/>
              </a:lnSpc>
              <a:buFont typeface="Wingdings" panose="05000000000000000000" pitchFamily="2" charset="2"/>
              <a:buNone/>
            </a:pPr>
            <a:r>
              <a:rPr lang="en-US" altLang="zh-CN" dirty="0"/>
              <a:t>GO</a:t>
            </a:r>
          </a:p>
          <a:p>
            <a:pPr indent="457200" algn="just" fontAlgn="auto">
              <a:lnSpc>
                <a:spcPct val="150000"/>
              </a:lnSpc>
              <a:spcBef>
                <a:spcPct val="30000"/>
              </a:spcBef>
              <a:buFont typeface="Wingdings" panose="05000000000000000000" pitchFamily="2" charset="2"/>
              <a:buNone/>
            </a:pPr>
            <a:r>
              <a:rPr lang="zh-CN" altLang="en-US" dirty="0"/>
              <a:t>这个例子首先把对</a:t>
            </a:r>
            <a:r>
              <a:rPr lang="zh-CN" altLang="en-US" dirty="0">
                <a:latin typeface="Arial" panose="020B0604020202020204" pitchFamily="34" charset="0"/>
              </a:rPr>
              <a:t>“</a:t>
            </a:r>
            <a:r>
              <a:rPr lang="en-US" altLang="zh-CN" dirty="0"/>
              <a:t>S</a:t>
            </a:r>
            <a:r>
              <a:rPr lang="en-US" altLang="zh-CN" dirty="0">
                <a:latin typeface="Arial" panose="020B0604020202020204" pitchFamily="34" charset="0"/>
              </a:rPr>
              <a:t>”</a:t>
            </a:r>
            <a:r>
              <a:rPr lang="zh-CN" altLang="en-US" dirty="0"/>
              <a:t>的</a:t>
            </a:r>
            <a:r>
              <a:rPr lang="en-US" altLang="zh-CN" dirty="0"/>
              <a:t>INSERT</a:t>
            </a:r>
            <a:r>
              <a:rPr lang="zh-CN" altLang="en-US" dirty="0"/>
              <a:t>权限授予</a:t>
            </a:r>
            <a:r>
              <a:rPr lang="en-US" altLang="zh-CN" dirty="0"/>
              <a:t>public</a:t>
            </a:r>
            <a:r>
              <a:rPr lang="zh-CN" altLang="en-US" dirty="0"/>
              <a:t>角色，这样所有的数据库用户都拥有了该项权限。然后，又拒绝了用户</a:t>
            </a:r>
            <a:r>
              <a:rPr lang="en-US" altLang="zh-CN" dirty="0"/>
              <a:t>User_01</a:t>
            </a:r>
            <a:r>
              <a:rPr lang="zh-CN" altLang="en-US" dirty="0"/>
              <a:t>和</a:t>
            </a:r>
            <a:r>
              <a:rPr lang="en-US" altLang="zh-CN" dirty="0"/>
              <a:t>User_02</a:t>
            </a:r>
            <a:r>
              <a:rPr lang="zh-CN" altLang="en-US" dirty="0"/>
              <a:t>拥有该项权限。 </a:t>
            </a:r>
          </a:p>
        </p:txBody>
      </p:sp>
      <p:sp>
        <p:nvSpPr>
          <p:cNvPr id="4" name="日期占位符 3"/>
          <p:cNvSpPr>
            <a:spLocks noGrp="1"/>
          </p:cNvSpPr>
          <p:nvPr>
            <p:ph type="dt" sz="half" idx="10"/>
          </p:nvPr>
        </p:nvSpPr>
        <p:spPr/>
        <p:txBody>
          <a:bodyPr/>
          <a:lstStyle/>
          <a:p>
            <a:pPr>
              <a:defRPr/>
            </a:pPr>
            <a:fld id="{1AA60A0B-3A8A-4E36-8D59-D7CD6F44AF05}"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CFEB5A62-534B-4CF1-8147-F878A9EA2724}" type="slidenum">
              <a:rPr lang="en-US" altLang="zh-CN"/>
              <a:t>71</a:t>
            </a:fld>
            <a:r>
              <a:rPr lang="en-US" altLang="zh-CN"/>
              <a:t>/69</a:t>
            </a:r>
          </a:p>
        </p:txBody>
      </p:sp>
    </p:spTree>
  </p:cSld>
  <p:clrMapOvr>
    <a:masterClrMapping/>
  </p:clrMapOvr>
  <p:transition>
    <p:comb/>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a:xfrm>
            <a:off x="1991544" y="10526"/>
            <a:ext cx="8153400" cy="731839"/>
          </a:xfrm>
        </p:spPr>
        <p:txBody>
          <a:bodyPr>
            <a:normAutofit/>
          </a:bodyPr>
          <a:lstStyle/>
          <a:p>
            <a:r>
              <a:rPr lang="zh-CN" altLang="en-US" sz="2000" b="1" dirty="0">
                <a:latin typeface="宋体" panose="02010600030101010101" pitchFamily="2" charset="-122"/>
              </a:rPr>
              <a:t>授予用户或角色权限</a:t>
            </a:r>
            <a:r>
              <a:rPr lang="en-US" altLang="zh-CN" sz="2000" b="1" dirty="0">
                <a:latin typeface="宋体" panose="02010600030101010101" pitchFamily="2" charset="-122"/>
              </a:rPr>
              <a:t>(1) </a:t>
            </a:r>
          </a:p>
        </p:txBody>
      </p:sp>
      <p:sp>
        <p:nvSpPr>
          <p:cNvPr id="70661" name="Rectangle 3"/>
          <p:cNvSpPr>
            <a:spLocks noGrp="1" noChangeArrowheads="1"/>
          </p:cNvSpPr>
          <p:nvPr>
            <p:ph idx="1"/>
          </p:nvPr>
        </p:nvSpPr>
        <p:spPr>
          <a:xfrm>
            <a:off x="1631949" y="897598"/>
            <a:ext cx="9527117" cy="5303520"/>
          </a:xfrm>
        </p:spPr>
        <p:txBody>
          <a:bodyPr>
            <a:normAutofit fontScale="52500" lnSpcReduction="20000"/>
          </a:bodyPr>
          <a:lstStyle/>
          <a:p>
            <a:pPr indent="457200" algn="just" fontAlgn="auto">
              <a:lnSpc>
                <a:spcPct val="150000"/>
              </a:lnSpc>
              <a:spcBef>
                <a:spcPts val="0"/>
              </a:spcBef>
              <a:buClr>
                <a:schemeClr val="hlink"/>
              </a:buClr>
              <a:buSzPct val="95000"/>
              <a:buFont typeface="Wingdings" panose="05000000000000000000" pitchFamily="2" charset="2"/>
              <a:buChar char="v"/>
            </a:pPr>
            <a:r>
              <a:rPr lang="zh-CN" altLang="en-US" sz="3600" dirty="0">
                <a:solidFill>
                  <a:srgbClr val="148BD4"/>
                </a:solidFill>
              </a:rPr>
              <a:t>撤销语句权限</a:t>
            </a:r>
            <a:endParaRPr lang="zh-CN" altLang="en-US" sz="2400" dirty="0">
              <a:solidFill>
                <a:srgbClr val="0000CC"/>
              </a:solidFill>
            </a:endParaRPr>
          </a:p>
          <a:p>
            <a:pPr indent="457200" algn="just" fontAlgn="auto">
              <a:lnSpc>
                <a:spcPct val="150000"/>
              </a:lnSpc>
              <a:spcBef>
                <a:spcPts val="0"/>
              </a:spcBef>
              <a:buFont typeface="Wingdings" panose="05000000000000000000" pitchFamily="2" charset="2"/>
              <a:buNone/>
            </a:pPr>
            <a:r>
              <a:rPr lang="zh-CN" altLang="en-US" dirty="0"/>
              <a:t>    </a:t>
            </a:r>
            <a:r>
              <a:rPr lang="en-US" altLang="zh-CN" dirty="0">
                <a:solidFill>
                  <a:srgbClr val="993300"/>
                </a:solidFill>
              </a:rPr>
              <a:t>REVOKE  ALL</a:t>
            </a:r>
            <a:r>
              <a:rPr lang="en-US" altLang="zh-CN" dirty="0">
                <a:solidFill>
                  <a:srgbClr val="006600"/>
                </a:solidFill>
              </a:rPr>
              <a:t>|&lt;</a:t>
            </a:r>
            <a:r>
              <a:rPr lang="zh-CN" altLang="en-US" dirty="0">
                <a:solidFill>
                  <a:srgbClr val="993300"/>
                </a:solidFill>
              </a:rPr>
              <a:t>权限</a:t>
            </a:r>
            <a:r>
              <a:rPr lang="en-US" altLang="zh-CN" dirty="0">
                <a:solidFill>
                  <a:srgbClr val="006600"/>
                </a:solidFill>
              </a:rPr>
              <a:t>&gt;[, </a:t>
            </a:r>
            <a:r>
              <a:rPr lang="en-US" altLang="zh-CN" dirty="0">
                <a:solidFill>
                  <a:srgbClr val="006600"/>
                </a:solidFill>
                <a:latin typeface="Arial" panose="020B0604020202020204" pitchFamily="34" charset="0"/>
              </a:rPr>
              <a:t>…</a:t>
            </a:r>
            <a:r>
              <a:rPr lang="en-US" altLang="zh-CN" dirty="0">
                <a:solidFill>
                  <a:srgbClr val="006600"/>
                </a:solidFill>
              </a:rPr>
              <a:t> n]</a:t>
            </a:r>
          </a:p>
          <a:p>
            <a:pPr indent="457200" algn="just" fontAlgn="auto">
              <a:lnSpc>
                <a:spcPct val="150000"/>
              </a:lnSpc>
              <a:spcBef>
                <a:spcPts val="0"/>
              </a:spcBef>
              <a:spcAft>
                <a:spcPct val="20000"/>
              </a:spcAft>
              <a:buFont typeface="Wingdings" panose="05000000000000000000" pitchFamily="2" charset="2"/>
              <a:buNone/>
            </a:pPr>
            <a:r>
              <a:rPr lang="en-US" altLang="zh-CN" dirty="0">
                <a:solidFill>
                  <a:srgbClr val="006600"/>
                </a:solidFill>
              </a:rPr>
              <a:t>    </a:t>
            </a:r>
            <a:r>
              <a:rPr lang="en-US" altLang="zh-CN" dirty="0">
                <a:solidFill>
                  <a:srgbClr val="993300"/>
                </a:solidFill>
              </a:rPr>
              <a:t>FROM</a:t>
            </a:r>
            <a:r>
              <a:rPr lang="en-US" altLang="zh-CN" dirty="0">
                <a:solidFill>
                  <a:srgbClr val="006600"/>
                </a:solidFill>
              </a:rPr>
              <a:t> &lt;</a:t>
            </a:r>
            <a:r>
              <a:rPr lang="zh-CN" altLang="en-US" dirty="0">
                <a:solidFill>
                  <a:srgbClr val="993300"/>
                </a:solidFill>
              </a:rPr>
              <a:t>用户</a:t>
            </a:r>
            <a:r>
              <a:rPr lang="en-US" altLang="zh-CN" dirty="0">
                <a:solidFill>
                  <a:srgbClr val="006600"/>
                </a:solidFill>
              </a:rPr>
              <a:t>&gt;|&lt;</a:t>
            </a:r>
            <a:r>
              <a:rPr lang="zh-CN" altLang="en-US" dirty="0">
                <a:solidFill>
                  <a:srgbClr val="993300"/>
                </a:solidFill>
              </a:rPr>
              <a:t>角色</a:t>
            </a:r>
            <a:r>
              <a:rPr lang="en-US" altLang="zh-CN" dirty="0">
                <a:solidFill>
                  <a:srgbClr val="006600"/>
                </a:solidFill>
              </a:rPr>
              <a:t>&gt;[, </a:t>
            </a:r>
            <a:r>
              <a:rPr lang="en-US" altLang="zh-CN" dirty="0">
                <a:solidFill>
                  <a:srgbClr val="006600"/>
                </a:solidFill>
                <a:latin typeface="Arial" panose="020B0604020202020204" pitchFamily="34" charset="0"/>
              </a:rPr>
              <a:t>…</a:t>
            </a:r>
            <a:r>
              <a:rPr lang="en-US" altLang="zh-CN" dirty="0">
                <a:solidFill>
                  <a:srgbClr val="006600"/>
                </a:solidFill>
              </a:rPr>
              <a:t> n]</a:t>
            </a:r>
          </a:p>
          <a:p>
            <a:pPr indent="457200" algn="just" fontAlgn="auto">
              <a:lnSpc>
                <a:spcPct val="150000"/>
              </a:lnSpc>
              <a:spcBef>
                <a:spcPts val="0"/>
              </a:spcBef>
              <a:buFont typeface="Wingdings" panose="05000000000000000000" pitchFamily="2" charset="2"/>
              <a:buNone/>
            </a:pPr>
            <a:r>
              <a:rPr lang="zh-CN" altLang="en-US" dirty="0"/>
              <a:t>语句的意义为：从指定的用户或角色收回所有的或指定的权限。</a:t>
            </a:r>
            <a:endParaRPr lang="en-US" altLang="zh-CN" dirty="0"/>
          </a:p>
          <a:p>
            <a:pPr indent="457200" algn="just" fontAlgn="auto">
              <a:lnSpc>
                <a:spcPct val="150000"/>
              </a:lnSpc>
              <a:spcBef>
                <a:spcPts val="0"/>
              </a:spcBef>
              <a:buFont typeface="Wingdings" panose="05000000000000000000" pitchFamily="2" charset="2"/>
              <a:buNone/>
            </a:pPr>
            <a:endParaRPr lang="zh-CN" altLang="en-US" dirty="0"/>
          </a:p>
          <a:p>
            <a:pPr indent="457200" algn="just" fontAlgn="auto">
              <a:lnSpc>
                <a:spcPct val="150000"/>
              </a:lnSpc>
              <a:spcBef>
                <a:spcPts val="0"/>
              </a:spcBef>
              <a:buFont typeface="Wingdings" panose="05000000000000000000" pitchFamily="2" charset="2"/>
              <a:buNone/>
            </a:pPr>
            <a:r>
              <a:rPr lang="zh-CN" altLang="en-US" dirty="0">
                <a:solidFill>
                  <a:srgbClr val="006600"/>
                </a:solidFill>
              </a:rPr>
              <a:t>例</a:t>
            </a:r>
            <a:r>
              <a:rPr lang="en-US" altLang="zh-CN" dirty="0">
                <a:solidFill>
                  <a:srgbClr val="006600"/>
                </a:solidFill>
              </a:rPr>
              <a:t>10.23</a:t>
            </a:r>
            <a:r>
              <a:rPr lang="en-US" altLang="zh-CN" dirty="0"/>
              <a:t> </a:t>
            </a:r>
            <a:r>
              <a:rPr lang="zh-CN" altLang="en-US" dirty="0"/>
              <a:t>在教学管理数据库中，收回用户</a:t>
            </a:r>
            <a:r>
              <a:rPr lang="en-US" altLang="zh-CN" dirty="0"/>
              <a:t>Stu_1</a:t>
            </a:r>
            <a:r>
              <a:rPr lang="zh-CN" altLang="en-US" dirty="0"/>
              <a:t>的建表权限。</a:t>
            </a:r>
          </a:p>
          <a:p>
            <a:pPr indent="457200" algn="just" fontAlgn="auto">
              <a:lnSpc>
                <a:spcPct val="150000"/>
              </a:lnSpc>
              <a:spcBef>
                <a:spcPts val="0"/>
              </a:spcBef>
              <a:buFont typeface="Wingdings" panose="05000000000000000000" pitchFamily="2" charset="2"/>
              <a:buNone/>
            </a:pPr>
            <a:r>
              <a:rPr lang="zh-CN" altLang="en-US" dirty="0"/>
              <a:t>     </a:t>
            </a:r>
            <a:r>
              <a:rPr lang="en-US" altLang="zh-CN" dirty="0"/>
              <a:t>USE JXGL</a:t>
            </a:r>
          </a:p>
          <a:p>
            <a:pPr indent="457200" algn="just" fontAlgn="auto">
              <a:lnSpc>
                <a:spcPct val="150000"/>
              </a:lnSpc>
              <a:spcBef>
                <a:spcPts val="0"/>
              </a:spcBef>
              <a:buFont typeface="Wingdings" panose="05000000000000000000" pitchFamily="2" charset="2"/>
              <a:buNone/>
            </a:pPr>
            <a:r>
              <a:rPr lang="en-US" altLang="zh-CN" dirty="0"/>
              <a:t>     GO</a:t>
            </a:r>
          </a:p>
          <a:p>
            <a:pPr indent="457200" algn="just" fontAlgn="auto">
              <a:lnSpc>
                <a:spcPct val="150000"/>
              </a:lnSpc>
              <a:spcBef>
                <a:spcPts val="0"/>
              </a:spcBef>
              <a:buFont typeface="Wingdings" panose="05000000000000000000" pitchFamily="2" charset="2"/>
              <a:buNone/>
            </a:pPr>
            <a:r>
              <a:rPr lang="en-US" altLang="zh-CN" dirty="0"/>
              <a:t>     REVOKE CREATE TABLE </a:t>
            </a:r>
          </a:p>
          <a:p>
            <a:pPr indent="457200" algn="just" fontAlgn="auto">
              <a:lnSpc>
                <a:spcPct val="150000"/>
              </a:lnSpc>
              <a:spcBef>
                <a:spcPts val="0"/>
              </a:spcBef>
              <a:buFont typeface="Wingdings" panose="05000000000000000000" pitchFamily="2" charset="2"/>
              <a:buNone/>
            </a:pPr>
            <a:r>
              <a:rPr lang="en-US" altLang="zh-CN" dirty="0"/>
              <a:t>     FROM Stu_1</a:t>
            </a:r>
          </a:p>
          <a:p>
            <a:pPr indent="457200" algn="just" fontAlgn="auto">
              <a:lnSpc>
                <a:spcPct val="150000"/>
              </a:lnSpc>
              <a:spcBef>
                <a:spcPts val="0"/>
              </a:spcBef>
              <a:buFont typeface="Wingdings" panose="05000000000000000000" pitchFamily="2" charset="2"/>
              <a:buNone/>
            </a:pPr>
            <a:r>
              <a:rPr lang="en-US" altLang="zh-CN" dirty="0"/>
              <a:t>     GO</a:t>
            </a:r>
          </a:p>
        </p:txBody>
      </p:sp>
      <p:sp>
        <p:nvSpPr>
          <p:cNvPr id="4" name="日期占位符 3"/>
          <p:cNvSpPr>
            <a:spLocks noGrp="1"/>
          </p:cNvSpPr>
          <p:nvPr>
            <p:ph type="dt" sz="half" idx="10"/>
          </p:nvPr>
        </p:nvSpPr>
        <p:spPr/>
        <p:txBody>
          <a:bodyPr/>
          <a:lstStyle/>
          <a:p>
            <a:pPr>
              <a:defRPr/>
            </a:pPr>
            <a:fld id="{82080E38-E4AF-4F24-A14B-8980450A305B}"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999629DE-8057-438C-BD55-81D6BC35BA61}" type="slidenum">
              <a:rPr lang="en-US" altLang="zh-CN"/>
              <a:t>72</a:t>
            </a:fld>
            <a:r>
              <a:rPr lang="en-US" altLang="zh-CN"/>
              <a:t>/69</a:t>
            </a:r>
          </a:p>
        </p:txBody>
      </p:sp>
    </p:spTree>
  </p:cSld>
  <p:clrMapOvr>
    <a:masterClrMapping/>
  </p:clrMapOvr>
  <p:transition>
    <p:checke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a:xfrm>
            <a:off x="2063552" y="1"/>
            <a:ext cx="8153400" cy="731839"/>
          </a:xfrm>
        </p:spPr>
        <p:txBody>
          <a:bodyPr>
            <a:normAutofit/>
          </a:bodyPr>
          <a:lstStyle/>
          <a:p>
            <a:r>
              <a:rPr lang="zh-CN" altLang="en-US" sz="2000" b="1" dirty="0">
                <a:latin typeface="宋体" panose="02010600030101010101" pitchFamily="2" charset="-122"/>
              </a:rPr>
              <a:t>授予用户或角色权限</a:t>
            </a:r>
            <a:r>
              <a:rPr lang="en-US" altLang="zh-CN" sz="2000" b="1" dirty="0">
                <a:latin typeface="宋体" panose="02010600030101010101" pitchFamily="2" charset="-122"/>
              </a:rPr>
              <a:t>(2) </a:t>
            </a:r>
          </a:p>
        </p:txBody>
      </p:sp>
      <p:sp>
        <p:nvSpPr>
          <p:cNvPr id="71685" name="Rectangle 3"/>
          <p:cNvSpPr>
            <a:spLocks noGrp="1" noChangeArrowheads="1"/>
          </p:cNvSpPr>
          <p:nvPr>
            <p:ph idx="1"/>
          </p:nvPr>
        </p:nvSpPr>
        <p:spPr>
          <a:xfrm>
            <a:off x="1309688" y="657225"/>
            <a:ext cx="10365845" cy="5543550"/>
          </a:xfrm>
        </p:spPr>
        <p:txBody>
          <a:bodyPr>
            <a:normAutofit fontScale="97500"/>
          </a:bodyPr>
          <a:lstStyle/>
          <a:p>
            <a:pPr indent="457200" fontAlgn="auto">
              <a:lnSpc>
                <a:spcPct val="150000"/>
              </a:lnSpc>
              <a:spcBef>
                <a:spcPts val="0"/>
              </a:spcBef>
              <a:spcAft>
                <a:spcPct val="30000"/>
              </a:spcAft>
              <a:buClr>
                <a:schemeClr val="hlink"/>
              </a:buClr>
              <a:buSzPct val="95000"/>
              <a:buFont typeface="Wingdings" panose="05000000000000000000" pitchFamily="2" charset="2"/>
              <a:buChar char="v"/>
            </a:pPr>
            <a:r>
              <a:rPr lang="en-US" altLang="zh-CN" sz="1800" dirty="0">
                <a:solidFill>
                  <a:srgbClr val="148BD4"/>
                </a:solidFill>
              </a:rPr>
              <a:t> </a:t>
            </a:r>
            <a:r>
              <a:rPr lang="zh-CN" altLang="en-US" sz="1800" dirty="0">
                <a:solidFill>
                  <a:srgbClr val="148BD4"/>
                </a:solidFill>
              </a:rPr>
              <a:t>撤销对象权限</a:t>
            </a:r>
            <a:endParaRPr lang="zh-CN" altLang="en-US" sz="1800" dirty="0">
              <a:solidFill>
                <a:srgbClr val="0000CC"/>
              </a:solidFill>
            </a:endParaRPr>
          </a:p>
          <a:p>
            <a:pPr indent="457200" fontAlgn="auto">
              <a:lnSpc>
                <a:spcPct val="150000"/>
              </a:lnSpc>
              <a:spcBef>
                <a:spcPts val="0"/>
              </a:spcBef>
              <a:buFont typeface="Wingdings" panose="05000000000000000000" pitchFamily="2" charset="2"/>
              <a:buNone/>
            </a:pPr>
            <a:r>
              <a:rPr lang="en-US" altLang="zh-CN" sz="1800" dirty="0">
                <a:solidFill>
                  <a:srgbClr val="993300"/>
                </a:solidFill>
              </a:rPr>
              <a:t>REVOKE</a:t>
            </a:r>
            <a:r>
              <a:rPr lang="en-US" altLang="zh-CN" sz="1800" dirty="0">
                <a:solidFill>
                  <a:srgbClr val="006600"/>
                </a:solidFill>
              </a:rPr>
              <a:t> [ALL[PRIVILEGES]]|&lt;</a:t>
            </a:r>
            <a:r>
              <a:rPr lang="zh-CN" altLang="en-US" sz="1800" dirty="0">
                <a:solidFill>
                  <a:srgbClr val="006600"/>
                </a:solidFill>
              </a:rPr>
              <a:t>权限</a:t>
            </a:r>
            <a:r>
              <a:rPr lang="en-US" altLang="zh-CN" sz="1800" dirty="0">
                <a:solidFill>
                  <a:srgbClr val="006600"/>
                </a:solidFill>
              </a:rPr>
              <a:t>&gt;[, </a:t>
            </a:r>
            <a:r>
              <a:rPr lang="en-US" altLang="zh-CN" sz="1800" dirty="0">
                <a:solidFill>
                  <a:srgbClr val="006600"/>
                </a:solidFill>
                <a:latin typeface="Arial" panose="020B0604020202020204" pitchFamily="34" charset="0"/>
              </a:rPr>
              <a:t>…</a:t>
            </a:r>
            <a:r>
              <a:rPr lang="en-US" altLang="zh-CN" sz="1800" dirty="0">
                <a:solidFill>
                  <a:srgbClr val="006600"/>
                </a:solidFill>
              </a:rPr>
              <a:t> n]</a:t>
            </a:r>
          </a:p>
          <a:p>
            <a:pPr indent="457200" fontAlgn="auto">
              <a:lnSpc>
                <a:spcPct val="150000"/>
              </a:lnSpc>
              <a:spcBef>
                <a:spcPts val="0"/>
              </a:spcBef>
              <a:buFont typeface="Wingdings" panose="05000000000000000000" pitchFamily="2" charset="2"/>
              <a:buNone/>
            </a:pPr>
            <a:r>
              <a:rPr lang="en-US" altLang="zh-CN" sz="1800" dirty="0">
                <a:solidFill>
                  <a:srgbClr val="006600"/>
                </a:solidFill>
              </a:rPr>
              <a:t>[(&lt;</a:t>
            </a:r>
            <a:r>
              <a:rPr lang="zh-CN" altLang="en-US" sz="1800" dirty="0">
                <a:solidFill>
                  <a:srgbClr val="006600"/>
                </a:solidFill>
              </a:rPr>
              <a:t>列名</a:t>
            </a:r>
            <a:r>
              <a:rPr lang="en-US" altLang="zh-CN" sz="1800" dirty="0">
                <a:solidFill>
                  <a:srgbClr val="006600"/>
                </a:solidFill>
              </a:rPr>
              <a:t>&gt;[, </a:t>
            </a:r>
            <a:r>
              <a:rPr lang="en-US" altLang="zh-CN" sz="1800" dirty="0">
                <a:solidFill>
                  <a:srgbClr val="006600"/>
                </a:solidFill>
                <a:latin typeface="Arial" panose="020B0604020202020204" pitchFamily="34" charset="0"/>
              </a:rPr>
              <a:t>…</a:t>
            </a:r>
            <a:r>
              <a:rPr lang="en-US" altLang="zh-CN" sz="1800" dirty="0">
                <a:solidFill>
                  <a:srgbClr val="006600"/>
                </a:solidFill>
              </a:rPr>
              <a:t> n])] ON &lt;</a:t>
            </a:r>
            <a:r>
              <a:rPr lang="zh-CN" altLang="en-US" sz="1800" dirty="0">
                <a:solidFill>
                  <a:srgbClr val="006600"/>
                </a:solidFill>
              </a:rPr>
              <a:t>表</a:t>
            </a:r>
            <a:r>
              <a:rPr lang="en-US" altLang="zh-CN" sz="1800" dirty="0">
                <a:solidFill>
                  <a:srgbClr val="006600"/>
                </a:solidFill>
              </a:rPr>
              <a:t>&gt;|&lt;</a:t>
            </a:r>
            <a:r>
              <a:rPr lang="zh-CN" altLang="en-US" sz="1800" dirty="0">
                <a:solidFill>
                  <a:srgbClr val="006600"/>
                </a:solidFill>
              </a:rPr>
              <a:t>视图</a:t>
            </a:r>
            <a:r>
              <a:rPr lang="en-US" altLang="zh-CN" sz="1800" dirty="0">
                <a:solidFill>
                  <a:srgbClr val="006600"/>
                </a:solidFill>
              </a:rPr>
              <a:t>&gt;</a:t>
            </a:r>
          </a:p>
          <a:p>
            <a:pPr indent="457200" fontAlgn="auto">
              <a:lnSpc>
                <a:spcPct val="150000"/>
              </a:lnSpc>
              <a:spcBef>
                <a:spcPts val="0"/>
              </a:spcBef>
              <a:buFont typeface="Wingdings" panose="05000000000000000000" pitchFamily="2" charset="2"/>
              <a:buNone/>
            </a:pPr>
            <a:r>
              <a:rPr lang="en-US" altLang="zh-CN" sz="1800" dirty="0">
                <a:solidFill>
                  <a:srgbClr val="006600"/>
                </a:solidFill>
              </a:rPr>
              <a:t>|&lt;</a:t>
            </a:r>
            <a:r>
              <a:rPr lang="zh-CN" altLang="en-US" sz="1800" dirty="0">
                <a:solidFill>
                  <a:srgbClr val="006600"/>
                </a:solidFill>
              </a:rPr>
              <a:t>表</a:t>
            </a:r>
            <a:r>
              <a:rPr lang="en-US" altLang="zh-CN" sz="1800" dirty="0">
                <a:solidFill>
                  <a:srgbClr val="006600"/>
                </a:solidFill>
              </a:rPr>
              <a:t>&gt;|&lt;</a:t>
            </a:r>
            <a:r>
              <a:rPr lang="zh-CN" altLang="en-US" sz="1800" dirty="0">
                <a:solidFill>
                  <a:srgbClr val="006600"/>
                </a:solidFill>
              </a:rPr>
              <a:t>视图</a:t>
            </a:r>
            <a:r>
              <a:rPr lang="en-US" altLang="zh-CN" sz="1800" dirty="0">
                <a:solidFill>
                  <a:srgbClr val="006600"/>
                </a:solidFill>
              </a:rPr>
              <a:t>&gt;[(&lt;</a:t>
            </a:r>
            <a:r>
              <a:rPr lang="zh-CN" altLang="en-US" sz="1800" dirty="0">
                <a:solidFill>
                  <a:srgbClr val="006600"/>
                </a:solidFill>
              </a:rPr>
              <a:t>列名</a:t>
            </a:r>
            <a:r>
              <a:rPr lang="en-US" altLang="zh-CN" sz="1800" dirty="0">
                <a:solidFill>
                  <a:srgbClr val="006600"/>
                </a:solidFill>
              </a:rPr>
              <a:t>&gt;[, </a:t>
            </a:r>
            <a:r>
              <a:rPr lang="en-US" altLang="zh-CN" sz="1800" dirty="0">
                <a:solidFill>
                  <a:srgbClr val="006600"/>
                </a:solidFill>
                <a:latin typeface="Arial" panose="020B0604020202020204" pitchFamily="34" charset="0"/>
              </a:rPr>
              <a:t>…</a:t>
            </a:r>
            <a:r>
              <a:rPr lang="en-US" altLang="zh-CN" sz="1800" dirty="0">
                <a:solidFill>
                  <a:srgbClr val="006600"/>
                </a:solidFill>
              </a:rPr>
              <a:t> n]</a:t>
            </a:r>
          </a:p>
          <a:p>
            <a:pPr indent="457200" fontAlgn="auto">
              <a:lnSpc>
                <a:spcPct val="150000"/>
              </a:lnSpc>
              <a:spcBef>
                <a:spcPts val="0"/>
              </a:spcBef>
              <a:buFont typeface="Wingdings" panose="05000000000000000000" pitchFamily="2" charset="2"/>
              <a:buNone/>
            </a:pPr>
            <a:r>
              <a:rPr lang="en-US" altLang="zh-CN" sz="1800" dirty="0">
                <a:solidFill>
                  <a:srgbClr val="006600"/>
                </a:solidFill>
              </a:rPr>
              <a:t>|ON &lt;</a:t>
            </a:r>
            <a:r>
              <a:rPr lang="zh-CN" altLang="en-US" sz="1800" dirty="0">
                <a:solidFill>
                  <a:srgbClr val="006600"/>
                </a:solidFill>
              </a:rPr>
              <a:t>存储过程</a:t>
            </a:r>
            <a:r>
              <a:rPr lang="en-US" altLang="zh-CN" sz="1800" dirty="0">
                <a:solidFill>
                  <a:srgbClr val="006600"/>
                </a:solidFill>
              </a:rPr>
              <a:t>&gt;|&lt;</a:t>
            </a:r>
            <a:r>
              <a:rPr lang="zh-CN" altLang="en-US" sz="1800" dirty="0">
                <a:solidFill>
                  <a:srgbClr val="006600"/>
                </a:solidFill>
              </a:rPr>
              <a:t>用户定义函数</a:t>
            </a:r>
            <a:r>
              <a:rPr lang="en-US" altLang="zh-CN" sz="1800" dirty="0">
                <a:solidFill>
                  <a:srgbClr val="006600"/>
                </a:solidFill>
              </a:rPr>
              <a:t>&gt;</a:t>
            </a:r>
          </a:p>
          <a:p>
            <a:pPr indent="457200" fontAlgn="auto">
              <a:lnSpc>
                <a:spcPct val="150000"/>
              </a:lnSpc>
              <a:spcBef>
                <a:spcPts val="0"/>
              </a:spcBef>
              <a:buFont typeface="Wingdings" panose="05000000000000000000" pitchFamily="2" charset="2"/>
              <a:buNone/>
            </a:pPr>
            <a:r>
              <a:rPr lang="en-US" altLang="zh-CN" sz="1800" dirty="0">
                <a:solidFill>
                  <a:srgbClr val="993300"/>
                </a:solidFill>
              </a:rPr>
              <a:t>TO|FROM</a:t>
            </a:r>
            <a:r>
              <a:rPr lang="en-US" altLang="zh-CN" sz="1800" dirty="0">
                <a:solidFill>
                  <a:srgbClr val="006600"/>
                </a:solidFill>
              </a:rPr>
              <a:t> &lt;</a:t>
            </a:r>
            <a:r>
              <a:rPr lang="zh-CN" altLang="en-US" sz="1800" dirty="0">
                <a:solidFill>
                  <a:srgbClr val="006600"/>
                </a:solidFill>
              </a:rPr>
              <a:t>用户</a:t>
            </a:r>
            <a:r>
              <a:rPr lang="en-US" altLang="zh-CN" sz="1800" dirty="0">
                <a:solidFill>
                  <a:srgbClr val="006600"/>
                </a:solidFill>
              </a:rPr>
              <a:t>&gt;|&lt;</a:t>
            </a:r>
            <a:r>
              <a:rPr lang="zh-CN" altLang="en-US" sz="1800" dirty="0">
                <a:solidFill>
                  <a:srgbClr val="006600"/>
                </a:solidFill>
              </a:rPr>
              <a:t>登录帐户</a:t>
            </a:r>
            <a:r>
              <a:rPr lang="en-US" altLang="zh-CN" sz="1800" dirty="0">
                <a:solidFill>
                  <a:srgbClr val="006600"/>
                </a:solidFill>
              </a:rPr>
              <a:t>&gt;[, </a:t>
            </a:r>
            <a:r>
              <a:rPr lang="en-US" altLang="zh-CN" sz="1800" dirty="0">
                <a:solidFill>
                  <a:srgbClr val="006600"/>
                </a:solidFill>
                <a:latin typeface="Arial" panose="020B0604020202020204" pitchFamily="34" charset="0"/>
              </a:rPr>
              <a:t>…</a:t>
            </a:r>
            <a:r>
              <a:rPr lang="en-US" altLang="zh-CN" sz="1800" dirty="0">
                <a:solidFill>
                  <a:srgbClr val="006600"/>
                </a:solidFill>
              </a:rPr>
              <a:t> n] </a:t>
            </a:r>
          </a:p>
          <a:p>
            <a:pPr indent="457200" fontAlgn="auto">
              <a:lnSpc>
                <a:spcPct val="150000"/>
              </a:lnSpc>
              <a:spcBef>
                <a:spcPts val="0"/>
              </a:spcBef>
              <a:buFont typeface="Wingdings" panose="05000000000000000000" pitchFamily="2" charset="2"/>
              <a:buNone/>
            </a:pPr>
            <a:r>
              <a:rPr lang="en-US" altLang="zh-CN" sz="1800" dirty="0">
                <a:solidFill>
                  <a:srgbClr val="006600"/>
                </a:solidFill>
              </a:rPr>
              <a:t>      [CASCADE] </a:t>
            </a:r>
          </a:p>
          <a:p>
            <a:pPr indent="457200" fontAlgn="auto">
              <a:lnSpc>
                <a:spcPct val="150000"/>
              </a:lnSpc>
              <a:spcBef>
                <a:spcPts val="0"/>
              </a:spcBef>
              <a:buFont typeface="Wingdings" panose="05000000000000000000" pitchFamily="2" charset="2"/>
              <a:buNone/>
            </a:pPr>
            <a:r>
              <a:rPr lang="en-US" altLang="zh-CN" sz="1800" dirty="0">
                <a:solidFill>
                  <a:srgbClr val="006600"/>
                </a:solidFill>
              </a:rPr>
              <a:t>[AS &lt;</a:t>
            </a:r>
            <a:r>
              <a:rPr lang="zh-CN" altLang="en-US" sz="1800" dirty="0">
                <a:solidFill>
                  <a:srgbClr val="006600"/>
                </a:solidFill>
              </a:rPr>
              <a:t>组</a:t>
            </a:r>
            <a:r>
              <a:rPr lang="en-US" altLang="zh-CN" sz="1800" dirty="0">
                <a:solidFill>
                  <a:srgbClr val="006600"/>
                </a:solidFill>
              </a:rPr>
              <a:t>&gt;|&lt;</a:t>
            </a:r>
            <a:r>
              <a:rPr lang="zh-CN" altLang="en-US" sz="1800" dirty="0">
                <a:solidFill>
                  <a:srgbClr val="006600"/>
                </a:solidFill>
              </a:rPr>
              <a:t>角色</a:t>
            </a:r>
            <a:r>
              <a:rPr lang="en-US" altLang="zh-CN" sz="1800" dirty="0">
                <a:solidFill>
                  <a:srgbClr val="006600"/>
                </a:solidFill>
              </a:rPr>
              <a:t>&gt;]</a:t>
            </a:r>
          </a:p>
          <a:p>
            <a:pPr indent="457200" fontAlgn="auto">
              <a:lnSpc>
                <a:spcPct val="150000"/>
              </a:lnSpc>
              <a:spcBef>
                <a:spcPts val="0"/>
              </a:spcBef>
              <a:buFont typeface="Wingdings" panose="05000000000000000000" pitchFamily="2" charset="2"/>
              <a:buNone/>
            </a:pPr>
            <a:endParaRPr lang="en-US" altLang="zh-CN" sz="1800" dirty="0">
              <a:solidFill>
                <a:srgbClr val="006600"/>
              </a:solidFill>
            </a:endParaRPr>
          </a:p>
          <a:p>
            <a:pPr indent="457200" fontAlgn="auto">
              <a:lnSpc>
                <a:spcPct val="150000"/>
              </a:lnSpc>
              <a:spcBef>
                <a:spcPts val="0"/>
              </a:spcBef>
              <a:buFont typeface="Wingdings" panose="05000000000000000000" pitchFamily="2" charset="2"/>
              <a:buNone/>
            </a:pPr>
            <a:r>
              <a:rPr lang="zh-CN" altLang="en-US" sz="1800" dirty="0">
                <a:solidFill>
                  <a:srgbClr val="660066"/>
                </a:solidFill>
              </a:rPr>
              <a:t>例</a:t>
            </a:r>
            <a:r>
              <a:rPr lang="en-US" altLang="zh-CN" sz="1800" dirty="0">
                <a:solidFill>
                  <a:srgbClr val="660066"/>
                </a:solidFill>
              </a:rPr>
              <a:t>10.24</a:t>
            </a:r>
            <a:r>
              <a:rPr lang="en-US" altLang="zh-CN" sz="1800" dirty="0"/>
              <a:t> </a:t>
            </a:r>
            <a:r>
              <a:rPr lang="zh-CN" altLang="en-US" sz="1800" dirty="0"/>
              <a:t>使用</a:t>
            </a:r>
            <a:r>
              <a:rPr lang="en-US" altLang="zh-CN" sz="1800" dirty="0"/>
              <a:t>REVOKE</a:t>
            </a:r>
            <a:r>
              <a:rPr lang="zh-CN" altLang="en-US" sz="1800" dirty="0"/>
              <a:t>语句撤销用户</a:t>
            </a:r>
            <a:r>
              <a:rPr lang="en-US" altLang="zh-CN" sz="1800" dirty="0"/>
              <a:t>Stu_1</a:t>
            </a:r>
            <a:r>
              <a:rPr lang="zh-CN" altLang="en-US" sz="1800" dirty="0"/>
              <a:t>，</a:t>
            </a:r>
            <a:r>
              <a:rPr lang="en-US" altLang="zh-CN" sz="1800" dirty="0" err="1"/>
              <a:t>Stu_User</a:t>
            </a:r>
            <a:r>
              <a:rPr lang="zh-CN" altLang="en-US" sz="1800" dirty="0"/>
              <a:t>在</a:t>
            </a:r>
            <a:r>
              <a:rPr lang="en-US" altLang="zh-CN" sz="1800" dirty="0"/>
              <a:t>SC</a:t>
            </a:r>
            <a:r>
              <a:rPr lang="zh-CN" altLang="en-US" sz="1800" dirty="0"/>
              <a:t>表上的</a:t>
            </a:r>
            <a:r>
              <a:rPr lang="en-US" altLang="zh-CN" sz="1800" dirty="0"/>
              <a:t>INSERT</a:t>
            </a:r>
            <a:r>
              <a:rPr lang="zh-CN" altLang="en-US" sz="1800" dirty="0"/>
              <a:t>、</a:t>
            </a:r>
            <a:r>
              <a:rPr lang="en-US" altLang="zh-CN" sz="1800" dirty="0"/>
              <a:t>UPDATE</a:t>
            </a:r>
            <a:r>
              <a:rPr lang="zh-CN" altLang="en-US" sz="1800" dirty="0"/>
              <a:t>、</a:t>
            </a:r>
            <a:r>
              <a:rPr lang="en-US" altLang="zh-CN" sz="1800" dirty="0"/>
              <a:t>DELETE</a:t>
            </a:r>
            <a:r>
              <a:rPr lang="zh-CN" altLang="en-US" sz="1800" dirty="0"/>
              <a:t>权限。</a:t>
            </a:r>
          </a:p>
          <a:p>
            <a:pPr indent="457200" fontAlgn="auto">
              <a:lnSpc>
                <a:spcPct val="150000"/>
              </a:lnSpc>
              <a:spcBef>
                <a:spcPts val="0"/>
              </a:spcBef>
              <a:buFont typeface="Wingdings" panose="05000000000000000000" pitchFamily="2" charset="2"/>
              <a:buNone/>
            </a:pPr>
            <a:r>
              <a:rPr lang="zh-CN" altLang="en-US" sz="1800" dirty="0"/>
              <a:t>      </a:t>
            </a:r>
            <a:r>
              <a:rPr lang="en-US" altLang="zh-CN" sz="1800" dirty="0"/>
              <a:t>REVOKE INSERT,UPDATE,DELETE ON SC</a:t>
            </a:r>
          </a:p>
          <a:p>
            <a:pPr indent="457200" fontAlgn="auto">
              <a:lnSpc>
                <a:spcPct val="150000"/>
              </a:lnSpc>
              <a:spcBef>
                <a:spcPts val="0"/>
              </a:spcBef>
              <a:buFont typeface="Wingdings" panose="05000000000000000000" pitchFamily="2" charset="2"/>
              <a:buNone/>
            </a:pPr>
            <a:r>
              <a:rPr lang="en-US" altLang="zh-CN" sz="1800" dirty="0"/>
              <a:t>      FROM Stu_1,Stu_User</a:t>
            </a:r>
          </a:p>
        </p:txBody>
      </p:sp>
      <p:sp>
        <p:nvSpPr>
          <p:cNvPr id="4" name="日期占位符 3"/>
          <p:cNvSpPr>
            <a:spLocks noGrp="1"/>
          </p:cNvSpPr>
          <p:nvPr>
            <p:ph type="dt" sz="half" idx="10"/>
          </p:nvPr>
        </p:nvSpPr>
        <p:spPr/>
        <p:txBody>
          <a:bodyPr/>
          <a:lstStyle/>
          <a:p>
            <a:pPr>
              <a:defRPr/>
            </a:pPr>
            <a:fld id="{B081EE91-BCBD-4997-8D48-6506CB192655}"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05367936-E44D-446C-9C0C-67997B42BA56}" type="slidenum">
              <a:rPr lang="en-US" altLang="zh-CN"/>
              <a:t>73</a:t>
            </a:fld>
            <a:r>
              <a:rPr lang="en-US" altLang="zh-CN"/>
              <a:t>/69</a:t>
            </a:r>
          </a:p>
        </p:txBody>
      </p:sp>
    </p:spTree>
  </p:cSld>
  <p:clrMapOvr>
    <a:masterClrMapping/>
  </p:clrMapOvr>
  <p:transition>
    <p:zo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a:xfrm>
            <a:off x="1991544" y="1"/>
            <a:ext cx="8153400" cy="731839"/>
          </a:xfrm>
        </p:spPr>
        <p:txBody>
          <a:bodyPr>
            <a:normAutofit/>
          </a:bodyPr>
          <a:lstStyle/>
          <a:p>
            <a:r>
              <a:rPr lang="zh-CN" altLang="en-US" sz="2000" b="1" dirty="0">
                <a:latin typeface="宋体" panose="02010600030101010101" pitchFamily="2" charset="-122"/>
              </a:rPr>
              <a:t>使用系统存储过程查看权限</a:t>
            </a:r>
          </a:p>
        </p:txBody>
      </p:sp>
      <p:sp>
        <p:nvSpPr>
          <p:cNvPr id="72709" name="Rectangle 3"/>
          <p:cNvSpPr>
            <a:spLocks noGrp="1" noChangeArrowheads="1"/>
          </p:cNvSpPr>
          <p:nvPr>
            <p:ph idx="1"/>
          </p:nvPr>
        </p:nvSpPr>
        <p:spPr>
          <a:xfrm>
            <a:off x="956733" y="641773"/>
            <a:ext cx="10507134" cy="5303520"/>
          </a:xfrm>
        </p:spPr>
        <p:txBody>
          <a:bodyPr>
            <a:normAutofit fontScale="47500" lnSpcReduction="20000"/>
          </a:bodyPr>
          <a:lstStyle/>
          <a:p>
            <a:pPr indent="457200" fontAlgn="auto">
              <a:lnSpc>
                <a:spcPct val="150000"/>
              </a:lnSpc>
              <a:spcBef>
                <a:spcPts val="0"/>
              </a:spcBef>
              <a:buFont typeface="Wingdings" panose="05000000000000000000" pitchFamily="2" charset="2"/>
              <a:buNone/>
            </a:pPr>
            <a:r>
              <a:rPr lang="zh-CN" altLang="en-US" dirty="0"/>
              <a:t>可以使用系统存储过程</a:t>
            </a:r>
            <a:r>
              <a:rPr lang="en-US" altLang="zh-CN" dirty="0" err="1"/>
              <a:t>sp_helprotect</a:t>
            </a:r>
            <a:r>
              <a:rPr lang="zh-CN" altLang="en-US" dirty="0"/>
              <a:t>查看当前数据库中某对象（如表、视图等）的语句权限信息。</a:t>
            </a:r>
          </a:p>
          <a:p>
            <a:pPr indent="457200" fontAlgn="auto">
              <a:lnSpc>
                <a:spcPct val="150000"/>
              </a:lnSpc>
              <a:spcBef>
                <a:spcPts val="0"/>
              </a:spcBef>
              <a:buFont typeface="Wingdings" panose="05000000000000000000" pitchFamily="2" charset="2"/>
              <a:buNone/>
            </a:pPr>
            <a:r>
              <a:rPr lang="zh-CN" altLang="en-US" dirty="0">
                <a:solidFill>
                  <a:srgbClr val="006600"/>
                </a:solidFill>
              </a:rPr>
              <a:t>例</a:t>
            </a:r>
            <a:r>
              <a:rPr lang="en-US" altLang="zh-CN" dirty="0">
                <a:solidFill>
                  <a:srgbClr val="006600"/>
                </a:solidFill>
              </a:rPr>
              <a:t>10.25</a:t>
            </a:r>
            <a:r>
              <a:rPr lang="en-US" altLang="zh-CN" dirty="0"/>
              <a:t> </a:t>
            </a:r>
            <a:r>
              <a:rPr lang="zh-CN" altLang="en-US" dirty="0"/>
              <a:t>查询数据库</a:t>
            </a:r>
            <a:r>
              <a:rPr lang="en-US" altLang="zh-CN" dirty="0"/>
              <a:t>JXGL</a:t>
            </a:r>
            <a:r>
              <a:rPr lang="zh-CN" altLang="en-US" dirty="0"/>
              <a:t>的表</a:t>
            </a:r>
            <a:r>
              <a:rPr lang="en-US" altLang="zh-CN" dirty="0"/>
              <a:t>S</a:t>
            </a:r>
            <a:r>
              <a:rPr lang="zh-CN" altLang="en-US" dirty="0"/>
              <a:t>的权限。</a:t>
            </a:r>
          </a:p>
          <a:p>
            <a:pPr indent="457200" fontAlgn="auto">
              <a:lnSpc>
                <a:spcPct val="150000"/>
              </a:lnSpc>
              <a:spcBef>
                <a:spcPts val="0"/>
              </a:spcBef>
              <a:buFont typeface="Wingdings" panose="05000000000000000000" pitchFamily="2" charset="2"/>
              <a:buNone/>
            </a:pPr>
            <a:r>
              <a:rPr lang="zh-CN" altLang="en-US" dirty="0"/>
              <a:t>      </a:t>
            </a:r>
            <a:r>
              <a:rPr lang="en-US" altLang="zh-CN" dirty="0"/>
              <a:t>USE JXGL</a:t>
            </a:r>
          </a:p>
          <a:p>
            <a:pPr indent="457200" fontAlgn="auto">
              <a:lnSpc>
                <a:spcPct val="150000"/>
              </a:lnSpc>
              <a:spcBef>
                <a:spcPts val="0"/>
              </a:spcBef>
              <a:buFont typeface="Wingdings" panose="05000000000000000000" pitchFamily="2" charset="2"/>
              <a:buNone/>
            </a:pPr>
            <a:r>
              <a:rPr lang="en-US" altLang="zh-CN" dirty="0"/>
              <a:t>      GO</a:t>
            </a:r>
          </a:p>
          <a:p>
            <a:pPr indent="457200" fontAlgn="auto">
              <a:lnSpc>
                <a:spcPct val="150000"/>
              </a:lnSpc>
              <a:spcBef>
                <a:spcPts val="0"/>
              </a:spcBef>
              <a:buFont typeface="Wingdings" panose="05000000000000000000" pitchFamily="2" charset="2"/>
              <a:buNone/>
            </a:pPr>
            <a:r>
              <a:rPr lang="en-US" altLang="zh-CN" dirty="0"/>
              <a:t>      EXEC </a:t>
            </a:r>
            <a:r>
              <a:rPr lang="en-US" altLang="zh-CN" dirty="0" err="1"/>
              <a:t>sp_helprotect</a:t>
            </a:r>
            <a:r>
              <a:rPr lang="en-US" altLang="zh-CN" dirty="0"/>
              <a:t> 'S'</a:t>
            </a:r>
          </a:p>
          <a:p>
            <a:pPr indent="457200" fontAlgn="auto">
              <a:lnSpc>
                <a:spcPct val="150000"/>
              </a:lnSpc>
              <a:spcBef>
                <a:spcPts val="0"/>
              </a:spcBef>
              <a:buFont typeface="Wingdings" panose="05000000000000000000" pitchFamily="2" charset="2"/>
              <a:buNone/>
            </a:pPr>
            <a:r>
              <a:rPr lang="en-US" altLang="zh-CN" dirty="0"/>
              <a:t>      GO</a:t>
            </a:r>
          </a:p>
          <a:p>
            <a:pPr indent="457200" fontAlgn="auto">
              <a:lnSpc>
                <a:spcPct val="150000"/>
              </a:lnSpc>
              <a:spcBef>
                <a:spcPts val="0"/>
              </a:spcBef>
              <a:buFont typeface="Wingdings" panose="05000000000000000000" pitchFamily="2" charset="2"/>
              <a:buNone/>
            </a:pPr>
            <a:r>
              <a:rPr lang="zh-CN" altLang="en-US" dirty="0">
                <a:solidFill>
                  <a:srgbClr val="006600"/>
                </a:solidFill>
              </a:rPr>
              <a:t>例</a:t>
            </a:r>
            <a:r>
              <a:rPr lang="en-US" altLang="zh-CN" dirty="0">
                <a:solidFill>
                  <a:srgbClr val="006600"/>
                </a:solidFill>
              </a:rPr>
              <a:t>10.26</a:t>
            </a:r>
            <a:r>
              <a:rPr lang="en-US" altLang="zh-CN" dirty="0"/>
              <a:t> </a:t>
            </a:r>
            <a:r>
              <a:rPr lang="zh-CN" altLang="en-US" dirty="0"/>
              <a:t>查看数据库</a:t>
            </a:r>
            <a:r>
              <a:rPr lang="en-US" altLang="zh-CN" dirty="0"/>
              <a:t>JXGL</a:t>
            </a:r>
            <a:r>
              <a:rPr lang="zh-CN" altLang="en-US" dirty="0"/>
              <a:t>对象</a:t>
            </a:r>
            <a:r>
              <a:rPr lang="en-US" altLang="zh-CN" dirty="0"/>
              <a:t>S</a:t>
            </a:r>
            <a:r>
              <a:rPr lang="zh-CN" altLang="en-US" dirty="0"/>
              <a:t>表的语句权限。</a:t>
            </a:r>
          </a:p>
          <a:p>
            <a:pPr indent="457200" fontAlgn="auto">
              <a:lnSpc>
                <a:spcPct val="150000"/>
              </a:lnSpc>
              <a:spcBef>
                <a:spcPts val="0"/>
              </a:spcBef>
              <a:buFont typeface="Wingdings" panose="05000000000000000000" pitchFamily="2" charset="2"/>
              <a:buNone/>
            </a:pPr>
            <a:r>
              <a:rPr lang="zh-CN" altLang="en-US" dirty="0"/>
              <a:t>      </a:t>
            </a:r>
            <a:r>
              <a:rPr lang="en-US" altLang="zh-CN" dirty="0"/>
              <a:t>USE JXGL</a:t>
            </a:r>
          </a:p>
          <a:p>
            <a:pPr indent="457200" fontAlgn="auto">
              <a:lnSpc>
                <a:spcPct val="150000"/>
              </a:lnSpc>
              <a:spcBef>
                <a:spcPts val="0"/>
              </a:spcBef>
              <a:buFont typeface="Wingdings" panose="05000000000000000000" pitchFamily="2" charset="2"/>
              <a:buNone/>
            </a:pPr>
            <a:r>
              <a:rPr lang="en-US" altLang="zh-CN" dirty="0"/>
              <a:t>      GO</a:t>
            </a:r>
          </a:p>
          <a:p>
            <a:pPr indent="457200" fontAlgn="auto">
              <a:lnSpc>
                <a:spcPct val="150000"/>
              </a:lnSpc>
              <a:spcBef>
                <a:spcPts val="0"/>
              </a:spcBef>
              <a:buFont typeface="Wingdings" panose="05000000000000000000" pitchFamily="2" charset="2"/>
              <a:buNone/>
            </a:pPr>
            <a:r>
              <a:rPr lang="en-US" altLang="zh-CN" dirty="0"/>
              <a:t>      EXEC </a:t>
            </a:r>
            <a:r>
              <a:rPr lang="en-US" altLang="zh-CN" dirty="0" err="1"/>
              <a:t>sp_helprotect</a:t>
            </a:r>
            <a:r>
              <a:rPr lang="en-US" altLang="zh-CN" dirty="0"/>
              <a:t> NULL,NULL,NULL,'S' </a:t>
            </a:r>
          </a:p>
          <a:p>
            <a:pPr indent="457200" fontAlgn="auto">
              <a:lnSpc>
                <a:spcPct val="150000"/>
              </a:lnSpc>
              <a:spcBef>
                <a:spcPts val="0"/>
              </a:spcBef>
              <a:buFont typeface="Wingdings" panose="05000000000000000000" pitchFamily="2" charset="2"/>
              <a:buNone/>
            </a:pPr>
            <a:r>
              <a:rPr lang="en-US" altLang="zh-CN" dirty="0"/>
              <a:t>      GO</a:t>
            </a:r>
          </a:p>
          <a:p>
            <a:pPr indent="457200" fontAlgn="auto">
              <a:lnSpc>
                <a:spcPct val="150000"/>
              </a:lnSpc>
              <a:spcBef>
                <a:spcPts val="0"/>
              </a:spcBef>
              <a:buFont typeface="Wingdings" panose="05000000000000000000" pitchFamily="2" charset="2"/>
              <a:buNone/>
            </a:pPr>
            <a:r>
              <a:rPr lang="zh-CN" altLang="en-US" dirty="0"/>
              <a:t>其中使用 </a:t>
            </a:r>
            <a:r>
              <a:rPr lang="en-US" altLang="zh-CN" dirty="0"/>
              <a:t>NULL </a:t>
            </a:r>
            <a:r>
              <a:rPr lang="zh-CN" altLang="en-US" dirty="0"/>
              <a:t>作为缺少的</a:t>
            </a:r>
            <a:r>
              <a:rPr lang="en-US" altLang="zh-CN" dirty="0"/>
              <a:t>3</a:t>
            </a:r>
            <a:r>
              <a:rPr lang="zh-CN" altLang="en-US" dirty="0"/>
              <a:t>个参数的占位符。 </a:t>
            </a:r>
          </a:p>
        </p:txBody>
      </p:sp>
      <p:sp>
        <p:nvSpPr>
          <p:cNvPr id="4" name="日期占位符 3"/>
          <p:cNvSpPr>
            <a:spLocks noGrp="1"/>
          </p:cNvSpPr>
          <p:nvPr>
            <p:ph type="dt" sz="half" idx="10"/>
          </p:nvPr>
        </p:nvSpPr>
        <p:spPr/>
        <p:txBody>
          <a:bodyPr/>
          <a:lstStyle/>
          <a:p>
            <a:pPr>
              <a:defRPr/>
            </a:pPr>
            <a:fld id="{93869216-1871-4154-B40B-8A492F1FF734}"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400822DD-9EE5-42BD-893B-D2B765100201}" type="slidenum">
              <a:rPr lang="en-US" altLang="zh-CN"/>
              <a:t>74</a:t>
            </a:fld>
            <a:r>
              <a:rPr lang="en-US" altLang="zh-CN"/>
              <a:t>/69</a:t>
            </a:r>
          </a:p>
        </p:txBody>
      </p:sp>
    </p:spTree>
  </p:cSld>
  <p:clrMapOvr>
    <a:masterClrMapping/>
  </p:clrMapOvr>
  <p:transition>
    <p:checke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p:txBody>
          <a:bodyPr>
            <a:normAutofit fontScale="90000"/>
          </a:bodyPr>
          <a:lstStyle/>
          <a:p>
            <a:pPr eaLnBrk="1" hangingPunct="1"/>
            <a:r>
              <a:rPr lang="zh-CN" altLang="en-US" dirty="0"/>
              <a:t>本次课小结</a:t>
            </a:r>
          </a:p>
        </p:txBody>
      </p:sp>
      <p:sp>
        <p:nvSpPr>
          <p:cNvPr id="73733" name="Rectangle 3"/>
          <p:cNvSpPr>
            <a:spLocks noGrp="1" noChangeArrowheads="1"/>
          </p:cNvSpPr>
          <p:nvPr>
            <p:ph idx="1"/>
          </p:nvPr>
        </p:nvSpPr>
        <p:spPr>
          <a:xfrm>
            <a:off x="3359150" y="1412875"/>
            <a:ext cx="5545138" cy="3887788"/>
          </a:xfrm>
        </p:spPr>
        <p:txBody>
          <a:bodyPr/>
          <a:lstStyle/>
          <a:p>
            <a:pPr eaLnBrk="1" hangingPunct="1">
              <a:spcAft>
                <a:spcPct val="50000"/>
              </a:spcAft>
              <a:buFont typeface="Wingdings" panose="05000000000000000000" pitchFamily="2" charset="2"/>
              <a:buNone/>
            </a:pPr>
            <a:r>
              <a:rPr lang="en-US" altLang="zh-CN" dirty="0">
                <a:solidFill>
                  <a:srgbClr val="660066"/>
                </a:solidFill>
              </a:rPr>
              <a:t>          </a:t>
            </a:r>
            <a:r>
              <a:rPr lang="zh-CN" altLang="en-US" dirty="0">
                <a:solidFill>
                  <a:srgbClr val="660066"/>
                </a:solidFill>
              </a:rPr>
              <a:t>主要内容</a:t>
            </a:r>
          </a:p>
          <a:p>
            <a:pPr eaLnBrk="1" hangingPunct="1">
              <a:buClr>
                <a:srgbClr val="006600"/>
              </a:buClr>
              <a:buSzPct val="90000"/>
              <a:buFont typeface="Wingdings" panose="05000000000000000000" pitchFamily="2" charset="2"/>
              <a:buChar char="Ø"/>
            </a:pPr>
            <a:r>
              <a:rPr lang="en-US" altLang="zh-CN" sz="2400" dirty="0"/>
              <a:t>SQL Server</a:t>
            </a:r>
            <a:r>
              <a:rPr lang="zh-CN" altLang="en-US" sz="2400" dirty="0"/>
              <a:t>角色类型</a:t>
            </a:r>
          </a:p>
          <a:p>
            <a:pPr eaLnBrk="1" hangingPunct="1">
              <a:buClr>
                <a:srgbClr val="006600"/>
              </a:buClr>
              <a:buSzPct val="90000"/>
              <a:buFont typeface="Wingdings" panose="05000000000000000000" pitchFamily="2" charset="2"/>
              <a:buChar char="Ø"/>
            </a:pPr>
            <a:r>
              <a:rPr lang="zh-CN" altLang="en-US" sz="2400" dirty="0"/>
              <a:t>固定服务器、数据库和用户角色管理</a:t>
            </a:r>
          </a:p>
          <a:p>
            <a:pPr eaLnBrk="1" hangingPunct="1">
              <a:buClr>
                <a:srgbClr val="006600"/>
              </a:buClr>
              <a:buSzPct val="90000"/>
              <a:buFont typeface="Wingdings" panose="05000000000000000000" pitchFamily="2" charset="2"/>
              <a:buChar char="Ø"/>
            </a:pPr>
            <a:r>
              <a:rPr lang="zh-CN" altLang="en-US" sz="2400" dirty="0"/>
              <a:t>权限的类型</a:t>
            </a:r>
          </a:p>
          <a:p>
            <a:pPr eaLnBrk="1" hangingPunct="1">
              <a:buClr>
                <a:srgbClr val="006600"/>
              </a:buClr>
              <a:buSzPct val="90000"/>
              <a:buFont typeface="Wingdings" panose="05000000000000000000" pitchFamily="2" charset="2"/>
              <a:buChar char="Ø"/>
            </a:pPr>
            <a:r>
              <a:rPr lang="zh-CN" altLang="en-US" sz="2400" dirty="0"/>
              <a:t>授予、撤销和拒绝权限管理</a:t>
            </a:r>
          </a:p>
          <a:p>
            <a:pPr eaLnBrk="1" hangingPunct="1">
              <a:buClr>
                <a:srgbClr val="006600"/>
              </a:buClr>
              <a:buSzPct val="90000"/>
              <a:buFont typeface="Wingdings" panose="05000000000000000000" pitchFamily="2" charset="2"/>
              <a:buChar char="Ø"/>
            </a:pPr>
            <a:endParaRPr lang="zh-CN" altLang="en-US" sz="2400" dirty="0"/>
          </a:p>
          <a:p>
            <a:pPr eaLnBrk="1" hangingPunct="1">
              <a:buFont typeface="Wingdings" panose="05000000000000000000" pitchFamily="2" charset="2"/>
              <a:buNone/>
            </a:pPr>
            <a:endParaRPr lang="en-US" altLang="zh-CN" dirty="0"/>
          </a:p>
        </p:txBody>
      </p:sp>
      <p:sp>
        <p:nvSpPr>
          <p:cNvPr id="4" name="日期占位符 3"/>
          <p:cNvSpPr>
            <a:spLocks noGrp="1"/>
          </p:cNvSpPr>
          <p:nvPr>
            <p:ph type="dt" sz="half" idx="10"/>
          </p:nvPr>
        </p:nvSpPr>
        <p:spPr/>
        <p:txBody>
          <a:bodyPr/>
          <a:lstStyle/>
          <a:p>
            <a:pPr>
              <a:defRPr/>
            </a:pPr>
            <a:fld id="{AE9004CF-2438-46D6-B2F9-53AA44AA342D}" type="datetime1">
              <a:rPr lang="zh-CN" altLang="en-US"/>
              <a:t>2020/5/1</a:t>
            </a:fld>
            <a:endParaRPr lang="en-US" altLang="zh-CN"/>
          </a:p>
        </p:txBody>
      </p:sp>
      <p:sp>
        <p:nvSpPr>
          <p:cNvPr id="5" name="灯片编号占位符 4"/>
          <p:cNvSpPr>
            <a:spLocks noGrp="1"/>
          </p:cNvSpPr>
          <p:nvPr>
            <p:ph type="sldNum" sz="quarter" idx="12"/>
          </p:nvPr>
        </p:nvSpPr>
        <p:spPr/>
        <p:txBody>
          <a:bodyPr/>
          <a:lstStyle/>
          <a:p>
            <a:pPr>
              <a:defRPr/>
            </a:pPr>
            <a:fld id="{504C6401-CF34-4836-8650-57CCDAB2AB3C}" type="slidenum">
              <a:rPr lang="en-US" altLang="zh-CN"/>
              <a:t>75</a:t>
            </a:fld>
            <a:r>
              <a:rPr lang="en-US" altLang="zh-CN"/>
              <a:t>/69</a:t>
            </a:r>
          </a:p>
        </p:txBody>
      </p:sp>
    </p:spTree>
  </p:cSld>
  <p:clrMapOvr>
    <a:masterClrMapping/>
  </p:clrMapOvr>
  <p:transition>
    <p:cover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590"/>
          <p:cNvSpPr>
            <a:spLocks noChangeArrowheads="1"/>
          </p:cNvSpPr>
          <p:nvPr/>
        </p:nvSpPr>
        <p:spPr bwMode="auto">
          <a:xfrm>
            <a:off x="2654303" y="831854"/>
            <a:ext cx="6880225" cy="5166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350" name="Freeform 591"/>
          <p:cNvSpPr/>
          <p:nvPr/>
        </p:nvSpPr>
        <p:spPr bwMode="auto">
          <a:xfrm>
            <a:off x="2724151" y="3050117"/>
            <a:ext cx="863600" cy="472016"/>
          </a:xfrm>
          <a:custGeom>
            <a:avLst/>
            <a:gdLst>
              <a:gd name="T0" fmla="*/ 197 w 482"/>
              <a:gd name="T1" fmla="*/ 0 h 197"/>
              <a:gd name="T2" fmla="*/ 70 w 482"/>
              <a:gd name="T3" fmla="*/ 116 h 197"/>
              <a:gd name="T4" fmla="*/ 0 w 482"/>
              <a:gd name="T5" fmla="*/ 197 h 197"/>
              <a:gd name="T6" fmla="*/ 482 w 482"/>
              <a:gd name="T7" fmla="*/ 197 h 197"/>
              <a:gd name="T8" fmla="*/ 373 w 482"/>
              <a:gd name="T9" fmla="*/ 101 h 197"/>
              <a:gd name="T10" fmla="*/ 324 w 482"/>
              <a:gd name="T11" fmla="*/ 113 h 197"/>
              <a:gd name="T12" fmla="*/ 197 w 482"/>
              <a:gd name="T13" fmla="*/ 0 h 197"/>
            </a:gdLst>
            <a:ahLst/>
            <a:cxnLst>
              <a:cxn ang="0">
                <a:pos x="T0" y="T1"/>
              </a:cxn>
              <a:cxn ang="0">
                <a:pos x="T2" y="T3"/>
              </a:cxn>
              <a:cxn ang="0">
                <a:pos x="T4" y="T5"/>
              </a:cxn>
              <a:cxn ang="0">
                <a:pos x="T6" y="T7"/>
              </a:cxn>
              <a:cxn ang="0">
                <a:pos x="T8" y="T9"/>
              </a:cxn>
              <a:cxn ang="0">
                <a:pos x="T10" y="T11"/>
              </a:cxn>
              <a:cxn ang="0">
                <a:pos x="T12" y="T13"/>
              </a:cxn>
            </a:cxnLst>
            <a:rect l="0" t="0" r="r" b="b"/>
            <a:pathLst>
              <a:path w="482" h="197">
                <a:moveTo>
                  <a:pt x="197" y="0"/>
                </a:moveTo>
                <a:cubicBezTo>
                  <a:pt x="131" y="0"/>
                  <a:pt x="76" y="51"/>
                  <a:pt x="70" y="116"/>
                </a:cubicBezTo>
                <a:cubicBezTo>
                  <a:pt x="30" y="122"/>
                  <a:pt x="0" y="156"/>
                  <a:pt x="0" y="197"/>
                </a:cubicBezTo>
                <a:cubicBezTo>
                  <a:pt x="482" y="197"/>
                  <a:pt x="482" y="197"/>
                  <a:pt x="482" y="197"/>
                </a:cubicBezTo>
                <a:cubicBezTo>
                  <a:pt x="475" y="143"/>
                  <a:pt x="429" y="101"/>
                  <a:pt x="373" y="101"/>
                </a:cubicBezTo>
                <a:cubicBezTo>
                  <a:pt x="356" y="101"/>
                  <a:pt x="339" y="105"/>
                  <a:pt x="324" y="113"/>
                </a:cubicBezTo>
                <a:cubicBezTo>
                  <a:pt x="317" y="49"/>
                  <a:pt x="263" y="0"/>
                  <a:pt x="197" y="0"/>
                </a:cubicBezTo>
              </a:path>
            </a:pathLst>
          </a:custGeom>
          <a:solidFill>
            <a:schemeClr val="bg1">
              <a:alpha val="40000"/>
            </a:schemeClr>
          </a:solidFill>
          <a:ln>
            <a:noFill/>
          </a:ln>
        </p:spPr>
        <p:txBody>
          <a:bodyPr lIns="51435" tIns="25718" rIns="51435" bIns="25718"/>
          <a:lstStyle/>
          <a:p>
            <a:pPr eaLnBrk="1" hangingPunct="1">
              <a:defRPr/>
            </a:pPr>
            <a:endParaRPr lang="zh-CN" altLang="en-US" sz="1015">
              <a:solidFill>
                <a:prstClr val="black"/>
              </a:solidFill>
            </a:endParaRPr>
          </a:p>
        </p:txBody>
      </p:sp>
      <p:grpSp>
        <p:nvGrpSpPr>
          <p:cNvPr id="1160" name="组合 1159"/>
          <p:cNvGrpSpPr/>
          <p:nvPr/>
        </p:nvGrpSpPr>
        <p:grpSpPr bwMode="auto">
          <a:xfrm>
            <a:off x="2978151" y="4328584"/>
            <a:ext cx="115888" cy="2529416"/>
            <a:chOff x="554038" y="4591050"/>
            <a:chExt cx="206375" cy="3371848"/>
          </a:xfrm>
        </p:grpSpPr>
        <p:sp>
          <p:nvSpPr>
            <p:cNvPr id="2095" name="Freeform 1118"/>
            <p:cNvSpPr>
              <a:spLocks noEditPoints="1"/>
            </p:cNvSpPr>
            <p:nvPr/>
          </p:nvSpPr>
          <p:spPr bwMode="auto">
            <a:xfrm>
              <a:off x="576654" y="4591050"/>
              <a:ext cx="155488" cy="397849"/>
            </a:xfrm>
            <a:custGeom>
              <a:avLst/>
              <a:gdLst>
                <a:gd name="T0" fmla="*/ 5 w 49"/>
                <a:gd name="T1" fmla="*/ 118 h 125"/>
                <a:gd name="T2" fmla="*/ 5 w 49"/>
                <a:gd name="T3" fmla="*/ 118 h 125"/>
                <a:gd name="T4" fmla="*/ 12 w 49"/>
                <a:gd name="T5" fmla="*/ 125 h 125"/>
                <a:gd name="T6" fmla="*/ 12 w 49"/>
                <a:gd name="T7" fmla="*/ 125 h 125"/>
                <a:gd name="T8" fmla="*/ 12 w 49"/>
                <a:gd name="T9" fmla="*/ 125 h 125"/>
                <a:gd name="T10" fmla="*/ 5 w 49"/>
                <a:gd name="T11" fmla="*/ 118 h 125"/>
                <a:gd name="T12" fmla="*/ 5 w 49"/>
                <a:gd name="T13" fmla="*/ 118 h 125"/>
                <a:gd name="T14" fmla="*/ 0 w 49"/>
                <a:gd name="T15" fmla="*/ 77 h 125"/>
                <a:gd name="T16" fmla="*/ 0 w 49"/>
                <a:gd name="T17" fmla="*/ 80 h 125"/>
                <a:gd name="T18" fmla="*/ 0 w 49"/>
                <a:gd name="T19" fmla="*/ 80 h 125"/>
                <a:gd name="T20" fmla="*/ 0 w 49"/>
                <a:gd name="T21" fmla="*/ 77 h 125"/>
                <a:gd name="T22" fmla="*/ 25 w 49"/>
                <a:gd name="T23" fmla="*/ 0 h 125"/>
                <a:gd name="T24" fmla="*/ 25 w 49"/>
                <a:gd name="T25" fmla="*/ 0 h 125"/>
                <a:gd name="T26" fmla="*/ 25 w 49"/>
                <a:gd name="T27" fmla="*/ 0 h 125"/>
                <a:gd name="T28" fmla="*/ 25 w 49"/>
                <a:gd name="T29" fmla="*/ 0 h 125"/>
                <a:gd name="T30" fmla="*/ 25 w 49"/>
                <a:gd name="T31" fmla="*/ 0 h 125"/>
                <a:gd name="T32" fmla="*/ 25 w 49"/>
                <a:gd name="T33" fmla="*/ 0 h 125"/>
                <a:gd name="T34" fmla="*/ 25 w 49"/>
                <a:gd name="T35" fmla="*/ 0 h 125"/>
                <a:gd name="T36" fmla="*/ 20 w 49"/>
                <a:gd name="T37" fmla="*/ 125 h 125"/>
                <a:gd name="T38" fmla="*/ 37 w 49"/>
                <a:gd name="T39" fmla="*/ 125 h 125"/>
                <a:gd name="T40" fmla="*/ 37 w 49"/>
                <a:gd name="T41" fmla="*/ 125 h 125"/>
                <a:gd name="T42" fmla="*/ 44 w 49"/>
                <a:gd name="T43" fmla="*/ 118 h 125"/>
                <a:gd name="T44" fmla="*/ 44 w 49"/>
                <a:gd name="T45" fmla="*/ 118 h 125"/>
                <a:gd name="T46" fmla="*/ 39 w 49"/>
                <a:gd name="T47" fmla="*/ 116 h 125"/>
                <a:gd name="T48" fmla="*/ 48 w 49"/>
                <a:gd name="T49" fmla="*/ 80 h 125"/>
                <a:gd name="T50" fmla="*/ 49 w 49"/>
                <a:gd name="T51" fmla="*/ 81 h 125"/>
                <a:gd name="T52" fmla="*/ 49 w 49"/>
                <a:gd name="T53" fmla="*/ 77 h 125"/>
                <a:gd name="T54" fmla="*/ 48 w 49"/>
                <a:gd name="T55" fmla="*/ 65 h 125"/>
                <a:gd name="T56" fmla="*/ 46 w 49"/>
                <a:gd name="T57" fmla="*/ 53 h 125"/>
                <a:gd name="T58" fmla="*/ 45 w 49"/>
                <a:gd name="T59" fmla="*/ 47 h 125"/>
                <a:gd name="T60" fmla="*/ 45 w 49"/>
                <a:gd name="T61" fmla="*/ 44 h 125"/>
                <a:gd name="T62" fmla="*/ 44 w 49"/>
                <a:gd name="T63" fmla="*/ 41 h 125"/>
                <a:gd name="T64" fmla="*/ 44 w 49"/>
                <a:gd name="T65" fmla="*/ 38 h 125"/>
                <a:gd name="T66" fmla="*/ 43 w 49"/>
                <a:gd name="T67" fmla="*/ 35 h 125"/>
                <a:gd name="T68" fmla="*/ 43 w 49"/>
                <a:gd name="T69" fmla="*/ 33 h 125"/>
                <a:gd name="T70" fmla="*/ 42 w 49"/>
                <a:gd name="T71" fmla="*/ 30 h 125"/>
                <a:gd name="T72" fmla="*/ 41 w 49"/>
                <a:gd name="T73" fmla="*/ 27 h 125"/>
                <a:gd name="T74" fmla="*/ 40 w 49"/>
                <a:gd name="T75" fmla="*/ 25 h 125"/>
                <a:gd name="T76" fmla="*/ 38 w 49"/>
                <a:gd name="T77" fmla="*/ 20 h 125"/>
                <a:gd name="T78" fmla="*/ 34 w 49"/>
                <a:gd name="T79" fmla="*/ 12 h 125"/>
                <a:gd name="T80" fmla="*/ 33 w 49"/>
                <a:gd name="T81" fmla="*/ 11 h 125"/>
                <a:gd name="T82" fmla="*/ 33 w 49"/>
                <a:gd name="T83" fmla="*/ 10 h 125"/>
                <a:gd name="T84" fmla="*/ 32 w 49"/>
                <a:gd name="T85" fmla="*/ 9 h 125"/>
                <a:gd name="T86" fmla="*/ 32 w 49"/>
                <a:gd name="T87" fmla="*/ 8 h 125"/>
                <a:gd name="T88" fmla="*/ 30 w 49"/>
                <a:gd name="T89" fmla="*/ 5 h 125"/>
                <a:gd name="T90" fmla="*/ 28 w 49"/>
                <a:gd name="T91" fmla="*/ 3 h 125"/>
                <a:gd name="T92" fmla="*/ 26 w 49"/>
                <a:gd name="T93" fmla="*/ 1 h 125"/>
                <a:gd name="T94" fmla="*/ 25 w 49"/>
                <a:gd name="T95" fmla="*/ 0 h 125"/>
                <a:gd name="T96" fmla="*/ 25 w 49"/>
                <a:gd name="T97"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9" h="125">
                  <a:moveTo>
                    <a:pt x="5" y="118"/>
                  </a:moveTo>
                  <a:cubicBezTo>
                    <a:pt x="5" y="118"/>
                    <a:pt x="5" y="118"/>
                    <a:pt x="5" y="118"/>
                  </a:cubicBezTo>
                  <a:cubicBezTo>
                    <a:pt x="6" y="121"/>
                    <a:pt x="9" y="123"/>
                    <a:pt x="12" y="125"/>
                  </a:cubicBezTo>
                  <a:cubicBezTo>
                    <a:pt x="12" y="125"/>
                    <a:pt x="12" y="125"/>
                    <a:pt x="12" y="125"/>
                  </a:cubicBezTo>
                  <a:cubicBezTo>
                    <a:pt x="12" y="125"/>
                    <a:pt x="12" y="125"/>
                    <a:pt x="12" y="125"/>
                  </a:cubicBezTo>
                  <a:cubicBezTo>
                    <a:pt x="9" y="123"/>
                    <a:pt x="6" y="121"/>
                    <a:pt x="5" y="118"/>
                  </a:cubicBezTo>
                  <a:cubicBezTo>
                    <a:pt x="5" y="118"/>
                    <a:pt x="5" y="118"/>
                    <a:pt x="5" y="118"/>
                  </a:cubicBezTo>
                  <a:moveTo>
                    <a:pt x="0" y="77"/>
                  </a:moveTo>
                  <a:cubicBezTo>
                    <a:pt x="0" y="78"/>
                    <a:pt x="0" y="79"/>
                    <a:pt x="0" y="80"/>
                  </a:cubicBezTo>
                  <a:cubicBezTo>
                    <a:pt x="0" y="80"/>
                    <a:pt x="0" y="80"/>
                    <a:pt x="0" y="80"/>
                  </a:cubicBezTo>
                  <a:cubicBezTo>
                    <a:pt x="0" y="79"/>
                    <a:pt x="0" y="78"/>
                    <a:pt x="0" y="77"/>
                  </a:cubicBezTo>
                  <a:moveTo>
                    <a:pt x="25" y="0"/>
                  </a:move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5" y="0"/>
                    <a:pt x="25" y="0"/>
                    <a:pt x="25" y="0"/>
                  </a:cubicBezTo>
                  <a:cubicBezTo>
                    <a:pt x="24" y="1"/>
                    <a:pt x="6" y="61"/>
                    <a:pt x="20" y="125"/>
                  </a:cubicBezTo>
                  <a:cubicBezTo>
                    <a:pt x="37" y="125"/>
                    <a:pt x="37" y="125"/>
                    <a:pt x="37" y="125"/>
                  </a:cubicBezTo>
                  <a:cubicBezTo>
                    <a:pt x="37" y="125"/>
                    <a:pt x="37" y="125"/>
                    <a:pt x="37" y="125"/>
                  </a:cubicBezTo>
                  <a:cubicBezTo>
                    <a:pt x="40" y="123"/>
                    <a:pt x="43" y="121"/>
                    <a:pt x="44" y="118"/>
                  </a:cubicBezTo>
                  <a:cubicBezTo>
                    <a:pt x="44" y="118"/>
                    <a:pt x="44" y="118"/>
                    <a:pt x="44" y="118"/>
                  </a:cubicBezTo>
                  <a:cubicBezTo>
                    <a:pt x="43" y="117"/>
                    <a:pt x="41" y="116"/>
                    <a:pt x="39" y="116"/>
                  </a:cubicBezTo>
                  <a:cubicBezTo>
                    <a:pt x="48" y="80"/>
                    <a:pt x="48" y="80"/>
                    <a:pt x="48" y="80"/>
                  </a:cubicBezTo>
                  <a:cubicBezTo>
                    <a:pt x="49" y="81"/>
                    <a:pt x="49" y="81"/>
                    <a:pt x="49" y="81"/>
                  </a:cubicBezTo>
                  <a:cubicBezTo>
                    <a:pt x="49" y="79"/>
                    <a:pt x="49" y="78"/>
                    <a:pt x="49" y="77"/>
                  </a:cubicBezTo>
                  <a:cubicBezTo>
                    <a:pt x="49" y="73"/>
                    <a:pt x="48" y="69"/>
                    <a:pt x="48" y="65"/>
                  </a:cubicBezTo>
                  <a:cubicBezTo>
                    <a:pt x="47" y="61"/>
                    <a:pt x="47" y="57"/>
                    <a:pt x="46" y="53"/>
                  </a:cubicBezTo>
                  <a:cubicBezTo>
                    <a:pt x="46" y="51"/>
                    <a:pt x="46" y="49"/>
                    <a:pt x="45" y="47"/>
                  </a:cubicBezTo>
                  <a:cubicBezTo>
                    <a:pt x="45" y="46"/>
                    <a:pt x="45" y="45"/>
                    <a:pt x="45" y="44"/>
                  </a:cubicBezTo>
                  <a:cubicBezTo>
                    <a:pt x="45" y="43"/>
                    <a:pt x="44" y="42"/>
                    <a:pt x="44" y="41"/>
                  </a:cubicBezTo>
                  <a:cubicBezTo>
                    <a:pt x="44" y="40"/>
                    <a:pt x="44" y="39"/>
                    <a:pt x="44" y="38"/>
                  </a:cubicBezTo>
                  <a:cubicBezTo>
                    <a:pt x="44" y="37"/>
                    <a:pt x="43" y="36"/>
                    <a:pt x="43" y="35"/>
                  </a:cubicBezTo>
                  <a:cubicBezTo>
                    <a:pt x="43" y="35"/>
                    <a:pt x="43" y="34"/>
                    <a:pt x="43" y="33"/>
                  </a:cubicBezTo>
                  <a:cubicBezTo>
                    <a:pt x="42" y="32"/>
                    <a:pt x="42" y="31"/>
                    <a:pt x="42" y="30"/>
                  </a:cubicBezTo>
                  <a:cubicBezTo>
                    <a:pt x="42" y="29"/>
                    <a:pt x="41" y="28"/>
                    <a:pt x="41" y="27"/>
                  </a:cubicBezTo>
                  <a:cubicBezTo>
                    <a:pt x="41" y="27"/>
                    <a:pt x="40" y="26"/>
                    <a:pt x="40" y="25"/>
                  </a:cubicBezTo>
                  <a:cubicBezTo>
                    <a:pt x="40" y="23"/>
                    <a:pt x="39" y="22"/>
                    <a:pt x="38" y="20"/>
                  </a:cubicBezTo>
                  <a:cubicBezTo>
                    <a:pt x="37" y="17"/>
                    <a:pt x="35" y="14"/>
                    <a:pt x="34" y="12"/>
                  </a:cubicBezTo>
                  <a:cubicBezTo>
                    <a:pt x="33" y="11"/>
                    <a:pt x="33" y="11"/>
                    <a:pt x="33" y="11"/>
                  </a:cubicBezTo>
                  <a:cubicBezTo>
                    <a:pt x="33" y="10"/>
                    <a:pt x="33" y="10"/>
                    <a:pt x="33" y="10"/>
                  </a:cubicBezTo>
                  <a:cubicBezTo>
                    <a:pt x="32" y="9"/>
                    <a:pt x="32" y="9"/>
                    <a:pt x="32" y="9"/>
                  </a:cubicBezTo>
                  <a:cubicBezTo>
                    <a:pt x="32" y="8"/>
                    <a:pt x="32" y="8"/>
                    <a:pt x="32" y="8"/>
                  </a:cubicBezTo>
                  <a:cubicBezTo>
                    <a:pt x="31" y="7"/>
                    <a:pt x="30" y="6"/>
                    <a:pt x="30" y="5"/>
                  </a:cubicBezTo>
                  <a:cubicBezTo>
                    <a:pt x="29" y="4"/>
                    <a:pt x="28" y="4"/>
                    <a:pt x="28" y="3"/>
                  </a:cubicBezTo>
                  <a:cubicBezTo>
                    <a:pt x="27" y="2"/>
                    <a:pt x="27" y="2"/>
                    <a:pt x="26" y="1"/>
                  </a:cubicBezTo>
                  <a:cubicBezTo>
                    <a:pt x="26" y="1"/>
                    <a:pt x="25" y="0"/>
                    <a:pt x="25" y="0"/>
                  </a:cubicBezTo>
                  <a:cubicBezTo>
                    <a:pt x="25" y="0"/>
                    <a:pt x="25" y="0"/>
                    <a:pt x="2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6" name="Freeform 1119"/>
            <p:cNvSpPr>
              <a:spLocks noEditPoints="1"/>
            </p:cNvSpPr>
            <p:nvPr/>
          </p:nvSpPr>
          <p:spPr bwMode="auto">
            <a:xfrm>
              <a:off x="610579" y="4988899"/>
              <a:ext cx="87639" cy="22573"/>
            </a:xfrm>
            <a:custGeom>
              <a:avLst/>
              <a:gdLst>
                <a:gd name="T0" fmla="*/ 0 w 27"/>
                <a:gd name="T1" fmla="*/ 7 h 7"/>
                <a:gd name="T2" fmla="*/ 0 w 27"/>
                <a:gd name="T3" fmla="*/ 7 h 7"/>
                <a:gd name="T4" fmla="*/ 4 w 27"/>
                <a:gd name="T5" fmla="*/ 7 h 7"/>
                <a:gd name="T6" fmla="*/ 0 w 27"/>
                <a:gd name="T7" fmla="*/ 7 h 7"/>
                <a:gd name="T8" fmla="*/ 9 w 27"/>
                <a:gd name="T9" fmla="*/ 0 h 7"/>
                <a:gd name="T10" fmla="*/ 10 w 27"/>
                <a:gd name="T11" fmla="*/ 3 h 7"/>
                <a:gd name="T12" fmla="*/ 21 w 27"/>
                <a:gd name="T13" fmla="*/ 3 h 7"/>
                <a:gd name="T14" fmla="*/ 21 w 27"/>
                <a:gd name="T15" fmla="*/ 7 h 7"/>
                <a:gd name="T16" fmla="*/ 27 w 27"/>
                <a:gd name="T17" fmla="*/ 7 h 7"/>
                <a:gd name="T18" fmla="*/ 27 w 27"/>
                <a:gd name="T19" fmla="*/ 0 h 7"/>
                <a:gd name="T20" fmla="*/ 26 w 27"/>
                <a:gd name="T21" fmla="*/ 0 h 7"/>
                <a:gd name="T22" fmla="*/ 9 w 27"/>
                <a:gd name="T23" fmla="*/ 0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7" h="7">
                  <a:moveTo>
                    <a:pt x="0" y="7"/>
                  </a:moveTo>
                  <a:cubicBezTo>
                    <a:pt x="0" y="7"/>
                    <a:pt x="0" y="7"/>
                    <a:pt x="0" y="7"/>
                  </a:cubicBezTo>
                  <a:cubicBezTo>
                    <a:pt x="4" y="7"/>
                    <a:pt x="4" y="7"/>
                    <a:pt x="4" y="7"/>
                  </a:cubicBezTo>
                  <a:cubicBezTo>
                    <a:pt x="0" y="7"/>
                    <a:pt x="0" y="7"/>
                    <a:pt x="0" y="7"/>
                  </a:cubicBezTo>
                  <a:moveTo>
                    <a:pt x="9" y="0"/>
                  </a:moveTo>
                  <a:cubicBezTo>
                    <a:pt x="10" y="1"/>
                    <a:pt x="10" y="2"/>
                    <a:pt x="10" y="3"/>
                  </a:cubicBezTo>
                  <a:cubicBezTo>
                    <a:pt x="21" y="3"/>
                    <a:pt x="21" y="3"/>
                    <a:pt x="21" y="3"/>
                  </a:cubicBezTo>
                  <a:cubicBezTo>
                    <a:pt x="21" y="7"/>
                    <a:pt x="21" y="7"/>
                    <a:pt x="21" y="7"/>
                  </a:cubicBezTo>
                  <a:cubicBezTo>
                    <a:pt x="27" y="7"/>
                    <a:pt x="27" y="7"/>
                    <a:pt x="27" y="7"/>
                  </a:cubicBezTo>
                  <a:cubicBezTo>
                    <a:pt x="27" y="0"/>
                    <a:pt x="27" y="0"/>
                    <a:pt x="27" y="0"/>
                  </a:cubicBezTo>
                  <a:cubicBezTo>
                    <a:pt x="26" y="0"/>
                    <a:pt x="26" y="0"/>
                    <a:pt x="26" y="0"/>
                  </a:cubicBezTo>
                  <a:cubicBezTo>
                    <a:pt x="9" y="0"/>
                    <a:pt x="9" y="0"/>
                    <a:pt x="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7" name="Freeform 1120"/>
            <p:cNvSpPr>
              <a:spLocks noEditPoints="1"/>
            </p:cNvSpPr>
            <p:nvPr/>
          </p:nvSpPr>
          <p:spPr bwMode="auto">
            <a:xfrm>
              <a:off x="554038" y="4847818"/>
              <a:ext cx="36752" cy="163655"/>
            </a:xfrm>
            <a:custGeom>
              <a:avLst/>
              <a:gdLst>
                <a:gd name="T0" fmla="*/ 0 w 12"/>
                <a:gd name="T1" fmla="*/ 52 h 52"/>
                <a:gd name="T2" fmla="*/ 0 w 12"/>
                <a:gd name="T3" fmla="*/ 52 h 52"/>
                <a:gd name="T4" fmla="*/ 0 w 12"/>
                <a:gd name="T5" fmla="*/ 52 h 52"/>
                <a:gd name="T6" fmla="*/ 12 w 12"/>
                <a:gd name="T7" fmla="*/ 38 h 52"/>
                <a:gd name="T8" fmla="*/ 0 w 12"/>
                <a:gd name="T9" fmla="*/ 52 h 52"/>
                <a:gd name="T10" fmla="*/ 12 w 12"/>
                <a:gd name="T11" fmla="*/ 38 h 52"/>
                <a:gd name="T12" fmla="*/ 12 w 12"/>
                <a:gd name="T13" fmla="*/ 38 h 52"/>
                <a:gd name="T14" fmla="*/ 7 w 12"/>
                <a:gd name="T15" fmla="*/ 0 h 52"/>
                <a:gd name="T16" fmla="*/ 7 w 12"/>
                <a:gd name="T17" fmla="*/ 0 h 52"/>
                <a:gd name="T18" fmla="*/ 0 w 12"/>
                <a:gd name="T19" fmla="*/ 7 h 52"/>
                <a:gd name="T20" fmla="*/ 7 w 12"/>
                <a:gd name="T21" fmla="*/ 0 h 52"/>
                <a:gd name="T22" fmla="*/ 7 w 12"/>
                <a:gd name="T23" fmla="*/ 0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 h="52">
                  <a:moveTo>
                    <a:pt x="0" y="52"/>
                  </a:moveTo>
                  <a:cubicBezTo>
                    <a:pt x="0" y="52"/>
                    <a:pt x="0" y="52"/>
                    <a:pt x="0" y="52"/>
                  </a:cubicBezTo>
                  <a:cubicBezTo>
                    <a:pt x="0" y="52"/>
                    <a:pt x="0" y="52"/>
                    <a:pt x="0" y="52"/>
                  </a:cubicBezTo>
                  <a:moveTo>
                    <a:pt x="12" y="38"/>
                  </a:moveTo>
                  <a:cubicBezTo>
                    <a:pt x="5" y="43"/>
                    <a:pt x="0" y="52"/>
                    <a:pt x="0" y="52"/>
                  </a:cubicBezTo>
                  <a:cubicBezTo>
                    <a:pt x="0" y="52"/>
                    <a:pt x="5" y="43"/>
                    <a:pt x="12" y="38"/>
                  </a:cubicBezTo>
                  <a:cubicBezTo>
                    <a:pt x="12" y="38"/>
                    <a:pt x="12" y="38"/>
                    <a:pt x="12" y="38"/>
                  </a:cubicBezTo>
                  <a:moveTo>
                    <a:pt x="7" y="0"/>
                  </a:moveTo>
                  <a:cubicBezTo>
                    <a:pt x="7" y="0"/>
                    <a:pt x="7" y="0"/>
                    <a:pt x="7" y="0"/>
                  </a:cubicBezTo>
                  <a:cubicBezTo>
                    <a:pt x="0" y="7"/>
                    <a:pt x="0" y="7"/>
                    <a:pt x="0" y="7"/>
                  </a:cubicBezTo>
                  <a:cubicBezTo>
                    <a:pt x="7" y="0"/>
                    <a:pt x="7" y="0"/>
                    <a:pt x="7" y="0"/>
                  </a:cubicBezTo>
                  <a:cubicBezTo>
                    <a:pt x="7" y="0"/>
                    <a:pt x="7" y="0"/>
                    <a:pt x="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8" name="Freeform 1121"/>
            <p:cNvSpPr/>
            <p:nvPr/>
          </p:nvSpPr>
          <p:spPr bwMode="auto">
            <a:xfrm>
              <a:off x="701044" y="4847818"/>
              <a:ext cx="59369" cy="169298"/>
            </a:xfrm>
            <a:custGeom>
              <a:avLst/>
              <a:gdLst>
                <a:gd name="T0" fmla="*/ 9 w 19"/>
                <a:gd name="T1" fmla="*/ 0 h 54"/>
                <a:gd name="T2" fmla="*/ 0 w 19"/>
                <a:gd name="T3" fmla="*/ 36 h 54"/>
                <a:gd name="T4" fmla="*/ 5 w 19"/>
                <a:gd name="T5" fmla="*/ 38 h 54"/>
                <a:gd name="T6" fmla="*/ 19 w 19"/>
                <a:gd name="T7" fmla="*/ 54 h 54"/>
                <a:gd name="T8" fmla="*/ 19 w 19"/>
                <a:gd name="T9" fmla="*/ 9 h 54"/>
                <a:gd name="T10" fmla="*/ 10 w 19"/>
                <a:gd name="T11" fmla="*/ 1 h 54"/>
                <a:gd name="T12" fmla="*/ 9 w 19"/>
                <a:gd name="T13" fmla="*/ 0 h 54"/>
              </a:gdLst>
              <a:ahLst/>
              <a:cxnLst>
                <a:cxn ang="0">
                  <a:pos x="T0" y="T1"/>
                </a:cxn>
                <a:cxn ang="0">
                  <a:pos x="T2" y="T3"/>
                </a:cxn>
                <a:cxn ang="0">
                  <a:pos x="T4" y="T5"/>
                </a:cxn>
                <a:cxn ang="0">
                  <a:pos x="T6" y="T7"/>
                </a:cxn>
                <a:cxn ang="0">
                  <a:pos x="T8" y="T9"/>
                </a:cxn>
                <a:cxn ang="0">
                  <a:pos x="T10" y="T11"/>
                </a:cxn>
                <a:cxn ang="0">
                  <a:pos x="T12" y="T13"/>
                </a:cxn>
              </a:cxnLst>
              <a:rect l="0" t="0" r="r" b="b"/>
              <a:pathLst>
                <a:path w="19" h="54">
                  <a:moveTo>
                    <a:pt x="9" y="0"/>
                  </a:moveTo>
                  <a:cubicBezTo>
                    <a:pt x="0" y="36"/>
                    <a:pt x="0" y="36"/>
                    <a:pt x="0" y="36"/>
                  </a:cubicBezTo>
                  <a:cubicBezTo>
                    <a:pt x="2" y="36"/>
                    <a:pt x="4" y="37"/>
                    <a:pt x="5" y="38"/>
                  </a:cubicBezTo>
                  <a:cubicBezTo>
                    <a:pt x="12" y="43"/>
                    <a:pt x="19" y="54"/>
                    <a:pt x="19" y="54"/>
                  </a:cubicBezTo>
                  <a:cubicBezTo>
                    <a:pt x="19" y="9"/>
                    <a:pt x="19" y="9"/>
                    <a:pt x="19" y="9"/>
                  </a:cubicBezTo>
                  <a:cubicBezTo>
                    <a:pt x="10" y="1"/>
                    <a:pt x="10" y="1"/>
                    <a:pt x="10" y="1"/>
                  </a:cubicBezTo>
                  <a:cubicBezTo>
                    <a:pt x="9" y="0"/>
                    <a:pt x="9" y="0"/>
                    <a:pt x="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2015" name="Rectangle 1122"/>
            <p:cNvSpPr>
              <a:spLocks noChangeArrowheads="1"/>
            </p:cNvSpPr>
            <p:nvPr/>
          </p:nvSpPr>
          <p:spPr bwMode="auto">
            <a:xfrm>
              <a:off x="655812" y="4591050"/>
              <a:ext cx="2828"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100" name="Freeform 1123"/>
            <p:cNvSpPr/>
            <p:nvPr/>
          </p:nvSpPr>
          <p:spPr bwMode="auto">
            <a:xfrm>
              <a:off x="655812" y="4591050"/>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1" name="Freeform 1124"/>
            <p:cNvSpPr>
              <a:spLocks noEditPoints="1"/>
            </p:cNvSpPr>
            <p:nvPr/>
          </p:nvSpPr>
          <p:spPr bwMode="auto">
            <a:xfrm>
              <a:off x="576654" y="4591050"/>
              <a:ext cx="79157" cy="420422"/>
            </a:xfrm>
            <a:custGeom>
              <a:avLst/>
              <a:gdLst>
                <a:gd name="T0" fmla="*/ 12 w 25"/>
                <a:gd name="T1" fmla="*/ 125 h 132"/>
                <a:gd name="T2" fmla="*/ 12 w 25"/>
                <a:gd name="T3" fmla="*/ 125 h 132"/>
                <a:gd name="T4" fmla="*/ 11 w 25"/>
                <a:gd name="T5" fmla="*/ 125 h 132"/>
                <a:gd name="T6" fmla="*/ 11 w 25"/>
                <a:gd name="T7" fmla="*/ 132 h 132"/>
                <a:gd name="T8" fmla="*/ 11 w 25"/>
                <a:gd name="T9" fmla="*/ 125 h 132"/>
                <a:gd name="T10" fmla="*/ 12 w 25"/>
                <a:gd name="T11" fmla="*/ 125 h 132"/>
                <a:gd name="T12" fmla="*/ 12 w 25"/>
                <a:gd name="T13" fmla="*/ 125 h 132"/>
                <a:gd name="T14" fmla="*/ 5 w 25"/>
                <a:gd name="T15" fmla="*/ 118 h 132"/>
                <a:gd name="T16" fmla="*/ 5 w 25"/>
                <a:gd name="T17" fmla="*/ 118 h 132"/>
                <a:gd name="T18" fmla="*/ 5 w 25"/>
                <a:gd name="T19" fmla="*/ 118 h 132"/>
                <a:gd name="T20" fmla="*/ 5 w 25"/>
                <a:gd name="T21" fmla="*/ 118 h 132"/>
                <a:gd name="T22" fmla="*/ 25 w 25"/>
                <a:gd name="T23" fmla="*/ 0 h 132"/>
                <a:gd name="T24" fmla="*/ 25 w 25"/>
                <a:gd name="T25" fmla="*/ 0 h 132"/>
                <a:gd name="T26" fmla="*/ 24 w 25"/>
                <a:gd name="T27" fmla="*/ 0 h 132"/>
                <a:gd name="T28" fmla="*/ 23 w 25"/>
                <a:gd name="T29" fmla="*/ 1 h 132"/>
                <a:gd name="T30" fmla="*/ 22 w 25"/>
                <a:gd name="T31" fmla="*/ 3 h 132"/>
                <a:gd name="T32" fmla="*/ 20 w 25"/>
                <a:gd name="T33" fmla="*/ 5 h 132"/>
                <a:gd name="T34" fmla="*/ 18 w 25"/>
                <a:gd name="T35" fmla="*/ 8 h 132"/>
                <a:gd name="T36" fmla="*/ 17 w 25"/>
                <a:gd name="T37" fmla="*/ 9 h 132"/>
                <a:gd name="T38" fmla="*/ 17 w 25"/>
                <a:gd name="T39" fmla="*/ 10 h 132"/>
                <a:gd name="T40" fmla="*/ 16 w 25"/>
                <a:gd name="T41" fmla="*/ 11 h 132"/>
                <a:gd name="T42" fmla="*/ 15 w 25"/>
                <a:gd name="T43" fmla="*/ 12 h 132"/>
                <a:gd name="T44" fmla="*/ 11 w 25"/>
                <a:gd name="T45" fmla="*/ 20 h 132"/>
                <a:gd name="T46" fmla="*/ 9 w 25"/>
                <a:gd name="T47" fmla="*/ 25 h 132"/>
                <a:gd name="T48" fmla="*/ 8 w 25"/>
                <a:gd name="T49" fmla="*/ 27 h 132"/>
                <a:gd name="T50" fmla="*/ 8 w 25"/>
                <a:gd name="T51" fmla="*/ 30 h 132"/>
                <a:gd name="T52" fmla="*/ 7 w 25"/>
                <a:gd name="T53" fmla="*/ 33 h 132"/>
                <a:gd name="T54" fmla="*/ 6 w 25"/>
                <a:gd name="T55" fmla="*/ 35 h 132"/>
                <a:gd name="T56" fmla="*/ 6 w 25"/>
                <a:gd name="T57" fmla="*/ 38 h 132"/>
                <a:gd name="T58" fmla="*/ 5 w 25"/>
                <a:gd name="T59" fmla="*/ 41 h 132"/>
                <a:gd name="T60" fmla="*/ 5 w 25"/>
                <a:gd name="T61" fmla="*/ 44 h 132"/>
                <a:gd name="T62" fmla="*/ 4 w 25"/>
                <a:gd name="T63" fmla="*/ 47 h 132"/>
                <a:gd name="T64" fmla="*/ 3 w 25"/>
                <a:gd name="T65" fmla="*/ 53 h 132"/>
                <a:gd name="T66" fmla="*/ 1 w 25"/>
                <a:gd name="T67" fmla="*/ 65 h 132"/>
                <a:gd name="T68" fmla="*/ 0 w 25"/>
                <a:gd name="T69" fmla="*/ 77 h 132"/>
                <a:gd name="T70" fmla="*/ 0 w 25"/>
                <a:gd name="T71" fmla="*/ 77 h 132"/>
                <a:gd name="T72" fmla="*/ 0 w 25"/>
                <a:gd name="T73" fmla="*/ 77 h 132"/>
                <a:gd name="T74" fmla="*/ 1 w 25"/>
                <a:gd name="T75" fmla="*/ 65 h 132"/>
                <a:gd name="T76" fmla="*/ 3 w 25"/>
                <a:gd name="T77" fmla="*/ 53 h 132"/>
                <a:gd name="T78" fmla="*/ 4 w 25"/>
                <a:gd name="T79" fmla="*/ 47 h 132"/>
                <a:gd name="T80" fmla="*/ 5 w 25"/>
                <a:gd name="T81" fmla="*/ 44 h 132"/>
                <a:gd name="T82" fmla="*/ 5 w 25"/>
                <a:gd name="T83" fmla="*/ 41 h 132"/>
                <a:gd name="T84" fmla="*/ 6 w 25"/>
                <a:gd name="T85" fmla="*/ 38 h 132"/>
                <a:gd name="T86" fmla="*/ 6 w 25"/>
                <a:gd name="T87" fmla="*/ 35 h 132"/>
                <a:gd name="T88" fmla="*/ 7 w 25"/>
                <a:gd name="T89" fmla="*/ 33 h 132"/>
                <a:gd name="T90" fmla="*/ 8 w 25"/>
                <a:gd name="T91" fmla="*/ 30 h 132"/>
                <a:gd name="T92" fmla="*/ 8 w 25"/>
                <a:gd name="T93" fmla="*/ 27 h 132"/>
                <a:gd name="T94" fmla="*/ 9 w 25"/>
                <a:gd name="T95" fmla="*/ 25 h 132"/>
                <a:gd name="T96" fmla="*/ 11 w 25"/>
                <a:gd name="T97" fmla="*/ 20 h 132"/>
                <a:gd name="T98" fmla="*/ 15 w 25"/>
                <a:gd name="T99" fmla="*/ 12 h 132"/>
                <a:gd name="T100" fmla="*/ 16 w 25"/>
                <a:gd name="T101" fmla="*/ 11 h 132"/>
                <a:gd name="T102" fmla="*/ 17 w 25"/>
                <a:gd name="T103" fmla="*/ 10 h 132"/>
                <a:gd name="T104" fmla="*/ 17 w 25"/>
                <a:gd name="T105" fmla="*/ 9 h 132"/>
                <a:gd name="T106" fmla="*/ 18 w 25"/>
                <a:gd name="T107" fmla="*/ 8 h 132"/>
                <a:gd name="T108" fmla="*/ 20 w 25"/>
                <a:gd name="T109" fmla="*/ 5 h 132"/>
                <a:gd name="T110" fmla="*/ 22 w 25"/>
                <a:gd name="T111" fmla="*/ 3 h 132"/>
                <a:gd name="T112" fmla="*/ 23 w 25"/>
                <a:gd name="T113" fmla="*/ 1 h 132"/>
                <a:gd name="T114" fmla="*/ 24 w 25"/>
                <a:gd name="T115" fmla="*/ 0 h 132"/>
                <a:gd name="T116" fmla="*/ 25 w 25"/>
                <a:gd name="T117"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5" h="132">
                  <a:moveTo>
                    <a:pt x="12" y="125"/>
                  </a:moveTo>
                  <a:cubicBezTo>
                    <a:pt x="12" y="125"/>
                    <a:pt x="12" y="125"/>
                    <a:pt x="12" y="125"/>
                  </a:cubicBezTo>
                  <a:cubicBezTo>
                    <a:pt x="11" y="125"/>
                    <a:pt x="11" y="125"/>
                    <a:pt x="11" y="125"/>
                  </a:cubicBezTo>
                  <a:cubicBezTo>
                    <a:pt x="11" y="132"/>
                    <a:pt x="11" y="132"/>
                    <a:pt x="11" y="132"/>
                  </a:cubicBezTo>
                  <a:cubicBezTo>
                    <a:pt x="11" y="125"/>
                    <a:pt x="11" y="125"/>
                    <a:pt x="11" y="125"/>
                  </a:cubicBezTo>
                  <a:cubicBezTo>
                    <a:pt x="12" y="125"/>
                    <a:pt x="12" y="125"/>
                    <a:pt x="12" y="125"/>
                  </a:cubicBezTo>
                  <a:cubicBezTo>
                    <a:pt x="12" y="125"/>
                    <a:pt x="12" y="125"/>
                    <a:pt x="12" y="125"/>
                  </a:cubicBezTo>
                  <a:moveTo>
                    <a:pt x="5" y="118"/>
                  </a:moveTo>
                  <a:cubicBezTo>
                    <a:pt x="5" y="118"/>
                    <a:pt x="5" y="118"/>
                    <a:pt x="5" y="118"/>
                  </a:cubicBezTo>
                  <a:cubicBezTo>
                    <a:pt x="5" y="118"/>
                    <a:pt x="5" y="118"/>
                    <a:pt x="5" y="118"/>
                  </a:cubicBezTo>
                  <a:cubicBezTo>
                    <a:pt x="5" y="118"/>
                    <a:pt x="5" y="118"/>
                    <a:pt x="5" y="118"/>
                  </a:cubicBezTo>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7"/>
                    <a:pt x="0" y="77"/>
                    <a:pt x="0" y="77"/>
                  </a:cubicBezTo>
                  <a:cubicBezTo>
                    <a:pt x="0" y="73"/>
                    <a:pt x="1" y="69"/>
                    <a:pt x="1" y="65"/>
                  </a:cubicBezTo>
                  <a:cubicBezTo>
                    <a:pt x="2" y="61"/>
                    <a:pt x="2" y="57"/>
                    <a:pt x="3" y="53"/>
                  </a:cubicBezTo>
                  <a:cubicBezTo>
                    <a:pt x="3" y="51"/>
                    <a:pt x="4" y="49"/>
                    <a:pt x="4" y="47"/>
                  </a:cubicBezTo>
                  <a:cubicBezTo>
                    <a:pt x="4" y="46"/>
                    <a:pt x="4" y="45"/>
                    <a:pt x="5" y="44"/>
                  </a:cubicBezTo>
                  <a:cubicBezTo>
                    <a:pt x="5" y="43"/>
                    <a:pt x="5" y="42"/>
                    <a:pt x="5" y="41"/>
                  </a:cubicBezTo>
                  <a:cubicBezTo>
                    <a:pt x="5" y="40"/>
                    <a:pt x="5" y="39"/>
                    <a:pt x="6" y="38"/>
                  </a:cubicBezTo>
                  <a:cubicBezTo>
                    <a:pt x="6" y="37"/>
                    <a:pt x="6" y="36"/>
                    <a:pt x="6" y="35"/>
                  </a:cubicBezTo>
                  <a:cubicBezTo>
                    <a:pt x="6" y="34"/>
                    <a:pt x="7" y="34"/>
                    <a:pt x="7" y="33"/>
                  </a:cubicBezTo>
                  <a:cubicBezTo>
                    <a:pt x="7" y="32"/>
                    <a:pt x="7" y="31"/>
                    <a:pt x="8" y="30"/>
                  </a:cubicBezTo>
                  <a:cubicBezTo>
                    <a:pt x="8" y="29"/>
                    <a:pt x="8" y="28"/>
                    <a:pt x="8" y="27"/>
                  </a:cubicBezTo>
                  <a:cubicBezTo>
                    <a:pt x="9" y="27"/>
                    <a:pt x="9" y="26"/>
                    <a:pt x="9" y="25"/>
                  </a:cubicBezTo>
                  <a:cubicBezTo>
                    <a:pt x="10" y="23"/>
                    <a:pt x="10" y="22"/>
                    <a:pt x="11" y="20"/>
                  </a:cubicBezTo>
                  <a:cubicBezTo>
                    <a:pt x="12" y="17"/>
                    <a:pt x="14" y="14"/>
                    <a:pt x="15" y="12"/>
                  </a:cubicBezTo>
                  <a:cubicBezTo>
                    <a:pt x="16" y="11"/>
                    <a:pt x="16" y="11"/>
                    <a:pt x="16" y="11"/>
                  </a:cubicBezTo>
                  <a:cubicBezTo>
                    <a:pt x="17" y="10"/>
                    <a:pt x="17" y="10"/>
                    <a:pt x="17" y="10"/>
                  </a:cubicBezTo>
                  <a:cubicBezTo>
                    <a:pt x="17" y="9"/>
                    <a:pt x="17" y="9"/>
                    <a:pt x="17" y="9"/>
                  </a:cubicBezTo>
                  <a:cubicBezTo>
                    <a:pt x="18" y="8"/>
                    <a:pt x="18" y="8"/>
                    <a:pt x="18" y="8"/>
                  </a:cubicBezTo>
                  <a:cubicBezTo>
                    <a:pt x="18" y="7"/>
                    <a:pt x="19" y="6"/>
                    <a:pt x="20" y="5"/>
                  </a:cubicBezTo>
                  <a:cubicBezTo>
                    <a:pt x="20" y="4"/>
                    <a:pt x="21" y="4"/>
                    <a:pt x="22" y="3"/>
                  </a:cubicBezTo>
                  <a:cubicBezTo>
                    <a:pt x="22" y="2"/>
                    <a:pt x="23" y="2"/>
                    <a:pt x="23" y="1"/>
                  </a:cubicBezTo>
                  <a:cubicBezTo>
                    <a:pt x="24" y="1"/>
                    <a:pt x="24" y="0"/>
                    <a:pt x="24" y="0"/>
                  </a:cubicBezTo>
                  <a:cubicBezTo>
                    <a:pt x="25" y="0"/>
                    <a:pt x="25" y="0"/>
                    <a:pt x="25"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2" name="Freeform 1125"/>
            <p:cNvSpPr/>
            <p:nvPr/>
          </p:nvSpPr>
          <p:spPr bwMode="auto">
            <a:xfrm>
              <a:off x="576654" y="4591050"/>
              <a:ext cx="79157" cy="397849"/>
            </a:xfrm>
            <a:custGeom>
              <a:avLst/>
              <a:gdLst>
                <a:gd name="T0" fmla="*/ 25 w 25"/>
                <a:gd name="T1" fmla="*/ 0 h 125"/>
                <a:gd name="T2" fmla="*/ 25 w 25"/>
                <a:gd name="T3" fmla="*/ 0 h 125"/>
                <a:gd name="T4" fmla="*/ 24 w 25"/>
                <a:gd name="T5" fmla="*/ 0 h 125"/>
                <a:gd name="T6" fmla="*/ 23 w 25"/>
                <a:gd name="T7" fmla="*/ 1 h 125"/>
                <a:gd name="T8" fmla="*/ 22 w 25"/>
                <a:gd name="T9" fmla="*/ 3 h 125"/>
                <a:gd name="T10" fmla="*/ 20 w 25"/>
                <a:gd name="T11" fmla="*/ 5 h 125"/>
                <a:gd name="T12" fmla="*/ 18 w 25"/>
                <a:gd name="T13" fmla="*/ 8 h 125"/>
                <a:gd name="T14" fmla="*/ 17 w 25"/>
                <a:gd name="T15" fmla="*/ 9 h 125"/>
                <a:gd name="T16" fmla="*/ 17 w 25"/>
                <a:gd name="T17" fmla="*/ 10 h 125"/>
                <a:gd name="T18" fmla="*/ 16 w 25"/>
                <a:gd name="T19" fmla="*/ 11 h 125"/>
                <a:gd name="T20" fmla="*/ 15 w 25"/>
                <a:gd name="T21" fmla="*/ 12 h 125"/>
                <a:gd name="T22" fmla="*/ 11 w 25"/>
                <a:gd name="T23" fmla="*/ 20 h 125"/>
                <a:gd name="T24" fmla="*/ 9 w 25"/>
                <a:gd name="T25" fmla="*/ 25 h 125"/>
                <a:gd name="T26" fmla="*/ 8 w 25"/>
                <a:gd name="T27" fmla="*/ 27 h 125"/>
                <a:gd name="T28" fmla="*/ 8 w 25"/>
                <a:gd name="T29" fmla="*/ 30 h 125"/>
                <a:gd name="T30" fmla="*/ 7 w 25"/>
                <a:gd name="T31" fmla="*/ 33 h 125"/>
                <a:gd name="T32" fmla="*/ 6 w 25"/>
                <a:gd name="T33" fmla="*/ 35 h 125"/>
                <a:gd name="T34" fmla="*/ 6 w 25"/>
                <a:gd name="T35" fmla="*/ 38 h 125"/>
                <a:gd name="T36" fmla="*/ 5 w 25"/>
                <a:gd name="T37" fmla="*/ 41 h 125"/>
                <a:gd name="T38" fmla="*/ 5 w 25"/>
                <a:gd name="T39" fmla="*/ 44 h 125"/>
                <a:gd name="T40" fmla="*/ 4 w 25"/>
                <a:gd name="T41" fmla="*/ 47 h 125"/>
                <a:gd name="T42" fmla="*/ 3 w 25"/>
                <a:gd name="T43" fmla="*/ 53 h 125"/>
                <a:gd name="T44" fmla="*/ 1 w 25"/>
                <a:gd name="T45" fmla="*/ 65 h 125"/>
                <a:gd name="T46" fmla="*/ 0 w 25"/>
                <a:gd name="T47" fmla="*/ 77 h 125"/>
                <a:gd name="T48" fmla="*/ 0 w 25"/>
                <a:gd name="T49" fmla="*/ 77 h 125"/>
                <a:gd name="T50" fmla="*/ 0 w 25"/>
                <a:gd name="T51" fmla="*/ 80 h 125"/>
                <a:gd name="T52" fmla="*/ 3 w 25"/>
                <a:gd name="T53" fmla="*/ 78 h 125"/>
                <a:gd name="T54" fmla="*/ 11 w 25"/>
                <a:gd name="T55" fmla="*/ 115 h 125"/>
                <a:gd name="T56" fmla="*/ 5 w 25"/>
                <a:gd name="T57" fmla="*/ 118 h 125"/>
                <a:gd name="T58" fmla="*/ 5 w 25"/>
                <a:gd name="T59" fmla="*/ 118 h 125"/>
                <a:gd name="T60" fmla="*/ 5 w 25"/>
                <a:gd name="T61" fmla="*/ 118 h 125"/>
                <a:gd name="T62" fmla="*/ 12 w 25"/>
                <a:gd name="T63" fmla="*/ 125 h 125"/>
                <a:gd name="T64" fmla="*/ 12 w 25"/>
                <a:gd name="T65" fmla="*/ 125 h 125"/>
                <a:gd name="T66" fmla="*/ 12 w 25"/>
                <a:gd name="T67" fmla="*/ 125 h 125"/>
                <a:gd name="T68" fmla="*/ 20 w 25"/>
                <a:gd name="T69" fmla="*/ 125 h 125"/>
                <a:gd name="T70" fmla="*/ 25 w 25"/>
                <a:gd name="T71"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 h="125">
                  <a:moveTo>
                    <a:pt x="25" y="0"/>
                  </a:moveTo>
                  <a:cubicBezTo>
                    <a:pt x="25" y="0"/>
                    <a:pt x="25" y="0"/>
                    <a:pt x="25" y="0"/>
                  </a:cubicBezTo>
                  <a:cubicBezTo>
                    <a:pt x="24" y="0"/>
                    <a:pt x="24" y="0"/>
                    <a:pt x="24" y="0"/>
                  </a:cubicBezTo>
                  <a:cubicBezTo>
                    <a:pt x="24" y="0"/>
                    <a:pt x="24" y="1"/>
                    <a:pt x="23" y="1"/>
                  </a:cubicBezTo>
                  <a:cubicBezTo>
                    <a:pt x="23" y="2"/>
                    <a:pt x="22" y="2"/>
                    <a:pt x="22" y="3"/>
                  </a:cubicBezTo>
                  <a:cubicBezTo>
                    <a:pt x="21" y="4"/>
                    <a:pt x="20" y="4"/>
                    <a:pt x="20" y="5"/>
                  </a:cubicBezTo>
                  <a:cubicBezTo>
                    <a:pt x="19" y="6"/>
                    <a:pt x="18" y="7"/>
                    <a:pt x="18" y="8"/>
                  </a:cubicBezTo>
                  <a:cubicBezTo>
                    <a:pt x="17" y="9"/>
                    <a:pt x="17" y="9"/>
                    <a:pt x="17" y="9"/>
                  </a:cubicBezTo>
                  <a:cubicBezTo>
                    <a:pt x="17" y="10"/>
                    <a:pt x="17" y="10"/>
                    <a:pt x="17" y="10"/>
                  </a:cubicBezTo>
                  <a:cubicBezTo>
                    <a:pt x="16" y="11"/>
                    <a:pt x="16" y="11"/>
                    <a:pt x="16" y="11"/>
                  </a:cubicBezTo>
                  <a:cubicBezTo>
                    <a:pt x="15" y="12"/>
                    <a:pt x="15" y="12"/>
                    <a:pt x="15" y="12"/>
                  </a:cubicBezTo>
                  <a:cubicBezTo>
                    <a:pt x="14" y="14"/>
                    <a:pt x="12" y="17"/>
                    <a:pt x="11" y="20"/>
                  </a:cubicBezTo>
                  <a:cubicBezTo>
                    <a:pt x="10" y="22"/>
                    <a:pt x="10" y="23"/>
                    <a:pt x="9" y="25"/>
                  </a:cubicBezTo>
                  <a:cubicBezTo>
                    <a:pt x="9" y="26"/>
                    <a:pt x="9" y="27"/>
                    <a:pt x="8" y="27"/>
                  </a:cubicBezTo>
                  <a:cubicBezTo>
                    <a:pt x="8" y="28"/>
                    <a:pt x="8" y="29"/>
                    <a:pt x="8" y="30"/>
                  </a:cubicBezTo>
                  <a:cubicBezTo>
                    <a:pt x="7" y="31"/>
                    <a:pt x="7" y="32"/>
                    <a:pt x="7" y="33"/>
                  </a:cubicBezTo>
                  <a:cubicBezTo>
                    <a:pt x="7" y="34"/>
                    <a:pt x="6" y="34"/>
                    <a:pt x="6" y="35"/>
                  </a:cubicBezTo>
                  <a:cubicBezTo>
                    <a:pt x="6" y="36"/>
                    <a:pt x="6" y="37"/>
                    <a:pt x="6" y="38"/>
                  </a:cubicBezTo>
                  <a:cubicBezTo>
                    <a:pt x="5" y="39"/>
                    <a:pt x="5" y="40"/>
                    <a:pt x="5" y="41"/>
                  </a:cubicBezTo>
                  <a:cubicBezTo>
                    <a:pt x="5" y="42"/>
                    <a:pt x="5" y="43"/>
                    <a:pt x="5" y="44"/>
                  </a:cubicBezTo>
                  <a:cubicBezTo>
                    <a:pt x="4" y="45"/>
                    <a:pt x="4" y="46"/>
                    <a:pt x="4" y="47"/>
                  </a:cubicBezTo>
                  <a:cubicBezTo>
                    <a:pt x="4" y="49"/>
                    <a:pt x="3" y="51"/>
                    <a:pt x="3" y="53"/>
                  </a:cubicBezTo>
                  <a:cubicBezTo>
                    <a:pt x="2" y="57"/>
                    <a:pt x="2" y="61"/>
                    <a:pt x="1" y="65"/>
                  </a:cubicBezTo>
                  <a:cubicBezTo>
                    <a:pt x="1" y="69"/>
                    <a:pt x="0" y="73"/>
                    <a:pt x="0" y="77"/>
                  </a:cubicBezTo>
                  <a:cubicBezTo>
                    <a:pt x="0" y="77"/>
                    <a:pt x="0" y="77"/>
                    <a:pt x="0" y="77"/>
                  </a:cubicBezTo>
                  <a:cubicBezTo>
                    <a:pt x="0" y="78"/>
                    <a:pt x="0" y="79"/>
                    <a:pt x="0" y="80"/>
                  </a:cubicBezTo>
                  <a:cubicBezTo>
                    <a:pt x="3" y="78"/>
                    <a:pt x="3" y="78"/>
                    <a:pt x="3" y="78"/>
                  </a:cubicBezTo>
                  <a:cubicBezTo>
                    <a:pt x="11" y="115"/>
                    <a:pt x="11" y="115"/>
                    <a:pt x="11" y="115"/>
                  </a:cubicBezTo>
                  <a:cubicBezTo>
                    <a:pt x="9" y="115"/>
                    <a:pt x="7" y="116"/>
                    <a:pt x="5" y="118"/>
                  </a:cubicBezTo>
                  <a:cubicBezTo>
                    <a:pt x="5" y="118"/>
                    <a:pt x="5" y="118"/>
                    <a:pt x="5" y="118"/>
                  </a:cubicBezTo>
                  <a:cubicBezTo>
                    <a:pt x="5" y="118"/>
                    <a:pt x="5" y="118"/>
                    <a:pt x="5" y="118"/>
                  </a:cubicBezTo>
                  <a:cubicBezTo>
                    <a:pt x="6" y="121"/>
                    <a:pt x="9" y="123"/>
                    <a:pt x="12" y="125"/>
                  </a:cubicBezTo>
                  <a:cubicBezTo>
                    <a:pt x="12" y="125"/>
                    <a:pt x="12" y="125"/>
                    <a:pt x="12" y="125"/>
                  </a:cubicBezTo>
                  <a:cubicBezTo>
                    <a:pt x="12" y="125"/>
                    <a:pt x="12" y="125"/>
                    <a:pt x="12" y="125"/>
                  </a:cubicBezTo>
                  <a:cubicBezTo>
                    <a:pt x="20" y="125"/>
                    <a:pt x="20" y="125"/>
                    <a:pt x="20" y="125"/>
                  </a:cubicBezTo>
                  <a:cubicBezTo>
                    <a:pt x="6" y="61"/>
                    <a:pt x="24" y="1"/>
                    <a:pt x="2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3" name="Freeform 1126"/>
            <p:cNvSpPr/>
            <p:nvPr/>
          </p:nvSpPr>
          <p:spPr bwMode="auto">
            <a:xfrm>
              <a:off x="610579" y="4988899"/>
              <a:ext cx="31098" cy="22573"/>
            </a:xfrm>
            <a:custGeom>
              <a:avLst/>
              <a:gdLst>
                <a:gd name="T0" fmla="*/ 0 w 10"/>
                <a:gd name="T1" fmla="*/ 0 h 7"/>
                <a:gd name="T2" fmla="*/ 0 w 10"/>
                <a:gd name="T3" fmla="*/ 7 h 7"/>
                <a:gd name="T4" fmla="*/ 4 w 10"/>
                <a:gd name="T5" fmla="*/ 7 h 7"/>
                <a:gd name="T6" fmla="*/ 4 w 10"/>
                <a:gd name="T7" fmla="*/ 3 h 7"/>
                <a:gd name="T8" fmla="*/ 10 w 10"/>
                <a:gd name="T9" fmla="*/ 3 h 7"/>
                <a:gd name="T10" fmla="*/ 9 w 10"/>
                <a:gd name="T11" fmla="*/ 0 h 7"/>
                <a:gd name="T12" fmla="*/ 1 w 10"/>
                <a:gd name="T13" fmla="*/ 0 h 7"/>
                <a:gd name="T14" fmla="*/ 0 w 10"/>
                <a:gd name="T15" fmla="*/ 0 h 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7">
                  <a:moveTo>
                    <a:pt x="0" y="0"/>
                  </a:moveTo>
                  <a:cubicBezTo>
                    <a:pt x="0" y="7"/>
                    <a:pt x="0" y="7"/>
                    <a:pt x="0" y="7"/>
                  </a:cubicBezTo>
                  <a:cubicBezTo>
                    <a:pt x="4" y="7"/>
                    <a:pt x="4" y="7"/>
                    <a:pt x="4" y="7"/>
                  </a:cubicBezTo>
                  <a:cubicBezTo>
                    <a:pt x="4" y="3"/>
                    <a:pt x="4" y="3"/>
                    <a:pt x="4" y="3"/>
                  </a:cubicBezTo>
                  <a:cubicBezTo>
                    <a:pt x="10" y="3"/>
                    <a:pt x="10" y="3"/>
                    <a:pt x="10" y="3"/>
                  </a:cubicBezTo>
                  <a:cubicBezTo>
                    <a:pt x="10" y="2"/>
                    <a:pt x="10" y="1"/>
                    <a:pt x="9"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4" name="Freeform 1127"/>
            <p:cNvSpPr>
              <a:spLocks noEditPoints="1"/>
            </p:cNvSpPr>
            <p:nvPr/>
          </p:nvSpPr>
          <p:spPr bwMode="auto">
            <a:xfrm>
              <a:off x="554038" y="5011472"/>
              <a:ext cx="0" cy="0"/>
            </a:xfrm>
            <a:custGeom>
              <a:avLst/>
              <a:gdLst/>
              <a:ahLst/>
              <a:cxnLst>
                <a:cxn ang="0">
                  <a:pos x="0" y="0"/>
                </a:cxn>
                <a:cxn ang="0">
                  <a:pos x="0" y="0"/>
                </a:cxn>
                <a:cxn ang="0">
                  <a:pos x="0" y="0"/>
                </a:cxn>
                <a:cxn ang="0">
                  <a:pos x="0" y="0"/>
                </a:cxn>
                <a:cxn ang="0">
                  <a:pos x="0" y="0"/>
                </a:cxn>
                <a:cxn ang="0">
                  <a:pos x="0" y="0"/>
                </a:cxn>
              </a:cxnLst>
              <a:rect l="0" t="0" r="r" b="b"/>
              <a:pathLst>
                <a:path>
                  <a:moveTo>
                    <a:pt x="0" y="0"/>
                  </a:moveTo>
                  <a:cubicBezTo>
                    <a:pt x="0" y="0"/>
                    <a:pt x="0" y="0"/>
                    <a:pt x="0" y="0"/>
                  </a:cubicBezTo>
                  <a:cubicBezTo>
                    <a:pt x="0" y="0"/>
                    <a:pt x="0" y="0"/>
                    <a:pt x="0" y="0"/>
                  </a:cubicBezTo>
                  <a:moveTo>
                    <a:pt x="0" y="0"/>
                  </a:moveTo>
                  <a:cubicBezTo>
                    <a:pt x="0" y="0"/>
                    <a:pt x="0" y="0"/>
                    <a:pt x="0" y="0"/>
                  </a:cubicBezTo>
                  <a:cubicBezTo>
                    <a:pt x="0" y="0"/>
                    <a:pt x="0" y="0"/>
                    <a:pt x="0"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05" name="Freeform 1128"/>
            <p:cNvSpPr/>
            <p:nvPr/>
          </p:nvSpPr>
          <p:spPr bwMode="auto">
            <a:xfrm>
              <a:off x="554038" y="4839354"/>
              <a:ext cx="56541" cy="172119"/>
            </a:xfrm>
            <a:custGeom>
              <a:avLst/>
              <a:gdLst>
                <a:gd name="T0" fmla="*/ 10 w 18"/>
                <a:gd name="T1" fmla="*/ 0 h 54"/>
                <a:gd name="T2" fmla="*/ 7 w 18"/>
                <a:gd name="T3" fmla="*/ 2 h 54"/>
                <a:gd name="T4" fmla="*/ 7 w 18"/>
                <a:gd name="T5" fmla="*/ 2 h 54"/>
                <a:gd name="T6" fmla="*/ 0 w 18"/>
                <a:gd name="T7" fmla="*/ 9 h 54"/>
                <a:gd name="T8" fmla="*/ 0 w 18"/>
                <a:gd name="T9" fmla="*/ 54 h 54"/>
                <a:gd name="T10" fmla="*/ 0 w 18"/>
                <a:gd name="T11" fmla="*/ 54 h 54"/>
                <a:gd name="T12" fmla="*/ 0 w 18"/>
                <a:gd name="T13" fmla="*/ 54 h 54"/>
                <a:gd name="T14" fmla="*/ 0 w 18"/>
                <a:gd name="T15" fmla="*/ 54 h 54"/>
                <a:gd name="T16" fmla="*/ 0 w 18"/>
                <a:gd name="T17" fmla="*/ 54 h 54"/>
                <a:gd name="T18" fmla="*/ 12 w 18"/>
                <a:gd name="T19" fmla="*/ 40 h 54"/>
                <a:gd name="T20" fmla="*/ 12 w 18"/>
                <a:gd name="T21" fmla="*/ 40 h 54"/>
                <a:gd name="T22" fmla="*/ 12 w 18"/>
                <a:gd name="T23" fmla="*/ 40 h 54"/>
                <a:gd name="T24" fmla="*/ 18 w 18"/>
                <a:gd name="T25" fmla="*/ 37 h 54"/>
                <a:gd name="T26" fmla="*/ 10 w 18"/>
                <a:gd name="T27"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8" h="54">
                  <a:moveTo>
                    <a:pt x="10" y="0"/>
                  </a:moveTo>
                  <a:cubicBezTo>
                    <a:pt x="7" y="2"/>
                    <a:pt x="7" y="2"/>
                    <a:pt x="7" y="2"/>
                  </a:cubicBezTo>
                  <a:cubicBezTo>
                    <a:pt x="7" y="2"/>
                    <a:pt x="7" y="2"/>
                    <a:pt x="7" y="2"/>
                  </a:cubicBezTo>
                  <a:cubicBezTo>
                    <a:pt x="0" y="9"/>
                    <a:pt x="0" y="9"/>
                    <a:pt x="0" y="9"/>
                  </a:cubicBezTo>
                  <a:cubicBezTo>
                    <a:pt x="0" y="54"/>
                    <a:pt x="0" y="54"/>
                    <a:pt x="0" y="54"/>
                  </a:cubicBezTo>
                  <a:cubicBezTo>
                    <a:pt x="0" y="54"/>
                    <a:pt x="0" y="54"/>
                    <a:pt x="0" y="54"/>
                  </a:cubicBezTo>
                  <a:cubicBezTo>
                    <a:pt x="0" y="54"/>
                    <a:pt x="0" y="54"/>
                    <a:pt x="0" y="54"/>
                  </a:cubicBezTo>
                  <a:cubicBezTo>
                    <a:pt x="0" y="54"/>
                    <a:pt x="0" y="54"/>
                    <a:pt x="0" y="54"/>
                  </a:cubicBezTo>
                  <a:cubicBezTo>
                    <a:pt x="0" y="54"/>
                    <a:pt x="0" y="54"/>
                    <a:pt x="0" y="54"/>
                  </a:cubicBezTo>
                  <a:cubicBezTo>
                    <a:pt x="0" y="54"/>
                    <a:pt x="5" y="45"/>
                    <a:pt x="12" y="40"/>
                  </a:cubicBezTo>
                  <a:cubicBezTo>
                    <a:pt x="12" y="40"/>
                    <a:pt x="12" y="40"/>
                    <a:pt x="12" y="40"/>
                  </a:cubicBezTo>
                  <a:cubicBezTo>
                    <a:pt x="12" y="40"/>
                    <a:pt x="12" y="40"/>
                    <a:pt x="12" y="40"/>
                  </a:cubicBezTo>
                  <a:cubicBezTo>
                    <a:pt x="14" y="38"/>
                    <a:pt x="16" y="37"/>
                    <a:pt x="18" y="37"/>
                  </a:cubicBezTo>
                  <a:cubicBezTo>
                    <a:pt x="10" y="0"/>
                    <a:pt x="10" y="0"/>
                    <a:pt x="1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2022" name="Rectangle 1129"/>
            <p:cNvSpPr>
              <a:spLocks noChangeArrowheads="1"/>
            </p:cNvSpPr>
            <p:nvPr/>
          </p:nvSpPr>
          <p:spPr bwMode="auto">
            <a:xfrm>
              <a:off x="624715" y="5011472"/>
              <a:ext cx="59367" cy="2951426"/>
            </a:xfrm>
            <a:prstGeom prst="rect">
              <a:avLst/>
            </a:prstGeom>
            <a:solidFill>
              <a:schemeClr val="bg1">
                <a:alpha val="2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2023" name="Rectangle 1130"/>
            <p:cNvSpPr>
              <a:spLocks noChangeArrowheads="1"/>
            </p:cNvSpPr>
            <p:nvPr/>
          </p:nvSpPr>
          <p:spPr bwMode="auto">
            <a:xfrm>
              <a:off x="624715" y="5011472"/>
              <a:ext cx="53713" cy="182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108" name="Freeform 1131"/>
            <p:cNvSpPr/>
            <p:nvPr/>
          </p:nvSpPr>
          <p:spPr bwMode="auto">
            <a:xfrm>
              <a:off x="624715" y="5000186"/>
              <a:ext cx="53713" cy="11287"/>
            </a:xfrm>
            <a:custGeom>
              <a:avLst/>
              <a:gdLst>
                <a:gd name="T0" fmla="*/ 17 w 17"/>
                <a:gd name="T1" fmla="*/ 0 h 4"/>
                <a:gd name="T2" fmla="*/ 6 w 17"/>
                <a:gd name="T3" fmla="*/ 0 h 4"/>
                <a:gd name="T4" fmla="*/ 7 w 17"/>
                <a:gd name="T5" fmla="*/ 4 h 4"/>
                <a:gd name="T6" fmla="*/ 0 w 17"/>
                <a:gd name="T7" fmla="*/ 4 h 4"/>
                <a:gd name="T8" fmla="*/ 17 w 17"/>
                <a:gd name="T9" fmla="*/ 4 h 4"/>
                <a:gd name="T10" fmla="*/ 17 w 17"/>
                <a:gd name="T11" fmla="*/ 0 h 4"/>
              </a:gdLst>
              <a:ahLst/>
              <a:cxnLst>
                <a:cxn ang="0">
                  <a:pos x="T0" y="T1"/>
                </a:cxn>
                <a:cxn ang="0">
                  <a:pos x="T2" y="T3"/>
                </a:cxn>
                <a:cxn ang="0">
                  <a:pos x="T4" y="T5"/>
                </a:cxn>
                <a:cxn ang="0">
                  <a:pos x="T6" y="T7"/>
                </a:cxn>
                <a:cxn ang="0">
                  <a:pos x="T8" y="T9"/>
                </a:cxn>
                <a:cxn ang="0">
                  <a:pos x="T10" y="T11"/>
                </a:cxn>
              </a:cxnLst>
              <a:rect l="0" t="0" r="r" b="b"/>
              <a:pathLst>
                <a:path w="17" h="4">
                  <a:moveTo>
                    <a:pt x="17" y="0"/>
                  </a:moveTo>
                  <a:cubicBezTo>
                    <a:pt x="6" y="0"/>
                    <a:pt x="6" y="0"/>
                    <a:pt x="6" y="0"/>
                  </a:cubicBezTo>
                  <a:cubicBezTo>
                    <a:pt x="7" y="2"/>
                    <a:pt x="7" y="3"/>
                    <a:pt x="7" y="4"/>
                  </a:cubicBezTo>
                  <a:cubicBezTo>
                    <a:pt x="0" y="4"/>
                    <a:pt x="0" y="4"/>
                    <a:pt x="0" y="4"/>
                  </a:cubicBezTo>
                  <a:cubicBezTo>
                    <a:pt x="17" y="4"/>
                    <a:pt x="17" y="4"/>
                    <a:pt x="17" y="4"/>
                  </a:cubicBezTo>
                  <a:cubicBezTo>
                    <a:pt x="17" y="0"/>
                    <a:pt x="17" y="0"/>
                    <a:pt x="17" y="0"/>
                  </a:cubicBezTo>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10" name="Freeform 1132"/>
            <p:cNvSpPr/>
            <p:nvPr/>
          </p:nvSpPr>
          <p:spPr bwMode="auto">
            <a:xfrm>
              <a:off x="624715" y="5000186"/>
              <a:ext cx="22616" cy="11287"/>
            </a:xfrm>
            <a:custGeom>
              <a:avLst/>
              <a:gdLst>
                <a:gd name="T0" fmla="*/ 6 w 7"/>
                <a:gd name="T1" fmla="*/ 0 h 4"/>
                <a:gd name="T2" fmla="*/ 0 w 7"/>
                <a:gd name="T3" fmla="*/ 0 h 4"/>
                <a:gd name="T4" fmla="*/ 0 w 7"/>
                <a:gd name="T5" fmla="*/ 4 h 4"/>
                <a:gd name="T6" fmla="*/ 7 w 7"/>
                <a:gd name="T7" fmla="*/ 4 h 4"/>
                <a:gd name="T8" fmla="*/ 6 w 7"/>
                <a:gd name="T9" fmla="*/ 0 h 4"/>
              </a:gdLst>
              <a:ahLst/>
              <a:cxnLst>
                <a:cxn ang="0">
                  <a:pos x="T0" y="T1"/>
                </a:cxn>
                <a:cxn ang="0">
                  <a:pos x="T2" y="T3"/>
                </a:cxn>
                <a:cxn ang="0">
                  <a:pos x="T4" y="T5"/>
                </a:cxn>
                <a:cxn ang="0">
                  <a:pos x="T6" y="T7"/>
                </a:cxn>
                <a:cxn ang="0">
                  <a:pos x="T8" y="T9"/>
                </a:cxn>
              </a:cxnLst>
              <a:rect l="0" t="0" r="r" b="b"/>
              <a:pathLst>
                <a:path w="7" h="4">
                  <a:moveTo>
                    <a:pt x="6" y="0"/>
                  </a:moveTo>
                  <a:cubicBezTo>
                    <a:pt x="0" y="0"/>
                    <a:pt x="0" y="0"/>
                    <a:pt x="0" y="0"/>
                  </a:cubicBezTo>
                  <a:cubicBezTo>
                    <a:pt x="0" y="4"/>
                    <a:pt x="0" y="4"/>
                    <a:pt x="0" y="4"/>
                  </a:cubicBezTo>
                  <a:cubicBezTo>
                    <a:pt x="7" y="4"/>
                    <a:pt x="7" y="4"/>
                    <a:pt x="7" y="4"/>
                  </a:cubicBezTo>
                  <a:cubicBezTo>
                    <a:pt x="7" y="3"/>
                    <a:pt x="7" y="2"/>
                    <a:pt x="6" y="0"/>
                  </a:cubicBezTo>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grpSp>
      <p:grpSp>
        <p:nvGrpSpPr>
          <p:cNvPr id="1161" name="组合 1160"/>
          <p:cNvGrpSpPr/>
          <p:nvPr/>
        </p:nvGrpSpPr>
        <p:grpSpPr bwMode="auto">
          <a:xfrm>
            <a:off x="5472114" y="3875620"/>
            <a:ext cx="177800" cy="2982383"/>
            <a:chOff x="4987925" y="4005263"/>
            <a:chExt cx="314325" cy="3976683"/>
          </a:xfrm>
        </p:grpSpPr>
        <p:sp>
          <p:nvSpPr>
            <p:cNvPr id="2063" name="Freeform 1086"/>
            <p:cNvSpPr>
              <a:spLocks noEditPoints="1"/>
            </p:cNvSpPr>
            <p:nvPr/>
          </p:nvSpPr>
          <p:spPr bwMode="auto">
            <a:xfrm>
              <a:off x="5046860" y="4005263"/>
              <a:ext cx="213292" cy="601159"/>
            </a:xfrm>
            <a:custGeom>
              <a:avLst/>
              <a:gdLst>
                <a:gd name="T0" fmla="*/ 0 w 67"/>
                <a:gd name="T1" fmla="*/ 179 h 189"/>
                <a:gd name="T2" fmla="*/ 0 w 67"/>
                <a:gd name="T3" fmla="*/ 179 h 189"/>
                <a:gd name="T4" fmla="*/ 0 w 67"/>
                <a:gd name="T5" fmla="*/ 179 h 189"/>
                <a:gd name="T6" fmla="*/ 10 w 67"/>
                <a:gd name="T7" fmla="*/ 189 h 189"/>
                <a:gd name="T8" fmla="*/ 11 w 67"/>
                <a:gd name="T9" fmla="*/ 189 h 189"/>
                <a:gd name="T10" fmla="*/ 11 w 67"/>
                <a:gd name="T11" fmla="*/ 189 h 189"/>
                <a:gd name="T12" fmla="*/ 10 w 67"/>
                <a:gd name="T13" fmla="*/ 189 h 189"/>
                <a:gd name="T14" fmla="*/ 0 w 67"/>
                <a:gd name="T15" fmla="*/ 179 h 189"/>
                <a:gd name="T16" fmla="*/ 0 w 67"/>
                <a:gd name="T17" fmla="*/ 179 h 189"/>
                <a:gd name="T18" fmla="*/ 30 w 67"/>
                <a:gd name="T19" fmla="*/ 0 h 189"/>
                <a:gd name="T20" fmla="*/ 30 w 67"/>
                <a:gd name="T21" fmla="*/ 0 h 189"/>
                <a:gd name="T22" fmla="*/ 30 w 67"/>
                <a:gd name="T23" fmla="*/ 0 h 189"/>
                <a:gd name="T24" fmla="*/ 30 w 67"/>
                <a:gd name="T25" fmla="*/ 0 h 189"/>
                <a:gd name="T26" fmla="*/ 29 w 67"/>
                <a:gd name="T27" fmla="*/ 0 h 189"/>
                <a:gd name="T28" fmla="*/ 30 w 67"/>
                <a:gd name="T29" fmla="*/ 0 h 189"/>
                <a:gd name="T30" fmla="*/ 30 w 67"/>
                <a:gd name="T31" fmla="*/ 0 h 189"/>
                <a:gd name="T32" fmla="*/ 30 w 67"/>
                <a:gd name="T33" fmla="*/ 0 h 189"/>
                <a:gd name="T34" fmla="*/ 23 w 67"/>
                <a:gd name="T35" fmla="*/ 189 h 189"/>
                <a:gd name="T36" fmla="*/ 49 w 67"/>
                <a:gd name="T37" fmla="*/ 189 h 189"/>
                <a:gd name="T38" fmla="*/ 49 w 67"/>
                <a:gd name="T39" fmla="*/ 189 h 189"/>
                <a:gd name="T40" fmla="*/ 59 w 67"/>
                <a:gd name="T41" fmla="*/ 179 h 189"/>
                <a:gd name="T42" fmla="*/ 59 w 67"/>
                <a:gd name="T43" fmla="*/ 179 h 189"/>
                <a:gd name="T44" fmla="*/ 52 w 67"/>
                <a:gd name="T45" fmla="*/ 176 h 189"/>
                <a:gd name="T46" fmla="*/ 65 w 67"/>
                <a:gd name="T47" fmla="*/ 121 h 189"/>
                <a:gd name="T48" fmla="*/ 67 w 67"/>
                <a:gd name="T49" fmla="*/ 122 h 189"/>
                <a:gd name="T50" fmla="*/ 67 w 67"/>
                <a:gd name="T51" fmla="*/ 117 h 189"/>
                <a:gd name="T52" fmla="*/ 65 w 67"/>
                <a:gd name="T53" fmla="*/ 99 h 189"/>
                <a:gd name="T54" fmla="*/ 62 w 67"/>
                <a:gd name="T55" fmla="*/ 80 h 189"/>
                <a:gd name="T56" fmla="*/ 61 w 67"/>
                <a:gd name="T57" fmla="*/ 71 h 189"/>
                <a:gd name="T58" fmla="*/ 60 w 67"/>
                <a:gd name="T59" fmla="*/ 67 h 189"/>
                <a:gd name="T60" fmla="*/ 59 w 67"/>
                <a:gd name="T61" fmla="*/ 62 h 189"/>
                <a:gd name="T62" fmla="*/ 59 w 67"/>
                <a:gd name="T63" fmla="*/ 58 h 189"/>
                <a:gd name="T64" fmla="*/ 58 w 67"/>
                <a:gd name="T65" fmla="*/ 54 h 189"/>
                <a:gd name="T66" fmla="*/ 57 w 67"/>
                <a:gd name="T67" fmla="*/ 50 h 189"/>
                <a:gd name="T68" fmla="*/ 56 w 67"/>
                <a:gd name="T69" fmla="*/ 46 h 189"/>
                <a:gd name="T70" fmla="*/ 55 w 67"/>
                <a:gd name="T71" fmla="*/ 42 h 189"/>
                <a:gd name="T72" fmla="*/ 53 w 67"/>
                <a:gd name="T73" fmla="*/ 38 h 189"/>
                <a:gd name="T74" fmla="*/ 50 w 67"/>
                <a:gd name="T75" fmla="*/ 31 h 189"/>
                <a:gd name="T76" fmla="*/ 44 w 67"/>
                <a:gd name="T77" fmla="*/ 18 h 189"/>
                <a:gd name="T78" fmla="*/ 43 w 67"/>
                <a:gd name="T79" fmla="*/ 17 h 189"/>
                <a:gd name="T80" fmla="*/ 42 w 67"/>
                <a:gd name="T81" fmla="*/ 15 h 189"/>
                <a:gd name="T82" fmla="*/ 41 w 67"/>
                <a:gd name="T83" fmla="*/ 14 h 189"/>
                <a:gd name="T84" fmla="*/ 41 w 67"/>
                <a:gd name="T85" fmla="*/ 13 h 189"/>
                <a:gd name="T86" fmla="*/ 37 w 67"/>
                <a:gd name="T87" fmla="*/ 8 h 189"/>
                <a:gd name="T88" fmla="*/ 35 w 67"/>
                <a:gd name="T89" fmla="*/ 5 h 189"/>
                <a:gd name="T90" fmla="*/ 32 w 67"/>
                <a:gd name="T91" fmla="*/ 2 h 189"/>
                <a:gd name="T92" fmla="*/ 31 w 67"/>
                <a:gd name="T93" fmla="*/ 0 h 189"/>
                <a:gd name="T94" fmla="*/ 30 w 67"/>
                <a:gd name="T95"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7" h="189">
                  <a:moveTo>
                    <a:pt x="0" y="179"/>
                  </a:moveTo>
                  <a:cubicBezTo>
                    <a:pt x="0" y="179"/>
                    <a:pt x="0" y="179"/>
                    <a:pt x="0" y="179"/>
                  </a:cubicBezTo>
                  <a:cubicBezTo>
                    <a:pt x="0" y="179"/>
                    <a:pt x="0" y="179"/>
                    <a:pt x="0" y="179"/>
                  </a:cubicBezTo>
                  <a:cubicBezTo>
                    <a:pt x="2" y="183"/>
                    <a:pt x="6" y="186"/>
                    <a:pt x="10" y="189"/>
                  </a:cubicBezTo>
                  <a:cubicBezTo>
                    <a:pt x="10" y="189"/>
                    <a:pt x="10" y="189"/>
                    <a:pt x="11" y="189"/>
                  </a:cubicBezTo>
                  <a:cubicBezTo>
                    <a:pt x="11" y="189"/>
                    <a:pt x="11" y="189"/>
                    <a:pt x="11" y="189"/>
                  </a:cubicBezTo>
                  <a:cubicBezTo>
                    <a:pt x="10" y="189"/>
                    <a:pt x="10" y="189"/>
                    <a:pt x="10" y="189"/>
                  </a:cubicBezTo>
                  <a:cubicBezTo>
                    <a:pt x="6" y="186"/>
                    <a:pt x="2" y="183"/>
                    <a:pt x="0" y="179"/>
                  </a:cubicBezTo>
                  <a:cubicBezTo>
                    <a:pt x="0" y="179"/>
                    <a:pt x="0" y="179"/>
                    <a:pt x="0" y="179"/>
                  </a:cubicBezTo>
                  <a:moveTo>
                    <a:pt x="30" y="0"/>
                  </a:moveTo>
                  <a:cubicBezTo>
                    <a:pt x="30" y="0"/>
                    <a:pt x="30" y="0"/>
                    <a:pt x="30" y="0"/>
                  </a:cubicBezTo>
                  <a:cubicBezTo>
                    <a:pt x="30" y="0"/>
                    <a:pt x="30" y="0"/>
                    <a:pt x="30" y="0"/>
                  </a:cubicBezTo>
                  <a:cubicBezTo>
                    <a:pt x="30" y="0"/>
                    <a:pt x="30" y="0"/>
                    <a:pt x="30" y="0"/>
                  </a:cubicBezTo>
                  <a:cubicBezTo>
                    <a:pt x="30" y="0"/>
                    <a:pt x="30" y="0"/>
                    <a:pt x="29" y="0"/>
                  </a:cubicBezTo>
                  <a:cubicBezTo>
                    <a:pt x="30" y="0"/>
                    <a:pt x="30" y="0"/>
                    <a:pt x="30" y="0"/>
                  </a:cubicBezTo>
                  <a:cubicBezTo>
                    <a:pt x="30" y="0"/>
                    <a:pt x="30" y="0"/>
                    <a:pt x="30" y="0"/>
                  </a:cubicBezTo>
                  <a:cubicBezTo>
                    <a:pt x="30" y="0"/>
                    <a:pt x="30" y="0"/>
                    <a:pt x="30" y="0"/>
                  </a:cubicBezTo>
                  <a:cubicBezTo>
                    <a:pt x="29" y="2"/>
                    <a:pt x="2" y="92"/>
                    <a:pt x="23" y="189"/>
                  </a:cubicBezTo>
                  <a:cubicBezTo>
                    <a:pt x="49" y="189"/>
                    <a:pt x="49" y="189"/>
                    <a:pt x="49" y="189"/>
                  </a:cubicBezTo>
                  <a:cubicBezTo>
                    <a:pt x="49" y="189"/>
                    <a:pt x="49" y="189"/>
                    <a:pt x="49" y="189"/>
                  </a:cubicBezTo>
                  <a:cubicBezTo>
                    <a:pt x="54" y="186"/>
                    <a:pt x="57" y="183"/>
                    <a:pt x="59" y="179"/>
                  </a:cubicBezTo>
                  <a:cubicBezTo>
                    <a:pt x="59" y="179"/>
                    <a:pt x="59" y="179"/>
                    <a:pt x="59" y="179"/>
                  </a:cubicBezTo>
                  <a:cubicBezTo>
                    <a:pt x="57" y="177"/>
                    <a:pt x="54" y="176"/>
                    <a:pt x="52" y="176"/>
                  </a:cubicBezTo>
                  <a:cubicBezTo>
                    <a:pt x="65" y="121"/>
                    <a:pt x="65" y="121"/>
                    <a:pt x="65" y="121"/>
                  </a:cubicBezTo>
                  <a:cubicBezTo>
                    <a:pt x="67" y="122"/>
                    <a:pt x="67" y="122"/>
                    <a:pt x="67" y="122"/>
                  </a:cubicBezTo>
                  <a:cubicBezTo>
                    <a:pt x="67" y="120"/>
                    <a:pt x="67" y="119"/>
                    <a:pt x="67" y="117"/>
                  </a:cubicBezTo>
                  <a:cubicBezTo>
                    <a:pt x="66" y="111"/>
                    <a:pt x="66" y="105"/>
                    <a:pt x="65" y="99"/>
                  </a:cubicBezTo>
                  <a:cubicBezTo>
                    <a:pt x="64" y="92"/>
                    <a:pt x="63" y="86"/>
                    <a:pt x="62" y="80"/>
                  </a:cubicBezTo>
                  <a:cubicBezTo>
                    <a:pt x="62" y="77"/>
                    <a:pt x="61" y="74"/>
                    <a:pt x="61" y="71"/>
                  </a:cubicBezTo>
                  <a:cubicBezTo>
                    <a:pt x="61" y="70"/>
                    <a:pt x="60" y="68"/>
                    <a:pt x="60" y="67"/>
                  </a:cubicBezTo>
                  <a:cubicBezTo>
                    <a:pt x="60" y="65"/>
                    <a:pt x="60" y="64"/>
                    <a:pt x="59" y="62"/>
                  </a:cubicBezTo>
                  <a:cubicBezTo>
                    <a:pt x="59" y="61"/>
                    <a:pt x="59" y="59"/>
                    <a:pt x="59" y="58"/>
                  </a:cubicBezTo>
                  <a:cubicBezTo>
                    <a:pt x="58" y="57"/>
                    <a:pt x="58" y="55"/>
                    <a:pt x="58" y="54"/>
                  </a:cubicBezTo>
                  <a:cubicBezTo>
                    <a:pt x="58" y="52"/>
                    <a:pt x="57" y="51"/>
                    <a:pt x="57" y="50"/>
                  </a:cubicBezTo>
                  <a:cubicBezTo>
                    <a:pt x="57" y="48"/>
                    <a:pt x="56" y="47"/>
                    <a:pt x="56" y="46"/>
                  </a:cubicBezTo>
                  <a:cubicBezTo>
                    <a:pt x="55" y="44"/>
                    <a:pt x="55" y="43"/>
                    <a:pt x="55" y="42"/>
                  </a:cubicBezTo>
                  <a:cubicBezTo>
                    <a:pt x="54" y="40"/>
                    <a:pt x="54" y="39"/>
                    <a:pt x="53" y="38"/>
                  </a:cubicBezTo>
                  <a:cubicBezTo>
                    <a:pt x="52" y="35"/>
                    <a:pt x="51" y="33"/>
                    <a:pt x="50" y="31"/>
                  </a:cubicBezTo>
                  <a:cubicBezTo>
                    <a:pt x="48" y="26"/>
                    <a:pt x="46" y="22"/>
                    <a:pt x="44" y="18"/>
                  </a:cubicBezTo>
                  <a:cubicBezTo>
                    <a:pt x="44" y="18"/>
                    <a:pt x="43" y="17"/>
                    <a:pt x="43" y="17"/>
                  </a:cubicBezTo>
                  <a:cubicBezTo>
                    <a:pt x="43" y="16"/>
                    <a:pt x="42" y="16"/>
                    <a:pt x="42" y="15"/>
                  </a:cubicBezTo>
                  <a:cubicBezTo>
                    <a:pt x="42" y="15"/>
                    <a:pt x="42" y="14"/>
                    <a:pt x="41" y="14"/>
                  </a:cubicBezTo>
                  <a:cubicBezTo>
                    <a:pt x="41" y="14"/>
                    <a:pt x="41" y="13"/>
                    <a:pt x="41" y="13"/>
                  </a:cubicBezTo>
                  <a:cubicBezTo>
                    <a:pt x="39" y="11"/>
                    <a:pt x="38" y="10"/>
                    <a:pt x="37" y="8"/>
                  </a:cubicBezTo>
                  <a:cubicBezTo>
                    <a:pt x="36" y="7"/>
                    <a:pt x="35" y="6"/>
                    <a:pt x="35" y="5"/>
                  </a:cubicBezTo>
                  <a:cubicBezTo>
                    <a:pt x="34" y="4"/>
                    <a:pt x="33" y="3"/>
                    <a:pt x="32" y="2"/>
                  </a:cubicBezTo>
                  <a:cubicBezTo>
                    <a:pt x="32" y="1"/>
                    <a:pt x="31" y="1"/>
                    <a:pt x="31" y="0"/>
                  </a:cubicBezTo>
                  <a:cubicBezTo>
                    <a:pt x="30" y="0"/>
                    <a:pt x="30" y="0"/>
                    <a:pt x="3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64" name="Freeform 1087"/>
            <p:cNvSpPr>
              <a:spLocks noEditPoints="1"/>
            </p:cNvSpPr>
            <p:nvPr/>
          </p:nvSpPr>
          <p:spPr bwMode="auto">
            <a:xfrm>
              <a:off x="5080538" y="4606422"/>
              <a:ext cx="126292" cy="36691"/>
            </a:xfrm>
            <a:custGeom>
              <a:avLst/>
              <a:gdLst>
                <a:gd name="T0" fmla="*/ 0 w 40"/>
                <a:gd name="T1" fmla="*/ 11 h 11"/>
                <a:gd name="T2" fmla="*/ 0 w 40"/>
                <a:gd name="T3" fmla="*/ 11 h 11"/>
                <a:gd name="T4" fmla="*/ 16 w 40"/>
                <a:gd name="T5" fmla="*/ 11 h 11"/>
                <a:gd name="T6" fmla="*/ 16 w 40"/>
                <a:gd name="T7" fmla="*/ 11 h 11"/>
                <a:gd name="T8" fmla="*/ 0 w 40"/>
                <a:gd name="T9" fmla="*/ 11 h 11"/>
                <a:gd name="T10" fmla="*/ 13 w 40"/>
                <a:gd name="T11" fmla="*/ 0 h 11"/>
                <a:gd name="T12" fmla="*/ 16 w 40"/>
                <a:gd name="T13" fmla="*/ 11 h 11"/>
                <a:gd name="T14" fmla="*/ 30 w 40"/>
                <a:gd name="T15" fmla="*/ 11 h 11"/>
                <a:gd name="T16" fmla="*/ 30 w 40"/>
                <a:gd name="T17" fmla="*/ 11 h 11"/>
                <a:gd name="T18" fmla="*/ 40 w 40"/>
                <a:gd name="T19" fmla="*/ 11 h 11"/>
                <a:gd name="T20" fmla="*/ 40 w 40"/>
                <a:gd name="T21" fmla="*/ 0 h 11"/>
                <a:gd name="T22" fmla="*/ 39 w 40"/>
                <a:gd name="T23" fmla="*/ 0 h 11"/>
                <a:gd name="T24" fmla="*/ 13 w 40"/>
                <a:gd name="T25" fmla="*/ 0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0" h="11">
                  <a:moveTo>
                    <a:pt x="0" y="11"/>
                  </a:moveTo>
                  <a:cubicBezTo>
                    <a:pt x="0" y="11"/>
                    <a:pt x="0" y="11"/>
                    <a:pt x="0" y="11"/>
                  </a:cubicBezTo>
                  <a:cubicBezTo>
                    <a:pt x="16" y="11"/>
                    <a:pt x="16" y="11"/>
                    <a:pt x="16" y="11"/>
                  </a:cubicBezTo>
                  <a:cubicBezTo>
                    <a:pt x="16" y="11"/>
                    <a:pt x="16" y="11"/>
                    <a:pt x="16" y="11"/>
                  </a:cubicBezTo>
                  <a:cubicBezTo>
                    <a:pt x="0" y="11"/>
                    <a:pt x="0" y="11"/>
                    <a:pt x="0" y="11"/>
                  </a:cubicBezTo>
                  <a:moveTo>
                    <a:pt x="13" y="0"/>
                  </a:moveTo>
                  <a:cubicBezTo>
                    <a:pt x="14" y="4"/>
                    <a:pt x="15" y="8"/>
                    <a:pt x="16" y="11"/>
                  </a:cubicBezTo>
                  <a:cubicBezTo>
                    <a:pt x="30" y="11"/>
                    <a:pt x="30" y="11"/>
                    <a:pt x="30" y="11"/>
                  </a:cubicBezTo>
                  <a:cubicBezTo>
                    <a:pt x="30" y="11"/>
                    <a:pt x="30" y="11"/>
                    <a:pt x="30" y="11"/>
                  </a:cubicBezTo>
                  <a:cubicBezTo>
                    <a:pt x="40" y="11"/>
                    <a:pt x="40" y="11"/>
                    <a:pt x="40" y="11"/>
                  </a:cubicBezTo>
                  <a:cubicBezTo>
                    <a:pt x="40" y="0"/>
                    <a:pt x="40" y="0"/>
                    <a:pt x="40" y="0"/>
                  </a:cubicBezTo>
                  <a:cubicBezTo>
                    <a:pt x="39" y="0"/>
                    <a:pt x="39" y="0"/>
                    <a:pt x="39" y="0"/>
                  </a:cubicBezTo>
                  <a:cubicBezTo>
                    <a:pt x="13" y="0"/>
                    <a:pt x="13" y="0"/>
                    <a:pt x="13"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65" name="Freeform 1088"/>
            <p:cNvSpPr>
              <a:spLocks noEditPoints="1"/>
            </p:cNvSpPr>
            <p:nvPr/>
          </p:nvSpPr>
          <p:spPr bwMode="auto">
            <a:xfrm>
              <a:off x="4987925" y="4394747"/>
              <a:ext cx="58935" cy="248366"/>
            </a:xfrm>
            <a:custGeom>
              <a:avLst/>
              <a:gdLst>
                <a:gd name="T0" fmla="*/ 0 w 19"/>
                <a:gd name="T1" fmla="*/ 78 h 78"/>
                <a:gd name="T2" fmla="*/ 0 w 19"/>
                <a:gd name="T3" fmla="*/ 78 h 78"/>
                <a:gd name="T4" fmla="*/ 0 w 19"/>
                <a:gd name="T5" fmla="*/ 78 h 78"/>
                <a:gd name="T6" fmla="*/ 0 w 19"/>
                <a:gd name="T7" fmla="*/ 78 h 78"/>
                <a:gd name="T8" fmla="*/ 0 w 19"/>
                <a:gd name="T9" fmla="*/ 78 h 78"/>
                <a:gd name="T10" fmla="*/ 0 w 19"/>
                <a:gd name="T11" fmla="*/ 78 h 78"/>
                <a:gd name="T12" fmla="*/ 0 w 19"/>
                <a:gd name="T13" fmla="*/ 78 h 78"/>
                <a:gd name="T14" fmla="*/ 0 w 19"/>
                <a:gd name="T15" fmla="*/ 78 h 78"/>
                <a:gd name="T16" fmla="*/ 0 w 19"/>
                <a:gd name="T17" fmla="*/ 78 h 78"/>
                <a:gd name="T18" fmla="*/ 19 w 19"/>
                <a:gd name="T19" fmla="*/ 57 h 78"/>
                <a:gd name="T20" fmla="*/ 0 w 19"/>
                <a:gd name="T21" fmla="*/ 78 h 78"/>
                <a:gd name="T22" fmla="*/ 19 w 19"/>
                <a:gd name="T23" fmla="*/ 57 h 78"/>
                <a:gd name="T24" fmla="*/ 19 w 19"/>
                <a:gd name="T25" fmla="*/ 57 h 78"/>
                <a:gd name="T26" fmla="*/ 19 w 19"/>
                <a:gd name="T27" fmla="*/ 57 h 78"/>
                <a:gd name="T28" fmla="*/ 12 w 19"/>
                <a:gd name="T29" fmla="*/ 0 h 78"/>
                <a:gd name="T30" fmla="*/ 1 w 19"/>
                <a:gd name="T31" fmla="*/ 10 h 78"/>
                <a:gd name="T32" fmla="*/ 12 w 19"/>
                <a:gd name="T33" fmla="*/ 0 h 78"/>
                <a:gd name="T34" fmla="*/ 12 w 19"/>
                <a:gd name="T35" fmla="*/ 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 h="78">
                  <a:moveTo>
                    <a:pt x="0" y="78"/>
                  </a:moveTo>
                  <a:cubicBezTo>
                    <a:pt x="0" y="78"/>
                    <a:pt x="0" y="78"/>
                    <a:pt x="0" y="78"/>
                  </a:cubicBezTo>
                  <a:cubicBezTo>
                    <a:pt x="0" y="78"/>
                    <a:pt x="0" y="78"/>
                    <a:pt x="0" y="78"/>
                  </a:cubicBezTo>
                  <a:moveTo>
                    <a:pt x="0" y="78"/>
                  </a:moveTo>
                  <a:cubicBezTo>
                    <a:pt x="0" y="78"/>
                    <a:pt x="0" y="78"/>
                    <a:pt x="0" y="78"/>
                  </a:cubicBezTo>
                  <a:cubicBezTo>
                    <a:pt x="0" y="78"/>
                    <a:pt x="0" y="78"/>
                    <a:pt x="0" y="78"/>
                  </a:cubicBezTo>
                  <a:moveTo>
                    <a:pt x="0" y="78"/>
                  </a:moveTo>
                  <a:cubicBezTo>
                    <a:pt x="0" y="78"/>
                    <a:pt x="0" y="78"/>
                    <a:pt x="0" y="78"/>
                  </a:cubicBezTo>
                  <a:cubicBezTo>
                    <a:pt x="0" y="78"/>
                    <a:pt x="0" y="78"/>
                    <a:pt x="0" y="78"/>
                  </a:cubicBezTo>
                  <a:moveTo>
                    <a:pt x="19" y="57"/>
                  </a:moveTo>
                  <a:cubicBezTo>
                    <a:pt x="9" y="64"/>
                    <a:pt x="1" y="78"/>
                    <a:pt x="0" y="78"/>
                  </a:cubicBezTo>
                  <a:cubicBezTo>
                    <a:pt x="1" y="78"/>
                    <a:pt x="9" y="64"/>
                    <a:pt x="19" y="57"/>
                  </a:cubicBezTo>
                  <a:cubicBezTo>
                    <a:pt x="19" y="57"/>
                    <a:pt x="19" y="57"/>
                    <a:pt x="19" y="57"/>
                  </a:cubicBezTo>
                  <a:cubicBezTo>
                    <a:pt x="19" y="57"/>
                    <a:pt x="19" y="57"/>
                    <a:pt x="19" y="57"/>
                  </a:cubicBezTo>
                  <a:moveTo>
                    <a:pt x="12" y="0"/>
                  </a:moveTo>
                  <a:cubicBezTo>
                    <a:pt x="1" y="10"/>
                    <a:pt x="1" y="10"/>
                    <a:pt x="1" y="10"/>
                  </a:cubicBezTo>
                  <a:cubicBezTo>
                    <a:pt x="12" y="0"/>
                    <a:pt x="12" y="0"/>
                    <a:pt x="12" y="0"/>
                  </a:cubicBezTo>
                  <a:cubicBezTo>
                    <a:pt x="12" y="0"/>
                    <a:pt x="12" y="0"/>
                    <a:pt x="12"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66" name="Freeform 1089"/>
            <p:cNvSpPr/>
            <p:nvPr/>
          </p:nvSpPr>
          <p:spPr bwMode="auto">
            <a:xfrm>
              <a:off x="5212443" y="4391923"/>
              <a:ext cx="89807" cy="256834"/>
            </a:xfrm>
            <a:custGeom>
              <a:avLst/>
              <a:gdLst>
                <a:gd name="T0" fmla="*/ 13 w 28"/>
                <a:gd name="T1" fmla="*/ 0 h 81"/>
                <a:gd name="T2" fmla="*/ 0 w 28"/>
                <a:gd name="T3" fmla="*/ 55 h 81"/>
                <a:gd name="T4" fmla="*/ 7 w 28"/>
                <a:gd name="T5" fmla="*/ 58 h 81"/>
                <a:gd name="T6" fmla="*/ 28 w 28"/>
                <a:gd name="T7" fmla="*/ 81 h 81"/>
                <a:gd name="T8" fmla="*/ 28 w 28"/>
                <a:gd name="T9" fmla="*/ 13 h 81"/>
                <a:gd name="T10" fmla="*/ 15 w 28"/>
                <a:gd name="T11" fmla="*/ 1 h 81"/>
                <a:gd name="T12" fmla="*/ 13 w 28"/>
                <a:gd name="T13" fmla="*/ 0 h 81"/>
              </a:gdLst>
              <a:ahLst/>
              <a:cxnLst>
                <a:cxn ang="0">
                  <a:pos x="T0" y="T1"/>
                </a:cxn>
                <a:cxn ang="0">
                  <a:pos x="T2" y="T3"/>
                </a:cxn>
                <a:cxn ang="0">
                  <a:pos x="T4" y="T5"/>
                </a:cxn>
                <a:cxn ang="0">
                  <a:pos x="T6" y="T7"/>
                </a:cxn>
                <a:cxn ang="0">
                  <a:pos x="T8" y="T9"/>
                </a:cxn>
                <a:cxn ang="0">
                  <a:pos x="T10" y="T11"/>
                </a:cxn>
                <a:cxn ang="0">
                  <a:pos x="T12" y="T13"/>
                </a:cxn>
              </a:cxnLst>
              <a:rect l="0" t="0" r="r" b="b"/>
              <a:pathLst>
                <a:path w="28" h="81">
                  <a:moveTo>
                    <a:pt x="13" y="0"/>
                  </a:moveTo>
                  <a:cubicBezTo>
                    <a:pt x="0" y="55"/>
                    <a:pt x="0" y="55"/>
                    <a:pt x="0" y="55"/>
                  </a:cubicBezTo>
                  <a:cubicBezTo>
                    <a:pt x="2" y="55"/>
                    <a:pt x="5" y="56"/>
                    <a:pt x="7" y="58"/>
                  </a:cubicBezTo>
                  <a:cubicBezTo>
                    <a:pt x="18" y="65"/>
                    <a:pt x="28" y="81"/>
                    <a:pt x="28" y="81"/>
                  </a:cubicBezTo>
                  <a:cubicBezTo>
                    <a:pt x="28" y="13"/>
                    <a:pt x="28" y="13"/>
                    <a:pt x="28" y="13"/>
                  </a:cubicBezTo>
                  <a:cubicBezTo>
                    <a:pt x="15" y="1"/>
                    <a:pt x="15" y="1"/>
                    <a:pt x="15" y="1"/>
                  </a:cubicBezTo>
                  <a:cubicBezTo>
                    <a:pt x="13" y="0"/>
                    <a:pt x="13" y="0"/>
                    <a:pt x="13"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2001" name="Rectangle 1090"/>
            <p:cNvSpPr>
              <a:spLocks noChangeArrowheads="1"/>
            </p:cNvSpPr>
            <p:nvPr/>
          </p:nvSpPr>
          <p:spPr bwMode="auto">
            <a:xfrm>
              <a:off x="5142280" y="4005263"/>
              <a:ext cx="2807"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2002" name="Rectangle 1091"/>
            <p:cNvSpPr>
              <a:spLocks noChangeArrowheads="1"/>
            </p:cNvSpPr>
            <p:nvPr/>
          </p:nvSpPr>
          <p:spPr bwMode="auto">
            <a:xfrm>
              <a:off x="5142280" y="4005263"/>
              <a:ext cx="2807" cy="2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069" name="Freeform 1092"/>
            <p:cNvSpPr>
              <a:spLocks noEditPoints="1"/>
            </p:cNvSpPr>
            <p:nvPr/>
          </p:nvSpPr>
          <p:spPr bwMode="auto">
            <a:xfrm>
              <a:off x="5027216" y="4005263"/>
              <a:ext cx="112259" cy="637850"/>
            </a:xfrm>
            <a:custGeom>
              <a:avLst/>
              <a:gdLst>
                <a:gd name="T0" fmla="*/ 18 w 36"/>
                <a:gd name="T1" fmla="*/ 189 h 200"/>
                <a:gd name="T2" fmla="*/ 17 w 36"/>
                <a:gd name="T3" fmla="*/ 189 h 200"/>
                <a:gd name="T4" fmla="*/ 17 w 36"/>
                <a:gd name="T5" fmla="*/ 200 h 200"/>
                <a:gd name="T6" fmla="*/ 17 w 36"/>
                <a:gd name="T7" fmla="*/ 189 h 200"/>
                <a:gd name="T8" fmla="*/ 18 w 36"/>
                <a:gd name="T9" fmla="*/ 189 h 200"/>
                <a:gd name="T10" fmla="*/ 18 w 36"/>
                <a:gd name="T11" fmla="*/ 189 h 200"/>
                <a:gd name="T12" fmla="*/ 36 w 36"/>
                <a:gd name="T13" fmla="*/ 0 h 200"/>
                <a:gd name="T14" fmla="*/ 36 w 36"/>
                <a:gd name="T15" fmla="*/ 0 h 200"/>
                <a:gd name="T16" fmla="*/ 35 w 36"/>
                <a:gd name="T17" fmla="*/ 2 h 200"/>
                <a:gd name="T18" fmla="*/ 32 w 36"/>
                <a:gd name="T19" fmla="*/ 5 h 200"/>
                <a:gd name="T20" fmla="*/ 30 w 36"/>
                <a:gd name="T21" fmla="*/ 8 h 200"/>
                <a:gd name="T22" fmla="*/ 26 w 36"/>
                <a:gd name="T23" fmla="*/ 13 h 200"/>
                <a:gd name="T24" fmla="*/ 25 w 36"/>
                <a:gd name="T25" fmla="*/ 14 h 200"/>
                <a:gd name="T26" fmla="*/ 25 w 36"/>
                <a:gd name="T27" fmla="*/ 15 h 200"/>
                <a:gd name="T28" fmla="*/ 24 w 36"/>
                <a:gd name="T29" fmla="*/ 17 h 200"/>
                <a:gd name="T30" fmla="*/ 23 w 36"/>
                <a:gd name="T31" fmla="*/ 18 h 200"/>
                <a:gd name="T32" fmla="*/ 16 w 36"/>
                <a:gd name="T33" fmla="*/ 31 h 200"/>
                <a:gd name="T34" fmla="*/ 13 w 36"/>
                <a:gd name="T35" fmla="*/ 38 h 200"/>
                <a:gd name="T36" fmla="*/ 12 w 36"/>
                <a:gd name="T37" fmla="*/ 42 h 200"/>
                <a:gd name="T38" fmla="*/ 11 w 36"/>
                <a:gd name="T39" fmla="*/ 46 h 200"/>
                <a:gd name="T40" fmla="*/ 10 w 36"/>
                <a:gd name="T41" fmla="*/ 50 h 200"/>
                <a:gd name="T42" fmla="*/ 9 w 36"/>
                <a:gd name="T43" fmla="*/ 54 h 200"/>
                <a:gd name="T44" fmla="*/ 8 w 36"/>
                <a:gd name="T45" fmla="*/ 58 h 200"/>
                <a:gd name="T46" fmla="*/ 7 w 36"/>
                <a:gd name="T47" fmla="*/ 62 h 200"/>
                <a:gd name="T48" fmla="*/ 6 w 36"/>
                <a:gd name="T49" fmla="*/ 67 h 200"/>
                <a:gd name="T50" fmla="*/ 6 w 36"/>
                <a:gd name="T51" fmla="*/ 71 h 200"/>
                <a:gd name="T52" fmla="*/ 4 w 36"/>
                <a:gd name="T53" fmla="*/ 80 h 200"/>
                <a:gd name="T54" fmla="*/ 2 w 36"/>
                <a:gd name="T55" fmla="*/ 99 h 200"/>
                <a:gd name="T56" fmla="*/ 0 w 36"/>
                <a:gd name="T57" fmla="*/ 117 h 200"/>
                <a:gd name="T58" fmla="*/ 0 w 36"/>
                <a:gd name="T59" fmla="*/ 122 h 200"/>
                <a:gd name="T60" fmla="*/ 0 w 36"/>
                <a:gd name="T61" fmla="*/ 122 h 200"/>
                <a:gd name="T62" fmla="*/ 0 w 36"/>
                <a:gd name="T63" fmla="*/ 117 h 200"/>
                <a:gd name="T64" fmla="*/ 2 w 36"/>
                <a:gd name="T65" fmla="*/ 99 h 200"/>
                <a:gd name="T66" fmla="*/ 4 w 36"/>
                <a:gd name="T67" fmla="*/ 80 h 200"/>
                <a:gd name="T68" fmla="*/ 6 w 36"/>
                <a:gd name="T69" fmla="*/ 71 h 200"/>
                <a:gd name="T70" fmla="*/ 6 w 36"/>
                <a:gd name="T71" fmla="*/ 67 h 200"/>
                <a:gd name="T72" fmla="*/ 7 w 36"/>
                <a:gd name="T73" fmla="*/ 62 h 200"/>
                <a:gd name="T74" fmla="*/ 8 w 36"/>
                <a:gd name="T75" fmla="*/ 58 h 200"/>
                <a:gd name="T76" fmla="*/ 9 w 36"/>
                <a:gd name="T77" fmla="*/ 54 h 200"/>
                <a:gd name="T78" fmla="*/ 10 w 36"/>
                <a:gd name="T79" fmla="*/ 50 h 200"/>
                <a:gd name="T80" fmla="*/ 11 w 36"/>
                <a:gd name="T81" fmla="*/ 46 h 200"/>
                <a:gd name="T82" fmla="*/ 12 w 36"/>
                <a:gd name="T83" fmla="*/ 42 h 200"/>
                <a:gd name="T84" fmla="*/ 13 w 36"/>
                <a:gd name="T85" fmla="*/ 38 h 200"/>
                <a:gd name="T86" fmla="*/ 16 w 36"/>
                <a:gd name="T87" fmla="*/ 31 h 200"/>
                <a:gd name="T88" fmla="*/ 23 w 36"/>
                <a:gd name="T89" fmla="*/ 18 h 200"/>
                <a:gd name="T90" fmla="*/ 24 w 36"/>
                <a:gd name="T91" fmla="*/ 17 h 200"/>
                <a:gd name="T92" fmla="*/ 25 w 36"/>
                <a:gd name="T93" fmla="*/ 15 h 200"/>
                <a:gd name="T94" fmla="*/ 25 w 36"/>
                <a:gd name="T95" fmla="*/ 14 h 200"/>
                <a:gd name="T96" fmla="*/ 26 w 36"/>
                <a:gd name="T97" fmla="*/ 13 h 200"/>
                <a:gd name="T98" fmla="*/ 30 w 36"/>
                <a:gd name="T99" fmla="*/ 8 h 200"/>
                <a:gd name="T100" fmla="*/ 32 w 36"/>
                <a:gd name="T101" fmla="*/ 5 h 200"/>
                <a:gd name="T102" fmla="*/ 35 w 36"/>
                <a:gd name="T103" fmla="*/ 2 h 200"/>
                <a:gd name="T104" fmla="*/ 36 w 36"/>
                <a:gd name="T105" fmla="*/ 0 h 200"/>
                <a:gd name="T106" fmla="*/ 36 w 36"/>
                <a:gd name="T107" fmla="*/ 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200">
                  <a:moveTo>
                    <a:pt x="18" y="189"/>
                  </a:moveTo>
                  <a:cubicBezTo>
                    <a:pt x="17" y="189"/>
                    <a:pt x="17" y="189"/>
                    <a:pt x="17" y="189"/>
                  </a:cubicBezTo>
                  <a:cubicBezTo>
                    <a:pt x="17" y="200"/>
                    <a:pt x="17" y="200"/>
                    <a:pt x="17" y="200"/>
                  </a:cubicBezTo>
                  <a:cubicBezTo>
                    <a:pt x="17" y="189"/>
                    <a:pt x="17" y="189"/>
                    <a:pt x="17" y="189"/>
                  </a:cubicBezTo>
                  <a:cubicBezTo>
                    <a:pt x="18" y="189"/>
                    <a:pt x="18" y="189"/>
                    <a:pt x="18" y="189"/>
                  </a:cubicBezTo>
                  <a:cubicBezTo>
                    <a:pt x="18" y="189"/>
                    <a:pt x="18" y="189"/>
                    <a:pt x="18" y="189"/>
                  </a:cubicBezTo>
                  <a:moveTo>
                    <a:pt x="36" y="0"/>
                  </a:moveTo>
                  <a:cubicBezTo>
                    <a:pt x="36" y="0"/>
                    <a:pt x="36" y="0"/>
                    <a:pt x="36" y="0"/>
                  </a:cubicBezTo>
                  <a:cubicBezTo>
                    <a:pt x="36" y="1"/>
                    <a:pt x="35" y="1"/>
                    <a:pt x="35" y="2"/>
                  </a:cubicBezTo>
                  <a:cubicBezTo>
                    <a:pt x="34" y="3"/>
                    <a:pt x="33" y="4"/>
                    <a:pt x="32" y="5"/>
                  </a:cubicBezTo>
                  <a:cubicBezTo>
                    <a:pt x="32" y="6"/>
                    <a:pt x="31" y="7"/>
                    <a:pt x="30" y="8"/>
                  </a:cubicBezTo>
                  <a:cubicBezTo>
                    <a:pt x="28" y="10"/>
                    <a:pt x="27" y="11"/>
                    <a:pt x="26" y="13"/>
                  </a:cubicBezTo>
                  <a:cubicBezTo>
                    <a:pt x="26" y="13"/>
                    <a:pt x="26" y="14"/>
                    <a:pt x="25" y="14"/>
                  </a:cubicBezTo>
                  <a:cubicBezTo>
                    <a:pt x="25" y="14"/>
                    <a:pt x="25" y="15"/>
                    <a:pt x="25" y="15"/>
                  </a:cubicBezTo>
                  <a:cubicBezTo>
                    <a:pt x="24" y="16"/>
                    <a:pt x="24" y="16"/>
                    <a:pt x="24" y="17"/>
                  </a:cubicBezTo>
                  <a:cubicBezTo>
                    <a:pt x="24" y="17"/>
                    <a:pt x="23" y="18"/>
                    <a:pt x="23" y="18"/>
                  </a:cubicBezTo>
                  <a:cubicBezTo>
                    <a:pt x="21" y="22"/>
                    <a:pt x="18" y="26"/>
                    <a:pt x="16" y="31"/>
                  </a:cubicBezTo>
                  <a:cubicBezTo>
                    <a:pt x="15" y="33"/>
                    <a:pt x="14" y="35"/>
                    <a:pt x="13" y="38"/>
                  </a:cubicBezTo>
                  <a:cubicBezTo>
                    <a:pt x="13" y="39"/>
                    <a:pt x="13" y="40"/>
                    <a:pt x="12" y="42"/>
                  </a:cubicBezTo>
                  <a:cubicBezTo>
                    <a:pt x="12" y="43"/>
                    <a:pt x="11" y="44"/>
                    <a:pt x="11" y="46"/>
                  </a:cubicBezTo>
                  <a:cubicBezTo>
                    <a:pt x="11" y="47"/>
                    <a:pt x="10" y="48"/>
                    <a:pt x="10" y="50"/>
                  </a:cubicBezTo>
                  <a:cubicBezTo>
                    <a:pt x="9" y="51"/>
                    <a:pt x="9" y="52"/>
                    <a:pt x="9" y="54"/>
                  </a:cubicBezTo>
                  <a:cubicBezTo>
                    <a:pt x="9" y="55"/>
                    <a:pt x="8" y="57"/>
                    <a:pt x="8" y="58"/>
                  </a:cubicBezTo>
                  <a:cubicBezTo>
                    <a:pt x="8" y="59"/>
                    <a:pt x="7" y="61"/>
                    <a:pt x="7" y="62"/>
                  </a:cubicBezTo>
                  <a:cubicBezTo>
                    <a:pt x="7" y="64"/>
                    <a:pt x="7" y="65"/>
                    <a:pt x="6" y="67"/>
                  </a:cubicBezTo>
                  <a:cubicBezTo>
                    <a:pt x="6" y="68"/>
                    <a:pt x="6" y="70"/>
                    <a:pt x="6" y="71"/>
                  </a:cubicBezTo>
                  <a:cubicBezTo>
                    <a:pt x="5" y="74"/>
                    <a:pt x="5" y="77"/>
                    <a:pt x="4" y="80"/>
                  </a:cubicBezTo>
                  <a:cubicBezTo>
                    <a:pt x="3" y="86"/>
                    <a:pt x="2" y="92"/>
                    <a:pt x="2" y="99"/>
                  </a:cubicBezTo>
                  <a:cubicBezTo>
                    <a:pt x="1" y="105"/>
                    <a:pt x="0" y="111"/>
                    <a:pt x="0" y="117"/>
                  </a:cubicBezTo>
                  <a:cubicBezTo>
                    <a:pt x="0" y="119"/>
                    <a:pt x="0" y="120"/>
                    <a:pt x="0" y="122"/>
                  </a:cubicBezTo>
                  <a:cubicBezTo>
                    <a:pt x="0" y="122"/>
                    <a:pt x="0" y="122"/>
                    <a:pt x="0" y="122"/>
                  </a:cubicBezTo>
                  <a:cubicBezTo>
                    <a:pt x="0" y="120"/>
                    <a:pt x="0" y="119"/>
                    <a:pt x="0" y="117"/>
                  </a:cubicBezTo>
                  <a:cubicBezTo>
                    <a:pt x="0" y="111"/>
                    <a:pt x="1" y="105"/>
                    <a:pt x="2" y="99"/>
                  </a:cubicBezTo>
                  <a:cubicBezTo>
                    <a:pt x="2" y="92"/>
                    <a:pt x="3" y="86"/>
                    <a:pt x="4" y="80"/>
                  </a:cubicBezTo>
                  <a:cubicBezTo>
                    <a:pt x="5" y="77"/>
                    <a:pt x="5" y="74"/>
                    <a:pt x="6" y="71"/>
                  </a:cubicBezTo>
                  <a:cubicBezTo>
                    <a:pt x="6" y="70"/>
                    <a:pt x="6" y="68"/>
                    <a:pt x="6" y="67"/>
                  </a:cubicBezTo>
                  <a:cubicBezTo>
                    <a:pt x="7" y="65"/>
                    <a:pt x="7" y="64"/>
                    <a:pt x="7" y="62"/>
                  </a:cubicBezTo>
                  <a:cubicBezTo>
                    <a:pt x="7" y="61"/>
                    <a:pt x="8" y="59"/>
                    <a:pt x="8" y="58"/>
                  </a:cubicBezTo>
                  <a:cubicBezTo>
                    <a:pt x="8" y="57"/>
                    <a:pt x="9" y="55"/>
                    <a:pt x="9" y="54"/>
                  </a:cubicBezTo>
                  <a:cubicBezTo>
                    <a:pt x="9" y="52"/>
                    <a:pt x="9" y="51"/>
                    <a:pt x="10" y="50"/>
                  </a:cubicBezTo>
                  <a:cubicBezTo>
                    <a:pt x="10" y="48"/>
                    <a:pt x="11" y="47"/>
                    <a:pt x="11" y="46"/>
                  </a:cubicBezTo>
                  <a:cubicBezTo>
                    <a:pt x="11" y="44"/>
                    <a:pt x="12" y="43"/>
                    <a:pt x="12" y="42"/>
                  </a:cubicBezTo>
                  <a:cubicBezTo>
                    <a:pt x="13" y="40"/>
                    <a:pt x="13" y="39"/>
                    <a:pt x="13" y="38"/>
                  </a:cubicBezTo>
                  <a:cubicBezTo>
                    <a:pt x="14" y="35"/>
                    <a:pt x="15" y="33"/>
                    <a:pt x="16" y="31"/>
                  </a:cubicBezTo>
                  <a:cubicBezTo>
                    <a:pt x="18" y="26"/>
                    <a:pt x="21" y="22"/>
                    <a:pt x="23" y="18"/>
                  </a:cubicBezTo>
                  <a:cubicBezTo>
                    <a:pt x="23" y="18"/>
                    <a:pt x="24" y="17"/>
                    <a:pt x="24" y="17"/>
                  </a:cubicBezTo>
                  <a:cubicBezTo>
                    <a:pt x="24" y="16"/>
                    <a:pt x="24" y="16"/>
                    <a:pt x="25" y="15"/>
                  </a:cubicBezTo>
                  <a:cubicBezTo>
                    <a:pt x="25" y="15"/>
                    <a:pt x="25" y="14"/>
                    <a:pt x="25" y="14"/>
                  </a:cubicBezTo>
                  <a:cubicBezTo>
                    <a:pt x="26" y="14"/>
                    <a:pt x="26" y="13"/>
                    <a:pt x="26" y="13"/>
                  </a:cubicBezTo>
                  <a:cubicBezTo>
                    <a:pt x="27" y="11"/>
                    <a:pt x="28" y="10"/>
                    <a:pt x="30" y="8"/>
                  </a:cubicBezTo>
                  <a:cubicBezTo>
                    <a:pt x="31" y="7"/>
                    <a:pt x="32" y="6"/>
                    <a:pt x="32" y="5"/>
                  </a:cubicBezTo>
                  <a:cubicBezTo>
                    <a:pt x="33" y="4"/>
                    <a:pt x="34" y="3"/>
                    <a:pt x="35" y="2"/>
                  </a:cubicBezTo>
                  <a:cubicBezTo>
                    <a:pt x="35" y="1"/>
                    <a:pt x="36" y="1"/>
                    <a:pt x="36" y="0"/>
                  </a:cubicBezTo>
                  <a:cubicBezTo>
                    <a:pt x="36" y="0"/>
                    <a:pt x="36" y="0"/>
                    <a:pt x="36"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0" name="Freeform 1093"/>
            <p:cNvSpPr/>
            <p:nvPr/>
          </p:nvSpPr>
          <p:spPr bwMode="auto">
            <a:xfrm>
              <a:off x="5027216" y="4005263"/>
              <a:ext cx="115065" cy="601159"/>
            </a:xfrm>
            <a:custGeom>
              <a:avLst/>
              <a:gdLst>
                <a:gd name="T0" fmla="*/ 37 w 37"/>
                <a:gd name="T1" fmla="*/ 0 h 189"/>
                <a:gd name="T2" fmla="*/ 37 w 37"/>
                <a:gd name="T3" fmla="*/ 0 h 189"/>
                <a:gd name="T4" fmla="*/ 36 w 37"/>
                <a:gd name="T5" fmla="*/ 0 h 189"/>
                <a:gd name="T6" fmla="*/ 36 w 37"/>
                <a:gd name="T7" fmla="*/ 0 h 189"/>
                <a:gd name="T8" fmla="*/ 35 w 37"/>
                <a:gd name="T9" fmla="*/ 2 h 189"/>
                <a:gd name="T10" fmla="*/ 32 w 37"/>
                <a:gd name="T11" fmla="*/ 5 h 189"/>
                <a:gd name="T12" fmla="*/ 30 w 37"/>
                <a:gd name="T13" fmla="*/ 8 h 189"/>
                <a:gd name="T14" fmla="*/ 26 w 37"/>
                <a:gd name="T15" fmla="*/ 13 h 189"/>
                <a:gd name="T16" fmla="*/ 25 w 37"/>
                <a:gd name="T17" fmla="*/ 14 h 189"/>
                <a:gd name="T18" fmla="*/ 25 w 37"/>
                <a:gd name="T19" fmla="*/ 15 h 189"/>
                <a:gd name="T20" fmla="*/ 24 w 37"/>
                <a:gd name="T21" fmla="*/ 17 h 189"/>
                <a:gd name="T22" fmla="*/ 23 w 37"/>
                <a:gd name="T23" fmla="*/ 18 h 189"/>
                <a:gd name="T24" fmla="*/ 16 w 37"/>
                <a:gd name="T25" fmla="*/ 31 h 189"/>
                <a:gd name="T26" fmla="*/ 13 w 37"/>
                <a:gd name="T27" fmla="*/ 38 h 189"/>
                <a:gd name="T28" fmla="*/ 12 w 37"/>
                <a:gd name="T29" fmla="*/ 42 h 189"/>
                <a:gd name="T30" fmla="*/ 11 w 37"/>
                <a:gd name="T31" fmla="*/ 46 h 189"/>
                <a:gd name="T32" fmla="*/ 10 w 37"/>
                <a:gd name="T33" fmla="*/ 50 h 189"/>
                <a:gd name="T34" fmla="*/ 9 w 37"/>
                <a:gd name="T35" fmla="*/ 54 h 189"/>
                <a:gd name="T36" fmla="*/ 8 w 37"/>
                <a:gd name="T37" fmla="*/ 58 h 189"/>
                <a:gd name="T38" fmla="*/ 7 w 37"/>
                <a:gd name="T39" fmla="*/ 62 h 189"/>
                <a:gd name="T40" fmla="*/ 6 w 37"/>
                <a:gd name="T41" fmla="*/ 67 h 189"/>
                <a:gd name="T42" fmla="*/ 6 w 37"/>
                <a:gd name="T43" fmla="*/ 71 h 189"/>
                <a:gd name="T44" fmla="*/ 4 w 37"/>
                <a:gd name="T45" fmla="*/ 80 h 189"/>
                <a:gd name="T46" fmla="*/ 2 w 37"/>
                <a:gd name="T47" fmla="*/ 99 h 189"/>
                <a:gd name="T48" fmla="*/ 0 w 37"/>
                <a:gd name="T49" fmla="*/ 117 h 189"/>
                <a:gd name="T50" fmla="*/ 0 w 37"/>
                <a:gd name="T51" fmla="*/ 122 h 189"/>
                <a:gd name="T52" fmla="*/ 3 w 37"/>
                <a:gd name="T53" fmla="*/ 119 h 189"/>
                <a:gd name="T54" fmla="*/ 17 w 37"/>
                <a:gd name="T55" fmla="*/ 173 h 189"/>
                <a:gd name="T56" fmla="*/ 7 w 37"/>
                <a:gd name="T57" fmla="*/ 179 h 189"/>
                <a:gd name="T58" fmla="*/ 7 w 37"/>
                <a:gd name="T59" fmla="*/ 179 h 189"/>
                <a:gd name="T60" fmla="*/ 17 w 37"/>
                <a:gd name="T61" fmla="*/ 189 h 189"/>
                <a:gd name="T62" fmla="*/ 18 w 37"/>
                <a:gd name="T63" fmla="*/ 189 h 189"/>
                <a:gd name="T64" fmla="*/ 18 w 37"/>
                <a:gd name="T65" fmla="*/ 189 h 189"/>
                <a:gd name="T66" fmla="*/ 18 w 37"/>
                <a:gd name="T67" fmla="*/ 189 h 189"/>
                <a:gd name="T68" fmla="*/ 30 w 37"/>
                <a:gd name="T69" fmla="*/ 189 h 189"/>
                <a:gd name="T70" fmla="*/ 37 w 37"/>
                <a:gd name="T71" fmla="*/ 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7" h="189">
                  <a:moveTo>
                    <a:pt x="37" y="0"/>
                  </a:moveTo>
                  <a:cubicBezTo>
                    <a:pt x="37" y="0"/>
                    <a:pt x="37" y="0"/>
                    <a:pt x="37" y="0"/>
                  </a:cubicBezTo>
                  <a:cubicBezTo>
                    <a:pt x="36" y="0"/>
                    <a:pt x="36" y="0"/>
                    <a:pt x="36" y="0"/>
                  </a:cubicBezTo>
                  <a:cubicBezTo>
                    <a:pt x="36" y="0"/>
                    <a:pt x="36" y="0"/>
                    <a:pt x="36" y="0"/>
                  </a:cubicBezTo>
                  <a:cubicBezTo>
                    <a:pt x="36" y="1"/>
                    <a:pt x="35" y="1"/>
                    <a:pt x="35" y="2"/>
                  </a:cubicBezTo>
                  <a:cubicBezTo>
                    <a:pt x="34" y="3"/>
                    <a:pt x="33" y="4"/>
                    <a:pt x="32" y="5"/>
                  </a:cubicBezTo>
                  <a:cubicBezTo>
                    <a:pt x="32" y="6"/>
                    <a:pt x="31" y="7"/>
                    <a:pt x="30" y="8"/>
                  </a:cubicBezTo>
                  <a:cubicBezTo>
                    <a:pt x="28" y="10"/>
                    <a:pt x="27" y="11"/>
                    <a:pt x="26" y="13"/>
                  </a:cubicBezTo>
                  <a:cubicBezTo>
                    <a:pt x="26" y="13"/>
                    <a:pt x="26" y="14"/>
                    <a:pt x="25" y="14"/>
                  </a:cubicBezTo>
                  <a:cubicBezTo>
                    <a:pt x="25" y="14"/>
                    <a:pt x="25" y="15"/>
                    <a:pt x="25" y="15"/>
                  </a:cubicBezTo>
                  <a:cubicBezTo>
                    <a:pt x="24" y="16"/>
                    <a:pt x="24" y="16"/>
                    <a:pt x="24" y="17"/>
                  </a:cubicBezTo>
                  <a:cubicBezTo>
                    <a:pt x="24" y="17"/>
                    <a:pt x="23" y="18"/>
                    <a:pt x="23" y="18"/>
                  </a:cubicBezTo>
                  <a:cubicBezTo>
                    <a:pt x="21" y="22"/>
                    <a:pt x="18" y="26"/>
                    <a:pt x="16" y="31"/>
                  </a:cubicBezTo>
                  <a:cubicBezTo>
                    <a:pt x="15" y="33"/>
                    <a:pt x="14" y="35"/>
                    <a:pt x="13" y="38"/>
                  </a:cubicBezTo>
                  <a:cubicBezTo>
                    <a:pt x="13" y="39"/>
                    <a:pt x="13" y="40"/>
                    <a:pt x="12" y="42"/>
                  </a:cubicBezTo>
                  <a:cubicBezTo>
                    <a:pt x="12" y="43"/>
                    <a:pt x="11" y="44"/>
                    <a:pt x="11" y="46"/>
                  </a:cubicBezTo>
                  <a:cubicBezTo>
                    <a:pt x="11" y="47"/>
                    <a:pt x="10" y="48"/>
                    <a:pt x="10" y="50"/>
                  </a:cubicBezTo>
                  <a:cubicBezTo>
                    <a:pt x="9" y="51"/>
                    <a:pt x="9" y="52"/>
                    <a:pt x="9" y="54"/>
                  </a:cubicBezTo>
                  <a:cubicBezTo>
                    <a:pt x="9" y="55"/>
                    <a:pt x="8" y="57"/>
                    <a:pt x="8" y="58"/>
                  </a:cubicBezTo>
                  <a:cubicBezTo>
                    <a:pt x="8" y="59"/>
                    <a:pt x="7" y="61"/>
                    <a:pt x="7" y="62"/>
                  </a:cubicBezTo>
                  <a:cubicBezTo>
                    <a:pt x="7" y="64"/>
                    <a:pt x="7" y="65"/>
                    <a:pt x="6" y="67"/>
                  </a:cubicBezTo>
                  <a:cubicBezTo>
                    <a:pt x="6" y="68"/>
                    <a:pt x="6" y="70"/>
                    <a:pt x="6" y="71"/>
                  </a:cubicBezTo>
                  <a:cubicBezTo>
                    <a:pt x="5" y="74"/>
                    <a:pt x="5" y="77"/>
                    <a:pt x="4" y="80"/>
                  </a:cubicBezTo>
                  <a:cubicBezTo>
                    <a:pt x="3" y="86"/>
                    <a:pt x="2" y="92"/>
                    <a:pt x="2" y="99"/>
                  </a:cubicBezTo>
                  <a:cubicBezTo>
                    <a:pt x="1" y="105"/>
                    <a:pt x="0" y="111"/>
                    <a:pt x="0" y="117"/>
                  </a:cubicBezTo>
                  <a:cubicBezTo>
                    <a:pt x="0" y="119"/>
                    <a:pt x="0" y="120"/>
                    <a:pt x="0" y="122"/>
                  </a:cubicBezTo>
                  <a:cubicBezTo>
                    <a:pt x="3" y="119"/>
                    <a:pt x="3" y="119"/>
                    <a:pt x="3" y="119"/>
                  </a:cubicBezTo>
                  <a:cubicBezTo>
                    <a:pt x="17" y="173"/>
                    <a:pt x="17" y="173"/>
                    <a:pt x="17" y="173"/>
                  </a:cubicBezTo>
                  <a:cubicBezTo>
                    <a:pt x="13" y="174"/>
                    <a:pt x="10" y="176"/>
                    <a:pt x="7" y="179"/>
                  </a:cubicBezTo>
                  <a:cubicBezTo>
                    <a:pt x="7" y="179"/>
                    <a:pt x="7" y="179"/>
                    <a:pt x="7" y="179"/>
                  </a:cubicBezTo>
                  <a:cubicBezTo>
                    <a:pt x="9" y="183"/>
                    <a:pt x="13" y="186"/>
                    <a:pt x="17" y="189"/>
                  </a:cubicBezTo>
                  <a:cubicBezTo>
                    <a:pt x="18" y="189"/>
                    <a:pt x="18" y="189"/>
                    <a:pt x="18" y="189"/>
                  </a:cubicBezTo>
                  <a:cubicBezTo>
                    <a:pt x="18" y="189"/>
                    <a:pt x="18" y="189"/>
                    <a:pt x="18" y="189"/>
                  </a:cubicBezTo>
                  <a:cubicBezTo>
                    <a:pt x="18" y="189"/>
                    <a:pt x="18" y="189"/>
                    <a:pt x="18" y="189"/>
                  </a:cubicBezTo>
                  <a:cubicBezTo>
                    <a:pt x="30" y="189"/>
                    <a:pt x="30" y="189"/>
                    <a:pt x="30" y="189"/>
                  </a:cubicBezTo>
                  <a:cubicBezTo>
                    <a:pt x="9" y="92"/>
                    <a:pt x="36" y="2"/>
                    <a:pt x="3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1" name="Freeform 1094"/>
            <p:cNvSpPr/>
            <p:nvPr/>
          </p:nvSpPr>
          <p:spPr bwMode="auto">
            <a:xfrm>
              <a:off x="5080538" y="4606422"/>
              <a:ext cx="50517" cy="36691"/>
            </a:xfrm>
            <a:custGeom>
              <a:avLst/>
              <a:gdLst>
                <a:gd name="T0" fmla="*/ 0 w 16"/>
                <a:gd name="T1" fmla="*/ 0 h 11"/>
                <a:gd name="T2" fmla="*/ 0 w 16"/>
                <a:gd name="T3" fmla="*/ 11 h 11"/>
                <a:gd name="T4" fmla="*/ 16 w 16"/>
                <a:gd name="T5" fmla="*/ 11 h 11"/>
                <a:gd name="T6" fmla="*/ 13 w 16"/>
                <a:gd name="T7" fmla="*/ 0 h 11"/>
                <a:gd name="T8" fmla="*/ 1 w 16"/>
                <a:gd name="T9" fmla="*/ 0 h 11"/>
                <a:gd name="T10" fmla="*/ 0 w 16"/>
                <a:gd name="T11" fmla="*/ 0 h 11"/>
              </a:gdLst>
              <a:ahLst/>
              <a:cxnLst>
                <a:cxn ang="0">
                  <a:pos x="T0" y="T1"/>
                </a:cxn>
                <a:cxn ang="0">
                  <a:pos x="T2" y="T3"/>
                </a:cxn>
                <a:cxn ang="0">
                  <a:pos x="T4" y="T5"/>
                </a:cxn>
                <a:cxn ang="0">
                  <a:pos x="T6" y="T7"/>
                </a:cxn>
                <a:cxn ang="0">
                  <a:pos x="T8" y="T9"/>
                </a:cxn>
                <a:cxn ang="0">
                  <a:pos x="T10" y="T11"/>
                </a:cxn>
              </a:cxnLst>
              <a:rect l="0" t="0" r="r" b="b"/>
              <a:pathLst>
                <a:path w="16" h="11">
                  <a:moveTo>
                    <a:pt x="0" y="0"/>
                  </a:moveTo>
                  <a:cubicBezTo>
                    <a:pt x="0" y="11"/>
                    <a:pt x="0" y="11"/>
                    <a:pt x="0" y="11"/>
                  </a:cubicBezTo>
                  <a:cubicBezTo>
                    <a:pt x="16" y="11"/>
                    <a:pt x="16" y="11"/>
                    <a:pt x="16" y="11"/>
                  </a:cubicBezTo>
                  <a:cubicBezTo>
                    <a:pt x="15" y="8"/>
                    <a:pt x="14" y="4"/>
                    <a:pt x="13"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2" name="Freeform 1095"/>
            <p:cNvSpPr/>
            <p:nvPr/>
          </p:nvSpPr>
          <p:spPr bwMode="auto">
            <a:xfrm>
              <a:off x="4987925" y="4383457"/>
              <a:ext cx="92613" cy="259656"/>
            </a:xfrm>
            <a:custGeom>
              <a:avLst/>
              <a:gdLst>
                <a:gd name="T0" fmla="*/ 15 w 29"/>
                <a:gd name="T1" fmla="*/ 0 h 81"/>
                <a:gd name="T2" fmla="*/ 12 w 29"/>
                <a:gd name="T3" fmla="*/ 3 h 81"/>
                <a:gd name="T4" fmla="*/ 12 w 29"/>
                <a:gd name="T5" fmla="*/ 3 h 81"/>
                <a:gd name="T6" fmla="*/ 12 w 29"/>
                <a:gd name="T7" fmla="*/ 3 h 81"/>
                <a:gd name="T8" fmla="*/ 1 w 29"/>
                <a:gd name="T9" fmla="*/ 13 h 81"/>
                <a:gd name="T10" fmla="*/ 0 w 29"/>
                <a:gd name="T11" fmla="*/ 81 h 81"/>
                <a:gd name="T12" fmla="*/ 0 w 29"/>
                <a:gd name="T13" fmla="*/ 81 h 81"/>
                <a:gd name="T14" fmla="*/ 0 w 29"/>
                <a:gd name="T15" fmla="*/ 81 h 81"/>
                <a:gd name="T16" fmla="*/ 0 w 29"/>
                <a:gd name="T17" fmla="*/ 81 h 81"/>
                <a:gd name="T18" fmla="*/ 0 w 29"/>
                <a:gd name="T19" fmla="*/ 81 h 81"/>
                <a:gd name="T20" fmla="*/ 0 w 29"/>
                <a:gd name="T21" fmla="*/ 81 h 81"/>
                <a:gd name="T22" fmla="*/ 0 w 29"/>
                <a:gd name="T23" fmla="*/ 81 h 81"/>
                <a:gd name="T24" fmla="*/ 0 w 29"/>
                <a:gd name="T25" fmla="*/ 81 h 81"/>
                <a:gd name="T26" fmla="*/ 0 w 29"/>
                <a:gd name="T27" fmla="*/ 81 h 81"/>
                <a:gd name="T28" fmla="*/ 19 w 29"/>
                <a:gd name="T29" fmla="*/ 60 h 81"/>
                <a:gd name="T30" fmla="*/ 19 w 29"/>
                <a:gd name="T31" fmla="*/ 60 h 81"/>
                <a:gd name="T32" fmla="*/ 29 w 29"/>
                <a:gd name="T33" fmla="*/ 54 h 81"/>
                <a:gd name="T34" fmla="*/ 15 w 29"/>
                <a:gd name="T35" fmla="*/ 0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9" h="81">
                  <a:moveTo>
                    <a:pt x="15" y="0"/>
                  </a:moveTo>
                  <a:cubicBezTo>
                    <a:pt x="12" y="3"/>
                    <a:pt x="12" y="3"/>
                    <a:pt x="12" y="3"/>
                  </a:cubicBezTo>
                  <a:cubicBezTo>
                    <a:pt x="12" y="3"/>
                    <a:pt x="12" y="3"/>
                    <a:pt x="12" y="3"/>
                  </a:cubicBezTo>
                  <a:cubicBezTo>
                    <a:pt x="12" y="3"/>
                    <a:pt x="12" y="3"/>
                    <a:pt x="12" y="3"/>
                  </a:cubicBezTo>
                  <a:cubicBezTo>
                    <a:pt x="1" y="13"/>
                    <a:pt x="1" y="13"/>
                    <a:pt x="1" y="13"/>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0" y="81"/>
                    <a:pt x="0" y="81"/>
                    <a:pt x="0" y="81"/>
                  </a:cubicBezTo>
                  <a:cubicBezTo>
                    <a:pt x="1" y="81"/>
                    <a:pt x="9" y="67"/>
                    <a:pt x="19" y="60"/>
                  </a:cubicBezTo>
                  <a:cubicBezTo>
                    <a:pt x="19" y="60"/>
                    <a:pt x="19" y="60"/>
                    <a:pt x="19" y="60"/>
                  </a:cubicBezTo>
                  <a:cubicBezTo>
                    <a:pt x="22" y="57"/>
                    <a:pt x="25" y="55"/>
                    <a:pt x="29" y="54"/>
                  </a:cubicBezTo>
                  <a:cubicBezTo>
                    <a:pt x="15" y="0"/>
                    <a:pt x="15" y="0"/>
                    <a:pt x="15"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11" name="Freeform 1133"/>
            <p:cNvSpPr/>
            <p:nvPr/>
          </p:nvSpPr>
          <p:spPr bwMode="auto">
            <a:xfrm>
              <a:off x="5111410" y="4643113"/>
              <a:ext cx="61742" cy="3338833"/>
            </a:xfrm>
            <a:custGeom>
              <a:avLst/>
              <a:gdLst>
                <a:gd name="T0" fmla="*/ 12 w 40"/>
                <a:gd name="T1" fmla="*/ 0 h 1385"/>
                <a:gd name="T2" fmla="*/ 0 w 40"/>
                <a:gd name="T3" fmla="*/ 0 h 1385"/>
                <a:gd name="T4" fmla="*/ 0 w 40"/>
                <a:gd name="T5" fmla="*/ 1385 h 1385"/>
                <a:gd name="T6" fmla="*/ 40 w 40"/>
                <a:gd name="T7" fmla="*/ 1385 h 1385"/>
                <a:gd name="T8" fmla="*/ 40 w 40"/>
                <a:gd name="T9" fmla="*/ 0 h 1385"/>
                <a:gd name="T10" fmla="*/ 12 w 40"/>
                <a:gd name="T11" fmla="*/ 0 h 1385"/>
              </a:gdLst>
              <a:ahLst/>
              <a:cxnLst>
                <a:cxn ang="0">
                  <a:pos x="T0" y="T1"/>
                </a:cxn>
                <a:cxn ang="0">
                  <a:pos x="T2" y="T3"/>
                </a:cxn>
                <a:cxn ang="0">
                  <a:pos x="T4" y="T5"/>
                </a:cxn>
                <a:cxn ang="0">
                  <a:pos x="T6" y="T7"/>
                </a:cxn>
                <a:cxn ang="0">
                  <a:pos x="T8" y="T9"/>
                </a:cxn>
                <a:cxn ang="0">
                  <a:pos x="T10" y="T11"/>
                </a:cxn>
              </a:cxnLst>
              <a:rect l="0" t="0" r="r" b="b"/>
              <a:pathLst>
                <a:path w="40" h="1385">
                  <a:moveTo>
                    <a:pt x="12" y="0"/>
                  </a:moveTo>
                  <a:lnTo>
                    <a:pt x="0" y="0"/>
                  </a:lnTo>
                  <a:lnTo>
                    <a:pt x="0" y="1385"/>
                  </a:lnTo>
                  <a:lnTo>
                    <a:pt x="40" y="1385"/>
                  </a:lnTo>
                  <a:lnTo>
                    <a:pt x="40" y="0"/>
                  </a:lnTo>
                  <a:lnTo>
                    <a:pt x="12" y="0"/>
                  </a:lnTo>
                  <a:close/>
                </a:path>
              </a:pathLst>
            </a:custGeom>
            <a:solidFill>
              <a:schemeClr val="bg1">
                <a:alpha val="30000"/>
              </a:schemeClr>
            </a:solidFill>
            <a:ln>
              <a:noFill/>
            </a:ln>
          </p:spPr>
          <p:txBody>
            <a:bodyPr lIns="51435" tIns="25718" rIns="51435" bIns="25718"/>
            <a:lstStyle/>
            <a:p>
              <a:pPr eaLnBrk="1" hangingPunct="1">
                <a:defRPr/>
              </a:pPr>
              <a:endParaRPr lang="zh-CN" altLang="en-US" sz="1015">
                <a:solidFill>
                  <a:prstClr val="black"/>
                </a:solidFill>
              </a:endParaRPr>
            </a:p>
          </p:txBody>
        </p:sp>
        <p:sp>
          <p:nvSpPr>
            <p:cNvPr id="2112" name="Freeform 1134"/>
            <p:cNvSpPr/>
            <p:nvPr/>
          </p:nvSpPr>
          <p:spPr bwMode="auto">
            <a:xfrm>
              <a:off x="5111410" y="4643113"/>
              <a:ext cx="64548" cy="2198606"/>
            </a:xfrm>
            <a:custGeom>
              <a:avLst/>
              <a:gdLst>
                <a:gd name="T0" fmla="*/ 12 w 40"/>
                <a:gd name="T1" fmla="*/ 0 h 1385"/>
                <a:gd name="T2" fmla="*/ 0 w 40"/>
                <a:gd name="T3" fmla="*/ 0 h 1385"/>
                <a:gd name="T4" fmla="*/ 0 w 40"/>
                <a:gd name="T5" fmla="*/ 1385 h 1385"/>
                <a:gd name="T6" fmla="*/ 40 w 40"/>
                <a:gd name="T7" fmla="*/ 1385 h 1385"/>
                <a:gd name="T8" fmla="*/ 40 w 40"/>
                <a:gd name="T9" fmla="*/ 0 h 1385"/>
                <a:gd name="T10" fmla="*/ 12 w 40"/>
                <a:gd name="T11" fmla="*/ 0 h 1385"/>
              </a:gdLst>
              <a:ahLst/>
              <a:cxnLst>
                <a:cxn ang="0">
                  <a:pos x="T0" y="T1"/>
                </a:cxn>
                <a:cxn ang="0">
                  <a:pos x="T2" y="T3"/>
                </a:cxn>
                <a:cxn ang="0">
                  <a:pos x="T4" y="T5"/>
                </a:cxn>
                <a:cxn ang="0">
                  <a:pos x="T6" y="T7"/>
                </a:cxn>
                <a:cxn ang="0">
                  <a:pos x="T8" y="T9"/>
                </a:cxn>
                <a:cxn ang="0">
                  <a:pos x="T10" y="T11"/>
                </a:cxn>
              </a:cxnLst>
              <a:rect l="0" t="0" r="r" b="b"/>
              <a:pathLst>
                <a:path w="40" h="1385">
                  <a:moveTo>
                    <a:pt x="12" y="0"/>
                  </a:moveTo>
                  <a:lnTo>
                    <a:pt x="0" y="0"/>
                  </a:lnTo>
                  <a:lnTo>
                    <a:pt x="0" y="1385"/>
                  </a:lnTo>
                  <a:lnTo>
                    <a:pt x="40" y="1385"/>
                  </a:lnTo>
                  <a:lnTo>
                    <a:pt x="40" y="0"/>
                  </a:lnTo>
                  <a:lnTo>
                    <a:pt x="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13" name="Freeform 1135"/>
            <p:cNvSpPr/>
            <p:nvPr/>
          </p:nvSpPr>
          <p:spPr bwMode="auto">
            <a:xfrm>
              <a:off x="5131054" y="4643113"/>
              <a:ext cx="44904" cy="0"/>
            </a:xfrm>
            <a:custGeom>
              <a:avLst/>
              <a:gdLst>
                <a:gd name="T0" fmla="*/ 28 w 28"/>
                <a:gd name="T1" fmla="*/ 0 w 28"/>
                <a:gd name="T2" fmla="*/ 0 w 28"/>
                <a:gd name="T3" fmla="*/ 0 w 28"/>
                <a:gd name="T4" fmla="*/ 28 w 28"/>
                <a:gd name="T5" fmla="*/ 28 w 28"/>
              </a:gdLst>
              <a:ahLst/>
              <a:cxnLst>
                <a:cxn ang="0">
                  <a:pos x="T0" y="0"/>
                </a:cxn>
                <a:cxn ang="0">
                  <a:pos x="T1" y="0"/>
                </a:cxn>
                <a:cxn ang="0">
                  <a:pos x="T2" y="0"/>
                </a:cxn>
                <a:cxn ang="0">
                  <a:pos x="T3" y="0"/>
                </a:cxn>
                <a:cxn ang="0">
                  <a:pos x="T4" y="0"/>
                </a:cxn>
                <a:cxn ang="0">
                  <a:pos x="T5" y="0"/>
                </a:cxn>
              </a:cxnLst>
              <a:rect l="0" t="0" r="r" b="b"/>
              <a:pathLst>
                <a:path w="28">
                  <a:moveTo>
                    <a:pt x="28" y="0"/>
                  </a:moveTo>
                  <a:lnTo>
                    <a:pt x="0" y="0"/>
                  </a:lnTo>
                  <a:lnTo>
                    <a:pt x="0" y="0"/>
                  </a:lnTo>
                  <a:lnTo>
                    <a:pt x="0" y="0"/>
                  </a:lnTo>
                  <a:lnTo>
                    <a:pt x="28" y="0"/>
                  </a:lnTo>
                  <a:lnTo>
                    <a:pt x="28" y="0"/>
                  </a:lnTo>
                  <a:close/>
                </a:path>
              </a:pathLst>
            </a:custGeom>
            <a:solidFill>
              <a:srgbClr val="DEDDE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114" name="Freeform 1136"/>
            <p:cNvSpPr/>
            <p:nvPr/>
          </p:nvSpPr>
          <p:spPr bwMode="auto">
            <a:xfrm>
              <a:off x="5131054" y="4643113"/>
              <a:ext cx="44904" cy="0"/>
            </a:xfrm>
            <a:custGeom>
              <a:avLst/>
              <a:gdLst>
                <a:gd name="T0" fmla="*/ 28 w 28"/>
                <a:gd name="T1" fmla="*/ 0 w 28"/>
                <a:gd name="T2" fmla="*/ 0 w 28"/>
                <a:gd name="T3" fmla="*/ 0 w 28"/>
                <a:gd name="T4" fmla="*/ 28 w 28"/>
                <a:gd name="T5" fmla="*/ 28 w 28"/>
              </a:gdLst>
              <a:ahLst/>
              <a:cxnLst>
                <a:cxn ang="0">
                  <a:pos x="T0" y="0"/>
                </a:cxn>
                <a:cxn ang="0">
                  <a:pos x="T1" y="0"/>
                </a:cxn>
                <a:cxn ang="0">
                  <a:pos x="T2" y="0"/>
                </a:cxn>
                <a:cxn ang="0">
                  <a:pos x="T3" y="0"/>
                </a:cxn>
                <a:cxn ang="0">
                  <a:pos x="T4" y="0"/>
                </a:cxn>
                <a:cxn ang="0">
                  <a:pos x="T5" y="0"/>
                </a:cxn>
              </a:cxnLst>
              <a:rect l="0" t="0" r="r" b="b"/>
              <a:pathLst>
                <a:path w="28">
                  <a:moveTo>
                    <a:pt x="28" y="0"/>
                  </a:moveTo>
                  <a:lnTo>
                    <a:pt x="0" y="0"/>
                  </a:lnTo>
                  <a:lnTo>
                    <a:pt x="0" y="0"/>
                  </a:lnTo>
                  <a:lnTo>
                    <a:pt x="0" y="0"/>
                  </a:lnTo>
                  <a:lnTo>
                    <a:pt x="28" y="0"/>
                  </a:lnTo>
                  <a:lnTo>
                    <a:pt x="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grpSp>
      <p:grpSp>
        <p:nvGrpSpPr>
          <p:cNvPr id="1162" name="组合 1161"/>
          <p:cNvGrpSpPr/>
          <p:nvPr/>
        </p:nvGrpSpPr>
        <p:grpSpPr bwMode="auto">
          <a:xfrm>
            <a:off x="7415216" y="4080934"/>
            <a:ext cx="244475" cy="2777067"/>
            <a:chOff x="8442325" y="4164013"/>
            <a:chExt cx="433388" cy="3703636"/>
          </a:xfrm>
        </p:grpSpPr>
        <p:sp>
          <p:nvSpPr>
            <p:cNvPr id="2073" name="Freeform 1096"/>
            <p:cNvSpPr>
              <a:spLocks noEditPoints="1"/>
            </p:cNvSpPr>
            <p:nvPr/>
          </p:nvSpPr>
          <p:spPr bwMode="auto">
            <a:xfrm>
              <a:off x="8495794" y="4164013"/>
              <a:ext cx="320820" cy="829931"/>
            </a:xfrm>
            <a:custGeom>
              <a:avLst/>
              <a:gdLst>
                <a:gd name="T0" fmla="*/ 9 w 101"/>
                <a:gd name="T1" fmla="*/ 246 h 260"/>
                <a:gd name="T2" fmla="*/ 9 w 101"/>
                <a:gd name="T3" fmla="*/ 246 h 260"/>
                <a:gd name="T4" fmla="*/ 9 w 101"/>
                <a:gd name="T5" fmla="*/ 246 h 260"/>
                <a:gd name="T6" fmla="*/ 23 w 101"/>
                <a:gd name="T7" fmla="*/ 260 h 260"/>
                <a:gd name="T8" fmla="*/ 24 w 101"/>
                <a:gd name="T9" fmla="*/ 260 h 260"/>
                <a:gd name="T10" fmla="*/ 23 w 101"/>
                <a:gd name="T11" fmla="*/ 260 h 260"/>
                <a:gd name="T12" fmla="*/ 9 w 101"/>
                <a:gd name="T13" fmla="*/ 246 h 260"/>
                <a:gd name="T14" fmla="*/ 9 w 101"/>
                <a:gd name="T15" fmla="*/ 246 h 260"/>
                <a:gd name="T16" fmla="*/ 0 w 101"/>
                <a:gd name="T17" fmla="*/ 165 h 260"/>
                <a:gd name="T18" fmla="*/ 0 w 101"/>
                <a:gd name="T19" fmla="*/ 167 h 260"/>
                <a:gd name="T20" fmla="*/ 0 w 101"/>
                <a:gd name="T21" fmla="*/ 165 h 260"/>
                <a:gd name="T22" fmla="*/ 51 w 101"/>
                <a:gd name="T23" fmla="*/ 0 h 260"/>
                <a:gd name="T24" fmla="*/ 51 w 101"/>
                <a:gd name="T25" fmla="*/ 0 h 260"/>
                <a:gd name="T26" fmla="*/ 50 w 101"/>
                <a:gd name="T27" fmla="*/ 0 h 260"/>
                <a:gd name="T28" fmla="*/ 50 w 101"/>
                <a:gd name="T29" fmla="*/ 0 h 260"/>
                <a:gd name="T30" fmla="*/ 50 w 101"/>
                <a:gd name="T31" fmla="*/ 1 h 260"/>
                <a:gd name="T32" fmla="*/ 50 w 101"/>
                <a:gd name="T33" fmla="*/ 0 h 260"/>
                <a:gd name="T34" fmla="*/ 50 w 101"/>
                <a:gd name="T35" fmla="*/ 0 h 260"/>
                <a:gd name="T36" fmla="*/ 50 w 101"/>
                <a:gd name="T37" fmla="*/ 0 h 260"/>
                <a:gd name="T38" fmla="*/ 42 w 101"/>
                <a:gd name="T39" fmla="*/ 260 h 260"/>
                <a:gd name="T40" fmla="*/ 76 w 101"/>
                <a:gd name="T41" fmla="*/ 260 h 260"/>
                <a:gd name="T42" fmla="*/ 77 w 101"/>
                <a:gd name="T43" fmla="*/ 260 h 260"/>
                <a:gd name="T44" fmla="*/ 91 w 101"/>
                <a:gd name="T45" fmla="*/ 247 h 260"/>
                <a:gd name="T46" fmla="*/ 91 w 101"/>
                <a:gd name="T47" fmla="*/ 246 h 260"/>
                <a:gd name="T48" fmla="*/ 80 w 101"/>
                <a:gd name="T49" fmla="*/ 242 h 260"/>
                <a:gd name="T50" fmla="*/ 99 w 101"/>
                <a:gd name="T51" fmla="*/ 166 h 260"/>
                <a:gd name="T52" fmla="*/ 101 w 101"/>
                <a:gd name="T53" fmla="*/ 168 h 260"/>
                <a:gd name="T54" fmla="*/ 101 w 101"/>
                <a:gd name="T55" fmla="*/ 161 h 260"/>
                <a:gd name="T56" fmla="*/ 99 w 101"/>
                <a:gd name="T57" fmla="*/ 136 h 260"/>
                <a:gd name="T58" fmla="*/ 95 w 101"/>
                <a:gd name="T59" fmla="*/ 111 h 260"/>
                <a:gd name="T60" fmla="*/ 93 w 101"/>
                <a:gd name="T61" fmla="*/ 98 h 260"/>
                <a:gd name="T62" fmla="*/ 92 w 101"/>
                <a:gd name="T63" fmla="*/ 92 h 260"/>
                <a:gd name="T64" fmla="*/ 91 w 101"/>
                <a:gd name="T65" fmla="*/ 86 h 260"/>
                <a:gd name="T66" fmla="*/ 90 w 101"/>
                <a:gd name="T67" fmla="*/ 80 h 260"/>
                <a:gd name="T68" fmla="*/ 89 w 101"/>
                <a:gd name="T69" fmla="*/ 74 h 260"/>
                <a:gd name="T70" fmla="*/ 88 w 101"/>
                <a:gd name="T71" fmla="*/ 69 h 260"/>
                <a:gd name="T72" fmla="*/ 86 w 101"/>
                <a:gd name="T73" fmla="*/ 63 h 260"/>
                <a:gd name="T74" fmla="*/ 85 w 101"/>
                <a:gd name="T75" fmla="*/ 58 h 260"/>
                <a:gd name="T76" fmla="*/ 83 w 101"/>
                <a:gd name="T77" fmla="*/ 52 h 260"/>
                <a:gd name="T78" fmla="*/ 79 w 101"/>
                <a:gd name="T79" fmla="*/ 43 h 260"/>
                <a:gd name="T80" fmla="*/ 70 w 101"/>
                <a:gd name="T81" fmla="*/ 25 h 260"/>
                <a:gd name="T82" fmla="*/ 69 w 101"/>
                <a:gd name="T83" fmla="*/ 23 h 260"/>
                <a:gd name="T84" fmla="*/ 67 w 101"/>
                <a:gd name="T85" fmla="*/ 21 h 260"/>
                <a:gd name="T86" fmla="*/ 66 w 101"/>
                <a:gd name="T87" fmla="*/ 20 h 260"/>
                <a:gd name="T88" fmla="*/ 65 w 101"/>
                <a:gd name="T89" fmla="*/ 18 h 260"/>
                <a:gd name="T90" fmla="*/ 61 w 101"/>
                <a:gd name="T91" fmla="*/ 12 h 260"/>
                <a:gd name="T92" fmla="*/ 57 w 101"/>
                <a:gd name="T93" fmla="*/ 7 h 260"/>
                <a:gd name="T94" fmla="*/ 54 w 101"/>
                <a:gd name="T95" fmla="*/ 3 h 260"/>
                <a:gd name="T96" fmla="*/ 51 w 101"/>
                <a:gd name="T97" fmla="*/ 1 h 260"/>
                <a:gd name="T98" fmla="*/ 51 w 101"/>
                <a:gd name="T99"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1" h="260">
                  <a:moveTo>
                    <a:pt x="9" y="246"/>
                  </a:moveTo>
                  <a:cubicBezTo>
                    <a:pt x="9" y="246"/>
                    <a:pt x="9" y="246"/>
                    <a:pt x="9" y="246"/>
                  </a:cubicBezTo>
                  <a:cubicBezTo>
                    <a:pt x="9" y="246"/>
                    <a:pt x="9" y="246"/>
                    <a:pt x="9" y="246"/>
                  </a:cubicBezTo>
                  <a:cubicBezTo>
                    <a:pt x="12" y="252"/>
                    <a:pt x="17" y="256"/>
                    <a:pt x="23" y="260"/>
                  </a:cubicBezTo>
                  <a:cubicBezTo>
                    <a:pt x="23" y="260"/>
                    <a:pt x="24" y="260"/>
                    <a:pt x="24" y="260"/>
                  </a:cubicBezTo>
                  <a:cubicBezTo>
                    <a:pt x="23" y="260"/>
                    <a:pt x="23" y="260"/>
                    <a:pt x="23" y="260"/>
                  </a:cubicBezTo>
                  <a:cubicBezTo>
                    <a:pt x="17" y="256"/>
                    <a:pt x="12" y="252"/>
                    <a:pt x="9" y="246"/>
                  </a:cubicBezTo>
                  <a:cubicBezTo>
                    <a:pt x="9" y="246"/>
                    <a:pt x="9" y="246"/>
                    <a:pt x="9" y="246"/>
                  </a:cubicBezTo>
                  <a:moveTo>
                    <a:pt x="0" y="165"/>
                  </a:moveTo>
                  <a:cubicBezTo>
                    <a:pt x="0" y="165"/>
                    <a:pt x="0" y="166"/>
                    <a:pt x="0" y="167"/>
                  </a:cubicBezTo>
                  <a:cubicBezTo>
                    <a:pt x="0" y="166"/>
                    <a:pt x="0" y="165"/>
                    <a:pt x="0" y="165"/>
                  </a:cubicBezTo>
                  <a:moveTo>
                    <a:pt x="51" y="0"/>
                  </a:moveTo>
                  <a:cubicBezTo>
                    <a:pt x="51" y="0"/>
                    <a:pt x="51" y="0"/>
                    <a:pt x="51" y="0"/>
                  </a:cubicBezTo>
                  <a:cubicBezTo>
                    <a:pt x="50" y="0"/>
                    <a:pt x="50" y="0"/>
                    <a:pt x="50" y="0"/>
                  </a:cubicBezTo>
                  <a:cubicBezTo>
                    <a:pt x="50" y="0"/>
                    <a:pt x="50" y="0"/>
                    <a:pt x="50" y="0"/>
                  </a:cubicBezTo>
                  <a:cubicBezTo>
                    <a:pt x="50" y="0"/>
                    <a:pt x="50" y="0"/>
                    <a:pt x="50" y="1"/>
                  </a:cubicBezTo>
                  <a:cubicBezTo>
                    <a:pt x="50" y="0"/>
                    <a:pt x="50" y="0"/>
                    <a:pt x="50" y="0"/>
                  </a:cubicBezTo>
                  <a:cubicBezTo>
                    <a:pt x="50" y="0"/>
                    <a:pt x="50" y="0"/>
                    <a:pt x="50" y="0"/>
                  </a:cubicBezTo>
                  <a:cubicBezTo>
                    <a:pt x="50" y="0"/>
                    <a:pt x="50" y="0"/>
                    <a:pt x="50" y="0"/>
                  </a:cubicBezTo>
                  <a:cubicBezTo>
                    <a:pt x="49" y="4"/>
                    <a:pt x="12" y="127"/>
                    <a:pt x="42" y="260"/>
                  </a:cubicBezTo>
                  <a:cubicBezTo>
                    <a:pt x="76" y="260"/>
                    <a:pt x="76" y="260"/>
                    <a:pt x="76" y="260"/>
                  </a:cubicBezTo>
                  <a:cubicBezTo>
                    <a:pt x="77" y="260"/>
                    <a:pt x="77" y="260"/>
                    <a:pt x="77" y="260"/>
                  </a:cubicBezTo>
                  <a:cubicBezTo>
                    <a:pt x="83" y="256"/>
                    <a:pt x="88" y="252"/>
                    <a:pt x="91" y="247"/>
                  </a:cubicBezTo>
                  <a:cubicBezTo>
                    <a:pt x="91" y="247"/>
                    <a:pt x="91" y="246"/>
                    <a:pt x="91" y="246"/>
                  </a:cubicBezTo>
                  <a:cubicBezTo>
                    <a:pt x="88" y="244"/>
                    <a:pt x="84" y="242"/>
                    <a:pt x="80" y="242"/>
                  </a:cubicBezTo>
                  <a:cubicBezTo>
                    <a:pt x="99" y="166"/>
                    <a:pt x="99" y="166"/>
                    <a:pt x="99" y="166"/>
                  </a:cubicBezTo>
                  <a:cubicBezTo>
                    <a:pt x="101" y="168"/>
                    <a:pt x="101" y="168"/>
                    <a:pt x="101" y="168"/>
                  </a:cubicBezTo>
                  <a:cubicBezTo>
                    <a:pt x="101" y="166"/>
                    <a:pt x="101" y="163"/>
                    <a:pt x="101" y="161"/>
                  </a:cubicBezTo>
                  <a:cubicBezTo>
                    <a:pt x="101" y="153"/>
                    <a:pt x="100" y="144"/>
                    <a:pt x="99" y="136"/>
                  </a:cubicBezTo>
                  <a:cubicBezTo>
                    <a:pt x="98" y="127"/>
                    <a:pt x="97" y="119"/>
                    <a:pt x="95" y="111"/>
                  </a:cubicBezTo>
                  <a:cubicBezTo>
                    <a:pt x="95" y="106"/>
                    <a:pt x="94" y="102"/>
                    <a:pt x="93" y="98"/>
                  </a:cubicBezTo>
                  <a:cubicBezTo>
                    <a:pt x="93" y="96"/>
                    <a:pt x="93" y="94"/>
                    <a:pt x="92" y="92"/>
                  </a:cubicBezTo>
                  <a:cubicBezTo>
                    <a:pt x="92" y="90"/>
                    <a:pt x="92" y="88"/>
                    <a:pt x="91" y="86"/>
                  </a:cubicBezTo>
                  <a:cubicBezTo>
                    <a:pt x="91" y="84"/>
                    <a:pt x="90" y="82"/>
                    <a:pt x="90" y="80"/>
                  </a:cubicBezTo>
                  <a:cubicBezTo>
                    <a:pt x="90" y="78"/>
                    <a:pt x="89" y="76"/>
                    <a:pt x="89" y="74"/>
                  </a:cubicBezTo>
                  <a:cubicBezTo>
                    <a:pt x="89" y="72"/>
                    <a:pt x="88" y="70"/>
                    <a:pt x="88" y="69"/>
                  </a:cubicBezTo>
                  <a:cubicBezTo>
                    <a:pt x="87" y="67"/>
                    <a:pt x="87" y="65"/>
                    <a:pt x="86" y="63"/>
                  </a:cubicBezTo>
                  <a:cubicBezTo>
                    <a:pt x="86" y="61"/>
                    <a:pt x="85" y="59"/>
                    <a:pt x="85" y="58"/>
                  </a:cubicBezTo>
                  <a:cubicBezTo>
                    <a:pt x="84" y="56"/>
                    <a:pt x="83" y="54"/>
                    <a:pt x="83" y="52"/>
                  </a:cubicBezTo>
                  <a:cubicBezTo>
                    <a:pt x="81" y="49"/>
                    <a:pt x="80" y="46"/>
                    <a:pt x="79" y="43"/>
                  </a:cubicBezTo>
                  <a:cubicBezTo>
                    <a:pt x="76" y="36"/>
                    <a:pt x="73" y="30"/>
                    <a:pt x="70" y="25"/>
                  </a:cubicBezTo>
                  <a:cubicBezTo>
                    <a:pt x="69" y="24"/>
                    <a:pt x="69" y="24"/>
                    <a:pt x="69" y="23"/>
                  </a:cubicBezTo>
                  <a:cubicBezTo>
                    <a:pt x="68" y="23"/>
                    <a:pt x="68" y="22"/>
                    <a:pt x="67" y="21"/>
                  </a:cubicBezTo>
                  <a:cubicBezTo>
                    <a:pt x="67" y="21"/>
                    <a:pt x="67" y="20"/>
                    <a:pt x="66" y="20"/>
                  </a:cubicBezTo>
                  <a:cubicBezTo>
                    <a:pt x="66" y="19"/>
                    <a:pt x="66" y="18"/>
                    <a:pt x="65" y="18"/>
                  </a:cubicBezTo>
                  <a:cubicBezTo>
                    <a:pt x="64" y="16"/>
                    <a:pt x="62" y="14"/>
                    <a:pt x="61" y="12"/>
                  </a:cubicBezTo>
                  <a:cubicBezTo>
                    <a:pt x="59" y="10"/>
                    <a:pt x="58" y="8"/>
                    <a:pt x="57" y="7"/>
                  </a:cubicBezTo>
                  <a:cubicBezTo>
                    <a:pt x="56" y="5"/>
                    <a:pt x="55" y="4"/>
                    <a:pt x="54" y="3"/>
                  </a:cubicBezTo>
                  <a:cubicBezTo>
                    <a:pt x="53" y="2"/>
                    <a:pt x="52" y="1"/>
                    <a:pt x="51" y="1"/>
                  </a:cubicBezTo>
                  <a:cubicBezTo>
                    <a:pt x="51" y="0"/>
                    <a:pt x="51" y="0"/>
                    <a:pt x="51"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4" name="Freeform 1097"/>
            <p:cNvSpPr/>
            <p:nvPr/>
          </p:nvSpPr>
          <p:spPr bwMode="auto">
            <a:xfrm>
              <a:off x="8628063" y="4993944"/>
              <a:ext cx="115382" cy="50812"/>
            </a:xfrm>
            <a:custGeom>
              <a:avLst/>
              <a:gdLst>
                <a:gd name="T0" fmla="*/ 0 w 36"/>
                <a:gd name="T1" fmla="*/ 0 h 16"/>
                <a:gd name="T2" fmla="*/ 3 w 36"/>
                <a:gd name="T3" fmla="*/ 16 h 16"/>
                <a:gd name="T4" fmla="*/ 36 w 36"/>
                <a:gd name="T5" fmla="*/ 16 h 16"/>
                <a:gd name="T6" fmla="*/ 36 w 36"/>
                <a:gd name="T7" fmla="*/ 0 h 16"/>
                <a:gd name="T8" fmla="*/ 34 w 36"/>
                <a:gd name="T9" fmla="*/ 0 h 16"/>
                <a:gd name="T10" fmla="*/ 0 w 36"/>
                <a:gd name="T11" fmla="*/ 0 h 16"/>
              </a:gdLst>
              <a:ahLst/>
              <a:cxnLst>
                <a:cxn ang="0">
                  <a:pos x="T0" y="T1"/>
                </a:cxn>
                <a:cxn ang="0">
                  <a:pos x="T2" y="T3"/>
                </a:cxn>
                <a:cxn ang="0">
                  <a:pos x="T4" y="T5"/>
                </a:cxn>
                <a:cxn ang="0">
                  <a:pos x="T6" y="T7"/>
                </a:cxn>
                <a:cxn ang="0">
                  <a:pos x="T8" y="T9"/>
                </a:cxn>
                <a:cxn ang="0">
                  <a:pos x="T10" y="T11"/>
                </a:cxn>
              </a:cxnLst>
              <a:rect l="0" t="0" r="r" b="b"/>
              <a:pathLst>
                <a:path w="36" h="16">
                  <a:moveTo>
                    <a:pt x="0" y="0"/>
                  </a:moveTo>
                  <a:cubicBezTo>
                    <a:pt x="1" y="5"/>
                    <a:pt x="2" y="10"/>
                    <a:pt x="3" y="16"/>
                  </a:cubicBezTo>
                  <a:cubicBezTo>
                    <a:pt x="36" y="16"/>
                    <a:pt x="36" y="16"/>
                    <a:pt x="36" y="16"/>
                  </a:cubicBezTo>
                  <a:cubicBezTo>
                    <a:pt x="36" y="0"/>
                    <a:pt x="36" y="0"/>
                    <a:pt x="36" y="0"/>
                  </a:cubicBezTo>
                  <a:cubicBezTo>
                    <a:pt x="34" y="0"/>
                    <a:pt x="34" y="0"/>
                    <a:pt x="34"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5" name="Freeform 1098"/>
            <p:cNvSpPr>
              <a:spLocks noEditPoints="1"/>
            </p:cNvSpPr>
            <p:nvPr/>
          </p:nvSpPr>
          <p:spPr bwMode="auto">
            <a:xfrm>
              <a:off x="8442325" y="4700363"/>
              <a:ext cx="53469" cy="338747"/>
            </a:xfrm>
            <a:custGeom>
              <a:avLst/>
              <a:gdLst>
                <a:gd name="T0" fmla="*/ 0 w 16"/>
                <a:gd name="T1" fmla="*/ 107 h 107"/>
                <a:gd name="T2" fmla="*/ 0 w 16"/>
                <a:gd name="T3" fmla="*/ 107 h 107"/>
                <a:gd name="T4" fmla="*/ 0 w 16"/>
                <a:gd name="T5" fmla="*/ 107 h 107"/>
                <a:gd name="T6" fmla="*/ 0 w 16"/>
                <a:gd name="T7" fmla="*/ 107 h 107"/>
                <a:gd name="T8" fmla="*/ 0 w 16"/>
                <a:gd name="T9" fmla="*/ 107 h 107"/>
                <a:gd name="T10" fmla="*/ 0 w 16"/>
                <a:gd name="T11" fmla="*/ 107 h 107"/>
                <a:gd name="T12" fmla="*/ 0 w 16"/>
                <a:gd name="T13" fmla="*/ 107 h 107"/>
                <a:gd name="T14" fmla="*/ 0 w 16"/>
                <a:gd name="T15" fmla="*/ 107 h 107"/>
                <a:gd name="T16" fmla="*/ 0 w 16"/>
                <a:gd name="T17" fmla="*/ 107 h 107"/>
                <a:gd name="T18" fmla="*/ 0 w 16"/>
                <a:gd name="T19" fmla="*/ 107 h 107"/>
                <a:gd name="T20" fmla="*/ 0 w 16"/>
                <a:gd name="T21" fmla="*/ 107 h 107"/>
                <a:gd name="T22" fmla="*/ 0 w 16"/>
                <a:gd name="T23" fmla="*/ 107 h 107"/>
                <a:gd name="T24" fmla="*/ 0 w 16"/>
                <a:gd name="T25" fmla="*/ 107 h 107"/>
                <a:gd name="T26" fmla="*/ 0 w 16"/>
                <a:gd name="T27" fmla="*/ 107 h 107"/>
                <a:gd name="T28" fmla="*/ 0 w 16"/>
                <a:gd name="T29" fmla="*/ 107 h 107"/>
                <a:gd name="T30" fmla="*/ 0 w 16"/>
                <a:gd name="T31" fmla="*/ 107 h 107"/>
                <a:gd name="T32" fmla="*/ 1 w 16"/>
                <a:gd name="T33" fmla="*/ 106 h 107"/>
                <a:gd name="T34" fmla="*/ 1 w 16"/>
                <a:gd name="T35" fmla="*/ 106 h 107"/>
                <a:gd name="T36" fmla="*/ 1 w 16"/>
                <a:gd name="T37" fmla="*/ 106 h 107"/>
                <a:gd name="T38" fmla="*/ 1 w 16"/>
                <a:gd name="T39" fmla="*/ 106 h 107"/>
                <a:gd name="T40" fmla="*/ 1 w 16"/>
                <a:gd name="T41" fmla="*/ 106 h 107"/>
                <a:gd name="T42" fmla="*/ 1 w 16"/>
                <a:gd name="T43" fmla="*/ 106 h 107"/>
                <a:gd name="T44" fmla="*/ 1 w 16"/>
                <a:gd name="T45" fmla="*/ 106 h 107"/>
                <a:gd name="T46" fmla="*/ 1 w 16"/>
                <a:gd name="T47" fmla="*/ 106 h 107"/>
                <a:gd name="T48" fmla="*/ 1 w 16"/>
                <a:gd name="T49" fmla="*/ 106 h 107"/>
                <a:gd name="T50" fmla="*/ 1 w 16"/>
                <a:gd name="T51" fmla="*/ 105 h 107"/>
                <a:gd name="T52" fmla="*/ 1 w 16"/>
                <a:gd name="T53" fmla="*/ 105 h 107"/>
                <a:gd name="T54" fmla="*/ 1 w 16"/>
                <a:gd name="T55" fmla="*/ 105 h 107"/>
                <a:gd name="T56" fmla="*/ 1 w 16"/>
                <a:gd name="T57" fmla="*/ 105 h 107"/>
                <a:gd name="T58" fmla="*/ 1 w 16"/>
                <a:gd name="T59" fmla="*/ 105 h 107"/>
                <a:gd name="T60" fmla="*/ 1 w 16"/>
                <a:gd name="T61" fmla="*/ 105 h 107"/>
                <a:gd name="T62" fmla="*/ 2 w 16"/>
                <a:gd name="T63" fmla="*/ 105 h 107"/>
                <a:gd name="T64" fmla="*/ 2 w 16"/>
                <a:gd name="T65" fmla="*/ 105 h 107"/>
                <a:gd name="T66" fmla="*/ 2 w 16"/>
                <a:gd name="T67" fmla="*/ 105 h 107"/>
                <a:gd name="T68" fmla="*/ 2 w 16"/>
                <a:gd name="T69" fmla="*/ 105 h 107"/>
                <a:gd name="T70" fmla="*/ 2 w 16"/>
                <a:gd name="T71" fmla="*/ 105 h 107"/>
                <a:gd name="T72" fmla="*/ 2 w 16"/>
                <a:gd name="T73" fmla="*/ 105 h 107"/>
                <a:gd name="T74" fmla="*/ 2 w 16"/>
                <a:gd name="T75" fmla="*/ 104 h 107"/>
                <a:gd name="T76" fmla="*/ 2 w 16"/>
                <a:gd name="T77" fmla="*/ 104 h 107"/>
                <a:gd name="T78" fmla="*/ 2 w 16"/>
                <a:gd name="T79" fmla="*/ 104 h 107"/>
                <a:gd name="T80" fmla="*/ 2 w 16"/>
                <a:gd name="T81" fmla="*/ 104 h 107"/>
                <a:gd name="T82" fmla="*/ 2 w 16"/>
                <a:gd name="T83" fmla="*/ 104 h 107"/>
                <a:gd name="T84" fmla="*/ 2 w 16"/>
                <a:gd name="T85" fmla="*/ 104 h 107"/>
                <a:gd name="T86" fmla="*/ 16 w 16"/>
                <a:gd name="T87" fmla="*/ 0 h 107"/>
                <a:gd name="T88" fmla="*/ 16 w 16"/>
                <a:gd name="T89" fmla="*/ 0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 h="107">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0" y="107"/>
                  </a:moveTo>
                  <a:cubicBezTo>
                    <a:pt x="0" y="107"/>
                    <a:pt x="0" y="107"/>
                    <a:pt x="0" y="107"/>
                  </a:cubicBezTo>
                  <a:cubicBezTo>
                    <a:pt x="0" y="107"/>
                    <a:pt x="0" y="107"/>
                    <a:pt x="0" y="107"/>
                  </a:cubicBezTo>
                  <a:moveTo>
                    <a:pt x="1" y="106"/>
                  </a:moveTo>
                  <a:cubicBezTo>
                    <a:pt x="0" y="107"/>
                    <a:pt x="0" y="107"/>
                    <a:pt x="0" y="107"/>
                  </a:cubicBezTo>
                  <a:cubicBezTo>
                    <a:pt x="0" y="107"/>
                    <a:pt x="0" y="107"/>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6"/>
                  </a:moveTo>
                  <a:cubicBezTo>
                    <a:pt x="1" y="106"/>
                    <a:pt x="1" y="106"/>
                    <a:pt x="1" y="106"/>
                  </a:cubicBezTo>
                  <a:cubicBezTo>
                    <a:pt x="1" y="106"/>
                    <a:pt x="1" y="106"/>
                    <a:pt x="1" y="106"/>
                  </a:cubicBezTo>
                  <a:moveTo>
                    <a:pt x="1" y="105"/>
                  </a:moveTo>
                  <a:cubicBezTo>
                    <a:pt x="1" y="105"/>
                    <a:pt x="1" y="106"/>
                    <a:pt x="1" y="106"/>
                  </a:cubicBezTo>
                  <a:cubicBezTo>
                    <a:pt x="1" y="106"/>
                    <a:pt x="1" y="105"/>
                    <a:pt x="1" y="105"/>
                  </a:cubicBezTo>
                  <a:moveTo>
                    <a:pt x="1" y="105"/>
                  </a:moveTo>
                  <a:cubicBezTo>
                    <a:pt x="1" y="105"/>
                    <a:pt x="1" y="105"/>
                    <a:pt x="1" y="105"/>
                  </a:cubicBezTo>
                  <a:cubicBezTo>
                    <a:pt x="1" y="105"/>
                    <a:pt x="1" y="105"/>
                    <a:pt x="1" y="105"/>
                  </a:cubicBezTo>
                  <a:moveTo>
                    <a:pt x="1" y="105"/>
                  </a:moveTo>
                  <a:cubicBezTo>
                    <a:pt x="1" y="105"/>
                    <a:pt x="1" y="105"/>
                    <a:pt x="1" y="105"/>
                  </a:cubicBezTo>
                  <a:cubicBezTo>
                    <a:pt x="1" y="105"/>
                    <a:pt x="1" y="105"/>
                    <a:pt x="1" y="105"/>
                  </a:cubicBezTo>
                  <a:moveTo>
                    <a:pt x="1" y="105"/>
                  </a:moveTo>
                  <a:cubicBezTo>
                    <a:pt x="1" y="105"/>
                    <a:pt x="1" y="105"/>
                    <a:pt x="1" y="105"/>
                  </a:cubicBezTo>
                  <a:cubicBezTo>
                    <a:pt x="1" y="105"/>
                    <a:pt x="1" y="105"/>
                    <a:pt x="1" y="105"/>
                  </a:cubicBezTo>
                  <a:moveTo>
                    <a:pt x="2" y="105"/>
                  </a:moveTo>
                  <a:cubicBezTo>
                    <a:pt x="2" y="105"/>
                    <a:pt x="2" y="105"/>
                    <a:pt x="1" y="105"/>
                  </a:cubicBezTo>
                  <a:cubicBezTo>
                    <a:pt x="2" y="105"/>
                    <a:pt x="2" y="105"/>
                    <a:pt x="2" y="105"/>
                  </a:cubicBezTo>
                  <a:moveTo>
                    <a:pt x="2" y="105"/>
                  </a:moveTo>
                  <a:cubicBezTo>
                    <a:pt x="2" y="105"/>
                    <a:pt x="2" y="105"/>
                    <a:pt x="2" y="105"/>
                  </a:cubicBezTo>
                  <a:cubicBezTo>
                    <a:pt x="2" y="105"/>
                    <a:pt x="2" y="105"/>
                    <a:pt x="2" y="105"/>
                  </a:cubicBezTo>
                  <a:moveTo>
                    <a:pt x="2" y="105"/>
                  </a:moveTo>
                  <a:cubicBezTo>
                    <a:pt x="2" y="105"/>
                    <a:pt x="2" y="105"/>
                    <a:pt x="2" y="105"/>
                  </a:cubicBezTo>
                  <a:cubicBezTo>
                    <a:pt x="2" y="105"/>
                    <a:pt x="2" y="105"/>
                    <a:pt x="2" y="105"/>
                  </a:cubicBezTo>
                  <a:moveTo>
                    <a:pt x="2" y="105"/>
                  </a:moveTo>
                  <a:cubicBezTo>
                    <a:pt x="2" y="105"/>
                    <a:pt x="2" y="105"/>
                    <a:pt x="2" y="105"/>
                  </a:cubicBezTo>
                  <a:cubicBezTo>
                    <a:pt x="2" y="105"/>
                    <a:pt x="2" y="105"/>
                    <a:pt x="2" y="105"/>
                  </a:cubicBezTo>
                  <a:moveTo>
                    <a:pt x="2" y="104"/>
                  </a:moveTo>
                  <a:cubicBezTo>
                    <a:pt x="2" y="104"/>
                    <a:pt x="2" y="105"/>
                    <a:pt x="2" y="105"/>
                  </a:cubicBezTo>
                  <a:cubicBezTo>
                    <a:pt x="2" y="105"/>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2" y="104"/>
                  </a:moveTo>
                  <a:cubicBezTo>
                    <a:pt x="2" y="104"/>
                    <a:pt x="2" y="104"/>
                    <a:pt x="2" y="104"/>
                  </a:cubicBezTo>
                  <a:cubicBezTo>
                    <a:pt x="2" y="104"/>
                    <a:pt x="2" y="104"/>
                    <a:pt x="2" y="104"/>
                  </a:cubicBezTo>
                  <a:moveTo>
                    <a:pt x="16" y="0"/>
                  </a:moveTo>
                  <a:cubicBezTo>
                    <a:pt x="0" y="14"/>
                    <a:pt x="0" y="14"/>
                    <a:pt x="0" y="14"/>
                  </a:cubicBezTo>
                  <a:cubicBezTo>
                    <a:pt x="16" y="0"/>
                    <a:pt x="16" y="0"/>
                    <a:pt x="16" y="0"/>
                  </a:cubicBezTo>
                  <a:cubicBezTo>
                    <a:pt x="16" y="0"/>
                    <a:pt x="16" y="0"/>
                    <a:pt x="16"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6" name="Freeform 1099"/>
            <p:cNvSpPr/>
            <p:nvPr/>
          </p:nvSpPr>
          <p:spPr bwMode="auto">
            <a:xfrm>
              <a:off x="8749073" y="4694717"/>
              <a:ext cx="126640" cy="358508"/>
            </a:xfrm>
            <a:custGeom>
              <a:avLst/>
              <a:gdLst>
                <a:gd name="T0" fmla="*/ 19 w 40"/>
                <a:gd name="T1" fmla="*/ 0 h 113"/>
                <a:gd name="T2" fmla="*/ 0 w 40"/>
                <a:gd name="T3" fmla="*/ 76 h 113"/>
                <a:gd name="T4" fmla="*/ 11 w 40"/>
                <a:gd name="T5" fmla="*/ 80 h 113"/>
                <a:gd name="T6" fmla="*/ 40 w 40"/>
                <a:gd name="T7" fmla="*/ 113 h 113"/>
                <a:gd name="T8" fmla="*/ 40 w 40"/>
                <a:gd name="T9" fmla="*/ 19 h 113"/>
                <a:gd name="T10" fmla="*/ 21 w 40"/>
                <a:gd name="T11" fmla="*/ 2 h 113"/>
                <a:gd name="T12" fmla="*/ 19 w 40"/>
                <a:gd name="T13" fmla="*/ 0 h 113"/>
              </a:gdLst>
              <a:ahLst/>
              <a:cxnLst>
                <a:cxn ang="0">
                  <a:pos x="T0" y="T1"/>
                </a:cxn>
                <a:cxn ang="0">
                  <a:pos x="T2" y="T3"/>
                </a:cxn>
                <a:cxn ang="0">
                  <a:pos x="T4" y="T5"/>
                </a:cxn>
                <a:cxn ang="0">
                  <a:pos x="T6" y="T7"/>
                </a:cxn>
                <a:cxn ang="0">
                  <a:pos x="T8" y="T9"/>
                </a:cxn>
                <a:cxn ang="0">
                  <a:pos x="T10" y="T11"/>
                </a:cxn>
                <a:cxn ang="0">
                  <a:pos x="T12" y="T13"/>
                </a:cxn>
              </a:cxnLst>
              <a:rect l="0" t="0" r="r" b="b"/>
              <a:pathLst>
                <a:path w="40" h="113">
                  <a:moveTo>
                    <a:pt x="19" y="0"/>
                  </a:moveTo>
                  <a:cubicBezTo>
                    <a:pt x="0" y="76"/>
                    <a:pt x="0" y="76"/>
                    <a:pt x="0" y="76"/>
                  </a:cubicBezTo>
                  <a:cubicBezTo>
                    <a:pt x="4" y="76"/>
                    <a:pt x="8" y="78"/>
                    <a:pt x="11" y="80"/>
                  </a:cubicBezTo>
                  <a:cubicBezTo>
                    <a:pt x="26" y="90"/>
                    <a:pt x="40" y="113"/>
                    <a:pt x="40" y="113"/>
                  </a:cubicBezTo>
                  <a:cubicBezTo>
                    <a:pt x="40" y="19"/>
                    <a:pt x="40" y="19"/>
                    <a:pt x="40" y="19"/>
                  </a:cubicBezTo>
                  <a:cubicBezTo>
                    <a:pt x="21" y="2"/>
                    <a:pt x="21" y="2"/>
                    <a:pt x="21" y="2"/>
                  </a:cubicBezTo>
                  <a:cubicBezTo>
                    <a:pt x="19" y="0"/>
                    <a:pt x="19" y="0"/>
                    <a:pt x="19"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7" name="Freeform 1100"/>
            <p:cNvSpPr/>
            <p:nvPr/>
          </p:nvSpPr>
          <p:spPr bwMode="auto">
            <a:xfrm>
              <a:off x="8653390" y="4164013"/>
              <a:ext cx="2815" cy="0"/>
            </a:xfrm>
            <a:custGeom>
              <a:avLst/>
              <a:gdLst>
                <a:gd name="T0" fmla="*/ 2 w 2"/>
                <a:gd name="T1" fmla="*/ 0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2" y="0"/>
                  </a:lnTo>
                  <a:close/>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8" name="Freeform 1101"/>
            <p:cNvSpPr/>
            <p:nvPr/>
          </p:nvSpPr>
          <p:spPr bwMode="auto">
            <a:xfrm>
              <a:off x="8653390" y="4164013"/>
              <a:ext cx="2815" cy="0"/>
            </a:xfrm>
            <a:custGeom>
              <a:avLst/>
              <a:gdLst>
                <a:gd name="T0" fmla="*/ 2 w 2"/>
                <a:gd name="T1" fmla="*/ 0 w 2"/>
                <a:gd name="T2" fmla="*/ 0 w 2"/>
                <a:gd name="T3" fmla="*/ 0 w 2"/>
                <a:gd name="T4" fmla="*/ 2 w 2"/>
              </a:gdLst>
              <a:ahLst/>
              <a:cxnLst>
                <a:cxn ang="0">
                  <a:pos x="T0" y="0"/>
                </a:cxn>
                <a:cxn ang="0">
                  <a:pos x="T1" y="0"/>
                </a:cxn>
                <a:cxn ang="0">
                  <a:pos x="T2" y="0"/>
                </a:cxn>
                <a:cxn ang="0">
                  <a:pos x="T3" y="0"/>
                </a:cxn>
                <a:cxn ang="0">
                  <a:pos x="T4" y="0"/>
                </a:cxn>
              </a:cxnLst>
              <a:rect l="0" t="0" r="r" b="b"/>
              <a:pathLst>
                <a:path w="2">
                  <a:moveTo>
                    <a:pt x="2" y="0"/>
                  </a:moveTo>
                  <a:lnTo>
                    <a:pt x="0" y="0"/>
                  </a:lnTo>
                  <a:lnTo>
                    <a:pt x="0" y="0"/>
                  </a:lnTo>
                  <a:lnTo>
                    <a:pt x="0" y="0"/>
                  </a:lnTo>
                  <a:lnTo>
                    <a:pt x="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79" name="Freeform 1102"/>
            <p:cNvSpPr>
              <a:spLocks noEditPoints="1"/>
            </p:cNvSpPr>
            <p:nvPr/>
          </p:nvSpPr>
          <p:spPr bwMode="auto">
            <a:xfrm>
              <a:off x="8447953" y="4166837"/>
              <a:ext cx="205436" cy="877919"/>
            </a:xfrm>
            <a:custGeom>
              <a:avLst/>
              <a:gdLst>
                <a:gd name="T0" fmla="*/ 59 w 64"/>
                <a:gd name="T1" fmla="*/ 275 h 275"/>
                <a:gd name="T2" fmla="*/ 37 w 64"/>
                <a:gd name="T3" fmla="*/ 275 h 275"/>
                <a:gd name="T4" fmla="*/ 38 w 64"/>
                <a:gd name="T5" fmla="*/ 259 h 275"/>
                <a:gd name="T6" fmla="*/ 37 w 64"/>
                <a:gd name="T7" fmla="*/ 275 h 275"/>
                <a:gd name="T8" fmla="*/ 38 w 64"/>
                <a:gd name="T9" fmla="*/ 259 h 275"/>
                <a:gd name="T10" fmla="*/ 23 w 64"/>
                <a:gd name="T11" fmla="*/ 245 h 275"/>
                <a:gd name="T12" fmla="*/ 23 w 64"/>
                <a:gd name="T13" fmla="*/ 245 h 275"/>
                <a:gd name="T14" fmla="*/ 14 w 64"/>
                <a:gd name="T15" fmla="*/ 166 h 275"/>
                <a:gd name="T16" fmla="*/ 14 w 64"/>
                <a:gd name="T17" fmla="*/ 167 h 275"/>
                <a:gd name="T18" fmla="*/ 64 w 64"/>
                <a:gd name="T19" fmla="*/ 0 h 275"/>
                <a:gd name="T20" fmla="*/ 62 w 64"/>
                <a:gd name="T21" fmla="*/ 2 h 275"/>
                <a:gd name="T22" fmla="*/ 54 w 64"/>
                <a:gd name="T23" fmla="*/ 11 h 275"/>
                <a:gd name="T24" fmla="*/ 49 w 64"/>
                <a:gd name="T25" fmla="*/ 19 h 275"/>
                <a:gd name="T26" fmla="*/ 46 w 64"/>
                <a:gd name="T27" fmla="*/ 22 h 275"/>
                <a:gd name="T28" fmla="*/ 36 w 64"/>
                <a:gd name="T29" fmla="*/ 41 h 275"/>
                <a:gd name="T30" fmla="*/ 30 w 64"/>
                <a:gd name="T31" fmla="*/ 57 h 275"/>
                <a:gd name="T32" fmla="*/ 27 w 64"/>
                <a:gd name="T33" fmla="*/ 67 h 275"/>
                <a:gd name="T34" fmla="*/ 25 w 64"/>
                <a:gd name="T35" fmla="*/ 79 h 275"/>
                <a:gd name="T36" fmla="*/ 23 w 64"/>
                <a:gd name="T37" fmla="*/ 91 h 275"/>
                <a:gd name="T38" fmla="*/ 20 w 64"/>
                <a:gd name="T39" fmla="*/ 109 h 275"/>
                <a:gd name="T40" fmla="*/ 14 w 64"/>
                <a:gd name="T41" fmla="*/ 160 h 275"/>
                <a:gd name="T42" fmla="*/ 14 w 64"/>
                <a:gd name="T43" fmla="*/ 160 h 275"/>
                <a:gd name="T44" fmla="*/ 20 w 64"/>
                <a:gd name="T45" fmla="*/ 109 h 275"/>
                <a:gd name="T46" fmla="*/ 23 w 64"/>
                <a:gd name="T47" fmla="*/ 91 h 275"/>
                <a:gd name="T48" fmla="*/ 25 w 64"/>
                <a:gd name="T49" fmla="*/ 79 h 275"/>
                <a:gd name="T50" fmla="*/ 27 w 64"/>
                <a:gd name="T51" fmla="*/ 67 h 275"/>
                <a:gd name="T52" fmla="*/ 30 w 64"/>
                <a:gd name="T53" fmla="*/ 57 h 275"/>
                <a:gd name="T54" fmla="*/ 36 w 64"/>
                <a:gd name="T55" fmla="*/ 41 h 275"/>
                <a:gd name="T56" fmla="*/ 46 w 64"/>
                <a:gd name="T57" fmla="*/ 22 h 275"/>
                <a:gd name="T58" fmla="*/ 49 w 64"/>
                <a:gd name="T59" fmla="*/ 19 h 275"/>
                <a:gd name="T60" fmla="*/ 54 w 64"/>
                <a:gd name="T61" fmla="*/ 11 h 275"/>
                <a:gd name="T62" fmla="*/ 62 w 64"/>
                <a:gd name="T63" fmla="*/ 2 h 275"/>
                <a:gd name="T64" fmla="*/ 64 w 64"/>
                <a:gd name="T65" fmla="*/ 0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4" h="275">
                  <a:moveTo>
                    <a:pt x="37" y="275"/>
                  </a:moveTo>
                  <a:cubicBezTo>
                    <a:pt x="59" y="275"/>
                    <a:pt x="59" y="275"/>
                    <a:pt x="59" y="275"/>
                  </a:cubicBezTo>
                  <a:cubicBezTo>
                    <a:pt x="59" y="275"/>
                    <a:pt x="59" y="275"/>
                    <a:pt x="59" y="275"/>
                  </a:cubicBezTo>
                  <a:cubicBezTo>
                    <a:pt x="37" y="275"/>
                    <a:pt x="37" y="275"/>
                    <a:pt x="37" y="275"/>
                  </a:cubicBezTo>
                  <a:moveTo>
                    <a:pt x="38" y="259"/>
                  </a:moveTo>
                  <a:cubicBezTo>
                    <a:pt x="38" y="259"/>
                    <a:pt x="38" y="259"/>
                    <a:pt x="38" y="259"/>
                  </a:cubicBezTo>
                  <a:cubicBezTo>
                    <a:pt x="37" y="259"/>
                    <a:pt x="37" y="259"/>
                    <a:pt x="37" y="259"/>
                  </a:cubicBezTo>
                  <a:cubicBezTo>
                    <a:pt x="37" y="275"/>
                    <a:pt x="37" y="275"/>
                    <a:pt x="37" y="275"/>
                  </a:cubicBezTo>
                  <a:cubicBezTo>
                    <a:pt x="37" y="259"/>
                    <a:pt x="37" y="259"/>
                    <a:pt x="37" y="259"/>
                  </a:cubicBezTo>
                  <a:cubicBezTo>
                    <a:pt x="38" y="259"/>
                    <a:pt x="38" y="259"/>
                    <a:pt x="38" y="259"/>
                  </a:cubicBezTo>
                  <a:cubicBezTo>
                    <a:pt x="38" y="259"/>
                    <a:pt x="38" y="259"/>
                    <a:pt x="38" y="259"/>
                  </a:cubicBezTo>
                  <a:moveTo>
                    <a:pt x="23" y="245"/>
                  </a:moveTo>
                  <a:cubicBezTo>
                    <a:pt x="13" y="253"/>
                    <a:pt x="4" y="265"/>
                    <a:pt x="0" y="271"/>
                  </a:cubicBezTo>
                  <a:cubicBezTo>
                    <a:pt x="4" y="265"/>
                    <a:pt x="13" y="253"/>
                    <a:pt x="23" y="245"/>
                  </a:cubicBezTo>
                  <a:cubicBezTo>
                    <a:pt x="23" y="245"/>
                    <a:pt x="23" y="245"/>
                    <a:pt x="23" y="245"/>
                  </a:cubicBezTo>
                  <a:moveTo>
                    <a:pt x="14" y="166"/>
                  </a:moveTo>
                  <a:cubicBezTo>
                    <a:pt x="14" y="166"/>
                    <a:pt x="14" y="167"/>
                    <a:pt x="14" y="167"/>
                  </a:cubicBezTo>
                  <a:cubicBezTo>
                    <a:pt x="14" y="167"/>
                    <a:pt x="14" y="167"/>
                    <a:pt x="14" y="167"/>
                  </a:cubicBezTo>
                  <a:cubicBezTo>
                    <a:pt x="14" y="167"/>
                    <a:pt x="14" y="166"/>
                    <a:pt x="14" y="166"/>
                  </a:cubicBezTo>
                  <a:moveTo>
                    <a:pt x="64" y="0"/>
                  </a:moveTo>
                  <a:cubicBezTo>
                    <a:pt x="64" y="0"/>
                    <a:pt x="64" y="0"/>
                    <a:pt x="64" y="0"/>
                  </a:cubicBezTo>
                  <a:cubicBezTo>
                    <a:pt x="63" y="0"/>
                    <a:pt x="62" y="1"/>
                    <a:pt x="62" y="2"/>
                  </a:cubicBezTo>
                  <a:cubicBezTo>
                    <a:pt x="61" y="3"/>
                    <a:pt x="60" y="4"/>
                    <a:pt x="58" y="6"/>
                  </a:cubicBezTo>
                  <a:cubicBezTo>
                    <a:pt x="57" y="7"/>
                    <a:pt x="56" y="9"/>
                    <a:pt x="54" y="11"/>
                  </a:cubicBezTo>
                  <a:cubicBezTo>
                    <a:pt x="53" y="13"/>
                    <a:pt x="51" y="15"/>
                    <a:pt x="50" y="17"/>
                  </a:cubicBezTo>
                  <a:cubicBezTo>
                    <a:pt x="50" y="17"/>
                    <a:pt x="49" y="18"/>
                    <a:pt x="49" y="19"/>
                  </a:cubicBezTo>
                  <a:cubicBezTo>
                    <a:pt x="48" y="19"/>
                    <a:pt x="48" y="20"/>
                    <a:pt x="48" y="20"/>
                  </a:cubicBezTo>
                  <a:cubicBezTo>
                    <a:pt x="47" y="21"/>
                    <a:pt x="47" y="22"/>
                    <a:pt x="46" y="22"/>
                  </a:cubicBezTo>
                  <a:cubicBezTo>
                    <a:pt x="46" y="23"/>
                    <a:pt x="46" y="23"/>
                    <a:pt x="45" y="24"/>
                  </a:cubicBezTo>
                  <a:cubicBezTo>
                    <a:pt x="42" y="29"/>
                    <a:pt x="39" y="35"/>
                    <a:pt x="36" y="41"/>
                  </a:cubicBezTo>
                  <a:cubicBezTo>
                    <a:pt x="35" y="45"/>
                    <a:pt x="34" y="48"/>
                    <a:pt x="32" y="51"/>
                  </a:cubicBezTo>
                  <a:cubicBezTo>
                    <a:pt x="32" y="53"/>
                    <a:pt x="31" y="55"/>
                    <a:pt x="30" y="57"/>
                  </a:cubicBezTo>
                  <a:cubicBezTo>
                    <a:pt x="30" y="58"/>
                    <a:pt x="29" y="60"/>
                    <a:pt x="29" y="62"/>
                  </a:cubicBezTo>
                  <a:cubicBezTo>
                    <a:pt x="28" y="64"/>
                    <a:pt x="28" y="66"/>
                    <a:pt x="27" y="67"/>
                  </a:cubicBezTo>
                  <a:cubicBezTo>
                    <a:pt x="27" y="69"/>
                    <a:pt x="26" y="71"/>
                    <a:pt x="26" y="73"/>
                  </a:cubicBezTo>
                  <a:cubicBezTo>
                    <a:pt x="26" y="75"/>
                    <a:pt x="25" y="77"/>
                    <a:pt x="25" y="79"/>
                  </a:cubicBezTo>
                  <a:cubicBezTo>
                    <a:pt x="24" y="81"/>
                    <a:pt x="24" y="83"/>
                    <a:pt x="24" y="85"/>
                  </a:cubicBezTo>
                  <a:cubicBezTo>
                    <a:pt x="23" y="87"/>
                    <a:pt x="23" y="89"/>
                    <a:pt x="23" y="91"/>
                  </a:cubicBezTo>
                  <a:cubicBezTo>
                    <a:pt x="22" y="93"/>
                    <a:pt x="22" y="95"/>
                    <a:pt x="22" y="97"/>
                  </a:cubicBezTo>
                  <a:cubicBezTo>
                    <a:pt x="21" y="101"/>
                    <a:pt x="20" y="105"/>
                    <a:pt x="20" y="109"/>
                  </a:cubicBezTo>
                  <a:cubicBezTo>
                    <a:pt x="18" y="118"/>
                    <a:pt x="17" y="126"/>
                    <a:pt x="16" y="135"/>
                  </a:cubicBezTo>
                  <a:cubicBezTo>
                    <a:pt x="15" y="143"/>
                    <a:pt x="14" y="152"/>
                    <a:pt x="14" y="160"/>
                  </a:cubicBezTo>
                  <a:cubicBezTo>
                    <a:pt x="14" y="161"/>
                    <a:pt x="14" y="162"/>
                    <a:pt x="14" y="164"/>
                  </a:cubicBezTo>
                  <a:cubicBezTo>
                    <a:pt x="14" y="162"/>
                    <a:pt x="14" y="161"/>
                    <a:pt x="14" y="160"/>
                  </a:cubicBezTo>
                  <a:cubicBezTo>
                    <a:pt x="14" y="152"/>
                    <a:pt x="15" y="143"/>
                    <a:pt x="16" y="135"/>
                  </a:cubicBezTo>
                  <a:cubicBezTo>
                    <a:pt x="17" y="126"/>
                    <a:pt x="18" y="118"/>
                    <a:pt x="20" y="109"/>
                  </a:cubicBezTo>
                  <a:cubicBezTo>
                    <a:pt x="20" y="105"/>
                    <a:pt x="21" y="101"/>
                    <a:pt x="22" y="97"/>
                  </a:cubicBezTo>
                  <a:cubicBezTo>
                    <a:pt x="22" y="95"/>
                    <a:pt x="22" y="93"/>
                    <a:pt x="23" y="91"/>
                  </a:cubicBezTo>
                  <a:cubicBezTo>
                    <a:pt x="23" y="89"/>
                    <a:pt x="23" y="87"/>
                    <a:pt x="24" y="85"/>
                  </a:cubicBezTo>
                  <a:cubicBezTo>
                    <a:pt x="24" y="83"/>
                    <a:pt x="24" y="81"/>
                    <a:pt x="25" y="79"/>
                  </a:cubicBezTo>
                  <a:cubicBezTo>
                    <a:pt x="25" y="77"/>
                    <a:pt x="26" y="75"/>
                    <a:pt x="26" y="73"/>
                  </a:cubicBezTo>
                  <a:cubicBezTo>
                    <a:pt x="26" y="71"/>
                    <a:pt x="27" y="69"/>
                    <a:pt x="27" y="67"/>
                  </a:cubicBezTo>
                  <a:cubicBezTo>
                    <a:pt x="28" y="66"/>
                    <a:pt x="28" y="64"/>
                    <a:pt x="29" y="62"/>
                  </a:cubicBezTo>
                  <a:cubicBezTo>
                    <a:pt x="29" y="60"/>
                    <a:pt x="30" y="58"/>
                    <a:pt x="30" y="57"/>
                  </a:cubicBezTo>
                  <a:cubicBezTo>
                    <a:pt x="31" y="55"/>
                    <a:pt x="32" y="53"/>
                    <a:pt x="32" y="51"/>
                  </a:cubicBezTo>
                  <a:cubicBezTo>
                    <a:pt x="34" y="48"/>
                    <a:pt x="35" y="45"/>
                    <a:pt x="36" y="41"/>
                  </a:cubicBezTo>
                  <a:cubicBezTo>
                    <a:pt x="39" y="35"/>
                    <a:pt x="42" y="29"/>
                    <a:pt x="45" y="24"/>
                  </a:cubicBezTo>
                  <a:cubicBezTo>
                    <a:pt x="46" y="23"/>
                    <a:pt x="46" y="23"/>
                    <a:pt x="46" y="22"/>
                  </a:cubicBezTo>
                  <a:cubicBezTo>
                    <a:pt x="47" y="22"/>
                    <a:pt x="47" y="21"/>
                    <a:pt x="48" y="20"/>
                  </a:cubicBezTo>
                  <a:cubicBezTo>
                    <a:pt x="48" y="20"/>
                    <a:pt x="48" y="19"/>
                    <a:pt x="49" y="19"/>
                  </a:cubicBezTo>
                  <a:cubicBezTo>
                    <a:pt x="49" y="18"/>
                    <a:pt x="50" y="17"/>
                    <a:pt x="50" y="17"/>
                  </a:cubicBezTo>
                  <a:cubicBezTo>
                    <a:pt x="51" y="15"/>
                    <a:pt x="53" y="13"/>
                    <a:pt x="54" y="11"/>
                  </a:cubicBezTo>
                  <a:cubicBezTo>
                    <a:pt x="56" y="9"/>
                    <a:pt x="57" y="7"/>
                    <a:pt x="58" y="6"/>
                  </a:cubicBezTo>
                  <a:cubicBezTo>
                    <a:pt x="60" y="4"/>
                    <a:pt x="61" y="3"/>
                    <a:pt x="62" y="2"/>
                  </a:cubicBezTo>
                  <a:cubicBezTo>
                    <a:pt x="62" y="1"/>
                    <a:pt x="63" y="0"/>
                    <a:pt x="64" y="0"/>
                  </a:cubicBezTo>
                  <a:cubicBezTo>
                    <a:pt x="64" y="0"/>
                    <a:pt x="64" y="0"/>
                    <a:pt x="64"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0" name="Freeform 1103"/>
            <p:cNvSpPr/>
            <p:nvPr/>
          </p:nvSpPr>
          <p:spPr bwMode="auto">
            <a:xfrm>
              <a:off x="8495794" y="4164013"/>
              <a:ext cx="157596" cy="829931"/>
            </a:xfrm>
            <a:custGeom>
              <a:avLst/>
              <a:gdLst>
                <a:gd name="T0" fmla="*/ 50 w 50"/>
                <a:gd name="T1" fmla="*/ 0 h 260"/>
                <a:gd name="T2" fmla="*/ 50 w 50"/>
                <a:gd name="T3" fmla="*/ 0 h 260"/>
                <a:gd name="T4" fmla="*/ 50 w 50"/>
                <a:gd name="T5" fmla="*/ 1 h 260"/>
                <a:gd name="T6" fmla="*/ 50 w 50"/>
                <a:gd name="T7" fmla="*/ 1 h 260"/>
                <a:gd name="T8" fmla="*/ 48 w 50"/>
                <a:gd name="T9" fmla="*/ 3 h 260"/>
                <a:gd name="T10" fmla="*/ 44 w 50"/>
                <a:gd name="T11" fmla="*/ 7 h 260"/>
                <a:gd name="T12" fmla="*/ 40 w 50"/>
                <a:gd name="T13" fmla="*/ 12 h 260"/>
                <a:gd name="T14" fmla="*/ 36 w 50"/>
                <a:gd name="T15" fmla="*/ 18 h 260"/>
                <a:gd name="T16" fmla="*/ 35 w 50"/>
                <a:gd name="T17" fmla="*/ 20 h 260"/>
                <a:gd name="T18" fmla="*/ 34 w 50"/>
                <a:gd name="T19" fmla="*/ 21 h 260"/>
                <a:gd name="T20" fmla="*/ 32 w 50"/>
                <a:gd name="T21" fmla="*/ 23 h 260"/>
                <a:gd name="T22" fmla="*/ 31 w 50"/>
                <a:gd name="T23" fmla="*/ 25 h 260"/>
                <a:gd name="T24" fmla="*/ 22 w 50"/>
                <a:gd name="T25" fmla="*/ 42 h 260"/>
                <a:gd name="T26" fmla="*/ 18 w 50"/>
                <a:gd name="T27" fmla="*/ 52 h 260"/>
                <a:gd name="T28" fmla="*/ 16 w 50"/>
                <a:gd name="T29" fmla="*/ 58 h 260"/>
                <a:gd name="T30" fmla="*/ 15 w 50"/>
                <a:gd name="T31" fmla="*/ 63 h 260"/>
                <a:gd name="T32" fmla="*/ 13 w 50"/>
                <a:gd name="T33" fmla="*/ 68 h 260"/>
                <a:gd name="T34" fmla="*/ 12 w 50"/>
                <a:gd name="T35" fmla="*/ 74 h 260"/>
                <a:gd name="T36" fmla="*/ 11 w 50"/>
                <a:gd name="T37" fmla="*/ 80 h 260"/>
                <a:gd name="T38" fmla="*/ 10 w 50"/>
                <a:gd name="T39" fmla="*/ 86 h 260"/>
                <a:gd name="T40" fmla="*/ 9 w 50"/>
                <a:gd name="T41" fmla="*/ 92 h 260"/>
                <a:gd name="T42" fmla="*/ 8 w 50"/>
                <a:gd name="T43" fmla="*/ 98 h 260"/>
                <a:gd name="T44" fmla="*/ 6 w 50"/>
                <a:gd name="T45" fmla="*/ 110 h 260"/>
                <a:gd name="T46" fmla="*/ 2 w 50"/>
                <a:gd name="T47" fmla="*/ 136 h 260"/>
                <a:gd name="T48" fmla="*/ 0 w 50"/>
                <a:gd name="T49" fmla="*/ 161 h 260"/>
                <a:gd name="T50" fmla="*/ 0 w 50"/>
                <a:gd name="T51" fmla="*/ 165 h 260"/>
                <a:gd name="T52" fmla="*/ 0 w 50"/>
                <a:gd name="T53" fmla="*/ 167 h 260"/>
                <a:gd name="T54" fmla="*/ 0 w 50"/>
                <a:gd name="T55" fmla="*/ 168 h 260"/>
                <a:gd name="T56" fmla="*/ 4 w 50"/>
                <a:gd name="T57" fmla="*/ 163 h 260"/>
                <a:gd name="T58" fmla="*/ 23 w 50"/>
                <a:gd name="T59" fmla="*/ 239 h 260"/>
                <a:gd name="T60" fmla="*/ 9 w 50"/>
                <a:gd name="T61" fmla="*/ 246 h 260"/>
                <a:gd name="T62" fmla="*/ 9 w 50"/>
                <a:gd name="T63" fmla="*/ 246 h 260"/>
                <a:gd name="T64" fmla="*/ 9 w 50"/>
                <a:gd name="T65" fmla="*/ 246 h 260"/>
                <a:gd name="T66" fmla="*/ 9 w 50"/>
                <a:gd name="T67" fmla="*/ 246 h 260"/>
                <a:gd name="T68" fmla="*/ 23 w 50"/>
                <a:gd name="T69" fmla="*/ 260 h 260"/>
                <a:gd name="T70" fmla="*/ 24 w 50"/>
                <a:gd name="T71" fmla="*/ 260 h 260"/>
                <a:gd name="T72" fmla="*/ 24 w 50"/>
                <a:gd name="T73" fmla="*/ 260 h 260"/>
                <a:gd name="T74" fmla="*/ 42 w 50"/>
                <a:gd name="T75" fmla="*/ 260 h 260"/>
                <a:gd name="T76" fmla="*/ 50 w 50"/>
                <a:gd name="T77"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0" h="260">
                  <a:moveTo>
                    <a:pt x="50" y="0"/>
                  </a:moveTo>
                  <a:cubicBezTo>
                    <a:pt x="50" y="0"/>
                    <a:pt x="50" y="0"/>
                    <a:pt x="50" y="0"/>
                  </a:cubicBezTo>
                  <a:cubicBezTo>
                    <a:pt x="50" y="1"/>
                    <a:pt x="50" y="1"/>
                    <a:pt x="50" y="1"/>
                  </a:cubicBezTo>
                  <a:cubicBezTo>
                    <a:pt x="50" y="1"/>
                    <a:pt x="50" y="1"/>
                    <a:pt x="50" y="1"/>
                  </a:cubicBezTo>
                  <a:cubicBezTo>
                    <a:pt x="49" y="1"/>
                    <a:pt x="48" y="2"/>
                    <a:pt x="48" y="3"/>
                  </a:cubicBezTo>
                  <a:cubicBezTo>
                    <a:pt x="47" y="4"/>
                    <a:pt x="46" y="5"/>
                    <a:pt x="44" y="7"/>
                  </a:cubicBezTo>
                  <a:cubicBezTo>
                    <a:pt x="43" y="8"/>
                    <a:pt x="42" y="10"/>
                    <a:pt x="40" y="12"/>
                  </a:cubicBezTo>
                  <a:cubicBezTo>
                    <a:pt x="39" y="14"/>
                    <a:pt x="37" y="16"/>
                    <a:pt x="36" y="18"/>
                  </a:cubicBezTo>
                  <a:cubicBezTo>
                    <a:pt x="36" y="18"/>
                    <a:pt x="35" y="19"/>
                    <a:pt x="35" y="20"/>
                  </a:cubicBezTo>
                  <a:cubicBezTo>
                    <a:pt x="34" y="20"/>
                    <a:pt x="34" y="21"/>
                    <a:pt x="34" y="21"/>
                  </a:cubicBezTo>
                  <a:cubicBezTo>
                    <a:pt x="33" y="22"/>
                    <a:pt x="33" y="23"/>
                    <a:pt x="32" y="23"/>
                  </a:cubicBezTo>
                  <a:cubicBezTo>
                    <a:pt x="32" y="24"/>
                    <a:pt x="32" y="24"/>
                    <a:pt x="31" y="25"/>
                  </a:cubicBezTo>
                  <a:cubicBezTo>
                    <a:pt x="28" y="30"/>
                    <a:pt x="25" y="36"/>
                    <a:pt x="22" y="42"/>
                  </a:cubicBezTo>
                  <a:cubicBezTo>
                    <a:pt x="21" y="46"/>
                    <a:pt x="20" y="49"/>
                    <a:pt x="18" y="52"/>
                  </a:cubicBezTo>
                  <a:cubicBezTo>
                    <a:pt x="18" y="54"/>
                    <a:pt x="17" y="56"/>
                    <a:pt x="16" y="58"/>
                  </a:cubicBezTo>
                  <a:cubicBezTo>
                    <a:pt x="16" y="59"/>
                    <a:pt x="15" y="61"/>
                    <a:pt x="15" y="63"/>
                  </a:cubicBezTo>
                  <a:cubicBezTo>
                    <a:pt x="14" y="65"/>
                    <a:pt x="14" y="67"/>
                    <a:pt x="13" y="68"/>
                  </a:cubicBezTo>
                  <a:cubicBezTo>
                    <a:pt x="13" y="70"/>
                    <a:pt x="12" y="72"/>
                    <a:pt x="12" y="74"/>
                  </a:cubicBezTo>
                  <a:cubicBezTo>
                    <a:pt x="12" y="76"/>
                    <a:pt x="11" y="78"/>
                    <a:pt x="11" y="80"/>
                  </a:cubicBezTo>
                  <a:cubicBezTo>
                    <a:pt x="10" y="82"/>
                    <a:pt x="10" y="84"/>
                    <a:pt x="10" y="86"/>
                  </a:cubicBezTo>
                  <a:cubicBezTo>
                    <a:pt x="9" y="88"/>
                    <a:pt x="9" y="90"/>
                    <a:pt x="9" y="92"/>
                  </a:cubicBezTo>
                  <a:cubicBezTo>
                    <a:pt x="8" y="94"/>
                    <a:pt x="8" y="96"/>
                    <a:pt x="8" y="98"/>
                  </a:cubicBezTo>
                  <a:cubicBezTo>
                    <a:pt x="7" y="102"/>
                    <a:pt x="6" y="106"/>
                    <a:pt x="6" y="110"/>
                  </a:cubicBezTo>
                  <a:cubicBezTo>
                    <a:pt x="4" y="119"/>
                    <a:pt x="3" y="127"/>
                    <a:pt x="2" y="136"/>
                  </a:cubicBezTo>
                  <a:cubicBezTo>
                    <a:pt x="1" y="144"/>
                    <a:pt x="0" y="153"/>
                    <a:pt x="0" y="161"/>
                  </a:cubicBezTo>
                  <a:cubicBezTo>
                    <a:pt x="0" y="162"/>
                    <a:pt x="0" y="163"/>
                    <a:pt x="0" y="165"/>
                  </a:cubicBezTo>
                  <a:cubicBezTo>
                    <a:pt x="0" y="165"/>
                    <a:pt x="0" y="166"/>
                    <a:pt x="0" y="167"/>
                  </a:cubicBezTo>
                  <a:cubicBezTo>
                    <a:pt x="0" y="167"/>
                    <a:pt x="0" y="168"/>
                    <a:pt x="0" y="168"/>
                  </a:cubicBezTo>
                  <a:cubicBezTo>
                    <a:pt x="4" y="163"/>
                    <a:pt x="4" y="163"/>
                    <a:pt x="4" y="163"/>
                  </a:cubicBezTo>
                  <a:cubicBezTo>
                    <a:pt x="23" y="239"/>
                    <a:pt x="23" y="239"/>
                    <a:pt x="23" y="239"/>
                  </a:cubicBezTo>
                  <a:cubicBezTo>
                    <a:pt x="18" y="240"/>
                    <a:pt x="14" y="242"/>
                    <a:pt x="9" y="246"/>
                  </a:cubicBezTo>
                  <a:cubicBezTo>
                    <a:pt x="9" y="246"/>
                    <a:pt x="9" y="246"/>
                    <a:pt x="9" y="246"/>
                  </a:cubicBezTo>
                  <a:cubicBezTo>
                    <a:pt x="9" y="246"/>
                    <a:pt x="9" y="246"/>
                    <a:pt x="9" y="246"/>
                  </a:cubicBezTo>
                  <a:cubicBezTo>
                    <a:pt x="9" y="246"/>
                    <a:pt x="9" y="246"/>
                    <a:pt x="9" y="246"/>
                  </a:cubicBezTo>
                  <a:cubicBezTo>
                    <a:pt x="12" y="252"/>
                    <a:pt x="17" y="256"/>
                    <a:pt x="23" y="260"/>
                  </a:cubicBezTo>
                  <a:cubicBezTo>
                    <a:pt x="24" y="260"/>
                    <a:pt x="24" y="260"/>
                    <a:pt x="24" y="260"/>
                  </a:cubicBezTo>
                  <a:cubicBezTo>
                    <a:pt x="24" y="260"/>
                    <a:pt x="24" y="260"/>
                    <a:pt x="24" y="260"/>
                  </a:cubicBezTo>
                  <a:cubicBezTo>
                    <a:pt x="42" y="260"/>
                    <a:pt x="42" y="260"/>
                    <a:pt x="42" y="260"/>
                  </a:cubicBezTo>
                  <a:cubicBezTo>
                    <a:pt x="12" y="127"/>
                    <a:pt x="49" y="4"/>
                    <a:pt x="5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1" name="Freeform 1104"/>
            <p:cNvSpPr/>
            <p:nvPr/>
          </p:nvSpPr>
          <p:spPr bwMode="auto">
            <a:xfrm>
              <a:off x="8568963" y="4993944"/>
              <a:ext cx="67541" cy="50812"/>
            </a:xfrm>
            <a:custGeom>
              <a:avLst/>
              <a:gdLst>
                <a:gd name="T0" fmla="*/ 0 w 22"/>
                <a:gd name="T1" fmla="*/ 0 h 16"/>
                <a:gd name="T2" fmla="*/ 0 w 22"/>
                <a:gd name="T3" fmla="*/ 16 h 16"/>
                <a:gd name="T4" fmla="*/ 22 w 22"/>
                <a:gd name="T5" fmla="*/ 16 h 16"/>
                <a:gd name="T6" fmla="*/ 19 w 22"/>
                <a:gd name="T7" fmla="*/ 0 h 16"/>
                <a:gd name="T8" fmla="*/ 1 w 22"/>
                <a:gd name="T9" fmla="*/ 0 h 16"/>
                <a:gd name="T10" fmla="*/ 0 w 22"/>
                <a:gd name="T11" fmla="*/ 0 h 16"/>
              </a:gdLst>
              <a:ahLst/>
              <a:cxnLst>
                <a:cxn ang="0">
                  <a:pos x="T0" y="T1"/>
                </a:cxn>
                <a:cxn ang="0">
                  <a:pos x="T2" y="T3"/>
                </a:cxn>
                <a:cxn ang="0">
                  <a:pos x="T4" y="T5"/>
                </a:cxn>
                <a:cxn ang="0">
                  <a:pos x="T6" y="T7"/>
                </a:cxn>
                <a:cxn ang="0">
                  <a:pos x="T8" y="T9"/>
                </a:cxn>
                <a:cxn ang="0">
                  <a:pos x="T10" y="T11"/>
                </a:cxn>
              </a:cxnLst>
              <a:rect l="0" t="0" r="r" b="b"/>
              <a:pathLst>
                <a:path w="22" h="16">
                  <a:moveTo>
                    <a:pt x="0" y="0"/>
                  </a:moveTo>
                  <a:cubicBezTo>
                    <a:pt x="0" y="16"/>
                    <a:pt x="0" y="16"/>
                    <a:pt x="0" y="16"/>
                  </a:cubicBezTo>
                  <a:cubicBezTo>
                    <a:pt x="22" y="16"/>
                    <a:pt x="22" y="16"/>
                    <a:pt x="22" y="16"/>
                  </a:cubicBezTo>
                  <a:cubicBezTo>
                    <a:pt x="21" y="10"/>
                    <a:pt x="20" y="5"/>
                    <a:pt x="19"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2" name="Freeform 1105"/>
            <p:cNvSpPr>
              <a:spLocks noEditPoints="1"/>
            </p:cNvSpPr>
            <p:nvPr/>
          </p:nvSpPr>
          <p:spPr bwMode="auto">
            <a:xfrm>
              <a:off x="8442325" y="5030642"/>
              <a:ext cx="5628" cy="8468"/>
            </a:xfrm>
            <a:custGeom>
              <a:avLst/>
              <a:gdLst>
                <a:gd name="T0" fmla="*/ 0 w 2"/>
                <a:gd name="T1" fmla="*/ 3 h 3"/>
                <a:gd name="T2" fmla="*/ 0 w 2"/>
                <a:gd name="T3" fmla="*/ 3 h 3"/>
                <a:gd name="T4" fmla="*/ 0 w 2"/>
                <a:gd name="T5" fmla="*/ 3 h 3"/>
                <a:gd name="T6" fmla="*/ 0 w 2"/>
                <a:gd name="T7" fmla="*/ 3 h 3"/>
                <a:gd name="T8" fmla="*/ 0 w 2"/>
                <a:gd name="T9" fmla="*/ 3 h 3"/>
                <a:gd name="T10" fmla="*/ 0 w 2"/>
                <a:gd name="T11" fmla="*/ 3 h 3"/>
                <a:gd name="T12" fmla="*/ 0 w 2"/>
                <a:gd name="T13" fmla="*/ 3 h 3"/>
                <a:gd name="T14" fmla="*/ 0 w 2"/>
                <a:gd name="T15" fmla="*/ 3 h 3"/>
                <a:gd name="T16" fmla="*/ 0 w 2"/>
                <a:gd name="T17" fmla="*/ 3 h 3"/>
                <a:gd name="T18" fmla="*/ 0 w 2"/>
                <a:gd name="T19" fmla="*/ 3 h 3"/>
                <a:gd name="T20" fmla="*/ 0 w 2"/>
                <a:gd name="T21" fmla="*/ 3 h 3"/>
                <a:gd name="T22" fmla="*/ 0 w 2"/>
                <a:gd name="T23" fmla="*/ 3 h 3"/>
                <a:gd name="T24" fmla="*/ 0 w 2"/>
                <a:gd name="T25" fmla="*/ 3 h 3"/>
                <a:gd name="T26" fmla="*/ 0 w 2"/>
                <a:gd name="T27" fmla="*/ 3 h 3"/>
                <a:gd name="T28" fmla="*/ 0 w 2"/>
                <a:gd name="T29" fmla="*/ 3 h 3"/>
                <a:gd name="T30" fmla="*/ 0 w 2"/>
                <a:gd name="T31" fmla="*/ 3 h 3"/>
                <a:gd name="T32" fmla="*/ 0 w 2"/>
                <a:gd name="T33" fmla="*/ 3 h 3"/>
                <a:gd name="T34" fmla="*/ 0 w 2"/>
                <a:gd name="T35" fmla="*/ 3 h 3"/>
                <a:gd name="T36" fmla="*/ 1 w 2"/>
                <a:gd name="T37" fmla="*/ 2 h 3"/>
                <a:gd name="T38" fmla="*/ 1 w 2"/>
                <a:gd name="T39" fmla="*/ 2 h 3"/>
                <a:gd name="T40" fmla="*/ 1 w 2"/>
                <a:gd name="T41" fmla="*/ 2 h 3"/>
                <a:gd name="T42" fmla="*/ 1 w 2"/>
                <a:gd name="T43" fmla="*/ 2 h 3"/>
                <a:gd name="T44" fmla="*/ 1 w 2"/>
                <a:gd name="T45" fmla="*/ 2 h 3"/>
                <a:gd name="T46" fmla="*/ 1 w 2"/>
                <a:gd name="T47" fmla="*/ 2 h 3"/>
                <a:gd name="T48" fmla="*/ 1 w 2"/>
                <a:gd name="T49" fmla="*/ 2 h 3"/>
                <a:gd name="T50" fmla="*/ 1 w 2"/>
                <a:gd name="T51" fmla="*/ 1 h 3"/>
                <a:gd name="T52" fmla="*/ 1 w 2"/>
                <a:gd name="T53" fmla="*/ 1 h 3"/>
                <a:gd name="T54" fmla="*/ 1 w 2"/>
                <a:gd name="T55" fmla="*/ 1 h 3"/>
                <a:gd name="T56" fmla="*/ 1 w 2"/>
                <a:gd name="T57" fmla="*/ 1 h 3"/>
                <a:gd name="T58" fmla="*/ 1 w 2"/>
                <a:gd name="T59" fmla="*/ 1 h 3"/>
                <a:gd name="T60" fmla="*/ 1 w 2"/>
                <a:gd name="T61" fmla="*/ 1 h 3"/>
                <a:gd name="T62" fmla="*/ 2 w 2"/>
                <a:gd name="T63" fmla="*/ 1 h 3"/>
                <a:gd name="T64" fmla="*/ 2 w 2"/>
                <a:gd name="T65" fmla="*/ 1 h 3"/>
                <a:gd name="T66" fmla="*/ 2 w 2"/>
                <a:gd name="T67" fmla="*/ 1 h 3"/>
                <a:gd name="T68" fmla="*/ 2 w 2"/>
                <a:gd name="T69" fmla="*/ 1 h 3"/>
                <a:gd name="T70" fmla="*/ 2 w 2"/>
                <a:gd name="T71" fmla="*/ 1 h 3"/>
                <a:gd name="T72" fmla="*/ 2 w 2"/>
                <a:gd name="T73" fmla="*/ 1 h 3"/>
                <a:gd name="T74" fmla="*/ 2 w 2"/>
                <a:gd name="T75" fmla="*/ 0 h 3"/>
                <a:gd name="T76" fmla="*/ 2 w 2"/>
                <a:gd name="T77" fmla="*/ 0 h 3"/>
                <a:gd name="T78" fmla="*/ 2 w 2"/>
                <a:gd name="T79" fmla="*/ 0 h 3"/>
                <a:gd name="T80" fmla="*/ 2 w 2"/>
                <a:gd name="T81" fmla="*/ 0 h 3"/>
                <a:gd name="T82" fmla="*/ 2 w 2"/>
                <a:gd name="T83" fmla="*/ 0 h 3"/>
                <a:gd name="T84" fmla="*/ 2 w 2"/>
                <a:gd name="T85" fmla="*/ 0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 h="3">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0" y="3"/>
                  </a:moveTo>
                  <a:cubicBezTo>
                    <a:pt x="0" y="3"/>
                    <a:pt x="0" y="3"/>
                    <a:pt x="0" y="3"/>
                  </a:cubicBezTo>
                  <a:cubicBezTo>
                    <a:pt x="0" y="3"/>
                    <a:pt x="0" y="3"/>
                    <a:pt x="0" y="3"/>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2"/>
                  </a:moveTo>
                  <a:cubicBezTo>
                    <a:pt x="1" y="2"/>
                    <a:pt x="1" y="2"/>
                    <a:pt x="1" y="2"/>
                  </a:cubicBezTo>
                  <a:cubicBezTo>
                    <a:pt x="1" y="2"/>
                    <a:pt x="1" y="2"/>
                    <a:pt x="1" y="2"/>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1" y="1"/>
                  </a:moveTo>
                  <a:cubicBezTo>
                    <a:pt x="1" y="1"/>
                    <a:pt x="1" y="1"/>
                    <a:pt x="1" y="1"/>
                  </a:cubicBezTo>
                  <a:cubicBezTo>
                    <a:pt x="1" y="1"/>
                    <a:pt x="1" y="1"/>
                    <a:pt x="1"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1"/>
                  </a:moveTo>
                  <a:cubicBezTo>
                    <a:pt x="2" y="1"/>
                    <a:pt x="2" y="1"/>
                    <a:pt x="2" y="1"/>
                  </a:cubicBezTo>
                  <a:cubicBezTo>
                    <a:pt x="2" y="1"/>
                    <a:pt x="2" y="1"/>
                    <a:pt x="2" y="1"/>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moveTo>
                    <a:pt x="2" y="0"/>
                  </a:moveTo>
                  <a:cubicBezTo>
                    <a:pt x="2" y="0"/>
                    <a:pt x="2" y="0"/>
                    <a:pt x="2" y="0"/>
                  </a:cubicBezTo>
                  <a:cubicBezTo>
                    <a:pt x="2" y="0"/>
                    <a:pt x="2" y="0"/>
                    <a:pt x="2"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3" name="Freeform 1106"/>
            <p:cNvSpPr/>
            <p:nvPr/>
          </p:nvSpPr>
          <p:spPr bwMode="auto">
            <a:xfrm>
              <a:off x="8442325" y="4683425"/>
              <a:ext cx="126638" cy="355685"/>
            </a:xfrm>
            <a:custGeom>
              <a:avLst/>
              <a:gdLst>
                <a:gd name="T0" fmla="*/ 16 w 39"/>
                <a:gd name="T1" fmla="*/ 5 h 112"/>
                <a:gd name="T2" fmla="*/ 16 w 39"/>
                <a:gd name="T3" fmla="*/ 5 h 112"/>
                <a:gd name="T4" fmla="*/ 0 w 39"/>
                <a:gd name="T5" fmla="*/ 112 h 112"/>
                <a:gd name="T6" fmla="*/ 0 w 39"/>
                <a:gd name="T7" fmla="*/ 112 h 112"/>
                <a:gd name="T8" fmla="*/ 0 w 39"/>
                <a:gd name="T9" fmla="*/ 112 h 112"/>
                <a:gd name="T10" fmla="*/ 0 w 39"/>
                <a:gd name="T11" fmla="*/ 112 h 112"/>
                <a:gd name="T12" fmla="*/ 0 w 39"/>
                <a:gd name="T13" fmla="*/ 112 h 112"/>
                <a:gd name="T14" fmla="*/ 0 w 39"/>
                <a:gd name="T15" fmla="*/ 112 h 112"/>
                <a:gd name="T16" fmla="*/ 0 w 39"/>
                <a:gd name="T17" fmla="*/ 112 h 112"/>
                <a:gd name="T18" fmla="*/ 0 w 39"/>
                <a:gd name="T19" fmla="*/ 112 h 112"/>
                <a:gd name="T20" fmla="*/ 0 w 39"/>
                <a:gd name="T21" fmla="*/ 112 h 112"/>
                <a:gd name="T22" fmla="*/ 0 w 39"/>
                <a:gd name="T23" fmla="*/ 112 h 112"/>
                <a:gd name="T24" fmla="*/ 0 w 39"/>
                <a:gd name="T25" fmla="*/ 112 h 112"/>
                <a:gd name="T26" fmla="*/ 0 w 39"/>
                <a:gd name="T27" fmla="*/ 112 h 112"/>
                <a:gd name="T28" fmla="*/ 0 w 39"/>
                <a:gd name="T29" fmla="*/ 112 h 112"/>
                <a:gd name="T30" fmla="*/ 1 w 39"/>
                <a:gd name="T31" fmla="*/ 111 h 112"/>
                <a:gd name="T32" fmla="*/ 1 w 39"/>
                <a:gd name="T33" fmla="*/ 111 h 112"/>
                <a:gd name="T34" fmla="*/ 1 w 39"/>
                <a:gd name="T35" fmla="*/ 111 h 112"/>
                <a:gd name="T36" fmla="*/ 1 w 39"/>
                <a:gd name="T37" fmla="*/ 111 h 112"/>
                <a:gd name="T38" fmla="*/ 1 w 39"/>
                <a:gd name="T39" fmla="*/ 111 h 112"/>
                <a:gd name="T40" fmla="*/ 1 w 39"/>
                <a:gd name="T41" fmla="*/ 110 h 112"/>
                <a:gd name="T42" fmla="*/ 1 w 39"/>
                <a:gd name="T43" fmla="*/ 110 h 112"/>
                <a:gd name="T44" fmla="*/ 1 w 39"/>
                <a:gd name="T45" fmla="*/ 110 h 112"/>
                <a:gd name="T46" fmla="*/ 1 w 39"/>
                <a:gd name="T47" fmla="*/ 110 h 112"/>
                <a:gd name="T48" fmla="*/ 2 w 39"/>
                <a:gd name="T49" fmla="*/ 110 h 112"/>
                <a:gd name="T50" fmla="*/ 2 w 39"/>
                <a:gd name="T51" fmla="*/ 110 h 112"/>
                <a:gd name="T52" fmla="*/ 2 w 39"/>
                <a:gd name="T53" fmla="*/ 110 h 112"/>
                <a:gd name="T54" fmla="*/ 2 w 39"/>
                <a:gd name="T55" fmla="*/ 110 h 112"/>
                <a:gd name="T56" fmla="*/ 2 w 39"/>
                <a:gd name="T57" fmla="*/ 109 h 112"/>
                <a:gd name="T58" fmla="*/ 2 w 39"/>
                <a:gd name="T59" fmla="*/ 109 h 112"/>
                <a:gd name="T60" fmla="*/ 2 w 39"/>
                <a:gd name="T61" fmla="*/ 109 h 112"/>
                <a:gd name="T62" fmla="*/ 2 w 39"/>
                <a:gd name="T63" fmla="*/ 109 h 112"/>
                <a:gd name="T64" fmla="*/ 25 w 39"/>
                <a:gd name="T65" fmla="*/ 83 h 112"/>
                <a:gd name="T66" fmla="*/ 20 w 39"/>
                <a:gd name="T67" fmla="*/ 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9" h="112">
                  <a:moveTo>
                    <a:pt x="20" y="0"/>
                  </a:moveTo>
                  <a:cubicBezTo>
                    <a:pt x="16" y="5"/>
                    <a:pt x="16" y="5"/>
                    <a:pt x="16" y="5"/>
                  </a:cubicBezTo>
                  <a:cubicBezTo>
                    <a:pt x="16" y="5"/>
                    <a:pt x="16" y="5"/>
                    <a:pt x="16" y="5"/>
                  </a:cubicBezTo>
                  <a:cubicBezTo>
                    <a:pt x="16" y="5"/>
                    <a:pt x="16" y="5"/>
                    <a:pt x="16" y="5"/>
                  </a:cubicBezTo>
                  <a:cubicBezTo>
                    <a:pt x="0" y="19"/>
                    <a:pt x="0" y="19"/>
                    <a:pt x="0" y="19"/>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0" y="112"/>
                  </a:cubicBezTo>
                  <a:cubicBezTo>
                    <a:pt x="0" y="112"/>
                    <a:pt x="0" y="112"/>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1"/>
                    <a:pt x="1" y="111"/>
                  </a:cubicBezTo>
                  <a:cubicBezTo>
                    <a:pt x="1" y="111"/>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1" y="110"/>
                    <a:pt x="1" y="110"/>
                    <a:pt x="1"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10"/>
                    <a:pt x="2" y="110"/>
                  </a:cubicBezTo>
                  <a:cubicBezTo>
                    <a:pt x="2" y="110"/>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2" y="109"/>
                    <a:pt x="2" y="109"/>
                    <a:pt x="2" y="109"/>
                  </a:cubicBezTo>
                  <a:cubicBezTo>
                    <a:pt x="6" y="103"/>
                    <a:pt x="15" y="91"/>
                    <a:pt x="25" y="83"/>
                  </a:cubicBezTo>
                  <a:cubicBezTo>
                    <a:pt x="30" y="79"/>
                    <a:pt x="34" y="77"/>
                    <a:pt x="39" y="76"/>
                  </a:cubicBezTo>
                  <a:cubicBezTo>
                    <a:pt x="20" y="0"/>
                    <a:pt x="20" y="0"/>
                    <a:pt x="2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994" name="Rectangle 1138"/>
            <p:cNvSpPr>
              <a:spLocks noChangeArrowheads="1"/>
            </p:cNvSpPr>
            <p:nvPr/>
          </p:nvSpPr>
          <p:spPr bwMode="auto">
            <a:xfrm>
              <a:off x="8608362" y="6741315"/>
              <a:ext cx="92870" cy="152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95" name="Rectangle 1139"/>
            <p:cNvSpPr>
              <a:spLocks noChangeArrowheads="1"/>
            </p:cNvSpPr>
            <p:nvPr/>
          </p:nvSpPr>
          <p:spPr bwMode="auto">
            <a:xfrm>
              <a:off x="8608362" y="5053225"/>
              <a:ext cx="92870" cy="2814424"/>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96" name="Rectangle 1140"/>
            <p:cNvSpPr>
              <a:spLocks noChangeArrowheads="1"/>
            </p:cNvSpPr>
            <p:nvPr/>
          </p:nvSpPr>
          <p:spPr bwMode="auto">
            <a:xfrm>
              <a:off x="8608362" y="5053225"/>
              <a:ext cx="92870" cy="168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grpSp>
      <p:grpSp>
        <p:nvGrpSpPr>
          <p:cNvPr id="1163" name="组合 1162"/>
          <p:cNvGrpSpPr/>
          <p:nvPr/>
        </p:nvGrpSpPr>
        <p:grpSpPr bwMode="auto">
          <a:xfrm>
            <a:off x="8674101" y="5465236"/>
            <a:ext cx="127000" cy="1392767"/>
            <a:chOff x="10679113" y="6145213"/>
            <a:chExt cx="225425" cy="1855783"/>
          </a:xfrm>
        </p:grpSpPr>
        <p:sp>
          <p:nvSpPr>
            <p:cNvPr id="2084" name="Freeform 1107"/>
            <p:cNvSpPr>
              <a:spLocks noEditPoints="1"/>
            </p:cNvSpPr>
            <p:nvPr/>
          </p:nvSpPr>
          <p:spPr bwMode="auto">
            <a:xfrm>
              <a:off x="10704474" y="6145213"/>
              <a:ext cx="169069" cy="431513"/>
            </a:xfrm>
            <a:custGeom>
              <a:avLst/>
              <a:gdLst>
                <a:gd name="T0" fmla="*/ 5 w 53"/>
                <a:gd name="T1" fmla="*/ 128 h 135"/>
                <a:gd name="T2" fmla="*/ 5 w 53"/>
                <a:gd name="T3" fmla="*/ 128 h 135"/>
                <a:gd name="T4" fmla="*/ 12 w 53"/>
                <a:gd name="T5" fmla="*/ 135 h 135"/>
                <a:gd name="T6" fmla="*/ 12 w 53"/>
                <a:gd name="T7" fmla="*/ 135 h 135"/>
                <a:gd name="T8" fmla="*/ 5 w 53"/>
                <a:gd name="T9" fmla="*/ 128 h 135"/>
                <a:gd name="T10" fmla="*/ 5 w 53"/>
                <a:gd name="T11" fmla="*/ 128 h 135"/>
                <a:gd name="T12" fmla="*/ 0 w 53"/>
                <a:gd name="T13" fmla="*/ 85 h 135"/>
                <a:gd name="T14" fmla="*/ 0 w 53"/>
                <a:gd name="T15" fmla="*/ 87 h 135"/>
                <a:gd name="T16" fmla="*/ 0 w 53"/>
                <a:gd name="T17" fmla="*/ 87 h 135"/>
                <a:gd name="T18" fmla="*/ 0 w 53"/>
                <a:gd name="T19" fmla="*/ 85 h 135"/>
                <a:gd name="T20" fmla="*/ 27 w 53"/>
                <a:gd name="T21" fmla="*/ 0 h 135"/>
                <a:gd name="T22" fmla="*/ 27 w 53"/>
                <a:gd name="T23" fmla="*/ 0 h 135"/>
                <a:gd name="T24" fmla="*/ 27 w 53"/>
                <a:gd name="T25" fmla="*/ 0 h 135"/>
                <a:gd name="T26" fmla="*/ 27 w 53"/>
                <a:gd name="T27" fmla="*/ 0 h 135"/>
                <a:gd name="T28" fmla="*/ 27 w 53"/>
                <a:gd name="T29" fmla="*/ 0 h 135"/>
                <a:gd name="T30" fmla="*/ 27 w 53"/>
                <a:gd name="T31" fmla="*/ 0 h 135"/>
                <a:gd name="T32" fmla="*/ 27 w 53"/>
                <a:gd name="T33" fmla="*/ 0 h 135"/>
                <a:gd name="T34" fmla="*/ 22 w 53"/>
                <a:gd name="T35" fmla="*/ 135 h 135"/>
                <a:gd name="T36" fmla="*/ 40 w 53"/>
                <a:gd name="T37" fmla="*/ 135 h 135"/>
                <a:gd name="T38" fmla="*/ 40 w 53"/>
                <a:gd name="T39" fmla="*/ 135 h 135"/>
                <a:gd name="T40" fmla="*/ 48 w 53"/>
                <a:gd name="T41" fmla="*/ 128 h 135"/>
                <a:gd name="T42" fmla="*/ 48 w 53"/>
                <a:gd name="T43" fmla="*/ 128 h 135"/>
                <a:gd name="T44" fmla="*/ 42 w 53"/>
                <a:gd name="T45" fmla="*/ 126 h 135"/>
                <a:gd name="T46" fmla="*/ 52 w 53"/>
                <a:gd name="T47" fmla="*/ 86 h 135"/>
                <a:gd name="T48" fmla="*/ 53 w 53"/>
                <a:gd name="T49" fmla="*/ 87 h 135"/>
                <a:gd name="T50" fmla="*/ 53 w 53"/>
                <a:gd name="T51" fmla="*/ 84 h 135"/>
                <a:gd name="T52" fmla="*/ 52 w 53"/>
                <a:gd name="T53" fmla="*/ 71 h 135"/>
                <a:gd name="T54" fmla="*/ 50 w 53"/>
                <a:gd name="T55" fmla="*/ 57 h 135"/>
                <a:gd name="T56" fmla="*/ 49 w 53"/>
                <a:gd name="T57" fmla="*/ 51 h 135"/>
                <a:gd name="T58" fmla="*/ 48 w 53"/>
                <a:gd name="T59" fmla="*/ 48 h 135"/>
                <a:gd name="T60" fmla="*/ 48 w 53"/>
                <a:gd name="T61" fmla="*/ 45 h 135"/>
                <a:gd name="T62" fmla="*/ 47 w 53"/>
                <a:gd name="T63" fmla="*/ 42 h 135"/>
                <a:gd name="T64" fmla="*/ 47 w 53"/>
                <a:gd name="T65" fmla="*/ 39 h 135"/>
                <a:gd name="T66" fmla="*/ 46 w 53"/>
                <a:gd name="T67" fmla="*/ 36 h 135"/>
                <a:gd name="T68" fmla="*/ 45 w 53"/>
                <a:gd name="T69" fmla="*/ 33 h 135"/>
                <a:gd name="T70" fmla="*/ 44 w 53"/>
                <a:gd name="T71" fmla="*/ 30 h 135"/>
                <a:gd name="T72" fmla="*/ 43 w 53"/>
                <a:gd name="T73" fmla="*/ 27 h 135"/>
                <a:gd name="T74" fmla="*/ 41 w 53"/>
                <a:gd name="T75" fmla="*/ 22 h 135"/>
                <a:gd name="T76" fmla="*/ 37 w 53"/>
                <a:gd name="T77" fmla="*/ 13 h 135"/>
                <a:gd name="T78" fmla="*/ 36 w 53"/>
                <a:gd name="T79" fmla="*/ 12 h 135"/>
                <a:gd name="T80" fmla="*/ 35 w 53"/>
                <a:gd name="T81" fmla="*/ 11 h 135"/>
                <a:gd name="T82" fmla="*/ 35 w 53"/>
                <a:gd name="T83" fmla="*/ 10 h 135"/>
                <a:gd name="T84" fmla="*/ 34 w 53"/>
                <a:gd name="T85" fmla="*/ 9 h 135"/>
                <a:gd name="T86" fmla="*/ 32 w 53"/>
                <a:gd name="T87" fmla="*/ 6 h 135"/>
                <a:gd name="T88" fmla="*/ 30 w 53"/>
                <a:gd name="T89" fmla="*/ 3 h 135"/>
                <a:gd name="T90" fmla="*/ 28 w 53"/>
                <a:gd name="T91" fmla="*/ 2 h 135"/>
                <a:gd name="T92" fmla="*/ 27 w 53"/>
                <a:gd name="T93" fmla="*/ 0 h 135"/>
                <a:gd name="T94" fmla="*/ 27 w 53"/>
                <a:gd name="T95"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53" h="135">
                  <a:moveTo>
                    <a:pt x="5" y="128"/>
                  </a:moveTo>
                  <a:cubicBezTo>
                    <a:pt x="5" y="128"/>
                    <a:pt x="5" y="128"/>
                    <a:pt x="5" y="128"/>
                  </a:cubicBezTo>
                  <a:cubicBezTo>
                    <a:pt x="7" y="131"/>
                    <a:pt x="9" y="133"/>
                    <a:pt x="12" y="135"/>
                  </a:cubicBezTo>
                  <a:cubicBezTo>
                    <a:pt x="12" y="135"/>
                    <a:pt x="12" y="135"/>
                    <a:pt x="12" y="135"/>
                  </a:cubicBezTo>
                  <a:cubicBezTo>
                    <a:pt x="9" y="133"/>
                    <a:pt x="7" y="131"/>
                    <a:pt x="5" y="128"/>
                  </a:cubicBezTo>
                  <a:cubicBezTo>
                    <a:pt x="5" y="128"/>
                    <a:pt x="5" y="128"/>
                    <a:pt x="5" y="128"/>
                  </a:cubicBezTo>
                  <a:moveTo>
                    <a:pt x="0" y="85"/>
                  </a:moveTo>
                  <a:cubicBezTo>
                    <a:pt x="0" y="85"/>
                    <a:pt x="0" y="86"/>
                    <a:pt x="0" y="87"/>
                  </a:cubicBezTo>
                  <a:cubicBezTo>
                    <a:pt x="0" y="87"/>
                    <a:pt x="0" y="87"/>
                    <a:pt x="0" y="87"/>
                  </a:cubicBezTo>
                  <a:cubicBezTo>
                    <a:pt x="0" y="86"/>
                    <a:pt x="0" y="85"/>
                    <a:pt x="0" y="85"/>
                  </a:cubicBezTo>
                  <a:moveTo>
                    <a:pt x="27" y="0"/>
                  </a:move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7" y="0"/>
                    <a:pt x="27" y="0"/>
                    <a:pt x="27" y="0"/>
                  </a:cubicBezTo>
                  <a:cubicBezTo>
                    <a:pt x="26" y="2"/>
                    <a:pt x="7" y="66"/>
                    <a:pt x="22" y="135"/>
                  </a:cubicBezTo>
                  <a:cubicBezTo>
                    <a:pt x="40" y="135"/>
                    <a:pt x="40" y="135"/>
                    <a:pt x="40" y="135"/>
                  </a:cubicBezTo>
                  <a:cubicBezTo>
                    <a:pt x="40" y="135"/>
                    <a:pt x="40" y="135"/>
                    <a:pt x="40" y="135"/>
                  </a:cubicBezTo>
                  <a:cubicBezTo>
                    <a:pt x="44" y="133"/>
                    <a:pt x="46" y="131"/>
                    <a:pt x="48" y="128"/>
                  </a:cubicBezTo>
                  <a:cubicBezTo>
                    <a:pt x="48" y="128"/>
                    <a:pt x="48" y="128"/>
                    <a:pt x="48" y="128"/>
                  </a:cubicBezTo>
                  <a:cubicBezTo>
                    <a:pt x="46" y="127"/>
                    <a:pt x="44" y="126"/>
                    <a:pt x="42" y="126"/>
                  </a:cubicBezTo>
                  <a:cubicBezTo>
                    <a:pt x="52" y="86"/>
                    <a:pt x="52" y="86"/>
                    <a:pt x="52" y="86"/>
                  </a:cubicBezTo>
                  <a:cubicBezTo>
                    <a:pt x="53" y="87"/>
                    <a:pt x="53" y="87"/>
                    <a:pt x="53" y="87"/>
                  </a:cubicBezTo>
                  <a:cubicBezTo>
                    <a:pt x="53" y="86"/>
                    <a:pt x="53" y="85"/>
                    <a:pt x="53" y="84"/>
                  </a:cubicBezTo>
                  <a:cubicBezTo>
                    <a:pt x="53" y="79"/>
                    <a:pt x="52" y="75"/>
                    <a:pt x="52" y="71"/>
                  </a:cubicBezTo>
                  <a:cubicBezTo>
                    <a:pt x="51" y="66"/>
                    <a:pt x="51" y="62"/>
                    <a:pt x="50" y="57"/>
                  </a:cubicBezTo>
                  <a:cubicBezTo>
                    <a:pt x="50" y="55"/>
                    <a:pt x="49" y="53"/>
                    <a:pt x="49" y="51"/>
                  </a:cubicBezTo>
                  <a:cubicBezTo>
                    <a:pt x="49" y="50"/>
                    <a:pt x="49" y="49"/>
                    <a:pt x="48" y="48"/>
                  </a:cubicBezTo>
                  <a:cubicBezTo>
                    <a:pt x="48" y="47"/>
                    <a:pt x="48" y="46"/>
                    <a:pt x="48" y="45"/>
                  </a:cubicBezTo>
                  <a:cubicBezTo>
                    <a:pt x="48" y="44"/>
                    <a:pt x="47" y="43"/>
                    <a:pt x="47" y="42"/>
                  </a:cubicBezTo>
                  <a:cubicBezTo>
                    <a:pt x="47" y="41"/>
                    <a:pt x="47" y="40"/>
                    <a:pt x="47" y="39"/>
                  </a:cubicBezTo>
                  <a:cubicBezTo>
                    <a:pt x="46" y="38"/>
                    <a:pt x="46" y="37"/>
                    <a:pt x="46" y="36"/>
                  </a:cubicBezTo>
                  <a:cubicBezTo>
                    <a:pt x="46" y="35"/>
                    <a:pt x="45" y="34"/>
                    <a:pt x="45" y="33"/>
                  </a:cubicBezTo>
                  <a:cubicBezTo>
                    <a:pt x="45" y="32"/>
                    <a:pt x="45" y="31"/>
                    <a:pt x="44" y="30"/>
                  </a:cubicBezTo>
                  <a:cubicBezTo>
                    <a:pt x="44" y="29"/>
                    <a:pt x="44" y="28"/>
                    <a:pt x="43" y="27"/>
                  </a:cubicBezTo>
                  <a:cubicBezTo>
                    <a:pt x="43" y="25"/>
                    <a:pt x="42" y="24"/>
                    <a:pt x="41" y="22"/>
                  </a:cubicBezTo>
                  <a:cubicBezTo>
                    <a:pt x="40" y="19"/>
                    <a:pt x="38" y="16"/>
                    <a:pt x="37" y="13"/>
                  </a:cubicBezTo>
                  <a:cubicBezTo>
                    <a:pt x="36" y="12"/>
                    <a:pt x="36" y="12"/>
                    <a:pt x="36" y="12"/>
                  </a:cubicBezTo>
                  <a:cubicBezTo>
                    <a:pt x="35" y="11"/>
                    <a:pt x="35" y="11"/>
                    <a:pt x="35" y="11"/>
                  </a:cubicBezTo>
                  <a:cubicBezTo>
                    <a:pt x="35" y="10"/>
                    <a:pt x="35" y="10"/>
                    <a:pt x="35" y="10"/>
                  </a:cubicBezTo>
                  <a:cubicBezTo>
                    <a:pt x="34" y="9"/>
                    <a:pt x="34" y="9"/>
                    <a:pt x="34" y="9"/>
                  </a:cubicBezTo>
                  <a:cubicBezTo>
                    <a:pt x="33" y="8"/>
                    <a:pt x="33" y="7"/>
                    <a:pt x="32" y="6"/>
                  </a:cubicBezTo>
                  <a:cubicBezTo>
                    <a:pt x="31" y="5"/>
                    <a:pt x="31" y="4"/>
                    <a:pt x="30" y="3"/>
                  </a:cubicBezTo>
                  <a:cubicBezTo>
                    <a:pt x="29" y="3"/>
                    <a:pt x="29" y="2"/>
                    <a:pt x="28" y="2"/>
                  </a:cubicBezTo>
                  <a:cubicBezTo>
                    <a:pt x="28" y="1"/>
                    <a:pt x="27" y="1"/>
                    <a:pt x="27" y="0"/>
                  </a:cubicBezTo>
                  <a:cubicBezTo>
                    <a:pt x="27" y="0"/>
                    <a:pt x="27" y="0"/>
                    <a:pt x="2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5" name="Freeform 1108"/>
            <p:cNvSpPr/>
            <p:nvPr/>
          </p:nvSpPr>
          <p:spPr bwMode="auto">
            <a:xfrm>
              <a:off x="10774919" y="6576726"/>
              <a:ext cx="59175" cy="25382"/>
            </a:xfrm>
            <a:custGeom>
              <a:avLst/>
              <a:gdLst>
                <a:gd name="T0" fmla="*/ 0 w 19"/>
                <a:gd name="T1" fmla="*/ 0 h 8"/>
                <a:gd name="T2" fmla="*/ 2 w 19"/>
                <a:gd name="T3" fmla="*/ 8 h 8"/>
                <a:gd name="T4" fmla="*/ 19 w 19"/>
                <a:gd name="T5" fmla="*/ 8 h 8"/>
                <a:gd name="T6" fmla="*/ 19 w 19"/>
                <a:gd name="T7" fmla="*/ 0 h 8"/>
                <a:gd name="T8" fmla="*/ 18 w 19"/>
                <a:gd name="T9" fmla="*/ 0 h 8"/>
                <a:gd name="T10" fmla="*/ 0 w 19"/>
                <a:gd name="T11" fmla="*/ 0 h 8"/>
              </a:gdLst>
              <a:ahLst/>
              <a:cxnLst>
                <a:cxn ang="0">
                  <a:pos x="T0" y="T1"/>
                </a:cxn>
                <a:cxn ang="0">
                  <a:pos x="T2" y="T3"/>
                </a:cxn>
                <a:cxn ang="0">
                  <a:pos x="T4" y="T5"/>
                </a:cxn>
                <a:cxn ang="0">
                  <a:pos x="T6" y="T7"/>
                </a:cxn>
                <a:cxn ang="0">
                  <a:pos x="T8" y="T9"/>
                </a:cxn>
                <a:cxn ang="0">
                  <a:pos x="T10" y="T11"/>
                </a:cxn>
              </a:cxnLst>
              <a:rect l="0" t="0" r="r" b="b"/>
              <a:pathLst>
                <a:path w="19" h="8">
                  <a:moveTo>
                    <a:pt x="0" y="0"/>
                  </a:moveTo>
                  <a:cubicBezTo>
                    <a:pt x="1" y="3"/>
                    <a:pt x="1" y="6"/>
                    <a:pt x="2" y="8"/>
                  </a:cubicBezTo>
                  <a:cubicBezTo>
                    <a:pt x="19" y="8"/>
                    <a:pt x="19" y="8"/>
                    <a:pt x="19" y="8"/>
                  </a:cubicBezTo>
                  <a:cubicBezTo>
                    <a:pt x="19" y="0"/>
                    <a:pt x="19" y="0"/>
                    <a:pt x="19" y="0"/>
                  </a:cubicBezTo>
                  <a:cubicBezTo>
                    <a:pt x="18" y="0"/>
                    <a:pt x="18" y="0"/>
                    <a:pt x="18"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6" name="Freeform 1109"/>
            <p:cNvSpPr>
              <a:spLocks noEditPoints="1"/>
            </p:cNvSpPr>
            <p:nvPr/>
          </p:nvSpPr>
          <p:spPr bwMode="auto">
            <a:xfrm>
              <a:off x="10679113" y="6424427"/>
              <a:ext cx="25361" cy="177680"/>
            </a:xfrm>
            <a:custGeom>
              <a:avLst/>
              <a:gdLst>
                <a:gd name="T0" fmla="*/ 0 w 8"/>
                <a:gd name="T1" fmla="*/ 56 h 56"/>
                <a:gd name="T2" fmla="*/ 0 w 8"/>
                <a:gd name="T3" fmla="*/ 56 h 56"/>
                <a:gd name="T4" fmla="*/ 0 w 8"/>
                <a:gd name="T5" fmla="*/ 56 h 56"/>
                <a:gd name="T6" fmla="*/ 0 w 8"/>
                <a:gd name="T7" fmla="*/ 56 h 56"/>
                <a:gd name="T8" fmla="*/ 8 w 8"/>
                <a:gd name="T9" fmla="*/ 45 h 56"/>
                <a:gd name="T10" fmla="*/ 0 w 8"/>
                <a:gd name="T11" fmla="*/ 56 h 56"/>
                <a:gd name="T12" fmla="*/ 8 w 8"/>
                <a:gd name="T13" fmla="*/ 45 h 56"/>
                <a:gd name="T14" fmla="*/ 8 w 8"/>
                <a:gd name="T15" fmla="*/ 45 h 56"/>
                <a:gd name="T16" fmla="*/ 8 w 8"/>
                <a:gd name="T17" fmla="*/ 45 h 56"/>
                <a:gd name="T18" fmla="*/ 8 w 8"/>
                <a:gd name="T19" fmla="*/ 45 h 56"/>
                <a:gd name="T20" fmla="*/ 8 w 8"/>
                <a:gd name="T21" fmla="*/ 0 h 56"/>
                <a:gd name="T22" fmla="*/ 8 w 8"/>
                <a:gd name="T23" fmla="*/ 0 h 56"/>
                <a:gd name="T24" fmla="*/ 0 w 8"/>
                <a:gd name="T25" fmla="*/ 7 h 56"/>
                <a:gd name="T26" fmla="*/ 8 w 8"/>
                <a:gd name="T27" fmla="*/ 0 h 56"/>
                <a:gd name="T28" fmla="*/ 8 w 8"/>
                <a:gd name="T29"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 h="56">
                  <a:moveTo>
                    <a:pt x="0" y="56"/>
                  </a:moveTo>
                  <a:cubicBezTo>
                    <a:pt x="0" y="56"/>
                    <a:pt x="0" y="56"/>
                    <a:pt x="0" y="56"/>
                  </a:cubicBezTo>
                  <a:cubicBezTo>
                    <a:pt x="0" y="56"/>
                    <a:pt x="0" y="56"/>
                    <a:pt x="0" y="56"/>
                  </a:cubicBezTo>
                  <a:cubicBezTo>
                    <a:pt x="0" y="56"/>
                    <a:pt x="0" y="56"/>
                    <a:pt x="0" y="56"/>
                  </a:cubicBezTo>
                  <a:moveTo>
                    <a:pt x="8" y="45"/>
                  </a:moveTo>
                  <a:cubicBezTo>
                    <a:pt x="4" y="50"/>
                    <a:pt x="0" y="56"/>
                    <a:pt x="0" y="56"/>
                  </a:cubicBezTo>
                  <a:cubicBezTo>
                    <a:pt x="0" y="56"/>
                    <a:pt x="4" y="50"/>
                    <a:pt x="8" y="45"/>
                  </a:cubicBezTo>
                  <a:moveTo>
                    <a:pt x="8" y="45"/>
                  </a:moveTo>
                  <a:cubicBezTo>
                    <a:pt x="8" y="45"/>
                    <a:pt x="8" y="45"/>
                    <a:pt x="8" y="45"/>
                  </a:cubicBezTo>
                  <a:cubicBezTo>
                    <a:pt x="8" y="45"/>
                    <a:pt x="8" y="45"/>
                    <a:pt x="8" y="45"/>
                  </a:cubicBezTo>
                  <a:moveTo>
                    <a:pt x="8" y="0"/>
                  </a:moveTo>
                  <a:cubicBezTo>
                    <a:pt x="8" y="0"/>
                    <a:pt x="8" y="0"/>
                    <a:pt x="8" y="0"/>
                  </a:cubicBezTo>
                  <a:cubicBezTo>
                    <a:pt x="0" y="7"/>
                    <a:pt x="0" y="7"/>
                    <a:pt x="0" y="7"/>
                  </a:cubicBezTo>
                  <a:cubicBezTo>
                    <a:pt x="8" y="0"/>
                    <a:pt x="8" y="0"/>
                    <a:pt x="8" y="0"/>
                  </a:cubicBezTo>
                  <a:cubicBezTo>
                    <a:pt x="8" y="0"/>
                    <a:pt x="8" y="0"/>
                    <a:pt x="8"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87" name="Freeform 1110"/>
            <p:cNvSpPr/>
            <p:nvPr/>
          </p:nvSpPr>
          <p:spPr bwMode="auto">
            <a:xfrm>
              <a:off x="10836910" y="6418787"/>
              <a:ext cx="67628" cy="188962"/>
            </a:xfrm>
            <a:custGeom>
              <a:avLst/>
              <a:gdLst>
                <a:gd name="T0" fmla="*/ 10 w 21"/>
                <a:gd name="T1" fmla="*/ 0 h 59"/>
                <a:gd name="T2" fmla="*/ 0 w 21"/>
                <a:gd name="T3" fmla="*/ 40 h 59"/>
                <a:gd name="T4" fmla="*/ 6 w 21"/>
                <a:gd name="T5" fmla="*/ 42 h 59"/>
                <a:gd name="T6" fmla="*/ 21 w 21"/>
                <a:gd name="T7" fmla="*/ 59 h 59"/>
                <a:gd name="T8" fmla="*/ 21 w 21"/>
                <a:gd name="T9" fmla="*/ 10 h 59"/>
                <a:gd name="T10" fmla="*/ 11 w 21"/>
                <a:gd name="T11" fmla="*/ 1 h 59"/>
                <a:gd name="T12" fmla="*/ 10 w 21"/>
                <a:gd name="T13" fmla="*/ 0 h 59"/>
              </a:gdLst>
              <a:ahLst/>
              <a:cxnLst>
                <a:cxn ang="0">
                  <a:pos x="T0" y="T1"/>
                </a:cxn>
                <a:cxn ang="0">
                  <a:pos x="T2" y="T3"/>
                </a:cxn>
                <a:cxn ang="0">
                  <a:pos x="T4" y="T5"/>
                </a:cxn>
                <a:cxn ang="0">
                  <a:pos x="T6" y="T7"/>
                </a:cxn>
                <a:cxn ang="0">
                  <a:pos x="T8" y="T9"/>
                </a:cxn>
                <a:cxn ang="0">
                  <a:pos x="T10" y="T11"/>
                </a:cxn>
                <a:cxn ang="0">
                  <a:pos x="T12" y="T13"/>
                </a:cxn>
              </a:cxnLst>
              <a:rect l="0" t="0" r="r" b="b"/>
              <a:pathLst>
                <a:path w="21" h="59">
                  <a:moveTo>
                    <a:pt x="10" y="0"/>
                  </a:moveTo>
                  <a:cubicBezTo>
                    <a:pt x="0" y="40"/>
                    <a:pt x="0" y="40"/>
                    <a:pt x="0" y="40"/>
                  </a:cubicBezTo>
                  <a:cubicBezTo>
                    <a:pt x="2" y="40"/>
                    <a:pt x="4" y="41"/>
                    <a:pt x="6" y="42"/>
                  </a:cubicBezTo>
                  <a:cubicBezTo>
                    <a:pt x="14" y="47"/>
                    <a:pt x="21" y="59"/>
                    <a:pt x="21" y="59"/>
                  </a:cubicBezTo>
                  <a:cubicBezTo>
                    <a:pt x="21" y="10"/>
                    <a:pt x="21" y="10"/>
                    <a:pt x="21" y="10"/>
                  </a:cubicBezTo>
                  <a:cubicBezTo>
                    <a:pt x="11" y="1"/>
                    <a:pt x="11" y="1"/>
                    <a:pt x="11" y="1"/>
                  </a:cubicBezTo>
                  <a:cubicBezTo>
                    <a:pt x="10" y="0"/>
                    <a:pt x="10" y="0"/>
                    <a:pt x="1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974" name="Rectangle 1111"/>
            <p:cNvSpPr>
              <a:spLocks noChangeArrowheads="1"/>
            </p:cNvSpPr>
            <p:nvPr/>
          </p:nvSpPr>
          <p:spPr bwMode="auto">
            <a:xfrm>
              <a:off x="10789009" y="6145213"/>
              <a:ext cx="2817" cy="2821"/>
            </a:xfrm>
            <a:prstGeom prst="rect">
              <a:avLst/>
            </a:prstGeom>
            <a:solidFill>
              <a:srgbClr val="D6D7DA"/>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089" name="Freeform 1112"/>
            <p:cNvSpPr/>
            <p:nvPr/>
          </p:nvSpPr>
          <p:spPr bwMode="auto">
            <a:xfrm>
              <a:off x="10789009" y="6145213"/>
              <a:ext cx="0" cy="0"/>
            </a:xfrm>
            <a:custGeom>
              <a:avLst/>
              <a:gdLst/>
              <a:ahLst/>
              <a:cxnLst>
                <a:cxn ang="0">
                  <a:pos x="0" y="0"/>
                </a:cxn>
                <a:cxn ang="0">
                  <a:pos x="0" y="0"/>
                </a:cxn>
                <a:cxn ang="0">
                  <a:pos x="0" y="0"/>
                </a:cxn>
                <a:cxn ang="0">
                  <a:pos x="0" y="0"/>
                </a:cxn>
              </a:cxnLst>
              <a:rect l="0" t="0" r="r" b="b"/>
              <a:pathLst>
                <a:path>
                  <a:moveTo>
                    <a:pt x="0" y="0"/>
                  </a:moveTo>
                  <a:lnTo>
                    <a:pt x="0" y="0"/>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0" name="Freeform 1113"/>
            <p:cNvSpPr>
              <a:spLocks noEditPoints="1"/>
            </p:cNvSpPr>
            <p:nvPr/>
          </p:nvSpPr>
          <p:spPr bwMode="auto">
            <a:xfrm>
              <a:off x="10704474" y="6145213"/>
              <a:ext cx="84534" cy="456895"/>
            </a:xfrm>
            <a:custGeom>
              <a:avLst/>
              <a:gdLst>
                <a:gd name="T0" fmla="*/ 24 w 27"/>
                <a:gd name="T1" fmla="*/ 143 h 143"/>
                <a:gd name="T2" fmla="*/ 12 w 27"/>
                <a:gd name="T3" fmla="*/ 143 h 143"/>
                <a:gd name="T4" fmla="*/ 13 w 27"/>
                <a:gd name="T5" fmla="*/ 135 h 143"/>
                <a:gd name="T6" fmla="*/ 12 w 27"/>
                <a:gd name="T7" fmla="*/ 143 h 143"/>
                <a:gd name="T8" fmla="*/ 13 w 27"/>
                <a:gd name="T9" fmla="*/ 135 h 143"/>
                <a:gd name="T10" fmla="*/ 5 w 27"/>
                <a:gd name="T11" fmla="*/ 128 h 143"/>
                <a:gd name="T12" fmla="*/ 5 w 27"/>
                <a:gd name="T13" fmla="*/ 128 h 143"/>
                <a:gd name="T14" fmla="*/ 5 w 27"/>
                <a:gd name="T15" fmla="*/ 128 h 143"/>
                <a:gd name="T16" fmla="*/ 27 w 27"/>
                <a:gd name="T17" fmla="*/ 0 h 143"/>
                <a:gd name="T18" fmla="*/ 25 w 27"/>
                <a:gd name="T19" fmla="*/ 2 h 143"/>
                <a:gd name="T20" fmla="*/ 21 w 27"/>
                <a:gd name="T21" fmla="*/ 6 h 143"/>
                <a:gd name="T22" fmla="*/ 18 w 27"/>
                <a:gd name="T23" fmla="*/ 10 h 143"/>
                <a:gd name="T24" fmla="*/ 17 w 27"/>
                <a:gd name="T25" fmla="*/ 12 h 143"/>
                <a:gd name="T26" fmla="*/ 12 w 27"/>
                <a:gd name="T27" fmla="*/ 22 h 143"/>
                <a:gd name="T28" fmla="*/ 9 w 27"/>
                <a:gd name="T29" fmla="*/ 30 h 143"/>
                <a:gd name="T30" fmla="*/ 7 w 27"/>
                <a:gd name="T31" fmla="*/ 36 h 143"/>
                <a:gd name="T32" fmla="*/ 6 w 27"/>
                <a:gd name="T33" fmla="*/ 42 h 143"/>
                <a:gd name="T34" fmla="*/ 5 w 27"/>
                <a:gd name="T35" fmla="*/ 48 h 143"/>
                <a:gd name="T36" fmla="*/ 3 w 27"/>
                <a:gd name="T37" fmla="*/ 57 h 143"/>
                <a:gd name="T38" fmla="*/ 0 w 27"/>
                <a:gd name="T39" fmla="*/ 84 h 143"/>
                <a:gd name="T40" fmla="*/ 0 w 27"/>
                <a:gd name="T41" fmla="*/ 84 h 143"/>
                <a:gd name="T42" fmla="*/ 3 w 27"/>
                <a:gd name="T43" fmla="*/ 57 h 143"/>
                <a:gd name="T44" fmla="*/ 5 w 27"/>
                <a:gd name="T45" fmla="*/ 48 h 143"/>
                <a:gd name="T46" fmla="*/ 6 w 27"/>
                <a:gd name="T47" fmla="*/ 42 h 143"/>
                <a:gd name="T48" fmla="*/ 7 w 27"/>
                <a:gd name="T49" fmla="*/ 36 h 143"/>
                <a:gd name="T50" fmla="*/ 9 w 27"/>
                <a:gd name="T51" fmla="*/ 30 h 143"/>
                <a:gd name="T52" fmla="*/ 12 w 27"/>
                <a:gd name="T53" fmla="*/ 22 h 143"/>
                <a:gd name="T54" fmla="*/ 17 w 27"/>
                <a:gd name="T55" fmla="*/ 12 h 143"/>
                <a:gd name="T56" fmla="*/ 18 w 27"/>
                <a:gd name="T57" fmla="*/ 10 h 143"/>
                <a:gd name="T58" fmla="*/ 21 w 27"/>
                <a:gd name="T59" fmla="*/ 6 h 143"/>
                <a:gd name="T60" fmla="*/ 25 w 27"/>
                <a:gd name="T61" fmla="*/ 2 h 143"/>
                <a:gd name="T62" fmla="*/ 27 w 27"/>
                <a:gd name="T63" fmla="*/ 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 h="143">
                  <a:moveTo>
                    <a:pt x="12" y="143"/>
                  </a:moveTo>
                  <a:cubicBezTo>
                    <a:pt x="24" y="143"/>
                    <a:pt x="24" y="143"/>
                    <a:pt x="24" y="143"/>
                  </a:cubicBezTo>
                  <a:cubicBezTo>
                    <a:pt x="24" y="143"/>
                    <a:pt x="24" y="143"/>
                    <a:pt x="24" y="143"/>
                  </a:cubicBezTo>
                  <a:cubicBezTo>
                    <a:pt x="12" y="143"/>
                    <a:pt x="12" y="143"/>
                    <a:pt x="12" y="143"/>
                  </a:cubicBezTo>
                  <a:moveTo>
                    <a:pt x="12" y="135"/>
                  </a:moveTo>
                  <a:cubicBezTo>
                    <a:pt x="13" y="135"/>
                    <a:pt x="13" y="135"/>
                    <a:pt x="13" y="135"/>
                  </a:cubicBezTo>
                  <a:cubicBezTo>
                    <a:pt x="12" y="135"/>
                    <a:pt x="12" y="135"/>
                    <a:pt x="12" y="135"/>
                  </a:cubicBezTo>
                  <a:cubicBezTo>
                    <a:pt x="12" y="143"/>
                    <a:pt x="12" y="143"/>
                    <a:pt x="12" y="143"/>
                  </a:cubicBezTo>
                  <a:cubicBezTo>
                    <a:pt x="12" y="135"/>
                    <a:pt x="12" y="135"/>
                    <a:pt x="12" y="135"/>
                  </a:cubicBezTo>
                  <a:cubicBezTo>
                    <a:pt x="13" y="135"/>
                    <a:pt x="13" y="135"/>
                    <a:pt x="13" y="135"/>
                  </a:cubicBezTo>
                  <a:cubicBezTo>
                    <a:pt x="13" y="135"/>
                    <a:pt x="13" y="135"/>
                    <a:pt x="12" y="135"/>
                  </a:cubicBezTo>
                  <a:moveTo>
                    <a:pt x="5" y="128"/>
                  </a:moveTo>
                  <a:cubicBezTo>
                    <a:pt x="3" y="129"/>
                    <a:pt x="2" y="131"/>
                    <a:pt x="0" y="132"/>
                  </a:cubicBezTo>
                  <a:cubicBezTo>
                    <a:pt x="2" y="131"/>
                    <a:pt x="3" y="129"/>
                    <a:pt x="5" y="128"/>
                  </a:cubicBezTo>
                  <a:cubicBezTo>
                    <a:pt x="5" y="128"/>
                    <a:pt x="5" y="128"/>
                    <a:pt x="5" y="128"/>
                  </a:cubicBezTo>
                  <a:cubicBezTo>
                    <a:pt x="5" y="128"/>
                    <a:pt x="5" y="128"/>
                    <a:pt x="5" y="128"/>
                  </a:cubicBezTo>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4"/>
                    <a:pt x="0" y="84"/>
                    <a:pt x="0" y="84"/>
                  </a:cubicBezTo>
                  <a:cubicBezTo>
                    <a:pt x="0" y="79"/>
                    <a:pt x="1" y="75"/>
                    <a:pt x="1" y="71"/>
                  </a:cubicBezTo>
                  <a:cubicBezTo>
                    <a:pt x="2" y="66"/>
                    <a:pt x="3" y="62"/>
                    <a:pt x="3" y="57"/>
                  </a:cubicBezTo>
                  <a:cubicBezTo>
                    <a:pt x="4" y="55"/>
                    <a:pt x="4" y="53"/>
                    <a:pt x="4" y="51"/>
                  </a:cubicBezTo>
                  <a:cubicBezTo>
                    <a:pt x="5" y="50"/>
                    <a:pt x="5" y="49"/>
                    <a:pt x="5" y="48"/>
                  </a:cubicBezTo>
                  <a:cubicBezTo>
                    <a:pt x="5" y="47"/>
                    <a:pt x="5" y="46"/>
                    <a:pt x="5" y="45"/>
                  </a:cubicBezTo>
                  <a:cubicBezTo>
                    <a:pt x="6" y="44"/>
                    <a:pt x="6" y="43"/>
                    <a:pt x="6" y="42"/>
                  </a:cubicBezTo>
                  <a:cubicBezTo>
                    <a:pt x="6" y="41"/>
                    <a:pt x="6" y="40"/>
                    <a:pt x="7" y="39"/>
                  </a:cubicBezTo>
                  <a:cubicBezTo>
                    <a:pt x="7" y="38"/>
                    <a:pt x="7" y="37"/>
                    <a:pt x="7" y="36"/>
                  </a:cubicBezTo>
                  <a:cubicBezTo>
                    <a:pt x="8" y="35"/>
                    <a:pt x="8" y="34"/>
                    <a:pt x="8" y="33"/>
                  </a:cubicBezTo>
                  <a:cubicBezTo>
                    <a:pt x="8" y="32"/>
                    <a:pt x="9" y="31"/>
                    <a:pt x="9" y="30"/>
                  </a:cubicBezTo>
                  <a:cubicBezTo>
                    <a:pt x="9" y="29"/>
                    <a:pt x="10" y="28"/>
                    <a:pt x="10" y="27"/>
                  </a:cubicBezTo>
                  <a:cubicBezTo>
                    <a:pt x="11" y="25"/>
                    <a:pt x="11" y="24"/>
                    <a:pt x="12" y="22"/>
                  </a:cubicBezTo>
                  <a:cubicBezTo>
                    <a:pt x="13" y="19"/>
                    <a:pt x="15" y="16"/>
                    <a:pt x="17" y="13"/>
                  </a:cubicBezTo>
                  <a:cubicBezTo>
                    <a:pt x="17" y="12"/>
                    <a:pt x="17" y="12"/>
                    <a:pt x="17" y="12"/>
                  </a:cubicBezTo>
                  <a:cubicBezTo>
                    <a:pt x="18" y="11"/>
                    <a:pt x="18" y="11"/>
                    <a:pt x="18" y="11"/>
                  </a:cubicBezTo>
                  <a:cubicBezTo>
                    <a:pt x="18" y="10"/>
                    <a:pt x="18" y="10"/>
                    <a:pt x="18" y="10"/>
                  </a:cubicBezTo>
                  <a:cubicBezTo>
                    <a:pt x="19" y="9"/>
                    <a:pt x="19" y="9"/>
                    <a:pt x="19" y="9"/>
                  </a:cubicBezTo>
                  <a:cubicBezTo>
                    <a:pt x="20" y="8"/>
                    <a:pt x="21" y="7"/>
                    <a:pt x="21" y="6"/>
                  </a:cubicBezTo>
                  <a:cubicBezTo>
                    <a:pt x="22" y="5"/>
                    <a:pt x="23" y="4"/>
                    <a:pt x="23" y="3"/>
                  </a:cubicBezTo>
                  <a:cubicBezTo>
                    <a:pt x="24" y="3"/>
                    <a:pt x="25" y="2"/>
                    <a:pt x="25" y="2"/>
                  </a:cubicBezTo>
                  <a:cubicBezTo>
                    <a:pt x="26" y="1"/>
                    <a:pt x="26" y="1"/>
                    <a:pt x="26" y="0"/>
                  </a:cubicBezTo>
                  <a:cubicBezTo>
                    <a:pt x="27" y="0"/>
                    <a:pt x="27" y="0"/>
                    <a:pt x="27"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1" name="Freeform 1114"/>
            <p:cNvSpPr/>
            <p:nvPr/>
          </p:nvSpPr>
          <p:spPr bwMode="auto">
            <a:xfrm>
              <a:off x="10704474" y="6145213"/>
              <a:ext cx="84534" cy="431513"/>
            </a:xfrm>
            <a:custGeom>
              <a:avLst/>
              <a:gdLst>
                <a:gd name="T0" fmla="*/ 27 w 27"/>
                <a:gd name="T1" fmla="*/ 0 h 135"/>
                <a:gd name="T2" fmla="*/ 27 w 27"/>
                <a:gd name="T3" fmla="*/ 0 h 135"/>
                <a:gd name="T4" fmla="*/ 26 w 27"/>
                <a:gd name="T5" fmla="*/ 0 h 135"/>
                <a:gd name="T6" fmla="*/ 25 w 27"/>
                <a:gd name="T7" fmla="*/ 2 h 135"/>
                <a:gd name="T8" fmla="*/ 23 w 27"/>
                <a:gd name="T9" fmla="*/ 3 h 135"/>
                <a:gd name="T10" fmla="*/ 21 w 27"/>
                <a:gd name="T11" fmla="*/ 6 h 135"/>
                <a:gd name="T12" fmla="*/ 19 w 27"/>
                <a:gd name="T13" fmla="*/ 9 h 135"/>
                <a:gd name="T14" fmla="*/ 18 w 27"/>
                <a:gd name="T15" fmla="*/ 10 h 135"/>
                <a:gd name="T16" fmla="*/ 18 w 27"/>
                <a:gd name="T17" fmla="*/ 11 h 135"/>
                <a:gd name="T18" fmla="*/ 17 w 27"/>
                <a:gd name="T19" fmla="*/ 12 h 135"/>
                <a:gd name="T20" fmla="*/ 17 w 27"/>
                <a:gd name="T21" fmla="*/ 13 h 135"/>
                <a:gd name="T22" fmla="*/ 12 w 27"/>
                <a:gd name="T23" fmla="*/ 22 h 135"/>
                <a:gd name="T24" fmla="*/ 10 w 27"/>
                <a:gd name="T25" fmla="*/ 27 h 135"/>
                <a:gd name="T26" fmla="*/ 9 w 27"/>
                <a:gd name="T27" fmla="*/ 30 h 135"/>
                <a:gd name="T28" fmla="*/ 8 w 27"/>
                <a:gd name="T29" fmla="*/ 33 h 135"/>
                <a:gd name="T30" fmla="*/ 7 w 27"/>
                <a:gd name="T31" fmla="*/ 36 h 135"/>
                <a:gd name="T32" fmla="*/ 7 w 27"/>
                <a:gd name="T33" fmla="*/ 39 h 135"/>
                <a:gd name="T34" fmla="*/ 6 w 27"/>
                <a:gd name="T35" fmla="*/ 42 h 135"/>
                <a:gd name="T36" fmla="*/ 5 w 27"/>
                <a:gd name="T37" fmla="*/ 45 h 135"/>
                <a:gd name="T38" fmla="*/ 5 w 27"/>
                <a:gd name="T39" fmla="*/ 48 h 135"/>
                <a:gd name="T40" fmla="*/ 4 w 27"/>
                <a:gd name="T41" fmla="*/ 51 h 135"/>
                <a:gd name="T42" fmla="*/ 3 w 27"/>
                <a:gd name="T43" fmla="*/ 57 h 135"/>
                <a:gd name="T44" fmla="*/ 1 w 27"/>
                <a:gd name="T45" fmla="*/ 71 h 135"/>
                <a:gd name="T46" fmla="*/ 0 w 27"/>
                <a:gd name="T47" fmla="*/ 84 h 135"/>
                <a:gd name="T48" fmla="*/ 0 w 27"/>
                <a:gd name="T49" fmla="*/ 85 h 135"/>
                <a:gd name="T50" fmla="*/ 0 w 27"/>
                <a:gd name="T51" fmla="*/ 87 h 135"/>
                <a:gd name="T52" fmla="*/ 3 w 27"/>
                <a:gd name="T53" fmla="*/ 85 h 135"/>
                <a:gd name="T54" fmla="*/ 12 w 27"/>
                <a:gd name="T55" fmla="*/ 124 h 135"/>
                <a:gd name="T56" fmla="*/ 5 w 27"/>
                <a:gd name="T57" fmla="*/ 128 h 135"/>
                <a:gd name="T58" fmla="*/ 5 w 27"/>
                <a:gd name="T59" fmla="*/ 128 h 135"/>
                <a:gd name="T60" fmla="*/ 5 w 27"/>
                <a:gd name="T61" fmla="*/ 128 h 135"/>
                <a:gd name="T62" fmla="*/ 12 w 27"/>
                <a:gd name="T63" fmla="*/ 135 h 135"/>
                <a:gd name="T64" fmla="*/ 12 w 27"/>
                <a:gd name="T65" fmla="*/ 135 h 135"/>
                <a:gd name="T66" fmla="*/ 13 w 27"/>
                <a:gd name="T67" fmla="*/ 135 h 135"/>
                <a:gd name="T68" fmla="*/ 22 w 27"/>
                <a:gd name="T69" fmla="*/ 135 h 135"/>
                <a:gd name="T70" fmla="*/ 27 w 27"/>
                <a:gd name="T71" fmla="*/ 0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7" h="135">
                  <a:moveTo>
                    <a:pt x="27" y="0"/>
                  </a:moveTo>
                  <a:cubicBezTo>
                    <a:pt x="27" y="0"/>
                    <a:pt x="27" y="0"/>
                    <a:pt x="27" y="0"/>
                  </a:cubicBezTo>
                  <a:cubicBezTo>
                    <a:pt x="26" y="0"/>
                    <a:pt x="26" y="0"/>
                    <a:pt x="26" y="0"/>
                  </a:cubicBezTo>
                  <a:cubicBezTo>
                    <a:pt x="26" y="1"/>
                    <a:pt x="26" y="1"/>
                    <a:pt x="25" y="2"/>
                  </a:cubicBezTo>
                  <a:cubicBezTo>
                    <a:pt x="25" y="2"/>
                    <a:pt x="24" y="3"/>
                    <a:pt x="23" y="3"/>
                  </a:cubicBezTo>
                  <a:cubicBezTo>
                    <a:pt x="23" y="4"/>
                    <a:pt x="22" y="5"/>
                    <a:pt x="21" y="6"/>
                  </a:cubicBezTo>
                  <a:cubicBezTo>
                    <a:pt x="21" y="7"/>
                    <a:pt x="20" y="8"/>
                    <a:pt x="19" y="9"/>
                  </a:cubicBezTo>
                  <a:cubicBezTo>
                    <a:pt x="18" y="10"/>
                    <a:pt x="18" y="10"/>
                    <a:pt x="18" y="10"/>
                  </a:cubicBezTo>
                  <a:cubicBezTo>
                    <a:pt x="18" y="11"/>
                    <a:pt x="18" y="11"/>
                    <a:pt x="18" y="11"/>
                  </a:cubicBezTo>
                  <a:cubicBezTo>
                    <a:pt x="17" y="12"/>
                    <a:pt x="17" y="12"/>
                    <a:pt x="17" y="12"/>
                  </a:cubicBezTo>
                  <a:cubicBezTo>
                    <a:pt x="17" y="13"/>
                    <a:pt x="17" y="13"/>
                    <a:pt x="17" y="13"/>
                  </a:cubicBezTo>
                  <a:cubicBezTo>
                    <a:pt x="15" y="16"/>
                    <a:pt x="13" y="19"/>
                    <a:pt x="12" y="22"/>
                  </a:cubicBezTo>
                  <a:cubicBezTo>
                    <a:pt x="11" y="24"/>
                    <a:pt x="11" y="25"/>
                    <a:pt x="10" y="27"/>
                  </a:cubicBezTo>
                  <a:cubicBezTo>
                    <a:pt x="10" y="28"/>
                    <a:pt x="9" y="29"/>
                    <a:pt x="9" y="30"/>
                  </a:cubicBezTo>
                  <a:cubicBezTo>
                    <a:pt x="9" y="31"/>
                    <a:pt x="8" y="32"/>
                    <a:pt x="8" y="33"/>
                  </a:cubicBezTo>
                  <a:cubicBezTo>
                    <a:pt x="8" y="34"/>
                    <a:pt x="8" y="35"/>
                    <a:pt x="7" y="36"/>
                  </a:cubicBezTo>
                  <a:cubicBezTo>
                    <a:pt x="7" y="37"/>
                    <a:pt x="7" y="38"/>
                    <a:pt x="7" y="39"/>
                  </a:cubicBezTo>
                  <a:cubicBezTo>
                    <a:pt x="6" y="40"/>
                    <a:pt x="6" y="41"/>
                    <a:pt x="6" y="42"/>
                  </a:cubicBezTo>
                  <a:cubicBezTo>
                    <a:pt x="6" y="43"/>
                    <a:pt x="6" y="44"/>
                    <a:pt x="5" y="45"/>
                  </a:cubicBezTo>
                  <a:cubicBezTo>
                    <a:pt x="5" y="46"/>
                    <a:pt x="5" y="47"/>
                    <a:pt x="5" y="48"/>
                  </a:cubicBezTo>
                  <a:cubicBezTo>
                    <a:pt x="5" y="49"/>
                    <a:pt x="5" y="50"/>
                    <a:pt x="4" y="51"/>
                  </a:cubicBezTo>
                  <a:cubicBezTo>
                    <a:pt x="4" y="53"/>
                    <a:pt x="4" y="55"/>
                    <a:pt x="3" y="57"/>
                  </a:cubicBezTo>
                  <a:cubicBezTo>
                    <a:pt x="3" y="62"/>
                    <a:pt x="2" y="66"/>
                    <a:pt x="1" y="71"/>
                  </a:cubicBezTo>
                  <a:cubicBezTo>
                    <a:pt x="1" y="75"/>
                    <a:pt x="0" y="79"/>
                    <a:pt x="0" y="84"/>
                  </a:cubicBezTo>
                  <a:cubicBezTo>
                    <a:pt x="0" y="84"/>
                    <a:pt x="0" y="84"/>
                    <a:pt x="0" y="85"/>
                  </a:cubicBezTo>
                  <a:cubicBezTo>
                    <a:pt x="0" y="85"/>
                    <a:pt x="0" y="86"/>
                    <a:pt x="0" y="87"/>
                  </a:cubicBezTo>
                  <a:cubicBezTo>
                    <a:pt x="3" y="85"/>
                    <a:pt x="3" y="85"/>
                    <a:pt x="3" y="85"/>
                  </a:cubicBezTo>
                  <a:cubicBezTo>
                    <a:pt x="12" y="124"/>
                    <a:pt x="12" y="124"/>
                    <a:pt x="12" y="124"/>
                  </a:cubicBezTo>
                  <a:cubicBezTo>
                    <a:pt x="10" y="125"/>
                    <a:pt x="7" y="126"/>
                    <a:pt x="5" y="128"/>
                  </a:cubicBezTo>
                  <a:cubicBezTo>
                    <a:pt x="5" y="128"/>
                    <a:pt x="5" y="128"/>
                    <a:pt x="5" y="128"/>
                  </a:cubicBezTo>
                  <a:cubicBezTo>
                    <a:pt x="5" y="128"/>
                    <a:pt x="5" y="128"/>
                    <a:pt x="5" y="128"/>
                  </a:cubicBezTo>
                  <a:cubicBezTo>
                    <a:pt x="7" y="131"/>
                    <a:pt x="9" y="133"/>
                    <a:pt x="12" y="135"/>
                  </a:cubicBezTo>
                  <a:cubicBezTo>
                    <a:pt x="12" y="135"/>
                    <a:pt x="12" y="135"/>
                    <a:pt x="12" y="135"/>
                  </a:cubicBezTo>
                  <a:cubicBezTo>
                    <a:pt x="13" y="135"/>
                    <a:pt x="13" y="135"/>
                    <a:pt x="13" y="135"/>
                  </a:cubicBezTo>
                  <a:cubicBezTo>
                    <a:pt x="22" y="135"/>
                    <a:pt x="22" y="135"/>
                    <a:pt x="22" y="135"/>
                  </a:cubicBezTo>
                  <a:cubicBezTo>
                    <a:pt x="7" y="66"/>
                    <a:pt x="26" y="2"/>
                    <a:pt x="27"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2" name="Freeform 1115"/>
            <p:cNvSpPr/>
            <p:nvPr/>
          </p:nvSpPr>
          <p:spPr bwMode="auto">
            <a:xfrm>
              <a:off x="10743924" y="6576726"/>
              <a:ext cx="36631" cy="25382"/>
            </a:xfrm>
            <a:custGeom>
              <a:avLst/>
              <a:gdLst>
                <a:gd name="T0" fmla="*/ 0 w 12"/>
                <a:gd name="T1" fmla="*/ 0 h 8"/>
                <a:gd name="T2" fmla="*/ 0 w 12"/>
                <a:gd name="T3" fmla="*/ 8 h 8"/>
                <a:gd name="T4" fmla="*/ 12 w 12"/>
                <a:gd name="T5" fmla="*/ 8 h 8"/>
                <a:gd name="T6" fmla="*/ 10 w 12"/>
                <a:gd name="T7" fmla="*/ 0 h 8"/>
                <a:gd name="T8" fmla="*/ 1 w 12"/>
                <a:gd name="T9" fmla="*/ 0 h 8"/>
                <a:gd name="T10" fmla="*/ 0 w 12"/>
                <a:gd name="T11" fmla="*/ 0 h 8"/>
              </a:gdLst>
              <a:ahLst/>
              <a:cxnLst>
                <a:cxn ang="0">
                  <a:pos x="T0" y="T1"/>
                </a:cxn>
                <a:cxn ang="0">
                  <a:pos x="T2" y="T3"/>
                </a:cxn>
                <a:cxn ang="0">
                  <a:pos x="T4" y="T5"/>
                </a:cxn>
                <a:cxn ang="0">
                  <a:pos x="T6" y="T7"/>
                </a:cxn>
                <a:cxn ang="0">
                  <a:pos x="T8" y="T9"/>
                </a:cxn>
                <a:cxn ang="0">
                  <a:pos x="T10" y="T11"/>
                </a:cxn>
              </a:cxnLst>
              <a:rect l="0" t="0" r="r" b="b"/>
              <a:pathLst>
                <a:path w="12" h="8">
                  <a:moveTo>
                    <a:pt x="0" y="0"/>
                  </a:moveTo>
                  <a:cubicBezTo>
                    <a:pt x="0" y="8"/>
                    <a:pt x="0" y="8"/>
                    <a:pt x="0" y="8"/>
                  </a:cubicBezTo>
                  <a:cubicBezTo>
                    <a:pt x="12" y="8"/>
                    <a:pt x="12" y="8"/>
                    <a:pt x="12" y="8"/>
                  </a:cubicBezTo>
                  <a:cubicBezTo>
                    <a:pt x="11" y="6"/>
                    <a:pt x="11" y="3"/>
                    <a:pt x="10" y="0"/>
                  </a:cubicBezTo>
                  <a:cubicBezTo>
                    <a:pt x="1" y="0"/>
                    <a:pt x="1" y="0"/>
                    <a:pt x="1" y="0"/>
                  </a:cubicBezTo>
                  <a:cubicBezTo>
                    <a:pt x="0" y="0"/>
                    <a:pt x="0" y="0"/>
                    <a:pt x="0"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3" name="Freeform 1116"/>
            <p:cNvSpPr>
              <a:spLocks noEditPoints="1"/>
            </p:cNvSpPr>
            <p:nvPr/>
          </p:nvSpPr>
          <p:spPr bwMode="auto">
            <a:xfrm>
              <a:off x="10679113" y="6565444"/>
              <a:ext cx="25361" cy="36664"/>
            </a:xfrm>
            <a:custGeom>
              <a:avLst/>
              <a:gdLst>
                <a:gd name="T0" fmla="*/ 0 w 8"/>
                <a:gd name="T1" fmla="*/ 11 h 11"/>
                <a:gd name="T2" fmla="*/ 0 w 8"/>
                <a:gd name="T3" fmla="*/ 11 h 11"/>
                <a:gd name="T4" fmla="*/ 0 w 8"/>
                <a:gd name="T5" fmla="*/ 11 h 11"/>
                <a:gd name="T6" fmla="*/ 8 w 8"/>
                <a:gd name="T7" fmla="*/ 0 h 11"/>
                <a:gd name="T8" fmla="*/ 8 w 8"/>
                <a:gd name="T9" fmla="*/ 0 h 11"/>
                <a:gd name="T10" fmla="*/ 8 w 8"/>
                <a:gd name="T11" fmla="*/ 0 h 11"/>
              </a:gdLst>
              <a:ahLst/>
              <a:cxnLst>
                <a:cxn ang="0">
                  <a:pos x="T0" y="T1"/>
                </a:cxn>
                <a:cxn ang="0">
                  <a:pos x="T2" y="T3"/>
                </a:cxn>
                <a:cxn ang="0">
                  <a:pos x="T4" y="T5"/>
                </a:cxn>
                <a:cxn ang="0">
                  <a:pos x="T6" y="T7"/>
                </a:cxn>
                <a:cxn ang="0">
                  <a:pos x="T8" y="T9"/>
                </a:cxn>
                <a:cxn ang="0">
                  <a:pos x="T10" y="T11"/>
                </a:cxn>
              </a:cxnLst>
              <a:rect l="0" t="0" r="r" b="b"/>
              <a:pathLst>
                <a:path w="8" h="11">
                  <a:moveTo>
                    <a:pt x="0" y="11"/>
                  </a:moveTo>
                  <a:cubicBezTo>
                    <a:pt x="0" y="11"/>
                    <a:pt x="0" y="11"/>
                    <a:pt x="0" y="11"/>
                  </a:cubicBezTo>
                  <a:cubicBezTo>
                    <a:pt x="0" y="11"/>
                    <a:pt x="0" y="11"/>
                    <a:pt x="0" y="11"/>
                  </a:cubicBezTo>
                  <a:moveTo>
                    <a:pt x="8" y="0"/>
                  </a:moveTo>
                  <a:cubicBezTo>
                    <a:pt x="8" y="0"/>
                    <a:pt x="8" y="0"/>
                    <a:pt x="8" y="0"/>
                  </a:cubicBezTo>
                  <a:cubicBezTo>
                    <a:pt x="8" y="0"/>
                    <a:pt x="8" y="0"/>
                    <a:pt x="8" y="0"/>
                  </a:cubicBezTo>
                </a:path>
              </a:pathLst>
            </a:custGeom>
            <a:solidFill>
              <a:srgbClr val="7B8B93"/>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94" name="Freeform 1117"/>
            <p:cNvSpPr/>
            <p:nvPr/>
          </p:nvSpPr>
          <p:spPr bwMode="auto">
            <a:xfrm>
              <a:off x="10679113" y="6415966"/>
              <a:ext cx="64811" cy="186142"/>
            </a:xfrm>
            <a:custGeom>
              <a:avLst/>
              <a:gdLst>
                <a:gd name="T0" fmla="*/ 11 w 20"/>
                <a:gd name="T1" fmla="*/ 0 h 58"/>
                <a:gd name="T2" fmla="*/ 8 w 20"/>
                <a:gd name="T3" fmla="*/ 2 h 58"/>
                <a:gd name="T4" fmla="*/ 8 w 20"/>
                <a:gd name="T5" fmla="*/ 2 h 58"/>
                <a:gd name="T6" fmla="*/ 0 w 20"/>
                <a:gd name="T7" fmla="*/ 9 h 58"/>
                <a:gd name="T8" fmla="*/ 0 w 20"/>
                <a:gd name="T9" fmla="*/ 58 h 58"/>
                <a:gd name="T10" fmla="*/ 0 w 20"/>
                <a:gd name="T11" fmla="*/ 58 h 58"/>
                <a:gd name="T12" fmla="*/ 0 w 20"/>
                <a:gd name="T13" fmla="*/ 58 h 58"/>
                <a:gd name="T14" fmla="*/ 8 w 20"/>
                <a:gd name="T15" fmla="*/ 47 h 58"/>
                <a:gd name="T16" fmla="*/ 8 w 20"/>
                <a:gd name="T17" fmla="*/ 47 h 58"/>
                <a:gd name="T18" fmla="*/ 8 w 20"/>
                <a:gd name="T19" fmla="*/ 47 h 58"/>
                <a:gd name="T20" fmla="*/ 13 w 20"/>
                <a:gd name="T21" fmla="*/ 43 h 58"/>
                <a:gd name="T22" fmla="*/ 20 w 20"/>
                <a:gd name="T23" fmla="*/ 39 h 58"/>
                <a:gd name="T24" fmla="*/ 11 w 20"/>
                <a:gd name="T25" fmla="*/ 0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58">
                  <a:moveTo>
                    <a:pt x="11" y="0"/>
                  </a:moveTo>
                  <a:cubicBezTo>
                    <a:pt x="8" y="2"/>
                    <a:pt x="8" y="2"/>
                    <a:pt x="8" y="2"/>
                  </a:cubicBezTo>
                  <a:cubicBezTo>
                    <a:pt x="8" y="2"/>
                    <a:pt x="8" y="2"/>
                    <a:pt x="8" y="2"/>
                  </a:cubicBezTo>
                  <a:cubicBezTo>
                    <a:pt x="0" y="9"/>
                    <a:pt x="0" y="9"/>
                    <a:pt x="0" y="9"/>
                  </a:cubicBezTo>
                  <a:cubicBezTo>
                    <a:pt x="0" y="58"/>
                    <a:pt x="0" y="58"/>
                    <a:pt x="0" y="58"/>
                  </a:cubicBezTo>
                  <a:cubicBezTo>
                    <a:pt x="0" y="58"/>
                    <a:pt x="0" y="58"/>
                    <a:pt x="0" y="58"/>
                  </a:cubicBezTo>
                  <a:cubicBezTo>
                    <a:pt x="0" y="58"/>
                    <a:pt x="0" y="58"/>
                    <a:pt x="0" y="58"/>
                  </a:cubicBezTo>
                  <a:cubicBezTo>
                    <a:pt x="0" y="58"/>
                    <a:pt x="4" y="52"/>
                    <a:pt x="8" y="47"/>
                  </a:cubicBezTo>
                  <a:cubicBezTo>
                    <a:pt x="8" y="47"/>
                    <a:pt x="8" y="47"/>
                    <a:pt x="8" y="47"/>
                  </a:cubicBezTo>
                  <a:cubicBezTo>
                    <a:pt x="8" y="47"/>
                    <a:pt x="8" y="47"/>
                    <a:pt x="8" y="47"/>
                  </a:cubicBezTo>
                  <a:cubicBezTo>
                    <a:pt x="10" y="46"/>
                    <a:pt x="11" y="44"/>
                    <a:pt x="13" y="43"/>
                  </a:cubicBezTo>
                  <a:cubicBezTo>
                    <a:pt x="15" y="41"/>
                    <a:pt x="18" y="40"/>
                    <a:pt x="20" y="39"/>
                  </a:cubicBezTo>
                  <a:cubicBezTo>
                    <a:pt x="11" y="0"/>
                    <a:pt x="11" y="0"/>
                    <a:pt x="11" y="0"/>
                  </a:cubicBezTo>
                </a:path>
              </a:pathLst>
            </a:custGeom>
            <a:solidFill>
              <a:srgbClr val="D6D7DA"/>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981" name="Rectangle 1141"/>
            <p:cNvSpPr>
              <a:spLocks noChangeArrowheads="1"/>
            </p:cNvSpPr>
            <p:nvPr/>
          </p:nvSpPr>
          <p:spPr bwMode="auto">
            <a:xfrm>
              <a:off x="10763647" y="6607749"/>
              <a:ext cx="61992" cy="1393247"/>
            </a:xfrm>
            <a:prstGeom prst="rect">
              <a:avLst/>
            </a:prstGeom>
            <a:solidFill>
              <a:schemeClr val="bg1">
                <a:alpha val="39999"/>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82" name="Rectangle 1142"/>
            <p:cNvSpPr>
              <a:spLocks noChangeArrowheads="1"/>
            </p:cNvSpPr>
            <p:nvPr/>
          </p:nvSpPr>
          <p:spPr bwMode="auto">
            <a:xfrm>
              <a:off x="10763647" y="6607749"/>
              <a:ext cx="45085" cy="259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grpSp>
      <p:cxnSp>
        <p:nvCxnSpPr>
          <p:cNvPr id="2558" name="直接连接符 2557"/>
          <p:cNvCxnSpPr/>
          <p:nvPr/>
        </p:nvCxnSpPr>
        <p:spPr>
          <a:xfrm flipV="1">
            <a:off x="9137650" y="3860800"/>
            <a:ext cx="0" cy="2997200"/>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0" name="直接连接符 1189"/>
          <p:cNvCxnSpPr/>
          <p:nvPr/>
        </p:nvCxnSpPr>
        <p:spPr>
          <a:xfrm flipV="1">
            <a:off x="8081963" y="4851400"/>
            <a:ext cx="0" cy="2006600"/>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1" name="直接连接符 1190"/>
          <p:cNvCxnSpPr/>
          <p:nvPr/>
        </p:nvCxnSpPr>
        <p:spPr>
          <a:xfrm flipV="1">
            <a:off x="6565900" y="4599518"/>
            <a:ext cx="0" cy="2258483"/>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2" name="直接连接符 1191"/>
          <p:cNvCxnSpPr/>
          <p:nvPr/>
        </p:nvCxnSpPr>
        <p:spPr>
          <a:xfrm flipV="1">
            <a:off x="3575050" y="5187954"/>
            <a:ext cx="0" cy="1670049"/>
          </a:xfrm>
          <a:prstGeom prst="line">
            <a:avLst/>
          </a:prstGeom>
          <a:ln w="12700">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9" name="直接连接符 1158"/>
          <p:cNvCxnSpPr/>
          <p:nvPr/>
        </p:nvCxnSpPr>
        <p:spPr>
          <a:xfrm>
            <a:off x="5049841" y="1993900"/>
            <a:ext cx="4232275"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cxnSp>
        <p:nvCxnSpPr>
          <p:cNvPr id="1214" name="直接连接符 1213"/>
          <p:cNvCxnSpPr/>
          <p:nvPr/>
        </p:nvCxnSpPr>
        <p:spPr>
          <a:xfrm>
            <a:off x="5049841" y="3094567"/>
            <a:ext cx="4232275"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2351" name="Freeform 592"/>
          <p:cNvSpPr/>
          <p:nvPr/>
        </p:nvSpPr>
        <p:spPr bwMode="auto">
          <a:xfrm>
            <a:off x="8824916" y="3479802"/>
            <a:ext cx="631825" cy="342900"/>
          </a:xfrm>
          <a:custGeom>
            <a:avLst/>
            <a:gdLst>
              <a:gd name="T0" fmla="*/ 208 w 352"/>
              <a:gd name="T1" fmla="*/ 0 h 144"/>
              <a:gd name="T2" fmla="*/ 115 w 352"/>
              <a:gd name="T3" fmla="*/ 82 h 144"/>
              <a:gd name="T4" fmla="*/ 79 w 352"/>
              <a:gd name="T5" fmla="*/ 74 h 144"/>
              <a:gd name="T6" fmla="*/ 0 w 352"/>
              <a:gd name="T7" fmla="*/ 144 h 144"/>
              <a:gd name="T8" fmla="*/ 352 w 352"/>
              <a:gd name="T9" fmla="*/ 144 h 144"/>
              <a:gd name="T10" fmla="*/ 301 w 352"/>
              <a:gd name="T11" fmla="*/ 84 h 144"/>
              <a:gd name="T12" fmla="*/ 208 w 352"/>
              <a:gd name="T13" fmla="*/ 0 h 144"/>
            </a:gdLst>
            <a:ahLst/>
            <a:cxnLst>
              <a:cxn ang="0">
                <a:pos x="T0" y="T1"/>
              </a:cxn>
              <a:cxn ang="0">
                <a:pos x="T2" y="T3"/>
              </a:cxn>
              <a:cxn ang="0">
                <a:pos x="T4" y="T5"/>
              </a:cxn>
              <a:cxn ang="0">
                <a:pos x="T6" y="T7"/>
              </a:cxn>
              <a:cxn ang="0">
                <a:pos x="T8" y="T9"/>
              </a:cxn>
              <a:cxn ang="0">
                <a:pos x="T10" y="T11"/>
              </a:cxn>
              <a:cxn ang="0">
                <a:pos x="T12" y="T13"/>
              </a:cxn>
            </a:cxnLst>
            <a:rect l="0" t="0" r="r" b="b"/>
            <a:pathLst>
              <a:path w="352" h="144">
                <a:moveTo>
                  <a:pt x="208" y="0"/>
                </a:moveTo>
                <a:cubicBezTo>
                  <a:pt x="160" y="0"/>
                  <a:pt x="120" y="36"/>
                  <a:pt x="115" y="82"/>
                </a:cubicBezTo>
                <a:cubicBezTo>
                  <a:pt x="104" y="77"/>
                  <a:pt x="92" y="74"/>
                  <a:pt x="79" y="74"/>
                </a:cubicBezTo>
                <a:cubicBezTo>
                  <a:pt x="38" y="74"/>
                  <a:pt x="4" y="104"/>
                  <a:pt x="0" y="144"/>
                </a:cubicBezTo>
                <a:cubicBezTo>
                  <a:pt x="352" y="144"/>
                  <a:pt x="352" y="144"/>
                  <a:pt x="352" y="144"/>
                </a:cubicBezTo>
                <a:cubicBezTo>
                  <a:pt x="352" y="113"/>
                  <a:pt x="330" y="89"/>
                  <a:pt x="301" y="84"/>
                </a:cubicBezTo>
                <a:cubicBezTo>
                  <a:pt x="297" y="37"/>
                  <a:pt x="257" y="0"/>
                  <a:pt x="208" y="0"/>
                </a:cubicBezTo>
              </a:path>
            </a:pathLst>
          </a:custGeom>
          <a:solidFill>
            <a:schemeClr val="bg1">
              <a:alpha val="50000"/>
            </a:schemeClr>
          </a:solidFill>
          <a:ln>
            <a:noFill/>
          </a:ln>
        </p:spPr>
        <p:txBody>
          <a:bodyPr lIns="51435" tIns="25718" rIns="51435" bIns="25718"/>
          <a:lstStyle/>
          <a:p>
            <a:pPr eaLnBrk="1" hangingPunct="1">
              <a:defRPr/>
            </a:pPr>
            <a:endParaRPr lang="zh-CN" altLang="en-US" sz="1015">
              <a:solidFill>
                <a:prstClr val="black"/>
              </a:solidFill>
            </a:endParaRPr>
          </a:p>
        </p:txBody>
      </p:sp>
      <p:cxnSp>
        <p:nvCxnSpPr>
          <p:cNvPr id="1215" name="直接连接符 1214"/>
          <p:cNvCxnSpPr/>
          <p:nvPr/>
        </p:nvCxnSpPr>
        <p:spPr>
          <a:xfrm>
            <a:off x="5049841" y="3594100"/>
            <a:ext cx="4232275" cy="0"/>
          </a:xfrm>
          <a:prstGeom prst="line">
            <a:avLst/>
          </a:prstGeom>
          <a:ln w="25400">
            <a:solidFill>
              <a:schemeClr val="bg1">
                <a:alpha val="70000"/>
              </a:schemeClr>
            </a:solidFill>
          </a:ln>
        </p:spPr>
        <p:style>
          <a:lnRef idx="1">
            <a:schemeClr val="accent1"/>
          </a:lnRef>
          <a:fillRef idx="0">
            <a:schemeClr val="accent1"/>
          </a:fillRef>
          <a:effectRef idx="0">
            <a:schemeClr val="accent1"/>
          </a:effectRef>
          <a:fontRef idx="minor">
            <a:schemeClr val="tx1"/>
          </a:fontRef>
        </p:style>
      </p:cxnSp>
      <p:sp>
        <p:nvSpPr>
          <p:cNvPr id="1208" name="Freeform 1058"/>
          <p:cNvSpPr/>
          <p:nvPr/>
        </p:nvSpPr>
        <p:spPr bwMode="auto">
          <a:xfrm>
            <a:off x="3381376" y="1310219"/>
            <a:ext cx="1790700" cy="3685116"/>
          </a:xfrm>
          <a:custGeom>
            <a:avLst/>
            <a:gdLst>
              <a:gd name="T0" fmla="*/ 500 w 999"/>
              <a:gd name="T1" fmla="*/ 0 h 1542"/>
              <a:gd name="T2" fmla="*/ 237 w 999"/>
              <a:gd name="T3" fmla="*/ 1542 h 1542"/>
              <a:gd name="T4" fmla="*/ 500 w 999"/>
              <a:gd name="T5" fmla="*/ 1542 h 1542"/>
              <a:gd name="T6" fmla="*/ 762 w 999"/>
              <a:gd name="T7" fmla="*/ 1542 h 1542"/>
              <a:gd name="T8" fmla="*/ 500 w 999"/>
              <a:gd name="T9" fmla="*/ 0 h 1542"/>
            </a:gdLst>
            <a:ahLst/>
            <a:cxnLst>
              <a:cxn ang="0">
                <a:pos x="T0" y="T1"/>
              </a:cxn>
              <a:cxn ang="0">
                <a:pos x="T2" y="T3"/>
              </a:cxn>
              <a:cxn ang="0">
                <a:pos x="T4" y="T5"/>
              </a:cxn>
              <a:cxn ang="0">
                <a:pos x="T6" y="T7"/>
              </a:cxn>
              <a:cxn ang="0">
                <a:pos x="T8" y="T9"/>
              </a:cxn>
            </a:cxnLst>
            <a:rect l="0" t="0" r="r" b="b"/>
            <a:pathLst>
              <a:path w="999" h="1542">
                <a:moveTo>
                  <a:pt x="500" y="0"/>
                </a:moveTo>
                <a:cubicBezTo>
                  <a:pt x="500" y="0"/>
                  <a:pt x="0" y="584"/>
                  <a:pt x="237" y="1542"/>
                </a:cubicBezTo>
                <a:cubicBezTo>
                  <a:pt x="500" y="1542"/>
                  <a:pt x="500" y="1542"/>
                  <a:pt x="500" y="1542"/>
                </a:cubicBezTo>
                <a:cubicBezTo>
                  <a:pt x="762" y="1542"/>
                  <a:pt x="762" y="1542"/>
                  <a:pt x="762" y="1542"/>
                </a:cubicBezTo>
                <a:cubicBezTo>
                  <a:pt x="999" y="584"/>
                  <a:pt x="500" y="0"/>
                  <a:pt x="500" y="0"/>
                </a:cubicBezTo>
              </a:path>
            </a:pathLst>
          </a:custGeom>
          <a:solidFill>
            <a:srgbClr val="FDD4C3"/>
          </a:solidFill>
          <a:ln>
            <a:noFill/>
          </a:ln>
        </p:spPr>
        <p:txBody>
          <a:bodyPr lIns="51435" tIns="25718" rIns="51435" bIns="25718"/>
          <a:lstStyle/>
          <a:p>
            <a:pPr eaLnBrk="1" hangingPunct="1">
              <a:defRPr/>
            </a:pPr>
            <a:endParaRPr lang="zh-CN" altLang="en-US" sz="1015">
              <a:solidFill>
                <a:prstClr val="black"/>
              </a:solidFill>
            </a:endParaRPr>
          </a:p>
        </p:txBody>
      </p:sp>
      <p:sp>
        <p:nvSpPr>
          <p:cNvPr id="151600" name="Oval 604"/>
          <p:cNvSpPr>
            <a:spLocks noChangeArrowheads="1"/>
          </p:cNvSpPr>
          <p:nvPr/>
        </p:nvSpPr>
        <p:spPr bwMode="auto">
          <a:xfrm>
            <a:off x="3981453" y="54229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1" name="Oval 605"/>
          <p:cNvSpPr>
            <a:spLocks noChangeArrowheads="1"/>
          </p:cNvSpPr>
          <p:nvPr/>
        </p:nvSpPr>
        <p:spPr bwMode="auto">
          <a:xfrm>
            <a:off x="3981453" y="54948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2" name="Oval 606"/>
          <p:cNvSpPr>
            <a:spLocks noChangeArrowheads="1"/>
          </p:cNvSpPr>
          <p:nvPr/>
        </p:nvSpPr>
        <p:spPr bwMode="auto">
          <a:xfrm>
            <a:off x="3981453" y="55668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3" name="Oval 607"/>
          <p:cNvSpPr>
            <a:spLocks noChangeArrowheads="1"/>
          </p:cNvSpPr>
          <p:nvPr/>
        </p:nvSpPr>
        <p:spPr bwMode="auto">
          <a:xfrm>
            <a:off x="3981453" y="56388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4" name="Oval 608"/>
          <p:cNvSpPr>
            <a:spLocks noChangeArrowheads="1"/>
          </p:cNvSpPr>
          <p:nvPr/>
        </p:nvSpPr>
        <p:spPr bwMode="auto">
          <a:xfrm>
            <a:off x="3981453" y="5710769"/>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5" name="Oval 609"/>
          <p:cNvSpPr>
            <a:spLocks noChangeArrowheads="1"/>
          </p:cNvSpPr>
          <p:nvPr/>
        </p:nvSpPr>
        <p:spPr bwMode="auto">
          <a:xfrm>
            <a:off x="3981453" y="57785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6" name="Oval 610"/>
          <p:cNvSpPr>
            <a:spLocks noChangeArrowheads="1"/>
          </p:cNvSpPr>
          <p:nvPr/>
        </p:nvSpPr>
        <p:spPr bwMode="auto">
          <a:xfrm>
            <a:off x="3981453" y="58525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7" name="Oval 611"/>
          <p:cNvSpPr>
            <a:spLocks noChangeArrowheads="1"/>
          </p:cNvSpPr>
          <p:nvPr/>
        </p:nvSpPr>
        <p:spPr bwMode="auto">
          <a:xfrm>
            <a:off x="3981453" y="59224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8" name="Oval 612"/>
          <p:cNvSpPr>
            <a:spLocks noChangeArrowheads="1"/>
          </p:cNvSpPr>
          <p:nvPr/>
        </p:nvSpPr>
        <p:spPr bwMode="auto">
          <a:xfrm>
            <a:off x="3981453" y="59944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09" name="Oval 631"/>
          <p:cNvSpPr>
            <a:spLocks noChangeArrowheads="1"/>
          </p:cNvSpPr>
          <p:nvPr/>
        </p:nvSpPr>
        <p:spPr bwMode="auto">
          <a:xfrm>
            <a:off x="4017966" y="5458887"/>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0" name="Oval 632"/>
          <p:cNvSpPr>
            <a:spLocks noChangeArrowheads="1"/>
          </p:cNvSpPr>
          <p:nvPr/>
        </p:nvSpPr>
        <p:spPr bwMode="auto">
          <a:xfrm>
            <a:off x="4017966" y="55308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1" name="Oval 633"/>
          <p:cNvSpPr>
            <a:spLocks noChangeArrowheads="1"/>
          </p:cNvSpPr>
          <p:nvPr/>
        </p:nvSpPr>
        <p:spPr bwMode="auto">
          <a:xfrm>
            <a:off x="4017966" y="56028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2" name="Oval 634"/>
          <p:cNvSpPr>
            <a:spLocks noChangeArrowheads="1"/>
          </p:cNvSpPr>
          <p:nvPr/>
        </p:nvSpPr>
        <p:spPr bwMode="auto">
          <a:xfrm>
            <a:off x="4017966" y="56747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3" name="Oval 635"/>
          <p:cNvSpPr>
            <a:spLocks noChangeArrowheads="1"/>
          </p:cNvSpPr>
          <p:nvPr/>
        </p:nvSpPr>
        <p:spPr bwMode="auto">
          <a:xfrm>
            <a:off x="4017966" y="5742520"/>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4" name="Oval 636"/>
          <p:cNvSpPr>
            <a:spLocks noChangeArrowheads="1"/>
          </p:cNvSpPr>
          <p:nvPr/>
        </p:nvSpPr>
        <p:spPr bwMode="auto">
          <a:xfrm>
            <a:off x="4017966" y="58166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5" name="Oval 637"/>
          <p:cNvSpPr>
            <a:spLocks noChangeArrowheads="1"/>
          </p:cNvSpPr>
          <p:nvPr/>
        </p:nvSpPr>
        <p:spPr bwMode="auto">
          <a:xfrm>
            <a:off x="4017966" y="5886453"/>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6" name="Oval 638"/>
          <p:cNvSpPr>
            <a:spLocks noChangeArrowheads="1"/>
          </p:cNvSpPr>
          <p:nvPr/>
        </p:nvSpPr>
        <p:spPr bwMode="auto">
          <a:xfrm>
            <a:off x="4017966" y="59584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7" name="Oval 639"/>
          <p:cNvSpPr>
            <a:spLocks noChangeArrowheads="1"/>
          </p:cNvSpPr>
          <p:nvPr/>
        </p:nvSpPr>
        <p:spPr bwMode="auto">
          <a:xfrm>
            <a:off x="4017966" y="60303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8" name="Oval 657"/>
          <p:cNvSpPr>
            <a:spLocks noChangeArrowheads="1"/>
          </p:cNvSpPr>
          <p:nvPr/>
        </p:nvSpPr>
        <p:spPr bwMode="auto">
          <a:xfrm>
            <a:off x="4052891" y="54229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19" name="Oval 658"/>
          <p:cNvSpPr>
            <a:spLocks noChangeArrowheads="1"/>
          </p:cNvSpPr>
          <p:nvPr/>
        </p:nvSpPr>
        <p:spPr bwMode="auto">
          <a:xfrm>
            <a:off x="4052891" y="54948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0" name="Oval 659"/>
          <p:cNvSpPr>
            <a:spLocks noChangeArrowheads="1"/>
          </p:cNvSpPr>
          <p:nvPr/>
        </p:nvSpPr>
        <p:spPr bwMode="auto">
          <a:xfrm>
            <a:off x="4052891" y="55668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1" name="Oval 660"/>
          <p:cNvSpPr>
            <a:spLocks noChangeArrowheads="1"/>
          </p:cNvSpPr>
          <p:nvPr/>
        </p:nvSpPr>
        <p:spPr bwMode="auto">
          <a:xfrm>
            <a:off x="4052891" y="56388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2" name="Oval 661"/>
          <p:cNvSpPr>
            <a:spLocks noChangeArrowheads="1"/>
          </p:cNvSpPr>
          <p:nvPr/>
        </p:nvSpPr>
        <p:spPr bwMode="auto">
          <a:xfrm>
            <a:off x="4052891" y="5710769"/>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3" name="Oval 662"/>
          <p:cNvSpPr>
            <a:spLocks noChangeArrowheads="1"/>
          </p:cNvSpPr>
          <p:nvPr/>
        </p:nvSpPr>
        <p:spPr bwMode="auto">
          <a:xfrm>
            <a:off x="4052891" y="57785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4" name="Oval 663"/>
          <p:cNvSpPr>
            <a:spLocks noChangeArrowheads="1"/>
          </p:cNvSpPr>
          <p:nvPr/>
        </p:nvSpPr>
        <p:spPr bwMode="auto">
          <a:xfrm>
            <a:off x="4052891" y="58525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5" name="Oval 664"/>
          <p:cNvSpPr>
            <a:spLocks noChangeArrowheads="1"/>
          </p:cNvSpPr>
          <p:nvPr/>
        </p:nvSpPr>
        <p:spPr bwMode="auto">
          <a:xfrm>
            <a:off x="4052891" y="59224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6" name="Oval 665"/>
          <p:cNvSpPr>
            <a:spLocks noChangeArrowheads="1"/>
          </p:cNvSpPr>
          <p:nvPr/>
        </p:nvSpPr>
        <p:spPr bwMode="auto">
          <a:xfrm>
            <a:off x="4052891" y="59944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7" name="Oval 684"/>
          <p:cNvSpPr>
            <a:spLocks noChangeArrowheads="1"/>
          </p:cNvSpPr>
          <p:nvPr/>
        </p:nvSpPr>
        <p:spPr bwMode="auto">
          <a:xfrm>
            <a:off x="4087816" y="54588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8" name="Oval 685"/>
          <p:cNvSpPr>
            <a:spLocks noChangeArrowheads="1"/>
          </p:cNvSpPr>
          <p:nvPr/>
        </p:nvSpPr>
        <p:spPr bwMode="auto">
          <a:xfrm>
            <a:off x="4087816" y="55308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29" name="Oval 686"/>
          <p:cNvSpPr>
            <a:spLocks noChangeArrowheads="1"/>
          </p:cNvSpPr>
          <p:nvPr/>
        </p:nvSpPr>
        <p:spPr bwMode="auto">
          <a:xfrm>
            <a:off x="4087816" y="56028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0" name="Oval 687"/>
          <p:cNvSpPr>
            <a:spLocks noChangeArrowheads="1"/>
          </p:cNvSpPr>
          <p:nvPr/>
        </p:nvSpPr>
        <p:spPr bwMode="auto">
          <a:xfrm>
            <a:off x="4087816" y="56747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1" name="Oval 688"/>
          <p:cNvSpPr>
            <a:spLocks noChangeArrowheads="1"/>
          </p:cNvSpPr>
          <p:nvPr/>
        </p:nvSpPr>
        <p:spPr bwMode="auto">
          <a:xfrm>
            <a:off x="4087816" y="5742520"/>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2" name="Oval 689"/>
          <p:cNvSpPr>
            <a:spLocks noChangeArrowheads="1"/>
          </p:cNvSpPr>
          <p:nvPr/>
        </p:nvSpPr>
        <p:spPr bwMode="auto">
          <a:xfrm>
            <a:off x="4087816" y="58166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3" name="Oval 690"/>
          <p:cNvSpPr>
            <a:spLocks noChangeArrowheads="1"/>
          </p:cNvSpPr>
          <p:nvPr/>
        </p:nvSpPr>
        <p:spPr bwMode="auto">
          <a:xfrm>
            <a:off x="4087816" y="58864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4" name="Oval 691"/>
          <p:cNvSpPr>
            <a:spLocks noChangeArrowheads="1"/>
          </p:cNvSpPr>
          <p:nvPr/>
        </p:nvSpPr>
        <p:spPr bwMode="auto">
          <a:xfrm>
            <a:off x="4087816" y="59584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5" name="Oval 692"/>
          <p:cNvSpPr>
            <a:spLocks noChangeArrowheads="1"/>
          </p:cNvSpPr>
          <p:nvPr/>
        </p:nvSpPr>
        <p:spPr bwMode="auto">
          <a:xfrm>
            <a:off x="4087816" y="60303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6" name="Oval 710"/>
          <p:cNvSpPr>
            <a:spLocks noChangeArrowheads="1"/>
          </p:cNvSpPr>
          <p:nvPr/>
        </p:nvSpPr>
        <p:spPr bwMode="auto">
          <a:xfrm>
            <a:off x="4122739" y="5422903"/>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7" name="Oval 711"/>
          <p:cNvSpPr>
            <a:spLocks noChangeArrowheads="1"/>
          </p:cNvSpPr>
          <p:nvPr/>
        </p:nvSpPr>
        <p:spPr bwMode="auto">
          <a:xfrm>
            <a:off x="4122739" y="5494870"/>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8" name="Oval 712"/>
          <p:cNvSpPr>
            <a:spLocks noChangeArrowheads="1"/>
          </p:cNvSpPr>
          <p:nvPr/>
        </p:nvSpPr>
        <p:spPr bwMode="auto">
          <a:xfrm>
            <a:off x="4122739" y="556683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39" name="Oval 713"/>
          <p:cNvSpPr>
            <a:spLocks noChangeArrowheads="1"/>
          </p:cNvSpPr>
          <p:nvPr/>
        </p:nvSpPr>
        <p:spPr bwMode="auto">
          <a:xfrm>
            <a:off x="4122739" y="5638803"/>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0" name="Oval 714"/>
          <p:cNvSpPr>
            <a:spLocks noChangeArrowheads="1"/>
          </p:cNvSpPr>
          <p:nvPr/>
        </p:nvSpPr>
        <p:spPr bwMode="auto">
          <a:xfrm>
            <a:off x="4122739" y="5710769"/>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1" name="Oval 715"/>
          <p:cNvSpPr>
            <a:spLocks noChangeArrowheads="1"/>
          </p:cNvSpPr>
          <p:nvPr/>
        </p:nvSpPr>
        <p:spPr bwMode="auto">
          <a:xfrm>
            <a:off x="4122739" y="5778503"/>
            <a:ext cx="23812"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2" name="Oval 716"/>
          <p:cNvSpPr>
            <a:spLocks noChangeArrowheads="1"/>
          </p:cNvSpPr>
          <p:nvPr/>
        </p:nvSpPr>
        <p:spPr bwMode="auto">
          <a:xfrm>
            <a:off x="4122739" y="585258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3" name="Oval 717"/>
          <p:cNvSpPr>
            <a:spLocks noChangeArrowheads="1"/>
          </p:cNvSpPr>
          <p:nvPr/>
        </p:nvSpPr>
        <p:spPr bwMode="auto">
          <a:xfrm>
            <a:off x="4122739" y="592243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4" name="Oval 718"/>
          <p:cNvSpPr>
            <a:spLocks noChangeArrowheads="1"/>
          </p:cNvSpPr>
          <p:nvPr/>
        </p:nvSpPr>
        <p:spPr bwMode="auto">
          <a:xfrm>
            <a:off x="4122739" y="5994403"/>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5" name="Oval 737"/>
          <p:cNvSpPr>
            <a:spLocks noChangeArrowheads="1"/>
          </p:cNvSpPr>
          <p:nvPr/>
        </p:nvSpPr>
        <p:spPr bwMode="auto">
          <a:xfrm>
            <a:off x="4159251" y="545888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6" name="Oval 738"/>
          <p:cNvSpPr>
            <a:spLocks noChangeArrowheads="1"/>
          </p:cNvSpPr>
          <p:nvPr/>
        </p:nvSpPr>
        <p:spPr bwMode="auto">
          <a:xfrm>
            <a:off x="4159251" y="55308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7" name="Oval 739"/>
          <p:cNvSpPr>
            <a:spLocks noChangeArrowheads="1"/>
          </p:cNvSpPr>
          <p:nvPr/>
        </p:nvSpPr>
        <p:spPr bwMode="auto">
          <a:xfrm>
            <a:off x="4159251" y="5602821"/>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8" name="Oval 740"/>
          <p:cNvSpPr>
            <a:spLocks noChangeArrowheads="1"/>
          </p:cNvSpPr>
          <p:nvPr/>
        </p:nvSpPr>
        <p:spPr bwMode="auto">
          <a:xfrm>
            <a:off x="4159251" y="5674786"/>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49" name="Oval 741"/>
          <p:cNvSpPr>
            <a:spLocks noChangeArrowheads="1"/>
          </p:cNvSpPr>
          <p:nvPr/>
        </p:nvSpPr>
        <p:spPr bwMode="auto">
          <a:xfrm>
            <a:off x="4159251" y="5742520"/>
            <a:ext cx="20638"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0" name="Oval 742"/>
          <p:cNvSpPr>
            <a:spLocks noChangeArrowheads="1"/>
          </p:cNvSpPr>
          <p:nvPr/>
        </p:nvSpPr>
        <p:spPr bwMode="auto">
          <a:xfrm>
            <a:off x="4159251" y="58166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1" name="Oval 743"/>
          <p:cNvSpPr>
            <a:spLocks noChangeArrowheads="1"/>
          </p:cNvSpPr>
          <p:nvPr/>
        </p:nvSpPr>
        <p:spPr bwMode="auto">
          <a:xfrm>
            <a:off x="4159251" y="5886453"/>
            <a:ext cx="20638"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2" name="Oval 744"/>
          <p:cNvSpPr>
            <a:spLocks noChangeArrowheads="1"/>
          </p:cNvSpPr>
          <p:nvPr/>
        </p:nvSpPr>
        <p:spPr bwMode="auto">
          <a:xfrm>
            <a:off x="4159251" y="5958421"/>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3" name="Oval 745"/>
          <p:cNvSpPr>
            <a:spLocks noChangeArrowheads="1"/>
          </p:cNvSpPr>
          <p:nvPr/>
        </p:nvSpPr>
        <p:spPr bwMode="auto">
          <a:xfrm>
            <a:off x="4159251" y="6030386"/>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4" name="Oval 763"/>
          <p:cNvSpPr>
            <a:spLocks noChangeArrowheads="1"/>
          </p:cNvSpPr>
          <p:nvPr/>
        </p:nvSpPr>
        <p:spPr bwMode="auto">
          <a:xfrm>
            <a:off x="4194178" y="54229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5" name="Oval 764"/>
          <p:cNvSpPr>
            <a:spLocks noChangeArrowheads="1"/>
          </p:cNvSpPr>
          <p:nvPr/>
        </p:nvSpPr>
        <p:spPr bwMode="auto">
          <a:xfrm>
            <a:off x="4194178" y="54948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6" name="Oval 765"/>
          <p:cNvSpPr>
            <a:spLocks noChangeArrowheads="1"/>
          </p:cNvSpPr>
          <p:nvPr/>
        </p:nvSpPr>
        <p:spPr bwMode="auto">
          <a:xfrm>
            <a:off x="4194178" y="55668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7" name="Oval 766"/>
          <p:cNvSpPr>
            <a:spLocks noChangeArrowheads="1"/>
          </p:cNvSpPr>
          <p:nvPr/>
        </p:nvSpPr>
        <p:spPr bwMode="auto">
          <a:xfrm>
            <a:off x="4194178" y="56388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8" name="Oval 767"/>
          <p:cNvSpPr>
            <a:spLocks noChangeArrowheads="1"/>
          </p:cNvSpPr>
          <p:nvPr/>
        </p:nvSpPr>
        <p:spPr bwMode="auto">
          <a:xfrm>
            <a:off x="4194178" y="5710769"/>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59" name="Oval 768"/>
          <p:cNvSpPr>
            <a:spLocks noChangeArrowheads="1"/>
          </p:cNvSpPr>
          <p:nvPr/>
        </p:nvSpPr>
        <p:spPr bwMode="auto">
          <a:xfrm>
            <a:off x="4194178" y="57785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0" name="Oval 769"/>
          <p:cNvSpPr>
            <a:spLocks noChangeArrowheads="1"/>
          </p:cNvSpPr>
          <p:nvPr/>
        </p:nvSpPr>
        <p:spPr bwMode="auto">
          <a:xfrm>
            <a:off x="4194178" y="58525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1" name="Oval 770"/>
          <p:cNvSpPr>
            <a:spLocks noChangeArrowheads="1"/>
          </p:cNvSpPr>
          <p:nvPr/>
        </p:nvSpPr>
        <p:spPr bwMode="auto">
          <a:xfrm>
            <a:off x="4194178" y="59224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2" name="Oval 771"/>
          <p:cNvSpPr>
            <a:spLocks noChangeArrowheads="1"/>
          </p:cNvSpPr>
          <p:nvPr/>
        </p:nvSpPr>
        <p:spPr bwMode="auto">
          <a:xfrm>
            <a:off x="4194178" y="59944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3" name="Oval 791"/>
          <p:cNvSpPr>
            <a:spLocks noChangeArrowheads="1"/>
          </p:cNvSpPr>
          <p:nvPr/>
        </p:nvSpPr>
        <p:spPr bwMode="auto">
          <a:xfrm>
            <a:off x="4230691" y="5461003"/>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4" name="Oval 792"/>
          <p:cNvSpPr>
            <a:spLocks noChangeArrowheads="1"/>
          </p:cNvSpPr>
          <p:nvPr/>
        </p:nvSpPr>
        <p:spPr bwMode="auto">
          <a:xfrm>
            <a:off x="4230691" y="55308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5" name="Oval 793"/>
          <p:cNvSpPr>
            <a:spLocks noChangeArrowheads="1"/>
          </p:cNvSpPr>
          <p:nvPr/>
        </p:nvSpPr>
        <p:spPr bwMode="auto">
          <a:xfrm>
            <a:off x="4230691" y="56028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6" name="Oval 794"/>
          <p:cNvSpPr>
            <a:spLocks noChangeArrowheads="1"/>
          </p:cNvSpPr>
          <p:nvPr/>
        </p:nvSpPr>
        <p:spPr bwMode="auto">
          <a:xfrm>
            <a:off x="4230691" y="56747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7" name="Oval 795"/>
          <p:cNvSpPr>
            <a:spLocks noChangeArrowheads="1"/>
          </p:cNvSpPr>
          <p:nvPr/>
        </p:nvSpPr>
        <p:spPr bwMode="auto">
          <a:xfrm>
            <a:off x="4230691" y="5742520"/>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8" name="Oval 796"/>
          <p:cNvSpPr>
            <a:spLocks noChangeArrowheads="1"/>
          </p:cNvSpPr>
          <p:nvPr/>
        </p:nvSpPr>
        <p:spPr bwMode="auto">
          <a:xfrm>
            <a:off x="4230691" y="58166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69" name="Oval 797"/>
          <p:cNvSpPr>
            <a:spLocks noChangeArrowheads="1"/>
          </p:cNvSpPr>
          <p:nvPr/>
        </p:nvSpPr>
        <p:spPr bwMode="auto">
          <a:xfrm>
            <a:off x="4230691" y="5886453"/>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0" name="Oval 798"/>
          <p:cNvSpPr>
            <a:spLocks noChangeArrowheads="1"/>
          </p:cNvSpPr>
          <p:nvPr/>
        </p:nvSpPr>
        <p:spPr bwMode="auto">
          <a:xfrm>
            <a:off x="4230691" y="59584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1" name="Oval 799"/>
          <p:cNvSpPr>
            <a:spLocks noChangeArrowheads="1"/>
          </p:cNvSpPr>
          <p:nvPr/>
        </p:nvSpPr>
        <p:spPr bwMode="auto">
          <a:xfrm>
            <a:off x="4230691" y="60303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2" name="Oval 817"/>
          <p:cNvSpPr>
            <a:spLocks noChangeArrowheads="1"/>
          </p:cNvSpPr>
          <p:nvPr/>
        </p:nvSpPr>
        <p:spPr bwMode="auto">
          <a:xfrm>
            <a:off x="4264028" y="5422903"/>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3" name="Oval 818"/>
          <p:cNvSpPr>
            <a:spLocks noChangeArrowheads="1"/>
          </p:cNvSpPr>
          <p:nvPr/>
        </p:nvSpPr>
        <p:spPr bwMode="auto">
          <a:xfrm>
            <a:off x="4264028" y="5494870"/>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4" name="Oval 819"/>
          <p:cNvSpPr>
            <a:spLocks noChangeArrowheads="1"/>
          </p:cNvSpPr>
          <p:nvPr/>
        </p:nvSpPr>
        <p:spPr bwMode="auto">
          <a:xfrm>
            <a:off x="4264028" y="55668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5" name="Oval 820"/>
          <p:cNvSpPr>
            <a:spLocks noChangeArrowheads="1"/>
          </p:cNvSpPr>
          <p:nvPr/>
        </p:nvSpPr>
        <p:spPr bwMode="auto">
          <a:xfrm>
            <a:off x="4264028" y="5638803"/>
            <a:ext cx="2381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6" name="Oval 821"/>
          <p:cNvSpPr>
            <a:spLocks noChangeArrowheads="1"/>
          </p:cNvSpPr>
          <p:nvPr/>
        </p:nvSpPr>
        <p:spPr bwMode="auto">
          <a:xfrm>
            <a:off x="4264028" y="5710769"/>
            <a:ext cx="2381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7" name="Oval 822"/>
          <p:cNvSpPr>
            <a:spLocks noChangeArrowheads="1"/>
          </p:cNvSpPr>
          <p:nvPr/>
        </p:nvSpPr>
        <p:spPr bwMode="auto">
          <a:xfrm>
            <a:off x="4264028" y="5778503"/>
            <a:ext cx="23813"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8" name="Oval 823"/>
          <p:cNvSpPr>
            <a:spLocks noChangeArrowheads="1"/>
          </p:cNvSpPr>
          <p:nvPr/>
        </p:nvSpPr>
        <p:spPr bwMode="auto">
          <a:xfrm>
            <a:off x="4264028" y="58525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79" name="Oval 824"/>
          <p:cNvSpPr>
            <a:spLocks noChangeArrowheads="1"/>
          </p:cNvSpPr>
          <p:nvPr/>
        </p:nvSpPr>
        <p:spPr bwMode="auto">
          <a:xfrm>
            <a:off x="4264028" y="59224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0" name="Oval 825"/>
          <p:cNvSpPr>
            <a:spLocks noChangeArrowheads="1"/>
          </p:cNvSpPr>
          <p:nvPr/>
        </p:nvSpPr>
        <p:spPr bwMode="auto">
          <a:xfrm>
            <a:off x="4264028" y="5994403"/>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1" name="Oval 844"/>
          <p:cNvSpPr>
            <a:spLocks noChangeArrowheads="1"/>
          </p:cNvSpPr>
          <p:nvPr/>
        </p:nvSpPr>
        <p:spPr bwMode="auto">
          <a:xfrm>
            <a:off x="4300539" y="5461003"/>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2" name="Oval 845"/>
          <p:cNvSpPr>
            <a:spLocks noChangeArrowheads="1"/>
          </p:cNvSpPr>
          <p:nvPr/>
        </p:nvSpPr>
        <p:spPr bwMode="auto">
          <a:xfrm>
            <a:off x="4300539" y="5530854"/>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3" name="Oval 846"/>
          <p:cNvSpPr>
            <a:spLocks noChangeArrowheads="1"/>
          </p:cNvSpPr>
          <p:nvPr/>
        </p:nvSpPr>
        <p:spPr bwMode="auto">
          <a:xfrm>
            <a:off x="4300539" y="5602821"/>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4" name="Oval 847"/>
          <p:cNvSpPr>
            <a:spLocks noChangeArrowheads="1"/>
          </p:cNvSpPr>
          <p:nvPr/>
        </p:nvSpPr>
        <p:spPr bwMode="auto">
          <a:xfrm>
            <a:off x="4300539" y="5674786"/>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5" name="Oval 848"/>
          <p:cNvSpPr>
            <a:spLocks noChangeArrowheads="1"/>
          </p:cNvSpPr>
          <p:nvPr/>
        </p:nvSpPr>
        <p:spPr bwMode="auto">
          <a:xfrm>
            <a:off x="4300539" y="5742520"/>
            <a:ext cx="23812"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6" name="Oval 849"/>
          <p:cNvSpPr>
            <a:spLocks noChangeArrowheads="1"/>
          </p:cNvSpPr>
          <p:nvPr/>
        </p:nvSpPr>
        <p:spPr bwMode="auto">
          <a:xfrm>
            <a:off x="4300539" y="5816603"/>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7" name="Oval 850"/>
          <p:cNvSpPr>
            <a:spLocks noChangeArrowheads="1"/>
          </p:cNvSpPr>
          <p:nvPr/>
        </p:nvSpPr>
        <p:spPr bwMode="auto">
          <a:xfrm>
            <a:off x="4300539" y="5886453"/>
            <a:ext cx="23812"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8" name="Oval 851"/>
          <p:cNvSpPr>
            <a:spLocks noChangeArrowheads="1"/>
          </p:cNvSpPr>
          <p:nvPr/>
        </p:nvSpPr>
        <p:spPr bwMode="auto">
          <a:xfrm>
            <a:off x="4300539" y="5958421"/>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89" name="Oval 852"/>
          <p:cNvSpPr>
            <a:spLocks noChangeArrowheads="1"/>
          </p:cNvSpPr>
          <p:nvPr/>
        </p:nvSpPr>
        <p:spPr bwMode="auto">
          <a:xfrm>
            <a:off x="4300539" y="6030386"/>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0" name="Oval 870"/>
          <p:cNvSpPr>
            <a:spLocks noChangeArrowheads="1"/>
          </p:cNvSpPr>
          <p:nvPr/>
        </p:nvSpPr>
        <p:spPr bwMode="auto">
          <a:xfrm>
            <a:off x="4335466" y="54229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1" name="Oval 871"/>
          <p:cNvSpPr>
            <a:spLocks noChangeArrowheads="1"/>
          </p:cNvSpPr>
          <p:nvPr/>
        </p:nvSpPr>
        <p:spPr bwMode="auto">
          <a:xfrm>
            <a:off x="4335466" y="54948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2" name="Oval 872"/>
          <p:cNvSpPr>
            <a:spLocks noChangeArrowheads="1"/>
          </p:cNvSpPr>
          <p:nvPr/>
        </p:nvSpPr>
        <p:spPr bwMode="auto">
          <a:xfrm>
            <a:off x="4335466" y="55668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3" name="Oval 873"/>
          <p:cNvSpPr>
            <a:spLocks noChangeArrowheads="1"/>
          </p:cNvSpPr>
          <p:nvPr/>
        </p:nvSpPr>
        <p:spPr bwMode="auto">
          <a:xfrm>
            <a:off x="4335466" y="56388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4" name="Oval 874"/>
          <p:cNvSpPr>
            <a:spLocks noChangeArrowheads="1"/>
          </p:cNvSpPr>
          <p:nvPr/>
        </p:nvSpPr>
        <p:spPr bwMode="auto">
          <a:xfrm>
            <a:off x="4335466" y="5710769"/>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5" name="Oval 875"/>
          <p:cNvSpPr>
            <a:spLocks noChangeArrowheads="1"/>
          </p:cNvSpPr>
          <p:nvPr/>
        </p:nvSpPr>
        <p:spPr bwMode="auto">
          <a:xfrm>
            <a:off x="4335466" y="57785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6" name="Oval 876"/>
          <p:cNvSpPr>
            <a:spLocks noChangeArrowheads="1"/>
          </p:cNvSpPr>
          <p:nvPr/>
        </p:nvSpPr>
        <p:spPr bwMode="auto">
          <a:xfrm>
            <a:off x="4335466" y="58525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7" name="Oval 877"/>
          <p:cNvSpPr>
            <a:spLocks noChangeArrowheads="1"/>
          </p:cNvSpPr>
          <p:nvPr/>
        </p:nvSpPr>
        <p:spPr bwMode="auto">
          <a:xfrm>
            <a:off x="4335466" y="59224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8" name="Oval 878"/>
          <p:cNvSpPr>
            <a:spLocks noChangeArrowheads="1"/>
          </p:cNvSpPr>
          <p:nvPr/>
        </p:nvSpPr>
        <p:spPr bwMode="auto">
          <a:xfrm>
            <a:off x="4335466" y="59944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699" name="Oval 897"/>
          <p:cNvSpPr>
            <a:spLocks noChangeArrowheads="1"/>
          </p:cNvSpPr>
          <p:nvPr/>
        </p:nvSpPr>
        <p:spPr bwMode="auto">
          <a:xfrm>
            <a:off x="4371976" y="5461003"/>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0" name="Oval 898"/>
          <p:cNvSpPr>
            <a:spLocks noChangeArrowheads="1"/>
          </p:cNvSpPr>
          <p:nvPr/>
        </p:nvSpPr>
        <p:spPr bwMode="auto">
          <a:xfrm>
            <a:off x="4371976" y="55308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1" name="Oval 899"/>
          <p:cNvSpPr>
            <a:spLocks noChangeArrowheads="1"/>
          </p:cNvSpPr>
          <p:nvPr/>
        </p:nvSpPr>
        <p:spPr bwMode="auto">
          <a:xfrm>
            <a:off x="4371976" y="5602821"/>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2" name="Oval 900"/>
          <p:cNvSpPr>
            <a:spLocks noChangeArrowheads="1"/>
          </p:cNvSpPr>
          <p:nvPr/>
        </p:nvSpPr>
        <p:spPr bwMode="auto">
          <a:xfrm>
            <a:off x="4371976" y="5674786"/>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3" name="Oval 901"/>
          <p:cNvSpPr>
            <a:spLocks noChangeArrowheads="1"/>
          </p:cNvSpPr>
          <p:nvPr/>
        </p:nvSpPr>
        <p:spPr bwMode="auto">
          <a:xfrm>
            <a:off x="4371976" y="5742520"/>
            <a:ext cx="20638"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4" name="Oval 902"/>
          <p:cNvSpPr>
            <a:spLocks noChangeArrowheads="1"/>
          </p:cNvSpPr>
          <p:nvPr/>
        </p:nvSpPr>
        <p:spPr bwMode="auto">
          <a:xfrm>
            <a:off x="4371976" y="58166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5" name="Oval 903"/>
          <p:cNvSpPr>
            <a:spLocks noChangeArrowheads="1"/>
          </p:cNvSpPr>
          <p:nvPr/>
        </p:nvSpPr>
        <p:spPr bwMode="auto">
          <a:xfrm>
            <a:off x="4371976" y="5886453"/>
            <a:ext cx="20638"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6" name="Oval 904"/>
          <p:cNvSpPr>
            <a:spLocks noChangeArrowheads="1"/>
          </p:cNvSpPr>
          <p:nvPr/>
        </p:nvSpPr>
        <p:spPr bwMode="auto">
          <a:xfrm>
            <a:off x="4371976" y="5958421"/>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7" name="Oval 905"/>
          <p:cNvSpPr>
            <a:spLocks noChangeArrowheads="1"/>
          </p:cNvSpPr>
          <p:nvPr/>
        </p:nvSpPr>
        <p:spPr bwMode="auto">
          <a:xfrm>
            <a:off x="4371976" y="6030386"/>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8" name="Oval 923"/>
          <p:cNvSpPr>
            <a:spLocks noChangeArrowheads="1"/>
          </p:cNvSpPr>
          <p:nvPr/>
        </p:nvSpPr>
        <p:spPr bwMode="auto">
          <a:xfrm>
            <a:off x="4406902" y="54229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09" name="Oval 924"/>
          <p:cNvSpPr>
            <a:spLocks noChangeArrowheads="1"/>
          </p:cNvSpPr>
          <p:nvPr/>
        </p:nvSpPr>
        <p:spPr bwMode="auto">
          <a:xfrm>
            <a:off x="4406902" y="54948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0" name="Oval 925"/>
          <p:cNvSpPr>
            <a:spLocks noChangeArrowheads="1"/>
          </p:cNvSpPr>
          <p:nvPr/>
        </p:nvSpPr>
        <p:spPr bwMode="auto">
          <a:xfrm>
            <a:off x="4406902" y="55668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1" name="Oval 926"/>
          <p:cNvSpPr>
            <a:spLocks noChangeArrowheads="1"/>
          </p:cNvSpPr>
          <p:nvPr/>
        </p:nvSpPr>
        <p:spPr bwMode="auto">
          <a:xfrm>
            <a:off x="4406902" y="56388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2" name="Oval 927"/>
          <p:cNvSpPr>
            <a:spLocks noChangeArrowheads="1"/>
          </p:cNvSpPr>
          <p:nvPr/>
        </p:nvSpPr>
        <p:spPr bwMode="auto">
          <a:xfrm>
            <a:off x="4406902" y="5710769"/>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3" name="Oval 928"/>
          <p:cNvSpPr>
            <a:spLocks noChangeArrowheads="1"/>
          </p:cNvSpPr>
          <p:nvPr/>
        </p:nvSpPr>
        <p:spPr bwMode="auto">
          <a:xfrm>
            <a:off x="4406902" y="57785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4" name="Oval 929"/>
          <p:cNvSpPr>
            <a:spLocks noChangeArrowheads="1"/>
          </p:cNvSpPr>
          <p:nvPr/>
        </p:nvSpPr>
        <p:spPr bwMode="auto">
          <a:xfrm>
            <a:off x="4406902" y="58525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5" name="Oval 930"/>
          <p:cNvSpPr>
            <a:spLocks noChangeArrowheads="1"/>
          </p:cNvSpPr>
          <p:nvPr/>
        </p:nvSpPr>
        <p:spPr bwMode="auto">
          <a:xfrm>
            <a:off x="4406902" y="59224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6" name="Oval 931"/>
          <p:cNvSpPr>
            <a:spLocks noChangeArrowheads="1"/>
          </p:cNvSpPr>
          <p:nvPr/>
        </p:nvSpPr>
        <p:spPr bwMode="auto">
          <a:xfrm>
            <a:off x="4406902" y="59944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7" name="Oval 950"/>
          <p:cNvSpPr>
            <a:spLocks noChangeArrowheads="1"/>
          </p:cNvSpPr>
          <p:nvPr/>
        </p:nvSpPr>
        <p:spPr bwMode="auto">
          <a:xfrm>
            <a:off x="4443416" y="5461003"/>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8" name="Oval 951"/>
          <p:cNvSpPr>
            <a:spLocks noChangeArrowheads="1"/>
          </p:cNvSpPr>
          <p:nvPr/>
        </p:nvSpPr>
        <p:spPr bwMode="auto">
          <a:xfrm>
            <a:off x="4443416" y="55308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19" name="Oval 952"/>
          <p:cNvSpPr>
            <a:spLocks noChangeArrowheads="1"/>
          </p:cNvSpPr>
          <p:nvPr/>
        </p:nvSpPr>
        <p:spPr bwMode="auto">
          <a:xfrm>
            <a:off x="4443416" y="56028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0" name="Oval 953"/>
          <p:cNvSpPr>
            <a:spLocks noChangeArrowheads="1"/>
          </p:cNvSpPr>
          <p:nvPr/>
        </p:nvSpPr>
        <p:spPr bwMode="auto">
          <a:xfrm>
            <a:off x="4443416" y="56747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1" name="Oval 954"/>
          <p:cNvSpPr>
            <a:spLocks noChangeArrowheads="1"/>
          </p:cNvSpPr>
          <p:nvPr/>
        </p:nvSpPr>
        <p:spPr bwMode="auto">
          <a:xfrm>
            <a:off x="4443416" y="5742520"/>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2" name="Oval 955"/>
          <p:cNvSpPr>
            <a:spLocks noChangeArrowheads="1"/>
          </p:cNvSpPr>
          <p:nvPr/>
        </p:nvSpPr>
        <p:spPr bwMode="auto">
          <a:xfrm>
            <a:off x="4443416" y="58166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3" name="Oval 956"/>
          <p:cNvSpPr>
            <a:spLocks noChangeArrowheads="1"/>
          </p:cNvSpPr>
          <p:nvPr/>
        </p:nvSpPr>
        <p:spPr bwMode="auto">
          <a:xfrm>
            <a:off x="4443416" y="5886453"/>
            <a:ext cx="20637"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4" name="Oval 957"/>
          <p:cNvSpPr>
            <a:spLocks noChangeArrowheads="1"/>
          </p:cNvSpPr>
          <p:nvPr/>
        </p:nvSpPr>
        <p:spPr bwMode="auto">
          <a:xfrm>
            <a:off x="4443416" y="5958421"/>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5" name="Oval 958"/>
          <p:cNvSpPr>
            <a:spLocks noChangeArrowheads="1"/>
          </p:cNvSpPr>
          <p:nvPr/>
        </p:nvSpPr>
        <p:spPr bwMode="auto">
          <a:xfrm>
            <a:off x="4443416" y="6030386"/>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6" name="Oval 976"/>
          <p:cNvSpPr>
            <a:spLocks noChangeArrowheads="1"/>
          </p:cNvSpPr>
          <p:nvPr/>
        </p:nvSpPr>
        <p:spPr bwMode="auto">
          <a:xfrm>
            <a:off x="4476753" y="5422903"/>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7" name="Oval 977"/>
          <p:cNvSpPr>
            <a:spLocks noChangeArrowheads="1"/>
          </p:cNvSpPr>
          <p:nvPr/>
        </p:nvSpPr>
        <p:spPr bwMode="auto">
          <a:xfrm>
            <a:off x="4476753" y="5494870"/>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8" name="Oval 978"/>
          <p:cNvSpPr>
            <a:spLocks noChangeArrowheads="1"/>
          </p:cNvSpPr>
          <p:nvPr/>
        </p:nvSpPr>
        <p:spPr bwMode="auto">
          <a:xfrm>
            <a:off x="4476753" y="55668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29" name="Oval 979"/>
          <p:cNvSpPr>
            <a:spLocks noChangeArrowheads="1"/>
          </p:cNvSpPr>
          <p:nvPr/>
        </p:nvSpPr>
        <p:spPr bwMode="auto">
          <a:xfrm>
            <a:off x="4476753" y="5638803"/>
            <a:ext cx="2381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0" name="Oval 980"/>
          <p:cNvSpPr>
            <a:spLocks noChangeArrowheads="1"/>
          </p:cNvSpPr>
          <p:nvPr/>
        </p:nvSpPr>
        <p:spPr bwMode="auto">
          <a:xfrm>
            <a:off x="4476753" y="5710769"/>
            <a:ext cx="23813"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1" name="Oval 981"/>
          <p:cNvSpPr>
            <a:spLocks noChangeArrowheads="1"/>
          </p:cNvSpPr>
          <p:nvPr/>
        </p:nvSpPr>
        <p:spPr bwMode="auto">
          <a:xfrm>
            <a:off x="4476753" y="5778503"/>
            <a:ext cx="23813"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2" name="Oval 982"/>
          <p:cNvSpPr>
            <a:spLocks noChangeArrowheads="1"/>
          </p:cNvSpPr>
          <p:nvPr/>
        </p:nvSpPr>
        <p:spPr bwMode="auto">
          <a:xfrm>
            <a:off x="4476753" y="58525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3" name="Oval 983"/>
          <p:cNvSpPr>
            <a:spLocks noChangeArrowheads="1"/>
          </p:cNvSpPr>
          <p:nvPr/>
        </p:nvSpPr>
        <p:spPr bwMode="auto">
          <a:xfrm>
            <a:off x="4476753" y="59224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4" name="Oval 984"/>
          <p:cNvSpPr>
            <a:spLocks noChangeArrowheads="1"/>
          </p:cNvSpPr>
          <p:nvPr/>
        </p:nvSpPr>
        <p:spPr bwMode="auto">
          <a:xfrm>
            <a:off x="4476753" y="5994403"/>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5" name="Oval 1004"/>
          <p:cNvSpPr>
            <a:spLocks noChangeArrowheads="1"/>
          </p:cNvSpPr>
          <p:nvPr/>
        </p:nvSpPr>
        <p:spPr bwMode="auto">
          <a:xfrm>
            <a:off x="4549776" y="54229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6" name="Oval 1005"/>
          <p:cNvSpPr>
            <a:spLocks noChangeArrowheads="1"/>
          </p:cNvSpPr>
          <p:nvPr/>
        </p:nvSpPr>
        <p:spPr bwMode="auto">
          <a:xfrm>
            <a:off x="4549776" y="5494870"/>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7" name="Oval 1006"/>
          <p:cNvSpPr>
            <a:spLocks noChangeArrowheads="1"/>
          </p:cNvSpPr>
          <p:nvPr/>
        </p:nvSpPr>
        <p:spPr bwMode="auto">
          <a:xfrm>
            <a:off x="4549776" y="556683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8" name="Oval 1007"/>
          <p:cNvSpPr>
            <a:spLocks noChangeArrowheads="1"/>
          </p:cNvSpPr>
          <p:nvPr/>
        </p:nvSpPr>
        <p:spPr bwMode="auto">
          <a:xfrm>
            <a:off x="4549776" y="5638803"/>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39" name="Oval 1008"/>
          <p:cNvSpPr>
            <a:spLocks noChangeArrowheads="1"/>
          </p:cNvSpPr>
          <p:nvPr/>
        </p:nvSpPr>
        <p:spPr bwMode="auto">
          <a:xfrm>
            <a:off x="4549776" y="5710769"/>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0" name="Oval 1009"/>
          <p:cNvSpPr>
            <a:spLocks noChangeArrowheads="1"/>
          </p:cNvSpPr>
          <p:nvPr/>
        </p:nvSpPr>
        <p:spPr bwMode="auto">
          <a:xfrm>
            <a:off x="4549776" y="5778503"/>
            <a:ext cx="20638"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1" name="Oval 1010"/>
          <p:cNvSpPr>
            <a:spLocks noChangeArrowheads="1"/>
          </p:cNvSpPr>
          <p:nvPr/>
        </p:nvSpPr>
        <p:spPr bwMode="auto">
          <a:xfrm>
            <a:off x="4549776" y="585258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2" name="Oval 1011"/>
          <p:cNvSpPr>
            <a:spLocks noChangeArrowheads="1"/>
          </p:cNvSpPr>
          <p:nvPr/>
        </p:nvSpPr>
        <p:spPr bwMode="auto">
          <a:xfrm>
            <a:off x="4549776" y="592243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3" name="Oval 1012"/>
          <p:cNvSpPr>
            <a:spLocks noChangeArrowheads="1"/>
          </p:cNvSpPr>
          <p:nvPr/>
        </p:nvSpPr>
        <p:spPr bwMode="auto">
          <a:xfrm>
            <a:off x="4549776" y="59944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4" name="Oval 1031"/>
          <p:cNvSpPr>
            <a:spLocks noChangeArrowheads="1"/>
          </p:cNvSpPr>
          <p:nvPr/>
        </p:nvSpPr>
        <p:spPr bwMode="auto">
          <a:xfrm>
            <a:off x="4513266" y="54588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5" name="Oval 1032"/>
          <p:cNvSpPr>
            <a:spLocks noChangeArrowheads="1"/>
          </p:cNvSpPr>
          <p:nvPr/>
        </p:nvSpPr>
        <p:spPr bwMode="auto">
          <a:xfrm>
            <a:off x="4513266" y="55308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6" name="Oval 1033"/>
          <p:cNvSpPr>
            <a:spLocks noChangeArrowheads="1"/>
          </p:cNvSpPr>
          <p:nvPr/>
        </p:nvSpPr>
        <p:spPr bwMode="auto">
          <a:xfrm>
            <a:off x="4513266" y="56028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7" name="Oval 1034"/>
          <p:cNvSpPr>
            <a:spLocks noChangeArrowheads="1"/>
          </p:cNvSpPr>
          <p:nvPr/>
        </p:nvSpPr>
        <p:spPr bwMode="auto">
          <a:xfrm>
            <a:off x="4513266" y="56747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8" name="Oval 1035"/>
          <p:cNvSpPr>
            <a:spLocks noChangeArrowheads="1"/>
          </p:cNvSpPr>
          <p:nvPr/>
        </p:nvSpPr>
        <p:spPr bwMode="auto">
          <a:xfrm>
            <a:off x="4513266" y="5742520"/>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49" name="Oval 1036"/>
          <p:cNvSpPr>
            <a:spLocks noChangeArrowheads="1"/>
          </p:cNvSpPr>
          <p:nvPr/>
        </p:nvSpPr>
        <p:spPr bwMode="auto">
          <a:xfrm>
            <a:off x="4513266" y="58166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50" name="Oval 1037"/>
          <p:cNvSpPr>
            <a:spLocks noChangeArrowheads="1"/>
          </p:cNvSpPr>
          <p:nvPr/>
        </p:nvSpPr>
        <p:spPr bwMode="auto">
          <a:xfrm>
            <a:off x="4513266" y="58864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51" name="Oval 1038"/>
          <p:cNvSpPr>
            <a:spLocks noChangeArrowheads="1"/>
          </p:cNvSpPr>
          <p:nvPr/>
        </p:nvSpPr>
        <p:spPr bwMode="auto">
          <a:xfrm>
            <a:off x="4513266" y="59584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52" name="Oval 1039"/>
          <p:cNvSpPr>
            <a:spLocks noChangeArrowheads="1"/>
          </p:cNvSpPr>
          <p:nvPr/>
        </p:nvSpPr>
        <p:spPr bwMode="auto">
          <a:xfrm>
            <a:off x="4513266" y="60303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035" name="Freeform 1057"/>
          <p:cNvSpPr/>
          <p:nvPr/>
        </p:nvSpPr>
        <p:spPr bwMode="auto">
          <a:xfrm>
            <a:off x="3854453" y="4963587"/>
            <a:ext cx="842963" cy="438149"/>
          </a:xfrm>
          <a:custGeom>
            <a:avLst/>
            <a:gdLst>
              <a:gd name="T0" fmla="*/ 813 w 945"/>
              <a:gd name="T1" fmla="*/ 367 h 367"/>
              <a:gd name="T2" fmla="*/ 133 w 945"/>
              <a:gd name="T3" fmla="*/ 367 h 367"/>
              <a:gd name="T4" fmla="*/ 0 w 945"/>
              <a:gd name="T5" fmla="*/ 0 h 367"/>
              <a:gd name="T6" fmla="*/ 945 w 945"/>
              <a:gd name="T7" fmla="*/ 0 h 367"/>
              <a:gd name="T8" fmla="*/ 813 w 945"/>
              <a:gd name="T9" fmla="*/ 367 h 367"/>
            </a:gdLst>
            <a:ahLst/>
            <a:cxnLst>
              <a:cxn ang="0">
                <a:pos x="T0" y="T1"/>
              </a:cxn>
              <a:cxn ang="0">
                <a:pos x="T2" y="T3"/>
              </a:cxn>
              <a:cxn ang="0">
                <a:pos x="T4" y="T5"/>
              </a:cxn>
              <a:cxn ang="0">
                <a:pos x="T6" y="T7"/>
              </a:cxn>
              <a:cxn ang="0">
                <a:pos x="T8" y="T9"/>
              </a:cxn>
            </a:cxnLst>
            <a:rect l="0" t="0" r="r" b="b"/>
            <a:pathLst>
              <a:path w="945" h="367">
                <a:moveTo>
                  <a:pt x="813" y="367"/>
                </a:moveTo>
                <a:lnTo>
                  <a:pt x="133" y="367"/>
                </a:lnTo>
                <a:lnTo>
                  <a:pt x="0" y="0"/>
                </a:lnTo>
                <a:lnTo>
                  <a:pt x="945" y="0"/>
                </a:lnTo>
                <a:lnTo>
                  <a:pt x="813" y="367"/>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37" name="Freeform 1059"/>
          <p:cNvSpPr/>
          <p:nvPr/>
        </p:nvSpPr>
        <p:spPr bwMode="auto">
          <a:xfrm>
            <a:off x="3660778" y="2986619"/>
            <a:ext cx="1230313" cy="2008716"/>
          </a:xfrm>
          <a:custGeom>
            <a:avLst/>
            <a:gdLst>
              <a:gd name="T0" fmla="*/ 81 w 687"/>
              <a:gd name="T1" fmla="*/ 841 h 841"/>
              <a:gd name="T2" fmla="*/ 344 w 687"/>
              <a:gd name="T3" fmla="*/ 841 h 841"/>
              <a:gd name="T4" fmla="*/ 606 w 687"/>
              <a:gd name="T5" fmla="*/ 841 h 841"/>
              <a:gd name="T6" fmla="*/ 641 w 687"/>
              <a:gd name="T7" fmla="*/ 0 h 841"/>
              <a:gd name="T8" fmla="*/ 46 w 687"/>
              <a:gd name="T9" fmla="*/ 0 h 841"/>
              <a:gd name="T10" fmla="*/ 81 w 687"/>
              <a:gd name="T11" fmla="*/ 841 h 841"/>
            </a:gdLst>
            <a:ahLst/>
            <a:cxnLst>
              <a:cxn ang="0">
                <a:pos x="T0" y="T1"/>
              </a:cxn>
              <a:cxn ang="0">
                <a:pos x="T2" y="T3"/>
              </a:cxn>
              <a:cxn ang="0">
                <a:pos x="T4" y="T5"/>
              </a:cxn>
              <a:cxn ang="0">
                <a:pos x="T6" y="T7"/>
              </a:cxn>
              <a:cxn ang="0">
                <a:pos x="T8" y="T9"/>
              </a:cxn>
              <a:cxn ang="0">
                <a:pos x="T10" y="T11"/>
              </a:cxn>
            </a:cxnLst>
            <a:rect l="0" t="0" r="r" b="b"/>
            <a:pathLst>
              <a:path w="687" h="841">
                <a:moveTo>
                  <a:pt x="81" y="841"/>
                </a:moveTo>
                <a:cubicBezTo>
                  <a:pt x="344" y="841"/>
                  <a:pt x="344" y="841"/>
                  <a:pt x="344" y="841"/>
                </a:cubicBezTo>
                <a:cubicBezTo>
                  <a:pt x="606" y="841"/>
                  <a:pt x="606" y="841"/>
                  <a:pt x="606" y="841"/>
                </a:cubicBezTo>
                <a:cubicBezTo>
                  <a:pt x="687" y="514"/>
                  <a:pt x="682" y="232"/>
                  <a:pt x="641" y="0"/>
                </a:cubicBezTo>
                <a:cubicBezTo>
                  <a:pt x="46" y="0"/>
                  <a:pt x="46" y="0"/>
                  <a:pt x="46" y="0"/>
                </a:cubicBezTo>
                <a:cubicBezTo>
                  <a:pt x="5" y="232"/>
                  <a:pt x="0" y="514"/>
                  <a:pt x="81" y="841"/>
                </a:cubicBezTo>
                <a:close/>
              </a:path>
            </a:pathLst>
          </a:custGeom>
          <a:solidFill>
            <a:srgbClr val="F15A24"/>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38" name="Freeform 1060"/>
          <p:cNvSpPr/>
          <p:nvPr/>
        </p:nvSpPr>
        <p:spPr bwMode="auto">
          <a:xfrm>
            <a:off x="3890966" y="1902886"/>
            <a:ext cx="769937" cy="353483"/>
          </a:xfrm>
          <a:custGeom>
            <a:avLst/>
            <a:gdLst>
              <a:gd name="T0" fmla="*/ 0 w 429"/>
              <a:gd name="T1" fmla="*/ 148 h 148"/>
              <a:gd name="T2" fmla="*/ 429 w 429"/>
              <a:gd name="T3" fmla="*/ 148 h 148"/>
              <a:gd name="T4" fmla="*/ 367 w 429"/>
              <a:gd name="T5" fmla="*/ 0 h 148"/>
              <a:gd name="T6" fmla="*/ 63 w 429"/>
              <a:gd name="T7" fmla="*/ 0 h 148"/>
              <a:gd name="T8" fmla="*/ 0 w 429"/>
              <a:gd name="T9" fmla="*/ 148 h 148"/>
            </a:gdLst>
            <a:ahLst/>
            <a:cxnLst>
              <a:cxn ang="0">
                <a:pos x="T0" y="T1"/>
              </a:cxn>
              <a:cxn ang="0">
                <a:pos x="T2" y="T3"/>
              </a:cxn>
              <a:cxn ang="0">
                <a:pos x="T4" y="T5"/>
              </a:cxn>
              <a:cxn ang="0">
                <a:pos x="T6" y="T7"/>
              </a:cxn>
              <a:cxn ang="0">
                <a:pos x="T8" y="T9"/>
              </a:cxn>
            </a:cxnLst>
            <a:rect l="0" t="0" r="r" b="b"/>
            <a:pathLst>
              <a:path w="429" h="148">
                <a:moveTo>
                  <a:pt x="0" y="148"/>
                </a:moveTo>
                <a:cubicBezTo>
                  <a:pt x="429" y="148"/>
                  <a:pt x="429" y="148"/>
                  <a:pt x="429" y="148"/>
                </a:cubicBezTo>
                <a:cubicBezTo>
                  <a:pt x="409" y="94"/>
                  <a:pt x="388" y="44"/>
                  <a:pt x="367" y="0"/>
                </a:cubicBezTo>
                <a:cubicBezTo>
                  <a:pt x="63" y="0"/>
                  <a:pt x="63" y="0"/>
                  <a:pt x="63" y="0"/>
                </a:cubicBezTo>
                <a:cubicBezTo>
                  <a:pt x="42" y="44"/>
                  <a:pt x="20" y="94"/>
                  <a:pt x="0" y="148"/>
                </a:cubicBezTo>
              </a:path>
            </a:pathLst>
          </a:custGeom>
          <a:solidFill>
            <a:srgbClr val="F15A24"/>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757" name="Oval 1061"/>
          <p:cNvSpPr>
            <a:spLocks noChangeArrowheads="1"/>
          </p:cNvSpPr>
          <p:nvPr/>
        </p:nvSpPr>
        <p:spPr bwMode="auto">
          <a:xfrm>
            <a:off x="3803651" y="3024719"/>
            <a:ext cx="39688"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58" name="Oval 1062"/>
          <p:cNvSpPr>
            <a:spLocks noChangeArrowheads="1"/>
          </p:cNvSpPr>
          <p:nvPr/>
        </p:nvSpPr>
        <p:spPr bwMode="auto">
          <a:xfrm>
            <a:off x="3903666" y="3024719"/>
            <a:ext cx="39687"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59" name="Oval 1063"/>
          <p:cNvSpPr>
            <a:spLocks noChangeArrowheads="1"/>
          </p:cNvSpPr>
          <p:nvPr/>
        </p:nvSpPr>
        <p:spPr bwMode="auto">
          <a:xfrm>
            <a:off x="4006851"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0" name="Oval 1064"/>
          <p:cNvSpPr>
            <a:spLocks noChangeArrowheads="1"/>
          </p:cNvSpPr>
          <p:nvPr/>
        </p:nvSpPr>
        <p:spPr bwMode="auto">
          <a:xfrm>
            <a:off x="4106864"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1" name="Oval 1065"/>
          <p:cNvSpPr>
            <a:spLocks noChangeArrowheads="1"/>
          </p:cNvSpPr>
          <p:nvPr/>
        </p:nvSpPr>
        <p:spPr bwMode="auto">
          <a:xfrm>
            <a:off x="4206876"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2" name="Oval 1066"/>
          <p:cNvSpPr>
            <a:spLocks noChangeArrowheads="1"/>
          </p:cNvSpPr>
          <p:nvPr/>
        </p:nvSpPr>
        <p:spPr bwMode="auto">
          <a:xfrm>
            <a:off x="4306889"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3" name="Oval 1067"/>
          <p:cNvSpPr>
            <a:spLocks noChangeArrowheads="1"/>
          </p:cNvSpPr>
          <p:nvPr/>
        </p:nvSpPr>
        <p:spPr bwMode="auto">
          <a:xfrm>
            <a:off x="4406901" y="3024719"/>
            <a:ext cx="39688"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4" name="Oval 1068"/>
          <p:cNvSpPr>
            <a:spLocks noChangeArrowheads="1"/>
          </p:cNvSpPr>
          <p:nvPr/>
        </p:nvSpPr>
        <p:spPr bwMode="auto">
          <a:xfrm>
            <a:off x="4506916" y="3024719"/>
            <a:ext cx="41275"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5" name="Oval 1069"/>
          <p:cNvSpPr>
            <a:spLocks noChangeArrowheads="1"/>
          </p:cNvSpPr>
          <p:nvPr/>
        </p:nvSpPr>
        <p:spPr bwMode="auto">
          <a:xfrm>
            <a:off x="4610101"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6" name="Oval 1070"/>
          <p:cNvSpPr>
            <a:spLocks noChangeArrowheads="1"/>
          </p:cNvSpPr>
          <p:nvPr/>
        </p:nvSpPr>
        <p:spPr bwMode="auto">
          <a:xfrm>
            <a:off x="4710114" y="3024719"/>
            <a:ext cx="38100" cy="52916"/>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7" name="Oval 1071"/>
          <p:cNvSpPr>
            <a:spLocks noChangeArrowheads="1"/>
          </p:cNvSpPr>
          <p:nvPr/>
        </p:nvSpPr>
        <p:spPr bwMode="auto">
          <a:xfrm>
            <a:off x="3948116"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8" name="Oval 1072"/>
          <p:cNvSpPr>
            <a:spLocks noChangeArrowheads="1"/>
          </p:cNvSpPr>
          <p:nvPr/>
        </p:nvSpPr>
        <p:spPr bwMode="auto">
          <a:xfrm>
            <a:off x="4037016" y="2178054"/>
            <a:ext cx="33337"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69" name="Oval 1073"/>
          <p:cNvSpPr>
            <a:spLocks noChangeArrowheads="1"/>
          </p:cNvSpPr>
          <p:nvPr/>
        </p:nvSpPr>
        <p:spPr bwMode="auto">
          <a:xfrm>
            <a:off x="4125916"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0" name="Oval 1074"/>
          <p:cNvSpPr>
            <a:spLocks noChangeArrowheads="1"/>
          </p:cNvSpPr>
          <p:nvPr/>
        </p:nvSpPr>
        <p:spPr bwMode="auto">
          <a:xfrm>
            <a:off x="4213228"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1" name="Oval 1075"/>
          <p:cNvSpPr>
            <a:spLocks noChangeArrowheads="1"/>
          </p:cNvSpPr>
          <p:nvPr/>
        </p:nvSpPr>
        <p:spPr bwMode="auto">
          <a:xfrm>
            <a:off x="4303716"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2" name="Oval 1076"/>
          <p:cNvSpPr>
            <a:spLocks noChangeArrowheads="1"/>
          </p:cNvSpPr>
          <p:nvPr/>
        </p:nvSpPr>
        <p:spPr bwMode="auto">
          <a:xfrm>
            <a:off x="4391028"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3" name="Oval 1077"/>
          <p:cNvSpPr>
            <a:spLocks noChangeArrowheads="1"/>
          </p:cNvSpPr>
          <p:nvPr/>
        </p:nvSpPr>
        <p:spPr bwMode="auto">
          <a:xfrm>
            <a:off x="4481516" y="2178054"/>
            <a:ext cx="33337"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4" name="Oval 1078"/>
          <p:cNvSpPr>
            <a:spLocks noChangeArrowheads="1"/>
          </p:cNvSpPr>
          <p:nvPr/>
        </p:nvSpPr>
        <p:spPr bwMode="auto">
          <a:xfrm>
            <a:off x="4568828" y="2178054"/>
            <a:ext cx="34925" cy="44449"/>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057" name="Freeform 1079"/>
          <p:cNvSpPr/>
          <p:nvPr/>
        </p:nvSpPr>
        <p:spPr bwMode="auto">
          <a:xfrm>
            <a:off x="3257551" y="4044952"/>
            <a:ext cx="573088" cy="1143000"/>
          </a:xfrm>
          <a:custGeom>
            <a:avLst/>
            <a:gdLst>
              <a:gd name="T0" fmla="*/ 642 w 642"/>
              <a:gd name="T1" fmla="*/ 761 h 960"/>
              <a:gd name="T2" fmla="*/ 26 w 642"/>
              <a:gd name="T3" fmla="*/ 960 h 960"/>
              <a:gd name="T4" fmla="*/ 0 w 642"/>
              <a:gd name="T5" fmla="*/ 725 h 960"/>
              <a:gd name="T6" fmla="*/ 558 w 642"/>
              <a:gd name="T7" fmla="*/ 0 h 960"/>
              <a:gd name="T8" fmla="*/ 642 w 642"/>
              <a:gd name="T9" fmla="*/ 761 h 960"/>
            </a:gdLst>
            <a:ahLst/>
            <a:cxnLst>
              <a:cxn ang="0">
                <a:pos x="T0" y="T1"/>
              </a:cxn>
              <a:cxn ang="0">
                <a:pos x="T2" y="T3"/>
              </a:cxn>
              <a:cxn ang="0">
                <a:pos x="T4" y="T5"/>
              </a:cxn>
              <a:cxn ang="0">
                <a:pos x="T6" y="T7"/>
              </a:cxn>
              <a:cxn ang="0">
                <a:pos x="T8" y="T9"/>
              </a:cxn>
            </a:cxnLst>
            <a:rect l="0" t="0" r="r" b="b"/>
            <a:pathLst>
              <a:path w="642" h="960">
                <a:moveTo>
                  <a:pt x="642" y="761"/>
                </a:moveTo>
                <a:lnTo>
                  <a:pt x="26" y="960"/>
                </a:lnTo>
                <a:lnTo>
                  <a:pt x="0" y="725"/>
                </a:lnTo>
                <a:lnTo>
                  <a:pt x="558" y="0"/>
                </a:lnTo>
                <a:lnTo>
                  <a:pt x="642" y="761"/>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58" name="Freeform 1080"/>
          <p:cNvSpPr/>
          <p:nvPr/>
        </p:nvSpPr>
        <p:spPr bwMode="auto">
          <a:xfrm>
            <a:off x="4722814" y="4044952"/>
            <a:ext cx="571500" cy="1143000"/>
          </a:xfrm>
          <a:custGeom>
            <a:avLst/>
            <a:gdLst>
              <a:gd name="T0" fmla="*/ 0 w 640"/>
              <a:gd name="T1" fmla="*/ 761 h 960"/>
              <a:gd name="T2" fmla="*/ 614 w 640"/>
              <a:gd name="T3" fmla="*/ 960 h 960"/>
              <a:gd name="T4" fmla="*/ 640 w 640"/>
              <a:gd name="T5" fmla="*/ 725 h 960"/>
              <a:gd name="T6" fmla="*/ 82 w 640"/>
              <a:gd name="T7" fmla="*/ 0 h 960"/>
              <a:gd name="T8" fmla="*/ 0 w 640"/>
              <a:gd name="T9" fmla="*/ 761 h 960"/>
            </a:gdLst>
            <a:ahLst/>
            <a:cxnLst>
              <a:cxn ang="0">
                <a:pos x="T0" y="T1"/>
              </a:cxn>
              <a:cxn ang="0">
                <a:pos x="T2" y="T3"/>
              </a:cxn>
              <a:cxn ang="0">
                <a:pos x="T4" y="T5"/>
              </a:cxn>
              <a:cxn ang="0">
                <a:pos x="T6" y="T7"/>
              </a:cxn>
              <a:cxn ang="0">
                <a:pos x="T8" y="T9"/>
              </a:cxn>
            </a:cxnLst>
            <a:rect l="0" t="0" r="r" b="b"/>
            <a:pathLst>
              <a:path w="640" h="960">
                <a:moveTo>
                  <a:pt x="0" y="761"/>
                </a:moveTo>
                <a:lnTo>
                  <a:pt x="614" y="960"/>
                </a:lnTo>
                <a:lnTo>
                  <a:pt x="640" y="725"/>
                </a:lnTo>
                <a:lnTo>
                  <a:pt x="82" y="0"/>
                </a:lnTo>
                <a:lnTo>
                  <a:pt x="0" y="761"/>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2059" name="Freeform 1081"/>
          <p:cNvSpPr/>
          <p:nvPr/>
        </p:nvSpPr>
        <p:spPr bwMode="auto">
          <a:xfrm>
            <a:off x="4238626" y="4044952"/>
            <a:ext cx="76200" cy="1143000"/>
          </a:xfrm>
          <a:custGeom>
            <a:avLst/>
            <a:gdLst>
              <a:gd name="T0" fmla="*/ 0 w 85"/>
              <a:gd name="T1" fmla="*/ 239 h 960"/>
              <a:gd name="T2" fmla="*/ 43 w 85"/>
              <a:gd name="T3" fmla="*/ 0 h 960"/>
              <a:gd name="T4" fmla="*/ 85 w 85"/>
              <a:gd name="T5" fmla="*/ 239 h 960"/>
              <a:gd name="T6" fmla="*/ 85 w 85"/>
              <a:gd name="T7" fmla="*/ 721 h 960"/>
              <a:gd name="T8" fmla="*/ 43 w 85"/>
              <a:gd name="T9" fmla="*/ 960 h 960"/>
              <a:gd name="T10" fmla="*/ 0 w 85"/>
              <a:gd name="T11" fmla="*/ 721 h 960"/>
              <a:gd name="T12" fmla="*/ 0 w 85"/>
              <a:gd name="T13" fmla="*/ 239 h 960"/>
            </a:gdLst>
            <a:ahLst/>
            <a:cxnLst>
              <a:cxn ang="0">
                <a:pos x="T0" y="T1"/>
              </a:cxn>
              <a:cxn ang="0">
                <a:pos x="T2" y="T3"/>
              </a:cxn>
              <a:cxn ang="0">
                <a:pos x="T4" y="T5"/>
              </a:cxn>
              <a:cxn ang="0">
                <a:pos x="T6" y="T7"/>
              </a:cxn>
              <a:cxn ang="0">
                <a:pos x="T8" y="T9"/>
              </a:cxn>
              <a:cxn ang="0">
                <a:pos x="T10" y="T11"/>
              </a:cxn>
              <a:cxn ang="0">
                <a:pos x="T12" y="T13"/>
              </a:cxn>
            </a:cxnLst>
            <a:rect l="0" t="0" r="r" b="b"/>
            <a:pathLst>
              <a:path w="85" h="960">
                <a:moveTo>
                  <a:pt x="0" y="239"/>
                </a:moveTo>
                <a:lnTo>
                  <a:pt x="43" y="0"/>
                </a:lnTo>
                <a:lnTo>
                  <a:pt x="85" y="239"/>
                </a:lnTo>
                <a:lnTo>
                  <a:pt x="85" y="721"/>
                </a:lnTo>
                <a:lnTo>
                  <a:pt x="43" y="960"/>
                </a:lnTo>
                <a:lnTo>
                  <a:pt x="0" y="721"/>
                </a:lnTo>
                <a:lnTo>
                  <a:pt x="0" y="239"/>
                </a:lnTo>
                <a:close/>
              </a:path>
            </a:pathLst>
          </a:custGeom>
          <a:solidFill>
            <a:srgbClr val="BF471C"/>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778" name="Oval 1082"/>
          <p:cNvSpPr>
            <a:spLocks noChangeArrowheads="1"/>
          </p:cNvSpPr>
          <p:nvPr/>
        </p:nvSpPr>
        <p:spPr bwMode="auto">
          <a:xfrm>
            <a:off x="4067178" y="2347387"/>
            <a:ext cx="417513" cy="554567"/>
          </a:xfrm>
          <a:prstGeom prst="ellipse">
            <a:avLst/>
          </a:prstGeom>
          <a:solidFill>
            <a:srgbClr val="000000"/>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79" name="Oval 1083"/>
          <p:cNvSpPr>
            <a:spLocks noChangeArrowheads="1"/>
          </p:cNvSpPr>
          <p:nvPr/>
        </p:nvSpPr>
        <p:spPr bwMode="auto">
          <a:xfrm>
            <a:off x="4111626" y="2406653"/>
            <a:ext cx="330200" cy="438149"/>
          </a:xfrm>
          <a:prstGeom prst="ellipse">
            <a:avLst/>
          </a:prstGeom>
          <a:solidFill>
            <a:srgbClr val="009099"/>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0" name="Rectangle 1084"/>
          <p:cNvSpPr>
            <a:spLocks noChangeArrowheads="1"/>
          </p:cNvSpPr>
          <p:nvPr/>
        </p:nvSpPr>
        <p:spPr bwMode="auto">
          <a:xfrm>
            <a:off x="4182384" y="2415902"/>
            <a:ext cx="2532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513080">
              <a:lnSpc>
                <a:spcPct val="93000"/>
              </a:lnSpc>
              <a:spcBef>
                <a:spcPts val="1200"/>
              </a:spcBef>
              <a:buClr>
                <a:schemeClr val="accent1"/>
              </a:buClr>
              <a:buFont typeface="Arial" panose="020B0604020202020204" pitchFamily="34" charset="0"/>
              <a:buChar char="•"/>
              <a:defRPr sz="2100">
                <a:solidFill>
                  <a:schemeClr val="tx2"/>
                </a:solidFill>
                <a:latin typeface="Open Sans" pitchFamily="34" charset="0"/>
              </a:defRPr>
            </a:lvl1pPr>
            <a:lvl2pPr indent="-228600" defTabSz="513080">
              <a:lnSpc>
                <a:spcPct val="93000"/>
              </a:lnSpc>
              <a:spcBef>
                <a:spcPts val="1200"/>
              </a:spcBef>
              <a:buClr>
                <a:schemeClr val="accent1"/>
              </a:buClr>
              <a:buFont typeface="Arial" panose="020B0604020202020204" pitchFamily="34" charset="0"/>
              <a:buChar char="–"/>
              <a:defRPr>
                <a:solidFill>
                  <a:schemeClr val="tx2"/>
                </a:solidFill>
                <a:latin typeface="Open Sans" pitchFamily="34" charset="0"/>
              </a:defRPr>
            </a:lvl2pPr>
            <a:lvl3pPr marL="685800" indent="-228600" defTabSz="513080">
              <a:lnSpc>
                <a:spcPct val="93000"/>
              </a:lnSpc>
              <a:spcBef>
                <a:spcPts val="1200"/>
              </a:spcBef>
              <a:buClr>
                <a:schemeClr val="accent1"/>
              </a:buClr>
              <a:buFont typeface="Arial" panose="020B0604020202020204" pitchFamily="34" charset="0"/>
              <a:buChar char="•"/>
              <a:defRPr>
                <a:solidFill>
                  <a:schemeClr val="tx2"/>
                </a:solidFill>
                <a:latin typeface="Open Sans" pitchFamily="34" charset="0"/>
              </a:defRPr>
            </a:lvl3pPr>
            <a:lvl4pPr marL="973455" indent="-287655" defTabSz="513080">
              <a:lnSpc>
                <a:spcPct val="93000"/>
              </a:lnSpc>
              <a:spcBef>
                <a:spcPts val="1200"/>
              </a:spcBef>
              <a:buClr>
                <a:schemeClr val="accent1"/>
              </a:buClr>
              <a:buFont typeface="Arial" panose="020B0604020202020204" pitchFamily="34" charset="0"/>
              <a:buChar char="–"/>
              <a:defRPr>
                <a:solidFill>
                  <a:schemeClr val="tx2"/>
                </a:solidFill>
                <a:latin typeface="Open Sans" pitchFamily="34" charset="0"/>
              </a:defRPr>
            </a:lvl4pPr>
            <a:lvl5pPr marL="2057400" indent="-228600" defTabSz="513080">
              <a:spcBef>
                <a:spcPct val="20000"/>
              </a:spcBef>
              <a:buClr>
                <a:schemeClr val="accent1"/>
              </a:buClr>
              <a:buFont typeface="Arial" panose="020B0604020202020204" pitchFamily="34" charset="0"/>
              <a:buChar char="»"/>
              <a:defRPr sz="2100">
                <a:solidFill>
                  <a:schemeClr val="bg2"/>
                </a:solidFill>
                <a:latin typeface="Open Sans" pitchFamily="34" charset="0"/>
              </a:defRPr>
            </a:lvl5pPr>
            <a:lvl6pPr marL="2514600" indent="-228600" defTabSz="513080" eaLnBrk="0" fontAlgn="base" hangingPunct="0">
              <a:spcBef>
                <a:spcPct val="20000"/>
              </a:spcBef>
              <a:spcAft>
                <a:spcPct val="0"/>
              </a:spcAft>
              <a:buClr>
                <a:schemeClr val="accent1"/>
              </a:buClr>
              <a:buFont typeface="Arial" panose="020B0604020202020204" pitchFamily="34" charset="0"/>
              <a:buChar char="»"/>
              <a:defRPr sz="2100">
                <a:solidFill>
                  <a:schemeClr val="bg2"/>
                </a:solidFill>
                <a:latin typeface="Open Sans" pitchFamily="34" charset="0"/>
              </a:defRPr>
            </a:lvl6pPr>
            <a:lvl7pPr marL="2971800" indent="-228600" defTabSz="513080" eaLnBrk="0" fontAlgn="base" hangingPunct="0">
              <a:spcBef>
                <a:spcPct val="20000"/>
              </a:spcBef>
              <a:spcAft>
                <a:spcPct val="0"/>
              </a:spcAft>
              <a:buClr>
                <a:schemeClr val="accent1"/>
              </a:buClr>
              <a:buFont typeface="Arial" panose="020B0604020202020204" pitchFamily="34" charset="0"/>
              <a:buChar char="»"/>
              <a:defRPr sz="2100">
                <a:solidFill>
                  <a:schemeClr val="bg2"/>
                </a:solidFill>
                <a:latin typeface="Open Sans" pitchFamily="34" charset="0"/>
              </a:defRPr>
            </a:lvl7pPr>
            <a:lvl8pPr marL="3429000" indent="-228600" defTabSz="513080" eaLnBrk="0" fontAlgn="base" hangingPunct="0">
              <a:spcBef>
                <a:spcPct val="20000"/>
              </a:spcBef>
              <a:spcAft>
                <a:spcPct val="0"/>
              </a:spcAft>
              <a:buClr>
                <a:schemeClr val="accent1"/>
              </a:buClr>
              <a:buFont typeface="Arial" panose="020B0604020202020204" pitchFamily="34" charset="0"/>
              <a:buChar char="»"/>
              <a:defRPr sz="2100">
                <a:solidFill>
                  <a:schemeClr val="bg2"/>
                </a:solidFill>
                <a:latin typeface="Open Sans" pitchFamily="34" charset="0"/>
              </a:defRPr>
            </a:lvl8pPr>
            <a:lvl9pPr marL="3886200" indent="-228600" defTabSz="513080" eaLnBrk="0" fontAlgn="base" hangingPunct="0">
              <a:spcBef>
                <a:spcPct val="20000"/>
              </a:spcBef>
              <a:spcAft>
                <a:spcPct val="0"/>
              </a:spcAft>
              <a:buClr>
                <a:schemeClr val="accent1"/>
              </a:buClr>
              <a:buFont typeface="Arial" panose="020B0604020202020204" pitchFamily="34" charset="0"/>
              <a:buChar char="»"/>
              <a:defRPr sz="2100">
                <a:solidFill>
                  <a:schemeClr val="bg2"/>
                </a:solidFill>
                <a:latin typeface="Open Sans" pitchFamily="34" charset="0"/>
              </a:defRPr>
            </a:lvl9pPr>
          </a:lstStyle>
          <a:p>
            <a:pPr>
              <a:lnSpc>
                <a:spcPct val="100000"/>
              </a:lnSpc>
              <a:spcBef>
                <a:spcPct val="0"/>
              </a:spcBef>
              <a:buClrTx/>
              <a:buFontTx/>
              <a:buNone/>
            </a:pPr>
            <a:r>
              <a:rPr lang="en-US" altLang="zh-CN" sz="2000" dirty="0">
                <a:solidFill>
                  <a:srgbClr val="FCFCFC"/>
                </a:solidFill>
                <a:latin typeface="张海山锐谐体" panose="02000000000000000000"/>
                <a:ea typeface="张海山锐谐体" panose="02000000000000000000"/>
              </a:rPr>
              <a:t>W</a:t>
            </a:r>
            <a:endParaRPr lang="zh-CN" altLang="zh-CN" sz="1000" dirty="0">
              <a:solidFill>
                <a:srgbClr val="000000"/>
              </a:solidFill>
              <a:latin typeface="Arial" panose="020B0604020202020204" pitchFamily="34" charset="0"/>
              <a:ea typeface="张海山锐谐体" panose="02000000000000000000"/>
            </a:endParaRPr>
          </a:p>
        </p:txBody>
      </p:sp>
      <p:sp>
        <p:nvSpPr>
          <p:cNvPr id="2146" name="Freeform 1168"/>
          <p:cNvSpPr/>
          <p:nvPr/>
        </p:nvSpPr>
        <p:spPr bwMode="auto">
          <a:xfrm>
            <a:off x="4535489" y="1896535"/>
            <a:ext cx="88900" cy="239184"/>
          </a:xfrm>
          <a:custGeom>
            <a:avLst/>
            <a:gdLst>
              <a:gd name="T0" fmla="*/ 5 w 49"/>
              <a:gd name="T1" fmla="*/ 0 h 100"/>
              <a:gd name="T2" fmla="*/ 0 w 49"/>
              <a:gd name="T3" fmla="*/ 3 h 100"/>
              <a:gd name="T4" fmla="*/ 7 w 49"/>
              <a:gd name="T5" fmla="*/ 3 h 100"/>
              <a:gd name="T6" fmla="*/ 49 w 49"/>
              <a:gd name="T7" fmla="*/ 100 h 100"/>
              <a:gd name="T8" fmla="*/ 49 w 49"/>
              <a:gd name="T9" fmla="*/ 100 h 100"/>
              <a:gd name="T10" fmla="*/ 5 w 49"/>
              <a:gd name="T11" fmla="*/ 0 h 100"/>
            </a:gdLst>
            <a:ahLst/>
            <a:cxnLst>
              <a:cxn ang="0">
                <a:pos x="T0" y="T1"/>
              </a:cxn>
              <a:cxn ang="0">
                <a:pos x="T2" y="T3"/>
              </a:cxn>
              <a:cxn ang="0">
                <a:pos x="T4" y="T5"/>
              </a:cxn>
              <a:cxn ang="0">
                <a:pos x="T6" y="T7"/>
              </a:cxn>
              <a:cxn ang="0">
                <a:pos x="T8" y="T9"/>
              </a:cxn>
              <a:cxn ang="0">
                <a:pos x="T10" y="T11"/>
              </a:cxn>
            </a:cxnLst>
            <a:rect l="0" t="0" r="r" b="b"/>
            <a:pathLst>
              <a:path w="49" h="100">
                <a:moveTo>
                  <a:pt x="5" y="0"/>
                </a:moveTo>
                <a:cubicBezTo>
                  <a:pt x="3" y="1"/>
                  <a:pt x="2" y="2"/>
                  <a:pt x="0" y="3"/>
                </a:cubicBezTo>
                <a:cubicBezTo>
                  <a:pt x="7" y="3"/>
                  <a:pt x="7" y="3"/>
                  <a:pt x="7" y="3"/>
                </a:cubicBezTo>
                <a:cubicBezTo>
                  <a:pt x="21" y="33"/>
                  <a:pt x="35" y="65"/>
                  <a:pt x="49" y="100"/>
                </a:cubicBezTo>
                <a:cubicBezTo>
                  <a:pt x="49" y="100"/>
                  <a:pt x="49" y="100"/>
                  <a:pt x="49" y="100"/>
                </a:cubicBezTo>
                <a:cubicBezTo>
                  <a:pt x="35" y="64"/>
                  <a:pt x="20" y="31"/>
                  <a:pt x="5" y="0"/>
                </a:cubicBezTo>
              </a:path>
            </a:pathLst>
          </a:custGeom>
          <a:solidFill>
            <a:srgbClr val="C8DFE2"/>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p>
            <a:pPr eaLnBrk="1" hangingPunct="1">
              <a:defRPr/>
            </a:pPr>
            <a:endParaRPr lang="zh-CN" altLang="en-US" sz="1015">
              <a:solidFill>
                <a:prstClr val="black"/>
              </a:solidFill>
            </a:endParaRPr>
          </a:p>
        </p:txBody>
      </p:sp>
      <p:sp>
        <p:nvSpPr>
          <p:cNvPr id="151783" name="Oval 604"/>
          <p:cNvSpPr>
            <a:spLocks noChangeArrowheads="1"/>
          </p:cNvSpPr>
          <p:nvPr/>
        </p:nvSpPr>
        <p:spPr bwMode="auto">
          <a:xfrm>
            <a:off x="3981453" y="60642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4" name="Oval 605"/>
          <p:cNvSpPr>
            <a:spLocks noChangeArrowheads="1"/>
          </p:cNvSpPr>
          <p:nvPr/>
        </p:nvSpPr>
        <p:spPr bwMode="auto">
          <a:xfrm>
            <a:off x="3981453" y="61362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5" name="Oval 606"/>
          <p:cNvSpPr>
            <a:spLocks noChangeArrowheads="1"/>
          </p:cNvSpPr>
          <p:nvPr/>
        </p:nvSpPr>
        <p:spPr bwMode="auto">
          <a:xfrm>
            <a:off x="3981453" y="62081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6" name="Oval 607"/>
          <p:cNvSpPr>
            <a:spLocks noChangeArrowheads="1"/>
          </p:cNvSpPr>
          <p:nvPr/>
        </p:nvSpPr>
        <p:spPr bwMode="auto">
          <a:xfrm>
            <a:off x="3981453" y="62801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7" name="Oval 608"/>
          <p:cNvSpPr>
            <a:spLocks noChangeArrowheads="1"/>
          </p:cNvSpPr>
          <p:nvPr/>
        </p:nvSpPr>
        <p:spPr bwMode="auto">
          <a:xfrm>
            <a:off x="3981453" y="63521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8" name="Oval 609"/>
          <p:cNvSpPr>
            <a:spLocks noChangeArrowheads="1"/>
          </p:cNvSpPr>
          <p:nvPr/>
        </p:nvSpPr>
        <p:spPr bwMode="auto">
          <a:xfrm>
            <a:off x="3981453" y="64198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89" name="Oval 610"/>
          <p:cNvSpPr>
            <a:spLocks noChangeArrowheads="1"/>
          </p:cNvSpPr>
          <p:nvPr/>
        </p:nvSpPr>
        <p:spPr bwMode="auto">
          <a:xfrm>
            <a:off x="3981453" y="64939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0" name="Oval 611"/>
          <p:cNvSpPr>
            <a:spLocks noChangeArrowheads="1"/>
          </p:cNvSpPr>
          <p:nvPr/>
        </p:nvSpPr>
        <p:spPr bwMode="auto">
          <a:xfrm>
            <a:off x="3981453" y="65637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1" name="Oval 612"/>
          <p:cNvSpPr>
            <a:spLocks noChangeArrowheads="1"/>
          </p:cNvSpPr>
          <p:nvPr/>
        </p:nvSpPr>
        <p:spPr bwMode="auto">
          <a:xfrm>
            <a:off x="3981453" y="66357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2" name="Oval 631"/>
          <p:cNvSpPr>
            <a:spLocks noChangeArrowheads="1"/>
          </p:cNvSpPr>
          <p:nvPr/>
        </p:nvSpPr>
        <p:spPr bwMode="auto">
          <a:xfrm>
            <a:off x="4017966" y="6102353"/>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3" name="Oval 632"/>
          <p:cNvSpPr>
            <a:spLocks noChangeArrowheads="1"/>
          </p:cNvSpPr>
          <p:nvPr/>
        </p:nvSpPr>
        <p:spPr bwMode="auto">
          <a:xfrm>
            <a:off x="4017966" y="61722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4" name="Oval 633"/>
          <p:cNvSpPr>
            <a:spLocks noChangeArrowheads="1"/>
          </p:cNvSpPr>
          <p:nvPr/>
        </p:nvSpPr>
        <p:spPr bwMode="auto">
          <a:xfrm>
            <a:off x="4017966" y="62441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5" name="Oval 634"/>
          <p:cNvSpPr>
            <a:spLocks noChangeArrowheads="1"/>
          </p:cNvSpPr>
          <p:nvPr/>
        </p:nvSpPr>
        <p:spPr bwMode="auto">
          <a:xfrm>
            <a:off x="4017966" y="63161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6" name="Oval 635"/>
          <p:cNvSpPr>
            <a:spLocks noChangeArrowheads="1"/>
          </p:cNvSpPr>
          <p:nvPr/>
        </p:nvSpPr>
        <p:spPr bwMode="auto">
          <a:xfrm>
            <a:off x="4017966" y="6383870"/>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7" name="Oval 636"/>
          <p:cNvSpPr>
            <a:spLocks noChangeArrowheads="1"/>
          </p:cNvSpPr>
          <p:nvPr/>
        </p:nvSpPr>
        <p:spPr bwMode="auto">
          <a:xfrm>
            <a:off x="4017966" y="64579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8" name="Oval 637"/>
          <p:cNvSpPr>
            <a:spLocks noChangeArrowheads="1"/>
          </p:cNvSpPr>
          <p:nvPr/>
        </p:nvSpPr>
        <p:spPr bwMode="auto">
          <a:xfrm>
            <a:off x="4017966" y="6527803"/>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799" name="Oval 638"/>
          <p:cNvSpPr>
            <a:spLocks noChangeArrowheads="1"/>
          </p:cNvSpPr>
          <p:nvPr/>
        </p:nvSpPr>
        <p:spPr bwMode="auto">
          <a:xfrm>
            <a:off x="4017966" y="65997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0" name="Oval 639"/>
          <p:cNvSpPr>
            <a:spLocks noChangeArrowheads="1"/>
          </p:cNvSpPr>
          <p:nvPr/>
        </p:nvSpPr>
        <p:spPr bwMode="auto">
          <a:xfrm>
            <a:off x="4017966" y="66717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1" name="Oval 657"/>
          <p:cNvSpPr>
            <a:spLocks noChangeArrowheads="1"/>
          </p:cNvSpPr>
          <p:nvPr/>
        </p:nvSpPr>
        <p:spPr bwMode="auto">
          <a:xfrm>
            <a:off x="4052891" y="60642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2" name="Oval 658"/>
          <p:cNvSpPr>
            <a:spLocks noChangeArrowheads="1"/>
          </p:cNvSpPr>
          <p:nvPr/>
        </p:nvSpPr>
        <p:spPr bwMode="auto">
          <a:xfrm>
            <a:off x="4052891" y="61362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3" name="Oval 659"/>
          <p:cNvSpPr>
            <a:spLocks noChangeArrowheads="1"/>
          </p:cNvSpPr>
          <p:nvPr/>
        </p:nvSpPr>
        <p:spPr bwMode="auto">
          <a:xfrm>
            <a:off x="4052891" y="62081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4" name="Oval 660"/>
          <p:cNvSpPr>
            <a:spLocks noChangeArrowheads="1"/>
          </p:cNvSpPr>
          <p:nvPr/>
        </p:nvSpPr>
        <p:spPr bwMode="auto">
          <a:xfrm>
            <a:off x="4052891" y="62801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5" name="Oval 661"/>
          <p:cNvSpPr>
            <a:spLocks noChangeArrowheads="1"/>
          </p:cNvSpPr>
          <p:nvPr/>
        </p:nvSpPr>
        <p:spPr bwMode="auto">
          <a:xfrm>
            <a:off x="4052891" y="63521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6" name="Oval 662"/>
          <p:cNvSpPr>
            <a:spLocks noChangeArrowheads="1"/>
          </p:cNvSpPr>
          <p:nvPr/>
        </p:nvSpPr>
        <p:spPr bwMode="auto">
          <a:xfrm>
            <a:off x="4052891" y="64198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7" name="Oval 663"/>
          <p:cNvSpPr>
            <a:spLocks noChangeArrowheads="1"/>
          </p:cNvSpPr>
          <p:nvPr/>
        </p:nvSpPr>
        <p:spPr bwMode="auto">
          <a:xfrm>
            <a:off x="4052891" y="64939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8" name="Oval 664"/>
          <p:cNvSpPr>
            <a:spLocks noChangeArrowheads="1"/>
          </p:cNvSpPr>
          <p:nvPr/>
        </p:nvSpPr>
        <p:spPr bwMode="auto">
          <a:xfrm>
            <a:off x="4052891" y="65637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09" name="Oval 665"/>
          <p:cNvSpPr>
            <a:spLocks noChangeArrowheads="1"/>
          </p:cNvSpPr>
          <p:nvPr/>
        </p:nvSpPr>
        <p:spPr bwMode="auto">
          <a:xfrm>
            <a:off x="4052891" y="66357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0" name="Oval 684"/>
          <p:cNvSpPr>
            <a:spLocks noChangeArrowheads="1"/>
          </p:cNvSpPr>
          <p:nvPr/>
        </p:nvSpPr>
        <p:spPr bwMode="auto">
          <a:xfrm>
            <a:off x="4087816" y="61023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1" name="Oval 685"/>
          <p:cNvSpPr>
            <a:spLocks noChangeArrowheads="1"/>
          </p:cNvSpPr>
          <p:nvPr/>
        </p:nvSpPr>
        <p:spPr bwMode="auto">
          <a:xfrm>
            <a:off x="4087816" y="61722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2" name="Oval 686"/>
          <p:cNvSpPr>
            <a:spLocks noChangeArrowheads="1"/>
          </p:cNvSpPr>
          <p:nvPr/>
        </p:nvSpPr>
        <p:spPr bwMode="auto">
          <a:xfrm>
            <a:off x="4087816" y="62441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3" name="Oval 687"/>
          <p:cNvSpPr>
            <a:spLocks noChangeArrowheads="1"/>
          </p:cNvSpPr>
          <p:nvPr/>
        </p:nvSpPr>
        <p:spPr bwMode="auto">
          <a:xfrm>
            <a:off x="4087816" y="6316136"/>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4" name="Oval 688"/>
          <p:cNvSpPr>
            <a:spLocks noChangeArrowheads="1"/>
          </p:cNvSpPr>
          <p:nvPr/>
        </p:nvSpPr>
        <p:spPr bwMode="auto">
          <a:xfrm>
            <a:off x="4087816" y="6383870"/>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5" name="Oval 689"/>
          <p:cNvSpPr>
            <a:spLocks noChangeArrowheads="1"/>
          </p:cNvSpPr>
          <p:nvPr/>
        </p:nvSpPr>
        <p:spPr bwMode="auto">
          <a:xfrm>
            <a:off x="4087816" y="64579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6" name="Oval 690"/>
          <p:cNvSpPr>
            <a:spLocks noChangeArrowheads="1"/>
          </p:cNvSpPr>
          <p:nvPr/>
        </p:nvSpPr>
        <p:spPr bwMode="auto">
          <a:xfrm>
            <a:off x="4087816" y="65278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7" name="Oval 691"/>
          <p:cNvSpPr>
            <a:spLocks noChangeArrowheads="1"/>
          </p:cNvSpPr>
          <p:nvPr/>
        </p:nvSpPr>
        <p:spPr bwMode="auto">
          <a:xfrm>
            <a:off x="4087816" y="65997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8" name="Oval 692"/>
          <p:cNvSpPr>
            <a:spLocks noChangeArrowheads="1"/>
          </p:cNvSpPr>
          <p:nvPr/>
        </p:nvSpPr>
        <p:spPr bwMode="auto">
          <a:xfrm>
            <a:off x="4087816" y="6671736"/>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19" name="Oval 710"/>
          <p:cNvSpPr>
            <a:spLocks noChangeArrowheads="1"/>
          </p:cNvSpPr>
          <p:nvPr/>
        </p:nvSpPr>
        <p:spPr bwMode="auto">
          <a:xfrm>
            <a:off x="4122739" y="6064254"/>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0" name="Oval 711"/>
          <p:cNvSpPr>
            <a:spLocks noChangeArrowheads="1"/>
          </p:cNvSpPr>
          <p:nvPr/>
        </p:nvSpPr>
        <p:spPr bwMode="auto">
          <a:xfrm>
            <a:off x="4122739" y="6136221"/>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1" name="Oval 712"/>
          <p:cNvSpPr>
            <a:spLocks noChangeArrowheads="1"/>
          </p:cNvSpPr>
          <p:nvPr/>
        </p:nvSpPr>
        <p:spPr bwMode="auto">
          <a:xfrm>
            <a:off x="4122739" y="620818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2" name="Oval 713"/>
          <p:cNvSpPr>
            <a:spLocks noChangeArrowheads="1"/>
          </p:cNvSpPr>
          <p:nvPr/>
        </p:nvSpPr>
        <p:spPr bwMode="auto">
          <a:xfrm>
            <a:off x="4122739" y="6280153"/>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3" name="Oval 714"/>
          <p:cNvSpPr>
            <a:spLocks noChangeArrowheads="1"/>
          </p:cNvSpPr>
          <p:nvPr/>
        </p:nvSpPr>
        <p:spPr bwMode="auto">
          <a:xfrm>
            <a:off x="4122739" y="6352119"/>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4" name="Oval 715"/>
          <p:cNvSpPr>
            <a:spLocks noChangeArrowheads="1"/>
          </p:cNvSpPr>
          <p:nvPr/>
        </p:nvSpPr>
        <p:spPr bwMode="auto">
          <a:xfrm>
            <a:off x="4122739" y="6419853"/>
            <a:ext cx="23812"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5" name="Oval 716"/>
          <p:cNvSpPr>
            <a:spLocks noChangeArrowheads="1"/>
          </p:cNvSpPr>
          <p:nvPr/>
        </p:nvSpPr>
        <p:spPr bwMode="auto">
          <a:xfrm>
            <a:off x="4122739" y="649393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6" name="Oval 717"/>
          <p:cNvSpPr>
            <a:spLocks noChangeArrowheads="1"/>
          </p:cNvSpPr>
          <p:nvPr/>
        </p:nvSpPr>
        <p:spPr bwMode="auto">
          <a:xfrm>
            <a:off x="4122739" y="6563787"/>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7" name="Oval 718"/>
          <p:cNvSpPr>
            <a:spLocks noChangeArrowheads="1"/>
          </p:cNvSpPr>
          <p:nvPr/>
        </p:nvSpPr>
        <p:spPr bwMode="auto">
          <a:xfrm>
            <a:off x="4122739" y="6635754"/>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8" name="Oval 737"/>
          <p:cNvSpPr>
            <a:spLocks noChangeArrowheads="1"/>
          </p:cNvSpPr>
          <p:nvPr/>
        </p:nvSpPr>
        <p:spPr bwMode="auto">
          <a:xfrm>
            <a:off x="4159251" y="6102353"/>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29" name="Oval 738"/>
          <p:cNvSpPr>
            <a:spLocks noChangeArrowheads="1"/>
          </p:cNvSpPr>
          <p:nvPr/>
        </p:nvSpPr>
        <p:spPr bwMode="auto">
          <a:xfrm>
            <a:off x="4159251" y="61722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0" name="Oval 739"/>
          <p:cNvSpPr>
            <a:spLocks noChangeArrowheads="1"/>
          </p:cNvSpPr>
          <p:nvPr/>
        </p:nvSpPr>
        <p:spPr bwMode="auto">
          <a:xfrm>
            <a:off x="4159251" y="6244170"/>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1" name="Oval 740"/>
          <p:cNvSpPr>
            <a:spLocks noChangeArrowheads="1"/>
          </p:cNvSpPr>
          <p:nvPr/>
        </p:nvSpPr>
        <p:spPr bwMode="auto">
          <a:xfrm>
            <a:off x="4159251" y="6316136"/>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2" name="Oval 741"/>
          <p:cNvSpPr>
            <a:spLocks noChangeArrowheads="1"/>
          </p:cNvSpPr>
          <p:nvPr/>
        </p:nvSpPr>
        <p:spPr bwMode="auto">
          <a:xfrm>
            <a:off x="4159251" y="6383870"/>
            <a:ext cx="20638"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3" name="Oval 742"/>
          <p:cNvSpPr>
            <a:spLocks noChangeArrowheads="1"/>
          </p:cNvSpPr>
          <p:nvPr/>
        </p:nvSpPr>
        <p:spPr bwMode="auto">
          <a:xfrm>
            <a:off x="4159251" y="64579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4" name="Oval 743"/>
          <p:cNvSpPr>
            <a:spLocks noChangeArrowheads="1"/>
          </p:cNvSpPr>
          <p:nvPr/>
        </p:nvSpPr>
        <p:spPr bwMode="auto">
          <a:xfrm>
            <a:off x="4159251" y="6527803"/>
            <a:ext cx="20638"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5" name="Oval 744"/>
          <p:cNvSpPr>
            <a:spLocks noChangeArrowheads="1"/>
          </p:cNvSpPr>
          <p:nvPr/>
        </p:nvSpPr>
        <p:spPr bwMode="auto">
          <a:xfrm>
            <a:off x="4159251" y="6599770"/>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6" name="Oval 745"/>
          <p:cNvSpPr>
            <a:spLocks noChangeArrowheads="1"/>
          </p:cNvSpPr>
          <p:nvPr/>
        </p:nvSpPr>
        <p:spPr bwMode="auto">
          <a:xfrm>
            <a:off x="4159251" y="6671736"/>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7" name="Oval 763"/>
          <p:cNvSpPr>
            <a:spLocks noChangeArrowheads="1"/>
          </p:cNvSpPr>
          <p:nvPr/>
        </p:nvSpPr>
        <p:spPr bwMode="auto">
          <a:xfrm>
            <a:off x="4194178" y="60642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8" name="Oval 764"/>
          <p:cNvSpPr>
            <a:spLocks noChangeArrowheads="1"/>
          </p:cNvSpPr>
          <p:nvPr/>
        </p:nvSpPr>
        <p:spPr bwMode="auto">
          <a:xfrm>
            <a:off x="4194178" y="61362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39" name="Oval 765"/>
          <p:cNvSpPr>
            <a:spLocks noChangeArrowheads="1"/>
          </p:cNvSpPr>
          <p:nvPr/>
        </p:nvSpPr>
        <p:spPr bwMode="auto">
          <a:xfrm>
            <a:off x="4194178" y="62081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0" name="Oval 766"/>
          <p:cNvSpPr>
            <a:spLocks noChangeArrowheads="1"/>
          </p:cNvSpPr>
          <p:nvPr/>
        </p:nvSpPr>
        <p:spPr bwMode="auto">
          <a:xfrm>
            <a:off x="4194178" y="62801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1" name="Oval 767"/>
          <p:cNvSpPr>
            <a:spLocks noChangeArrowheads="1"/>
          </p:cNvSpPr>
          <p:nvPr/>
        </p:nvSpPr>
        <p:spPr bwMode="auto">
          <a:xfrm>
            <a:off x="4194178" y="63521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2" name="Oval 768"/>
          <p:cNvSpPr>
            <a:spLocks noChangeArrowheads="1"/>
          </p:cNvSpPr>
          <p:nvPr/>
        </p:nvSpPr>
        <p:spPr bwMode="auto">
          <a:xfrm>
            <a:off x="4194178" y="64198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3" name="Oval 769"/>
          <p:cNvSpPr>
            <a:spLocks noChangeArrowheads="1"/>
          </p:cNvSpPr>
          <p:nvPr/>
        </p:nvSpPr>
        <p:spPr bwMode="auto">
          <a:xfrm>
            <a:off x="4194178" y="64939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4" name="Oval 770"/>
          <p:cNvSpPr>
            <a:spLocks noChangeArrowheads="1"/>
          </p:cNvSpPr>
          <p:nvPr/>
        </p:nvSpPr>
        <p:spPr bwMode="auto">
          <a:xfrm>
            <a:off x="4194178" y="65637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5" name="Oval 771"/>
          <p:cNvSpPr>
            <a:spLocks noChangeArrowheads="1"/>
          </p:cNvSpPr>
          <p:nvPr/>
        </p:nvSpPr>
        <p:spPr bwMode="auto">
          <a:xfrm>
            <a:off x="4194178" y="66357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6" name="Oval 791"/>
          <p:cNvSpPr>
            <a:spLocks noChangeArrowheads="1"/>
          </p:cNvSpPr>
          <p:nvPr/>
        </p:nvSpPr>
        <p:spPr bwMode="auto">
          <a:xfrm>
            <a:off x="4230691" y="6102353"/>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7" name="Oval 792"/>
          <p:cNvSpPr>
            <a:spLocks noChangeArrowheads="1"/>
          </p:cNvSpPr>
          <p:nvPr/>
        </p:nvSpPr>
        <p:spPr bwMode="auto">
          <a:xfrm>
            <a:off x="4230691" y="61722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8" name="Oval 793"/>
          <p:cNvSpPr>
            <a:spLocks noChangeArrowheads="1"/>
          </p:cNvSpPr>
          <p:nvPr/>
        </p:nvSpPr>
        <p:spPr bwMode="auto">
          <a:xfrm>
            <a:off x="4230691" y="62441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49" name="Oval 794"/>
          <p:cNvSpPr>
            <a:spLocks noChangeArrowheads="1"/>
          </p:cNvSpPr>
          <p:nvPr/>
        </p:nvSpPr>
        <p:spPr bwMode="auto">
          <a:xfrm>
            <a:off x="4230691" y="63161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0" name="Oval 795"/>
          <p:cNvSpPr>
            <a:spLocks noChangeArrowheads="1"/>
          </p:cNvSpPr>
          <p:nvPr/>
        </p:nvSpPr>
        <p:spPr bwMode="auto">
          <a:xfrm>
            <a:off x="4230691" y="6383870"/>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1" name="Oval 796"/>
          <p:cNvSpPr>
            <a:spLocks noChangeArrowheads="1"/>
          </p:cNvSpPr>
          <p:nvPr/>
        </p:nvSpPr>
        <p:spPr bwMode="auto">
          <a:xfrm>
            <a:off x="4230691" y="64579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2" name="Oval 797"/>
          <p:cNvSpPr>
            <a:spLocks noChangeArrowheads="1"/>
          </p:cNvSpPr>
          <p:nvPr/>
        </p:nvSpPr>
        <p:spPr bwMode="auto">
          <a:xfrm>
            <a:off x="4230691" y="6527803"/>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3" name="Oval 798"/>
          <p:cNvSpPr>
            <a:spLocks noChangeArrowheads="1"/>
          </p:cNvSpPr>
          <p:nvPr/>
        </p:nvSpPr>
        <p:spPr bwMode="auto">
          <a:xfrm>
            <a:off x="4230691" y="65997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4" name="Oval 799"/>
          <p:cNvSpPr>
            <a:spLocks noChangeArrowheads="1"/>
          </p:cNvSpPr>
          <p:nvPr/>
        </p:nvSpPr>
        <p:spPr bwMode="auto">
          <a:xfrm>
            <a:off x="4230691" y="66717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5" name="Oval 817"/>
          <p:cNvSpPr>
            <a:spLocks noChangeArrowheads="1"/>
          </p:cNvSpPr>
          <p:nvPr/>
        </p:nvSpPr>
        <p:spPr bwMode="auto">
          <a:xfrm>
            <a:off x="4264028" y="6064254"/>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6" name="Oval 818"/>
          <p:cNvSpPr>
            <a:spLocks noChangeArrowheads="1"/>
          </p:cNvSpPr>
          <p:nvPr/>
        </p:nvSpPr>
        <p:spPr bwMode="auto">
          <a:xfrm>
            <a:off x="4264028" y="6136221"/>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7" name="Oval 819"/>
          <p:cNvSpPr>
            <a:spLocks noChangeArrowheads="1"/>
          </p:cNvSpPr>
          <p:nvPr/>
        </p:nvSpPr>
        <p:spPr bwMode="auto">
          <a:xfrm>
            <a:off x="4264028" y="62081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8" name="Oval 820"/>
          <p:cNvSpPr>
            <a:spLocks noChangeArrowheads="1"/>
          </p:cNvSpPr>
          <p:nvPr/>
        </p:nvSpPr>
        <p:spPr bwMode="auto">
          <a:xfrm>
            <a:off x="4264028" y="6280153"/>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59" name="Oval 821"/>
          <p:cNvSpPr>
            <a:spLocks noChangeArrowheads="1"/>
          </p:cNvSpPr>
          <p:nvPr/>
        </p:nvSpPr>
        <p:spPr bwMode="auto">
          <a:xfrm>
            <a:off x="4264028" y="6352119"/>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0" name="Oval 822"/>
          <p:cNvSpPr>
            <a:spLocks noChangeArrowheads="1"/>
          </p:cNvSpPr>
          <p:nvPr/>
        </p:nvSpPr>
        <p:spPr bwMode="auto">
          <a:xfrm>
            <a:off x="4264028" y="6419853"/>
            <a:ext cx="23813"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1" name="Oval 823"/>
          <p:cNvSpPr>
            <a:spLocks noChangeArrowheads="1"/>
          </p:cNvSpPr>
          <p:nvPr/>
        </p:nvSpPr>
        <p:spPr bwMode="auto">
          <a:xfrm>
            <a:off x="4264028" y="64939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2" name="Oval 824"/>
          <p:cNvSpPr>
            <a:spLocks noChangeArrowheads="1"/>
          </p:cNvSpPr>
          <p:nvPr/>
        </p:nvSpPr>
        <p:spPr bwMode="auto">
          <a:xfrm>
            <a:off x="4264028" y="65637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3" name="Oval 825"/>
          <p:cNvSpPr>
            <a:spLocks noChangeArrowheads="1"/>
          </p:cNvSpPr>
          <p:nvPr/>
        </p:nvSpPr>
        <p:spPr bwMode="auto">
          <a:xfrm>
            <a:off x="4264028" y="6635754"/>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4" name="Oval 844"/>
          <p:cNvSpPr>
            <a:spLocks noChangeArrowheads="1"/>
          </p:cNvSpPr>
          <p:nvPr/>
        </p:nvSpPr>
        <p:spPr bwMode="auto">
          <a:xfrm>
            <a:off x="4300539" y="6102353"/>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5" name="Oval 845"/>
          <p:cNvSpPr>
            <a:spLocks noChangeArrowheads="1"/>
          </p:cNvSpPr>
          <p:nvPr/>
        </p:nvSpPr>
        <p:spPr bwMode="auto">
          <a:xfrm>
            <a:off x="4300539" y="6172203"/>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6" name="Oval 846"/>
          <p:cNvSpPr>
            <a:spLocks noChangeArrowheads="1"/>
          </p:cNvSpPr>
          <p:nvPr/>
        </p:nvSpPr>
        <p:spPr bwMode="auto">
          <a:xfrm>
            <a:off x="4300539" y="6244170"/>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7" name="Oval 847"/>
          <p:cNvSpPr>
            <a:spLocks noChangeArrowheads="1"/>
          </p:cNvSpPr>
          <p:nvPr/>
        </p:nvSpPr>
        <p:spPr bwMode="auto">
          <a:xfrm>
            <a:off x="4300539" y="6316136"/>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8" name="Oval 848"/>
          <p:cNvSpPr>
            <a:spLocks noChangeArrowheads="1"/>
          </p:cNvSpPr>
          <p:nvPr/>
        </p:nvSpPr>
        <p:spPr bwMode="auto">
          <a:xfrm>
            <a:off x="4300539" y="6383870"/>
            <a:ext cx="23812"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69" name="Oval 849"/>
          <p:cNvSpPr>
            <a:spLocks noChangeArrowheads="1"/>
          </p:cNvSpPr>
          <p:nvPr/>
        </p:nvSpPr>
        <p:spPr bwMode="auto">
          <a:xfrm>
            <a:off x="4300539" y="6457954"/>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0" name="Oval 850"/>
          <p:cNvSpPr>
            <a:spLocks noChangeArrowheads="1"/>
          </p:cNvSpPr>
          <p:nvPr/>
        </p:nvSpPr>
        <p:spPr bwMode="auto">
          <a:xfrm>
            <a:off x="4300539" y="6527803"/>
            <a:ext cx="23812"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1" name="Oval 851"/>
          <p:cNvSpPr>
            <a:spLocks noChangeArrowheads="1"/>
          </p:cNvSpPr>
          <p:nvPr/>
        </p:nvSpPr>
        <p:spPr bwMode="auto">
          <a:xfrm>
            <a:off x="4300539" y="6599770"/>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2" name="Oval 852"/>
          <p:cNvSpPr>
            <a:spLocks noChangeArrowheads="1"/>
          </p:cNvSpPr>
          <p:nvPr/>
        </p:nvSpPr>
        <p:spPr bwMode="auto">
          <a:xfrm>
            <a:off x="4300539" y="6671736"/>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3" name="Oval 870"/>
          <p:cNvSpPr>
            <a:spLocks noChangeArrowheads="1"/>
          </p:cNvSpPr>
          <p:nvPr/>
        </p:nvSpPr>
        <p:spPr bwMode="auto">
          <a:xfrm>
            <a:off x="4335466" y="60642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4" name="Oval 871"/>
          <p:cNvSpPr>
            <a:spLocks noChangeArrowheads="1"/>
          </p:cNvSpPr>
          <p:nvPr/>
        </p:nvSpPr>
        <p:spPr bwMode="auto">
          <a:xfrm>
            <a:off x="4335466" y="61362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5" name="Oval 872"/>
          <p:cNvSpPr>
            <a:spLocks noChangeArrowheads="1"/>
          </p:cNvSpPr>
          <p:nvPr/>
        </p:nvSpPr>
        <p:spPr bwMode="auto">
          <a:xfrm>
            <a:off x="4335466" y="62081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6" name="Oval 873"/>
          <p:cNvSpPr>
            <a:spLocks noChangeArrowheads="1"/>
          </p:cNvSpPr>
          <p:nvPr/>
        </p:nvSpPr>
        <p:spPr bwMode="auto">
          <a:xfrm>
            <a:off x="4335466" y="62801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7" name="Oval 874"/>
          <p:cNvSpPr>
            <a:spLocks noChangeArrowheads="1"/>
          </p:cNvSpPr>
          <p:nvPr/>
        </p:nvSpPr>
        <p:spPr bwMode="auto">
          <a:xfrm>
            <a:off x="4335466" y="63521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8" name="Oval 875"/>
          <p:cNvSpPr>
            <a:spLocks noChangeArrowheads="1"/>
          </p:cNvSpPr>
          <p:nvPr/>
        </p:nvSpPr>
        <p:spPr bwMode="auto">
          <a:xfrm>
            <a:off x="4335466" y="64198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79" name="Oval 876"/>
          <p:cNvSpPr>
            <a:spLocks noChangeArrowheads="1"/>
          </p:cNvSpPr>
          <p:nvPr/>
        </p:nvSpPr>
        <p:spPr bwMode="auto">
          <a:xfrm>
            <a:off x="4335466" y="64939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0" name="Oval 877"/>
          <p:cNvSpPr>
            <a:spLocks noChangeArrowheads="1"/>
          </p:cNvSpPr>
          <p:nvPr/>
        </p:nvSpPr>
        <p:spPr bwMode="auto">
          <a:xfrm>
            <a:off x="4335466" y="65637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1" name="Oval 878"/>
          <p:cNvSpPr>
            <a:spLocks noChangeArrowheads="1"/>
          </p:cNvSpPr>
          <p:nvPr/>
        </p:nvSpPr>
        <p:spPr bwMode="auto">
          <a:xfrm>
            <a:off x="4335466" y="66357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2" name="Oval 897"/>
          <p:cNvSpPr>
            <a:spLocks noChangeArrowheads="1"/>
          </p:cNvSpPr>
          <p:nvPr/>
        </p:nvSpPr>
        <p:spPr bwMode="auto">
          <a:xfrm>
            <a:off x="4371976" y="6102353"/>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3" name="Oval 898"/>
          <p:cNvSpPr>
            <a:spLocks noChangeArrowheads="1"/>
          </p:cNvSpPr>
          <p:nvPr/>
        </p:nvSpPr>
        <p:spPr bwMode="auto">
          <a:xfrm>
            <a:off x="4371976" y="6172203"/>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4" name="Oval 899"/>
          <p:cNvSpPr>
            <a:spLocks noChangeArrowheads="1"/>
          </p:cNvSpPr>
          <p:nvPr/>
        </p:nvSpPr>
        <p:spPr bwMode="auto">
          <a:xfrm>
            <a:off x="4371976" y="6244170"/>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5" name="Oval 900"/>
          <p:cNvSpPr>
            <a:spLocks noChangeArrowheads="1"/>
          </p:cNvSpPr>
          <p:nvPr/>
        </p:nvSpPr>
        <p:spPr bwMode="auto">
          <a:xfrm>
            <a:off x="4371976" y="6316136"/>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6" name="Oval 901"/>
          <p:cNvSpPr>
            <a:spLocks noChangeArrowheads="1"/>
          </p:cNvSpPr>
          <p:nvPr/>
        </p:nvSpPr>
        <p:spPr bwMode="auto">
          <a:xfrm>
            <a:off x="4371976" y="6383870"/>
            <a:ext cx="20638"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7" name="Oval 902"/>
          <p:cNvSpPr>
            <a:spLocks noChangeArrowheads="1"/>
          </p:cNvSpPr>
          <p:nvPr/>
        </p:nvSpPr>
        <p:spPr bwMode="auto">
          <a:xfrm>
            <a:off x="4371976" y="64579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8" name="Oval 903"/>
          <p:cNvSpPr>
            <a:spLocks noChangeArrowheads="1"/>
          </p:cNvSpPr>
          <p:nvPr/>
        </p:nvSpPr>
        <p:spPr bwMode="auto">
          <a:xfrm>
            <a:off x="4371976" y="6527803"/>
            <a:ext cx="20638"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89" name="Oval 904"/>
          <p:cNvSpPr>
            <a:spLocks noChangeArrowheads="1"/>
          </p:cNvSpPr>
          <p:nvPr/>
        </p:nvSpPr>
        <p:spPr bwMode="auto">
          <a:xfrm>
            <a:off x="4371976" y="6599770"/>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0" name="Oval 905"/>
          <p:cNvSpPr>
            <a:spLocks noChangeArrowheads="1"/>
          </p:cNvSpPr>
          <p:nvPr/>
        </p:nvSpPr>
        <p:spPr bwMode="auto">
          <a:xfrm>
            <a:off x="4371976" y="6671736"/>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1" name="Oval 923"/>
          <p:cNvSpPr>
            <a:spLocks noChangeArrowheads="1"/>
          </p:cNvSpPr>
          <p:nvPr/>
        </p:nvSpPr>
        <p:spPr bwMode="auto">
          <a:xfrm>
            <a:off x="4406902" y="60642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2" name="Oval 924"/>
          <p:cNvSpPr>
            <a:spLocks noChangeArrowheads="1"/>
          </p:cNvSpPr>
          <p:nvPr/>
        </p:nvSpPr>
        <p:spPr bwMode="auto">
          <a:xfrm>
            <a:off x="4406902" y="6136221"/>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3" name="Oval 925"/>
          <p:cNvSpPr>
            <a:spLocks noChangeArrowheads="1"/>
          </p:cNvSpPr>
          <p:nvPr/>
        </p:nvSpPr>
        <p:spPr bwMode="auto">
          <a:xfrm>
            <a:off x="4406902" y="62081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4" name="Oval 926"/>
          <p:cNvSpPr>
            <a:spLocks noChangeArrowheads="1"/>
          </p:cNvSpPr>
          <p:nvPr/>
        </p:nvSpPr>
        <p:spPr bwMode="auto">
          <a:xfrm>
            <a:off x="4406902" y="62801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5" name="Oval 927"/>
          <p:cNvSpPr>
            <a:spLocks noChangeArrowheads="1"/>
          </p:cNvSpPr>
          <p:nvPr/>
        </p:nvSpPr>
        <p:spPr bwMode="auto">
          <a:xfrm>
            <a:off x="4406902" y="63521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6" name="Oval 928"/>
          <p:cNvSpPr>
            <a:spLocks noChangeArrowheads="1"/>
          </p:cNvSpPr>
          <p:nvPr/>
        </p:nvSpPr>
        <p:spPr bwMode="auto">
          <a:xfrm>
            <a:off x="4406902" y="6419853"/>
            <a:ext cx="22225"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7" name="Oval 929"/>
          <p:cNvSpPr>
            <a:spLocks noChangeArrowheads="1"/>
          </p:cNvSpPr>
          <p:nvPr/>
        </p:nvSpPr>
        <p:spPr bwMode="auto">
          <a:xfrm>
            <a:off x="4406902" y="649393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8" name="Oval 930"/>
          <p:cNvSpPr>
            <a:spLocks noChangeArrowheads="1"/>
          </p:cNvSpPr>
          <p:nvPr/>
        </p:nvSpPr>
        <p:spPr bwMode="auto">
          <a:xfrm>
            <a:off x="4406902" y="6563787"/>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899" name="Oval 931"/>
          <p:cNvSpPr>
            <a:spLocks noChangeArrowheads="1"/>
          </p:cNvSpPr>
          <p:nvPr/>
        </p:nvSpPr>
        <p:spPr bwMode="auto">
          <a:xfrm>
            <a:off x="4406902" y="66357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0" name="Oval 950"/>
          <p:cNvSpPr>
            <a:spLocks noChangeArrowheads="1"/>
          </p:cNvSpPr>
          <p:nvPr/>
        </p:nvSpPr>
        <p:spPr bwMode="auto">
          <a:xfrm>
            <a:off x="4443416" y="6102353"/>
            <a:ext cx="20637"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1" name="Oval 951"/>
          <p:cNvSpPr>
            <a:spLocks noChangeArrowheads="1"/>
          </p:cNvSpPr>
          <p:nvPr/>
        </p:nvSpPr>
        <p:spPr bwMode="auto">
          <a:xfrm>
            <a:off x="4443416" y="6172203"/>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2" name="Oval 952"/>
          <p:cNvSpPr>
            <a:spLocks noChangeArrowheads="1"/>
          </p:cNvSpPr>
          <p:nvPr/>
        </p:nvSpPr>
        <p:spPr bwMode="auto">
          <a:xfrm>
            <a:off x="4443416" y="62441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3" name="Oval 953"/>
          <p:cNvSpPr>
            <a:spLocks noChangeArrowheads="1"/>
          </p:cNvSpPr>
          <p:nvPr/>
        </p:nvSpPr>
        <p:spPr bwMode="auto">
          <a:xfrm>
            <a:off x="4443416" y="63161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4" name="Oval 954"/>
          <p:cNvSpPr>
            <a:spLocks noChangeArrowheads="1"/>
          </p:cNvSpPr>
          <p:nvPr/>
        </p:nvSpPr>
        <p:spPr bwMode="auto">
          <a:xfrm>
            <a:off x="4443416" y="6383870"/>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5" name="Oval 955"/>
          <p:cNvSpPr>
            <a:spLocks noChangeArrowheads="1"/>
          </p:cNvSpPr>
          <p:nvPr/>
        </p:nvSpPr>
        <p:spPr bwMode="auto">
          <a:xfrm>
            <a:off x="4443416" y="64579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6" name="Oval 956"/>
          <p:cNvSpPr>
            <a:spLocks noChangeArrowheads="1"/>
          </p:cNvSpPr>
          <p:nvPr/>
        </p:nvSpPr>
        <p:spPr bwMode="auto">
          <a:xfrm>
            <a:off x="4443416" y="6527803"/>
            <a:ext cx="20637"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7" name="Oval 957"/>
          <p:cNvSpPr>
            <a:spLocks noChangeArrowheads="1"/>
          </p:cNvSpPr>
          <p:nvPr/>
        </p:nvSpPr>
        <p:spPr bwMode="auto">
          <a:xfrm>
            <a:off x="4443416" y="6599770"/>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8" name="Oval 958"/>
          <p:cNvSpPr>
            <a:spLocks noChangeArrowheads="1"/>
          </p:cNvSpPr>
          <p:nvPr/>
        </p:nvSpPr>
        <p:spPr bwMode="auto">
          <a:xfrm>
            <a:off x="4443416" y="6671736"/>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09" name="Oval 976"/>
          <p:cNvSpPr>
            <a:spLocks noChangeArrowheads="1"/>
          </p:cNvSpPr>
          <p:nvPr/>
        </p:nvSpPr>
        <p:spPr bwMode="auto">
          <a:xfrm>
            <a:off x="4476753" y="6064254"/>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0" name="Oval 977"/>
          <p:cNvSpPr>
            <a:spLocks noChangeArrowheads="1"/>
          </p:cNvSpPr>
          <p:nvPr/>
        </p:nvSpPr>
        <p:spPr bwMode="auto">
          <a:xfrm>
            <a:off x="4476753" y="6136221"/>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1" name="Oval 978"/>
          <p:cNvSpPr>
            <a:spLocks noChangeArrowheads="1"/>
          </p:cNvSpPr>
          <p:nvPr/>
        </p:nvSpPr>
        <p:spPr bwMode="auto">
          <a:xfrm>
            <a:off x="4476753" y="62081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2" name="Oval 979"/>
          <p:cNvSpPr>
            <a:spLocks noChangeArrowheads="1"/>
          </p:cNvSpPr>
          <p:nvPr/>
        </p:nvSpPr>
        <p:spPr bwMode="auto">
          <a:xfrm>
            <a:off x="4476753" y="6280153"/>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3" name="Oval 980"/>
          <p:cNvSpPr>
            <a:spLocks noChangeArrowheads="1"/>
          </p:cNvSpPr>
          <p:nvPr/>
        </p:nvSpPr>
        <p:spPr bwMode="auto">
          <a:xfrm>
            <a:off x="4476753" y="6352119"/>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4" name="Oval 981"/>
          <p:cNvSpPr>
            <a:spLocks noChangeArrowheads="1"/>
          </p:cNvSpPr>
          <p:nvPr/>
        </p:nvSpPr>
        <p:spPr bwMode="auto">
          <a:xfrm>
            <a:off x="4476753" y="6419853"/>
            <a:ext cx="23813"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5" name="Oval 982"/>
          <p:cNvSpPr>
            <a:spLocks noChangeArrowheads="1"/>
          </p:cNvSpPr>
          <p:nvPr/>
        </p:nvSpPr>
        <p:spPr bwMode="auto">
          <a:xfrm>
            <a:off x="4476753" y="649393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6" name="Oval 983"/>
          <p:cNvSpPr>
            <a:spLocks noChangeArrowheads="1"/>
          </p:cNvSpPr>
          <p:nvPr/>
        </p:nvSpPr>
        <p:spPr bwMode="auto">
          <a:xfrm>
            <a:off x="4476753" y="6563787"/>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7" name="Oval 984"/>
          <p:cNvSpPr>
            <a:spLocks noChangeArrowheads="1"/>
          </p:cNvSpPr>
          <p:nvPr/>
        </p:nvSpPr>
        <p:spPr bwMode="auto">
          <a:xfrm>
            <a:off x="4476753" y="6635754"/>
            <a:ext cx="23813"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8" name="Oval 1004"/>
          <p:cNvSpPr>
            <a:spLocks noChangeArrowheads="1"/>
          </p:cNvSpPr>
          <p:nvPr/>
        </p:nvSpPr>
        <p:spPr bwMode="auto">
          <a:xfrm>
            <a:off x="4549776" y="60642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19" name="Oval 1005"/>
          <p:cNvSpPr>
            <a:spLocks noChangeArrowheads="1"/>
          </p:cNvSpPr>
          <p:nvPr/>
        </p:nvSpPr>
        <p:spPr bwMode="auto">
          <a:xfrm>
            <a:off x="4549776" y="6136221"/>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0" name="Oval 1006"/>
          <p:cNvSpPr>
            <a:spLocks noChangeArrowheads="1"/>
          </p:cNvSpPr>
          <p:nvPr/>
        </p:nvSpPr>
        <p:spPr bwMode="auto">
          <a:xfrm>
            <a:off x="4549776" y="620818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1" name="Oval 1007"/>
          <p:cNvSpPr>
            <a:spLocks noChangeArrowheads="1"/>
          </p:cNvSpPr>
          <p:nvPr/>
        </p:nvSpPr>
        <p:spPr bwMode="auto">
          <a:xfrm>
            <a:off x="4549776" y="6280153"/>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2" name="Oval 1008"/>
          <p:cNvSpPr>
            <a:spLocks noChangeArrowheads="1"/>
          </p:cNvSpPr>
          <p:nvPr/>
        </p:nvSpPr>
        <p:spPr bwMode="auto">
          <a:xfrm>
            <a:off x="4549776" y="6352119"/>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3" name="Oval 1009"/>
          <p:cNvSpPr>
            <a:spLocks noChangeArrowheads="1"/>
          </p:cNvSpPr>
          <p:nvPr/>
        </p:nvSpPr>
        <p:spPr bwMode="auto">
          <a:xfrm>
            <a:off x="4549776" y="6419853"/>
            <a:ext cx="20638" cy="31749"/>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4" name="Oval 1010"/>
          <p:cNvSpPr>
            <a:spLocks noChangeArrowheads="1"/>
          </p:cNvSpPr>
          <p:nvPr/>
        </p:nvSpPr>
        <p:spPr bwMode="auto">
          <a:xfrm>
            <a:off x="4549776" y="649393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5" name="Oval 1011"/>
          <p:cNvSpPr>
            <a:spLocks noChangeArrowheads="1"/>
          </p:cNvSpPr>
          <p:nvPr/>
        </p:nvSpPr>
        <p:spPr bwMode="auto">
          <a:xfrm>
            <a:off x="4549776" y="6563787"/>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6" name="Oval 1012"/>
          <p:cNvSpPr>
            <a:spLocks noChangeArrowheads="1"/>
          </p:cNvSpPr>
          <p:nvPr/>
        </p:nvSpPr>
        <p:spPr bwMode="auto">
          <a:xfrm>
            <a:off x="4549776" y="66357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7" name="Oval 1031"/>
          <p:cNvSpPr>
            <a:spLocks noChangeArrowheads="1"/>
          </p:cNvSpPr>
          <p:nvPr/>
        </p:nvSpPr>
        <p:spPr bwMode="auto">
          <a:xfrm>
            <a:off x="4513266" y="6102353"/>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8" name="Oval 1032"/>
          <p:cNvSpPr>
            <a:spLocks noChangeArrowheads="1"/>
          </p:cNvSpPr>
          <p:nvPr/>
        </p:nvSpPr>
        <p:spPr bwMode="auto">
          <a:xfrm>
            <a:off x="4513266" y="6172203"/>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29" name="Oval 1033"/>
          <p:cNvSpPr>
            <a:spLocks noChangeArrowheads="1"/>
          </p:cNvSpPr>
          <p:nvPr/>
        </p:nvSpPr>
        <p:spPr bwMode="auto">
          <a:xfrm>
            <a:off x="4513266" y="62441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0" name="Oval 1034"/>
          <p:cNvSpPr>
            <a:spLocks noChangeArrowheads="1"/>
          </p:cNvSpPr>
          <p:nvPr/>
        </p:nvSpPr>
        <p:spPr bwMode="auto">
          <a:xfrm>
            <a:off x="4513266" y="6316136"/>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1" name="Oval 1035"/>
          <p:cNvSpPr>
            <a:spLocks noChangeArrowheads="1"/>
          </p:cNvSpPr>
          <p:nvPr/>
        </p:nvSpPr>
        <p:spPr bwMode="auto">
          <a:xfrm>
            <a:off x="4513266" y="6383870"/>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2" name="Oval 1036"/>
          <p:cNvSpPr>
            <a:spLocks noChangeArrowheads="1"/>
          </p:cNvSpPr>
          <p:nvPr/>
        </p:nvSpPr>
        <p:spPr bwMode="auto">
          <a:xfrm>
            <a:off x="4513266" y="64579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3" name="Oval 1037"/>
          <p:cNvSpPr>
            <a:spLocks noChangeArrowheads="1"/>
          </p:cNvSpPr>
          <p:nvPr/>
        </p:nvSpPr>
        <p:spPr bwMode="auto">
          <a:xfrm>
            <a:off x="4513266" y="6527803"/>
            <a:ext cx="22225" cy="31751"/>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4" name="Oval 1038"/>
          <p:cNvSpPr>
            <a:spLocks noChangeArrowheads="1"/>
          </p:cNvSpPr>
          <p:nvPr/>
        </p:nvSpPr>
        <p:spPr bwMode="auto">
          <a:xfrm>
            <a:off x="4513266" y="6599770"/>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5" name="Oval 1039"/>
          <p:cNvSpPr>
            <a:spLocks noChangeArrowheads="1"/>
          </p:cNvSpPr>
          <p:nvPr/>
        </p:nvSpPr>
        <p:spPr bwMode="auto">
          <a:xfrm>
            <a:off x="4513266" y="6671736"/>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6" name="Oval 611"/>
          <p:cNvSpPr>
            <a:spLocks noChangeArrowheads="1"/>
          </p:cNvSpPr>
          <p:nvPr/>
        </p:nvSpPr>
        <p:spPr bwMode="auto">
          <a:xfrm>
            <a:off x="3981453" y="67077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7" name="Oval 612"/>
          <p:cNvSpPr>
            <a:spLocks noChangeArrowheads="1"/>
          </p:cNvSpPr>
          <p:nvPr/>
        </p:nvSpPr>
        <p:spPr bwMode="auto">
          <a:xfrm>
            <a:off x="3981453" y="67796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8" name="Oval 638"/>
          <p:cNvSpPr>
            <a:spLocks noChangeArrowheads="1"/>
          </p:cNvSpPr>
          <p:nvPr/>
        </p:nvSpPr>
        <p:spPr bwMode="auto">
          <a:xfrm>
            <a:off x="4017966" y="6743703"/>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39" name="Oval 639"/>
          <p:cNvSpPr>
            <a:spLocks noChangeArrowheads="1"/>
          </p:cNvSpPr>
          <p:nvPr/>
        </p:nvSpPr>
        <p:spPr bwMode="auto">
          <a:xfrm>
            <a:off x="4017966" y="68135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0" name="Oval 664"/>
          <p:cNvSpPr>
            <a:spLocks noChangeArrowheads="1"/>
          </p:cNvSpPr>
          <p:nvPr/>
        </p:nvSpPr>
        <p:spPr bwMode="auto">
          <a:xfrm>
            <a:off x="4052891" y="67077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1" name="Oval 665"/>
          <p:cNvSpPr>
            <a:spLocks noChangeArrowheads="1"/>
          </p:cNvSpPr>
          <p:nvPr/>
        </p:nvSpPr>
        <p:spPr bwMode="auto">
          <a:xfrm>
            <a:off x="4052891" y="67796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2" name="Oval 691"/>
          <p:cNvSpPr>
            <a:spLocks noChangeArrowheads="1"/>
          </p:cNvSpPr>
          <p:nvPr/>
        </p:nvSpPr>
        <p:spPr bwMode="auto">
          <a:xfrm>
            <a:off x="4087816" y="67437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3" name="Oval 692"/>
          <p:cNvSpPr>
            <a:spLocks noChangeArrowheads="1"/>
          </p:cNvSpPr>
          <p:nvPr/>
        </p:nvSpPr>
        <p:spPr bwMode="auto">
          <a:xfrm>
            <a:off x="4087816" y="68135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4" name="Oval 717"/>
          <p:cNvSpPr>
            <a:spLocks noChangeArrowheads="1"/>
          </p:cNvSpPr>
          <p:nvPr/>
        </p:nvSpPr>
        <p:spPr bwMode="auto">
          <a:xfrm>
            <a:off x="4122739" y="6707719"/>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5" name="Oval 718"/>
          <p:cNvSpPr>
            <a:spLocks noChangeArrowheads="1"/>
          </p:cNvSpPr>
          <p:nvPr/>
        </p:nvSpPr>
        <p:spPr bwMode="auto">
          <a:xfrm>
            <a:off x="4122739" y="6779686"/>
            <a:ext cx="23812"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6" name="Oval 744"/>
          <p:cNvSpPr>
            <a:spLocks noChangeArrowheads="1"/>
          </p:cNvSpPr>
          <p:nvPr/>
        </p:nvSpPr>
        <p:spPr bwMode="auto">
          <a:xfrm>
            <a:off x="4159251" y="6743703"/>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7" name="Oval 745"/>
          <p:cNvSpPr>
            <a:spLocks noChangeArrowheads="1"/>
          </p:cNvSpPr>
          <p:nvPr/>
        </p:nvSpPr>
        <p:spPr bwMode="auto">
          <a:xfrm>
            <a:off x="4159251" y="68135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8" name="Oval 770"/>
          <p:cNvSpPr>
            <a:spLocks noChangeArrowheads="1"/>
          </p:cNvSpPr>
          <p:nvPr/>
        </p:nvSpPr>
        <p:spPr bwMode="auto">
          <a:xfrm>
            <a:off x="4194178" y="67077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49" name="Oval 771"/>
          <p:cNvSpPr>
            <a:spLocks noChangeArrowheads="1"/>
          </p:cNvSpPr>
          <p:nvPr/>
        </p:nvSpPr>
        <p:spPr bwMode="auto">
          <a:xfrm>
            <a:off x="4194178" y="67796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0" name="Oval 798"/>
          <p:cNvSpPr>
            <a:spLocks noChangeArrowheads="1"/>
          </p:cNvSpPr>
          <p:nvPr/>
        </p:nvSpPr>
        <p:spPr bwMode="auto">
          <a:xfrm>
            <a:off x="4230691" y="6743703"/>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1" name="Oval 799"/>
          <p:cNvSpPr>
            <a:spLocks noChangeArrowheads="1"/>
          </p:cNvSpPr>
          <p:nvPr/>
        </p:nvSpPr>
        <p:spPr bwMode="auto">
          <a:xfrm>
            <a:off x="4230691" y="68135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2" name="Oval 824"/>
          <p:cNvSpPr>
            <a:spLocks noChangeArrowheads="1"/>
          </p:cNvSpPr>
          <p:nvPr/>
        </p:nvSpPr>
        <p:spPr bwMode="auto">
          <a:xfrm>
            <a:off x="4264028" y="6707719"/>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3" name="Oval 825"/>
          <p:cNvSpPr>
            <a:spLocks noChangeArrowheads="1"/>
          </p:cNvSpPr>
          <p:nvPr/>
        </p:nvSpPr>
        <p:spPr bwMode="auto">
          <a:xfrm>
            <a:off x="4264028" y="6779686"/>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4" name="Oval 851"/>
          <p:cNvSpPr>
            <a:spLocks noChangeArrowheads="1"/>
          </p:cNvSpPr>
          <p:nvPr/>
        </p:nvSpPr>
        <p:spPr bwMode="auto">
          <a:xfrm>
            <a:off x="4300539" y="6743703"/>
            <a:ext cx="23812"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5" name="Oval 852"/>
          <p:cNvSpPr>
            <a:spLocks noChangeArrowheads="1"/>
          </p:cNvSpPr>
          <p:nvPr/>
        </p:nvSpPr>
        <p:spPr bwMode="auto">
          <a:xfrm>
            <a:off x="4300539" y="6813554"/>
            <a:ext cx="23812"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6" name="Oval 877"/>
          <p:cNvSpPr>
            <a:spLocks noChangeArrowheads="1"/>
          </p:cNvSpPr>
          <p:nvPr/>
        </p:nvSpPr>
        <p:spPr bwMode="auto">
          <a:xfrm>
            <a:off x="4335466" y="67077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7" name="Oval 878"/>
          <p:cNvSpPr>
            <a:spLocks noChangeArrowheads="1"/>
          </p:cNvSpPr>
          <p:nvPr/>
        </p:nvSpPr>
        <p:spPr bwMode="auto">
          <a:xfrm>
            <a:off x="4335466" y="67796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8" name="Oval 904"/>
          <p:cNvSpPr>
            <a:spLocks noChangeArrowheads="1"/>
          </p:cNvSpPr>
          <p:nvPr/>
        </p:nvSpPr>
        <p:spPr bwMode="auto">
          <a:xfrm>
            <a:off x="4371976" y="6743703"/>
            <a:ext cx="20638"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59" name="Oval 905"/>
          <p:cNvSpPr>
            <a:spLocks noChangeArrowheads="1"/>
          </p:cNvSpPr>
          <p:nvPr/>
        </p:nvSpPr>
        <p:spPr bwMode="auto">
          <a:xfrm>
            <a:off x="4371976" y="6813554"/>
            <a:ext cx="20638"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0" name="Oval 930"/>
          <p:cNvSpPr>
            <a:spLocks noChangeArrowheads="1"/>
          </p:cNvSpPr>
          <p:nvPr/>
        </p:nvSpPr>
        <p:spPr bwMode="auto">
          <a:xfrm>
            <a:off x="4406902" y="6707719"/>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1" name="Oval 931"/>
          <p:cNvSpPr>
            <a:spLocks noChangeArrowheads="1"/>
          </p:cNvSpPr>
          <p:nvPr/>
        </p:nvSpPr>
        <p:spPr bwMode="auto">
          <a:xfrm>
            <a:off x="4406902" y="6779686"/>
            <a:ext cx="22225"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2" name="Oval 957"/>
          <p:cNvSpPr>
            <a:spLocks noChangeArrowheads="1"/>
          </p:cNvSpPr>
          <p:nvPr/>
        </p:nvSpPr>
        <p:spPr bwMode="auto">
          <a:xfrm>
            <a:off x="4443416" y="6743703"/>
            <a:ext cx="20637"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3" name="Oval 958"/>
          <p:cNvSpPr>
            <a:spLocks noChangeArrowheads="1"/>
          </p:cNvSpPr>
          <p:nvPr/>
        </p:nvSpPr>
        <p:spPr bwMode="auto">
          <a:xfrm>
            <a:off x="4443416" y="6813554"/>
            <a:ext cx="20637"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4" name="Oval 983"/>
          <p:cNvSpPr>
            <a:spLocks noChangeArrowheads="1"/>
          </p:cNvSpPr>
          <p:nvPr/>
        </p:nvSpPr>
        <p:spPr bwMode="auto">
          <a:xfrm>
            <a:off x="4476753" y="6707719"/>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5" name="Oval 984"/>
          <p:cNvSpPr>
            <a:spLocks noChangeArrowheads="1"/>
          </p:cNvSpPr>
          <p:nvPr/>
        </p:nvSpPr>
        <p:spPr bwMode="auto">
          <a:xfrm>
            <a:off x="4476753" y="6779686"/>
            <a:ext cx="23813"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6" name="Oval 1011"/>
          <p:cNvSpPr>
            <a:spLocks noChangeArrowheads="1"/>
          </p:cNvSpPr>
          <p:nvPr/>
        </p:nvSpPr>
        <p:spPr bwMode="auto">
          <a:xfrm>
            <a:off x="4549776" y="6707719"/>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7" name="Oval 1012"/>
          <p:cNvSpPr>
            <a:spLocks noChangeArrowheads="1"/>
          </p:cNvSpPr>
          <p:nvPr/>
        </p:nvSpPr>
        <p:spPr bwMode="auto">
          <a:xfrm>
            <a:off x="4549776" y="6779686"/>
            <a:ext cx="20638" cy="27516"/>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8" name="Oval 1038"/>
          <p:cNvSpPr>
            <a:spLocks noChangeArrowheads="1"/>
          </p:cNvSpPr>
          <p:nvPr/>
        </p:nvSpPr>
        <p:spPr bwMode="auto">
          <a:xfrm>
            <a:off x="4513266" y="6743703"/>
            <a:ext cx="22225" cy="27517"/>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151969" name="Oval 1039"/>
          <p:cNvSpPr>
            <a:spLocks noChangeArrowheads="1"/>
          </p:cNvSpPr>
          <p:nvPr/>
        </p:nvSpPr>
        <p:spPr bwMode="auto">
          <a:xfrm>
            <a:off x="4513266" y="6813554"/>
            <a:ext cx="22225" cy="29633"/>
          </a:xfrm>
          <a:prstGeom prst="ellipse">
            <a:avLst/>
          </a:prstGeom>
          <a:solidFill>
            <a:schemeClr val="bg1">
              <a:alpha val="70195"/>
            </a:schemeClr>
          </a:solidFill>
          <a:ln>
            <a:noFill/>
          </a:ln>
          <a:extLst>
            <a:ext uri="{91240B29-F687-4F45-9708-019B960494DF}">
              <a14:hiddenLine xmlns:a14="http://schemas.microsoft.com/office/drawing/2010/main" w="9525">
                <a:solidFill>
                  <a:srgbClr val="000000"/>
                </a:solidFill>
                <a:round/>
              </a14:hiddenLine>
            </a:ext>
          </a:extLst>
        </p:spPr>
        <p:txBody>
          <a:bodyPr lIns="51435" tIns="25718" rIns="51435" bIns="25718"/>
          <a:lstStyle>
            <a:lvl1pPr>
              <a:defRPr>
                <a:solidFill>
                  <a:schemeClr val="tx1"/>
                </a:solidFill>
                <a:latin typeface="Open Sans Light" pitchFamily="34" charset="0"/>
                <a:cs typeface="Arial" panose="020B0604020202020204" pitchFamily="34" charset="0"/>
              </a:defRPr>
            </a:lvl1pPr>
            <a:lvl2pPr marL="742950" indent="-285750">
              <a:defRPr>
                <a:solidFill>
                  <a:schemeClr val="tx1"/>
                </a:solidFill>
                <a:latin typeface="Open Sans Light" pitchFamily="34" charset="0"/>
                <a:cs typeface="Arial" panose="020B0604020202020204" pitchFamily="34" charset="0"/>
              </a:defRPr>
            </a:lvl2pPr>
            <a:lvl3pPr marL="1143000" indent="-228600">
              <a:defRPr>
                <a:solidFill>
                  <a:schemeClr val="tx1"/>
                </a:solidFill>
                <a:latin typeface="Open Sans Light" pitchFamily="34" charset="0"/>
                <a:cs typeface="Arial" panose="020B0604020202020204" pitchFamily="34" charset="0"/>
              </a:defRPr>
            </a:lvl3pPr>
            <a:lvl4pPr marL="1600200" indent="-228600">
              <a:defRPr>
                <a:solidFill>
                  <a:schemeClr val="tx1"/>
                </a:solidFill>
                <a:latin typeface="Open Sans Light" pitchFamily="34" charset="0"/>
                <a:cs typeface="Arial" panose="020B0604020202020204" pitchFamily="34" charset="0"/>
              </a:defRPr>
            </a:lvl4pPr>
            <a:lvl5pPr marL="2057400" indent="-228600">
              <a:defRPr>
                <a:solidFill>
                  <a:schemeClr val="tx1"/>
                </a:solidFill>
                <a:latin typeface="Open Sans Light"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Open Sans Light" pitchFamily="34" charset="0"/>
                <a:cs typeface="Arial" panose="020B0604020202020204" pitchFamily="34" charset="0"/>
              </a:defRPr>
            </a:lvl9pPr>
          </a:lstStyle>
          <a:p>
            <a:pPr eaLnBrk="1" hangingPunct="1"/>
            <a:endParaRPr lang="zh-CN" altLang="en-US" sz="1000">
              <a:solidFill>
                <a:srgbClr val="000000"/>
              </a:solidFill>
              <a:ea typeface="宋体" panose="02010600030101010101" pitchFamily="2" charset="-122"/>
            </a:endParaRPr>
          </a:p>
        </p:txBody>
      </p:sp>
      <p:sp>
        <p:nvSpPr>
          <p:cNvPr id="2552" name="Freeform 1173"/>
          <p:cNvSpPr/>
          <p:nvPr/>
        </p:nvSpPr>
        <p:spPr bwMode="auto">
          <a:xfrm>
            <a:off x="4460276" y="1900769"/>
            <a:ext cx="582612" cy="226484"/>
          </a:xfrm>
          <a:custGeom>
            <a:avLst/>
            <a:gdLst>
              <a:gd name="T0" fmla="*/ 196 w 403"/>
              <a:gd name="T1" fmla="*/ 0 h 115"/>
              <a:gd name="T2" fmla="*/ 92 w 403"/>
              <a:gd name="T3" fmla="*/ 66 h 115"/>
              <a:gd name="T4" fmla="*/ 76 w 403"/>
              <a:gd name="T5" fmla="*/ 64 h 115"/>
              <a:gd name="T6" fmla="*/ 0 w 403"/>
              <a:gd name="T7" fmla="*/ 115 h 115"/>
              <a:gd name="T8" fmla="*/ 403 w 403"/>
              <a:gd name="T9" fmla="*/ 115 h 115"/>
              <a:gd name="T10" fmla="*/ 327 w 403"/>
              <a:gd name="T11" fmla="*/ 64 h 115"/>
              <a:gd name="T12" fmla="*/ 301 w 403"/>
              <a:gd name="T13" fmla="*/ 69 h 115"/>
              <a:gd name="T14" fmla="*/ 196 w 403"/>
              <a:gd name="T15" fmla="*/ 0 h 1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3" h="115">
                <a:moveTo>
                  <a:pt x="196" y="0"/>
                </a:moveTo>
                <a:cubicBezTo>
                  <a:pt x="150" y="0"/>
                  <a:pt x="111" y="27"/>
                  <a:pt x="92" y="66"/>
                </a:cubicBezTo>
                <a:cubicBezTo>
                  <a:pt x="87" y="65"/>
                  <a:pt x="81" y="64"/>
                  <a:pt x="76" y="64"/>
                </a:cubicBezTo>
                <a:cubicBezTo>
                  <a:pt x="42" y="64"/>
                  <a:pt x="12" y="85"/>
                  <a:pt x="0" y="115"/>
                </a:cubicBezTo>
                <a:cubicBezTo>
                  <a:pt x="403" y="115"/>
                  <a:pt x="403" y="115"/>
                  <a:pt x="403" y="115"/>
                </a:cubicBezTo>
                <a:cubicBezTo>
                  <a:pt x="390" y="85"/>
                  <a:pt x="361" y="64"/>
                  <a:pt x="327" y="64"/>
                </a:cubicBezTo>
                <a:cubicBezTo>
                  <a:pt x="317" y="64"/>
                  <a:pt x="309" y="66"/>
                  <a:pt x="301" y="69"/>
                </a:cubicBezTo>
                <a:cubicBezTo>
                  <a:pt x="283" y="28"/>
                  <a:pt x="243" y="0"/>
                  <a:pt x="196" y="0"/>
                </a:cubicBezTo>
              </a:path>
            </a:pathLst>
          </a:custGeom>
          <a:solidFill>
            <a:schemeClr val="bg1">
              <a:alpha val="30000"/>
            </a:schemeClr>
          </a:solidFill>
          <a:ln>
            <a:noFill/>
          </a:ln>
        </p:spPr>
        <p:txBody>
          <a:bodyPr lIns="51435" tIns="25718" rIns="51435" bIns="25718"/>
          <a:lstStyle/>
          <a:p>
            <a:pPr eaLnBrk="1" hangingPunct="1">
              <a:defRPr/>
            </a:pPr>
            <a:endParaRPr lang="zh-CN" altLang="en-US" sz="1015">
              <a:solidFill>
                <a:prstClr val="black"/>
              </a:solidFill>
            </a:endParaRPr>
          </a:p>
        </p:txBody>
      </p:sp>
      <p:sp>
        <p:nvSpPr>
          <p:cNvPr id="473" name="文本框 472"/>
          <p:cNvSpPr/>
          <p:nvPr/>
        </p:nvSpPr>
        <p:spPr bwMode="auto">
          <a:xfrm>
            <a:off x="5389566" y="3187701"/>
            <a:ext cx="3552825" cy="321733"/>
          </a:xfrm>
          <a:custGeom>
            <a:avLst/>
            <a:gdLst>
              <a:gd name="T0" fmla="*/ 1550052 w 4737914"/>
              <a:gd name="T1" fmla="*/ 119304 h 321608"/>
              <a:gd name="T2" fmla="*/ 725233 w 4737914"/>
              <a:gd name="T3" fmla="*/ 114612 h 321608"/>
              <a:gd name="T4" fmla="*/ 759377 w 4737914"/>
              <a:gd name="T5" fmla="*/ 112602 h 321608"/>
              <a:gd name="T6" fmla="*/ 1533984 w 4737914"/>
              <a:gd name="T7" fmla="*/ 148796 h 321608"/>
              <a:gd name="T8" fmla="*/ 918047 w 4737914"/>
              <a:gd name="T9" fmla="*/ 105229 h 321608"/>
              <a:gd name="T10" fmla="*/ 1437576 w 4737914"/>
              <a:gd name="T11" fmla="*/ 149465 h 321608"/>
              <a:gd name="T12" fmla="*/ 1328448 w 4737914"/>
              <a:gd name="T13" fmla="*/ 139412 h 321608"/>
              <a:gd name="T14" fmla="*/ 944158 w 4737914"/>
              <a:gd name="T15" fmla="*/ 87803 h 321608"/>
              <a:gd name="T16" fmla="*/ 1559425 w 4737914"/>
              <a:gd name="T17" fmla="*/ 93835 h 321608"/>
              <a:gd name="T18" fmla="*/ 84524 w 4737914"/>
              <a:gd name="T19" fmla="*/ 89143 h 321608"/>
              <a:gd name="T20" fmla="*/ 74482 w 4737914"/>
              <a:gd name="T21" fmla="*/ 82441 h 321608"/>
              <a:gd name="T22" fmla="*/ 1367949 w 4737914"/>
              <a:gd name="T23" fmla="*/ 74397 h 321608"/>
              <a:gd name="T24" fmla="*/ 2110107 w 4737914"/>
              <a:gd name="T25" fmla="*/ 65684 h 321608"/>
              <a:gd name="T26" fmla="*/ 2254362 w 4737914"/>
              <a:gd name="T27" fmla="*/ 148125 h 321608"/>
              <a:gd name="T28" fmla="*/ 1987902 w 4737914"/>
              <a:gd name="T29" fmla="*/ 174935 h 321608"/>
              <a:gd name="T30" fmla="*/ 2604509 w 4737914"/>
              <a:gd name="T31" fmla="*/ 76408 h 321608"/>
              <a:gd name="T32" fmla="*/ 2654052 w 4737914"/>
              <a:gd name="T33" fmla="*/ 59652 h 321608"/>
              <a:gd name="T34" fmla="*/ 2228252 w 4737914"/>
              <a:gd name="T35" fmla="*/ 107240 h 321608"/>
              <a:gd name="T36" fmla="*/ 2113099 w 4737914"/>
              <a:gd name="T37" fmla="*/ 59652 h 321608"/>
              <a:gd name="T38" fmla="*/ 216415 w 4737914"/>
              <a:gd name="T39" fmla="*/ 76408 h 321608"/>
              <a:gd name="T40" fmla="*/ 196330 w 4737914"/>
              <a:gd name="T41" fmla="*/ 130699 h 321608"/>
              <a:gd name="T42" fmla="*/ 212398 w 4737914"/>
              <a:gd name="T43" fmla="*/ 58982 h 321608"/>
              <a:gd name="T44" fmla="*/ 1696672 w 4737914"/>
              <a:gd name="T45" fmla="*/ 144773 h 321608"/>
              <a:gd name="T46" fmla="*/ 1657172 w 4737914"/>
              <a:gd name="T47" fmla="*/ 83781 h 321608"/>
              <a:gd name="T48" fmla="*/ 760716 w 4737914"/>
              <a:gd name="T49" fmla="*/ 139412 h 321608"/>
              <a:gd name="T50" fmla="*/ 767411 w 4737914"/>
              <a:gd name="T51" fmla="*/ 81770 h 321608"/>
              <a:gd name="T52" fmla="*/ 411908 w 4737914"/>
              <a:gd name="T53" fmla="*/ 102548 h 321608"/>
              <a:gd name="T54" fmla="*/ 396509 w 4737914"/>
              <a:gd name="T55" fmla="*/ 100538 h 321608"/>
              <a:gd name="T56" fmla="*/ 297424 w 4737914"/>
              <a:gd name="T57" fmla="*/ 70377 h 321608"/>
              <a:gd name="T58" fmla="*/ 650918 w 4737914"/>
              <a:gd name="T59" fmla="*/ 132709 h 321608"/>
              <a:gd name="T60" fmla="*/ 600036 w 4737914"/>
              <a:gd name="T61" fmla="*/ 78419 h 321608"/>
              <a:gd name="T62" fmla="*/ 1145676 w 4737914"/>
              <a:gd name="T63" fmla="*/ 95845 h 321608"/>
              <a:gd name="T64" fmla="*/ 1063329 w 4737914"/>
              <a:gd name="T65" fmla="*/ 115283 h 321608"/>
              <a:gd name="T66" fmla="*/ 1118896 w 4737914"/>
              <a:gd name="T67" fmla="*/ 63004 h 321608"/>
              <a:gd name="T68" fmla="*/ 274661 w 4737914"/>
              <a:gd name="T69" fmla="*/ 130028 h 321608"/>
              <a:gd name="T70" fmla="*/ 53058 w 4737914"/>
              <a:gd name="T71" fmla="*/ 105229 h 321608"/>
              <a:gd name="T72" fmla="*/ 1323763 w 4737914"/>
              <a:gd name="T73" fmla="*/ 31502 h 321608"/>
              <a:gd name="T74" fmla="*/ 2385584 w 4737914"/>
              <a:gd name="T75" fmla="*/ 96516 h 321608"/>
              <a:gd name="T76" fmla="*/ 2278464 w 4737914"/>
              <a:gd name="T77" fmla="*/ 25469 h 321608"/>
              <a:gd name="T78" fmla="*/ 735945 w 4737914"/>
              <a:gd name="T79" fmla="*/ 48258 h 321608"/>
              <a:gd name="T80" fmla="*/ 1506535 w 4737914"/>
              <a:gd name="T81" fmla="*/ 20108 h 321608"/>
              <a:gd name="T82" fmla="*/ 1461009 w 4737914"/>
              <a:gd name="T83" fmla="*/ 103888 h 321608"/>
              <a:gd name="T84" fmla="*/ 556519 w 4737914"/>
              <a:gd name="T85" fmla="*/ 33513 h 321608"/>
              <a:gd name="T86" fmla="*/ 263949 w 4737914"/>
              <a:gd name="T87" fmla="*/ 80430 h 321608"/>
              <a:gd name="T88" fmla="*/ 220432 w 4737914"/>
              <a:gd name="T89" fmla="*/ 26810 h 321608"/>
              <a:gd name="T90" fmla="*/ 1129608 w 4737914"/>
              <a:gd name="T91" fmla="*/ 136731 h 321608"/>
              <a:gd name="T92" fmla="*/ 1048599 w 4737914"/>
              <a:gd name="T93" fmla="*/ 138071 h 321608"/>
              <a:gd name="T94" fmla="*/ 946836 w 4737914"/>
              <a:gd name="T95" fmla="*/ 46917 h 321608"/>
              <a:gd name="T96" fmla="*/ 1552061 w 4737914"/>
              <a:gd name="T97" fmla="*/ 52280 h 321608"/>
              <a:gd name="T98" fmla="*/ 1401424 w 4737914"/>
              <a:gd name="T99" fmla="*/ 71717 h 321608"/>
              <a:gd name="T100" fmla="*/ 1382678 w 4737914"/>
              <a:gd name="T101" fmla="*/ 12735 h 321608"/>
              <a:gd name="T102" fmla="*/ 1354559 w 4737914"/>
              <a:gd name="T103" fmla="*/ 12735 h 321608"/>
              <a:gd name="T104" fmla="*/ 1360584 w 4737914"/>
              <a:gd name="T105" fmla="*/ 64344 h 321608"/>
              <a:gd name="T106" fmla="*/ 1283592 w 4737914"/>
              <a:gd name="T107" fmla="*/ 129358 h 321608"/>
              <a:gd name="T108" fmla="*/ 1349872 w 4737914"/>
              <a:gd name="T109" fmla="*/ 45577 h 321608"/>
              <a:gd name="T110" fmla="*/ 991692 w 4737914"/>
              <a:gd name="T111" fmla="*/ 97856 h 321608"/>
              <a:gd name="T112" fmla="*/ 880556 w 4737914"/>
              <a:gd name="T113" fmla="*/ 22789 h 321608"/>
              <a:gd name="T114" fmla="*/ 823649 w 4737914"/>
              <a:gd name="T115" fmla="*/ 50269 h 321608"/>
              <a:gd name="T116" fmla="*/ 754021 w 4737914"/>
              <a:gd name="T117" fmla="*/ 48258 h 321608"/>
              <a:gd name="T118" fmla="*/ 1702697 w 4737914"/>
              <a:gd name="T119" fmla="*/ 47587 h 321608"/>
              <a:gd name="T120" fmla="*/ 448061 w 4737914"/>
              <a:gd name="T121" fmla="*/ 12735 h 321608"/>
              <a:gd name="T122" fmla="*/ 105278 w 4737914"/>
              <a:gd name="T123" fmla="*/ 54290 h 321608"/>
              <a:gd name="T124" fmla="*/ 79168 w 4737914"/>
              <a:gd name="T125" fmla="*/ 73727 h 32160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4737914" h="321608">
                <a:moveTo>
                  <a:pt x="3266182" y="272653"/>
                </a:moveTo>
                <a:cubicBezTo>
                  <a:pt x="3271739" y="272653"/>
                  <a:pt x="3274517" y="276225"/>
                  <a:pt x="3274517" y="283369"/>
                </a:cubicBezTo>
                <a:cubicBezTo>
                  <a:pt x="3272929" y="292894"/>
                  <a:pt x="3268960" y="298053"/>
                  <a:pt x="3262611" y="298847"/>
                </a:cubicBezTo>
                <a:cubicBezTo>
                  <a:pt x="3262611" y="298847"/>
                  <a:pt x="3262214" y="298847"/>
                  <a:pt x="3261420" y="298847"/>
                </a:cubicBezTo>
                <a:cubicBezTo>
                  <a:pt x="3257451" y="298053"/>
                  <a:pt x="3255070" y="294878"/>
                  <a:pt x="3254276" y="289322"/>
                </a:cubicBezTo>
                <a:cubicBezTo>
                  <a:pt x="3255070" y="279003"/>
                  <a:pt x="3259039" y="273447"/>
                  <a:pt x="3266182" y="272653"/>
                </a:cubicBezTo>
                <a:close/>
                <a:moveTo>
                  <a:pt x="4388347" y="233363"/>
                </a:moveTo>
                <a:cubicBezTo>
                  <a:pt x="4388347" y="232966"/>
                  <a:pt x="4388545" y="233759"/>
                  <a:pt x="4388942" y="235744"/>
                </a:cubicBezTo>
                <a:lnTo>
                  <a:pt x="4388354" y="233438"/>
                </a:lnTo>
                <a:lnTo>
                  <a:pt x="4388347" y="233363"/>
                </a:lnTo>
                <a:close/>
                <a:moveTo>
                  <a:pt x="1419523" y="230981"/>
                </a:moveTo>
                <a:cubicBezTo>
                  <a:pt x="1425079" y="230981"/>
                  <a:pt x="1434604" y="236538"/>
                  <a:pt x="1448098" y="247650"/>
                </a:cubicBezTo>
                <a:cubicBezTo>
                  <a:pt x="1470323" y="262731"/>
                  <a:pt x="1475482" y="276225"/>
                  <a:pt x="1463576" y="288131"/>
                </a:cubicBezTo>
                <a:cubicBezTo>
                  <a:pt x="1459607" y="288131"/>
                  <a:pt x="1456036" y="285750"/>
                  <a:pt x="1452861" y="280988"/>
                </a:cubicBezTo>
                <a:cubicBezTo>
                  <a:pt x="1451273" y="278606"/>
                  <a:pt x="1450082" y="277019"/>
                  <a:pt x="1449289" y="276225"/>
                </a:cubicBezTo>
                <a:cubicBezTo>
                  <a:pt x="1443733" y="266700"/>
                  <a:pt x="1437779" y="259556"/>
                  <a:pt x="1431429" y="254794"/>
                </a:cubicBezTo>
                <a:cubicBezTo>
                  <a:pt x="1430636" y="253206"/>
                  <a:pt x="1427857" y="250825"/>
                  <a:pt x="1423095" y="247650"/>
                </a:cubicBezTo>
                <a:cubicBezTo>
                  <a:pt x="1415158" y="242888"/>
                  <a:pt x="1411189" y="238522"/>
                  <a:pt x="1411189" y="234553"/>
                </a:cubicBezTo>
                <a:cubicBezTo>
                  <a:pt x="1411189" y="232966"/>
                  <a:pt x="1413967" y="231775"/>
                  <a:pt x="1419523" y="230981"/>
                </a:cubicBezTo>
                <a:close/>
                <a:moveTo>
                  <a:pt x="2791123" y="204788"/>
                </a:moveTo>
                <a:cubicBezTo>
                  <a:pt x="2787154" y="205581"/>
                  <a:pt x="2781598" y="206772"/>
                  <a:pt x="2774454" y="208359"/>
                </a:cubicBezTo>
                <a:cubicBezTo>
                  <a:pt x="2766517" y="209947"/>
                  <a:pt x="2760564" y="211138"/>
                  <a:pt x="2756595" y="211931"/>
                </a:cubicBezTo>
                <a:cubicBezTo>
                  <a:pt x="2755801" y="211931"/>
                  <a:pt x="2755008" y="212328"/>
                  <a:pt x="2754214" y="213122"/>
                </a:cubicBezTo>
                <a:cubicBezTo>
                  <a:pt x="2747070" y="215503"/>
                  <a:pt x="2742307" y="218281"/>
                  <a:pt x="2739926" y="221456"/>
                </a:cubicBezTo>
                <a:cubicBezTo>
                  <a:pt x="2739926" y="223838"/>
                  <a:pt x="2740323" y="227806"/>
                  <a:pt x="2741117" y="233363"/>
                </a:cubicBezTo>
                <a:cubicBezTo>
                  <a:pt x="2741911" y="238919"/>
                  <a:pt x="2742307" y="243284"/>
                  <a:pt x="2742307" y="246459"/>
                </a:cubicBezTo>
                <a:cubicBezTo>
                  <a:pt x="2754214" y="243284"/>
                  <a:pt x="2766517" y="239316"/>
                  <a:pt x="2779217" y="234553"/>
                </a:cubicBezTo>
                <a:cubicBezTo>
                  <a:pt x="2780011" y="232966"/>
                  <a:pt x="2780804" y="231378"/>
                  <a:pt x="2781598" y="229791"/>
                </a:cubicBezTo>
                <a:cubicBezTo>
                  <a:pt x="2784773" y="224234"/>
                  <a:pt x="2787154" y="219075"/>
                  <a:pt x="2788742" y="214313"/>
                </a:cubicBezTo>
                <a:cubicBezTo>
                  <a:pt x="2788742" y="213519"/>
                  <a:pt x="2789139" y="212725"/>
                  <a:pt x="2789932" y="211931"/>
                </a:cubicBezTo>
                <a:cubicBezTo>
                  <a:pt x="2790726" y="210344"/>
                  <a:pt x="2791123" y="207963"/>
                  <a:pt x="2791123" y="204788"/>
                </a:cubicBezTo>
                <a:close/>
                <a:moveTo>
                  <a:pt x="1296889" y="198834"/>
                </a:moveTo>
                <a:cubicBezTo>
                  <a:pt x="1297682" y="199628"/>
                  <a:pt x="1298079" y="200819"/>
                  <a:pt x="1298079" y="202406"/>
                </a:cubicBezTo>
                <a:cubicBezTo>
                  <a:pt x="1297286" y="207963"/>
                  <a:pt x="1294111" y="215106"/>
                  <a:pt x="1288554" y="223838"/>
                </a:cubicBezTo>
                <a:cubicBezTo>
                  <a:pt x="1285379" y="227806"/>
                  <a:pt x="1283395" y="230981"/>
                  <a:pt x="1282601" y="233363"/>
                </a:cubicBezTo>
                <a:cubicBezTo>
                  <a:pt x="1281808" y="234950"/>
                  <a:pt x="1280617" y="238919"/>
                  <a:pt x="1279029" y="245269"/>
                </a:cubicBezTo>
                <a:cubicBezTo>
                  <a:pt x="1275061" y="262731"/>
                  <a:pt x="1271092" y="271066"/>
                  <a:pt x="1267123" y="270272"/>
                </a:cubicBezTo>
                <a:cubicBezTo>
                  <a:pt x="1259979" y="270272"/>
                  <a:pt x="1256011" y="265906"/>
                  <a:pt x="1255217" y="257175"/>
                </a:cubicBezTo>
                <a:cubicBezTo>
                  <a:pt x="1255217" y="257175"/>
                  <a:pt x="1255614" y="255588"/>
                  <a:pt x="1256407" y="252413"/>
                </a:cubicBezTo>
                <a:cubicBezTo>
                  <a:pt x="1256407" y="248444"/>
                  <a:pt x="1256407" y="246459"/>
                  <a:pt x="1256407" y="246459"/>
                </a:cubicBezTo>
                <a:cubicBezTo>
                  <a:pt x="1256407" y="239316"/>
                  <a:pt x="1257995" y="235744"/>
                  <a:pt x="1261170" y="235744"/>
                </a:cubicBezTo>
                <a:lnTo>
                  <a:pt x="1269504" y="235744"/>
                </a:lnTo>
                <a:cubicBezTo>
                  <a:pt x="1271886" y="232569"/>
                  <a:pt x="1273870" y="230188"/>
                  <a:pt x="1275457" y="228600"/>
                </a:cubicBezTo>
                <a:cubicBezTo>
                  <a:pt x="1280220" y="219869"/>
                  <a:pt x="1284982" y="211534"/>
                  <a:pt x="1289745" y="203597"/>
                </a:cubicBezTo>
                <a:cubicBezTo>
                  <a:pt x="1291333" y="203597"/>
                  <a:pt x="1292126" y="202803"/>
                  <a:pt x="1292126" y="201216"/>
                </a:cubicBezTo>
                <a:cubicBezTo>
                  <a:pt x="1293714" y="199628"/>
                  <a:pt x="1295301" y="198834"/>
                  <a:pt x="1296889" y="198834"/>
                </a:cubicBezTo>
                <a:close/>
                <a:moveTo>
                  <a:pt x="1001614" y="196453"/>
                </a:moveTo>
                <a:cubicBezTo>
                  <a:pt x="1002407" y="196453"/>
                  <a:pt x="1003201" y="196850"/>
                  <a:pt x="1003995" y="197644"/>
                </a:cubicBezTo>
                <a:cubicBezTo>
                  <a:pt x="1003995" y="198438"/>
                  <a:pt x="1003995" y="199628"/>
                  <a:pt x="1003995" y="201216"/>
                </a:cubicBezTo>
                <a:cubicBezTo>
                  <a:pt x="1003995" y="213122"/>
                  <a:pt x="997248" y="228203"/>
                  <a:pt x="983754" y="246459"/>
                </a:cubicBezTo>
                <a:cubicBezTo>
                  <a:pt x="980579" y="251222"/>
                  <a:pt x="978198" y="254794"/>
                  <a:pt x="976611" y="257175"/>
                </a:cubicBezTo>
                <a:cubicBezTo>
                  <a:pt x="976611" y="257175"/>
                  <a:pt x="976214" y="257572"/>
                  <a:pt x="975420" y="258366"/>
                </a:cubicBezTo>
                <a:cubicBezTo>
                  <a:pt x="973039" y="264716"/>
                  <a:pt x="970657" y="267891"/>
                  <a:pt x="968276" y="267891"/>
                </a:cubicBezTo>
                <a:cubicBezTo>
                  <a:pt x="961926" y="267097"/>
                  <a:pt x="958354" y="264319"/>
                  <a:pt x="957561" y="259556"/>
                </a:cubicBezTo>
                <a:cubicBezTo>
                  <a:pt x="957561" y="258763"/>
                  <a:pt x="957561" y="257969"/>
                  <a:pt x="957561" y="257175"/>
                </a:cubicBezTo>
                <a:cubicBezTo>
                  <a:pt x="959148" y="251619"/>
                  <a:pt x="960339" y="243681"/>
                  <a:pt x="961132" y="233363"/>
                </a:cubicBezTo>
                <a:cubicBezTo>
                  <a:pt x="962720" y="230188"/>
                  <a:pt x="965101" y="228600"/>
                  <a:pt x="968276" y="228600"/>
                </a:cubicBezTo>
                <a:cubicBezTo>
                  <a:pt x="969864" y="228600"/>
                  <a:pt x="971451" y="229394"/>
                  <a:pt x="973039" y="230981"/>
                </a:cubicBezTo>
                <a:cubicBezTo>
                  <a:pt x="974626" y="233363"/>
                  <a:pt x="975817" y="234553"/>
                  <a:pt x="976611" y="234553"/>
                </a:cubicBezTo>
                <a:cubicBezTo>
                  <a:pt x="980579" y="232172"/>
                  <a:pt x="986136" y="223838"/>
                  <a:pt x="993279" y="209550"/>
                </a:cubicBezTo>
                <a:cubicBezTo>
                  <a:pt x="995661" y="203994"/>
                  <a:pt x="997645" y="200422"/>
                  <a:pt x="999232" y="198834"/>
                </a:cubicBezTo>
                <a:cubicBezTo>
                  <a:pt x="999232" y="197247"/>
                  <a:pt x="1000026" y="196453"/>
                  <a:pt x="1001614" y="196453"/>
                </a:cubicBezTo>
                <a:close/>
                <a:moveTo>
                  <a:pt x="1371898" y="188119"/>
                </a:moveTo>
                <a:cubicBezTo>
                  <a:pt x="1366342" y="192881"/>
                  <a:pt x="1361182" y="195659"/>
                  <a:pt x="1356420" y="196453"/>
                </a:cubicBezTo>
                <a:cubicBezTo>
                  <a:pt x="1354832" y="197247"/>
                  <a:pt x="1353245" y="197644"/>
                  <a:pt x="1351657" y="197644"/>
                </a:cubicBezTo>
                <a:cubicBezTo>
                  <a:pt x="1350070" y="196850"/>
                  <a:pt x="1349673" y="197644"/>
                  <a:pt x="1350467" y="200025"/>
                </a:cubicBezTo>
                <a:cubicBezTo>
                  <a:pt x="1350467" y="201613"/>
                  <a:pt x="1350864" y="203200"/>
                  <a:pt x="1351657" y="204788"/>
                </a:cubicBezTo>
                <a:cubicBezTo>
                  <a:pt x="1352451" y="206375"/>
                  <a:pt x="1352848" y="207963"/>
                  <a:pt x="1352848" y="209550"/>
                </a:cubicBezTo>
                <a:cubicBezTo>
                  <a:pt x="1352848" y="211931"/>
                  <a:pt x="1353642" y="212328"/>
                  <a:pt x="1355229" y="210741"/>
                </a:cubicBezTo>
                <a:cubicBezTo>
                  <a:pt x="1360786" y="209153"/>
                  <a:pt x="1364754" y="207963"/>
                  <a:pt x="1367136" y="207169"/>
                </a:cubicBezTo>
                <a:cubicBezTo>
                  <a:pt x="1371104" y="207169"/>
                  <a:pt x="1372692" y="205184"/>
                  <a:pt x="1371898" y="201216"/>
                </a:cubicBezTo>
                <a:cubicBezTo>
                  <a:pt x="1371898" y="196453"/>
                  <a:pt x="1371898" y="192088"/>
                  <a:pt x="1371898" y="188119"/>
                </a:cubicBezTo>
                <a:close/>
                <a:moveTo>
                  <a:pt x="2800648" y="183356"/>
                </a:moveTo>
                <a:cubicBezTo>
                  <a:pt x="2801442" y="183356"/>
                  <a:pt x="2802633" y="183356"/>
                  <a:pt x="2804220" y="183356"/>
                </a:cubicBezTo>
                <a:cubicBezTo>
                  <a:pt x="2805807" y="184944"/>
                  <a:pt x="2807792" y="186531"/>
                  <a:pt x="2810173" y="188119"/>
                </a:cubicBezTo>
                <a:cubicBezTo>
                  <a:pt x="2816523" y="192088"/>
                  <a:pt x="2819698" y="196453"/>
                  <a:pt x="2819698" y="201216"/>
                </a:cubicBezTo>
                <a:cubicBezTo>
                  <a:pt x="2819698" y="202803"/>
                  <a:pt x="2819698" y="203994"/>
                  <a:pt x="2819698" y="204788"/>
                </a:cubicBezTo>
                <a:cubicBezTo>
                  <a:pt x="2819698" y="205581"/>
                  <a:pt x="2818111" y="207566"/>
                  <a:pt x="2814936" y="210741"/>
                </a:cubicBezTo>
                <a:cubicBezTo>
                  <a:pt x="2811760" y="213916"/>
                  <a:pt x="2809776" y="215900"/>
                  <a:pt x="2808982" y="216694"/>
                </a:cubicBezTo>
                <a:cubicBezTo>
                  <a:pt x="2807395" y="218281"/>
                  <a:pt x="2805411" y="221059"/>
                  <a:pt x="2803029" y="225028"/>
                </a:cubicBezTo>
                <a:cubicBezTo>
                  <a:pt x="2802235" y="227409"/>
                  <a:pt x="2801442" y="228997"/>
                  <a:pt x="2800648" y="229791"/>
                </a:cubicBezTo>
                <a:cubicBezTo>
                  <a:pt x="2801442" y="229791"/>
                  <a:pt x="2802235" y="229791"/>
                  <a:pt x="2803029" y="229791"/>
                </a:cubicBezTo>
                <a:cubicBezTo>
                  <a:pt x="2815729" y="231378"/>
                  <a:pt x="2822079" y="235347"/>
                  <a:pt x="2822079" y="241697"/>
                </a:cubicBezTo>
                <a:cubicBezTo>
                  <a:pt x="2822079" y="247253"/>
                  <a:pt x="2820095" y="250031"/>
                  <a:pt x="2816126" y="250031"/>
                </a:cubicBezTo>
                <a:cubicBezTo>
                  <a:pt x="2805807" y="248444"/>
                  <a:pt x="2795092" y="248444"/>
                  <a:pt x="2783979" y="250031"/>
                </a:cubicBezTo>
                <a:cubicBezTo>
                  <a:pt x="2780011" y="250825"/>
                  <a:pt x="2766517" y="253603"/>
                  <a:pt x="2743498" y="258366"/>
                </a:cubicBezTo>
                <a:cubicBezTo>
                  <a:pt x="2741911" y="264716"/>
                  <a:pt x="2739132" y="268288"/>
                  <a:pt x="2735164" y="269081"/>
                </a:cubicBezTo>
                <a:cubicBezTo>
                  <a:pt x="2731989" y="269081"/>
                  <a:pt x="2729607" y="267494"/>
                  <a:pt x="2728020" y="264319"/>
                </a:cubicBezTo>
                <a:cubicBezTo>
                  <a:pt x="2728020" y="257969"/>
                  <a:pt x="2726432" y="246459"/>
                  <a:pt x="2723257" y="229791"/>
                </a:cubicBezTo>
                <a:cubicBezTo>
                  <a:pt x="2722464" y="224234"/>
                  <a:pt x="2721273" y="219869"/>
                  <a:pt x="2719686" y="216694"/>
                </a:cubicBezTo>
                <a:cubicBezTo>
                  <a:pt x="2719686" y="215900"/>
                  <a:pt x="2719289" y="214709"/>
                  <a:pt x="2718495" y="213122"/>
                </a:cubicBezTo>
                <a:cubicBezTo>
                  <a:pt x="2716907" y="210741"/>
                  <a:pt x="2716114" y="209550"/>
                  <a:pt x="2716114" y="209550"/>
                </a:cubicBezTo>
                <a:cubicBezTo>
                  <a:pt x="2716114" y="208756"/>
                  <a:pt x="2716114" y="208359"/>
                  <a:pt x="2716114" y="208359"/>
                </a:cubicBezTo>
                <a:cubicBezTo>
                  <a:pt x="2716114" y="203597"/>
                  <a:pt x="2718098" y="201216"/>
                  <a:pt x="2722067" y="201216"/>
                </a:cubicBezTo>
                <a:cubicBezTo>
                  <a:pt x="2723654" y="201216"/>
                  <a:pt x="2726432" y="202803"/>
                  <a:pt x="2730401" y="205978"/>
                </a:cubicBezTo>
                <a:cubicBezTo>
                  <a:pt x="2731989" y="207566"/>
                  <a:pt x="2733179" y="208756"/>
                  <a:pt x="2733973" y="209550"/>
                </a:cubicBezTo>
                <a:cubicBezTo>
                  <a:pt x="2738736" y="206375"/>
                  <a:pt x="2743498" y="204391"/>
                  <a:pt x="2748261" y="203597"/>
                </a:cubicBezTo>
                <a:cubicBezTo>
                  <a:pt x="2755404" y="202009"/>
                  <a:pt x="2765326" y="199231"/>
                  <a:pt x="2778026" y="195263"/>
                </a:cubicBezTo>
                <a:cubicBezTo>
                  <a:pt x="2782789" y="193675"/>
                  <a:pt x="2786361" y="192484"/>
                  <a:pt x="2788742" y="191691"/>
                </a:cubicBezTo>
                <a:cubicBezTo>
                  <a:pt x="2791123" y="186134"/>
                  <a:pt x="2795092" y="183356"/>
                  <a:pt x="2800648" y="183356"/>
                </a:cubicBezTo>
                <a:close/>
                <a:moveTo>
                  <a:pt x="1411189" y="178594"/>
                </a:moveTo>
                <a:cubicBezTo>
                  <a:pt x="1400076" y="178594"/>
                  <a:pt x="1392932" y="179784"/>
                  <a:pt x="1389757" y="182166"/>
                </a:cubicBezTo>
                <a:cubicBezTo>
                  <a:pt x="1388964" y="183753"/>
                  <a:pt x="1388964" y="187722"/>
                  <a:pt x="1389757" y="194072"/>
                </a:cubicBezTo>
                <a:cubicBezTo>
                  <a:pt x="1389757" y="195659"/>
                  <a:pt x="1389757" y="196453"/>
                  <a:pt x="1389757" y="196453"/>
                </a:cubicBezTo>
                <a:cubicBezTo>
                  <a:pt x="1389757" y="198041"/>
                  <a:pt x="1390154" y="198834"/>
                  <a:pt x="1390948" y="198834"/>
                </a:cubicBezTo>
                <a:cubicBezTo>
                  <a:pt x="1397298" y="198041"/>
                  <a:pt x="1402854" y="196453"/>
                  <a:pt x="1407617" y="194072"/>
                </a:cubicBezTo>
                <a:cubicBezTo>
                  <a:pt x="1407617" y="193278"/>
                  <a:pt x="1408014" y="191691"/>
                  <a:pt x="1408807" y="189309"/>
                </a:cubicBezTo>
                <a:cubicBezTo>
                  <a:pt x="1409601" y="184547"/>
                  <a:pt x="1410395" y="180975"/>
                  <a:pt x="1411189" y="178594"/>
                </a:cubicBezTo>
                <a:close/>
                <a:moveTo>
                  <a:pt x="1614786" y="169069"/>
                </a:moveTo>
                <a:cubicBezTo>
                  <a:pt x="1624311" y="175419"/>
                  <a:pt x="1630264" y="181372"/>
                  <a:pt x="1632645" y="186928"/>
                </a:cubicBezTo>
                <a:lnTo>
                  <a:pt x="1632645" y="188119"/>
                </a:lnTo>
                <a:cubicBezTo>
                  <a:pt x="1632645" y="188119"/>
                  <a:pt x="1632248" y="188913"/>
                  <a:pt x="1631454" y="190500"/>
                </a:cubicBezTo>
                <a:cubicBezTo>
                  <a:pt x="1630661" y="192088"/>
                  <a:pt x="1630264" y="193278"/>
                  <a:pt x="1630264" y="194072"/>
                </a:cubicBezTo>
                <a:cubicBezTo>
                  <a:pt x="1631057" y="236934"/>
                  <a:pt x="1620739" y="261144"/>
                  <a:pt x="1599307" y="266700"/>
                </a:cubicBezTo>
                <a:cubicBezTo>
                  <a:pt x="1596133" y="267494"/>
                  <a:pt x="1594545" y="266700"/>
                  <a:pt x="1594545" y="264319"/>
                </a:cubicBezTo>
                <a:cubicBezTo>
                  <a:pt x="1595339" y="261144"/>
                  <a:pt x="1596926" y="258763"/>
                  <a:pt x="1599307" y="257175"/>
                </a:cubicBezTo>
                <a:cubicBezTo>
                  <a:pt x="1609626" y="241300"/>
                  <a:pt x="1614786" y="223044"/>
                  <a:pt x="1614786" y="202406"/>
                </a:cubicBezTo>
                <a:cubicBezTo>
                  <a:pt x="1614786" y="200819"/>
                  <a:pt x="1614389" y="198041"/>
                  <a:pt x="1613595" y="194072"/>
                </a:cubicBezTo>
                <a:cubicBezTo>
                  <a:pt x="1613595" y="191691"/>
                  <a:pt x="1613595" y="190103"/>
                  <a:pt x="1613595" y="189309"/>
                </a:cubicBezTo>
                <a:cubicBezTo>
                  <a:pt x="1613595" y="187722"/>
                  <a:pt x="1612801" y="185738"/>
                  <a:pt x="1611214" y="183356"/>
                </a:cubicBezTo>
                <a:cubicBezTo>
                  <a:pt x="1608832" y="180181"/>
                  <a:pt x="1607642" y="177403"/>
                  <a:pt x="1607642" y="175022"/>
                </a:cubicBezTo>
                <a:cubicBezTo>
                  <a:pt x="1607642" y="171053"/>
                  <a:pt x="1610023" y="169069"/>
                  <a:pt x="1614786" y="169069"/>
                </a:cubicBezTo>
                <a:close/>
                <a:moveTo>
                  <a:pt x="2469654" y="158353"/>
                </a:moveTo>
                <a:cubicBezTo>
                  <a:pt x="2482354" y="159147"/>
                  <a:pt x="2489101" y="162719"/>
                  <a:pt x="2489895" y="169069"/>
                </a:cubicBezTo>
                <a:cubicBezTo>
                  <a:pt x="2489895" y="176213"/>
                  <a:pt x="2488704" y="187325"/>
                  <a:pt x="2486323" y="202406"/>
                </a:cubicBezTo>
                <a:cubicBezTo>
                  <a:pt x="2485529" y="207963"/>
                  <a:pt x="2484736" y="211931"/>
                  <a:pt x="2483942" y="214313"/>
                </a:cubicBezTo>
                <a:cubicBezTo>
                  <a:pt x="2498229" y="230188"/>
                  <a:pt x="2512914" y="240903"/>
                  <a:pt x="2527995" y="246459"/>
                </a:cubicBezTo>
                <a:cubicBezTo>
                  <a:pt x="2529582" y="247253"/>
                  <a:pt x="2533551" y="247650"/>
                  <a:pt x="2539901" y="247650"/>
                </a:cubicBezTo>
                <a:cubicBezTo>
                  <a:pt x="2563714" y="249238"/>
                  <a:pt x="2575223" y="252809"/>
                  <a:pt x="2574429" y="258366"/>
                </a:cubicBezTo>
                <a:cubicBezTo>
                  <a:pt x="2574429" y="260747"/>
                  <a:pt x="2573239" y="262731"/>
                  <a:pt x="2570857" y="264319"/>
                </a:cubicBezTo>
                <a:cubicBezTo>
                  <a:pt x="2570064" y="264319"/>
                  <a:pt x="2566888" y="264716"/>
                  <a:pt x="2561332" y="265509"/>
                </a:cubicBezTo>
                <a:cubicBezTo>
                  <a:pt x="2558157" y="265509"/>
                  <a:pt x="2556570" y="265509"/>
                  <a:pt x="2556570" y="265509"/>
                </a:cubicBezTo>
                <a:cubicBezTo>
                  <a:pt x="2552601" y="265509"/>
                  <a:pt x="2543473" y="265509"/>
                  <a:pt x="2529186" y="265509"/>
                </a:cubicBezTo>
                <a:cubicBezTo>
                  <a:pt x="2524423" y="265509"/>
                  <a:pt x="2519264" y="263922"/>
                  <a:pt x="2513707" y="260747"/>
                </a:cubicBezTo>
                <a:cubicBezTo>
                  <a:pt x="2509739" y="258366"/>
                  <a:pt x="2499023" y="249634"/>
                  <a:pt x="2481561" y="234553"/>
                </a:cubicBezTo>
                <a:cubicBezTo>
                  <a:pt x="2479973" y="232966"/>
                  <a:pt x="2478783" y="231775"/>
                  <a:pt x="2477989" y="230981"/>
                </a:cubicBezTo>
                <a:cubicBezTo>
                  <a:pt x="2464495" y="258763"/>
                  <a:pt x="2445048" y="276225"/>
                  <a:pt x="2419648" y="283369"/>
                </a:cubicBezTo>
                <a:cubicBezTo>
                  <a:pt x="2418061" y="284956"/>
                  <a:pt x="2416870" y="284956"/>
                  <a:pt x="2416076" y="283369"/>
                </a:cubicBezTo>
                <a:cubicBezTo>
                  <a:pt x="2415282" y="282575"/>
                  <a:pt x="2415679" y="281384"/>
                  <a:pt x="2417267" y="279797"/>
                </a:cubicBezTo>
                <a:cubicBezTo>
                  <a:pt x="2443461" y="263922"/>
                  <a:pt x="2459733" y="243681"/>
                  <a:pt x="2466082" y="219075"/>
                </a:cubicBezTo>
                <a:cubicBezTo>
                  <a:pt x="2457351" y="210344"/>
                  <a:pt x="2451001" y="204391"/>
                  <a:pt x="2447032" y="201216"/>
                </a:cubicBezTo>
                <a:cubicBezTo>
                  <a:pt x="2427189" y="232172"/>
                  <a:pt x="2413695" y="249634"/>
                  <a:pt x="2406551" y="253603"/>
                </a:cubicBezTo>
                <a:cubicBezTo>
                  <a:pt x="2401789" y="252809"/>
                  <a:pt x="2399011" y="250031"/>
                  <a:pt x="2398217" y="245269"/>
                </a:cubicBezTo>
                <a:cubicBezTo>
                  <a:pt x="2398217" y="243681"/>
                  <a:pt x="2398217" y="242888"/>
                  <a:pt x="2398217" y="242888"/>
                </a:cubicBezTo>
                <a:cubicBezTo>
                  <a:pt x="2399804" y="238125"/>
                  <a:pt x="2401392" y="232569"/>
                  <a:pt x="2402979" y="226219"/>
                </a:cubicBezTo>
                <a:cubicBezTo>
                  <a:pt x="2402979" y="226219"/>
                  <a:pt x="2402979" y="224631"/>
                  <a:pt x="2402979" y="221456"/>
                </a:cubicBezTo>
                <a:cubicBezTo>
                  <a:pt x="2403773" y="210344"/>
                  <a:pt x="2404170" y="203597"/>
                  <a:pt x="2404170" y="201216"/>
                </a:cubicBezTo>
                <a:cubicBezTo>
                  <a:pt x="2404170" y="199628"/>
                  <a:pt x="2404170" y="197644"/>
                  <a:pt x="2404170" y="195263"/>
                </a:cubicBezTo>
                <a:cubicBezTo>
                  <a:pt x="2404170" y="195263"/>
                  <a:pt x="2404170" y="194469"/>
                  <a:pt x="2404170" y="192881"/>
                </a:cubicBezTo>
                <a:cubicBezTo>
                  <a:pt x="2404963" y="190500"/>
                  <a:pt x="2404567" y="188913"/>
                  <a:pt x="2402979" y="188119"/>
                </a:cubicBezTo>
                <a:cubicBezTo>
                  <a:pt x="2399011" y="188913"/>
                  <a:pt x="2395438" y="196850"/>
                  <a:pt x="2392264" y="211931"/>
                </a:cubicBezTo>
                <a:cubicBezTo>
                  <a:pt x="2390676" y="217488"/>
                  <a:pt x="2389485" y="221059"/>
                  <a:pt x="2388692" y="222647"/>
                </a:cubicBezTo>
                <a:cubicBezTo>
                  <a:pt x="2379167" y="240903"/>
                  <a:pt x="2371229" y="250031"/>
                  <a:pt x="2364879" y="250031"/>
                </a:cubicBezTo>
                <a:cubicBezTo>
                  <a:pt x="2363292" y="250031"/>
                  <a:pt x="2362498" y="249238"/>
                  <a:pt x="2362498" y="247650"/>
                </a:cubicBezTo>
                <a:cubicBezTo>
                  <a:pt x="2362498" y="244475"/>
                  <a:pt x="2364482" y="240506"/>
                  <a:pt x="2368451" y="235744"/>
                </a:cubicBezTo>
                <a:cubicBezTo>
                  <a:pt x="2369245" y="234950"/>
                  <a:pt x="2369642" y="234156"/>
                  <a:pt x="2369642" y="233363"/>
                </a:cubicBezTo>
                <a:cubicBezTo>
                  <a:pt x="2375992" y="221456"/>
                  <a:pt x="2379564" y="205978"/>
                  <a:pt x="2380357" y="186928"/>
                </a:cubicBezTo>
                <a:cubicBezTo>
                  <a:pt x="2381945" y="182166"/>
                  <a:pt x="2383929" y="179784"/>
                  <a:pt x="2386311" y="179784"/>
                </a:cubicBezTo>
                <a:cubicBezTo>
                  <a:pt x="2389485" y="179784"/>
                  <a:pt x="2392264" y="178991"/>
                  <a:pt x="2394645" y="177403"/>
                </a:cubicBezTo>
                <a:cubicBezTo>
                  <a:pt x="2399407" y="174228"/>
                  <a:pt x="2405361" y="169863"/>
                  <a:pt x="2412504" y="164306"/>
                </a:cubicBezTo>
                <a:cubicBezTo>
                  <a:pt x="2414092" y="163513"/>
                  <a:pt x="2415282" y="163116"/>
                  <a:pt x="2416076" y="163116"/>
                </a:cubicBezTo>
                <a:cubicBezTo>
                  <a:pt x="2420839" y="163116"/>
                  <a:pt x="2423220" y="165100"/>
                  <a:pt x="2423220" y="169069"/>
                </a:cubicBezTo>
                <a:cubicBezTo>
                  <a:pt x="2423220" y="172244"/>
                  <a:pt x="2422426" y="177403"/>
                  <a:pt x="2420839" y="184547"/>
                </a:cubicBezTo>
                <a:cubicBezTo>
                  <a:pt x="2420045" y="186928"/>
                  <a:pt x="2419648" y="188516"/>
                  <a:pt x="2419648" y="189309"/>
                </a:cubicBezTo>
                <a:cubicBezTo>
                  <a:pt x="2419648" y="198834"/>
                  <a:pt x="2419648" y="208756"/>
                  <a:pt x="2419648" y="219075"/>
                </a:cubicBezTo>
                <a:cubicBezTo>
                  <a:pt x="2420442" y="219075"/>
                  <a:pt x="2423617" y="216297"/>
                  <a:pt x="2429173" y="210741"/>
                </a:cubicBezTo>
                <a:cubicBezTo>
                  <a:pt x="2429173" y="209947"/>
                  <a:pt x="2430364" y="207963"/>
                  <a:pt x="2432745" y="204788"/>
                </a:cubicBezTo>
                <a:cubicBezTo>
                  <a:pt x="2436714" y="198438"/>
                  <a:pt x="2439095" y="194469"/>
                  <a:pt x="2439889" y="192881"/>
                </a:cubicBezTo>
                <a:cubicBezTo>
                  <a:pt x="2435126" y="188119"/>
                  <a:pt x="2432745" y="184547"/>
                  <a:pt x="2432745" y="182166"/>
                </a:cubicBezTo>
                <a:cubicBezTo>
                  <a:pt x="2433539" y="175022"/>
                  <a:pt x="2437904" y="174228"/>
                  <a:pt x="2445842" y="179784"/>
                </a:cubicBezTo>
                <a:cubicBezTo>
                  <a:pt x="2448223" y="182166"/>
                  <a:pt x="2452986" y="186531"/>
                  <a:pt x="2460129" y="192881"/>
                </a:cubicBezTo>
                <a:cubicBezTo>
                  <a:pt x="2464892" y="197644"/>
                  <a:pt x="2468067" y="200819"/>
                  <a:pt x="2469654" y="202406"/>
                </a:cubicBezTo>
                <a:cubicBezTo>
                  <a:pt x="2472036" y="195263"/>
                  <a:pt x="2473226" y="186531"/>
                  <a:pt x="2473226" y="176213"/>
                </a:cubicBezTo>
                <a:cubicBezTo>
                  <a:pt x="2473226" y="172244"/>
                  <a:pt x="2470448" y="168672"/>
                  <a:pt x="2464892" y="165497"/>
                </a:cubicBezTo>
                <a:cubicBezTo>
                  <a:pt x="2463304" y="161528"/>
                  <a:pt x="2464892" y="159147"/>
                  <a:pt x="2469654" y="158353"/>
                </a:cubicBezTo>
                <a:close/>
                <a:moveTo>
                  <a:pt x="1679079" y="155972"/>
                </a:moveTo>
                <a:cubicBezTo>
                  <a:pt x="1684636" y="155972"/>
                  <a:pt x="1688207" y="158750"/>
                  <a:pt x="1689795" y="164306"/>
                </a:cubicBezTo>
                <a:cubicBezTo>
                  <a:pt x="1689795" y="165894"/>
                  <a:pt x="1689001" y="167878"/>
                  <a:pt x="1687414" y="170259"/>
                </a:cubicBezTo>
                <a:cubicBezTo>
                  <a:pt x="1685032" y="173434"/>
                  <a:pt x="1683842" y="175816"/>
                  <a:pt x="1683842" y="177403"/>
                </a:cubicBezTo>
                <a:cubicBezTo>
                  <a:pt x="1683842" y="186928"/>
                  <a:pt x="1684636" y="195659"/>
                  <a:pt x="1686223" y="203597"/>
                </a:cubicBezTo>
                <a:cubicBezTo>
                  <a:pt x="1694161" y="255191"/>
                  <a:pt x="1695351" y="283766"/>
                  <a:pt x="1689795" y="289322"/>
                </a:cubicBezTo>
                <a:cubicBezTo>
                  <a:pt x="1689001" y="290909"/>
                  <a:pt x="1687811" y="292894"/>
                  <a:pt x="1686223" y="295275"/>
                </a:cubicBezTo>
                <a:lnTo>
                  <a:pt x="1681461" y="295275"/>
                </a:lnTo>
                <a:cubicBezTo>
                  <a:pt x="1681461" y="292894"/>
                  <a:pt x="1681064" y="291306"/>
                  <a:pt x="1680270" y="290513"/>
                </a:cubicBezTo>
                <a:cubicBezTo>
                  <a:pt x="1678682" y="280194"/>
                  <a:pt x="1676698" y="264319"/>
                  <a:pt x="1674317" y="242888"/>
                </a:cubicBezTo>
                <a:cubicBezTo>
                  <a:pt x="1671142" y="207963"/>
                  <a:pt x="1667967" y="184547"/>
                  <a:pt x="1664792" y="172641"/>
                </a:cubicBezTo>
                <a:cubicBezTo>
                  <a:pt x="1663998" y="171847"/>
                  <a:pt x="1662411" y="171053"/>
                  <a:pt x="1660029" y="170259"/>
                </a:cubicBezTo>
                <a:cubicBezTo>
                  <a:pt x="1655267" y="169466"/>
                  <a:pt x="1652886" y="167481"/>
                  <a:pt x="1652886" y="164306"/>
                </a:cubicBezTo>
                <a:cubicBezTo>
                  <a:pt x="1652886" y="158750"/>
                  <a:pt x="1661617" y="155972"/>
                  <a:pt x="1679079" y="155972"/>
                </a:cubicBezTo>
                <a:close/>
                <a:moveTo>
                  <a:pt x="1370707" y="154781"/>
                </a:moveTo>
                <a:cubicBezTo>
                  <a:pt x="1354039" y="162719"/>
                  <a:pt x="1344911" y="167481"/>
                  <a:pt x="1343323" y="169069"/>
                </a:cubicBezTo>
                <a:cubicBezTo>
                  <a:pt x="1345704" y="176213"/>
                  <a:pt x="1347292" y="181372"/>
                  <a:pt x="1348086" y="184547"/>
                </a:cubicBezTo>
                <a:cubicBezTo>
                  <a:pt x="1362373" y="178991"/>
                  <a:pt x="1369914" y="175022"/>
                  <a:pt x="1370707" y="172641"/>
                </a:cubicBezTo>
                <a:cubicBezTo>
                  <a:pt x="1370707" y="159147"/>
                  <a:pt x="1370707" y="153194"/>
                  <a:pt x="1370707" y="154781"/>
                </a:cubicBezTo>
                <a:close/>
                <a:moveTo>
                  <a:pt x="2783979" y="148828"/>
                </a:moveTo>
                <a:cubicBezTo>
                  <a:pt x="2790329" y="148034"/>
                  <a:pt x="2793504" y="150019"/>
                  <a:pt x="2793504" y="154781"/>
                </a:cubicBezTo>
                <a:cubicBezTo>
                  <a:pt x="2794298" y="157956"/>
                  <a:pt x="2793108" y="160338"/>
                  <a:pt x="2789932" y="161925"/>
                </a:cubicBezTo>
                <a:cubicBezTo>
                  <a:pt x="2786757" y="164306"/>
                  <a:pt x="2781201" y="165894"/>
                  <a:pt x="2773264" y="166688"/>
                </a:cubicBezTo>
                <a:cubicBezTo>
                  <a:pt x="2769295" y="166688"/>
                  <a:pt x="2766120" y="167084"/>
                  <a:pt x="2763739" y="167878"/>
                </a:cubicBezTo>
                <a:cubicBezTo>
                  <a:pt x="2761357" y="168672"/>
                  <a:pt x="2756595" y="170656"/>
                  <a:pt x="2749451" y="173831"/>
                </a:cubicBezTo>
                <a:cubicBezTo>
                  <a:pt x="2740720" y="177800"/>
                  <a:pt x="2734767" y="179784"/>
                  <a:pt x="2731592" y="179784"/>
                </a:cubicBezTo>
                <a:cubicBezTo>
                  <a:pt x="2726829" y="179784"/>
                  <a:pt x="2724448" y="177800"/>
                  <a:pt x="2724448" y="173831"/>
                </a:cubicBezTo>
                <a:cubicBezTo>
                  <a:pt x="2724448" y="173038"/>
                  <a:pt x="2724448" y="172244"/>
                  <a:pt x="2724448" y="171450"/>
                </a:cubicBezTo>
                <a:cubicBezTo>
                  <a:pt x="2731592" y="167481"/>
                  <a:pt x="2735958" y="165497"/>
                  <a:pt x="2737545" y="165497"/>
                </a:cubicBezTo>
                <a:cubicBezTo>
                  <a:pt x="2739926" y="164703"/>
                  <a:pt x="2743101" y="163116"/>
                  <a:pt x="2747070" y="160734"/>
                </a:cubicBezTo>
                <a:cubicBezTo>
                  <a:pt x="2762945" y="152797"/>
                  <a:pt x="2775248" y="148828"/>
                  <a:pt x="2783979" y="148828"/>
                </a:cubicBezTo>
                <a:close/>
                <a:moveTo>
                  <a:pt x="1409998" y="146447"/>
                </a:moveTo>
                <a:cubicBezTo>
                  <a:pt x="1399679" y="146447"/>
                  <a:pt x="1392536" y="148034"/>
                  <a:pt x="1388567" y="151209"/>
                </a:cubicBezTo>
                <a:cubicBezTo>
                  <a:pt x="1388567" y="155178"/>
                  <a:pt x="1388567" y="159544"/>
                  <a:pt x="1388567" y="164306"/>
                </a:cubicBezTo>
                <a:cubicBezTo>
                  <a:pt x="1388567" y="165894"/>
                  <a:pt x="1388567" y="166688"/>
                  <a:pt x="1388567" y="166688"/>
                </a:cubicBezTo>
                <a:cubicBezTo>
                  <a:pt x="1389361" y="166688"/>
                  <a:pt x="1390551" y="166291"/>
                  <a:pt x="1392139" y="165497"/>
                </a:cubicBezTo>
                <a:cubicBezTo>
                  <a:pt x="1392932" y="165497"/>
                  <a:pt x="1394123" y="165100"/>
                  <a:pt x="1395711" y="164306"/>
                </a:cubicBezTo>
                <a:cubicBezTo>
                  <a:pt x="1398886" y="162719"/>
                  <a:pt x="1401664" y="161925"/>
                  <a:pt x="1404045" y="161925"/>
                </a:cubicBezTo>
                <a:cubicBezTo>
                  <a:pt x="1408807" y="161925"/>
                  <a:pt x="1412776" y="163116"/>
                  <a:pt x="1415951" y="165497"/>
                </a:cubicBezTo>
                <a:cubicBezTo>
                  <a:pt x="1417539" y="160734"/>
                  <a:pt x="1418332" y="155972"/>
                  <a:pt x="1418332" y="151209"/>
                </a:cubicBezTo>
                <a:cubicBezTo>
                  <a:pt x="1418332" y="151209"/>
                  <a:pt x="1418332" y="150813"/>
                  <a:pt x="1418332" y="150019"/>
                </a:cubicBezTo>
                <a:cubicBezTo>
                  <a:pt x="1419126" y="147638"/>
                  <a:pt x="1418332" y="146447"/>
                  <a:pt x="1415951" y="146447"/>
                </a:cubicBezTo>
                <a:cubicBezTo>
                  <a:pt x="1414364" y="146447"/>
                  <a:pt x="1412379" y="146447"/>
                  <a:pt x="1409998" y="146447"/>
                </a:cubicBezTo>
                <a:close/>
                <a:moveTo>
                  <a:pt x="132457" y="146447"/>
                </a:moveTo>
                <a:cubicBezTo>
                  <a:pt x="139601" y="146447"/>
                  <a:pt x="145554" y="150416"/>
                  <a:pt x="150317" y="158353"/>
                </a:cubicBezTo>
                <a:cubicBezTo>
                  <a:pt x="179686" y="202009"/>
                  <a:pt x="205086" y="230584"/>
                  <a:pt x="226517" y="244078"/>
                </a:cubicBezTo>
                <a:cubicBezTo>
                  <a:pt x="231279" y="248047"/>
                  <a:pt x="240011" y="251222"/>
                  <a:pt x="252711" y="253603"/>
                </a:cubicBezTo>
                <a:cubicBezTo>
                  <a:pt x="256679" y="254397"/>
                  <a:pt x="259457" y="254794"/>
                  <a:pt x="261045" y="254794"/>
                </a:cubicBezTo>
                <a:cubicBezTo>
                  <a:pt x="280095" y="256381"/>
                  <a:pt x="289620" y="260350"/>
                  <a:pt x="289620" y="266700"/>
                </a:cubicBezTo>
                <a:cubicBezTo>
                  <a:pt x="289620" y="270669"/>
                  <a:pt x="287239" y="272653"/>
                  <a:pt x="282476" y="272653"/>
                </a:cubicBezTo>
                <a:cubicBezTo>
                  <a:pt x="280095" y="272653"/>
                  <a:pt x="277317" y="272256"/>
                  <a:pt x="274142" y="271463"/>
                </a:cubicBezTo>
                <a:lnTo>
                  <a:pt x="236042" y="269081"/>
                </a:lnTo>
                <a:cubicBezTo>
                  <a:pt x="230486" y="269081"/>
                  <a:pt x="221754" y="265113"/>
                  <a:pt x="209848" y="257175"/>
                </a:cubicBezTo>
                <a:cubicBezTo>
                  <a:pt x="194767" y="245269"/>
                  <a:pt x="175320" y="223044"/>
                  <a:pt x="151507" y="190500"/>
                </a:cubicBezTo>
                <a:cubicBezTo>
                  <a:pt x="142776" y="232569"/>
                  <a:pt x="122536" y="256778"/>
                  <a:pt x="90786" y="263128"/>
                </a:cubicBezTo>
                <a:cubicBezTo>
                  <a:pt x="90786" y="263128"/>
                  <a:pt x="90389" y="263128"/>
                  <a:pt x="89595" y="263128"/>
                </a:cubicBezTo>
                <a:cubicBezTo>
                  <a:pt x="88007" y="263128"/>
                  <a:pt x="86817" y="261938"/>
                  <a:pt x="86023" y="259556"/>
                </a:cubicBezTo>
                <a:cubicBezTo>
                  <a:pt x="86023" y="257969"/>
                  <a:pt x="89992" y="255588"/>
                  <a:pt x="97929" y="252413"/>
                </a:cubicBezTo>
                <a:cubicBezTo>
                  <a:pt x="105073" y="248444"/>
                  <a:pt x="109042" y="245666"/>
                  <a:pt x="109836" y="244078"/>
                </a:cubicBezTo>
                <a:cubicBezTo>
                  <a:pt x="125711" y="222647"/>
                  <a:pt x="133648" y="201613"/>
                  <a:pt x="133648" y="180975"/>
                </a:cubicBezTo>
                <a:cubicBezTo>
                  <a:pt x="133648" y="179388"/>
                  <a:pt x="133648" y="178594"/>
                  <a:pt x="133648" y="178594"/>
                </a:cubicBezTo>
                <a:cubicBezTo>
                  <a:pt x="133648" y="177800"/>
                  <a:pt x="133251" y="175022"/>
                  <a:pt x="132457" y="170259"/>
                </a:cubicBezTo>
                <a:cubicBezTo>
                  <a:pt x="132457" y="167084"/>
                  <a:pt x="132457" y="165497"/>
                  <a:pt x="132457" y="165497"/>
                </a:cubicBezTo>
                <a:cubicBezTo>
                  <a:pt x="132457" y="165497"/>
                  <a:pt x="132061" y="164703"/>
                  <a:pt x="131267" y="163116"/>
                </a:cubicBezTo>
                <a:cubicBezTo>
                  <a:pt x="128092" y="157559"/>
                  <a:pt x="126107" y="154384"/>
                  <a:pt x="125314" y="153591"/>
                </a:cubicBezTo>
                <a:cubicBezTo>
                  <a:pt x="125314" y="152797"/>
                  <a:pt x="124917" y="152400"/>
                  <a:pt x="124123" y="152400"/>
                </a:cubicBezTo>
                <a:cubicBezTo>
                  <a:pt x="124123" y="148431"/>
                  <a:pt x="126901" y="146447"/>
                  <a:pt x="132457" y="146447"/>
                </a:cubicBezTo>
                <a:close/>
                <a:moveTo>
                  <a:pt x="3266182" y="144066"/>
                </a:moveTo>
                <a:cubicBezTo>
                  <a:pt x="3271739" y="144066"/>
                  <a:pt x="3274517" y="147241"/>
                  <a:pt x="3274517" y="153591"/>
                </a:cubicBezTo>
                <a:cubicBezTo>
                  <a:pt x="3273723" y="164703"/>
                  <a:pt x="3269754" y="170259"/>
                  <a:pt x="3262611" y="170259"/>
                </a:cubicBezTo>
                <a:cubicBezTo>
                  <a:pt x="3257848" y="169466"/>
                  <a:pt x="3255070" y="165894"/>
                  <a:pt x="3254276" y="159544"/>
                </a:cubicBezTo>
                <a:cubicBezTo>
                  <a:pt x="3255864" y="150019"/>
                  <a:pt x="3259833" y="144859"/>
                  <a:pt x="3266182" y="144066"/>
                </a:cubicBezTo>
                <a:close/>
                <a:moveTo>
                  <a:pt x="1246882" y="134541"/>
                </a:moveTo>
                <a:cubicBezTo>
                  <a:pt x="1265932" y="133747"/>
                  <a:pt x="1275457" y="138509"/>
                  <a:pt x="1275457" y="148828"/>
                </a:cubicBezTo>
                <a:cubicBezTo>
                  <a:pt x="1274664" y="154384"/>
                  <a:pt x="1270298" y="155575"/>
                  <a:pt x="1262361" y="152400"/>
                </a:cubicBezTo>
                <a:cubicBezTo>
                  <a:pt x="1256804" y="150813"/>
                  <a:pt x="1253629" y="149622"/>
                  <a:pt x="1252836" y="148828"/>
                </a:cubicBezTo>
                <a:cubicBezTo>
                  <a:pt x="1252042" y="148828"/>
                  <a:pt x="1250851" y="148828"/>
                  <a:pt x="1249264" y="148828"/>
                </a:cubicBezTo>
                <a:cubicBezTo>
                  <a:pt x="1239739" y="148034"/>
                  <a:pt x="1234976" y="144859"/>
                  <a:pt x="1234976" y="139303"/>
                </a:cubicBezTo>
                <a:cubicBezTo>
                  <a:pt x="1234976" y="136128"/>
                  <a:pt x="1238945" y="134541"/>
                  <a:pt x="1246882" y="134541"/>
                </a:cubicBezTo>
                <a:close/>
                <a:moveTo>
                  <a:pt x="938511" y="130969"/>
                </a:moveTo>
                <a:cubicBezTo>
                  <a:pt x="959148" y="132556"/>
                  <a:pt x="969864" y="137319"/>
                  <a:pt x="970657" y="145256"/>
                </a:cubicBezTo>
                <a:cubicBezTo>
                  <a:pt x="969864" y="150813"/>
                  <a:pt x="967482" y="153988"/>
                  <a:pt x="963514" y="154781"/>
                </a:cubicBezTo>
                <a:cubicBezTo>
                  <a:pt x="961926" y="154781"/>
                  <a:pt x="959942" y="153591"/>
                  <a:pt x="957561" y="151209"/>
                </a:cubicBezTo>
                <a:cubicBezTo>
                  <a:pt x="956767" y="150416"/>
                  <a:pt x="956370" y="150019"/>
                  <a:pt x="956370" y="150019"/>
                </a:cubicBezTo>
                <a:cubicBezTo>
                  <a:pt x="955576" y="150019"/>
                  <a:pt x="953592" y="149225"/>
                  <a:pt x="950417" y="147638"/>
                </a:cubicBezTo>
                <a:cubicBezTo>
                  <a:pt x="936923" y="142875"/>
                  <a:pt x="930176" y="138906"/>
                  <a:pt x="930176" y="135731"/>
                </a:cubicBezTo>
                <a:cubicBezTo>
                  <a:pt x="930176" y="133350"/>
                  <a:pt x="932954" y="131763"/>
                  <a:pt x="938511" y="130969"/>
                </a:cubicBezTo>
                <a:close/>
                <a:moveTo>
                  <a:pt x="2425601" y="126206"/>
                </a:moveTo>
                <a:cubicBezTo>
                  <a:pt x="2429570" y="127000"/>
                  <a:pt x="2431951" y="128984"/>
                  <a:pt x="2432745" y="132159"/>
                </a:cubicBezTo>
                <a:cubicBezTo>
                  <a:pt x="2432745" y="138509"/>
                  <a:pt x="2424013" y="145256"/>
                  <a:pt x="2406551" y="152400"/>
                </a:cubicBezTo>
                <a:cubicBezTo>
                  <a:pt x="2402583" y="153988"/>
                  <a:pt x="2399804" y="155178"/>
                  <a:pt x="2398217" y="155972"/>
                </a:cubicBezTo>
                <a:cubicBezTo>
                  <a:pt x="2397423" y="156766"/>
                  <a:pt x="2395836" y="157956"/>
                  <a:pt x="2393454" y="159544"/>
                </a:cubicBezTo>
                <a:cubicBezTo>
                  <a:pt x="2386311" y="165894"/>
                  <a:pt x="2381548" y="169069"/>
                  <a:pt x="2379167" y="169069"/>
                </a:cubicBezTo>
                <a:cubicBezTo>
                  <a:pt x="2373610" y="169069"/>
                  <a:pt x="2370832" y="166688"/>
                  <a:pt x="2370832" y="161925"/>
                </a:cubicBezTo>
                <a:cubicBezTo>
                  <a:pt x="2370832" y="160338"/>
                  <a:pt x="2371626" y="159147"/>
                  <a:pt x="2373214" y="158353"/>
                </a:cubicBezTo>
                <a:cubicBezTo>
                  <a:pt x="2404963" y="137716"/>
                  <a:pt x="2422426" y="127000"/>
                  <a:pt x="2425601" y="126206"/>
                </a:cubicBezTo>
                <a:close/>
                <a:moveTo>
                  <a:pt x="4468714" y="116681"/>
                </a:moveTo>
                <a:cubicBezTo>
                  <a:pt x="4422676" y="122238"/>
                  <a:pt x="4395292" y="157163"/>
                  <a:pt x="4386561" y="221456"/>
                </a:cubicBezTo>
                <a:cubicBezTo>
                  <a:pt x="4386561" y="222250"/>
                  <a:pt x="4386660" y="223540"/>
                  <a:pt x="4386858" y="225326"/>
                </a:cubicBezTo>
                <a:lnTo>
                  <a:pt x="4387502" y="230261"/>
                </a:lnTo>
                <a:lnTo>
                  <a:pt x="4387975" y="231949"/>
                </a:lnTo>
                <a:lnTo>
                  <a:pt x="4388354" y="233438"/>
                </a:lnTo>
                <a:lnTo>
                  <a:pt x="4388495" y="234851"/>
                </a:lnTo>
                <a:cubicBezTo>
                  <a:pt x="4388595" y="235645"/>
                  <a:pt x="4388743" y="236736"/>
                  <a:pt x="4388942" y="238125"/>
                </a:cubicBezTo>
                <a:cubicBezTo>
                  <a:pt x="4397673" y="246856"/>
                  <a:pt x="4408389" y="250825"/>
                  <a:pt x="4421089" y="250031"/>
                </a:cubicBezTo>
                <a:cubicBezTo>
                  <a:pt x="4466333" y="243681"/>
                  <a:pt x="4492923" y="209153"/>
                  <a:pt x="4500861" y="146447"/>
                </a:cubicBezTo>
                <a:cubicBezTo>
                  <a:pt x="4500861" y="144859"/>
                  <a:pt x="4500464" y="141684"/>
                  <a:pt x="4499670" y="136922"/>
                </a:cubicBezTo>
                <a:cubicBezTo>
                  <a:pt x="4498876" y="134541"/>
                  <a:pt x="4498479" y="132556"/>
                  <a:pt x="4498479" y="130969"/>
                </a:cubicBezTo>
                <a:cubicBezTo>
                  <a:pt x="4500067" y="135731"/>
                  <a:pt x="4500067" y="134541"/>
                  <a:pt x="4498479" y="127397"/>
                </a:cubicBezTo>
                <a:cubicBezTo>
                  <a:pt x="4491336" y="120253"/>
                  <a:pt x="4481414" y="116681"/>
                  <a:pt x="4468714" y="116681"/>
                </a:cubicBezTo>
                <a:close/>
                <a:moveTo>
                  <a:pt x="3752590" y="116681"/>
                </a:moveTo>
                <a:cubicBezTo>
                  <a:pt x="3709008" y="119459"/>
                  <a:pt x="3680619" y="141684"/>
                  <a:pt x="3667423" y="183356"/>
                </a:cubicBezTo>
                <a:cubicBezTo>
                  <a:pt x="3661073" y="200025"/>
                  <a:pt x="3657898" y="217091"/>
                  <a:pt x="3657898" y="234553"/>
                </a:cubicBezTo>
                <a:cubicBezTo>
                  <a:pt x="3659485" y="244078"/>
                  <a:pt x="3661867" y="248841"/>
                  <a:pt x="3665042" y="248841"/>
                </a:cubicBezTo>
                <a:cubicBezTo>
                  <a:pt x="3672186" y="248047"/>
                  <a:pt x="3682901" y="241300"/>
                  <a:pt x="3697189" y="228600"/>
                </a:cubicBezTo>
                <a:cubicBezTo>
                  <a:pt x="3738463" y="197644"/>
                  <a:pt x="3767832" y="160338"/>
                  <a:pt x="3785295" y="116681"/>
                </a:cubicBezTo>
                <a:lnTo>
                  <a:pt x="3772198" y="116681"/>
                </a:lnTo>
                <a:cubicBezTo>
                  <a:pt x="3765352" y="116284"/>
                  <a:pt x="3758816" y="116284"/>
                  <a:pt x="3752590" y="116681"/>
                </a:cubicBezTo>
                <a:close/>
                <a:moveTo>
                  <a:pt x="2781598" y="111919"/>
                </a:moveTo>
                <a:cubicBezTo>
                  <a:pt x="2786361" y="111919"/>
                  <a:pt x="2788742" y="113903"/>
                  <a:pt x="2788742" y="117872"/>
                </a:cubicBezTo>
                <a:cubicBezTo>
                  <a:pt x="2788742" y="120253"/>
                  <a:pt x="2787551" y="122634"/>
                  <a:pt x="2785170" y="125016"/>
                </a:cubicBezTo>
                <a:cubicBezTo>
                  <a:pt x="2784376" y="125809"/>
                  <a:pt x="2783583" y="126206"/>
                  <a:pt x="2782789" y="126206"/>
                </a:cubicBezTo>
                <a:cubicBezTo>
                  <a:pt x="2780407" y="127794"/>
                  <a:pt x="2776836" y="128984"/>
                  <a:pt x="2772073" y="129778"/>
                </a:cubicBezTo>
                <a:cubicBezTo>
                  <a:pt x="2768104" y="129778"/>
                  <a:pt x="2765326" y="130175"/>
                  <a:pt x="2763739" y="130969"/>
                </a:cubicBezTo>
                <a:cubicBezTo>
                  <a:pt x="2752626" y="134144"/>
                  <a:pt x="2741514" y="138509"/>
                  <a:pt x="2730401" y="144066"/>
                </a:cubicBezTo>
                <a:lnTo>
                  <a:pt x="2729211" y="144066"/>
                </a:lnTo>
                <a:cubicBezTo>
                  <a:pt x="2723654" y="143272"/>
                  <a:pt x="2720876" y="140891"/>
                  <a:pt x="2720876" y="136922"/>
                </a:cubicBezTo>
                <a:cubicBezTo>
                  <a:pt x="2736751" y="127397"/>
                  <a:pt x="2756992" y="119063"/>
                  <a:pt x="2781598" y="111919"/>
                </a:cubicBezTo>
                <a:close/>
                <a:moveTo>
                  <a:pt x="4029373" y="109538"/>
                </a:moveTo>
                <a:lnTo>
                  <a:pt x="4042470" y="109538"/>
                </a:lnTo>
                <a:lnTo>
                  <a:pt x="4042470" y="111919"/>
                </a:lnTo>
                <a:cubicBezTo>
                  <a:pt x="4042470" y="130969"/>
                  <a:pt x="4032945" y="176213"/>
                  <a:pt x="4013895" y="247650"/>
                </a:cubicBezTo>
                <a:cubicBezTo>
                  <a:pt x="4012308" y="252413"/>
                  <a:pt x="4010720" y="257572"/>
                  <a:pt x="4009132" y="263128"/>
                </a:cubicBezTo>
                <a:cubicBezTo>
                  <a:pt x="4008339" y="265509"/>
                  <a:pt x="4007942" y="267097"/>
                  <a:pt x="4007942" y="267891"/>
                </a:cubicBezTo>
                <a:cubicBezTo>
                  <a:pt x="4002385" y="298053"/>
                  <a:pt x="3989289" y="314325"/>
                  <a:pt x="3968651" y="316706"/>
                </a:cubicBezTo>
                <a:lnTo>
                  <a:pt x="3968651" y="309563"/>
                </a:lnTo>
                <a:cubicBezTo>
                  <a:pt x="3980557" y="306388"/>
                  <a:pt x="3989289" y="292100"/>
                  <a:pt x="3994845" y="266700"/>
                </a:cubicBezTo>
                <a:lnTo>
                  <a:pt x="4023420" y="146447"/>
                </a:lnTo>
                <a:cubicBezTo>
                  <a:pt x="4023420" y="144859"/>
                  <a:pt x="4023817" y="142478"/>
                  <a:pt x="4024611" y="139303"/>
                </a:cubicBezTo>
                <a:cubicBezTo>
                  <a:pt x="4028579" y="125016"/>
                  <a:pt x="4030167" y="115094"/>
                  <a:pt x="4029373" y="109538"/>
                </a:cubicBezTo>
                <a:close/>
                <a:moveTo>
                  <a:pt x="3535264" y="109538"/>
                </a:moveTo>
                <a:lnTo>
                  <a:pt x="3548361" y="109538"/>
                </a:lnTo>
                <a:lnTo>
                  <a:pt x="3548361" y="114300"/>
                </a:lnTo>
                <a:cubicBezTo>
                  <a:pt x="3549948" y="128588"/>
                  <a:pt x="3543995" y="152003"/>
                  <a:pt x="3530501" y="184547"/>
                </a:cubicBezTo>
                <a:cubicBezTo>
                  <a:pt x="3518595" y="213122"/>
                  <a:pt x="3512642" y="234156"/>
                  <a:pt x="3512642" y="247650"/>
                </a:cubicBezTo>
                <a:cubicBezTo>
                  <a:pt x="3512642" y="249238"/>
                  <a:pt x="3513039" y="250031"/>
                  <a:pt x="3513832" y="250031"/>
                </a:cubicBezTo>
                <a:cubicBezTo>
                  <a:pt x="3514626" y="250031"/>
                  <a:pt x="3515420" y="249634"/>
                  <a:pt x="3516214" y="248841"/>
                </a:cubicBezTo>
                <a:lnTo>
                  <a:pt x="3517404" y="248841"/>
                </a:lnTo>
                <a:cubicBezTo>
                  <a:pt x="3566617" y="225822"/>
                  <a:pt x="3608289" y="179388"/>
                  <a:pt x="3642420" y="109538"/>
                </a:cubicBezTo>
                <a:lnTo>
                  <a:pt x="3655517" y="109538"/>
                </a:lnTo>
                <a:lnTo>
                  <a:pt x="3626942" y="236934"/>
                </a:lnTo>
                <a:cubicBezTo>
                  <a:pt x="3615036" y="295672"/>
                  <a:pt x="3582492" y="323850"/>
                  <a:pt x="3529311" y="321469"/>
                </a:cubicBezTo>
                <a:cubicBezTo>
                  <a:pt x="3519786" y="321469"/>
                  <a:pt x="3509467" y="319881"/>
                  <a:pt x="3498354" y="316706"/>
                </a:cubicBezTo>
                <a:lnTo>
                  <a:pt x="3501926" y="305991"/>
                </a:lnTo>
                <a:cubicBezTo>
                  <a:pt x="3512245" y="309166"/>
                  <a:pt x="3523357" y="310753"/>
                  <a:pt x="3535264" y="310753"/>
                </a:cubicBezTo>
                <a:cubicBezTo>
                  <a:pt x="3584476" y="313134"/>
                  <a:pt x="3614639" y="272653"/>
                  <a:pt x="3625751" y="189309"/>
                </a:cubicBezTo>
                <a:cubicBezTo>
                  <a:pt x="3629720" y="166291"/>
                  <a:pt x="3633292" y="150019"/>
                  <a:pt x="3636467" y="140494"/>
                </a:cubicBezTo>
                <a:cubicBezTo>
                  <a:pt x="3588048" y="215900"/>
                  <a:pt x="3547567" y="254794"/>
                  <a:pt x="3515023" y="257175"/>
                </a:cubicBezTo>
                <a:cubicBezTo>
                  <a:pt x="3507085" y="256381"/>
                  <a:pt x="3502323" y="252016"/>
                  <a:pt x="3500736" y="244078"/>
                </a:cubicBezTo>
                <a:cubicBezTo>
                  <a:pt x="3500736" y="230584"/>
                  <a:pt x="3506292" y="208359"/>
                  <a:pt x="3517404" y="177403"/>
                </a:cubicBezTo>
                <a:cubicBezTo>
                  <a:pt x="3528517" y="146447"/>
                  <a:pt x="3534470" y="123825"/>
                  <a:pt x="3535264" y="109538"/>
                </a:cubicBezTo>
                <a:close/>
                <a:moveTo>
                  <a:pt x="4465769" y="106091"/>
                </a:moveTo>
                <a:lnTo>
                  <a:pt x="4485606" y="110058"/>
                </a:lnTo>
                <a:cubicBezTo>
                  <a:pt x="4503316" y="117053"/>
                  <a:pt x="4512767" y="132755"/>
                  <a:pt x="4513958" y="157163"/>
                </a:cubicBezTo>
                <a:cubicBezTo>
                  <a:pt x="4506020" y="217488"/>
                  <a:pt x="4476254" y="250825"/>
                  <a:pt x="4424661" y="257175"/>
                </a:cubicBezTo>
                <a:cubicBezTo>
                  <a:pt x="4391323" y="257175"/>
                  <a:pt x="4374258" y="240903"/>
                  <a:pt x="4373464" y="208359"/>
                </a:cubicBezTo>
                <a:cubicBezTo>
                  <a:pt x="4381103" y="155575"/>
                  <a:pt x="4405760" y="122845"/>
                  <a:pt x="4447431" y="110170"/>
                </a:cubicBezTo>
                <a:lnTo>
                  <a:pt x="4465769" y="106091"/>
                </a:lnTo>
                <a:close/>
                <a:moveTo>
                  <a:pt x="4719936" y="105966"/>
                </a:moveTo>
                <a:lnTo>
                  <a:pt x="4728270" y="105966"/>
                </a:lnTo>
                <a:cubicBezTo>
                  <a:pt x="4735414" y="106759"/>
                  <a:pt x="4738589" y="109141"/>
                  <a:pt x="4737795" y="113109"/>
                </a:cubicBezTo>
                <a:cubicBezTo>
                  <a:pt x="4732239" y="137716"/>
                  <a:pt x="4708029" y="185738"/>
                  <a:pt x="4665167" y="257175"/>
                </a:cubicBezTo>
                <a:lnTo>
                  <a:pt x="4662786" y="257175"/>
                </a:lnTo>
                <a:cubicBezTo>
                  <a:pt x="4659611" y="257175"/>
                  <a:pt x="4657626" y="257175"/>
                  <a:pt x="4656833" y="257175"/>
                </a:cubicBezTo>
                <a:lnTo>
                  <a:pt x="4652070" y="257175"/>
                </a:lnTo>
                <a:cubicBezTo>
                  <a:pt x="4645720" y="253206"/>
                  <a:pt x="4639370" y="216297"/>
                  <a:pt x="4633020" y="146447"/>
                </a:cubicBezTo>
                <a:cubicBezTo>
                  <a:pt x="4632226" y="140097"/>
                  <a:pt x="4631829" y="136525"/>
                  <a:pt x="4631829" y="135731"/>
                </a:cubicBezTo>
                <a:cubicBezTo>
                  <a:pt x="4617542" y="169069"/>
                  <a:pt x="4593729" y="209550"/>
                  <a:pt x="4560392" y="257175"/>
                </a:cubicBezTo>
                <a:cubicBezTo>
                  <a:pt x="4558011" y="257175"/>
                  <a:pt x="4555233" y="257175"/>
                  <a:pt x="4552058" y="257175"/>
                </a:cubicBezTo>
                <a:lnTo>
                  <a:pt x="4547295" y="257175"/>
                </a:lnTo>
                <a:lnTo>
                  <a:pt x="4543723" y="257175"/>
                </a:lnTo>
                <a:cubicBezTo>
                  <a:pt x="4538961" y="229394"/>
                  <a:pt x="4536579" y="194866"/>
                  <a:pt x="4536579" y="153591"/>
                </a:cubicBezTo>
                <a:lnTo>
                  <a:pt x="4536579" y="136922"/>
                </a:lnTo>
                <a:cubicBezTo>
                  <a:pt x="4536579" y="132953"/>
                  <a:pt x="4536976" y="128191"/>
                  <a:pt x="4537770" y="122634"/>
                </a:cubicBezTo>
                <a:lnTo>
                  <a:pt x="4537770" y="109538"/>
                </a:lnTo>
                <a:lnTo>
                  <a:pt x="4552058" y="109538"/>
                </a:lnTo>
                <a:lnTo>
                  <a:pt x="4552058" y="123825"/>
                </a:lnTo>
                <a:cubicBezTo>
                  <a:pt x="4551264" y="130969"/>
                  <a:pt x="4550867" y="136525"/>
                  <a:pt x="4550867" y="140494"/>
                </a:cubicBezTo>
                <a:lnTo>
                  <a:pt x="4550867" y="159544"/>
                </a:lnTo>
                <a:cubicBezTo>
                  <a:pt x="4550867" y="188119"/>
                  <a:pt x="4552058" y="217091"/>
                  <a:pt x="4554439" y="246459"/>
                </a:cubicBezTo>
                <a:cubicBezTo>
                  <a:pt x="4591745" y="188516"/>
                  <a:pt x="4617145" y="142875"/>
                  <a:pt x="4630639" y="109538"/>
                </a:cubicBezTo>
                <a:lnTo>
                  <a:pt x="4643736" y="109538"/>
                </a:lnTo>
                <a:cubicBezTo>
                  <a:pt x="4643736" y="114300"/>
                  <a:pt x="4644132" y="121444"/>
                  <a:pt x="4644926" y="130969"/>
                </a:cubicBezTo>
                <a:cubicBezTo>
                  <a:pt x="4648895" y="181769"/>
                  <a:pt x="4653261" y="220266"/>
                  <a:pt x="4658023" y="246459"/>
                </a:cubicBezTo>
                <a:cubicBezTo>
                  <a:pt x="4696917" y="177403"/>
                  <a:pt x="4717951" y="134541"/>
                  <a:pt x="4721126" y="117872"/>
                </a:cubicBezTo>
                <a:lnTo>
                  <a:pt x="4716364" y="113109"/>
                </a:lnTo>
                <a:cubicBezTo>
                  <a:pt x="4713983" y="113109"/>
                  <a:pt x="4711601" y="113506"/>
                  <a:pt x="4709220" y="114300"/>
                </a:cubicBezTo>
                <a:lnTo>
                  <a:pt x="4711601" y="107156"/>
                </a:lnTo>
                <a:cubicBezTo>
                  <a:pt x="4713983" y="107156"/>
                  <a:pt x="4716761" y="106759"/>
                  <a:pt x="4719936" y="105966"/>
                </a:cubicBezTo>
                <a:close/>
                <a:moveTo>
                  <a:pt x="4465142" y="105966"/>
                </a:moveTo>
                <a:lnTo>
                  <a:pt x="4466333" y="105966"/>
                </a:lnTo>
                <a:lnTo>
                  <a:pt x="4465769" y="106091"/>
                </a:lnTo>
                <a:lnTo>
                  <a:pt x="4465142" y="105966"/>
                </a:lnTo>
                <a:close/>
                <a:moveTo>
                  <a:pt x="4147245" y="105966"/>
                </a:moveTo>
                <a:cubicBezTo>
                  <a:pt x="4159945" y="105966"/>
                  <a:pt x="4177011" y="109141"/>
                  <a:pt x="4198442" y="115491"/>
                </a:cubicBezTo>
                <a:lnTo>
                  <a:pt x="4194870" y="126206"/>
                </a:lnTo>
                <a:cubicBezTo>
                  <a:pt x="4177407" y="119856"/>
                  <a:pt x="4159945" y="116681"/>
                  <a:pt x="4142483" y="116681"/>
                </a:cubicBezTo>
                <a:cubicBezTo>
                  <a:pt x="4104383" y="115094"/>
                  <a:pt x="4086126" y="125809"/>
                  <a:pt x="4087714" y="148828"/>
                </a:cubicBezTo>
                <a:cubicBezTo>
                  <a:pt x="4087714" y="160734"/>
                  <a:pt x="4103589" y="169863"/>
                  <a:pt x="4135339" y="176213"/>
                </a:cubicBezTo>
                <a:cubicBezTo>
                  <a:pt x="4171058" y="182563"/>
                  <a:pt x="4188917" y="193675"/>
                  <a:pt x="4188917" y="209550"/>
                </a:cubicBezTo>
                <a:cubicBezTo>
                  <a:pt x="4186536" y="238919"/>
                  <a:pt x="4161533" y="254794"/>
                  <a:pt x="4113908" y="257175"/>
                </a:cubicBezTo>
                <a:cubicBezTo>
                  <a:pt x="4094858" y="257175"/>
                  <a:pt x="4076204" y="254397"/>
                  <a:pt x="4057948" y="248841"/>
                </a:cubicBezTo>
                <a:lnTo>
                  <a:pt x="4060329" y="238125"/>
                </a:lnTo>
                <a:cubicBezTo>
                  <a:pt x="4084142" y="246063"/>
                  <a:pt x="4105176" y="250031"/>
                  <a:pt x="4123433" y="250031"/>
                </a:cubicBezTo>
                <a:cubicBezTo>
                  <a:pt x="4158357" y="250031"/>
                  <a:pt x="4175820" y="237728"/>
                  <a:pt x="4175820" y="213122"/>
                </a:cubicBezTo>
                <a:cubicBezTo>
                  <a:pt x="4175820" y="202009"/>
                  <a:pt x="4161136" y="193675"/>
                  <a:pt x="4131767" y="188119"/>
                </a:cubicBezTo>
                <a:cubicBezTo>
                  <a:pt x="4094460" y="180975"/>
                  <a:pt x="4075807" y="169069"/>
                  <a:pt x="4075807" y="152400"/>
                </a:cubicBezTo>
                <a:cubicBezTo>
                  <a:pt x="4078189" y="124619"/>
                  <a:pt x="4102001" y="109141"/>
                  <a:pt x="4147245" y="105966"/>
                </a:cubicBezTo>
                <a:close/>
                <a:moveTo>
                  <a:pt x="3966270" y="105966"/>
                </a:moveTo>
                <a:cubicBezTo>
                  <a:pt x="3973414" y="107553"/>
                  <a:pt x="3978176" y="112713"/>
                  <a:pt x="3980557" y="121444"/>
                </a:cubicBezTo>
                <a:cubicBezTo>
                  <a:pt x="3979764" y="130969"/>
                  <a:pt x="3973810" y="153988"/>
                  <a:pt x="3962698" y="190500"/>
                </a:cubicBezTo>
                <a:cubicBezTo>
                  <a:pt x="3951585" y="224631"/>
                  <a:pt x="3946426" y="244078"/>
                  <a:pt x="3947220" y="248841"/>
                </a:cubicBezTo>
                <a:lnTo>
                  <a:pt x="3950792" y="252413"/>
                </a:lnTo>
                <a:cubicBezTo>
                  <a:pt x="3955554" y="252413"/>
                  <a:pt x="3959920" y="252016"/>
                  <a:pt x="3963889" y="251222"/>
                </a:cubicBezTo>
                <a:lnTo>
                  <a:pt x="3962698" y="257175"/>
                </a:lnTo>
                <a:lnTo>
                  <a:pt x="3954364" y="257175"/>
                </a:lnTo>
                <a:cubicBezTo>
                  <a:pt x="3950395" y="257175"/>
                  <a:pt x="3947617" y="257175"/>
                  <a:pt x="3946029" y="257175"/>
                </a:cubicBezTo>
                <a:cubicBezTo>
                  <a:pt x="3938886" y="257969"/>
                  <a:pt x="3934917" y="255588"/>
                  <a:pt x="3934123" y="250031"/>
                </a:cubicBezTo>
                <a:cubicBezTo>
                  <a:pt x="3934123" y="235744"/>
                  <a:pt x="3939679" y="213916"/>
                  <a:pt x="3950792" y="184547"/>
                </a:cubicBezTo>
                <a:cubicBezTo>
                  <a:pt x="3961904" y="154384"/>
                  <a:pt x="3967461" y="132556"/>
                  <a:pt x="3967461" y="119063"/>
                </a:cubicBezTo>
                <a:lnTo>
                  <a:pt x="3965079" y="116681"/>
                </a:lnTo>
                <a:cubicBezTo>
                  <a:pt x="3927773" y="129381"/>
                  <a:pt x="3885704" y="176213"/>
                  <a:pt x="3838873" y="257175"/>
                </a:cubicBezTo>
                <a:lnTo>
                  <a:pt x="3826967" y="257175"/>
                </a:lnTo>
                <a:cubicBezTo>
                  <a:pt x="3826967" y="256381"/>
                  <a:pt x="3827364" y="255191"/>
                  <a:pt x="3828157" y="253603"/>
                </a:cubicBezTo>
                <a:cubicBezTo>
                  <a:pt x="3828951" y="250428"/>
                  <a:pt x="3829348" y="248047"/>
                  <a:pt x="3829348" y="246459"/>
                </a:cubicBezTo>
                <a:cubicBezTo>
                  <a:pt x="3849192" y="167878"/>
                  <a:pt x="3858320" y="122238"/>
                  <a:pt x="3856732" y="109538"/>
                </a:cubicBezTo>
                <a:lnTo>
                  <a:pt x="3869829" y="109538"/>
                </a:lnTo>
                <a:lnTo>
                  <a:pt x="3871020" y="111919"/>
                </a:lnTo>
                <a:cubicBezTo>
                  <a:pt x="3871020" y="127000"/>
                  <a:pt x="3866257" y="152400"/>
                  <a:pt x="3856732" y="188119"/>
                </a:cubicBezTo>
                <a:cubicBezTo>
                  <a:pt x="3855939" y="192881"/>
                  <a:pt x="3854351" y="199231"/>
                  <a:pt x="3851970" y="207169"/>
                </a:cubicBezTo>
                <a:cubicBezTo>
                  <a:pt x="3850382" y="212725"/>
                  <a:pt x="3849192" y="216694"/>
                  <a:pt x="3848398" y="219075"/>
                </a:cubicBezTo>
                <a:cubicBezTo>
                  <a:pt x="3898404" y="146050"/>
                  <a:pt x="3937695" y="108347"/>
                  <a:pt x="3966270" y="105966"/>
                </a:cubicBezTo>
                <a:close/>
                <a:moveTo>
                  <a:pt x="3757911" y="105966"/>
                </a:moveTo>
                <a:cubicBezTo>
                  <a:pt x="3761879" y="105966"/>
                  <a:pt x="3770610" y="106363"/>
                  <a:pt x="3784104" y="107156"/>
                </a:cubicBezTo>
                <a:cubicBezTo>
                  <a:pt x="3789661" y="107950"/>
                  <a:pt x="3793629" y="108347"/>
                  <a:pt x="3796011" y="108347"/>
                </a:cubicBezTo>
                <a:cubicBezTo>
                  <a:pt x="3785692" y="106759"/>
                  <a:pt x="3786882" y="106759"/>
                  <a:pt x="3799582" y="108347"/>
                </a:cubicBezTo>
                <a:cubicBezTo>
                  <a:pt x="3798789" y="113903"/>
                  <a:pt x="3796011" y="126206"/>
                  <a:pt x="3791248" y="145256"/>
                </a:cubicBezTo>
                <a:cubicBezTo>
                  <a:pt x="3776961" y="203200"/>
                  <a:pt x="3769817" y="237728"/>
                  <a:pt x="3769817" y="248841"/>
                </a:cubicBezTo>
                <a:lnTo>
                  <a:pt x="3769817" y="250031"/>
                </a:lnTo>
                <a:lnTo>
                  <a:pt x="3773389" y="252413"/>
                </a:lnTo>
                <a:cubicBezTo>
                  <a:pt x="3778151" y="252413"/>
                  <a:pt x="3782517" y="252016"/>
                  <a:pt x="3786486" y="251222"/>
                </a:cubicBezTo>
                <a:lnTo>
                  <a:pt x="3785295" y="257175"/>
                </a:lnTo>
                <a:lnTo>
                  <a:pt x="3776961" y="257175"/>
                </a:lnTo>
                <a:cubicBezTo>
                  <a:pt x="3772198" y="257175"/>
                  <a:pt x="3769420" y="257175"/>
                  <a:pt x="3768626" y="257175"/>
                </a:cubicBezTo>
                <a:cubicBezTo>
                  <a:pt x="3761482" y="257969"/>
                  <a:pt x="3757513" y="255588"/>
                  <a:pt x="3756720" y="250031"/>
                </a:cubicBezTo>
                <a:cubicBezTo>
                  <a:pt x="3757513" y="230188"/>
                  <a:pt x="3765054" y="196850"/>
                  <a:pt x="3779342" y="150019"/>
                </a:cubicBezTo>
                <a:cubicBezTo>
                  <a:pt x="3735685" y="217488"/>
                  <a:pt x="3698776" y="253206"/>
                  <a:pt x="3668614" y="257175"/>
                </a:cubicBezTo>
                <a:cubicBezTo>
                  <a:pt x="3654326" y="256381"/>
                  <a:pt x="3646786" y="246459"/>
                  <a:pt x="3645992" y="227409"/>
                </a:cubicBezTo>
                <a:cubicBezTo>
                  <a:pt x="3650754" y="149622"/>
                  <a:pt x="3688060" y="109141"/>
                  <a:pt x="3757911" y="105966"/>
                </a:cubicBezTo>
                <a:close/>
                <a:moveTo>
                  <a:pt x="377726" y="104775"/>
                </a:moveTo>
                <a:cubicBezTo>
                  <a:pt x="378520" y="104775"/>
                  <a:pt x="379314" y="104775"/>
                  <a:pt x="380107" y="104775"/>
                </a:cubicBezTo>
                <a:cubicBezTo>
                  <a:pt x="380901" y="104775"/>
                  <a:pt x="381695" y="105172"/>
                  <a:pt x="382489" y="105966"/>
                </a:cubicBezTo>
                <a:cubicBezTo>
                  <a:pt x="392807" y="109141"/>
                  <a:pt x="397967" y="113506"/>
                  <a:pt x="397967" y="119063"/>
                </a:cubicBezTo>
                <a:cubicBezTo>
                  <a:pt x="397967" y="123031"/>
                  <a:pt x="395586" y="126603"/>
                  <a:pt x="390823" y="129778"/>
                </a:cubicBezTo>
                <a:cubicBezTo>
                  <a:pt x="388442" y="132159"/>
                  <a:pt x="386457" y="134144"/>
                  <a:pt x="384870" y="135731"/>
                </a:cubicBezTo>
                <a:cubicBezTo>
                  <a:pt x="380901" y="142081"/>
                  <a:pt x="378520" y="151209"/>
                  <a:pt x="377726" y="163116"/>
                </a:cubicBezTo>
                <a:cubicBezTo>
                  <a:pt x="377726" y="179784"/>
                  <a:pt x="383679" y="192088"/>
                  <a:pt x="395586" y="200025"/>
                </a:cubicBezTo>
                <a:cubicBezTo>
                  <a:pt x="396379" y="200025"/>
                  <a:pt x="400745" y="202009"/>
                  <a:pt x="408682" y="205978"/>
                </a:cubicBezTo>
                <a:cubicBezTo>
                  <a:pt x="412651" y="208359"/>
                  <a:pt x="415429" y="212725"/>
                  <a:pt x="417017" y="219075"/>
                </a:cubicBezTo>
                <a:cubicBezTo>
                  <a:pt x="424954" y="223044"/>
                  <a:pt x="439639" y="227409"/>
                  <a:pt x="461070" y="232172"/>
                </a:cubicBezTo>
                <a:cubicBezTo>
                  <a:pt x="464245" y="232966"/>
                  <a:pt x="466626" y="233363"/>
                  <a:pt x="468214" y="233363"/>
                </a:cubicBezTo>
                <a:cubicBezTo>
                  <a:pt x="469007" y="233363"/>
                  <a:pt x="469801" y="233759"/>
                  <a:pt x="470595" y="234553"/>
                </a:cubicBezTo>
                <a:cubicBezTo>
                  <a:pt x="492026" y="238522"/>
                  <a:pt x="509092" y="240506"/>
                  <a:pt x="521792" y="240506"/>
                </a:cubicBezTo>
                <a:cubicBezTo>
                  <a:pt x="524967" y="240506"/>
                  <a:pt x="528936" y="240506"/>
                  <a:pt x="533698" y="240506"/>
                </a:cubicBezTo>
                <a:cubicBezTo>
                  <a:pt x="540842" y="238125"/>
                  <a:pt x="552351" y="236934"/>
                  <a:pt x="568226" y="236934"/>
                </a:cubicBezTo>
                <a:cubicBezTo>
                  <a:pt x="569020" y="236934"/>
                  <a:pt x="570607" y="236538"/>
                  <a:pt x="572989" y="235744"/>
                </a:cubicBezTo>
                <a:cubicBezTo>
                  <a:pt x="575370" y="234950"/>
                  <a:pt x="576561" y="234553"/>
                  <a:pt x="576561" y="234553"/>
                </a:cubicBezTo>
                <a:cubicBezTo>
                  <a:pt x="577354" y="234553"/>
                  <a:pt x="578545" y="234553"/>
                  <a:pt x="580132" y="234553"/>
                </a:cubicBezTo>
                <a:cubicBezTo>
                  <a:pt x="587276" y="233759"/>
                  <a:pt x="590848" y="236141"/>
                  <a:pt x="590848" y="241697"/>
                </a:cubicBezTo>
                <a:cubicBezTo>
                  <a:pt x="590848" y="244872"/>
                  <a:pt x="586483" y="247650"/>
                  <a:pt x="577751" y="250031"/>
                </a:cubicBezTo>
                <a:cubicBezTo>
                  <a:pt x="575370" y="250825"/>
                  <a:pt x="573782" y="251619"/>
                  <a:pt x="572989" y="252413"/>
                </a:cubicBezTo>
                <a:cubicBezTo>
                  <a:pt x="553145" y="256381"/>
                  <a:pt x="532507" y="258366"/>
                  <a:pt x="511076" y="258366"/>
                </a:cubicBezTo>
                <a:cubicBezTo>
                  <a:pt x="489645" y="256778"/>
                  <a:pt x="464642" y="250825"/>
                  <a:pt x="436067" y="240506"/>
                </a:cubicBezTo>
                <a:cubicBezTo>
                  <a:pt x="433686" y="239713"/>
                  <a:pt x="430511" y="238522"/>
                  <a:pt x="426542" y="236934"/>
                </a:cubicBezTo>
                <a:cubicBezTo>
                  <a:pt x="409079" y="230584"/>
                  <a:pt x="395982" y="227409"/>
                  <a:pt x="387251" y="227409"/>
                </a:cubicBezTo>
                <a:cubicBezTo>
                  <a:pt x="377726" y="227409"/>
                  <a:pt x="368201" y="228203"/>
                  <a:pt x="358676" y="229791"/>
                </a:cubicBezTo>
                <a:cubicBezTo>
                  <a:pt x="356295" y="229791"/>
                  <a:pt x="353120" y="230584"/>
                  <a:pt x="349151" y="232172"/>
                </a:cubicBezTo>
                <a:cubicBezTo>
                  <a:pt x="342007" y="233759"/>
                  <a:pt x="336848" y="234553"/>
                  <a:pt x="333673" y="234553"/>
                </a:cubicBezTo>
                <a:cubicBezTo>
                  <a:pt x="331292" y="234553"/>
                  <a:pt x="328911" y="234553"/>
                  <a:pt x="326529" y="234553"/>
                </a:cubicBezTo>
                <a:cubicBezTo>
                  <a:pt x="324148" y="232172"/>
                  <a:pt x="322957" y="230188"/>
                  <a:pt x="322957" y="228600"/>
                </a:cubicBezTo>
                <a:cubicBezTo>
                  <a:pt x="322957" y="226219"/>
                  <a:pt x="324148" y="224631"/>
                  <a:pt x="326529" y="223838"/>
                </a:cubicBezTo>
                <a:cubicBezTo>
                  <a:pt x="342404" y="219075"/>
                  <a:pt x="358279" y="216694"/>
                  <a:pt x="374154" y="216694"/>
                </a:cubicBezTo>
                <a:cubicBezTo>
                  <a:pt x="374948" y="215900"/>
                  <a:pt x="376932" y="215503"/>
                  <a:pt x="380107" y="215503"/>
                </a:cubicBezTo>
                <a:cubicBezTo>
                  <a:pt x="384870" y="214709"/>
                  <a:pt x="387251" y="213519"/>
                  <a:pt x="387251" y="211931"/>
                </a:cubicBezTo>
                <a:cubicBezTo>
                  <a:pt x="387251" y="211138"/>
                  <a:pt x="387251" y="210741"/>
                  <a:pt x="387251" y="210741"/>
                </a:cubicBezTo>
                <a:cubicBezTo>
                  <a:pt x="370582" y="198834"/>
                  <a:pt x="362248" y="180578"/>
                  <a:pt x="362248" y="155972"/>
                </a:cubicBezTo>
                <a:cubicBezTo>
                  <a:pt x="362248" y="153591"/>
                  <a:pt x="362645" y="150019"/>
                  <a:pt x="363439" y="145256"/>
                </a:cubicBezTo>
                <a:cubicBezTo>
                  <a:pt x="364232" y="141288"/>
                  <a:pt x="364629" y="138113"/>
                  <a:pt x="364629" y="135731"/>
                </a:cubicBezTo>
                <a:lnTo>
                  <a:pt x="363439" y="135731"/>
                </a:lnTo>
                <a:cubicBezTo>
                  <a:pt x="350739" y="142875"/>
                  <a:pt x="341611" y="148034"/>
                  <a:pt x="336054" y="151209"/>
                </a:cubicBezTo>
                <a:cubicBezTo>
                  <a:pt x="334467" y="152003"/>
                  <a:pt x="332482" y="153194"/>
                  <a:pt x="330101" y="154781"/>
                </a:cubicBezTo>
                <a:cubicBezTo>
                  <a:pt x="324545" y="159544"/>
                  <a:pt x="320179" y="161925"/>
                  <a:pt x="317004" y="161925"/>
                </a:cubicBezTo>
                <a:cubicBezTo>
                  <a:pt x="313036" y="161131"/>
                  <a:pt x="311051" y="159544"/>
                  <a:pt x="311051" y="157163"/>
                </a:cubicBezTo>
                <a:cubicBezTo>
                  <a:pt x="315814" y="141288"/>
                  <a:pt x="322561" y="132159"/>
                  <a:pt x="331292" y="129778"/>
                </a:cubicBezTo>
                <a:lnTo>
                  <a:pt x="338436" y="135731"/>
                </a:lnTo>
                <a:cubicBezTo>
                  <a:pt x="350342" y="130175"/>
                  <a:pt x="358279" y="125809"/>
                  <a:pt x="362248" y="122634"/>
                </a:cubicBezTo>
                <a:cubicBezTo>
                  <a:pt x="364629" y="121841"/>
                  <a:pt x="367011" y="120650"/>
                  <a:pt x="369392" y="119063"/>
                </a:cubicBezTo>
                <a:cubicBezTo>
                  <a:pt x="369392" y="118269"/>
                  <a:pt x="369392" y="117475"/>
                  <a:pt x="369392" y="116681"/>
                </a:cubicBezTo>
                <a:cubicBezTo>
                  <a:pt x="368598" y="107950"/>
                  <a:pt x="371376" y="103981"/>
                  <a:pt x="377726" y="104775"/>
                </a:cubicBezTo>
                <a:close/>
                <a:moveTo>
                  <a:pt x="3161407" y="102394"/>
                </a:moveTo>
                <a:cubicBezTo>
                  <a:pt x="3170139" y="103981"/>
                  <a:pt x="3175298" y="107156"/>
                  <a:pt x="3176886" y="111919"/>
                </a:cubicBezTo>
                <a:cubicBezTo>
                  <a:pt x="3176092" y="118269"/>
                  <a:pt x="3172123" y="121841"/>
                  <a:pt x="3164979" y="122634"/>
                </a:cubicBezTo>
                <a:cubicBezTo>
                  <a:pt x="3163392" y="122634"/>
                  <a:pt x="3161407" y="122238"/>
                  <a:pt x="3159026" y="121444"/>
                </a:cubicBezTo>
                <a:cubicBezTo>
                  <a:pt x="3156645" y="121444"/>
                  <a:pt x="3154660" y="121444"/>
                  <a:pt x="3153073" y="121444"/>
                </a:cubicBezTo>
                <a:cubicBezTo>
                  <a:pt x="3122911" y="121444"/>
                  <a:pt x="3082032" y="125413"/>
                  <a:pt x="3030439" y="133350"/>
                </a:cubicBezTo>
                <a:cubicBezTo>
                  <a:pt x="3031233" y="136525"/>
                  <a:pt x="3030439" y="139700"/>
                  <a:pt x="3028057" y="142875"/>
                </a:cubicBezTo>
                <a:cubicBezTo>
                  <a:pt x="3020914" y="157956"/>
                  <a:pt x="3016548" y="169466"/>
                  <a:pt x="3014961" y="177403"/>
                </a:cubicBezTo>
                <a:cubicBezTo>
                  <a:pt x="3019723" y="177403"/>
                  <a:pt x="3027264" y="175816"/>
                  <a:pt x="3037582" y="172641"/>
                </a:cubicBezTo>
                <a:cubicBezTo>
                  <a:pt x="3042345" y="171847"/>
                  <a:pt x="3045917" y="171053"/>
                  <a:pt x="3048298" y="170259"/>
                </a:cubicBezTo>
                <a:cubicBezTo>
                  <a:pt x="3049092" y="170259"/>
                  <a:pt x="3050679" y="169863"/>
                  <a:pt x="3053061" y="169069"/>
                </a:cubicBezTo>
                <a:cubicBezTo>
                  <a:pt x="3055442" y="169069"/>
                  <a:pt x="3056632" y="169069"/>
                  <a:pt x="3056632" y="169069"/>
                </a:cubicBezTo>
                <a:cubicBezTo>
                  <a:pt x="3058220" y="168275"/>
                  <a:pt x="3060204" y="167481"/>
                  <a:pt x="3062586" y="166688"/>
                </a:cubicBezTo>
                <a:cubicBezTo>
                  <a:pt x="3068142" y="164306"/>
                  <a:pt x="3072507" y="163116"/>
                  <a:pt x="3075682" y="163116"/>
                </a:cubicBezTo>
                <a:cubicBezTo>
                  <a:pt x="3086795" y="165497"/>
                  <a:pt x="3094336" y="171053"/>
                  <a:pt x="3098304" y="179784"/>
                </a:cubicBezTo>
                <a:cubicBezTo>
                  <a:pt x="3099098" y="181372"/>
                  <a:pt x="3097908" y="184547"/>
                  <a:pt x="3094732" y="189309"/>
                </a:cubicBezTo>
                <a:cubicBezTo>
                  <a:pt x="3092351" y="192484"/>
                  <a:pt x="3091161" y="194866"/>
                  <a:pt x="3091161" y="196453"/>
                </a:cubicBezTo>
                <a:cubicBezTo>
                  <a:pt x="3084017" y="218678"/>
                  <a:pt x="3075286" y="238919"/>
                  <a:pt x="3064967" y="257175"/>
                </a:cubicBezTo>
                <a:cubicBezTo>
                  <a:pt x="3057029" y="267494"/>
                  <a:pt x="3049489" y="274638"/>
                  <a:pt x="3042345" y="278606"/>
                </a:cubicBezTo>
                <a:cubicBezTo>
                  <a:pt x="3030439" y="276225"/>
                  <a:pt x="3021310" y="269081"/>
                  <a:pt x="3014961" y="257175"/>
                </a:cubicBezTo>
                <a:cubicBezTo>
                  <a:pt x="3014961" y="257175"/>
                  <a:pt x="3015357" y="257175"/>
                  <a:pt x="3016151" y="257175"/>
                </a:cubicBezTo>
                <a:lnTo>
                  <a:pt x="3017342" y="257175"/>
                </a:lnTo>
                <a:cubicBezTo>
                  <a:pt x="3023692" y="260350"/>
                  <a:pt x="3029645" y="261938"/>
                  <a:pt x="3035201" y="261938"/>
                </a:cubicBezTo>
                <a:cubicBezTo>
                  <a:pt x="3039170" y="261938"/>
                  <a:pt x="3042742" y="259556"/>
                  <a:pt x="3045917" y="254794"/>
                </a:cubicBezTo>
                <a:cubicBezTo>
                  <a:pt x="3046711" y="254000"/>
                  <a:pt x="3047504" y="253206"/>
                  <a:pt x="3048298" y="252413"/>
                </a:cubicBezTo>
                <a:cubicBezTo>
                  <a:pt x="3063379" y="226219"/>
                  <a:pt x="3071714" y="202803"/>
                  <a:pt x="3073301" y="182166"/>
                </a:cubicBezTo>
                <a:cubicBezTo>
                  <a:pt x="3066157" y="182166"/>
                  <a:pt x="3055442" y="183356"/>
                  <a:pt x="3041154" y="185738"/>
                </a:cubicBezTo>
                <a:cubicBezTo>
                  <a:pt x="3036392" y="186531"/>
                  <a:pt x="3032820" y="187325"/>
                  <a:pt x="3030439" y="188119"/>
                </a:cubicBezTo>
                <a:cubicBezTo>
                  <a:pt x="3028057" y="188913"/>
                  <a:pt x="3024486" y="190103"/>
                  <a:pt x="3019723" y="191691"/>
                </a:cubicBezTo>
                <a:cubicBezTo>
                  <a:pt x="3010198" y="196453"/>
                  <a:pt x="3002658" y="198834"/>
                  <a:pt x="2997101" y="198834"/>
                </a:cubicBezTo>
                <a:cubicBezTo>
                  <a:pt x="2993133" y="198041"/>
                  <a:pt x="2990751" y="196056"/>
                  <a:pt x="2989957" y="192881"/>
                </a:cubicBezTo>
                <a:cubicBezTo>
                  <a:pt x="2989957" y="188119"/>
                  <a:pt x="2991545" y="182959"/>
                  <a:pt x="2994720" y="177403"/>
                </a:cubicBezTo>
                <a:cubicBezTo>
                  <a:pt x="2995514" y="175816"/>
                  <a:pt x="2996704" y="173831"/>
                  <a:pt x="2998292" y="171450"/>
                </a:cubicBezTo>
                <a:cubicBezTo>
                  <a:pt x="3003054" y="162719"/>
                  <a:pt x="3005832" y="156369"/>
                  <a:pt x="3006626" y="152400"/>
                </a:cubicBezTo>
                <a:cubicBezTo>
                  <a:pt x="3009801" y="146050"/>
                  <a:pt x="3009801" y="141684"/>
                  <a:pt x="3006626" y="139303"/>
                </a:cubicBezTo>
                <a:cubicBezTo>
                  <a:pt x="2993133" y="144066"/>
                  <a:pt x="2972098" y="151209"/>
                  <a:pt x="2943523" y="160734"/>
                </a:cubicBezTo>
                <a:cubicBezTo>
                  <a:pt x="2937173" y="163116"/>
                  <a:pt x="2932807" y="164703"/>
                  <a:pt x="2930426" y="165497"/>
                </a:cubicBezTo>
                <a:cubicBezTo>
                  <a:pt x="2925664" y="168672"/>
                  <a:pt x="2920504" y="170259"/>
                  <a:pt x="2914948" y="170259"/>
                </a:cubicBezTo>
                <a:cubicBezTo>
                  <a:pt x="2908598" y="169466"/>
                  <a:pt x="2905026" y="167084"/>
                  <a:pt x="2904232" y="163116"/>
                </a:cubicBezTo>
                <a:cubicBezTo>
                  <a:pt x="2905026" y="158353"/>
                  <a:pt x="2907804" y="155178"/>
                  <a:pt x="2912567" y="153591"/>
                </a:cubicBezTo>
                <a:cubicBezTo>
                  <a:pt x="2913361" y="153591"/>
                  <a:pt x="2914154" y="154384"/>
                  <a:pt x="2914948" y="155972"/>
                </a:cubicBezTo>
                <a:cubicBezTo>
                  <a:pt x="2915742" y="157559"/>
                  <a:pt x="2916933" y="158353"/>
                  <a:pt x="2918520" y="158353"/>
                </a:cubicBezTo>
                <a:cubicBezTo>
                  <a:pt x="2920107" y="157559"/>
                  <a:pt x="2924870" y="155972"/>
                  <a:pt x="2932807" y="153591"/>
                </a:cubicBezTo>
                <a:cubicBezTo>
                  <a:pt x="2940745" y="150416"/>
                  <a:pt x="2945508" y="148828"/>
                  <a:pt x="2947095" y="148828"/>
                </a:cubicBezTo>
                <a:cubicBezTo>
                  <a:pt x="3018532" y="121047"/>
                  <a:pt x="3089970" y="105569"/>
                  <a:pt x="3161407" y="102394"/>
                </a:cubicBezTo>
                <a:close/>
                <a:moveTo>
                  <a:pt x="1411189" y="100013"/>
                </a:moveTo>
                <a:cubicBezTo>
                  <a:pt x="1414364" y="101600"/>
                  <a:pt x="1415554" y="103981"/>
                  <a:pt x="1414761" y="107156"/>
                </a:cubicBezTo>
                <a:cubicBezTo>
                  <a:pt x="1413173" y="111919"/>
                  <a:pt x="1407617" y="114697"/>
                  <a:pt x="1398092" y="115491"/>
                </a:cubicBezTo>
                <a:cubicBezTo>
                  <a:pt x="1392536" y="116284"/>
                  <a:pt x="1388964" y="117475"/>
                  <a:pt x="1387376" y="119063"/>
                </a:cubicBezTo>
                <a:cubicBezTo>
                  <a:pt x="1387376" y="121444"/>
                  <a:pt x="1387376" y="123825"/>
                  <a:pt x="1387376" y="126206"/>
                </a:cubicBezTo>
                <a:cubicBezTo>
                  <a:pt x="1387376" y="129381"/>
                  <a:pt x="1387376" y="133350"/>
                  <a:pt x="1387376" y="138113"/>
                </a:cubicBezTo>
                <a:cubicBezTo>
                  <a:pt x="1388964" y="137319"/>
                  <a:pt x="1391742" y="136525"/>
                  <a:pt x="1395711" y="135731"/>
                </a:cubicBezTo>
                <a:cubicBezTo>
                  <a:pt x="1406029" y="131763"/>
                  <a:pt x="1414364" y="129778"/>
                  <a:pt x="1420714" y="129778"/>
                </a:cubicBezTo>
                <a:cubicBezTo>
                  <a:pt x="1431826" y="131366"/>
                  <a:pt x="1439764" y="137716"/>
                  <a:pt x="1444526" y="148828"/>
                </a:cubicBezTo>
                <a:cubicBezTo>
                  <a:pt x="1444526" y="150416"/>
                  <a:pt x="1441351" y="157163"/>
                  <a:pt x="1435001" y="169069"/>
                </a:cubicBezTo>
                <a:cubicBezTo>
                  <a:pt x="1431032" y="176213"/>
                  <a:pt x="1428651" y="180975"/>
                  <a:pt x="1427857" y="183356"/>
                </a:cubicBezTo>
                <a:cubicBezTo>
                  <a:pt x="1427064" y="187325"/>
                  <a:pt x="1425476" y="192484"/>
                  <a:pt x="1423095" y="198834"/>
                </a:cubicBezTo>
                <a:cubicBezTo>
                  <a:pt x="1423889" y="201216"/>
                  <a:pt x="1421904" y="204788"/>
                  <a:pt x="1417142" y="209550"/>
                </a:cubicBezTo>
                <a:cubicBezTo>
                  <a:pt x="1416348" y="210344"/>
                  <a:pt x="1415951" y="210741"/>
                  <a:pt x="1415951" y="210741"/>
                </a:cubicBezTo>
                <a:cubicBezTo>
                  <a:pt x="1402457" y="211534"/>
                  <a:pt x="1382217" y="216297"/>
                  <a:pt x="1355229" y="225028"/>
                </a:cubicBezTo>
                <a:cubicBezTo>
                  <a:pt x="1352848" y="225822"/>
                  <a:pt x="1350864" y="226616"/>
                  <a:pt x="1349276" y="227409"/>
                </a:cubicBezTo>
                <a:lnTo>
                  <a:pt x="1338308" y="229902"/>
                </a:lnTo>
                <a:lnTo>
                  <a:pt x="1344514" y="230981"/>
                </a:lnTo>
                <a:cubicBezTo>
                  <a:pt x="1344514" y="232569"/>
                  <a:pt x="1345704" y="234156"/>
                  <a:pt x="1348086" y="235744"/>
                </a:cubicBezTo>
                <a:cubicBezTo>
                  <a:pt x="1352054" y="238125"/>
                  <a:pt x="1354039" y="240903"/>
                  <a:pt x="1354039" y="244078"/>
                </a:cubicBezTo>
                <a:cubicBezTo>
                  <a:pt x="1354039" y="245666"/>
                  <a:pt x="1353642" y="246856"/>
                  <a:pt x="1352848" y="247650"/>
                </a:cubicBezTo>
                <a:cubicBezTo>
                  <a:pt x="1351261" y="248444"/>
                  <a:pt x="1349276" y="250031"/>
                  <a:pt x="1346895" y="252413"/>
                </a:cubicBezTo>
                <a:cubicBezTo>
                  <a:pt x="1334195" y="262731"/>
                  <a:pt x="1323876" y="268684"/>
                  <a:pt x="1315939" y="270272"/>
                </a:cubicBezTo>
                <a:cubicBezTo>
                  <a:pt x="1313557" y="270272"/>
                  <a:pt x="1311970" y="269081"/>
                  <a:pt x="1311176" y="266700"/>
                </a:cubicBezTo>
                <a:lnTo>
                  <a:pt x="1311176" y="265509"/>
                </a:lnTo>
                <a:cubicBezTo>
                  <a:pt x="1316732" y="258366"/>
                  <a:pt x="1323082" y="251222"/>
                  <a:pt x="1330226" y="244078"/>
                </a:cubicBezTo>
                <a:cubicBezTo>
                  <a:pt x="1330226" y="243284"/>
                  <a:pt x="1330623" y="241300"/>
                  <a:pt x="1331417" y="238125"/>
                </a:cubicBezTo>
                <a:cubicBezTo>
                  <a:pt x="1331417" y="234950"/>
                  <a:pt x="1331417" y="233363"/>
                  <a:pt x="1331417" y="233363"/>
                </a:cubicBezTo>
                <a:lnTo>
                  <a:pt x="1336921" y="230217"/>
                </a:lnTo>
                <a:lnTo>
                  <a:pt x="1336179" y="230386"/>
                </a:lnTo>
                <a:cubicBezTo>
                  <a:pt x="1333004" y="230386"/>
                  <a:pt x="1331020" y="229394"/>
                  <a:pt x="1330226" y="227409"/>
                </a:cubicBezTo>
                <a:lnTo>
                  <a:pt x="1330226" y="226219"/>
                </a:lnTo>
                <a:cubicBezTo>
                  <a:pt x="1330226" y="224631"/>
                  <a:pt x="1331417" y="222647"/>
                  <a:pt x="1333798" y="220266"/>
                </a:cubicBezTo>
                <a:cubicBezTo>
                  <a:pt x="1336179" y="218678"/>
                  <a:pt x="1337370" y="217091"/>
                  <a:pt x="1337370" y="215503"/>
                </a:cubicBezTo>
                <a:cubicBezTo>
                  <a:pt x="1336576" y="205184"/>
                  <a:pt x="1333798" y="194469"/>
                  <a:pt x="1329036" y="183356"/>
                </a:cubicBezTo>
                <a:cubicBezTo>
                  <a:pt x="1329036" y="182563"/>
                  <a:pt x="1326654" y="177403"/>
                  <a:pt x="1321892" y="167878"/>
                </a:cubicBezTo>
                <a:cubicBezTo>
                  <a:pt x="1321098" y="166291"/>
                  <a:pt x="1320701" y="165100"/>
                  <a:pt x="1320701" y="164306"/>
                </a:cubicBezTo>
                <a:cubicBezTo>
                  <a:pt x="1321495" y="159544"/>
                  <a:pt x="1325464" y="156766"/>
                  <a:pt x="1332607" y="155972"/>
                </a:cubicBezTo>
                <a:cubicBezTo>
                  <a:pt x="1333401" y="155972"/>
                  <a:pt x="1334592" y="155972"/>
                  <a:pt x="1336179" y="155972"/>
                </a:cubicBezTo>
                <a:cubicBezTo>
                  <a:pt x="1337767" y="156766"/>
                  <a:pt x="1338958" y="157163"/>
                  <a:pt x="1339751" y="157163"/>
                </a:cubicBezTo>
                <a:cubicBezTo>
                  <a:pt x="1340545" y="157163"/>
                  <a:pt x="1340942" y="157163"/>
                  <a:pt x="1340942" y="157163"/>
                </a:cubicBezTo>
                <a:cubicBezTo>
                  <a:pt x="1341736" y="156369"/>
                  <a:pt x="1343720" y="155575"/>
                  <a:pt x="1346895" y="154781"/>
                </a:cubicBezTo>
                <a:cubicBezTo>
                  <a:pt x="1357214" y="149225"/>
                  <a:pt x="1363167" y="146050"/>
                  <a:pt x="1364754" y="145256"/>
                </a:cubicBezTo>
                <a:cubicBezTo>
                  <a:pt x="1368723" y="143669"/>
                  <a:pt x="1370311" y="142081"/>
                  <a:pt x="1369517" y="140494"/>
                </a:cubicBezTo>
                <a:cubicBezTo>
                  <a:pt x="1369517" y="135731"/>
                  <a:pt x="1369517" y="131366"/>
                  <a:pt x="1369517" y="127397"/>
                </a:cubicBezTo>
                <a:cubicBezTo>
                  <a:pt x="1370311" y="125016"/>
                  <a:pt x="1369517" y="124222"/>
                  <a:pt x="1367136" y="125016"/>
                </a:cubicBezTo>
                <a:cubicBezTo>
                  <a:pt x="1365548" y="125809"/>
                  <a:pt x="1363167" y="127397"/>
                  <a:pt x="1359992" y="129778"/>
                </a:cubicBezTo>
                <a:cubicBezTo>
                  <a:pt x="1354436" y="133747"/>
                  <a:pt x="1350467" y="135731"/>
                  <a:pt x="1348086" y="135731"/>
                </a:cubicBezTo>
                <a:cubicBezTo>
                  <a:pt x="1340942" y="134938"/>
                  <a:pt x="1338561" y="132159"/>
                  <a:pt x="1340942" y="127397"/>
                </a:cubicBezTo>
                <a:cubicBezTo>
                  <a:pt x="1362373" y="110728"/>
                  <a:pt x="1385789" y="101600"/>
                  <a:pt x="1411189" y="100013"/>
                </a:cubicBezTo>
                <a:close/>
                <a:moveTo>
                  <a:pt x="784920" y="89297"/>
                </a:moveTo>
                <a:cubicBezTo>
                  <a:pt x="788095" y="90091"/>
                  <a:pt x="790079" y="92869"/>
                  <a:pt x="790873" y="97631"/>
                </a:cubicBezTo>
                <a:cubicBezTo>
                  <a:pt x="790079" y="101600"/>
                  <a:pt x="788095" y="103584"/>
                  <a:pt x="784920" y="103584"/>
                </a:cubicBezTo>
                <a:cubicBezTo>
                  <a:pt x="753964" y="112316"/>
                  <a:pt x="727770" y="121841"/>
                  <a:pt x="706339" y="132159"/>
                </a:cubicBezTo>
                <a:cubicBezTo>
                  <a:pt x="720626" y="132953"/>
                  <a:pt x="726182" y="137716"/>
                  <a:pt x="723008" y="146447"/>
                </a:cubicBezTo>
                <a:cubicBezTo>
                  <a:pt x="723008" y="148034"/>
                  <a:pt x="722611" y="152003"/>
                  <a:pt x="721817" y="158353"/>
                </a:cubicBezTo>
                <a:cubicBezTo>
                  <a:pt x="721023" y="163116"/>
                  <a:pt x="720626" y="167481"/>
                  <a:pt x="720626" y="171450"/>
                </a:cubicBezTo>
                <a:cubicBezTo>
                  <a:pt x="733326" y="166688"/>
                  <a:pt x="741264" y="163513"/>
                  <a:pt x="744439" y="161925"/>
                </a:cubicBezTo>
                <a:cubicBezTo>
                  <a:pt x="746026" y="159544"/>
                  <a:pt x="746820" y="157956"/>
                  <a:pt x="746820" y="157163"/>
                </a:cubicBezTo>
                <a:lnTo>
                  <a:pt x="775395" y="157163"/>
                </a:lnTo>
                <a:cubicBezTo>
                  <a:pt x="778570" y="157956"/>
                  <a:pt x="780157" y="158750"/>
                  <a:pt x="780157" y="159544"/>
                </a:cubicBezTo>
                <a:lnTo>
                  <a:pt x="780157" y="169069"/>
                </a:lnTo>
                <a:cubicBezTo>
                  <a:pt x="777776" y="171450"/>
                  <a:pt x="776189" y="172641"/>
                  <a:pt x="775395" y="172641"/>
                </a:cubicBezTo>
                <a:cubicBezTo>
                  <a:pt x="772220" y="172641"/>
                  <a:pt x="768648" y="172641"/>
                  <a:pt x="764679" y="172641"/>
                </a:cubicBezTo>
                <a:cubicBezTo>
                  <a:pt x="757536" y="173434"/>
                  <a:pt x="746820" y="176609"/>
                  <a:pt x="732532" y="182166"/>
                </a:cubicBezTo>
                <a:cubicBezTo>
                  <a:pt x="742851" y="200422"/>
                  <a:pt x="767061" y="225425"/>
                  <a:pt x="805161" y="257175"/>
                </a:cubicBezTo>
                <a:cubicBezTo>
                  <a:pt x="817861" y="267494"/>
                  <a:pt x="830561" y="272653"/>
                  <a:pt x="843261" y="272653"/>
                </a:cubicBezTo>
                <a:cubicBezTo>
                  <a:pt x="855961" y="272653"/>
                  <a:pt x="867470" y="273844"/>
                  <a:pt x="877789" y="276225"/>
                </a:cubicBezTo>
                <a:cubicBezTo>
                  <a:pt x="884139" y="278606"/>
                  <a:pt x="887314" y="281384"/>
                  <a:pt x="887314" y="284559"/>
                </a:cubicBezTo>
                <a:cubicBezTo>
                  <a:pt x="885726" y="288528"/>
                  <a:pt x="882551" y="290513"/>
                  <a:pt x="877789" y="290513"/>
                </a:cubicBezTo>
                <a:cubicBezTo>
                  <a:pt x="872232" y="290513"/>
                  <a:pt x="863898" y="290909"/>
                  <a:pt x="852786" y="291703"/>
                </a:cubicBezTo>
                <a:cubicBezTo>
                  <a:pt x="842467" y="291703"/>
                  <a:pt x="834926" y="291703"/>
                  <a:pt x="830164" y="291703"/>
                </a:cubicBezTo>
                <a:cubicBezTo>
                  <a:pt x="822226" y="293291"/>
                  <a:pt x="814686" y="290116"/>
                  <a:pt x="807542" y="282178"/>
                </a:cubicBezTo>
                <a:cubicBezTo>
                  <a:pt x="774204" y="255984"/>
                  <a:pt x="744836" y="226219"/>
                  <a:pt x="719436" y="192881"/>
                </a:cubicBezTo>
                <a:cubicBezTo>
                  <a:pt x="718642" y="195263"/>
                  <a:pt x="717054" y="198834"/>
                  <a:pt x="714673" y="203597"/>
                </a:cubicBezTo>
                <a:cubicBezTo>
                  <a:pt x="709911" y="215503"/>
                  <a:pt x="705942" y="224234"/>
                  <a:pt x="702767" y="229791"/>
                </a:cubicBezTo>
                <a:cubicBezTo>
                  <a:pt x="689273" y="254397"/>
                  <a:pt x="673398" y="266700"/>
                  <a:pt x="655142" y="266700"/>
                </a:cubicBezTo>
                <a:cubicBezTo>
                  <a:pt x="648792" y="265906"/>
                  <a:pt x="645220" y="264319"/>
                  <a:pt x="644426" y="261938"/>
                </a:cubicBezTo>
                <a:cubicBezTo>
                  <a:pt x="644426" y="260350"/>
                  <a:pt x="645220" y="259159"/>
                  <a:pt x="646807" y="258366"/>
                </a:cubicBezTo>
                <a:cubicBezTo>
                  <a:pt x="650776" y="259159"/>
                  <a:pt x="654745" y="258763"/>
                  <a:pt x="658714" y="257175"/>
                </a:cubicBezTo>
                <a:cubicBezTo>
                  <a:pt x="661095" y="256381"/>
                  <a:pt x="662682" y="255588"/>
                  <a:pt x="663476" y="254794"/>
                </a:cubicBezTo>
                <a:cubicBezTo>
                  <a:pt x="680939" y="241300"/>
                  <a:pt x="693242" y="220663"/>
                  <a:pt x="700386" y="192881"/>
                </a:cubicBezTo>
                <a:cubicBezTo>
                  <a:pt x="683717" y="200819"/>
                  <a:pt x="671017" y="204788"/>
                  <a:pt x="662286" y="204788"/>
                </a:cubicBezTo>
                <a:cubicBezTo>
                  <a:pt x="659904" y="203994"/>
                  <a:pt x="658317" y="202406"/>
                  <a:pt x="657523" y="200025"/>
                </a:cubicBezTo>
                <a:cubicBezTo>
                  <a:pt x="657523" y="196850"/>
                  <a:pt x="659111" y="194866"/>
                  <a:pt x="662286" y="194072"/>
                </a:cubicBezTo>
                <a:cubicBezTo>
                  <a:pt x="669429" y="191691"/>
                  <a:pt x="679748" y="188119"/>
                  <a:pt x="693242" y="183356"/>
                </a:cubicBezTo>
                <a:cubicBezTo>
                  <a:pt x="698798" y="180975"/>
                  <a:pt x="702767" y="179388"/>
                  <a:pt x="705148" y="178594"/>
                </a:cubicBezTo>
                <a:cubicBezTo>
                  <a:pt x="705942" y="173038"/>
                  <a:pt x="706339" y="163116"/>
                  <a:pt x="706339" y="148828"/>
                </a:cubicBezTo>
                <a:cubicBezTo>
                  <a:pt x="703164" y="145653"/>
                  <a:pt x="698401" y="142478"/>
                  <a:pt x="692051" y="139303"/>
                </a:cubicBezTo>
                <a:cubicBezTo>
                  <a:pt x="689670" y="140097"/>
                  <a:pt x="686495" y="141288"/>
                  <a:pt x="682526" y="142875"/>
                </a:cubicBezTo>
                <a:cubicBezTo>
                  <a:pt x="677764" y="144463"/>
                  <a:pt x="674589" y="145653"/>
                  <a:pt x="673001" y="146447"/>
                </a:cubicBezTo>
                <a:lnTo>
                  <a:pt x="671811" y="146447"/>
                </a:lnTo>
                <a:cubicBezTo>
                  <a:pt x="659904" y="144859"/>
                  <a:pt x="653554" y="141288"/>
                  <a:pt x="652761" y="135731"/>
                </a:cubicBezTo>
                <a:cubicBezTo>
                  <a:pt x="652761" y="133350"/>
                  <a:pt x="654348" y="132159"/>
                  <a:pt x="657523" y="132159"/>
                </a:cubicBezTo>
                <a:cubicBezTo>
                  <a:pt x="667842" y="132159"/>
                  <a:pt x="680939" y="128984"/>
                  <a:pt x="696814" y="122634"/>
                </a:cubicBezTo>
                <a:cubicBezTo>
                  <a:pt x="698401" y="121841"/>
                  <a:pt x="699592" y="121444"/>
                  <a:pt x="700386" y="121444"/>
                </a:cubicBezTo>
                <a:cubicBezTo>
                  <a:pt x="708323" y="118269"/>
                  <a:pt x="719833" y="113506"/>
                  <a:pt x="734914" y="107156"/>
                </a:cubicBezTo>
                <a:cubicBezTo>
                  <a:pt x="744439" y="103981"/>
                  <a:pt x="751186" y="101600"/>
                  <a:pt x="755154" y="100013"/>
                </a:cubicBezTo>
                <a:cubicBezTo>
                  <a:pt x="755948" y="100013"/>
                  <a:pt x="756742" y="99616"/>
                  <a:pt x="757536" y="98822"/>
                </a:cubicBezTo>
                <a:cubicBezTo>
                  <a:pt x="769442" y="92472"/>
                  <a:pt x="778570" y="89297"/>
                  <a:pt x="784920" y="89297"/>
                </a:cubicBezTo>
                <a:close/>
                <a:moveTo>
                  <a:pt x="526554" y="83344"/>
                </a:moveTo>
                <a:cubicBezTo>
                  <a:pt x="521792" y="83344"/>
                  <a:pt x="514251" y="86916"/>
                  <a:pt x="503932" y="94059"/>
                </a:cubicBezTo>
                <a:cubicBezTo>
                  <a:pt x="503932" y="105172"/>
                  <a:pt x="503932" y="115491"/>
                  <a:pt x="503932" y="125016"/>
                </a:cubicBezTo>
                <a:cubicBezTo>
                  <a:pt x="503932" y="127397"/>
                  <a:pt x="503932" y="131763"/>
                  <a:pt x="503932" y="138113"/>
                </a:cubicBezTo>
                <a:lnTo>
                  <a:pt x="518220" y="142875"/>
                </a:lnTo>
                <a:lnTo>
                  <a:pt x="521792" y="142875"/>
                </a:lnTo>
                <a:cubicBezTo>
                  <a:pt x="523379" y="140494"/>
                  <a:pt x="524570" y="138906"/>
                  <a:pt x="525364" y="138113"/>
                </a:cubicBezTo>
                <a:cubicBezTo>
                  <a:pt x="525364" y="136525"/>
                  <a:pt x="526157" y="133350"/>
                  <a:pt x="527745" y="128588"/>
                </a:cubicBezTo>
                <a:cubicBezTo>
                  <a:pt x="528539" y="126206"/>
                  <a:pt x="528936" y="125016"/>
                  <a:pt x="528936" y="125016"/>
                </a:cubicBezTo>
                <a:lnTo>
                  <a:pt x="528936" y="86916"/>
                </a:lnTo>
                <a:cubicBezTo>
                  <a:pt x="528936" y="84534"/>
                  <a:pt x="528142" y="83344"/>
                  <a:pt x="526554" y="83344"/>
                </a:cubicBezTo>
                <a:close/>
                <a:moveTo>
                  <a:pt x="1114723" y="80963"/>
                </a:moveTo>
                <a:cubicBezTo>
                  <a:pt x="1120279" y="79375"/>
                  <a:pt x="1123851" y="82153"/>
                  <a:pt x="1125439" y="89297"/>
                </a:cubicBezTo>
                <a:cubicBezTo>
                  <a:pt x="1125439" y="94059"/>
                  <a:pt x="1121073" y="97234"/>
                  <a:pt x="1112342" y="98822"/>
                </a:cubicBezTo>
                <a:cubicBezTo>
                  <a:pt x="1109961" y="99616"/>
                  <a:pt x="1106786" y="100409"/>
                  <a:pt x="1102817" y="101203"/>
                </a:cubicBezTo>
                <a:cubicBezTo>
                  <a:pt x="1091704" y="104378"/>
                  <a:pt x="1084957" y="107156"/>
                  <a:pt x="1082576" y="109538"/>
                </a:cubicBezTo>
                <a:cubicBezTo>
                  <a:pt x="1084957" y="111919"/>
                  <a:pt x="1086148" y="114697"/>
                  <a:pt x="1086148" y="117872"/>
                </a:cubicBezTo>
                <a:cubicBezTo>
                  <a:pt x="1086148" y="120253"/>
                  <a:pt x="1085751" y="126603"/>
                  <a:pt x="1084957" y="136922"/>
                </a:cubicBezTo>
                <a:cubicBezTo>
                  <a:pt x="1084957" y="144859"/>
                  <a:pt x="1084957" y="149622"/>
                  <a:pt x="1084957" y="151209"/>
                </a:cubicBezTo>
                <a:cubicBezTo>
                  <a:pt x="1088132" y="150416"/>
                  <a:pt x="1092101" y="149225"/>
                  <a:pt x="1096864" y="147638"/>
                </a:cubicBezTo>
                <a:cubicBezTo>
                  <a:pt x="1106389" y="144463"/>
                  <a:pt x="1113136" y="142875"/>
                  <a:pt x="1117104" y="142875"/>
                </a:cubicBezTo>
                <a:cubicBezTo>
                  <a:pt x="1122661" y="142875"/>
                  <a:pt x="1125439" y="146050"/>
                  <a:pt x="1125439" y="152400"/>
                </a:cubicBezTo>
                <a:cubicBezTo>
                  <a:pt x="1125439" y="156369"/>
                  <a:pt x="1124248" y="158353"/>
                  <a:pt x="1121867" y="158353"/>
                </a:cubicBezTo>
                <a:cubicBezTo>
                  <a:pt x="1110754" y="159941"/>
                  <a:pt x="1098451" y="162719"/>
                  <a:pt x="1084957" y="166688"/>
                </a:cubicBezTo>
                <a:cubicBezTo>
                  <a:pt x="1085751" y="196056"/>
                  <a:pt x="1084164" y="213519"/>
                  <a:pt x="1080195" y="219075"/>
                </a:cubicBezTo>
                <a:cubicBezTo>
                  <a:pt x="1083370" y="219075"/>
                  <a:pt x="1088529" y="218678"/>
                  <a:pt x="1095673" y="217884"/>
                </a:cubicBezTo>
                <a:cubicBezTo>
                  <a:pt x="1118692" y="216297"/>
                  <a:pt x="1136154" y="215503"/>
                  <a:pt x="1148061" y="215503"/>
                </a:cubicBezTo>
                <a:cubicBezTo>
                  <a:pt x="1158379" y="215503"/>
                  <a:pt x="1168301" y="216297"/>
                  <a:pt x="1177826" y="217884"/>
                </a:cubicBezTo>
                <a:cubicBezTo>
                  <a:pt x="1184176" y="220266"/>
                  <a:pt x="1187351" y="223441"/>
                  <a:pt x="1187351" y="227409"/>
                </a:cubicBezTo>
                <a:cubicBezTo>
                  <a:pt x="1187351" y="234553"/>
                  <a:pt x="1182589" y="237728"/>
                  <a:pt x="1173064" y="236934"/>
                </a:cubicBezTo>
                <a:cubicBezTo>
                  <a:pt x="1169889" y="236934"/>
                  <a:pt x="1164729" y="236538"/>
                  <a:pt x="1157586" y="235744"/>
                </a:cubicBezTo>
                <a:cubicBezTo>
                  <a:pt x="1149648" y="234156"/>
                  <a:pt x="1143695" y="233363"/>
                  <a:pt x="1139726" y="233363"/>
                </a:cubicBezTo>
                <a:cubicBezTo>
                  <a:pt x="1097657" y="231775"/>
                  <a:pt x="1061542" y="234950"/>
                  <a:pt x="1031379" y="242888"/>
                </a:cubicBezTo>
                <a:cubicBezTo>
                  <a:pt x="1029792" y="243681"/>
                  <a:pt x="1027014" y="244475"/>
                  <a:pt x="1023045" y="245269"/>
                </a:cubicBezTo>
                <a:cubicBezTo>
                  <a:pt x="1015901" y="247650"/>
                  <a:pt x="1009948" y="248841"/>
                  <a:pt x="1005186" y="248841"/>
                </a:cubicBezTo>
                <a:cubicBezTo>
                  <a:pt x="1002011" y="248841"/>
                  <a:pt x="1000423" y="248444"/>
                  <a:pt x="1000423" y="247650"/>
                </a:cubicBezTo>
                <a:lnTo>
                  <a:pt x="998042" y="246459"/>
                </a:lnTo>
                <a:lnTo>
                  <a:pt x="998042" y="236934"/>
                </a:lnTo>
                <a:cubicBezTo>
                  <a:pt x="998042" y="236934"/>
                  <a:pt x="998439" y="236141"/>
                  <a:pt x="999232" y="234553"/>
                </a:cubicBezTo>
                <a:cubicBezTo>
                  <a:pt x="1000026" y="234553"/>
                  <a:pt x="1000820" y="234553"/>
                  <a:pt x="1001614" y="234553"/>
                </a:cubicBezTo>
                <a:cubicBezTo>
                  <a:pt x="1003201" y="234553"/>
                  <a:pt x="1005186" y="234950"/>
                  <a:pt x="1007567" y="235744"/>
                </a:cubicBezTo>
                <a:cubicBezTo>
                  <a:pt x="1009948" y="236538"/>
                  <a:pt x="1011536" y="236934"/>
                  <a:pt x="1012329" y="236934"/>
                </a:cubicBezTo>
                <a:cubicBezTo>
                  <a:pt x="1018679" y="234553"/>
                  <a:pt x="1033364" y="230188"/>
                  <a:pt x="1056382" y="223838"/>
                </a:cubicBezTo>
                <a:cubicBezTo>
                  <a:pt x="1060351" y="223044"/>
                  <a:pt x="1063129" y="222250"/>
                  <a:pt x="1064717" y="221456"/>
                </a:cubicBezTo>
                <a:cubicBezTo>
                  <a:pt x="1065511" y="211931"/>
                  <a:pt x="1065907" y="195659"/>
                  <a:pt x="1065907" y="172641"/>
                </a:cubicBezTo>
                <a:cubicBezTo>
                  <a:pt x="1059557" y="174228"/>
                  <a:pt x="1054001" y="176213"/>
                  <a:pt x="1049239" y="178594"/>
                </a:cubicBezTo>
                <a:cubicBezTo>
                  <a:pt x="1048445" y="178594"/>
                  <a:pt x="1047254" y="178991"/>
                  <a:pt x="1045667" y="179784"/>
                </a:cubicBezTo>
                <a:cubicBezTo>
                  <a:pt x="1042492" y="180578"/>
                  <a:pt x="1040111" y="180975"/>
                  <a:pt x="1038523" y="180975"/>
                </a:cubicBezTo>
                <a:cubicBezTo>
                  <a:pt x="1033761" y="180181"/>
                  <a:pt x="1030982" y="178197"/>
                  <a:pt x="1030189" y="175022"/>
                </a:cubicBezTo>
                <a:cubicBezTo>
                  <a:pt x="1030189" y="172641"/>
                  <a:pt x="1030982" y="170656"/>
                  <a:pt x="1032570" y="169069"/>
                </a:cubicBezTo>
                <a:cubicBezTo>
                  <a:pt x="1032570" y="168275"/>
                  <a:pt x="1034554" y="168275"/>
                  <a:pt x="1038523" y="169069"/>
                </a:cubicBezTo>
                <a:cubicBezTo>
                  <a:pt x="1049636" y="165100"/>
                  <a:pt x="1058764" y="161131"/>
                  <a:pt x="1065907" y="157163"/>
                </a:cubicBezTo>
                <a:cubicBezTo>
                  <a:pt x="1065907" y="154781"/>
                  <a:pt x="1066304" y="148828"/>
                  <a:pt x="1067098" y="139303"/>
                </a:cubicBezTo>
                <a:cubicBezTo>
                  <a:pt x="1067098" y="132159"/>
                  <a:pt x="1067098" y="127794"/>
                  <a:pt x="1067098" y="126206"/>
                </a:cubicBezTo>
                <a:cubicBezTo>
                  <a:pt x="1064717" y="120650"/>
                  <a:pt x="1061939" y="117872"/>
                  <a:pt x="1058764" y="117872"/>
                </a:cubicBezTo>
                <a:cubicBezTo>
                  <a:pt x="1057970" y="117872"/>
                  <a:pt x="1055589" y="118666"/>
                  <a:pt x="1051620" y="120253"/>
                </a:cubicBezTo>
                <a:cubicBezTo>
                  <a:pt x="1047651" y="121841"/>
                  <a:pt x="1045270" y="123031"/>
                  <a:pt x="1044476" y="123825"/>
                </a:cubicBezTo>
                <a:cubicBezTo>
                  <a:pt x="1044476" y="124619"/>
                  <a:pt x="1043286" y="125016"/>
                  <a:pt x="1040904" y="125016"/>
                </a:cubicBezTo>
                <a:cubicBezTo>
                  <a:pt x="1031379" y="125016"/>
                  <a:pt x="1024632" y="123428"/>
                  <a:pt x="1020664" y="120253"/>
                </a:cubicBezTo>
                <a:cubicBezTo>
                  <a:pt x="1019076" y="119459"/>
                  <a:pt x="1018282" y="119063"/>
                  <a:pt x="1018282" y="119063"/>
                </a:cubicBezTo>
                <a:cubicBezTo>
                  <a:pt x="1017489" y="116681"/>
                  <a:pt x="1019870" y="114697"/>
                  <a:pt x="1025426" y="113109"/>
                </a:cubicBezTo>
                <a:cubicBezTo>
                  <a:pt x="1027807" y="112316"/>
                  <a:pt x="1030189" y="111919"/>
                  <a:pt x="1032570" y="111919"/>
                </a:cubicBezTo>
                <a:cubicBezTo>
                  <a:pt x="1036539" y="111919"/>
                  <a:pt x="1041698" y="110331"/>
                  <a:pt x="1048048" y="107156"/>
                </a:cubicBezTo>
                <a:cubicBezTo>
                  <a:pt x="1059954" y="102394"/>
                  <a:pt x="1082179" y="93663"/>
                  <a:pt x="1114723" y="80963"/>
                </a:cubicBezTo>
                <a:close/>
                <a:moveTo>
                  <a:pt x="1996976" y="67866"/>
                </a:moveTo>
                <a:cubicBezTo>
                  <a:pt x="1998564" y="67866"/>
                  <a:pt x="1999754" y="68263"/>
                  <a:pt x="2000548" y="69056"/>
                </a:cubicBezTo>
                <a:cubicBezTo>
                  <a:pt x="2001342" y="69056"/>
                  <a:pt x="2004120" y="70644"/>
                  <a:pt x="2008882" y="73819"/>
                </a:cubicBezTo>
                <a:cubicBezTo>
                  <a:pt x="2012851" y="76200"/>
                  <a:pt x="2015232" y="77788"/>
                  <a:pt x="2016026" y="78581"/>
                </a:cubicBezTo>
                <a:cubicBezTo>
                  <a:pt x="2016026" y="79375"/>
                  <a:pt x="2016423" y="80566"/>
                  <a:pt x="2017217" y="82153"/>
                </a:cubicBezTo>
                <a:lnTo>
                  <a:pt x="2017217" y="83344"/>
                </a:lnTo>
                <a:cubicBezTo>
                  <a:pt x="2017217" y="86519"/>
                  <a:pt x="2016026" y="90488"/>
                  <a:pt x="2013645" y="95250"/>
                </a:cubicBezTo>
                <a:cubicBezTo>
                  <a:pt x="2012851" y="96838"/>
                  <a:pt x="2012057" y="98028"/>
                  <a:pt x="2011264" y="98822"/>
                </a:cubicBezTo>
                <a:cubicBezTo>
                  <a:pt x="2008882" y="107553"/>
                  <a:pt x="2004517" y="120650"/>
                  <a:pt x="1998167" y="138113"/>
                </a:cubicBezTo>
                <a:cubicBezTo>
                  <a:pt x="1998961" y="138113"/>
                  <a:pt x="1999754" y="138509"/>
                  <a:pt x="2000548" y="139303"/>
                </a:cubicBezTo>
                <a:cubicBezTo>
                  <a:pt x="2016423" y="152003"/>
                  <a:pt x="2028726" y="162322"/>
                  <a:pt x="2037457" y="170259"/>
                </a:cubicBezTo>
                <a:cubicBezTo>
                  <a:pt x="2039045" y="172641"/>
                  <a:pt x="2039839" y="175419"/>
                  <a:pt x="2039839" y="178594"/>
                </a:cubicBezTo>
                <a:cubicBezTo>
                  <a:pt x="2039045" y="183356"/>
                  <a:pt x="2036664" y="186134"/>
                  <a:pt x="2032695" y="186928"/>
                </a:cubicBezTo>
                <a:cubicBezTo>
                  <a:pt x="2029520" y="186928"/>
                  <a:pt x="2025948" y="185341"/>
                  <a:pt x="2021979" y="182166"/>
                </a:cubicBezTo>
                <a:cubicBezTo>
                  <a:pt x="2019598" y="179784"/>
                  <a:pt x="2016423" y="176609"/>
                  <a:pt x="2012454" y="172641"/>
                </a:cubicBezTo>
                <a:cubicBezTo>
                  <a:pt x="2008486" y="168672"/>
                  <a:pt x="2001739" y="163116"/>
                  <a:pt x="1992214" y="155972"/>
                </a:cubicBezTo>
                <a:cubicBezTo>
                  <a:pt x="1984276" y="176609"/>
                  <a:pt x="1974751" y="192088"/>
                  <a:pt x="1963639" y="202406"/>
                </a:cubicBezTo>
                <a:cubicBezTo>
                  <a:pt x="1955701" y="209550"/>
                  <a:pt x="1949748" y="213519"/>
                  <a:pt x="1945779" y="214313"/>
                </a:cubicBezTo>
                <a:cubicBezTo>
                  <a:pt x="1941811" y="213519"/>
                  <a:pt x="1939429" y="211931"/>
                  <a:pt x="1938636" y="209550"/>
                </a:cubicBezTo>
                <a:cubicBezTo>
                  <a:pt x="1938636" y="208756"/>
                  <a:pt x="1939826" y="207566"/>
                  <a:pt x="1942207" y="205978"/>
                </a:cubicBezTo>
                <a:cubicBezTo>
                  <a:pt x="1943001" y="205184"/>
                  <a:pt x="1943398" y="204788"/>
                  <a:pt x="1943398" y="204788"/>
                </a:cubicBezTo>
                <a:cubicBezTo>
                  <a:pt x="1956098" y="192881"/>
                  <a:pt x="1968004" y="173434"/>
                  <a:pt x="1979117" y="146447"/>
                </a:cubicBezTo>
                <a:cubicBezTo>
                  <a:pt x="1970386" y="140097"/>
                  <a:pt x="1959670" y="133747"/>
                  <a:pt x="1946970" y="127397"/>
                </a:cubicBezTo>
                <a:cubicBezTo>
                  <a:pt x="1943001" y="136922"/>
                  <a:pt x="1940620" y="142478"/>
                  <a:pt x="1939826" y="144066"/>
                </a:cubicBezTo>
                <a:cubicBezTo>
                  <a:pt x="1942207" y="146447"/>
                  <a:pt x="1946573" y="149622"/>
                  <a:pt x="1952923" y="153591"/>
                </a:cubicBezTo>
                <a:cubicBezTo>
                  <a:pt x="1956892" y="155178"/>
                  <a:pt x="1958876" y="158353"/>
                  <a:pt x="1958876" y="163116"/>
                </a:cubicBezTo>
                <a:cubicBezTo>
                  <a:pt x="1959670" y="170259"/>
                  <a:pt x="1956495" y="173831"/>
                  <a:pt x="1949351" y="173831"/>
                </a:cubicBezTo>
                <a:cubicBezTo>
                  <a:pt x="1946970" y="173831"/>
                  <a:pt x="1944589" y="173038"/>
                  <a:pt x="1942207" y="171450"/>
                </a:cubicBezTo>
                <a:cubicBezTo>
                  <a:pt x="1941414" y="170656"/>
                  <a:pt x="1940223" y="169466"/>
                  <a:pt x="1938636" y="167878"/>
                </a:cubicBezTo>
                <a:cubicBezTo>
                  <a:pt x="1936254" y="165497"/>
                  <a:pt x="1934667" y="164306"/>
                  <a:pt x="1933873" y="164306"/>
                </a:cubicBezTo>
                <a:cubicBezTo>
                  <a:pt x="1924348" y="187325"/>
                  <a:pt x="1913236" y="203200"/>
                  <a:pt x="1900536" y="211931"/>
                </a:cubicBezTo>
                <a:cubicBezTo>
                  <a:pt x="1898154" y="213519"/>
                  <a:pt x="1896170" y="214313"/>
                  <a:pt x="1894582" y="214313"/>
                </a:cubicBezTo>
                <a:cubicBezTo>
                  <a:pt x="1890614" y="213519"/>
                  <a:pt x="1889423" y="210344"/>
                  <a:pt x="1891011" y="204788"/>
                </a:cubicBezTo>
                <a:cubicBezTo>
                  <a:pt x="1905298" y="192881"/>
                  <a:pt x="1915220" y="175419"/>
                  <a:pt x="1920776" y="152400"/>
                </a:cubicBezTo>
                <a:cubicBezTo>
                  <a:pt x="1919983" y="150813"/>
                  <a:pt x="1916411" y="147638"/>
                  <a:pt x="1910061" y="142875"/>
                </a:cubicBezTo>
                <a:cubicBezTo>
                  <a:pt x="1906886" y="139700"/>
                  <a:pt x="1904504" y="137319"/>
                  <a:pt x="1902917" y="135731"/>
                </a:cubicBezTo>
                <a:cubicBezTo>
                  <a:pt x="1898948" y="131763"/>
                  <a:pt x="1896964" y="128588"/>
                  <a:pt x="1896964" y="126206"/>
                </a:cubicBezTo>
                <a:cubicBezTo>
                  <a:pt x="1896964" y="121444"/>
                  <a:pt x="1899345" y="119063"/>
                  <a:pt x="1904107" y="119063"/>
                </a:cubicBezTo>
                <a:cubicBezTo>
                  <a:pt x="1906489" y="119063"/>
                  <a:pt x="1908870" y="120253"/>
                  <a:pt x="1911251" y="122634"/>
                </a:cubicBezTo>
                <a:cubicBezTo>
                  <a:pt x="1917601" y="128984"/>
                  <a:pt x="1922761" y="132953"/>
                  <a:pt x="1926729" y="134541"/>
                </a:cubicBezTo>
                <a:cubicBezTo>
                  <a:pt x="1927523" y="132159"/>
                  <a:pt x="1928714" y="128191"/>
                  <a:pt x="1930301" y="122634"/>
                </a:cubicBezTo>
                <a:cubicBezTo>
                  <a:pt x="1933476" y="111522"/>
                  <a:pt x="1935461" y="103188"/>
                  <a:pt x="1936254" y="97631"/>
                </a:cubicBezTo>
                <a:cubicBezTo>
                  <a:pt x="1936254" y="97631"/>
                  <a:pt x="1935857" y="96838"/>
                  <a:pt x="1935064" y="95250"/>
                </a:cubicBezTo>
                <a:cubicBezTo>
                  <a:pt x="1934270" y="95250"/>
                  <a:pt x="1932286" y="93663"/>
                  <a:pt x="1929111" y="90488"/>
                </a:cubicBezTo>
                <a:cubicBezTo>
                  <a:pt x="1929111" y="89694"/>
                  <a:pt x="1929111" y="89297"/>
                  <a:pt x="1929111" y="89297"/>
                </a:cubicBezTo>
                <a:cubicBezTo>
                  <a:pt x="1929904" y="84534"/>
                  <a:pt x="1932286" y="81756"/>
                  <a:pt x="1936254" y="80963"/>
                </a:cubicBezTo>
                <a:cubicBezTo>
                  <a:pt x="1938636" y="80963"/>
                  <a:pt x="1941811" y="82153"/>
                  <a:pt x="1945779" y="84534"/>
                </a:cubicBezTo>
                <a:cubicBezTo>
                  <a:pt x="1947367" y="85328"/>
                  <a:pt x="1948558" y="86122"/>
                  <a:pt x="1949351" y="86916"/>
                </a:cubicBezTo>
                <a:cubicBezTo>
                  <a:pt x="1950145" y="86916"/>
                  <a:pt x="1950939" y="87313"/>
                  <a:pt x="1951732" y="88106"/>
                </a:cubicBezTo>
                <a:cubicBezTo>
                  <a:pt x="1957289" y="88900"/>
                  <a:pt x="1959273" y="92075"/>
                  <a:pt x="1957686" y="97631"/>
                </a:cubicBezTo>
                <a:cubicBezTo>
                  <a:pt x="1957686" y="100013"/>
                  <a:pt x="1957289" y="101600"/>
                  <a:pt x="1956495" y="102394"/>
                </a:cubicBezTo>
                <a:cubicBezTo>
                  <a:pt x="1955701" y="103981"/>
                  <a:pt x="1954511" y="106363"/>
                  <a:pt x="1952923" y="109538"/>
                </a:cubicBezTo>
                <a:cubicBezTo>
                  <a:pt x="1952129" y="111919"/>
                  <a:pt x="1951336" y="113506"/>
                  <a:pt x="1950542" y="114300"/>
                </a:cubicBezTo>
                <a:cubicBezTo>
                  <a:pt x="1961654" y="119063"/>
                  <a:pt x="1972767" y="124222"/>
                  <a:pt x="1983879" y="129778"/>
                </a:cubicBezTo>
                <a:cubicBezTo>
                  <a:pt x="1985467" y="127397"/>
                  <a:pt x="1987451" y="121444"/>
                  <a:pt x="1989832" y="111919"/>
                </a:cubicBezTo>
                <a:cubicBezTo>
                  <a:pt x="1992214" y="105569"/>
                  <a:pt x="1993801" y="101600"/>
                  <a:pt x="1994595" y="100013"/>
                </a:cubicBezTo>
                <a:cubicBezTo>
                  <a:pt x="1995389" y="95250"/>
                  <a:pt x="1995786" y="90884"/>
                  <a:pt x="1995786" y="86916"/>
                </a:cubicBezTo>
                <a:cubicBezTo>
                  <a:pt x="1995786" y="85328"/>
                  <a:pt x="1994595" y="83344"/>
                  <a:pt x="1992214" y="80963"/>
                </a:cubicBezTo>
                <a:cubicBezTo>
                  <a:pt x="1989832" y="78581"/>
                  <a:pt x="1988642" y="76597"/>
                  <a:pt x="1988642" y="75009"/>
                </a:cubicBezTo>
                <a:cubicBezTo>
                  <a:pt x="1989436" y="71834"/>
                  <a:pt x="1992214" y="69453"/>
                  <a:pt x="1996976" y="67866"/>
                </a:cubicBezTo>
                <a:close/>
                <a:moveTo>
                  <a:pt x="536079" y="67866"/>
                </a:moveTo>
                <a:cubicBezTo>
                  <a:pt x="544811" y="69453"/>
                  <a:pt x="549573" y="73819"/>
                  <a:pt x="550367" y="80963"/>
                </a:cubicBezTo>
                <a:cubicBezTo>
                  <a:pt x="550367" y="82550"/>
                  <a:pt x="549970" y="84931"/>
                  <a:pt x="549176" y="88106"/>
                </a:cubicBezTo>
                <a:cubicBezTo>
                  <a:pt x="548382" y="91281"/>
                  <a:pt x="547986" y="93663"/>
                  <a:pt x="547986" y="95250"/>
                </a:cubicBezTo>
                <a:cubicBezTo>
                  <a:pt x="547986" y="96044"/>
                  <a:pt x="547986" y="98822"/>
                  <a:pt x="547986" y="103584"/>
                </a:cubicBezTo>
                <a:cubicBezTo>
                  <a:pt x="547192" y="109934"/>
                  <a:pt x="546795" y="113903"/>
                  <a:pt x="546795" y="115491"/>
                </a:cubicBezTo>
                <a:cubicBezTo>
                  <a:pt x="543620" y="145653"/>
                  <a:pt x="537667" y="161528"/>
                  <a:pt x="528936" y="163116"/>
                </a:cubicBezTo>
                <a:cubicBezTo>
                  <a:pt x="524173" y="163116"/>
                  <a:pt x="520204" y="161131"/>
                  <a:pt x="517029" y="157163"/>
                </a:cubicBezTo>
                <a:cubicBezTo>
                  <a:pt x="512267" y="150813"/>
                  <a:pt x="507901" y="147241"/>
                  <a:pt x="503932" y="146447"/>
                </a:cubicBezTo>
                <a:cubicBezTo>
                  <a:pt x="503932" y="152797"/>
                  <a:pt x="504329" y="161925"/>
                  <a:pt x="505123" y="173831"/>
                </a:cubicBezTo>
                <a:cubicBezTo>
                  <a:pt x="505123" y="184150"/>
                  <a:pt x="505123" y="192088"/>
                  <a:pt x="505123" y="197644"/>
                </a:cubicBezTo>
                <a:cubicBezTo>
                  <a:pt x="505123" y="199231"/>
                  <a:pt x="505123" y="201216"/>
                  <a:pt x="505123" y="203597"/>
                </a:cubicBezTo>
                <a:cubicBezTo>
                  <a:pt x="505917" y="213916"/>
                  <a:pt x="505123" y="221853"/>
                  <a:pt x="502742" y="227409"/>
                </a:cubicBezTo>
                <a:cubicBezTo>
                  <a:pt x="501948" y="228203"/>
                  <a:pt x="500757" y="229394"/>
                  <a:pt x="499170" y="230981"/>
                </a:cubicBezTo>
                <a:cubicBezTo>
                  <a:pt x="498376" y="231775"/>
                  <a:pt x="497582" y="232569"/>
                  <a:pt x="496789" y="233363"/>
                </a:cubicBezTo>
                <a:cubicBezTo>
                  <a:pt x="495201" y="234950"/>
                  <a:pt x="493217" y="235744"/>
                  <a:pt x="490836" y="235744"/>
                </a:cubicBezTo>
                <a:cubicBezTo>
                  <a:pt x="488454" y="234950"/>
                  <a:pt x="487660" y="233363"/>
                  <a:pt x="488454" y="230981"/>
                </a:cubicBezTo>
                <a:lnTo>
                  <a:pt x="489645" y="227409"/>
                </a:lnTo>
                <a:cubicBezTo>
                  <a:pt x="489645" y="225028"/>
                  <a:pt x="489645" y="221456"/>
                  <a:pt x="489645" y="216694"/>
                </a:cubicBezTo>
                <a:cubicBezTo>
                  <a:pt x="489645" y="209550"/>
                  <a:pt x="489248" y="198834"/>
                  <a:pt x="488454" y="184547"/>
                </a:cubicBezTo>
                <a:cubicBezTo>
                  <a:pt x="486073" y="148828"/>
                  <a:pt x="485676" y="121444"/>
                  <a:pt x="487264" y="102394"/>
                </a:cubicBezTo>
                <a:cubicBezTo>
                  <a:pt x="485676" y="103188"/>
                  <a:pt x="483692" y="103981"/>
                  <a:pt x="481311" y="104775"/>
                </a:cubicBezTo>
                <a:cubicBezTo>
                  <a:pt x="478136" y="105569"/>
                  <a:pt x="474961" y="106363"/>
                  <a:pt x="471786" y="107156"/>
                </a:cubicBezTo>
                <a:cubicBezTo>
                  <a:pt x="467023" y="107156"/>
                  <a:pt x="464642" y="105569"/>
                  <a:pt x="464642" y="102394"/>
                </a:cubicBezTo>
                <a:cubicBezTo>
                  <a:pt x="464642" y="99219"/>
                  <a:pt x="465832" y="96838"/>
                  <a:pt x="468214" y="95250"/>
                </a:cubicBezTo>
                <a:cubicBezTo>
                  <a:pt x="469007" y="95250"/>
                  <a:pt x="472182" y="94456"/>
                  <a:pt x="477739" y="92869"/>
                </a:cubicBezTo>
                <a:cubicBezTo>
                  <a:pt x="480120" y="92075"/>
                  <a:pt x="484486" y="89694"/>
                  <a:pt x="490836" y="85725"/>
                </a:cubicBezTo>
                <a:cubicBezTo>
                  <a:pt x="515442" y="73819"/>
                  <a:pt x="530523" y="67866"/>
                  <a:pt x="536079" y="67866"/>
                </a:cubicBezTo>
                <a:close/>
                <a:moveTo>
                  <a:pt x="86023" y="64294"/>
                </a:moveTo>
                <a:cubicBezTo>
                  <a:pt x="97929" y="65881"/>
                  <a:pt x="104279" y="70247"/>
                  <a:pt x="105073" y="77391"/>
                </a:cubicBezTo>
                <a:cubicBezTo>
                  <a:pt x="105073" y="79772"/>
                  <a:pt x="103486" y="83344"/>
                  <a:pt x="100311" y="88106"/>
                </a:cubicBezTo>
                <a:cubicBezTo>
                  <a:pt x="98723" y="91281"/>
                  <a:pt x="97532" y="94059"/>
                  <a:pt x="96739" y="96441"/>
                </a:cubicBezTo>
                <a:cubicBezTo>
                  <a:pt x="94357" y="106759"/>
                  <a:pt x="90389" y="122634"/>
                  <a:pt x="84832" y="144066"/>
                </a:cubicBezTo>
                <a:cubicBezTo>
                  <a:pt x="83245" y="149622"/>
                  <a:pt x="82054" y="153591"/>
                  <a:pt x="81261" y="155972"/>
                </a:cubicBezTo>
                <a:cubicBezTo>
                  <a:pt x="82848" y="157559"/>
                  <a:pt x="85626" y="159544"/>
                  <a:pt x="89595" y="161925"/>
                </a:cubicBezTo>
                <a:cubicBezTo>
                  <a:pt x="95151" y="165100"/>
                  <a:pt x="99517" y="167878"/>
                  <a:pt x="102692" y="170259"/>
                </a:cubicBezTo>
                <a:cubicBezTo>
                  <a:pt x="108248" y="173434"/>
                  <a:pt x="111026" y="177800"/>
                  <a:pt x="111026" y="183356"/>
                </a:cubicBezTo>
                <a:cubicBezTo>
                  <a:pt x="111026" y="188119"/>
                  <a:pt x="108645" y="190500"/>
                  <a:pt x="103882" y="190500"/>
                </a:cubicBezTo>
                <a:cubicBezTo>
                  <a:pt x="99914" y="190500"/>
                  <a:pt x="96739" y="189309"/>
                  <a:pt x="94357" y="186928"/>
                </a:cubicBezTo>
                <a:cubicBezTo>
                  <a:pt x="87214" y="181372"/>
                  <a:pt x="80467" y="176609"/>
                  <a:pt x="74117" y="172641"/>
                </a:cubicBezTo>
                <a:cubicBezTo>
                  <a:pt x="55067" y="209153"/>
                  <a:pt x="32445" y="234950"/>
                  <a:pt x="6251" y="250031"/>
                </a:cubicBezTo>
                <a:cubicBezTo>
                  <a:pt x="3870" y="250825"/>
                  <a:pt x="1886" y="250825"/>
                  <a:pt x="298" y="250031"/>
                </a:cubicBezTo>
                <a:cubicBezTo>
                  <a:pt x="-496" y="248444"/>
                  <a:pt x="298" y="246856"/>
                  <a:pt x="2679" y="245269"/>
                </a:cubicBezTo>
                <a:cubicBezTo>
                  <a:pt x="28079" y="221456"/>
                  <a:pt x="47129" y="194072"/>
                  <a:pt x="59829" y="163116"/>
                </a:cubicBezTo>
                <a:cubicBezTo>
                  <a:pt x="59036" y="162322"/>
                  <a:pt x="56654" y="161131"/>
                  <a:pt x="52686" y="159544"/>
                </a:cubicBezTo>
                <a:cubicBezTo>
                  <a:pt x="47923" y="157956"/>
                  <a:pt x="44351" y="156369"/>
                  <a:pt x="41970" y="154781"/>
                </a:cubicBezTo>
                <a:cubicBezTo>
                  <a:pt x="37207" y="151606"/>
                  <a:pt x="34429" y="148431"/>
                  <a:pt x="33636" y="145256"/>
                </a:cubicBezTo>
                <a:cubicBezTo>
                  <a:pt x="34429" y="142081"/>
                  <a:pt x="36414" y="140891"/>
                  <a:pt x="39589" y="141684"/>
                </a:cubicBezTo>
                <a:cubicBezTo>
                  <a:pt x="42764" y="142478"/>
                  <a:pt x="49114" y="144066"/>
                  <a:pt x="58639" y="146447"/>
                </a:cubicBezTo>
                <a:cubicBezTo>
                  <a:pt x="61814" y="147241"/>
                  <a:pt x="64195" y="148034"/>
                  <a:pt x="65782" y="148828"/>
                </a:cubicBezTo>
                <a:cubicBezTo>
                  <a:pt x="69751" y="137716"/>
                  <a:pt x="72926" y="125016"/>
                  <a:pt x="75307" y="110728"/>
                </a:cubicBezTo>
                <a:cubicBezTo>
                  <a:pt x="75307" y="109141"/>
                  <a:pt x="74911" y="108347"/>
                  <a:pt x="74117" y="108347"/>
                </a:cubicBezTo>
                <a:cubicBezTo>
                  <a:pt x="68561" y="109141"/>
                  <a:pt x="59036" y="114697"/>
                  <a:pt x="45542" y="125016"/>
                </a:cubicBezTo>
                <a:cubicBezTo>
                  <a:pt x="39192" y="129778"/>
                  <a:pt x="34826" y="132953"/>
                  <a:pt x="32445" y="134541"/>
                </a:cubicBezTo>
                <a:cubicBezTo>
                  <a:pt x="31651" y="134541"/>
                  <a:pt x="30857" y="134541"/>
                  <a:pt x="30064" y="134541"/>
                </a:cubicBezTo>
                <a:cubicBezTo>
                  <a:pt x="24507" y="134541"/>
                  <a:pt x="21729" y="132556"/>
                  <a:pt x="21729" y="128588"/>
                </a:cubicBezTo>
                <a:cubicBezTo>
                  <a:pt x="21729" y="125413"/>
                  <a:pt x="29270" y="119459"/>
                  <a:pt x="44351" y="110728"/>
                </a:cubicBezTo>
                <a:cubicBezTo>
                  <a:pt x="60226" y="100409"/>
                  <a:pt x="69354" y="93266"/>
                  <a:pt x="71736" y="89297"/>
                </a:cubicBezTo>
                <a:cubicBezTo>
                  <a:pt x="73323" y="86916"/>
                  <a:pt x="74514" y="83344"/>
                  <a:pt x="75307" y="78581"/>
                </a:cubicBezTo>
                <a:cubicBezTo>
                  <a:pt x="75307" y="69056"/>
                  <a:pt x="78879" y="64294"/>
                  <a:pt x="86023" y="64294"/>
                </a:cubicBezTo>
                <a:close/>
                <a:moveTo>
                  <a:pt x="2354164" y="55959"/>
                </a:moveTo>
                <a:cubicBezTo>
                  <a:pt x="2362895" y="56753"/>
                  <a:pt x="2368054" y="60722"/>
                  <a:pt x="2369642" y="67866"/>
                </a:cubicBezTo>
                <a:cubicBezTo>
                  <a:pt x="2369642" y="70247"/>
                  <a:pt x="2369642" y="71834"/>
                  <a:pt x="2369642" y="72628"/>
                </a:cubicBezTo>
                <a:cubicBezTo>
                  <a:pt x="2366467" y="74216"/>
                  <a:pt x="2364879" y="75406"/>
                  <a:pt x="2364879" y="76200"/>
                </a:cubicBezTo>
                <a:cubicBezTo>
                  <a:pt x="2363292" y="77788"/>
                  <a:pt x="2360910" y="81756"/>
                  <a:pt x="2357736" y="88106"/>
                </a:cubicBezTo>
                <a:cubicBezTo>
                  <a:pt x="2356942" y="89694"/>
                  <a:pt x="2356545" y="90488"/>
                  <a:pt x="2356545" y="90488"/>
                </a:cubicBezTo>
                <a:cubicBezTo>
                  <a:pt x="2349401" y="100013"/>
                  <a:pt x="2342257" y="107950"/>
                  <a:pt x="2335114" y="114300"/>
                </a:cubicBezTo>
                <a:cubicBezTo>
                  <a:pt x="2333526" y="115094"/>
                  <a:pt x="2332732" y="115491"/>
                  <a:pt x="2332732" y="115491"/>
                </a:cubicBezTo>
                <a:lnTo>
                  <a:pt x="2331542" y="115491"/>
                </a:lnTo>
                <a:cubicBezTo>
                  <a:pt x="2328367" y="115491"/>
                  <a:pt x="2326382" y="115094"/>
                  <a:pt x="2325589" y="114300"/>
                </a:cubicBezTo>
                <a:lnTo>
                  <a:pt x="2325589" y="113109"/>
                </a:lnTo>
                <a:cubicBezTo>
                  <a:pt x="2327176" y="110728"/>
                  <a:pt x="2329557" y="106759"/>
                  <a:pt x="2332732" y="101203"/>
                </a:cubicBezTo>
                <a:cubicBezTo>
                  <a:pt x="2344639" y="84534"/>
                  <a:pt x="2349401" y="71041"/>
                  <a:pt x="2347020" y="60722"/>
                </a:cubicBezTo>
                <a:cubicBezTo>
                  <a:pt x="2348607" y="57547"/>
                  <a:pt x="2350989" y="55959"/>
                  <a:pt x="2354164" y="55959"/>
                </a:cubicBezTo>
                <a:close/>
                <a:moveTo>
                  <a:pt x="676573" y="50006"/>
                </a:moveTo>
                <a:cubicBezTo>
                  <a:pt x="687686" y="54769"/>
                  <a:pt x="694829" y="61913"/>
                  <a:pt x="698004" y="71438"/>
                </a:cubicBezTo>
                <a:cubicBezTo>
                  <a:pt x="697211" y="76200"/>
                  <a:pt x="694829" y="78978"/>
                  <a:pt x="690861" y="79772"/>
                </a:cubicBezTo>
                <a:cubicBezTo>
                  <a:pt x="680542" y="77391"/>
                  <a:pt x="673398" y="69056"/>
                  <a:pt x="669429" y="54769"/>
                </a:cubicBezTo>
                <a:cubicBezTo>
                  <a:pt x="670223" y="52388"/>
                  <a:pt x="672604" y="50800"/>
                  <a:pt x="676573" y="50006"/>
                </a:cubicBezTo>
                <a:close/>
                <a:moveTo>
                  <a:pt x="4250829" y="48816"/>
                </a:moveTo>
                <a:lnTo>
                  <a:pt x="4265117" y="48816"/>
                </a:lnTo>
                <a:lnTo>
                  <a:pt x="4265117" y="51197"/>
                </a:lnTo>
                <a:cubicBezTo>
                  <a:pt x="4265117" y="74216"/>
                  <a:pt x="4257576" y="114300"/>
                  <a:pt x="4242495" y="171450"/>
                </a:cubicBezTo>
                <a:cubicBezTo>
                  <a:pt x="4241701" y="174625"/>
                  <a:pt x="4240511" y="179388"/>
                  <a:pt x="4238923" y="185738"/>
                </a:cubicBezTo>
                <a:cubicBezTo>
                  <a:pt x="4234955" y="199231"/>
                  <a:pt x="4232176" y="210344"/>
                  <a:pt x="4230589" y="219075"/>
                </a:cubicBezTo>
                <a:cubicBezTo>
                  <a:pt x="4279801" y="146844"/>
                  <a:pt x="4319092" y="109141"/>
                  <a:pt x="4348461" y="105966"/>
                </a:cubicBezTo>
                <a:cubicBezTo>
                  <a:pt x="4355604" y="108347"/>
                  <a:pt x="4360367" y="113506"/>
                  <a:pt x="4362748" y="121444"/>
                </a:cubicBezTo>
                <a:cubicBezTo>
                  <a:pt x="4361161" y="133350"/>
                  <a:pt x="4355604" y="152797"/>
                  <a:pt x="4346079" y="179784"/>
                </a:cubicBezTo>
                <a:cubicBezTo>
                  <a:pt x="4334173" y="212328"/>
                  <a:pt x="4328220" y="235347"/>
                  <a:pt x="4328220" y="248841"/>
                </a:cubicBezTo>
                <a:lnTo>
                  <a:pt x="4329411" y="250031"/>
                </a:lnTo>
                <a:lnTo>
                  <a:pt x="4329411" y="252413"/>
                </a:lnTo>
                <a:cubicBezTo>
                  <a:pt x="4331792" y="253206"/>
                  <a:pt x="4335364" y="253206"/>
                  <a:pt x="4340126" y="252413"/>
                </a:cubicBezTo>
                <a:cubicBezTo>
                  <a:pt x="4343301" y="251619"/>
                  <a:pt x="4345286" y="251222"/>
                  <a:pt x="4346079" y="251222"/>
                </a:cubicBezTo>
                <a:lnTo>
                  <a:pt x="4343698" y="257175"/>
                </a:lnTo>
                <a:lnTo>
                  <a:pt x="4325839" y="257175"/>
                </a:lnTo>
                <a:cubicBezTo>
                  <a:pt x="4317108" y="257175"/>
                  <a:pt x="4313536" y="254794"/>
                  <a:pt x="4315123" y="250031"/>
                </a:cubicBezTo>
                <a:cubicBezTo>
                  <a:pt x="4315123" y="237331"/>
                  <a:pt x="4321076" y="212725"/>
                  <a:pt x="4332983" y="176213"/>
                </a:cubicBezTo>
                <a:cubicBezTo>
                  <a:pt x="4334570" y="171450"/>
                  <a:pt x="4336554" y="165100"/>
                  <a:pt x="4338936" y="157163"/>
                </a:cubicBezTo>
                <a:cubicBezTo>
                  <a:pt x="4345286" y="137319"/>
                  <a:pt x="4348857" y="124619"/>
                  <a:pt x="4349651" y="119063"/>
                </a:cubicBezTo>
                <a:cubicBezTo>
                  <a:pt x="4349651" y="117475"/>
                  <a:pt x="4348857" y="116681"/>
                  <a:pt x="4347270" y="116681"/>
                </a:cubicBezTo>
                <a:cubicBezTo>
                  <a:pt x="4306789" y="133350"/>
                  <a:pt x="4264323" y="180181"/>
                  <a:pt x="4219873" y="257175"/>
                </a:cubicBezTo>
                <a:lnTo>
                  <a:pt x="4209158" y="257175"/>
                </a:lnTo>
                <a:cubicBezTo>
                  <a:pt x="4209158" y="255588"/>
                  <a:pt x="4210348" y="251222"/>
                  <a:pt x="4212729" y="244078"/>
                </a:cubicBezTo>
                <a:cubicBezTo>
                  <a:pt x="4240511" y="129778"/>
                  <a:pt x="4253211" y="64691"/>
                  <a:pt x="4250829" y="48816"/>
                </a:cubicBezTo>
                <a:close/>
                <a:moveTo>
                  <a:pt x="4051995" y="45244"/>
                </a:moveTo>
                <a:cubicBezTo>
                  <a:pt x="4056757" y="45244"/>
                  <a:pt x="4059535" y="48816"/>
                  <a:pt x="4060329" y="55959"/>
                </a:cubicBezTo>
                <a:cubicBezTo>
                  <a:pt x="4060329" y="65484"/>
                  <a:pt x="4055964" y="70247"/>
                  <a:pt x="4047232" y="70247"/>
                </a:cubicBezTo>
                <a:cubicBezTo>
                  <a:pt x="4044057" y="68659"/>
                  <a:pt x="4041676" y="65088"/>
                  <a:pt x="4040089" y="59531"/>
                </a:cubicBezTo>
                <a:cubicBezTo>
                  <a:pt x="4040882" y="50800"/>
                  <a:pt x="4044851" y="46038"/>
                  <a:pt x="4051995" y="45244"/>
                </a:cubicBezTo>
                <a:close/>
                <a:moveTo>
                  <a:pt x="1635026" y="39291"/>
                </a:moveTo>
                <a:cubicBezTo>
                  <a:pt x="1619151" y="44053"/>
                  <a:pt x="1601292" y="50800"/>
                  <a:pt x="1581448" y="59531"/>
                </a:cubicBezTo>
                <a:cubicBezTo>
                  <a:pt x="1583036" y="61913"/>
                  <a:pt x="1585417" y="65484"/>
                  <a:pt x="1588592" y="70247"/>
                </a:cubicBezTo>
                <a:cubicBezTo>
                  <a:pt x="1598117" y="84534"/>
                  <a:pt x="1601689" y="96441"/>
                  <a:pt x="1599307" y="105966"/>
                </a:cubicBezTo>
                <a:cubicBezTo>
                  <a:pt x="1600895" y="107553"/>
                  <a:pt x="1602482" y="108347"/>
                  <a:pt x="1604070" y="108347"/>
                </a:cubicBezTo>
                <a:cubicBezTo>
                  <a:pt x="1622326" y="104378"/>
                  <a:pt x="1632645" y="99616"/>
                  <a:pt x="1635026" y="94059"/>
                </a:cubicBezTo>
                <a:lnTo>
                  <a:pt x="1633836" y="78581"/>
                </a:lnTo>
                <a:cubicBezTo>
                  <a:pt x="1625104" y="81756"/>
                  <a:pt x="1618357" y="83741"/>
                  <a:pt x="1613595" y="84534"/>
                </a:cubicBezTo>
                <a:cubicBezTo>
                  <a:pt x="1608039" y="84534"/>
                  <a:pt x="1605261" y="82947"/>
                  <a:pt x="1605261" y="79772"/>
                </a:cubicBezTo>
                <a:cubicBezTo>
                  <a:pt x="1605261" y="77391"/>
                  <a:pt x="1607245" y="75009"/>
                  <a:pt x="1611214" y="72628"/>
                </a:cubicBezTo>
                <a:cubicBezTo>
                  <a:pt x="1615183" y="71041"/>
                  <a:pt x="1623120" y="67469"/>
                  <a:pt x="1635026" y="61913"/>
                </a:cubicBezTo>
                <a:cubicBezTo>
                  <a:pt x="1636614" y="53181"/>
                  <a:pt x="1636614" y="45641"/>
                  <a:pt x="1635026" y="39291"/>
                </a:cubicBezTo>
                <a:close/>
                <a:moveTo>
                  <a:pt x="1270695" y="39291"/>
                </a:moveTo>
                <a:cubicBezTo>
                  <a:pt x="1273076" y="39291"/>
                  <a:pt x="1276251" y="42069"/>
                  <a:pt x="1280220" y="47625"/>
                </a:cubicBezTo>
                <a:cubicBezTo>
                  <a:pt x="1281808" y="51594"/>
                  <a:pt x="1283395" y="53975"/>
                  <a:pt x="1284982" y="54769"/>
                </a:cubicBezTo>
                <a:cubicBezTo>
                  <a:pt x="1285776" y="55563"/>
                  <a:pt x="1287761" y="57150"/>
                  <a:pt x="1290936" y="59531"/>
                </a:cubicBezTo>
                <a:cubicBezTo>
                  <a:pt x="1302842" y="67469"/>
                  <a:pt x="1308795" y="74216"/>
                  <a:pt x="1308795" y="79772"/>
                </a:cubicBezTo>
                <a:cubicBezTo>
                  <a:pt x="1308795" y="82153"/>
                  <a:pt x="1308795" y="84138"/>
                  <a:pt x="1308795" y="85725"/>
                </a:cubicBezTo>
                <a:cubicBezTo>
                  <a:pt x="1308001" y="87313"/>
                  <a:pt x="1306414" y="88106"/>
                  <a:pt x="1304032" y="88106"/>
                </a:cubicBezTo>
                <a:cubicBezTo>
                  <a:pt x="1288157" y="88106"/>
                  <a:pt x="1280220" y="86122"/>
                  <a:pt x="1280220" y="82153"/>
                </a:cubicBezTo>
                <a:cubicBezTo>
                  <a:pt x="1280220" y="80566"/>
                  <a:pt x="1280220" y="79772"/>
                  <a:pt x="1280220" y="79772"/>
                </a:cubicBezTo>
                <a:cubicBezTo>
                  <a:pt x="1281808" y="78184"/>
                  <a:pt x="1283395" y="76994"/>
                  <a:pt x="1284982" y="76200"/>
                </a:cubicBezTo>
                <a:cubicBezTo>
                  <a:pt x="1272283" y="65881"/>
                  <a:pt x="1265932" y="57150"/>
                  <a:pt x="1265932" y="50006"/>
                </a:cubicBezTo>
                <a:cubicBezTo>
                  <a:pt x="1265932" y="50006"/>
                  <a:pt x="1265932" y="49609"/>
                  <a:pt x="1265932" y="48816"/>
                </a:cubicBezTo>
                <a:cubicBezTo>
                  <a:pt x="1265139" y="42466"/>
                  <a:pt x="1266726" y="39291"/>
                  <a:pt x="1270695" y="39291"/>
                </a:cubicBezTo>
                <a:close/>
                <a:moveTo>
                  <a:pt x="3047107" y="35719"/>
                </a:moveTo>
                <a:cubicBezTo>
                  <a:pt x="3039170" y="35719"/>
                  <a:pt x="3028057" y="38100"/>
                  <a:pt x="3013770" y="42863"/>
                </a:cubicBezTo>
                <a:cubicBezTo>
                  <a:pt x="3011389" y="43656"/>
                  <a:pt x="3009801" y="44450"/>
                  <a:pt x="3009007" y="45244"/>
                </a:cubicBezTo>
                <a:cubicBezTo>
                  <a:pt x="3008214" y="45244"/>
                  <a:pt x="3006626" y="45641"/>
                  <a:pt x="3004245" y="46434"/>
                </a:cubicBezTo>
                <a:cubicBezTo>
                  <a:pt x="2997101" y="49609"/>
                  <a:pt x="2991148" y="51197"/>
                  <a:pt x="2986386" y="51197"/>
                </a:cubicBezTo>
                <a:cubicBezTo>
                  <a:pt x="2991148" y="55959"/>
                  <a:pt x="2995911" y="64691"/>
                  <a:pt x="3000673" y="77391"/>
                </a:cubicBezTo>
                <a:cubicBezTo>
                  <a:pt x="3001467" y="78184"/>
                  <a:pt x="3001864" y="78978"/>
                  <a:pt x="3001864" y="79772"/>
                </a:cubicBezTo>
                <a:cubicBezTo>
                  <a:pt x="3002658" y="79772"/>
                  <a:pt x="3003054" y="79772"/>
                  <a:pt x="3003054" y="79772"/>
                </a:cubicBezTo>
                <a:cubicBezTo>
                  <a:pt x="3004642" y="79772"/>
                  <a:pt x="3012183" y="76994"/>
                  <a:pt x="3025676" y="71438"/>
                </a:cubicBezTo>
                <a:cubicBezTo>
                  <a:pt x="3030439" y="69056"/>
                  <a:pt x="3033217" y="67866"/>
                  <a:pt x="3034011" y="67866"/>
                </a:cubicBezTo>
                <a:cubicBezTo>
                  <a:pt x="3034804" y="64691"/>
                  <a:pt x="3036392" y="61516"/>
                  <a:pt x="3038773" y="58341"/>
                </a:cubicBezTo>
                <a:cubicBezTo>
                  <a:pt x="3038773" y="56753"/>
                  <a:pt x="3039964" y="53975"/>
                  <a:pt x="3042345" y="50006"/>
                </a:cubicBezTo>
                <a:cubicBezTo>
                  <a:pt x="3045520" y="42069"/>
                  <a:pt x="3047107" y="37306"/>
                  <a:pt x="3047107" y="35719"/>
                </a:cubicBezTo>
                <a:close/>
                <a:moveTo>
                  <a:pt x="2678014" y="35719"/>
                </a:moveTo>
                <a:cubicBezTo>
                  <a:pt x="2678808" y="35719"/>
                  <a:pt x="2679204" y="35719"/>
                  <a:pt x="2679204" y="35719"/>
                </a:cubicBezTo>
                <a:cubicBezTo>
                  <a:pt x="2679998" y="35719"/>
                  <a:pt x="2681586" y="36116"/>
                  <a:pt x="2683967" y="36909"/>
                </a:cubicBezTo>
                <a:cubicBezTo>
                  <a:pt x="2686348" y="38497"/>
                  <a:pt x="2687539" y="39291"/>
                  <a:pt x="2687539" y="39291"/>
                </a:cubicBezTo>
                <a:cubicBezTo>
                  <a:pt x="2688333" y="39291"/>
                  <a:pt x="2690317" y="39688"/>
                  <a:pt x="2693492" y="40481"/>
                </a:cubicBezTo>
                <a:cubicBezTo>
                  <a:pt x="2700636" y="41275"/>
                  <a:pt x="2704207" y="44450"/>
                  <a:pt x="2704207" y="50006"/>
                </a:cubicBezTo>
                <a:cubicBezTo>
                  <a:pt x="2704207" y="54769"/>
                  <a:pt x="2700636" y="59531"/>
                  <a:pt x="2693492" y="64294"/>
                </a:cubicBezTo>
                <a:cubicBezTo>
                  <a:pt x="2691904" y="74613"/>
                  <a:pt x="2681982" y="91678"/>
                  <a:pt x="2663726" y="115491"/>
                </a:cubicBezTo>
                <a:cubicBezTo>
                  <a:pt x="2675632" y="123428"/>
                  <a:pt x="2680792" y="138113"/>
                  <a:pt x="2679204" y="159544"/>
                </a:cubicBezTo>
                <a:cubicBezTo>
                  <a:pt x="2678410" y="231775"/>
                  <a:pt x="2673251" y="268684"/>
                  <a:pt x="2663726" y="270272"/>
                </a:cubicBezTo>
                <a:cubicBezTo>
                  <a:pt x="2658170" y="268684"/>
                  <a:pt x="2654598" y="265906"/>
                  <a:pt x="2653011" y="261938"/>
                </a:cubicBezTo>
                <a:cubicBezTo>
                  <a:pt x="2653011" y="261144"/>
                  <a:pt x="2653011" y="260747"/>
                  <a:pt x="2653011" y="260747"/>
                </a:cubicBezTo>
                <a:cubicBezTo>
                  <a:pt x="2653804" y="258366"/>
                  <a:pt x="2654201" y="257175"/>
                  <a:pt x="2654201" y="257175"/>
                </a:cubicBezTo>
                <a:cubicBezTo>
                  <a:pt x="2661345" y="233363"/>
                  <a:pt x="2664917" y="200025"/>
                  <a:pt x="2664917" y="157163"/>
                </a:cubicBezTo>
                <a:cubicBezTo>
                  <a:pt x="2666504" y="139700"/>
                  <a:pt x="2663726" y="129778"/>
                  <a:pt x="2656582" y="127397"/>
                </a:cubicBezTo>
                <a:cubicBezTo>
                  <a:pt x="2655789" y="128984"/>
                  <a:pt x="2654201" y="131366"/>
                  <a:pt x="2651820" y="134541"/>
                </a:cubicBezTo>
                <a:cubicBezTo>
                  <a:pt x="2647851" y="140891"/>
                  <a:pt x="2645073" y="145653"/>
                  <a:pt x="2643486" y="148828"/>
                </a:cubicBezTo>
                <a:cubicBezTo>
                  <a:pt x="2642692" y="148828"/>
                  <a:pt x="2640310" y="150813"/>
                  <a:pt x="2636342" y="154781"/>
                </a:cubicBezTo>
                <a:cubicBezTo>
                  <a:pt x="2632373" y="158750"/>
                  <a:pt x="2629992" y="161131"/>
                  <a:pt x="2629198" y="161925"/>
                </a:cubicBezTo>
                <a:cubicBezTo>
                  <a:pt x="2628404" y="163513"/>
                  <a:pt x="2626817" y="165497"/>
                  <a:pt x="2624436" y="167878"/>
                </a:cubicBezTo>
                <a:cubicBezTo>
                  <a:pt x="2615704" y="178197"/>
                  <a:pt x="2608164" y="184944"/>
                  <a:pt x="2601814" y="188119"/>
                </a:cubicBezTo>
                <a:cubicBezTo>
                  <a:pt x="2601814" y="188119"/>
                  <a:pt x="2601417" y="188119"/>
                  <a:pt x="2600623" y="188119"/>
                </a:cubicBezTo>
                <a:cubicBezTo>
                  <a:pt x="2599036" y="188119"/>
                  <a:pt x="2598242" y="187325"/>
                  <a:pt x="2598242" y="185738"/>
                </a:cubicBezTo>
                <a:cubicBezTo>
                  <a:pt x="2598242" y="184944"/>
                  <a:pt x="2598242" y="184547"/>
                  <a:pt x="2598242" y="184547"/>
                </a:cubicBezTo>
                <a:cubicBezTo>
                  <a:pt x="2600623" y="178197"/>
                  <a:pt x="2606179" y="170259"/>
                  <a:pt x="2614911" y="160734"/>
                </a:cubicBezTo>
                <a:cubicBezTo>
                  <a:pt x="2621260" y="153591"/>
                  <a:pt x="2625626" y="148034"/>
                  <a:pt x="2628007" y="144066"/>
                </a:cubicBezTo>
                <a:cubicBezTo>
                  <a:pt x="2629595" y="141684"/>
                  <a:pt x="2631976" y="137716"/>
                  <a:pt x="2635151" y="132159"/>
                </a:cubicBezTo>
                <a:cubicBezTo>
                  <a:pt x="2646264" y="113109"/>
                  <a:pt x="2654995" y="99616"/>
                  <a:pt x="2661345" y="91678"/>
                </a:cubicBezTo>
                <a:cubicBezTo>
                  <a:pt x="2662138" y="90091"/>
                  <a:pt x="2664917" y="84534"/>
                  <a:pt x="2669679" y="75009"/>
                </a:cubicBezTo>
                <a:cubicBezTo>
                  <a:pt x="2673648" y="65484"/>
                  <a:pt x="2676029" y="59928"/>
                  <a:pt x="2676823" y="58341"/>
                </a:cubicBezTo>
                <a:cubicBezTo>
                  <a:pt x="2678410" y="57547"/>
                  <a:pt x="2679204" y="55959"/>
                  <a:pt x="2679204" y="53578"/>
                </a:cubicBezTo>
                <a:cubicBezTo>
                  <a:pt x="2679204" y="51991"/>
                  <a:pt x="2676823" y="49213"/>
                  <a:pt x="2672061" y="45244"/>
                </a:cubicBezTo>
                <a:cubicBezTo>
                  <a:pt x="2671267" y="44450"/>
                  <a:pt x="2670870" y="44053"/>
                  <a:pt x="2670870" y="44053"/>
                </a:cubicBezTo>
                <a:cubicBezTo>
                  <a:pt x="2670870" y="43259"/>
                  <a:pt x="2670870" y="42466"/>
                  <a:pt x="2670870" y="41672"/>
                </a:cubicBezTo>
                <a:cubicBezTo>
                  <a:pt x="2670870" y="37703"/>
                  <a:pt x="2673251" y="35719"/>
                  <a:pt x="2678014" y="35719"/>
                </a:cubicBezTo>
                <a:close/>
                <a:moveTo>
                  <a:pt x="983754" y="32147"/>
                </a:moveTo>
                <a:cubicBezTo>
                  <a:pt x="987723" y="31353"/>
                  <a:pt x="991295" y="35322"/>
                  <a:pt x="994470" y="44053"/>
                </a:cubicBezTo>
                <a:lnTo>
                  <a:pt x="1012329" y="60722"/>
                </a:lnTo>
                <a:cubicBezTo>
                  <a:pt x="1013123" y="61516"/>
                  <a:pt x="1013520" y="63103"/>
                  <a:pt x="1013520" y="65484"/>
                </a:cubicBezTo>
                <a:cubicBezTo>
                  <a:pt x="1013520" y="71041"/>
                  <a:pt x="1008361" y="75406"/>
                  <a:pt x="998042" y="78581"/>
                </a:cubicBezTo>
                <a:cubicBezTo>
                  <a:pt x="995661" y="79375"/>
                  <a:pt x="994073" y="79772"/>
                  <a:pt x="993279" y="79772"/>
                </a:cubicBezTo>
                <a:cubicBezTo>
                  <a:pt x="990104" y="79772"/>
                  <a:pt x="988517" y="78581"/>
                  <a:pt x="988517" y="76200"/>
                </a:cubicBezTo>
                <a:cubicBezTo>
                  <a:pt x="988517" y="75406"/>
                  <a:pt x="989311" y="73819"/>
                  <a:pt x="990898" y="71438"/>
                </a:cubicBezTo>
                <a:cubicBezTo>
                  <a:pt x="992486" y="69056"/>
                  <a:pt x="993279" y="67072"/>
                  <a:pt x="993279" y="65484"/>
                </a:cubicBezTo>
                <a:cubicBezTo>
                  <a:pt x="993279" y="64691"/>
                  <a:pt x="993279" y="64294"/>
                  <a:pt x="993279" y="64294"/>
                </a:cubicBezTo>
                <a:cubicBezTo>
                  <a:pt x="992486" y="63500"/>
                  <a:pt x="991295" y="61913"/>
                  <a:pt x="989707" y="59531"/>
                </a:cubicBezTo>
                <a:cubicBezTo>
                  <a:pt x="982564" y="53181"/>
                  <a:pt x="978992" y="46831"/>
                  <a:pt x="978992" y="40481"/>
                </a:cubicBezTo>
                <a:cubicBezTo>
                  <a:pt x="978992" y="38100"/>
                  <a:pt x="978992" y="36116"/>
                  <a:pt x="978992" y="34528"/>
                </a:cubicBezTo>
                <a:cubicBezTo>
                  <a:pt x="979786" y="33734"/>
                  <a:pt x="980579" y="33338"/>
                  <a:pt x="981373" y="33338"/>
                </a:cubicBezTo>
                <a:cubicBezTo>
                  <a:pt x="982961" y="32544"/>
                  <a:pt x="983754" y="32147"/>
                  <a:pt x="983754" y="32147"/>
                </a:cubicBezTo>
                <a:close/>
                <a:moveTo>
                  <a:pt x="440829" y="30956"/>
                </a:moveTo>
                <a:cubicBezTo>
                  <a:pt x="441623" y="30956"/>
                  <a:pt x="442814" y="30956"/>
                  <a:pt x="444401" y="30956"/>
                </a:cubicBezTo>
                <a:cubicBezTo>
                  <a:pt x="445989" y="30956"/>
                  <a:pt x="447179" y="30956"/>
                  <a:pt x="447973" y="30956"/>
                </a:cubicBezTo>
                <a:cubicBezTo>
                  <a:pt x="448767" y="30956"/>
                  <a:pt x="449957" y="31750"/>
                  <a:pt x="451545" y="33338"/>
                </a:cubicBezTo>
                <a:cubicBezTo>
                  <a:pt x="453132" y="34925"/>
                  <a:pt x="453926" y="35719"/>
                  <a:pt x="453926" y="35719"/>
                </a:cubicBezTo>
                <a:cubicBezTo>
                  <a:pt x="454720" y="36513"/>
                  <a:pt x="456704" y="37306"/>
                  <a:pt x="459879" y="38100"/>
                </a:cubicBezTo>
                <a:cubicBezTo>
                  <a:pt x="466229" y="40481"/>
                  <a:pt x="469404" y="44053"/>
                  <a:pt x="469404" y="48816"/>
                </a:cubicBezTo>
                <a:cubicBezTo>
                  <a:pt x="469404" y="49609"/>
                  <a:pt x="469007" y="50800"/>
                  <a:pt x="468214" y="52388"/>
                </a:cubicBezTo>
                <a:cubicBezTo>
                  <a:pt x="462657" y="57150"/>
                  <a:pt x="454720" y="65881"/>
                  <a:pt x="444401" y="78581"/>
                </a:cubicBezTo>
                <a:cubicBezTo>
                  <a:pt x="435670" y="89694"/>
                  <a:pt x="428526" y="97631"/>
                  <a:pt x="422970" y="102394"/>
                </a:cubicBezTo>
                <a:cubicBezTo>
                  <a:pt x="430114" y="107950"/>
                  <a:pt x="434082" y="114697"/>
                  <a:pt x="434876" y="122634"/>
                </a:cubicBezTo>
                <a:lnTo>
                  <a:pt x="434876" y="160734"/>
                </a:lnTo>
                <a:cubicBezTo>
                  <a:pt x="437257" y="160734"/>
                  <a:pt x="439242" y="159544"/>
                  <a:pt x="440829" y="157163"/>
                </a:cubicBezTo>
                <a:cubicBezTo>
                  <a:pt x="444798" y="153194"/>
                  <a:pt x="452736" y="147241"/>
                  <a:pt x="464642" y="139303"/>
                </a:cubicBezTo>
                <a:cubicBezTo>
                  <a:pt x="465436" y="138509"/>
                  <a:pt x="465832" y="138113"/>
                  <a:pt x="465832" y="138113"/>
                </a:cubicBezTo>
                <a:cubicBezTo>
                  <a:pt x="465832" y="138113"/>
                  <a:pt x="466229" y="138113"/>
                  <a:pt x="467023" y="138113"/>
                </a:cubicBezTo>
                <a:cubicBezTo>
                  <a:pt x="467817" y="138906"/>
                  <a:pt x="468611" y="139303"/>
                  <a:pt x="469404" y="139303"/>
                </a:cubicBezTo>
                <a:cubicBezTo>
                  <a:pt x="469404" y="140097"/>
                  <a:pt x="469404" y="141288"/>
                  <a:pt x="469404" y="142875"/>
                </a:cubicBezTo>
                <a:cubicBezTo>
                  <a:pt x="469404" y="148431"/>
                  <a:pt x="460673" y="158353"/>
                  <a:pt x="443211" y="172641"/>
                </a:cubicBezTo>
                <a:cubicBezTo>
                  <a:pt x="440036" y="175022"/>
                  <a:pt x="438051" y="176609"/>
                  <a:pt x="437257" y="177403"/>
                </a:cubicBezTo>
                <a:cubicBezTo>
                  <a:pt x="436464" y="178197"/>
                  <a:pt x="435273" y="179784"/>
                  <a:pt x="433686" y="182166"/>
                </a:cubicBezTo>
                <a:cubicBezTo>
                  <a:pt x="431304" y="187722"/>
                  <a:pt x="428526" y="190500"/>
                  <a:pt x="425351" y="190500"/>
                </a:cubicBezTo>
                <a:cubicBezTo>
                  <a:pt x="419001" y="190500"/>
                  <a:pt x="415826" y="187325"/>
                  <a:pt x="415826" y="180975"/>
                </a:cubicBezTo>
                <a:cubicBezTo>
                  <a:pt x="415826" y="177800"/>
                  <a:pt x="416223" y="173038"/>
                  <a:pt x="417017" y="166688"/>
                </a:cubicBezTo>
                <a:cubicBezTo>
                  <a:pt x="417811" y="160338"/>
                  <a:pt x="418207" y="155575"/>
                  <a:pt x="418207" y="152400"/>
                </a:cubicBezTo>
                <a:cubicBezTo>
                  <a:pt x="418207" y="134144"/>
                  <a:pt x="417414" y="123031"/>
                  <a:pt x="415826" y="119063"/>
                </a:cubicBezTo>
                <a:cubicBezTo>
                  <a:pt x="415826" y="117475"/>
                  <a:pt x="414636" y="115491"/>
                  <a:pt x="412254" y="113109"/>
                </a:cubicBezTo>
                <a:cubicBezTo>
                  <a:pt x="409873" y="109141"/>
                  <a:pt x="408682" y="105966"/>
                  <a:pt x="408682" y="103584"/>
                </a:cubicBezTo>
                <a:cubicBezTo>
                  <a:pt x="408682" y="101203"/>
                  <a:pt x="412651" y="96044"/>
                  <a:pt x="420589" y="88106"/>
                </a:cubicBezTo>
                <a:cubicBezTo>
                  <a:pt x="423764" y="83344"/>
                  <a:pt x="427732" y="76597"/>
                  <a:pt x="432495" y="67866"/>
                </a:cubicBezTo>
                <a:cubicBezTo>
                  <a:pt x="438051" y="58341"/>
                  <a:pt x="442020" y="51594"/>
                  <a:pt x="444401" y="47625"/>
                </a:cubicBezTo>
                <a:cubicBezTo>
                  <a:pt x="444401" y="46831"/>
                  <a:pt x="443607" y="45641"/>
                  <a:pt x="442020" y="44053"/>
                </a:cubicBezTo>
                <a:cubicBezTo>
                  <a:pt x="440432" y="40878"/>
                  <a:pt x="439639" y="38100"/>
                  <a:pt x="439639" y="35719"/>
                </a:cubicBezTo>
                <a:cubicBezTo>
                  <a:pt x="439639" y="35719"/>
                  <a:pt x="439639" y="35322"/>
                  <a:pt x="439639" y="34528"/>
                </a:cubicBezTo>
                <a:cubicBezTo>
                  <a:pt x="438845" y="32941"/>
                  <a:pt x="439242" y="31750"/>
                  <a:pt x="440829" y="30956"/>
                </a:cubicBezTo>
                <a:close/>
                <a:moveTo>
                  <a:pt x="364629" y="30956"/>
                </a:moveTo>
                <a:cubicBezTo>
                  <a:pt x="365423" y="30956"/>
                  <a:pt x="366217" y="30956"/>
                  <a:pt x="367011" y="30956"/>
                </a:cubicBezTo>
                <a:cubicBezTo>
                  <a:pt x="368598" y="31750"/>
                  <a:pt x="372567" y="34131"/>
                  <a:pt x="378917" y="38100"/>
                </a:cubicBezTo>
                <a:cubicBezTo>
                  <a:pt x="386061" y="42863"/>
                  <a:pt x="390029" y="45641"/>
                  <a:pt x="390823" y="46434"/>
                </a:cubicBezTo>
                <a:cubicBezTo>
                  <a:pt x="390823" y="46434"/>
                  <a:pt x="391220" y="46831"/>
                  <a:pt x="392014" y="47625"/>
                </a:cubicBezTo>
                <a:cubicBezTo>
                  <a:pt x="394395" y="49213"/>
                  <a:pt x="395586" y="51197"/>
                  <a:pt x="395586" y="53578"/>
                </a:cubicBezTo>
                <a:cubicBezTo>
                  <a:pt x="395586" y="61516"/>
                  <a:pt x="392807" y="65484"/>
                  <a:pt x="387251" y="65484"/>
                </a:cubicBezTo>
                <a:cubicBezTo>
                  <a:pt x="384870" y="65484"/>
                  <a:pt x="382489" y="64691"/>
                  <a:pt x="380107" y="63103"/>
                </a:cubicBezTo>
                <a:cubicBezTo>
                  <a:pt x="376139" y="61516"/>
                  <a:pt x="374154" y="59531"/>
                  <a:pt x="374154" y="57150"/>
                </a:cubicBezTo>
                <a:cubicBezTo>
                  <a:pt x="374154" y="55563"/>
                  <a:pt x="373361" y="53975"/>
                  <a:pt x="371773" y="52388"/>
                </a:cubicBezTo>
                <a:cubicBezTo>
                  <a:pt x="370979" y="51594"/>
                  <a:pt x="369392" y="50403"/>
                  <a:pt x="367011" y="48816"/>
                </a:cubicBezTo>
                <a:cubicBezTo>
                  <a:pt x="361454" y="44847"/>
                  <a:pt x="358676" y="40481"/>
                  <a:pt x="358676" y="35719"/>
                </a:cubicBezTo>
                <a:cubicBezTo>
                  <a:pt x="358676" y="32544"/>
                  <a:pt x="360661" y="30956"/>
                  <a:pt x="364629" y="30956"/>
                </a:cubicBezTo>
                <a:close/>
                <a:moveTo>
                  <a:pt x="2031504" y="29766"/>
                </a:moveTo>
                <a:cubicBezTo>
                  <a:pt x="2037854" y="29766"/>
                  <a:pt x="2044204" y="32941"/>
                  <a:pt x="2050554" y="39291"/>
                </a:cubicBezTo>
                <a:cubicBezTo>
                  <a:pt x="2051348" y="40084"/>
                  <a:pt x="2052142" y="40878"/>
                  <a:pt x="2052936" y="41672"/>
                </a:cubicBezTo>
                <a:cubicBezTo>
                  <a:pt x="2053729" y="43259"/>
                  <a:pt x="2054126" y="45641"/>
                  <a:pt x="2054126" y="48816"/>
                </a:cubicBezTo>
                <a:cubicBezTo>
                  <a:pt x="2054126" y="51197"/>
                  <a:pt x="2054126" y="53181"/>
                  <a:pt x="2054126" y="54769"/>
                </a:cubicBezTo>
                <a:cubicBezTo>
                  <a:pt x="2059682" y="108744"/>
                  <a:pt x="2063651" y="162719"/>
                  <a:pt x="2066032" y="216694"/>
                </a:cubicBezTo>
                <a:cubicBezTo>
                  <a:pt x="2066032" y="234156"/>
                  <a:pt x="2063651" y="249634"/>
                  <a:pt x="2058889" y="263128"/>
                </a:cubicBezTo>
                <a:cubicBezTo>
                  <a:pt x="2058889" y="263128"/>
                  <a:pt x="2058492" y="263525"/>
                  <a:pt x="2057698" y="264319"/>
                </a:cubicBezTo>
                <a:cubicBezTo>
                  <a:pt x="2052936" y="272256"/>
                  <a:pt x="2049364" y="276225"/>
                  <a:pt x="2046982" y="276225"/>
                </a:cubicBezTo>
                <a:cubicBezTo>
                  <a:pt x="2045395" y="276225"/>
                  <a:pt x="2043014" y="275431"/>
                  <a:pt x="2039839" y="273844"/>
                </a:cubicBezTo>
                <a:cubicBezTo>
                  <a:pt x="2038251" y="272256"/>
                  <a:pt x="2037061" y="271463"/>
                  <a:pt x="2036267" y="271463"/>
                </a:cubicBezTo>
                <a:lnTo>
                  <a:pt x="2011264" y="250031"/>
                </a:lnTo>
                <a:cubicBezTo>
                  <a:pt x="2011264" y="249238"/>
                  <a:pt x="2010867" y="248047"/>
                  <a:pt x="2010073" y="246459"/>
                </a:cubicBezTo>
                <a:cubicBezTo>
                  <a:pt x="2009279" y="244078"/>
                  <a:pt x="2008882" y="242888"/>
                  <a:pt x="2008882" y="242888"/>
                </a:cubicBezTo>
                <a:cubicBezTo>
                  <a:pt x="2008882" y="242094"/>
                  <a:pt x="2008486" y="241697"/>
                  <a:pt x="2007692" y="241697"/>
                </a:cubicBezTo>
                <a:cubicBezTo>
                  <a:pt x="2007692" y="240109"/>
                  <a:pt x="2008089" y="239316"/>
                  <a:pt x="2008882" y="239316"/>
                </a:cubicBezTo>
                <a:cubicBezTo>
                  <a:pt x="2008882" y="239316"/>
                  <a:pt x="2010073" y="240506"/>
                  <a:pt x="2012454" y="242888"/>
                </a:cubicBezTo>
                <a:cubicBezTo>
                  <a:pt x="2025154" y="252413"/>
                  <a:pt x="2033886" y="257175"/>
                  <a:pt x="2038648" y="257175"/>
                </a:cubicBezTo>
                <a:cubicBezTo>
                  <a:pt x="2042617" y="257175"/>
                  <a:pt x="2044998" y="252016"/>
                  <a:pt x="2045792" y="241697"/>
                </a:cubicBezTo>
                <a:cubicBezTo>
                  <a:pt x="2046586" y="239316"/>
                  <a:pt x="2046982" y="237728"/>
                  <a:pt x="2046982" y="236934"/>
                </a:cubicBezTo>
                <a:cubicBezTo>
                  <a:pt x="2047776" y="178991"/>
                  <a:pt x="2043411" y="117475"/>
                  <a:pt x="2033886" y="52388"/>
                </a:cubicBezTo>
                <a:cubicBezTo>
                  <a:pt x="2033886" y="50800"/>
                  <a:pt x="2033092" y="49213"/>
                  <a:pt x="2031504" y="47625"/>
                </a:cubicBezTo>
                <a:cubicBezTo>
                  <a:pt x="2028329" y="47625"/>
                  <a:pt x="2025154" y="47625"/>
                  <a:pt x="2021979" y="47625"/>
                </a:cubicBezTo>
                <a:cubicBezTo>
                  <a:pt x="2017217" y="47625"/>
                  <a:pt x="2013645" y="47625"/>
                  <a:pt x="2011264" y="47625"/>
                </a:cubicBezTo>
                <a:cubicBezTo>
                  <a:pt x="2008882" y="47625"/>
                  <a:pt x="2001739" y="48419"/>
                  <a:pt x="1989832" y="50006"/>
                </a:cubicBezTo>
                <a:cubicBezTo>
                  <a:pt x="1972370" y="51594"/>
                  <a:pt x="1962448" y="52784"/>
                  <a:pt x="1960067" y="53578"/>
                </a:cubicBezTo>
                <a:cubicBezTo>
                  <a:pt x="1960067" y="53578"/>
                  <a:pt x="1956495" y="54372"/>
                  <a:pt x="1949351" y="55959"/>
                </a:cubicBezTo>
                <a:cubicBezTo>
                  <a:pt x="1939826" y="57547"/>
                  <a:pt x="1933873" y="58738"/>
                  <a:pt x="1931492" y="59531"/>
                </a:cubicBezTo>
                <a:cubicBezTo>
                  <a:pt x="1930698" y="59531"/>
                  <a:pt x="1929111" y="59928"/>
                  <a:pt x="1926729" y="60722"/>
                </a:cubicBezTo>
                <a:cubicBezTo>
                  <a:pt x="1909267" y="66278"/>
                  <a:pt x="1898551" y="71834"/>
                  <a:pt x="1894582" y="77391"/>
                </a:cubicBezTo>
                <a:cubicBezTo>
                  <a:pt x="1892995" y="80566"/>
                  <a:pt x="1892201" y="85725"/>
                  <a:pt x="1892201" y="92869"/>
                </a:cubicBezTo>
                <a:cubicBezTo>
                  <a:pt x="1892201" y="94456"/>
                  <a:pt x="1892201" y="95647"/>
                  <a:pt x="1892201" y="96441"/>
                </a:cubicBezTo>
                <a:cubicBezTo>
                  <a:pt x="1892201" y="146447"/>
                  <a:pt x="1889423" y="192088"/>
                  <a:pt x="1883867" y="233363"/>
                </a:cubicBezTo>
                <a:cubicBezTo>
                  <a:pt x="1882279" y="240506"/>
                  <a:pt x="1881089" y="246063"/>
                  <a:pt x="1880295" y="250031"/>
                </a:cubicBezTo>
                <a:cubicBezTo>
                  <a:pt x="1879501" y="251619"/>
                  <a:pt x="1877120" y="252413"/>
                  <a:pt x="1873151" y="252413"/>
                </a:cubicBezTo>
                <a:cubicBezTo>
                  <a:pt x="1868389" y="251619"/>
                  <a:pt x="1865611" y="249238"/>
                  <a:pt x="1864817" y="245269"/>
                </a:cubicBezTo>
                <a:cubicBezTo>
                  <a:pt x="1864817" y="241300"/>
                  <a:pt x="1865611" y="237728"/>
                  <a:pt x="1867198" y="234553"/>
                </a:cubicBezTo>
                <a:cubicBezTo>
                  <a:pt x="1871961" y="205184"/>
                  <a:pt x="1875532" y="163513"/>
                  <a:pt x="1877914" y="109538"/>
                </a:cubicBezTo>
                <a:cubicBezTo>
                  <a:pt x="1877914" y="99219"/>
                  <a:pt x="1877120" y="89297"/>
                  <a:pt x="1875532" y="79772"/>
                </a:cubicBezTo>
                <a:cubicBezTo>
                  <a:pt x="1875532" y="78978"/>
                  <a:pt x="1874739" y="77391"/>
                  <a:pt x="1873151" y="75009"/>
                </a:cubicBezTo>
                <a:cubicBezTo>
                  <a:pt x="1870770" y="72628"/>
                  <a:pt x="1869579" y="70644"/>
                  <a:pt x="1869579" y="69056"/>
                </a:cubicBezTo>
                <a:cubicBezTo>
                  <a:pt x="1869579" y="65088"/>
                  <a:pt x="1871961" y="63103"/>
                  <a:pt x="1876723" y="63103"/>
                </a:cubicBezTo>
                <a:cubicBezTo>
                  <a:pt x="1878311" y="63103"/>
                  <a:pt x="1879501" y="63103"/>
                  <a:pt x="1880295" y="63103"/>
                </a:cubicBezTo>
                <a:cubicBezTo>
                  <a:pt x="1882676" y="63897"/>
                  <a:pt x="1884264" y="64294"/>
                  <a:pt x="1885057" y="64294"/>
                </a:cubicBezTo>
                <a:cubicBezTo>
                  <a:pt x="1918395" y="51594"/>
                  <a:pt x="1942604" y="44053"/>
                  <a:pt x="1957686" y="41672"/>
                </a:cubicBezTo>
                <a:cubicBezTo>
                  <a:pt x="1967211" y="40084"/>
                  <a:pt x="1981895" y="37703"/>
                  <a:pt x="2001739" y="34528"/>
                </a:cubicBezTo>
                <a:cubicBezTo>
                  <a:pt x="2005707" y="33734"/>
                  <a:pt x="2008882" y="33338"/>
                  <a:pt x="2011264" y="33338"/>
                </a:cubicBezTo>
                <a:cubicBezTo>
                  <a:pt x="2012851" y="33338"/>
                  <a:pt x="2015232" y="32941"/>
                  <a:pt x="2018407" y="32147"/>
                </a:cubicBezTo>
                <a:cubicBezTo>
                  <a:pt x="2023964" y="30559"/>
                  <a:pt x="2028329" y="29766"/>
                  <a:pt x="2031504" y="29766"/>
                </a:cubicBezTo>
                <a:close/>
                <a:moveTo>
                  <a:pt x="1695748" y="27384"/>
                </a:moveTo>
                <a:cubicBezTo>
                  <a:pt x="1684636" y="26591"/>
                  <a:pt x="1669951" y="28972"/>
                  <a:pt x="1651695" y="34528"/>
                </a:cubicBezTo>
                <a:cubicBezTo>
                  <a:pt x="1653283" y="40084"/>
                  <a:pt x="1654076" y="47228"/>
                  <a:pt x="1654076" y="55959"/>
                </a:cubicBezTo>
                <a:cubicBezTo>
                  <a:pt x="1661220" y="53578"/>
                  <a:pt x="1667173" y="52388"/>
                  <a:pt x="1671936" y="52388"/>
                </a:cubicBezTo>
                <a:cubicBezTo>
                  <a:pt x="1677492" y="53181"/>
                  <a:pt x="1680270" y="55563"/>
                  <a:pt x="1680270" y="59531"/>
                </a:cubicBezTo>
                <a:cubicBezTo>
                  <a:pt x="1680270" y="65088"/>
                  <a:pt x="1675111" y="68659"/>
                  <a:pt x="1664792" y="70247"/>
                </a:cubicBezTo>
                <a:cubicBezTo>
                  <a:pt x="1660029" y="71834"/>
                  <a:pt x="1656457" y="73025"/>
                  <a:pt x="1654076" y="73819"/>
                </a:cubicBezTo>
                <a:lnTo>
                  <a:pt x="1654076" y="89297"/>
                </a:lnTo>
                <a:cubicBezTo>
                  <a:pt x="1665189" y="86916"/>
                  <a:pt x="1675111" y="84931"/>
                  <a:pt x="1683842" y="83344"/>
                </a:cubicBezTo>
                <a:cubicBezTo>
                  <a:pt x="1685429" y="79375"/>
                  <a:pt x="1688207" y="73025"/>
                  <a:pt x="1692176" y="64294"/>
                </a:cubicBezTo>
                <a:cubicBezTo>
                  <a:pt x="1700908" y="46038"/>
                  <a:pt x="1705670" y="34925"/>
                  <a:pt x="1706464" y="30956"/>
                </a:cubicBezTo>
                <a:cubicBezTo>
                  <a:pt x="1705670" y="28575"/>
                  <a:pt x="1702098" y="27384"/>
                  <a:pt x="1695748" y="27384"/>
                </a:cubicBezTo>
                <a:close/>
                <a:moveTo>
                  <a:pt x="2741117" y="20241"/>
                </a:moveTo>
                <a:cubicBezTo>
                  <a:pt x="2745085" y="20241"/>
                  <a:pt x="2750642" y="21431"/>
                  <a:pt x="2757786" y="23813"/>
                </a:cubicBezTo>
                <a:cubicBezTo>
                  <a:pt x="2760961" y="24606"/>
                  <a:pt x="2763342" y="25400"/>
                  <a:pt x="2764929" y="26194"/>
                </a:cubicBezTo>
                <a:cubicBezTo>
                  <a:pt x="2770486" y="27781"/>
                  <a:pt x="2773264" y="32147"/>
                  <a:pt x="2773264" y="39291"/>
                </a:cubicBezTo>
                <a:cubicBezTo>
                  <a:pt x="2773264" y="40084"/>
                  <a:pt x="2772073" y="42069"/>
                  <a:pt x="2769692" y="45244"/>
                </a:cubicBezTo>
                <a:cubicBezTo>
                  <a:pt x="2768104" y="46831"/>
                  <a:pt x="2767311" y="48022"/>
                  <a:pt x="2767311" y="48816"/>
                </a:cubicBezTo>
                <a:cubicBezTo>
                  <a:pt x="2766517" y="51991"/>
                  <a:pt x="2766120" y="55959"/>
                  <a:pt x="2766120" y="60722"/>
                </a:cubicBezTo>
                <a:cubicBezTo>
                  <a:pt x="2765326" y="64691"/>
                  <a:pt x="2764929" y="67469"/>
                  <a:pt x="2764929" y="69056"/>
                </a:cubicBezTo>
                <a:cubicBezTo>
                  <a:pt x="2764929" y="69850"/>
                  <a:pt x="2764533" y="71834"/>
                  <a:pt x="2763739" y="75009"/>
                </a:cubicBezTo>
                <a:cubicBezTo>
                  <a:pt x="2762945" y="77391"/>
                  <a:pt x="2762151" y="79375"/>
                  <a:pt x="2761357" y="80963"/>
                </a:cubicBezTo>
                <a:cubicBezTo>
                  <a:pt x="2766914" y="80169"/>
                  <a:pt x="2776042" y="77391"/>
                  <a:pt x="2788742" y="72628"/>
                </a:cubicBezTo>
                <a:cubicBezTo>
                  <a:pt x="2793504" y="71041"/>
                  <a:pt x="2797076" y="69850"/>
                  <a:pt x="2799457" y="69056"/>
                </a:cubicBezTo>
                <a:cubicBezTo>
                  <a:pt x="2806601" y="65088"/>
                  <a:pt x="2814936" y="63103"/>
                  <a:pt x="2824461" y="63103"/>
                </a:cubicBezTo>
                <a:cubicBezTo>
                  <a:pt x="2824461" y="63103"/>
                  <a:pt x="2825254" y="63103"/>
                  <a:pt x="2826842" y="63103"/>
                </a:cubicBezTo>
                <a:cubicBezTo>
                  <a:pt x="2832398" y="62309"/>
                  <a:pt x="2835176" y="64294"/>
                  <a:pt x="2835176" y="69056"/>
                </a:cubicBezTo>
                <a:cubicBezTo>
                  <a:pt x="2835176" y="69850"/>
                  <a:pt x="2835176" y="70247"/>
                  <a:pt x="2835176" y="70247"/>
                </a:cubicBezTo>
                <a:cubicBezTo>
                  <a:pt x="2834382" y="71041"/>
                  <a:pt x="2833986" y="72231"/>
                  <a:pt x="2833986" y="73819"/>
                </a:cubicBezTo>
                <a:cubicBezTo>
                  <a:pt x="2833192" y="73819"/>
                  <a:pt x="2832398" y="74216"/>
                  <a:pt x="2831604" y="75009"/>
                </a:cubicBezTo>
                <a:cubicBezTo>
                  <a:pt x="2811760" y="78978"/>
                  <a:pt x="2787948" y="84931"/>
                  <a:pt x="2760167" y="92869"/>
                </a:cubicBezTo>
                <a:cubicBezTo>
                  <a:pt x="2752229" y="95250"/>
                  <a:pt x="2740720" y="100013"/>
                  <a:pt x="2725639" y="107156"/>
                </a:cubicBezTo>
                <a:cubicBezTo>
                  <a:pt x="2720082" y="109538"/>
                  <a:pt x="2716114" y="111522"/>
                  <a:pt x="2713732" y="113109"/>
                </a:cubicBezTo>
                <a:cubicBezTo>
                  <a:pt x="2712145" y="113903"/>
                  <a:pt x="2710161" y="114697"/>
                  <a:pt x="2707779" y="115491"/>
                </a:cubicBezTo>
                <a:cubicBezTo>
                  <a:pt x="2702223" y="118666"/>
                  <a:pt x="2698254" y="120253"/>
                  <a:pt x="2695873" y="120253"/>
                </a:cubicBezTo>
                <a:cubicBezTo>
                  <a:pt x="2691904" y="119459"/>
                  <a:pt x="2689523" y="116681"/>
                  <a:pt x="2688729" y="111919"/>
                </a:cubicBezTo>
                <a:cubicBezTo>
                  <a:pt x="2688729" y="110331"/>
                  <a:pt x="2694286" y="107553"/>
                  <a:pt x="2705398" y="103584"/>
                </a:cubicBezTo>
                <a:cubicBezTo>
                  <a:pt x="2720479" y="98028"/>
                  <a:pt x="2732386" y="92869"/>
                  <a:pt x="2741117" y="88106"/>
                </a:cubicBezTo>
                <a:cubicBezTo>
                  <a:pt x="2745085" y="82550"/>
                  <a:pt x="2747467" y="73422"/>
                  <a:pt x="2748261" y="60722"/>
                </a:cubicBezTo>
                <a:cubicBezTo>
                  <a:pt x="2748261" y="57547"/>
                  <a:pt x="2748261" y="55166"/>
                  <a:pt x="2748261" y="53578"/>
                </a:cubicBezTo>
                <a:cubicBezTo>
                  <a:pt x="2748261" y="52784"/>
                  <a:pt x="2748657" y="51197"/>
                  <a:pt x="2749451" y="48816"/>
                </a:cubicBezTo>
                <a:cubicBezTo>
                  <a:pt x="2750245" y="45641"/>
                  <a:pt x="2750642" y="44053"/>
                  <a:pt x="2750642" y="44053"/>
                </a:cubicBezTo>
                <a:cubicBezTo>
                  <a:pt x="2750642" y="43259"/>
                  <a:pt x="2750642" y="42069"/>
                  <a:pt x="2750642" y="40481"/>
                </a:cubicBezTo>
                <a:cubicBezTo>
                  <a:pt x="2750642" y="37306"/>
                  <a:pt x="2748261" y="34528"/>
                  <a:pt x="2743498" y="32147"/>
                </a:cubicBezTo>
                <a:cubicBezTo>
                  <a:pt x="2737942" y="30559"/>
                  <a:pt x="2735164" y="28178"/>
                  <a:pt x="2735164" y="25003"/>
                </a:cubicBezTo>
                <a:cubicBezTo>
                  <a:pt x="2735164" y="21828"/>
                  <a:pt x="2737148" y="20241"/>
                  <a:pt x="2741117" y="20241"/>
                </a:cubicBezTo>
                <a:close/>
                <a:moveTo>
                  <a:pt x="2468464" y="16669"/>
                </a:moveTo>
                <a:cubicBezTo>
                  <a:pt x="2478783" y="17463"/>
                  <a:pt x="2484339" y="22225"/>
                  <a:pt x="2485132" y="30956"/>
                </a:cubicBezTo>
                <a:cubicBezTo>
                  <a:pt x="2485132" y="31750"/>
                  <a:pt x="2485132" y="32147"/>
                  <a:pt x="2485132" y="32147"/>
                </a:cubicBezTo>
                <a:cubicBezTo>
                  <a:pt x="2485132" y="32941"/>
                  <a:pt x="2484339" y="35322"/>
                  <a:pt x="2482751" y="39291"/>
                </a:cubicBezTo>
                <a:cubicBezTo>
                  <a:pt x="2480370" y="46434"/>
                  <a:pt x="2479179" y="50403"/>
                  <a:pt x="2479179" y="51197"/>
                </a:cubicBezTo>
                <a:cubicBezTo>
                  <a:pt x="2474417" y="77391"/>
                  <a:pt x="2466082" y="110728"/>
                  <a:pt x="2454176" y="151209"/>
                </a:cubicBezTo>
                <a:cubicBezTo>
                  <a:pt x="2460526" y="147241"/>
                  <a:pt x="2473226" y="139303"/>
                  <a:pt x="2492276" y="127397"/>
                </a:cubicBezTo>
                <a:cubicBezTo>
                  <a:pt x="2501007" y="121841"/>
                  <a:pt x="2506564" y="118269"/>
                  <a:pt x="2508945" y="116681"/>
                </a:cubicBezTo>
                <a:cubicBezTo>
                  <a:pt x="2509739" y="115888"/>
                  <a:pt x="2510929" y="115094"/>
                  <a:pt x="2512517" y="114300"/>
                </a:cubicBezTo>
                <a:cubicBezTo>
                  <a:pt x="2515692" y="111919"/>
                  <a:pt x="2518867" y="110728"/>
                  <a:pt x="2522042" y="110728"/>
                </a:cubicBezTo>
                <a:cubicBezTo>
                  <a:pt x="2526804" y="110728"/>
                  <a:pt x="2528789" y="112713"/>
                  <a:pt x="2527995" y="116681"/>
                </a:cubicBezTo>
                <a:cubicBezTo>
                  <a:pt x="2527995" y="122238"/>
                  <a:pt x="2526408" y="125413"/>
                  <a:pt x="2523232" y="126206"/>
                </a:cubicBezTo>
                <a:cubicBezTo>
                  <a:pt x="2521645" y="126206"/>
                  <a:pt x="2519264" y="126206"/>
                  <a:pt x="2516089" y="126206"/>
                </a:cubicBezTo>
                <a:cubicBezTo>
                  <a:pt x="2516089" y="127000"/>
                  <a:pt x="2512120" y="129381"/>
                  <a:pt x="2504182" y="133350"/>
                </a:cubicBezTo>
                <a:cubicBezTo>
                  <a:pt x="2471639" y="152400"/>
                  <a:pt x="2451398" y="165894"/>
                  <a:pt x="2443461" y="173831"/>
                </a:cubicBezTo>
                <a:cubicBezTo>
                  <a:pt x="2442667" y="174625"/>
                  <a:pt x="2441079" y="175419"/>
                  <a:pt x="2438698" y="176213"/>
                </a:cubicBezTo>
                <a:cubicBezTo>
                  <a:pt x="2437904" y="175419"/>
                  <a:pt x="2437110" y="174625"/>
                  <a:pt x="2436317" y="173831"/>
                </a:cubicBezTo>
                <a:cubicBezTo>
                  <a:pt x="2433936" y="172244"/>
                  <a:pt x="2432745" y="170656"/>
                  <a:pt x="2432745" y="169069"/>
                </a:cubicBezTo>
                <a:cubicBezTo>
                  <a:pt x="2433539" y="168275"/>
                  <a:pt x="2433936" y="167878"/>
                  <a:pt x="2433936" y="167878"/>
                </a:cubicBezTo>
                <a:cubicBezTo>
                  <a:pt x="2433936" y="167084"/>
                  <a:pt x="2434729" y="165894"/>
                  <a:pt x="2436317" y="164306"/>
                </a:cubicBezTo>
                <a:cubicBezTo>
                  <a:pt x="2437110" y="161925"/>
                  <a:pt x="2437507" y="160734"/>
                  <a:pt x="2437507" y="160734"/>
                </a:cubicBezTo>
                <a:lnTo>
                  <a:pt x="2450136" y="101438"/>
                </a:lnTo>
                <a:lnTo>
                  <a:pt x="2452986" y="100013"/>
                </a:lnTo>
                <a:cubicBezTo>
                  <a:pt x="2452986" y="99219"/>
                  <a:pt x="2452986" y="97631"/>
                  <a:pt x="2452986" y="95250"/>
                </a:cubicBezTo>
                <a:lnTo>
                  <a:pt x="2451911" y="93101"/>
                </a:lnTo>
                <a:lnTo>
                  <a:pt x="2464892" y="32147"/>
                </a:lnTo>
                <a:cubicBezTo>
                  <a:pt x="2464892" y="31353"/>
                  <a:pt x="2464892" y="30956"/>
                  <a:pt x="2464892" y="30956"/>
                </a:cubicBezTo>
                <a:lnTo>
                  <a:pt x="2458939" y="23813"/>
                </a:lnTo>
                <a:cubicBezTo>
                  <a:pt x="2458939" y="23019"/>
                  <a:pt x="2458939" y="22622"/>
                  <a:pt x="2458939" y="22622"/>
                </a:cubicBezTo>
                <a:cubicBezTo>
                  <a:pt x="2458939" y="18653"/>
                  <a:pt x="2462113" y="16669"/>
                  <a:pt x="2468464" y="16669"/>
                </a:cubicBezTo>
                <a:close/>
                <a:moveTo>
                  <a:pt x="1062336" y="16669"/>
                </a:moveTo>
                <a:cubicBezTo>
                  <a:pt x="1064717" y="16669"/>
                  <a:pt x="1068289" y="18653"/>
                  <a:pt x="1073051" y="22622"/>
                </a:cubicBezTo>
                <a:cubicBezTo>
                  <a:pt x="1076226" y="25003"/>
                  <a:pt x="1078211" y="26591"/>
                  <a:pt x="1079004" y="27384"/>
                </a:cubicBezTo>
                <a:cubicBezTo>
                  <a:pt x="1080592" y="28178"/>
                  <a:pt x="1082973" y="29766"/>
                  <a:pt x="1086148" y="32147"/>
                </a:cubicBezTo>
                <a:cubicBezTo>
                  <a:pt x="1093292" y="34528"/>
                  <a:pt x="1096864" y="38497"/>
                  <a:pt x="1096864" y="44053"/>
                </a:cubicBezTo>
                <a:cubicBezTo>
                  <a:pt x="1096864" y="48816"/>
                  <a:pt x="1094086" y="51197"/>
                  <a:pt x="1088529" y="51197"/>
                </a:cubicBezTo>
                <a:cubicBezTo>
                  <a:pt x="1086148" y="51197"/>
                  <a:pt x="1084561" y="51197"/>
                  <a:pt x="1083767" y="51197"/>
                </a:cubicBezTo>
                <a:cubicBezTo>
                  <a:pt x="1083767" y="51197"/>
                  <a:pt x="1082179" y="51594"/>
                  <a:pt x="1079004" y="52388"/>
                </a:cubicBezTo>
                <a:cubicBezTo>
                  <a:pt x="1076623" y="53181"/>
                  <a:pt x="1075036" y="53578"/>
                  <a:pt x="1074242" y="53578"/>
                </a:cubicBezTo>
                <a:cubicBezTo>
                  <a:pt x="1074242" y="53578"/>
                  <a:pt x="1073845" y="53578"/>
                  <a:pt x="1073051" y="53578"/>
                </a:cubicBezTo>
                <a:cubicBezTo>
                  <a:pt x="1070670" y="53578"/>
                  <a:pt x="1069479" y="51991"/>
                  <a:pt x="1069479" y="48816"/>
                </a:cubicBezTo>
                <a:cubicBezTo>
                  <a:pt x="1069479" y="48022"/>
                  <a:pt x="1069479" y="47625"/>
                  <a:pt x="1069479" y="47625"/>
                </a:cubicBezTo>
                <a:cubicBezTo>
                  <a:pt x="1070273" y="46038"/>
                  <a:pt x="1071067" y="44450"/>
                  <a:pt x="1071861" y="42863"/>
                </a:cubicBezTo>
                <a:cubicBezTo>
                  <a:pt x="1071861" y="42069"/>
                  <a:pt x="1071861" y="41672"/>
                  <a:pt x="1071861" y="41672"/>
                </a:cubicBezTo>
                <a:cubicBezTo>
                  <a:pt x="1071861" y="41672"/>
                  <a:pt x="1071464" y="41275"/>
                  <a:pt x="1070670" y="40481"/>
                </a:cubicBezTo>
                <a:cubicBezTo>
                  <a:pt x="1061145" y="33338"/>
                  <a:pt x="1056382" y="26988"/>
                  <a:pt x="1056382" y="21431"/>
                </a:cubicBezTo>
                <a:cubicBezTo>
                  <a:pt x="1056382" y="18256"/>
                  <a:pt x="1058367" y="16669"/>
                  <a:pt x="1062336" y="16669"/>
                </a:cubicBezTo>
                <a:close/>
                <a:moveTo>
                  <a:pt x="2397026" y="13097"/>
                </a:moveTo>
                <a:cubicBezTo>
                  <a:pt x="2399407" y="13097"/>
                  <a:pt x="2400995" y="14288"/>
                  <a:pt x="2401789" y="16669"/>
                </a:cubicBezTo>
                <a:cubicBezTo>
                  <a:pt x="2401789" y="18256"/>
                  <a:pt x="2402185" y="19447"/>
                  <a:pt x="2402979" y="20241"/>
                </a:cubicBezTo>
                <a:cubicBezTo>
                  <a:pt x="2403773" y="21034"/>
                  <a:pt x="2405757" y="21828"/>
                  <a:pt x="2408932" y="22622"/>
                </a:cubicBezTo>
                <a:cubicBezTo>
                  <a:pt x="2416076" y="23416"/>
                  <a:pt x="2419648" y="26194"/>
                  <a:pt x="2419648" y="30956"/>
                </a:cubicBezTo>
                <a:cubicBezTo>
                  <a:pt x="2419648" y="38100"/>
                  <a:pt x="2418854" y="48816"/>
                  <a:pt x="2417267" y="63103"/>
                </a:cubicBezTo>
                <a:cubicBezTo>
                  <a:pt x="2415679" y="77391"/>
                  <a:pt x="2414886" y="88106"/>
                  <a:pt x="2414886" y="95250"/>
                </a:cubicBezTo>
                <a:cubicBezTo>
                  <a:pt x="2414886" y="98425"/>
                  <a:pt x="2414886" y="100806"/>
                  <a:pt x="2414886" y="102394"/>
                </a:cubicBezTo>
                <a:cubicBezTo>
                  <a:pt x="2422029" y="100806"/>
                  <a:pt x="2427586" y="98028"/>
                  <a:pt x="2431554" y="94059"/>
                </a:cubicBezTo>
                <a:cubicBezTo>
                  <a:pt x="2433142" y="91678"/>
                  <a:pt x="2433936" y="86122"/>
                  <a:pt x="2433936" y="77391"/>
                </a:cubicBezTo>
                <a:cubicBezTo>
                  <a:pt x="2433936" y="75803"/>
                  <a:pt x="2433539" y="73819"/>
                  <a:pt x="2432745" y="71438"/>
                </a:cubicBezTo>
                <a:cubicBezTo>
                  <a:pt x="2431158" y="69056"/>
                  <a:pt x="2430364" y="67072"/>
                  <a:pt x="2430364" y="65484"/>
                </a:cubicBezTo>
                <a:cubicBezTo>
                  <a:pt x="2430364" y="61516"/>
                  <a:pt x="2431554" y="59531"/>
                  <a:pt x="2433936" y="59531"/>
                </a:cubicBezTo>
                <a:lnTo>
                  <a:pt x="2444651" y="59531"/>
                </a:lnTo>
                <a:cubicBezTo>
                  <a:pt x="2448620" y="60325"/>
                  <a:pt x="2451001" y="62706"/>
                  <a:pt x="2451795" y="66675"/>
                </a:cubicBezTo>
                <a:cubicBezTo>
                  <a:pt x="2451795" y="69056"/>
                  <a:pt x="2451398" y="72231"/>
                  <a:pt x="2450604" y="76200"/>
                </a:cubicBezTo>
                <a:cubicBezTo>
                  <a:pt x="2449017" y="80963"/>
                  <a:pt x="2448223" y="84534"/>
                  <a:pt x="2448223" y="86916"/>
                </a:cubicBezTo>
                <a:cubicBezTo>
                  <a:pt x="2448223" y="87709"/>
                  <a:pt x="2449017" y="88900"/>
                  <a:pt x="2450604" y="90488"/>
                </a:cubicBezTo>
                <a:lnTo>
                  <a:pt x="2451911" y="93101"/>
                </a:lnTo>
                <a:lnTo>
                  <a:pt x="2450136" y="101438"/>
                </a:lnTo>
                <a:lnTo>
                  <a:pt x="2445842" y="103584"/>
                </a:lnTo>
                <a:cubicBezTo>
                  <a:pt x="2442667" y="104378"/>
                  <a:pt x="2440683" y="105172"/>
                  <a:pt x="2439889" y="105966"/>
                </a:cubicBezTo>
                <a:cubicBezTo>
                  <a:pt x="2439889" y="105966"/>
                  <a:pt x="2439095" y="106759"/>
                  <a:pt x="2437507" y="108347"/>
                </a:cubicBezTo>
                <a:cubicBezTo>
                  <a:pt x="2435920" y="109934"/>
                  <a:pt x="2434729" y="110728"/>
                  <a:pt x="2433936" y="110728"/>
                </a:cubicBezTo>
                <a:cubicBezTo>
                  <a:pt x="2431554" y="110728"/>
                  <a:pt x="2428776" y="110728"/>
                  <a:pt x="2425601" y="110728"/>
                </a:cubicBezTo>
                <a:cubicBezTo>
                  <a:pt x="2424807" y="110728"/>
                  <a:pt x="2422823" y="111919"/>
                  <a:pt x="2419648" y="114300"/>
                </a:cubicBezTo>
                <a:cubicBezTo>
                  <a:pt x="2415679" y="115888"/>
                  <a:pt x="2413298" y="117078"/>
                  <a:pt x="2412504" y="117872"/>
                </a:cubicBezTo>
                <a:cubicBezTo>
                  <a:pt x="2412504" y="117872"/>
                  <a:pt x="2410917" y="119063"/>
                  <a:pt x="2407742" y="121444"/>
                </a:cubicBezTo>
                <a:cubicBezTo>
                  <a:pt x="2405361" y="123825"/>
                  <a:pt x="2403773" y="125413"/>
                  <a:pt x="2402979" y="126206"/>
                </a:cubicBezTo>
                <a:cubicBezTo>
                  <a:pt x="2401392" y="126206"/>
                  <a:pt x="2399407" y="126206"/>
                  <a:pt x="2397026" y="126206"/>
                </a:cubicBezTo>
                <a:cubicBezTo>
                  <a:pt x="2390676" y="130175"/>
                  <a:pt x="2385120" y="136128"/>
                  <a:pt x="2380357" y="144066"/>
                </a:cubicBezTo>
                <a:cubicBezTo>
                  <a:pt x="2379564" y="144859"/>
                  <a:pt x="2378373" y="145256"/>
                  <a:pt x="2376786" y="145256"/>
                </a:cubicBezTo>
                <a:cubicBezTo>
                  <a:pt x="2375198" y="145256"/>
                  <a:pt x="2373214" y="144859"/>
                  <a:pt x="2370832" y="144066"/>
                </a:cubicBezTo>
                <a:cubicBezTo>
                  <a:pt x="2368451" y="143272"/>
                  <a:pt x="2366864" y="142875"/>
                  <a:pt x="2366070" y="142875"/>
                </a:cubicBezTo>
                <a:lnTo>
                  <a:pt x="2364879" y="142875"/>
                </a:lnTo>
                <a:cubicBezTo>
                  <a:pt x="2363292" y="144463"/>
                  <a:pt x="2360117" y="149225"/>
                  <a:pt x="2355354" y="157163"/>
                </a:cubicBezTo>
                <a:cubicBezTo>
                  <a:pt x="2351385" y="162719"/>
                  <a:pt x="2348607" y="166688"/>
                  <a:pt x="2347020" y="169069"/>
                </a:cubicBezTo>
                <a:cubicBezTo>
                  <a:pt x="2350195" y="171450"/>
                  <a:pt x="2352973" y="174625"/>
                  <a:pt x="2355354" y="178594"/>
                </a:cubicBezTo>
                <a:cubicBezTo>
                  <a:pt x="2356148" y="181769"/>
                  <a:pt x="2356545" y="186928"/>
                  <a:pt x="2356545" y="194072"/>
                </a:cubicBezTo>
                <a:cubicBezTo>
                  <a:pt x="2356545" y="198834"/>
                  <a:pt x="2356545" y="202009"/>
                  <a:pt x="2356545" y="203597"/>
                </a:cubicBezTo>
                <a:cubicBezTo>
                  <a:pt x="2357339" y="205978"/>
                  <a:pt x="2357736" y="207566"/>
                  <a:pt x="2357736" y="208359"/>
                </a:cubicBezTo>
                <a:cubicBezTo>
                  <a:pt x="2357736" y="209947"/>
                  <a:pt x="2357736" y="211931"/>
                  <a:pt x="2357736" y="214313"/>
                </a:cubicBezTo>
                <a:cubicBezTo>
                  <a:pt x="2354560" y="250031"/>
                  <a:pt x="2349798" y="268684"/>
                  <a:pt x="2343448" y="270272"/>
                </a:cubicBezTo>
                <a:cubicBezTo>
                  <a:pt x="2337098" y="270272"/>
                  <a:pt x="2333923" y="266700"/>
                  <a:pt x="2333923" y="259556"/>
                </a:cubicBezTo>
                <a:cubicBezTo>
                  <a:pt x="2333923" y="257175"/>
                  <a:pt x="2334717" y="252809"/>
                  <a:pt x="2336304" y="246459"/>
                </a:cubicBezTo>
                <a:cubicBezTo>
                  <a:pt x="2341067" y="235347"/>
                  <a:pt x="2342654" y="217884"/>
                  <a:pt x="2341067" y="194072"/>
                </a:cubicBezTo>
                <a:cubicBezTo>
                  <a:pt x="2341861" y="190103"/>
                  <a:pt x="2341067" y="186531"/>
                  <a:pt x="2338686" y="183356"/>
                </a:cubicBezTo>
                <a:cubicBezTo>
                  <a:pt x="2320429" y="206375"/>
                  <a:pt x="2301776" y="221853"/>
                  <a:pt x="2282726" y="229791"/>
                </a:cubicBezTo>
                <a:cubicBezTo>
                  <a:pt x="2280345" y="229791"/>
                  <a:pt x="2279154" y="228997"/>
                  <a:pt x="2279154" y="227409"/>
                </a:cubicBezTo>
                <a:cubicBezTo>
                  <a:pt x="2279948" y="225822"/>
                  <a:pt x="2281536" y="224631"/>
                  <a:pt x="2283917" y="223838"/>
                </a:cubicBezTo>
                <a:cubicBezTo>
                  <a:pt x="2308523" y="200025"/>
                  <a:pt x="2329161" y="173038"/>
                  <a:pt x="2345829" y="142875"/>
                </a:cubicBezTo>
                <a:cubicBezTo>
                  <a:pt x="2345829" y="142081"/>
                  <a:pt x="2346226" y="141288"/>
                  <a:pt x="2347020" y="140494"/>
                </a:cubicBezTo>
                <a:cubicBezTo>
                  <a:pt x="2349401" y="137319"/>
                  <a:pt x="2350592" y="134144"/>
                  <a:pt x="2350592" y="130969"/>
                </a:cubicBezTo>
                <a:cubicBezTo>
                  <a:pt x="2350592" y="129381"/>
                  <a:pt x="2350592" y="128588"/>
                  <a:pt x="2350592" y="128588"/>
                </a:cubicBezTo>
                <a:lnTo>
                  <a:pt x="2343448" y="121444"/>
                </a:lnTo>
                <a:lnTo>
                  <a:pt x="2343448" y="120253"/>
                </a:lnTo>
                <a:cubicBezTo>
                  <a:pt x="2346623" y="117872"/>
                  <a:pt x="2349004" y="116284"/>
                  <a:pt x="2350592" y="115491"/>
                </a:cubicBezTo>
                <a:cubicBezTo>
                  <a:pt x="2351385" y="115491"/>
                  <a:pt x="2352179" y="115491"/>
                  <a:pt x="2352973" y="115491"/>
                </a:cubicBezTo>
                <a:cubicBezTo>
                  <a:pt x="2356148" y="115491"/>
                  <a:pt x="2360514" y="117078"/>
                  <a:pt x="2366070" y="120253"/>
                </a:cubicBezTo>
                <a:cubicBezTo>
                  <a:pt x="2367657" y="121047"/>
                  <a:pt x="2368848" y="121444"/>
                  <a:pt x="2369642" y="121444"/>
                </a:cubicBezTo>
                <a:cubicBezTo>
                  <a:pt x="2370435" y="121444"/>
                  <a:pt x="2370832" y="119459"/>
                  <a:pt x="2370832" y="115491"/>
                </a:cubicBezTo>
                <a:cubicBezTo>
                  <a:pt x="2370832" y="108347"/>
                  <a:pt x="2370832" y="103981"/>
                  <a:pt x="2370832" y="102394"/>
                </a:cubicBezTo>
                <a:cubicBezTo>
                  <a:pt x="2370039" y="101600"/>
                  <a:pt x="2369642" y="100013"/>
                  <a:pt x="2369642" y="97631"/>
                </a:cubicBezTo>
                <a:cubicBezTo>
                  <a:pt x="2370435" y="92869"/>
                  <a:pt x="2373214" y="90488"/>
                  <a:pt x="2377976" y="90488"/>
                </a:cubicBezTo>
                <a:cubicBezTo>
                  <a:pt x="2382739" y="90488"/>
                  <a:pt x="2385517" y="94853"/>
                  <a:pt x="2386311" y="103584"/>
                </a:cubicBezTo>
                <a:cubicBezTo>
                  <a:pt x="2386311" y="105172"/>
                  <a:pt x="2385913" y="107553"/>
                  <a:pt x="2385120" y="110728"/>
                </a:cubicBezTo>
                <a:cubicBezTo>
                  <a:pt x="2384326" y="113903"/>
                  <a:pt x="2383929" y="116681"/>
                  <a:pt x="2383929" y="119063"/>
                </a:cubicBezTo>
                <a:cubicBezTo>
                  <a:pt x="2383929" y="119063"/>
                  <a:pt x="2384326" y="118666"/>
                  <a:pt x="2385120" y="117872"/>
                </a:cubicBezTo>
                <a:cubicBezTo>
                  <a:pt x="2391470" y="115491"/>
                  <a:pt x="2395836" y="113109"/>
                  <a:pt x="2398217" y="110728"/>
                </a:cubicBezTo>
                <a:cubicBezTo>
                  <a:pt x="2398217" y="104378"/>
                  <a:pt x="2399011" y="94456"/>
                  <a:pt x="2400598" y="80963"/>
                </a:cubicBezTo>
                <a:cubicBezTo>
                  <a:pt x="2401392" y="68263"/>
                  <a:pt x="2401789" y="58738"/>
                  <a:pt x="2401789" y="52388"/>
                </a:cubicBezTo>
                <a:cubicBezTo>
                  <a:pt x="2401789" y="46831"/>
                  <a:pt x="2401789" y="42069"/>
                  <a:pt x="2401789" y="38100"/>
                </a:cubicBezTo>
                <a:cubicBezTo>
                  <a:pt x="2400995" y="36513"/>
                  <a:pt x="2398614" y="34925"/>
                  <a:pt x="2394645" y="33338"/>
                </a:cubicBezTo>
                <a:cubicBezTo>
                  <a:pt x="2389089" y="31750"/>
                  <a:pt x="2386311" y="29369"/>
                  <a:pt x="2386311" y="26194"/>
                </a:cubicBezTo>
                <a:cubicBezTo>
                  <a:pt x="2387104" y="18256"/>
                  <a:pt x="2390676" y="13891"/>
                  <a:pt x="2397026" y="13097"/>
                </a:cubicBezTo>
                <a:close/>
                <a:moveTo>
                  <a:pt x="1710036" y="8334"/>
                </a:moveTo>
                <a:cubicBezTo>
                  <a:pt x="1718767" y="13097"/>
                  <a:pt x="1725514" y="20638"/>
                  <a:pt x="1730276" y="30956"/>
                </a:cubicBezTo>
                <a:cubicBezTo>
                  <a:pt x="1730276" y="34131"/>
                  <a:pt x="1728689" y="36909"/>
                  <a:pt x="1725514" y="39291"/>
                </a:cubicBezTo>
                <a:cubicBezTo>
                  <a:pt x="1723132" y="40878"/>
                  <a:pt x="1721545" y="42466"/>
                  <a:pt x="1720751" y="44053"/>
                </a:cubicBezTo>
                <a:cubicBezTo>
                  <a:pt x="1720751" y="44053"/>
                  <a:pt x="1719958" y="45641"/>
                  <a:pt x="1718370" y="48816"/>
                </a:cubicBezTo>
                <a:cubicBezTo>
                  <a:pt x="1716782" y="51991"/>
                  <a:pt x="1715592" y="53975"/>
                  <a:pt x="1714798" y="54769"/>
                </a:cubicBezTo>
                <a:cubicBezTo>
                  <a:pt x="1707654" y="69056"/>
                  <a:pt x="1704082" y="78581"/>
                  <a:pt x="1704082" y="83344"/>
                </a:cubicBezTo>
                <a:cubicBezTo>
                  <a:pt x="1704082" y="84138"/>
                  <a:pt x="1704082" y="84931"/>
                  <a:pt x="1704082" y="85725"/>
                </a:cubicBezTo>
                <a:cubicBezTo>
                  <a:pt x="1704876" y="87313"/>
                  <a:pt x="1705670" y="89297"/>
                  <a:pt x="1706464" y="91678"/>
                </a:cubicBezTo>
                <a:cubicBezTo>
                  <a:pt x="1706464" y="96441"/>
                  <a:pt x="1701701" y="99616"/>
                  <a:pt x="1692176" y="101203"/>
                </a:cubicBezTo>
                <a:cubicBezTo>
                  <a:pt x="1690589" y="101203"/>
                  <a:pt x="1689398" y="101203"/>
                  <a:pt x="1688604" y="101203"/>
                </a:cubicBezTo>
                <a:cubicBezTo>
                  <a:pt x="1670348" y="102791"/>
                  <a:pt x="1657251" y="105172"/>
                  <a:pt x="1649314" y="108347"/>
                </a:cubicBezTo>
                <a:cubicBezTo>
                  <a:pt x="1650901" y="109141"/>
                  <a:pt x="1652092" y="110728"/>
                  <a:pt x="1652886" y="113109"/>
                </a:cubicBezTo>
                <a:cubicBezTo>
                  <a:pt x="1657648" y="116284"/>
                  <a:pt x="1664395" y="120650"/>
                  <a:pt x="1673126" y="126206"/>
                </a:cubicBezTo>
                <a:cubicBezTo>
                  <a:pt x="1702495" y="146844"/>
                  <a:pt x="1726704" y="160734"/>
                  <a:pt x="1745754" y="167878"/>
                </a:cubicBezTo>
                <a:cubicBezTo>
                  <a:pt x="1748136" y="168672"/>
                  <a:pt x="1751311" y="169466"/>
                  <a:pt x="1755279" y="170259"/>
                </a:cubicBezTo>
                <a:cubicBezTo>
                  <a:pt x="1759248" y="171847"/>
                  <a:pt x="1762026" y="173038"/>
                  <a:pt x="1763614" y="173831"/>
                </a:cubicBezTo>
                <a:cubicBezTo>
                  <a:pt x="1764407" y="173831"/>
                  <a:pt x="1766789" y="174228"/>
                  <a:pt x="1770757" y="175022"/>
                </a:cubicBezTo>
                <a:cubicBezTo>
                  <a:pt x="1777108" y="175022"/>
                  <a:pt x="1784251" y="175022"/>
                  <a:pt x="1792189" y="175022"/>
                </a:cubicBezTo>
                <a:cubicBezTo>
                  <a:pt x="1802507" y="177403"/>
                  <a:pt x="1807667" y="181372"/>
                  <a:pt x="1807667" y="186928"/>
                </a:cubicBezTo>
                <a:cubicBezTo>
                  <a:pt x="1807667" y="190103"/>
                  <a:pt x="1803698" y="192088"/>
                  <a:pt x="1795761" y="192881"/>
                </a:cubicBezTo>
                <a:cubicBezTo>
                  <a:pt x="1794173" y="193675"/>
                  <a:pt x="1792982" y="194072"/>
                  <a:pt x="1792189" y="194072"/>
                </a:cubicBezTo>
                <a:cubicBezTo>
                  <a:pt x="1786633" y="194072"/>
                  <a:pt x="1780282" y="194469"/>
                  <a:pt x="1773139" y="195263"/>
                </a:cubicBezTo>
                <a:cubicBezTo>
                  <a:pt x="1761232" y="197644"/>
                  <a:pt x="1750914" y="195659"/>
                  <a:pt x="1742182" y="189309"/>
                </a:cubicBezTo>
                <a:cubicBezTo>
                  <a:pt x="1724720" y="182166"/>
                  <a:pt x="1704479" y="169069"/>
                  <a:pt x="1681461" y="150019"/>
                </a:cubicBezTo>
                <a:cubicBezTo>
                  <a:pt x="1664792" y="137319"/>
                  <a:pt x="1652489" y="128984"/>
                  <a:pt x="1644551" y="125016"/>
                </a:cubicBezTo>
                <a:cubicBezTo>
                  <a:pt x="1640582" y="128984"/>
                  <a:pt x="1634629" y="135334"/>
                  <a:pt x="1626692" y="144066"/>
                </a:cubicBezTo>
                <a:cubicBezTo>
                  <a:pt x="1593354" y="181372"/>
                  <a:pt x="1562795" y="203200"/>
                  <a:pt x="1535014" y="209550"/>
                </a:cubicBezTo>
                <a:cubicBezTo>
                  <a:pt x="1531839" y="209550"/>
                  <a:pt x="1530251" y="208359"/>
                  <a:pt x="1530251" y="205978"/>
                </a:cubicBezTo>
                <a:cubicBezTo>
                  <a:pt x="1530251" y="205184"/>
                  <a:pt x="1530251" y="204788"/>
                  <a:pt x="1530251" y="204788"/>
                </a:cubicBezTo>
                <a:cubicBezTo>
                  <a:pt x="1574701" y="179388"/>
                  <a:pt x="1606848" y="148828"/>
                  <a:pt x="1626692" y="113109"/>
                </a:cubicBezTo>
                <a:cubicBezTo>
                  <a:pt x="1622723" y="114697"/>
                  <a:pt x="1617961" y="117078"/>
                  <a:pt x="1612404" y="120253"/>
                </a:cubicBezTo>
                <a:cubicBezTo>
                  <a:pt x="1606054" y="123428"/>
                  <a:pt x="1601689" y="124619"/>
                  <a:pt x="1599307" y="123825"/>
                </a:cubicBezTo>
                <a:cubicBezTo>
                  <a:pt x="1597720" y="123825"/>
                  <a:pt x="1596133" y="123825"/>
                  <a:pt x="1594545" y="123825"/>
                </a:cubicBezTo>
                <a:cubicBezTo>
                  <a:pt x="1592164" y="121444"/>
                  <a:pt x="1591370" y="117872"/>
                  <a:pt x="1592164" y="113109"/>
                </a:cubicBezTo>
                <a:lnTo>
                  <a:pt x="1575495" y="78581"/>
                </a:lnTo>
                <a:cubicBezTo>
                  <a:pt x="1573907" y="76200"/>
                  <a:pt x="1571526" y="73025"/>
                  <a:pt x="1568351" y="69056"/>
                </a:cubicBezTo>
                <a:cubicBezTo>
                  <a:pt x="1560414" y="59531"/>
                  <a:pt x="1556445" y="52388"/>
                  <a:pt x="1556445" y="47625"/>
                </a:cubicBezTo>
                <a:cubicBezTo>
                  <a:pt x="1557239" y="44450"/>
                  <a:pt x="1560414" y="42069"/>
                  <a:pt x="1565970" y="40481"/>
                </a:cubicBezTo>
                <a:cubicBezTo>
                  <a:pt x="1569145" y="41275"/>
                  <a:pt x="1570732" y="42069"/>
                  <a:pt x="1570732" y="42863"/>
                </a:cubicBezTo>
                <a:cubicBezTo>
                  <a:pt x="1570732" y="43656"/>
                  <a:pt x="1570336" y="44847"/>
                  <a:pt x="1569542" y="46434"/>
                </a:cubicBezTo>
                <a:cubicBezTo>
                  <a:pt x="1569542" y="48022"/>
                  <a:pt x="1570336" y="49213"/>
                  <a:pt x="1571923" y="50006"/>
                </a:cubicBezTo>
                <a:cubicBezTo>
                  <a:pt x="1572717" y="50800"/>
                  <a:pt x="1573114" y="51197"/>
                  <a:pt x="1573114" y="51197"/>
                </a:cubicBezTo>
                <a:cubicBezTo>
                  <a:pt x="1577083" y="49609"/>
                  <a:pt x="1583432" y="47228"/>
                  <a:pt x="1592164" y="44053"/>
                </a:cubicBezTo>
                <a:cubicBezTo>
                  <a:pt x="1638201" y="25797"/>
                  <a:pt x="1673920" y="15478"/>
                  <a:pt x="1699320" y="13097"/>
                </a:cubicBezTo>
                <a:cubicBezTo>
                  <a:pt x="1700908" y="13097"/>
                  <a:pt x="1702892" y="12303"/>
                  <a:pt x="1705273" y="10716"/>
                </a:cubicBezTo>
                <a:cubicBezTo>
                  <a:pt x="1706861" y="9128"/>
                  <a:pt x="1708448" y="8334"/>
                  <a:pt x="1710036" y="8334"/>
                </a:cubicBezTo>
                <a:close/>
                <a:moveTo>
                  <a:pt x="1358801" y="8334"/>
                </a:moveTo>
                <a:cubicBezTo>
                  <a:pt x="1359595" y="8334"/>
                  <a:pt x="1361182" y="9525"/>
                  <a:pt x="1363564" y="11906"/>
                </a:cubicBezTo>
                <a:cubicBezTo>
                  <a:pt x="1365945" y="15081"/>
                  <a:pt x="1367929" y="16669"/>
                  <a:pt x="1369517" y="16669"/>
                </a:cubicBezTo>
                <a:lnTo>
                  <a:pt x="1384995" y="16669"/>
                </a:lnTo>
                <a:cubicBezTo>
                  <a:pt x="1388964" y="18256"/>
                  <a:pt x="1391345" y="21034"/>
                  <a:pt x="1392139" y="25003"/>
                </a:cubicBezTo>
                <a:cubicBezTo>
                  <a:pt x="1392139" y="28178"/>
                  <a:pt x="1390948" y="33734"/>
                  <a:pt x="1388567" y="41672"/>
                </a:cubicBezTo>
                <a:cubicBezTo>
                  <a:pt x="1386186" y="50403"/>
                  <a:pt x="1384995" y="57150"/>
                  <a:pt x="1384995" y="61913"/>
                </a:cubicBezTo>
                <a:cubicBezTo>
                  <a:pt x="1384995" y="65088"/>
                  <a:pt x="1385789" y="66278"/>
                  <a:pt x="1387376" y="65484"/>
                </a:cubicBezTo>
                <a:cubicBezTo>
                  <a:pt x="1390551" y="64691"/>
                  <a:pt x="1395314" y="63103"/>
                  <a:pt x="1401664" y="60722"/>
                </a:cubicBezTo>
                <a:cubicBezTo>
                  <a:pt x="1414364" y="56753"/>
                  <a:pt x="1424286" y="54769"/>
                  <a:pt x="1431429" y="54769"/>
                </a:cubicBezTo>
                <a:cubicBezTo>
                  <a:pt x="1448098" y="57150"/>
                  <a:pt x="1461989" y="63897"/>
                  <a:pt x="1473101" y="75009"/>
                </a:cubicBezTo>
                <a:cubicBezTo>
                  <a:pt x="1473101" y="75803"/>
                  <a:pt x="1473101" y="76597"/>
                  <a:pt x="1473101" y="77391"/>
                </a:cubicBezTo>
                <a:cubicBezTo>
                  <a:pt x="1473895" y="82947"/>
                  <a:pt x="1472704" y="86519"/>
                  <a:pt x="1469529" y="88106"/>
                </a:cubicBezTo>
                <a:cubicBezTo>
                  <a:pt x="1467942" y="88900"/>
                  <a:pt x="1466354" y="89297"/>
                  <a:pt x="1464767" y="89297"/>
                </a:cubicBezTo>
                <a:cubicBezTo>
                  <a:pt x="1463179" y="89297"/>
                  <a:pt x="1461989" y="89297"/>
                  <a:pt x="1461195" y="89297"/>
                </a:cubicBezTo>
                <a:cubicBezTo>
                  <a:pt x="1456432" y="90091"/>
                  <a:pt x="1450082" y="92075"/>
                  <a:pt x="1442145" y="95250"/>
                </a:cubicBezTo>
                <a:cubicBezTo>
                  <a:pt x="1435795" y="97631"/>
                  <a:pt x="1431032" y="99219"/>
                  <a:pt x="1427857" y="100013"/>
                </a:cubicBezTo>
                <a:cubicBezTo>
                  <a:pt x="1427064" y="100013"/>
                  <a:pt x="1426270" y="100409"/>
                  <a:pt x="1425476" y="101203"/>
                </a:cubicBezTo>
                <a:cubicBezTo>
                  <a:pt x="1423095" y="101997"/>
                  <a:pt x="1421111" y="102394"/>
                  <a:pt x="1419523" y="102394"/>
                </a:cubicBezTo>
                <a:cubicBezTo>
                  <a:pt x="1417936" y="102394"/>
                  <a:pt x="1417142" y="101600"/>
                  <a:pt x="1417142" y="100013"/>
                </a:cubicBezTo>
                <a:cubicBezTo>
                  <a:pt x="1417142" y="97631"/>
                  <a:pt x="1421904" y="93663"/>
                  <a:pt x="1431429" y="88106"/>
                </a:cubicBezTo>
                <a:cubicBezTo>
                  <a:pt x="1439367" y="83344"/>
                  <a:pt x="1443336" y="80169"/>
                  <a:pt x="1443336" y="78581"/>
                </a:cubicBezTo>
                <a:cubicBezTo>
                  <a:pt x="1438573" y="73025"/>
                  <a:pt x="1430636" y="70247"/>
                  <a:pt x="1419523" y="70247"/>
                </a:cubicBezTo>
                <a:cubicBezTo>
                  <a:pt x="1399679" y="73422"/>
                  <a:pt x="1369914" y="84138"/>
                  <a:pt x="1330226" y="102394"/>
                </a:cubicBezTo>
                <a:cubicBezTo>
                  <a:pt x="1328639" y="104775"/>
                  <a:pt x="1325861" y="109934"/>
                  <a:pt x="1321892" y="117872"/>
                </a:cubicBezTo>
                <a:cubicBezTo>
                  <a:pt x="1321098" y="121047"/>
                  <a:pt x="1320304" y="123031"/>
                  <a:pt x="1319511" y="123825"/>
                </a:cubicBezTo>
                <a:cubicBezTo>
                  <a:pt x="1319511" y="124619"/>
                  <a:pt x="1319114" y="125809"/>
                  <a:pt x="1318320" y="127397"/>
                </a:cubicBezTo>
                <a:cubicBezTo>
                  <a:pt x="1316732" y="132953"/>
                  <a:pt x="1313954" y="135731"/>
                  <a:pt x="1309986" y="135731"/>
                </a:cubicBezTo>
                <a:cubicBezTo>
                  <a:pt x="1304429" y="134938"/>
                  <a:pt x="1301651" y="132159"/>
                  <a:pt x="1301651" y="127397"/>
                </a:cubicBezTo>
                <a:cubicBezTo>
                  <a:pt x="1302445" y="123428"/>
                  <a:pt x="1304826" y="117475"/>
                  <a:pt x="1308795" y="109538"/>
                </a:cubicBezTo>
                <a:cubicBezTo>
                  <a:pt x="1311970" y="103188"/>
                  <a:pt x="1313954" y="98425"/>
                  <a:pt x="1314748" y="95250"/>
                </a:cubicBezTo>
                <a:cubicBezTo>
                  <a:pt x="1315542" y="94456"/>
                  <a:pt x="1316336" y="93663"/>
                  <a:pt x="1317129" y="92869"/>
                </a:cubicBezTo>
                <a:cubicBezTo>
                  <a:pt x="1318717" y="90488"/>
                  <a:pt x="1320304" y="89297"/>
                  <a:pt x="1321892" y="89297"/>
                </a:cubicBezTo>
                <a:cubicBezTo>
                  <a:pt x="1322686" y="89297"/>
                  <a:pt x="1323876" y="89297"/>
                  <a:pt x="1325464" y="89297"/>
                </a:cubicBezTo>
                <a:cubicBezTo>
                  <a:pt x="1327051" y="90091"/>
                  <a:pt x="1328242" y="90488"/>
                  <a:pt x="1329036" y="90488"/>
                </a:cubicBezTo>
                <a:cubicBezTo>
                  <a:pt x="1331417" y="90488"/>
                  <a:pt x="1335386" y="88900"/>
                  <a:pt x="1340942" y="85725"/>
                </a:cubicBezTo>
                <a:cubicBezTo>
                  <a:pt x="1344117" y="84138"/>
                  <a:pt x="1346498" y="82947"/>
                  <a:pt x="1348086" y="82153"/>
                </a:cubicBezTo>
                <a:cubicBezTo>
                  <a:pt x="1363961" y="76597"/>
                  <a:pt x="1370311" y="71041"/>
                  <a:pt x="1367136" y="65484"/>
                </a:cubicBezTo>
                <a:cubicBezTo>
                  <a:pt x="1367136" y="58341"/>
                  <a:pt x="1367136" y="50800"/>
                  <a:pt x="1367136" y="42863"/>
                </a:cubicBezTo>
                <a:cubicBezTo>
                  <a:pt x="1367136" y="42069"/>
                  <a:pt x="1367533" y="40878"/>
                  <a:pt x="1368326" y="39291"/>
                </a:cubicBezTo>
                <a:cubicBezTo>
                  <a:pt x="1368326" y="37703"/>
                  <a:pt x="1368326" y="36909"/>
                  <a:pt x="1368326" y="36909"/>
                </a:cubicBezTo>
                <a:cubicBezTo>
                  <a:pt x="1368326" y="36116"/>
                  <a:pt x="1368326" y="35719"/>
                  <a:pt x="1368326" y="35719"/>
                </a:cubicBezTo>
                <a:cubicBezTo>
                  <a:pt x="1368326" y="32544"/>
                  <a:pt x="1365945" y="30163"/>
                  <a:pt x="1361182" y="28575"/>
                </a:cubicBezTo>
                <a:cubicBezTo>
                  <a:pt x="1354832" y="26194"/>
                  <a:pt x="1351657" y="22622"/>
                  <a:pt x="1351657" y="17859"/>
                </a:cubicBezTo>
                <a:cubicBezTo>
                  <a:pt x="1352451" y="10716"/>
                  <a:pt x="1354832" y="7541"/>
                  <a:pt x="1358801" y="8334"/>
                </a:cubicBezTo>
                <a:close/>
                <a:moveTo>
                  <a:pt x="3056632" y="5953"/>
                </a:moveTo>
                <a:cubicBezTo>
                  <a:pt x="3059014" y="5953"/>
                  <a:pt x="3062189" y="7541"/>
                  <a:pt x="3066157" y="10716"/>
                </a:cubicBezTo>
                <a:cubicBezTo>
                  <a:pt x="3066951" y="11509"/>
                  <a:pt x="3067745" y="11906"/>
                  <a:pt x="3068539" y="11906"/>
                </a:cubicBezTo>
                <a:cubicBezTo>
                  <a:pt x="3069333" y="12700"/>
                  <a:pt x="3070920" y="13494"/>
                  <a:pt x="3073301" y="14288"/>
                </a:cubicBezTo>
                <a:cubicBezTo>
                  <a:pt x="3078858" y="16669"/>
                  <a:pt x="3081636" y="19844"/>
                  <a:pt x="3081636" y="23813"/>
                </a:cubicBezTo>
                <a:cubicBezTo>
                  <a:pt x="3081636" y="26988"/>
                  <a:pt x="3078858" y="30163"/>
                  <a:pt x="3073301" y="33338"/>
                </a:cubicBezTo>
                <a:cubicBezTo>
                  <a:pt x="3070920" y="34131"/>
                  <a:pt x="3069333" y="34925"/>
                  <a:pt x="3068539" y="35719"/>
                </a:cubicBezTo>
                <a:cubicBezTo>
                  <a:pt x="3066951" y="38100"/>
                  <a:pt x="3064967" y="41672"/>
                  <a:pt x="3062586" y="46434"/>
                </a:cubicBezTo>
                <a:cubicBezTo>
                  <a:pt x="3059410" y="54372"/>
                  <a:pt x="3055839" y="59928"/>
                  <a:pt x="3051870" y="63103"/>
                </a:cubicBezTo>
                <a:cubicBezTo>
                  <a:pt x="3054251" y="63897"/>
                  <a:pt x="3055442" y="66278"/>
                  <a:pt x="3055442" y="70247"/>
                </a:cubicBezTo>
                <a:cubicBezTo>
                  <a:pt x="3056236" y="73422"/>
                  <a:pt x="3055442" y="76200"/>
                  <a:pt x="3053061" y="78581"/>
                </a:cubicBezTo>
                <a:cubicBezTo>
                  <a:pt x="3049885" y="80963"/>
                  <a:pt x="3043536" y="82550"/>
                  <a:pt x="3034011" y="83344"/>
                </a:cubicBezTo>
                <a:cubicBezTo>
                  <a:pt x="3030835" y="84138"/>
                  <a:pt x="3028851" y="84534"/>
                  <a:pt x="3028057" y="84534"/>
                </a:cubicBezTo>
                <a:cubicBezTo>
                  <a:pt x="3016151" y="87709"/>
                  <a:pt x="3002260" y="93266"/>
                  <a:pt x="2986386" y="101203"/>
                </a:cubicBezTo>
                <a:cubicBezTo>
                  <a:pt x="2986386" y="101203"/>
                  <a:pt x="2985989" y="101203"/>
                  <a:pt x="2985195" y="101203"/>
                </a:cubicBezTo>
                <a:cubicBezTo>
                  <a:pt x="2981226" y="101203"/>
                  <a:pt x="2979242" y="99219"/>
                  <a:pt x="2979242" y="95250"/>
                </a:cubicBezTo>
                <a:cubicBezTo>
                  <a:pt x="2979242" y="92869"/>
                  <a:pt x="2980432" y="90488"/>
                  <a:pt x="2982814" y="88106"/>
                </a:cubicBezTo>
                <a:cubicBezTo>
                  <a:pt x="2985195" y="86519"/>
                  <a:pt x="2986386" y="84931"/>
                  <a:pt x="2986386" y="83344"/>
                </a:cubicBezTo>
                <a:cubicBezTo>
                  <a:pt x="2986386" y="82550"/>
                  <a:pt x="2986386" y="82153"/>
                  <a:pt x="2986386" y="82153"/>
                </a:cubicBezTo>
                <a:cubicBezTo>
                  <a:pt x="2982417" y="74216"/>
                  <a:pt x="2979639" y="69453"/>
                  <a:pt x="2978051" y="67866"/>
                </a:cubicBezTo>
                <a:cubicBezTo>
                  <a:pt x="2976464" y="65484"/>
                  <a:pt x="2974083" y="62706"/>
                  <a:pt x="2970907" y="59531"/>
                </a:cubicBezTo>
                <a:cubicBezTo>
                  <a:pt x="2966939" y="55563"/>
                  <a:pt x="2964954" y="50403"/>
                  <a:pt x="2964954" y="44053"/>
                </a:cubicBezTo>
                <a:cubicBezTo>
                  <a:pt x="2964954" y="42466"/>
                  <a:pt x="2966145" y="40878"/>
                  <a:pt x="2968526" y="39291"/>
                </a:cubicBezTo>
                <a:cubicBezTo>
                  <a:pt x="2970907" y="39291"/>
                  <a:pt x="2974479" y="40878"/>
                  <a:pt x="2979242" y="44053"/>
                </a:cubicBezTo>
                <a:cubicBezTo>
                  <a:pt x="2980036" y="45641"/>
                  <a:pt x="2980829" y="46434"/>
                  <a:pt x="2981623" y="46434"/>
                </a:cubicBezTo>
                <a:cubicBezTo>
                  <a:pt x="2982417" y="45641"/>
                  <a:pt x="2983608" y="44847"/>
                  <a:pt x="2985195" y="44053"/>
                </a:cubicBezTo>
                <a:cubicBezTo>
                  <a:pt x="2986782" y="42466"/>
                  <a:pt x="2987973" y="41672"/>
                  <a:pt x="2988767" y="41672"/>
                </a:cubicBezTo>
                <a:cubicBezTo>
                  <a:pt x="2992735" y="40084"/>
                  <a:pt x="2998292" y="38100"/>
                  <a:pt x="3005436" y="35719"/>
                </a:cubicBezTo>
                <a:cubicBezTo>
                  <a:pt x="3023692" y="28575"/>
                  <a:pt x="3037582" y="23416"/>
                  <a:pt x="3047107" y="20241"/>
                </a:cubicBezTo>
                <a:cubicBezTo>
                  <a:pt x="3047901" y="19447"/>
                  <a:pt x="3048298" y="17859"/>
                  <a:pt x="3048298" y="15478"/>
                </a:cubicBezTo>
                <a:cubicBezTo>
                  <a:pt x="3049885" y="9128"/>
                  <a:pt x="3052664" y="5953"/>
                  <a:pt x="3056632" y="5953"/>
                </a:cubicBezTo>
                <a:close/>
                <a:moveTo>
                  <a:pt x="776586" y="5953"/>
                </a:moveTo>
                <a:cubicBezTo>
                  <a:pt x="777379" y="5953"/>
                  <a:pt x="777776" y="5953"/>
                  <a:pt x="777776" y="5953"/>
                </a:cubicBezTo>
                <a:cubicBezTo>
                  <a:pt x="778570" y="6747"/>
                  <a:pt x="780157" y="7938"/>
                  <a:pt x="782539" y="9525"/>
                </a:cubicBezTo>
                <a:cubicBezTo>
                  <a:pt x="792064" y="15081"/>
                  <a:pt x="796826" y="19447"/>
                  <a:pt x="796826" y="22622"/>
                </a:cubicBezTo>
                <a:cubicBezTo>
                  <a:pt x="796826" y="23416"/>
                  <a:pt x="796429" y="25003"/>
                  <a:pt x="795636" y="27384"/>
                </a:cubicBezTo>
                <a:cubicBezTo>
                  <a:pt x="794842" y="28972"/>
                  <a:pt x="793651" y="30163"/>
                  <a:pt x="792064" y="30956"/>
                </a:cubicBezTo>
                <a:cubicBezTo>
                  <a:pt x="789682" y="31750"/>
                  <a:pt x="788492" y="32544"/>
                  <a:pt x="788492" y="33338"/>
                </a:cubicBezTo>
                <a:cubicBezTo>
                  <a:pt x="770236" y="61913"/>
                  <a:pt x="753567" y="80566"/>
                  <a:pt x="738486" y="89297"/>
                </a:cubicBezTo>
                <a:cubicBezTo>
                  <a:pt x="736104" y="88503"/>
                  <a:pt x="734517" y="86916"/>
                  <a:pt x="733723" y="84534"/>
                </a:cubicBezTo>
                <a:lnTo>
                  <a:pt x="734914" y="84534"/>
                </a:lnTo>
                <a:cubicBezTo>
                  <a:pt x="758726" y="53578"/>
                  <a:pt x="771823" y="32941"/>
                  <a:pt x="774204" y="22622"/>
                </a:cubicBezTo>
                <a:cubicBezTo>
                  <a:pt x="774204" y="21034"/>
                  <a:pt x="773411" y="19050"/>
                  <a:pt x="771823" y="16669"/>
                </a:cubicBezTo>
                <a:cubicBezTo>
                  <a:pt x="769442" y="14288"/>
                  <a:pt x="768251" y="12303"/>
                  <a:pt x="768251" y="10716"/>
                </a:cubicBezTo>
                <a:cubicBezTo>
                  <a:pt x="768251" y="8334"/>
                  <a:pt x="771029" y="6747"/>
                  <a:pt x="776586" y="5953"/>
                </a:cubicBezTo>
                <a:close/>
                <a:moveTo>
                  <a:pt x="145554" y="0"/>
                </a:moveTo>
                <a:cubicBezTo>
                  <a:pt x="148729" y="0"/>
                  <a:pt x="150317" y="2381"/>
                  <a:pt x="150317" y="7144"/>
                </a:cubicBezTo>
                <a:cubicBezTo>
                  <a:pt x="150317" y="7938"/>
                  <a:pt x="150317" y="9128"/>
                  <a:pt x="150317" y="10716"/>
                </a:cubicBezTo>
                <a:cubicBezTo>
                  <a:pt x="149523" y="12303"/>
                  <a:pt x="149126" y="13494"/>
                  <a:pt x="149126" y="14288"/>
                </a:cubicBezTo>
                <a:cubicBezTo>
                  <a:pt x="149126" y="16669"/>
                  <a:pt x="151904" y="19050"/>
                  <a:pt x="157461" y="21431"/>
                </a:cubicBezTo>
                <a:cubicBezTo>
                  <a:pt x="165398" y="25400"/>
                  <a:pt x="169367" y="29369"/>
                  <a:pt x="169367" y="33338"/>
                </a:cubicBezTo>
                <a:cubicBezTo>
                  <a:pt x="169367" y="34925"/>
                  <a:pt x="168176" y="38100"/>
                  <a:pt x="165795" y="42863"/>
                </a:cubicBezTo>
                <a:cubicBezTo>
                  <a:pt x="156270" y="73819"/>
                  <a:pt x="147142" y="98028"/>
                  <a:pt x="138411" y="115491"/>
                </a:cubicBezTo>
                <a:lnTo>
                  <a:pt x="140792" y="115491"/>
                </a:lnTo>
                <a:cubicBezTo>
                  <a:pt x="145554" y="113109"/>
                  <a:pt x="152698" y="109934"/>
                  <a:pt x="162223" y="105966"/>
                </a:cubicBezTo>
                <a:cubicBezTo>
                  <a:pt x="171748" y="101997"/>
                  <a:pt x="178495" y="99219"/>
                  <a:pt x="182464" y="97631"/>
                </a:cubicBezTo>
                <a:cubicBezTo>
                  <a:pt x="183257" y="97631"/>
                  <a:pt x="184845" y="97234"/>
                  <a:pt x="187226" y="96441"/>
                </a:cubicBezTo>
                <a:cubicBezTo>
                  <a:pt x="192782" y="95647"/>
                  <a:pt x="196354" y="94456"/>
                  <a:pt x="197942" y="92869"/>
                </a:cubicBezTo>
                <a:cubicBezTo>
                  <a:pt x="199529" y="92075"/>
                  <a:pt x="201117" y="90091"/>
                  <a:pt x="202704" y="86916"/>
                </a:cubicBezTo>
                <a:cubicBezTo>
                  <a:pt x="205086" y="83741"/>
                  <a:pt x="207864" y="82153"/>
                  <a:pt x="211039" y="82153"/>
                </a:cubicBezTo>
                <a:cubicBezTo>
                  <a:pt x="211832" y="82153"/>
                  <a:pt x="212626" y="82153"/>
                  <a:pt x="213420" y="82153"/>
                </a:cubicBezTo>
                <a:cubicBezTo>
                  <a:pt x="215801" y="83741"/>
                  <a:pt x="219373" y="86519"/>
                  <a:pt x="224136" y="90488"/>
                </a:cubicBezTo>
                <a:cubicBezTo>
                  <a:pt x="224929" y="91281"/>
                  <a:pt x="226120" y="92075"/>
                  <a:pt x="227707" y="92869"/>
                </a:cubicBezTo>
                <a:cubicBezTo>
                  <a:pt x="231676" y="94456"/>
                  <a:pt x="233661" y="97234"/>
                  <a:pt x="233661" y="101203"/>
                </a:cubicBezTo>
                <a:cubicBezTo>
                  <a:pt x="233661" y="104378"/>
                  <a:pt x="231676" y="107156"/>
                  <a:pt x="227707" y="109538"/>
                </a:cubicBezTo>
                <a:cubicBezTo>
                  <a:pt x="226914" y="110331"/>
                  <a:pt x="225723" y="111125"/>
                  <a:pt x="224136" y="111919"/>
                </a:cubicBezTo>
                <a:cubicBezTo>
                  <a:pt x="221754" y="112713"/>
                  <a:pt x="219770" y="114300"/>
                  <a:pt x="218182" y="116681"/>
                </a:cubicBezTo>
                <a:cubicBezTo>
                  <a:pt x="216595" y="118269"/>
                  <a:pt x="215007" y="119856"/>
                  <a:pt x="213420" y="121444"/>
                </a:cubicBezTo>
                <a:cubicBezTo>
                  <a:pt x="188814" y="142081"/>
                  <a:pt x="174526" y="152400"/>
                  <a:pt x="170557" y="152400"/>
                </a:cubicBezTo>
                <a:cubicBezTo>
                  <a:pt x="168970" y="152400"/>
                  <a:pt x="167382" y="152400"/>
                  <a:pt x="165795" y="152400"/>
                </a:cubicBezTo>
                <a:cubicBezTo>
                  <a:pt x="165001" y="152400"/>
                  <a:pt x="165001" y="152003"/>
                  <a:pt x="165795" y="151209"/>
                </a:cubicBezTo>
                <a:cubicBezTo>
                  <a:pt x="165795" y="150416"/>
                  <a:pt x="165795" y="150019"/>
                  <a:pt x="165795" y="150019"/>
                </a:cubicBezTo>
                <a:cubicBezTo>
                  <a:pt x="165795" y="150019"/>
                  <a:pt x="165795" y="149622"/>
                  <a:pt x="165795" y="148828"/>
                </a:cubicBezTo>
                <a:cubicBezTo>
                  <a:pt x="180082" y="134541"/>
                  <a:pt x="190004" y="123428"/>
                  <a:pt x="195561" y="115491"/>
                </a:cubicBezTo>
                <a:cubicBezTo>
                  <a:pt x="197148" y="113903"/>
                  <a:pt x="199132" y="111125"/>
                  <a:pt x="201514" y="107156"/>
                </a:cubicBezTo>
                <a:lnTo>
                  <a:pt x="201514" y="104775"/>
                </a:lnTo>
                <a:cubicBezTo>
                  <a:pt x="191195" y="104775"/>
                  <a:pt x="176907" y="109538"/>
                  <a:pt x="158651" y="119063"/>
                </a:cubicBezTo>
                <a:cubicBezTo>
                  <a:pt x="157857" y="119856"/>
                  <a:pt x="153492" y="122634"/>
                  <a:pt x="145554" y="127397"/>
                </a:cubicBezTo>
                <a:cubicBezTo>
                  <a:pt x="143173" y="128984"/>
                  <a:pt x="141586" y="130175"/>
                  <a:pt x="140792" y="130969"/>
                </a:cubicBezTo>
                <a:cubicBezTo>
                  <a:pt x="139998" y="130969"/>
                  <a:pt x="139204" y="131366"/>
                  <a:pt x="138411" y="132159"/>
                </a:cubicBezTo>
                <a:cubicBezTo>
                  <a:pt x="135236" y="134541"/>
                  <a:pt x="132854" y="135731"/>
                  <a:pt x="131267" y="135731"/>
                </a:cubicBezTo>
                <a:cubicBezTo>
                  <a:pt x="127298" y="135731"/>
                  <a:pt x="124520" y="134144"/>
                  <a:pt x="122932" y="130969"/>
                </a:cubicBezTo>
                <a:cubicBezTo>
                  <a:pt x="122932" y="123031"/>
                  <a:pt x="124123" y="116681"/>
                  <a:pt x="126504" y="111919"/>
                </a:cubicBezTo>
                <a:cubicBezTo>
                  <a:pt x="137617" y="81756"/>
                  <a:pt x="144761" y="56356"/>
                  <a:pt x="147936" y="35719"/>
                </a:cubicBezTo>
                <a:cubicBezTo>
                  <a:pt x="147936" y="34925"/>
                  <a:pt x="146745" y="33734"/>
                  <a:pt x="144364" y="32147"/>
                </a:cubicBezTo>
                <a:cubicBezTo>
                  <a:pt x="138014" y="26591"/>
                  <a:pt x="134839" y="21431"/>
                  <a:pt x="134839" y="16669"/>
                </a:cubicBezTo>
                <a:cubicBezTo>
                  <a:pt x="134045" y="5556"/>
                  <a:pt x="137617" y="0"/>
                  <a:pt x="145554"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68580" tIns="34290" rIns="68580" bIns="34290"/>
          <a:lstStyle/>
          <a:p>
            <a:endParaRPr lang="zh-CN" altLang="en-US"/>
          </a:p>
        </p:txBody>
      </p:sp>
      <p:grpSp>
        <p:nvGrpSpPr>
          <p:cNvPr id="151572" name="组合 473"/>
          <p:cNvGrpSpPr/>
          <p:nvPr/>
        </p:nvGrpSpPr>
        <p:grpSpPr bwMode="auto">
          <a:xfrm>
            <a:off x="1590777" y="391787"/>
            <a:ext cx="9010449" cy="5780212"/>
            <a:chOff x="-1866777" y="392646"/>
            <a:chExt cx="12012716" cy="5779483"/>
          </a:xfrm>
        </p:grpSpPr>
        <p:sp>
          <p:nvSpPr>
            <p:cNvPr id="476" name="矩形 475"/>
            <p:cNvSpPr/>
            <p:nvPr/>
          </p:nvSpPr>
          <p:spPr>
            <a:xfrm rot="20139556">
              <a:off x="1617855" y="392646"/>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77" name="矩形 476"/>
            <p:cNvSpPr/>
            <p:nvPr/>
          </p:nvSpPr>
          <p:spPr>
            <a:xfrm rot="20139556">
              <a:off x="3578489" y="392646"/>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79" name="矩形 478"/>
            <p:cNvSpPr/>
            <p:nvPr/>
          </p:nvSpPr>
          <p:spPr>
            <a:xfrm rot="20139556">
              <a:off x="7499755" y="392646"/>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80" name="矩形 479"/>
            <p:cNvSpPr/>
            <p:nvPr/>
          </p:nvSpPr>
          <p:spPr>
            <a:xfrm rot="20139556">
              <a:off x="-723777" y="174519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82" name="矩形 481"/>
            <p:cNvSpPr/>
            <p:nvPr/>
          </p:nvSpPr>
          <p:spPr>
            <a:xfrm rot="20139556">
              <a:off x="3197489" y="174519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83" name="矩形 482"/>
            <p:cNvSpPr/>
            <p:nvPr/>
          </p:nvSpPr>
          <p:spPr>
            <a:xfrm rot="20139556">
              <a:off x="5158120" y="174519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84" name="矩形 483"/>
            <p:cNvSpPr/>
            <p:nvPr/>
          </p:nvSpPr>
          <p:spPr>
            <a:xfrm rot="20139556">
              <a:off x="7118755" y="174519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87" name="矩形 486"/>
            <p:cNvSpPr/>
            <p:nvPr/>
          </p:nvSpPr>
          <p:spPr>
            <a:xfrm rot="20139556">
              <a:off x="2816490" y="3097745"/>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90" name="矩形 489"/>
            <p:cNvSpPr/>
            <p:nvPr/>
          </p:nvSpPr>
          <p:spPr>
            <a:xfrm rot="20139556">
              <a:off x="-1485775" y="4450293"/>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94" name="矩形 493"/>
            <p:cNvSpPr/>
            <p:nvPr/>
          </p:nvSpPr>
          <p:spPr>
            <a:xfrm rot="20139556">
              <a:off x="6356757" y="4450293"/>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95" name="矩形 494"/>
            <p:cNvSpPr/>
            <p:nvPr/>
          </p:nvSpPr>
          <p:spPr>
            <a:xfrm rot="20139556">
              <a:off x="-1866777" y="5802842"/>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96" name="矩形 495"/>
            <p:cNvSpPr/>
            <p:nvPr/>
          </p:nvSpPr>
          <p:spPr>
            <a:xfrm rot="20139556">
              <a:off x="93855" y="5802844"/>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sp>
          <p:nvSpPr>
            <p:cNvPr id="497" name="矩形 496"/>
            <p:cNvSpPr/>
            <p:nvPr/>
          </p:nvSpPr>
          <p:spPr>
            <a:xfrm rot="20139556">
              <a:off x="2054490" y="5802844"/>
              <a:ext cx="2646184" cy="369285"/>
            </a:xfrm>
            <a:prstGeom prst="rect">
              <a:avLst/>
            </a:prstGeom>
          </p:spPr>
          <p:txBody>
            <a:bodyPr wrap="none">
              <a:spAutoFit/>
            </a:bodyPr>
            <a:lstStyle/>
            <a:p>
              <a:pPr eaLnBrk="1" hangingPunct="1">
                <a:defRPr/>
              </a:pPr>
              <a:r>
                <a:rPr lang="zh-CN" altLang="en-US" dirty="0">
                  <a:solidFill>
                    <a:prstClr val="white">
                      <a:alpha val="10000"/>
                    </a:prstClr>
                  </a:solidFill>
                  <a:latin typeface="微软雅黑" panose="020B0503020204020204" charset="-122"/>
                  <a:ea typeface="微软雅黑" panose="020B0503020204020204" charset="-122"/>
                </a:rPr>
                <a:t>欧美精品</a:t>
              </a:r>
              <a:r>
                <a:rPr lang="en-US" altLang="zh-CN" dirty="0">
                  <a:solidFill>
                    <a:prstClr val="white">
                      <a:alpha val="10000"/>
                    </a:prstClr>
                  </a:solidFill>
                  <a:latin typeface="微软雅黑" panose="020B0503020204020204" charset="-122"/>
                  <a:ea typeface="微软雅黑" panose="020B0503020204020204" charset="-122"/>
                </a:rPr>
                <a:t>PPT</a:t>
              </a:r>
              <a:r>
                <a:rPr lang="zh-CN" altLang="en-US" dirty="0">
                  <a:solidFill>
                    <a:prstClr val="white">
                      <a:alpha val="10000"/>
                    </a:prstClr>
                  </a:solidFill>
                  <a:latin typeface="微软雅黑" panose="020B0503020204020204" charset="-122"/>
                  <a:ea typeface="微软雅黑" panose="020B0503020204020204" charset="-122"/>
                </a:rPr>
                <a:t>赏析</a:t>
              </a:r>
            </a:p>
          </p:txBody>
        </p:sp>
      </p:grpSp>
      <p:pic>
        <p:nvPicPr>
          <p:cNvPr id="5" name="图片 4"/>
          <p:cNvPicPr>
            <a:picLocks noChangeAspect="1"/>
          </p:cNvPicPr>
          <p:nvPr/>
        </p:nvPicPr>
        <p:blipFill rotWithShape="1">
          <a:blip r:embed="rId2">
            <a:extLst>
              <a:ext uri="{28A0092B-C50C-407E-A947-70E740481C1C}">
                <a14:useLocalDpi xmlns:a14="http://schemas.microsoft.com/office/drawing/2010/main" val="0"/>
              </a:ext>
            </a:extLst>
          </a:blip>
          <a:srcRect l="28993" t="13832" r="23968" b="53502"/>
          <a:stretch>
            <a:fillRect/>
          </a:stretch>
        </p:blipFill>
        <p:spPr>
          <a:xfrm>
            <a:off x="3857582" y="3140636"/>
            <a:ext cx="809193" cy="1267383"/>
          </a:xfrm>
          <a:prstGeom prst="rect">
            <a:avLst/>
          </a:prstGeom>
          <a:effectLst>
            <a:softEdge rad="76200"/>
          </a:effectLst>
        </p:spPr>
      </p:pic>
      <p:sp>
        <p:nvSpPr>
          <p:cNvPr id="461" name="TextBox 11"/>
          <p:cNvSpPr txBox="1"/>
          <p:nvPr/>
        </p:nvSpPr>
        <p:spPr>
          <a:xfrm>
            <a:off x="5330826" y="2590021"/>
            <a:ext cx="4712794" cy="707886"/>
          </a:xfrm>
          <a:prstGeom prst="rect">
            <a:avLst/>
          </a:prstGeom>
          <a:noFill/>
        </p:spPr>
        <p:txBody>
          <a:bodyPr wrap="square" rtlCol="0">
            <a:spAutoFit/>
          </a:bodyPr>
          <a:lstStyle/>
          <a:p>
            <a:r>
              <a:rPr lang="zh-CN" altLang="en-US" sz="4000" dirty="0">
                <a:solidFill>
                  <a:srgbClr val="61A5A7"/>
                </a:solidFill>
                <a:latin typeface="Georgia" panose="02040502050405020303" pitchFamily="18" charset="0"/>
                <a:ea typeface="Roboto Bk" pitchFamily="2" charset="0"/>
              </a:rPr>
              <a:t>欢迎使用微课资源</a:t>
            </a:r>
            <a:r>
              <a:rPr lang="en-US" sz="4000" dirty="0">
                <a:solidFill>
                  <a:srgbClr val="61A5A7"/>
                </a:solidFill>
                <a:latin typeface="Georgia" panose="02040502050405020303" pitchFamily="18" charset="0"/>
                <a:ea typeface="Roboto Bk" pitchFamily="2"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350"/>
                                        </p:tgtEl>
                                        <p:attrNameLst>
                                          <p:attrName>style.visibility</p:attrName>
                                        </p:attrNameLst>
                                      </p:cBhvr>
                                      <p:to>
                                        <p:strVal val="visible"/>
                                      </p:to>
                                    </p:set>
                                    <p:animEffect transition="in" filter="fade">
                                      <p:cBhvr>
                                        <p:cTn id="7" dur="500"/>
                                        <p:tgtEl>
                                          <p:spTgt spid="2350"/>
                                        </p:tgtEl>
                                      </p:cBhvr>
                                    </p:animEffect>
                                  </p:childTnLst>
                                </p:cTn>
                              </p:par>
                              <p:par>
                                <p:cTn id="8" presetID="42" presetClass="path" presetSubtype="0" repeatCount="indefinite" accel="50000" decel="50000" autoRev="1" fill="hold" nodeType="withEffect">
                                  <p:stCondLst>
                                    <p:cond delay="500"/>
                                  </p:stCondLst>
                                  <p:childTnLst>
                                    <p:animMotion origin="layout" path="M -5.55556E-7 3.33333E-6 L 0.08837 3.33333E-6 " pathEditMode="relative" rAng="0" ptsTypes="AA">
                                      <p:cBhvr>
                                        <p:cTn id="9" dur="4600" fill="hold"/>
                                        <p:tgtEl>
                                          <p:spTgt spid="2350"/>
                                        </p:tgtEl>
                                        <p:attrNameLst>
                                          <p:attrName>ppt_x</p:attrName>
                                          <p:attrName>ppt_y</p:attrName>
                                        </p:attrNameLst>
                                      </p:cBhvr>
                                      <p:rCtr x="4410" y="0"/>
                                    </p:animMotion>
                                  </p:childTnLst>
                                </p:cTn>
                              </p:par>
                              <p:par>
                                <p:cTn id="10" presetID="10" presetClass="entr" presetSubtype="0" fill="hold" nodeType="withEffect">
                                  <p:stCondLst>
                                    <p:cond delay="0"/>
                                  </p:stCondLst>
                                  <p:childTnLst>
                                    <p:set>
                                      <p:cBhvr>
                                        <p:cTn id="11" dur="1" fill="hold">
                                          <p:stCondLst>
                                            <p:cond delay="0"/>
                                          </p:stCondLst>
                                        </p:cTn>
                                        <p:tgtEl>
                                          <p:spTgt spid="2552"/>
                                        </p:tgtEl>
                                        <p:attrNameLst>
                                          <p:attrName>style.visibility</p:attrName>
                                        </p:attrNameLst>
                                      </p:cBhvr>
                                      <p:to>
                                        <p:strVal val="visible"/>
                                      </p:to>
                                    </p:set>
                                    <p:animEffect transition="in" filter="fade">
                                      <p:cBhvr>
                                        <p:cTn id="12" dur="500"/>
                                        <p:tgtEl>
                                          <p:spTgt spid="2552"/>
                                        </p:tgtEl>
                                      </p:cBhvr>
                                    </p:animEffect>
                                  </p:childTnLst>
                                </p:cTn>
                              </p:par>
                              <p:par>
                                <p:cTn id="13" presetID="42" presetClass="path" presetSubtype="0" repeatCount="indefinite" accel="50000" decel="50000" autoRev="1" fill="hold" nodeType="withEffect">
                                  <p:stCondLst>
                                    <p:cond delay="500"/>
                                  </p:stCondLst>
                                  <p:childTnLst>
                                    <p:animMotion origin="layout" path="M -1.38889E-6 1.48148E-6 L 0.10573 -0.00031 " pathEditMode="relative" rAng="0" ptsTypes="AA">
                                      <p:cBhvr>
                                        <p:cTn id="14" dur="3100" fill="hold"/>
                                        <p:tgtEl>
                                          <p:spTgt spid="2552"/>
                                        </p:tgtEl>
                                        <p:attrNameLst>
                                          <p:attrName>ppt_x</p:attrName>
                                          <p:attrName>ppt_y</p:attrName>
                                        </p:attrNameLst>
                                      </p:cBhvr>
                                      <p:rCtr x="5278" y="-31"/>
                                    </p:animMotion>
                                  </p:childTnLst>
                                </p:cTn>
                              </p:par>
                              <p:par>
                                <p:cTn id="15" presetID="10" presetClass="entr" presetSubtype="0" fill="hold" nodeType="withEffect">
                                  <p:stCondLst>
                                    <p:cond delay="0"/>
                                  </p:stCondLst>
                                  <p:childTnLst>
                                    <p:set>
                                      <p:cBhvr>
                                        <p:cTn id="16" dur="1" fill="hold">
                                          <p:stCondLst>
                                            <p:cond delay="0"/>
                                          </p:stCondLst>
                                        </p:cTn>
                                        <p:tgtEl>
                                          <p:spTgt spid="2351"/>
                                        </p:tgtEl>
                                        <p:attrNameLst>
                                          <p:attrName>style.visibility</p:attrName>
                                        </p:attrNameLst>
                                      </p:cBhvr>
                                      <p:to>
                                        <p:strVal val="visible"/>
                                      </p:to>
                                    </p:set>
                                    <p:animEffect transition="in" filter="fade">
                                      <p:cBhvr>
                                        <p:cTn id="17" dur="500"/>
                                        <p:tgtEl>
                                          <p:spTgt spid="2351"/>
                                        </p:tgtEl>
                                      </p:cBhvr>
                                    </p:animEffect>
                                  </p:childTnLst>
                                </p:cTn>
                              </p:par>
                              <p:par>
                                <p:cTn id="18" presetID="42" presetClass="path" presetSubtype="0" repeatCount="indefinite" accel="50000" decel="50000" autoRev="1" fill="hold" nodeType="withEffect">
                                  <p:stCondLst>
                                    <p:cond delay="500"/>
                                  </p:stCondLst>
                                  <p:childTnLst>
                                    <p:animMotion origin="layout" path="M -3.61111E-6 2.59259E-6 L -0.15017 -0.00023 " pathEditMode="relative" rAng="0" ptsTypes="AA">
                                      <p:cBhvr>
                                        <p:cTn id="19" dur="4000" fill="hold"/>
                                        <p:tgtEl>
                                          <p:spTgt spid="2351"/>
                                        </p:tgtEl>
                                        <p:attrNameLst>
                                          <p:attrName>ppt_x</p:attrName>
                                          <p:attrName>ppt_y</p:attrName>
                                        </p:attrNameLst>
                                      </p:cBhvr>
                                      <p:rCtr x="-7517" y="-23"/>
                                    </p:animMotion>
                                  </p:childTnLst>
                                </p:cTn>
                              </p:par>
                              <p:par>
                                <p:cTn id="20" presetID="2" presetClass="entr" presetSubtype="4" decel="56000" fill="hold" nodeType="withEffect">
                                  <p:stCondLst>
                                    <p:cond delay="0"/>
                                  </p:stCondLst>
                                  <p:childTnLst>
                                    <p:set>
                                      <p:cBhvr>
                                        <p:cTn id="21" dur="1" fill="hold">
                                          <p:stCondLst>
                                            <p:cond delay="0"/>
                                          </p:stCondLst>
                                        </p:cTn>
                                        <p:tgtEl>
                                          <p:spTgt spid="2558"/>
                                        </p:tgtEl>
                                        <p:attrNameLst>
                                          <p:attrName>style.visibility</p:attrName>
                                        </p:attrNameLst>
                                      </p:cBhvr>
                                      <p:to>
                                        <p:strVal val="visible"/>
                                      </p:to>
                                    </p:set>
                                    <p:anim calcmode="lin" valueType="num">
                                      <p:cBhvr additive="base">
                                        <p:cTn id="22" dur="750" fill="hold"/>
                                        <p:tgtEl>
                                          <p:spTgt spid="2558"/>
                                        </p:tgtEl>
                                        <p:attrNameLst>
                                          <p:attrName>ppt_x</p:attrName>
                                        </p:attrNameLst>
                                      </p:cBhvr>
                                      <p:tavLst>
                                        <p:tav tm="0">
                                          <p:val>
                                            <p:strVal val="#ppt_x"/>
                                          </p:val>
                                        </p:tav>
                                        <p:tav tm="100000">
                                          <p:val>
                                            <p:strVal val="#ppt_x"/>
                                          </p:val>
                                        </p:tav>
                                      </p:tavLst>
                                    </p:anim>
                                    <p:anim calcmode="lin" valueType="num">
                                      <p:cBhvr additive="base">
                                        <p:cTn id="23" dur="750" fill="hold"/>
                                        <p:tgtEl>
                                          <p:spTgt spid="2558"/>
                                        </p:tgtEl>
                                        <p:attrNameLst>
                                          <p:attrName>ppt_y</p:attrName>
                                        </p:attrNameLst>
                                      </p:cBhvr>
                                      <p:tavLst>
                                        <p:tav tm="0">
                                          <p:val>
                                            <p:strVal val="1+#ppt_h/2"/>
                                          </p:val>
                                        </p:tav>
                                        <p:tav tm="100000">
                                          <p:val>
                                            <p:strVal val="#ppt_y"/>
                                          </p:val>
                                        </p:tav>
                                      </p:tavLst>
                                    </p:anim>
                                  </p:childTnLst>
                                </p:cTn>
                              </p:par>
                              <p:par>
                                <p:cTn id="24" presetID="2" presetClass="entr" presetSubtype="4" decel="56000" fill="hold" nodeType="withEffect">
                                  <p:stCondLst>
                                    <p:cond delay="100"/>
                                  </p:stCondLst>
                                  <p:childTnLst>
                                    <p:set>
                                      <p:cBhvr>
                                        <p:cTn id="25" dur="1" fill="hold">
                                          <p:stCondLst>
                                            <p:cond delay="0"/>
                                          </p:stCondLst>
                                        </p:cTn>
                                        <p:tgtEl>
                                          <p:spTgt spid="1190"/>
                                        </p:tgtEl>
                                        <p:attrNameLst>
                                          <p:attrName>style.visibility</p:attrName>
                                        </p:attrNameLst>
                                      </p:cBhvr>
                                      <p:to>
                                        <p:strVal val="visible"/>
                                      </p:to>
                                    </p:set>
                                    <p:anim calcmode="lin" valueType="num">
                                      <p:cBhvr additive="base">
                                        <p:cTn id="26" dur="750" fill="hold"/>
                                        <p:tgtEl>
                                          <p:spTgt spid="1190"/>
                                        </p:tgtEl>
                                        <p:attrNameLst>
                                          <p:attrName>ppt_x</p:attrName>
                                        </p:attrNameLst>
                                      </p:cBhvr>
                                      <p:tavLst>
                                        <p:tav tm="0">
                                          <p:val>
                                            <p:strVal val="#ppt_x"/>
                                          </p:val>
                                        </p:tav>
                                        <p:tav tm="100000">
                                          <p:val>
                                            <p:strVal val="#ppt_x"/>
                                          </p:val>
                                        </p:tav>
                                      </p:tavLst>
                                    </p:anim>
                                    <p:anim calcmode="lin" valueType="num">
                                      <p:cBhvr additive="base">
                                        <p:cTn id="27" dur="750" fill="hold"/>
                                        <p:tgtEl>
                                          <p:spTgt spid="1190"/>
                                        </p:tgtEl>
                                        <p:attrNameLst>
                                          <p:attrName>ppt_y</p:attrName>
                                        </p:attrNameLst>
                                      </p:cBhvr>
                                      <p:tavLst>
                                        <p:tav tm="0">
                                          <p:val>
                                            <p:strVal val="1+#ppt_h/2"/>
                                          </p:val>
                                        </p:tav>
                                        <p:tav tm="100000">
                                          <p:val>
                                            <p:strVal val="#ppt_y"/>
                                          </p:val>
                                        </p:tav>
                                      </p:tavLst>
                                    </p:anim>
                                  </p:childTnLst>
                                </p:cTn>
                              </p:par>
                              <p:par>
                                <p:cTn id="28" presetID="2" presetClass="entr" presetSubtype="4" decel="56000" fill="hold" nodeType="withEffect">
                                  <p:stCondLst>
                                    <p:cond delay="200"/>
                                  </p:stCondLst>
                                  <p:childTnLst>
                                    <p:set>
                                      <p:cBhvr>
                                        <p:cTn id="29" dur="1" fill="hold">
                                          <p:stCondLst>
                                            <p:cond delay="0"/>
                                          </p:stCondLst>
                                        </p:cTn>
                                        <p:tgtEl>
                                          <p:spTgt spid="1162"/>
                                        </p:tgtEl>
                                        <p:attrNameLst>
                                          <p:attrName>style.visibility</p:attrName>
                                        </p:attrNameLst>
                                      </p:cBhvr>
                                      <p:to>
                                        <p:strVal val="visible"/>
                                      </p:to>
                                    </p:set>
                                    <p:anim calcmode="lin" valueType="num">
                                      <p:cBhvr additive="base">
                                        <p:cTn id="30" dur="750" fill="hold"/>
                                        <p:tgtEl>
                                          <p:spTgt spid="1162"/>
                                        </p:tgtEl>
                                        <p:attrNameLst>
                                          <p:attrName>ppt_x</p:attrName>
                                        </p:attrNameLst>
                                      </p:cBhvr>
                                      <p:tavLst>
                                        <p:tav tm="0">
                                          <p:val>
                                            <p:strVal val="#ppt_x"/>
                                          </p:val>
                                        </p:tav>
                                        <p:tav tm="100000">
                                          <p:val>
                                            <p:strVal val="#ppt_x"/>
                                          </p:val>
                                        </p:tav>
                                      </p:tavLst>
                                    </p:anim>
                                    <p:anim calcmode="lin" valueType="num">
                                      <p:cBhvr additive="base">
                                        <p:cTn id="31" dur="750" fill="hold"/>
                                        <p:tgtEl>
                                          <p:spTgt spid="1162"/>
                                        </p:tgtEl>
                                        <p:attrNameLst>
                                          <p:attrName>ppt_y</p:attrName>
                                        </p:attrNameLst>
                                      </p:cBhvr>
                                      <p:tavLst>
                                        <p:tav tm="0">
                                          <p:val>
                                            <p:strVal val="1+#ppt_h/2"/>
                                          </p:val>
                                        </p:tav>
                                        <p:tav tm="100000">
                                          <p:val>
                                            <p:strVal val="#ppt_y"/>
                                          </p:val>
                                        </p:tav>
                                      </p:tavLst>
                                    </p:anim>
                                  </p:childTnLst>
                                </p:cTn>
                              </p:par>
                              <p:par>
                                <p:cTn id="32" presetID="2" presetClass="entr" presetSubtype="4" decel="56000" fill="hold" nodeType="withEffect">
                                  <p:stCondLst>
                                    <p:cond delay="300"/>
                                  </p:stCondLst>
                                  <p:childTnLst>
                                    <p:set>
                                      <p:cBhvr>
                                        <p:cTn id="33" dur="1" fill="hold">
                                          <p:stCondLst>
                                            <p:cond delay="0"/>
                                          </p:stCondLst>
                                        </p:cTn>
                                        <p:tgtEl>
                                          <p:spTgt spid="1191"/>
                                        </p:tgtEl>
                                        <p:attrNameLst>
                                          <p:attrName>style.visibility</p:attrName>
                                        </p:attrNameLst>
                                      </p:cBhvr>
                                      <p:to>
                                        <p:strVal val="visible"/>
                                      </p:to>
                                    </p:set>
                                    <p:anim calcmode="lin" valueType="num">
                                      <p:cBhvr additive="base">
                                        <p:cTn id="34" dur="750" fill="hold"/>
                                        <p:tgtEl>
                                          <p:spTgt spid="1191"/>
                                        </p:tgtEl>
                                        <p:attrNameLst>
                                          <p:attrName>ppt_x</p:attrName>
                                        </p:attrNameLst>
                                      </p:cBhvr>
                                      <p:tavLst>
                                        <p:tav tm="0">
                                          <p:val>
                                            <p:strVal val="#ppt_x"/>
                                          </p:val>
                                        </p:tav>
                                        <p:tav tm="100000">
                                          <p:val>
                                            <p:strVal val="#ppt_x"/>
                                          </p:val>
                                        </p:tav>
                                      </p:tavLst>
                                    </p:anim>
                                    <p:anim calcmode="lin" valueType="num">
                                      <p:cBhvr additive="base">
                                        <p:cTn id="35" dur="750" fill="hold"/>
                                        <p:tgtEl>
                                          <p:spTgt spid="1191"/>
                                        </p:tgtEl>
                                        <p:attrNameLst>
                                          <p:attrName>ppt_y</p:attrName>
                                        </p:attrNameLst>
                                      </p:cBhvr>
                                      <p:tavLst>
                                        <p:tav tm="0">
                                          <p:val>
                                            <p:strVal val="1+#ppt_h/2"/>
                                          </p:val>
                                        </p:tav>
                                        <p:tav tm="100000">
                                          <p:val>
                                            <p:strVal val="#ppt_y"/>
                                          </p:val>
                                        </p:tav>
                                      </p:tavLst>
                                    </p:anim>
                                  </p:childTnLst>
                                </p:cTn>
                              </p:par>
                              <p:par>
                                <p:cTn id="36" presetID="2" presetClass="entr" presetSubtype="4" decel="56000" fill="hold" nodeType="withEffect">
                                  <p:stCondLst>
                                    <p:cond delay="400"/>
                                  </p:stCondLst>
                                  <p:childTnLst>
                                    <p:set>
                                      <p:cBhvr>
                                        <p:cTn id="37" dur="1" fill="hold">
                                          <p:stCondLst>
                                            <p:cond delay="0"/>
                                          </p:stCondLst>
                                        </p:cTn>
                                        <p:tgtEl>
                                          <p:spTgt spid="1161"/>
                                        </p:tgtEl>
                                        <p:attrNameLst>
                                          <p:attrName>style.visibility</p:attrName>
                                        </p:attrNameLst>
                                      </p:cBhvr>
                                      <p:to>
                                        <p:strVal val="visible"/>
                                      </p:to>
                                    </p:set>
                                    <p:anim calcmode="lin" valueType="num">
                                      <p:cBhvr additive="base">
                                        <p:cTn id="38" dur="750" fill="hold"/>
                                        <p:tgtEl>
                                          <p:spTgt spid="1161"/>
                                        </p:tgtEl>
                                        <p:attrNameLst>
                                          <p:attrName>ppt_x</p:attrName>
                                        </p:attrNameLst>
                                      </p:cBhvr>
                                      <p:tavLst>
                                        <p:tav tm="0">
                                          <p:val>
                                            <p:strVal val="#ppt_x"/>
                                          </p:val>
                                        </p:tav>
                                        <p:tav tm="100000">
                                          <p:val>
                                            <p:strVal val="#ppt_x"/>
                                          </p:val>
                                        </p:tav>
                                      </p:tavLst>
                                    </p:anim>
                                    <p:anim calcmode="lin" valueType="num">
                                      <p:cBhvr additive="base">
                                        <p:cTn id="39" dur="750" fill="hold"/>
                                        <p:tgtEl>
                                          <p:spTgt spid="1161"/>
                                        </p:tgtEl>
                                        <p:attrNameLst>
                                          <p:attrName>ppt_y</p:attrName>
                                        </p:attrNameLst>
                                      </p:cBhvr>
                                      <p:tavLst>
                                        <p:tav tm="0">
                                          <p:val>
                                            <p:strVal val="1+#ppt_h/2"/>
                                          </p:val>
                                        </p:tav>
                                        <p:tav tm="100000">
                                          <p:val>
                                            <p:strVal val="#ppt_y"/>
                                          </p:val>
                                        </p:tav>
                                      </p:tavLst>
                                    </p:anim>
                                  </p:childTnLst>
                                </p:cTn>
                              </p:par>
                              <p:par>
                                <p:cTn id="40" presetID="2" presetClass="entr" presetSubtype="4" decel="56000" fill="hold" nodeType="withEffect">
                                  <p:stCondLst>
                                    <p:cond delay="500"/>
                                  </p:stCondLst>
                                  <p:childTnLst>
                                    <p:set>
                                      <p:cBhvr>
                                        <p:cTn id="41" dur="1" fill="hold">
                                          <p:stCondLst>
                                            <p:cond delay="0"/>
                                          </p:stCondLst>
                                        </p:cTn>
                                        <p:tgtEl>
                                          <p:spTgt spid="1192"/>
                                        </p:tgtEl>
                                        <p:attrNameLst>
                                          <p:attrName>style.visibility</p:attrName>
                                        </p:attrNameLst>
                                      </p:cBhvr>
                                      <p:to>
                                        <p:strVal val="visible"/>
                                      </p:to>
                                    </p:set>
                                    <p:anim calcmode="lin" valueType="num">
                                      <p:cBhvr additive="base">
                                        <p:cTn id="42" dur="750" fill="hold"/>
                                        <p:tgtEl>
                                          <p:spTgt spid="1192"/>
                                        </p:tgtEl>
                                        <p:attrNameLst>
                                          <p:attrName>ppt_x</p:attrName>
                                        </p:attrNameLst>
                                      </p:cBhvr>
                                      <p:tavLst>
                                        <p:tav tm="0">
                                          <p:val>
                                            <p:strVal val="#ppt_x"/>
                                          </p:val>
                                        </p:tav>
                                        <p:tav tm="100000">
                                          <p:val>
                                            <p:strVal val="#ppt_x"/>
                                          </p:val>
                                        </p:tav>
                                      </p:tavLst>
                                    </p:anim>
                                    <p:anim calcmode="lin" valueType="num">
                                      <p:cBhvr additive="base">
                                        <p:cTn id="43" dur="750" fill="hold"/>
                                        <p:tgtEl>
                                          <p:spTgt spid="1192"/>
                                        </p:tgtEl>
                                        <p:attrNameLst>
                                          <p:attrName>ppt_y</p:attrName>
                                        </p:attrNameLst>
                                      </p:cBhvr>
                                      <p:tavLst>
                                        <p:tav tm="0">
                                          <p:val>
                                            <p:strVal val="1+#ppt_h/2"/>
                                          </p:val>
                                        </p:tav>
                                        <p:tav tm="100000">
                                          <p:val>
                                            <p:strVal val="#ppt_y"/>
                                          </p:val>
                                        </p:tav>
                                      </p:tavLst>
                                    </p:anim>
                                  </p:childTnLst>
                                </p:cTn>
                              </p:par>
                              <p:par>
                                <p:cTn id="44" presetID="2" presetClass="entr" presetSubtype="4" decel="56000" fill="hold" nodeType="withEffect">
                                  <p:stCondLst>
                                    <p:cond delay="600"/>
                                  </p:stCondLst>
                                  <p:childTnLst>
                                    <p:set>
                                      <p:cBhvr>
                                        <p:cTn id="45" dur="1" fill="hold">
                                          <p:stCondLst>
                                            <p:cond delay="0"/>
                                          </p:stCondLst>
                                        </p:cTn>
                                        <p:tgtEl>
                                          <p:spTgt spid="1160"/>
                                        </p:tgtEl>
                                        <p:attrNameLst>
                                          <p:attrName>style.visibility</p:attrName>
                                        </p:attrNameLst>
                                      </p:cBhvr>
                                      <p:to>
                                        <p:strVal val="visible"/>
                                      </p:to>
                                    </p:set>
                                    <p:anim calcmode="lin" valueType="num">
                                      <p:cBhvr additive="base">
                                        <p:cTn id="46" dur="750" fill="hold"/>
                                        <p:tgtEl>
                                          <p:spTgt spid="1160"/>
                                        </p:tgtEl>
                                        <p:attrNameLst>
                                          <p:attrName>ppt_x</p:attrName>
                                        </p:attrNameLst>
                                      </p:cBhvr>
                                      <p:tavLst>
                                        <p:tav tm="0">
                                          <p:val>
                                            <p:strVal val="#ppt_x"/>
                                          </p:val>
                                        </p:tav>
                                        <p:tav tm="100000">
                                          <p:val>
                                            <p:strVal val="#ppt_x"/>
                                          </p:val>
                                        </p:tav>
                                      </p:tavLst>
                                    </p:anim>
                                    <p:anim calcmode="lin" valueType="num">
                                      <p:cBhvr additive="base">
                                        <p:cTn id="47" dur="750" fill="hold"/>
                                        <p:tgtEl>
                                          <p:spTgt spid="1160"/>
                                        </p:tgtEl>
                                        <p:attrNameLst>
                                          <p:attrName>ppt_y</p:attrName>
                                        </p:attrNameLst>
                                      </p:cBhvr>
                                      <p:tavLst>
                                        <p:tav tm="0">
                                          <p:val>
                                            <p:strVal val="1+#ppt_h/2"/>
                                          </p:val>
                                        </p:tav>
                                        <p:tav tm="100000">
                                          <p:val>
                                            <p:strVal val="#ppt_y"/>
                                          </p:val>
                                        </p:tav>
                                      </p:tavLst>
                                    </p:anim>
                                  </p:childTnLst>
                                </p:cTn>
                              </p:par>
                              <p:par>
                                <p:cTn id="48" presetID="2" presetClass="entr" presetSubtype="4" decel="56000" fill="hold" nodeType="withEffect">
                                  <p:stCondLst>
                                    <p:cond delay="700"/>
                                  </p:stCondLst>
                                  <p:childTnLst>
                                    <p:set>
                                      <p:cBhvr>
                                        <p:cTn id="49" dur="1" fill="hold">
                                          <p:stCondLst>
                                            <p:cond delay="0"/>
                                          </p:stCondLst>
                                        </p:cTn>
                                        <p:tgtEl>
                                          <p:spTgt spid="1163"/>
                                        </p:tgtEl>
                                        <p:attrNameLst>
                                          <p:attrName>style.visibility</p:attrName>
                                        </p:attrNameLst>
                                      </p:cBhvr>
                                      <p:to>
                                        <p:strVal val="visible"/>
                                      </p:to>
                                    </p:set>
                                    <p:anim calcmode="lin" valueType="num">
                                      <p:cBhvr additive="base">
                                        <p:cTn id="50" dur="750" fill="hold"/>
                                        <p:tgtEl>
                                          <p:spTgt spid="1163"/>
                                        </p:tgtEl>
                                        <p:attrNameLst>
                                          <p:attrName>ppt_x</p:attrName>
                                        </p:attrNameLst>
                                      </p:cBhvr>
                                      <p:tavLst>
                                        <p:tav tm="0">
                                          <p:val>
                                            <p:strVal val="#ppt_x"/>
                                          </p:val>
                                        </p:tav>
                                        <p:tav tm="100000">
                                          <p:val>
                                            <p:strVal val="#ppt_x"/>
                                          </p:val>
                                        </p:tav>
                                      </p:tavLst>
                                    </p:anim>
                                    <p:anim calcmode="lin" valueType="num">
                                      <p:cBhvr additive="base">
                                        <p:cTn id="51" dur="750" fill="hold"/>
                                        <p:tgtEl>
                                          <p:spTgt spid="1163"/>
                                        </p:tgtEl>
                                        <p:attrNameLst>
                                          <p:attrName>ppt_y</p:attrName>
                                        </p:attrNameLst>
                                      </p:cBhvr>
                                      <p:tavLst>
                                        <p:tav tm="0">
                                          <p:val>
                                            <p:strVal val="1+#ppt_h/2"/>
                                          </p:val>
                                        </p:tav>
                                        <p:tav tm="100000">
                                          <p:val>
                                            <p:strVal val="#ppt_y"/>
                                          </p:val>
                                        </p:tav>
                                      </p:tavLst>
                                    </p:anim>
                                  </p:childTnLst>
                                </p:cTn>
                              </p:par>
                              <p:par>
                                <p:cTn id="52" presetID="22" presetClass="entr" presetSubtype="8" fill="hold" nodeType="withEffect">
                                  <p:stCondLst>
                                    <p:cond delay="1500"/>
                                  </p:stCondLst>
                                  <p:childTnLst>
                                    <p:set>
                                      <p:cBhvr>
                                        <p:cTn id="53" dur="1" fill="hold">
                                          <p:stCondLst>
                                            <p:cond delay="0"/>
                                          </p:stCondLst>
                                        </p:cTn>
                                        <p:tgtEl>
                                          <p:spTgt spid="1159"/>
                                        </p:tgtEl>
                                        <p:attrNameLst>
                                          <p:attrName>style.visibility</p:attrName>
                                        </p:attrNameLst>
                                      </p:cBhvr>
                                      <p:to>
                                        <p:strVal val="visible"/>
                                      </p:to>
                                    </p:set>
                                    <p:animEffect transition="in" filter="wipe(left)">
                                      <p:cBhvr>
                                        <p:cTn id="54" dur="500"/>
                                        <p:tgtEl>
                                          <p:spTgt spid="1159"/>
                                        </p:tgtEl>
                                      </p:cBhvr>
                                    </p:animEffect>
                                  </p:childTnLst>
                                </p:cTn>
                              </p:par>
                              <p:par>
                                <p:cTn id="55" presetID="22" presetClass="entr" presetSubtype="2" fill="hold" nodeType="withEffect">
                                  <p:stCondLst>
                                    <p:cond delay="1500"/>
                                  </p:stCondLst>
                                  <p:childTnLst>
                                    <p:set>
                                      <p:cBhvr>
                                        <p:cTn id="56" dur="1" fill="hold">
                                          <p:stCondLst>
                                            <p:cond delay="0"/>
                                          </p:stCondLst>
                                        </p:cTn>
                                        <p:tgtEl>
                                          <p:spTgt spid="1214"/>
                                        </p:tgtEl>
                                        <p:attrNameLst>
                                          <p:attrName>style.visibility</p:attrName>
                                        </p:attrNameLst>
                                      </p:cBhvr>
                                      <p:to>
                                        <p:strVal val="visible"/>
                                      </p:to>
                                    </p:set>
                                    <p:animEffect transition="in" filter="wipe(right)">
                                      <p:cBhvr>
                                        <p:cTn id="57" dur="500"/>
                                        <p:tgtEl>
                                          <p:spTgt spid="1214"/>
                                        </p:tgtEl>
                                      </p:cBhvr>
                                    </p:animEffect>
                                  </p:childTnLst>
                                </p:cTn>
                              </p:par>
                              <p:par>
                                <p:cTn id="58" presetID="22" presetClass="entr" presetSubtype="8" fill="hold" nodeType="withEffect">
                                  <p:stCondLst>
                                    <p:cond delay="1500"/>
                                  </p:stCondLst>
                                  <p:childTnLst>
                                    <p:set>
                                      <p:cBhvr>
                                        <p:cTn id="59" dur="1" fill="hold">
                                          <p:stCondLst>
                                            <p:cond delay="0"/>
                                          </p:stCondLst>
                                        </p:cTn>
                                        <p:tgtEl>
                                          <p:spTgt spid="1215"/>
                                        </p:tgtEl>
                                        <p:attrNameLst>
                                          <p:attrName>style.visibility</p:attrName>
                                        </p:attrNameLst>
                                      </p:cBhvr>
                                      <p:to>
                                        <p:strVal val="visible"/>
                                      </p:to>
                                    </p:set>
                                    <p:animEffect transition="in" filter="wipe(left)">
                                      <p:cBhvr>
                                        <p:cTn id="60" dur="500"/>
                                        <p:tgtEl>
                                          <p:spTgt spid="1215"/>
                                        </p:tgtEl>
                                      </p:cBhvr>
                                    </p:animEffect>
                                  </p:childTnLst>
                                </p:cTn>
                              </p:par>
                              <p:par>
                                <p:cTn id="61" presetID="10" presetClass="entr" presetSubtype="0" fill="hold" grpId="0" nodeType="withEffect">
                                  <p:stCondLst>
                                    <p:cond delay="2300"/>
                                  </p:stCondLst>
                                  <p:childTnLst>
                                    <p:set>
                                      <p:cBhvr>
                                        <p:cTn id="62" dur="1" fill="hold">
                                          <p:stCondLst>
                                            <p:cond delay="0"/>
                                          </p:stCondLst>
                                        </p:cTn>
                                        <p:tgtEl>
                                          <p:spTgt spid="473"/>
                                        </p:tgtEl>
                                        <p:attrNameLst>
                                          <p:attrName>style.visibility</p:attrName>
                                        </p:attrNameLst>
                                      </p:cBhvr>
                                      <p:to>
                                        <p:strVal val="visible"/>
                                      </p:to>
                                    </p:set>
                                    <p:animEffect transition="in" filter="fade">
                                      <p:cBhvr>
                                        <p:cTn id="63" dur="500"/>
                                        <p:tgtEl>
                                          <p:spTgt spid="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a:xfrm>
            <a:off x="2135560" y="1"/>
            <a:ext cx="8153400" cy="731839"/>
          </a:xfrm>
        </p:spPr>
        <p:txBody>
          <a:bodyPr>
            <a:normAutofit/>
          </a:bodyPr>
          <a:lstStyle/>
          <a:p>
            <a:r>
              <a:rPr lang="zh-CN" altLang="en-US" sz="2000" b="1" dirty="0">
                <a:latin typeface="宋体" panose="02010600030101010101" pitchFamily="2" charset="-122"/>
              </a:rPr>
              <a:t>数据库安全管理</a:t>
            </a:r>
            <a:r>
              <a:rPr lang="en-US" altLang="zh-CN" sz="2000" b="1" dirty="0">
                <a:latin typeface="宋体" panose="02010600030101010101" pitchFamily="2" charset="-122"/>
              </a:rPr>
              <a:t>(1)</a:t>
            </a:r>
          </a:p>
        </p:txBody>
      </p:sp>
      <p:sp>
        <p:nvSpPr>
          <p:cNvPr id="4101" name="Rectangle 3"/>
          <p:cNvSpPr>
            <a:spLocks noGrp="1" noChangeArrowheads="1"/>
          </p:cNvSpPr>
          <p:nvPr>
            <p:ph idx="1"/>
          </p:nvPr>
        </p:nvSpPr>
        <p:spPr>
          <a:xfrm>
            <a:off x="1026160" y="972609"/>
            <a:ext cx="10800080" cy="1871663"/>
          </a:xfrm>
        </p:spPr>
        <p:txBody>
          <a:bodyPr>
            <a:normAutofit lnSpcReduction="10000"/>
          </a:bodyPr>
          <a:lstStyle/>
          <a:p>
            <a:pPr eaLnBrk="1" hangingPunct="1">
              <a:buSzPct val="80000"/>
            </a:pPr>
            <a:r>
              <a:rPr lang="en-US" altLang="zh-CN" sz="2400" dirty="0"/>
              <a:t>SQL Server</a:t>
            </a:r>
            <a:r>
              <a:rPr lang="zh-CN" altLang="en-US" sz="2400" dirty="0"/>
              <a:t>的安全模型分为</a:t>
            </a:r>
            <a:r>
              <a:rPr lang="zh-CN" altLang="en-US" sz="2400" b="1" dirty="0">
                <a:solidFill>
                  <a:srgbClr val="0070C0"/>
                </a:solidFill>
              </a:rPr>
              <a:t>三层结构</a:t>
            </a:r>
            <a:r>
              <a:rPr lang="zh-CN" altLang="en-US" sz="2400" dirty="0">
                <a:solidFill>
                  <a:srgbClr val="148BD4"/>
                </a:solidFill>
              </a:rPr>
              <a:t>，</a:t>
            </a:r>
            <a:r>
              <a:rPr lang="zh-CN" altLang="en-US" sz="2400" dirty="0"/>
              <a:t>分别为：</a:t>
            </a:r>
          </a:p>
          <a:p>
            <a:pPr lvl="1" eaLnBrk="1" hangingPunct="1">
              <a:lnSpc>
                <a:spcPct val="130000"/>
              </a:lnSpc>
            </a:pPr>
            <a:r>
              <a:rPr lang="zh-CN" altLang="en-US" sz="2200" dirty="0"/>
              <a:t>服务器安全管理</a:t>
            </a:r>
          </a:p>
          <a:p>
            <a:pPr lvl="1" eaLnBrk="1" hangingPunct="1">
              <a:lnSpc>
                <a:spcPct val="130000"/>
              </a:lnSpc>
            </a:pPr>
            <a:r>
              <a:rPr lang="zh-CN" altLang="en-US" sz="2200" dirty="0"/>
              <a:t>数据库安全管理</a:t>
            </a:r>
          </a:p>
          <a:p>
            <a:pPr lvl="1" eaLnBrk="1" hangingPunct="1">
              <a:lnSpc>
                <a:spcPct val="130000"/>
              </a:lnSpc>
            </a:pPr>
            <a:r>
              <a:rPr lang="zh-CN" altLang="en-US" sz="2200" dirty="0"/>
              <a:t>数据库对象的访问权限管理</a:t>
            </a:r>
          </a:p>
          <a:p>
            <a:pPr eaLnBrk="1" hangingPunct="1"/>
            <a:endParaRPr lang="en-US" altLang="zh-CN" sz="2200" dirty="0"/>
          </a:p>
        </p:txBody>
      </p:sp>
      <p:sp>
        <p:nvSpPr>
          <p:cNvPr id="5" name="日期占位符 3"/>
          <p:cNvSpPr>
            <a:spLocks noGrp="1"/>
          </p:cNvSpPr>
          <p:nvPr>
            <p:ph type="dt" sz="half" idx="10"/>
          </p:nvPr>
        </p:nvSpPr>
        <p:spPr/>
        <p:txBody>
          <a:bodyPr/>
          <a:lstStyle/>
          <a:p>
            <a:pPr>
              <a:defRPr/>
            </a:pPr>
            <a:fld id="{D55949A6-4095-430D-8192-7650A65C6F22}" type="datetime1">
              <a:rPr lang="zh-CN" altLang="en-US"/>
              <a:t>2020/5/1</a:t>
            </a:fld>
            <a:endParaRPr lang="en-US" altLang="zh-CN"/>
          </a:p>
        </p:txBody>
      </p:sp>
      <p:sp>
        <p:nvSpPr>
          <p:cNvPr id="6" name="灯片编号占位符 4"/>
          <p:cNvSpPr>
            <a:spLocks noGrp="1"/>
          </p:cNvSpPr>
          <p:nvPr>
            <p:ph type="sldNum" sz="quarter" idx="12"/>
          </p:nvPr>
        </p:nvSpPr>
        <p:spPr/>
        <p:txBody>
          <a:bodyPr/>
          <a:lstStyle/>
          <a:p>
            <a:pPr>
              <a:defRPr/>
            </a:pPr>
            <a:fld id="{D0CB2A79-99C8-4379-966A-145C6B04345C}" type="slidenum">
              <a:rPr lang="en-US" altLang="zh-CN"/>
              <a:t>8</a:t>
            </a:fld>
            <a:r>
              <a:rPr lang="en-US" altLang="zh-CN"/>
              <a:t>/69</a:t>
            </a:r>
          </a:p>
        </p:txBody>
      </p:sp>
      <p:sp>
        <p:nvSpPr>
          <p:cNvPr id="4102" name="Rectangle 4"/>
          <p:cNvSpPr>
            <a:spLocks noChangeArrowheads="1"/>
          </p:cNvSpPr>
          <p:nvPr/>
        </p:nvSpPr>
        <p:spPr bwMode="auto">
          <a:xfrm>
            <a:off x="883340" y="3230563"/>
            <a:ext cx="10657840" cy="1697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buClr>
                <a:srgbClr val="0000CC"/>
              </a:buClr>
              <a:buSzPct val="80000"/>
              <a:buFont typeface="Wingdings" panose="05000000000000000000" pitchFamily="2" charset="2"/>
              <a:buChar char="n"/>
            </a:pPr>
            <a:r>
              <a:rPr lang="en-US" altLang="zh-CN" sz="2400" b="1" dirty="0"/>
              <a:t> </a:t>
            </a:r>
            <a:r>
              <a:rPr lang="zh-CN" altLang="en-US" sz="2400" b="1" dirty="0"/>
              <a:t>用户访问数据库时需要经历的三个阶段及相应的</a:t>
            </a:r>
            <a:r>
              <a:rPr lang="zh-CN" altLang="en-US" sz="2400" b="1" dirty="0">
                <a:solidFill>
                  <a:srgbClr val="0070C0"/>
                </a:solidFill>
              </a:rPr>
              <a:t>安全认证</a:t>
            </a:r>
            <a:r>
              <a:rPr lang="zh-CN" altLang="en-US" sz="2400" b="1" dirty="0"/>
              <a:t>过程：</a:t>
            </a:r>
          </a:p>
          <a:p>
            <a:pPr eaLnBrk="1" hangingPunct="1">
              <a:lnSpc>
                <a:spcPct val="150000"/>
              </a:lnSpc>
              <a:spcBef>
                <a:spcPct val="30000"/>
              </a:spcBef>
            </a:pPr>
            <a:r>
              <a:rPr lang="zh-CN" altLang="en-US" sz="2200" b="1" dirty="0"/>
              <a:t>      </a:t>
            </a:r>
            <a:r>
              <a:rPr lang="zh-CN" altLang="en-US" sz="2200" b="1" dirty="0">
                <a:solidFill>
                  <a:srgbClr val="006600"/>
                </a:solidFill>
              </a:rPr>
              <a:t>第一阶段：</a:t>
            </a:r>
            <a:r>
              <a:rPr lang="zh-CN" altLang="en-US" sz="2200" b="1" dirty="0"/>
              <a:t>用户首先登录到</a:t>
            </a:r>
            <a:r>
              <a:rPr lang="en-US" altLang="zh-CN" sz="2200" b="1" dirty="0"/>
              <a:t>SQL Server</a:t>
            </a:r>
            <a:r>
              <a:rPr lang="zh-CN" altLang="en-US" sz="2200" b="1" dirty="0"/>
              <a:t>实例。在登录时，系统要对其进行</a:t>
            </a:r>
            <a:r>
              <a:rPr lang="zh-CN" altLang="en-US" sz="2200" b="1" dirty="0">
                <a:solidFill>
                  <a:srgbClr val="E24747"/>
                </a:solidFill>
              </a:rPr>
              <a:t>身份验证</a:t>
            </a:r>
            <a:r>
              <a:rPr lang="zh-CN" altLang="en-US" sz="2200" b="1" dirty="0"/>
              <a:t>，被认为是合法时才能登录到</a:t>
            </a:r>
            <a:r>
              <a:rPr lang="en-US" altLang="zh-CN" sz="2200" b="1" dirty="0"/>
              <a:t>SQL Server</a:t>
            </a:r>
            <a:r>
              <a:rPr lang="zh-CN" altLang="en-US" sz="2200" b="1" dirty="0"/>
              <a:t>实例；</a:t>
            </a:r>
          </a:p>
        </p:txBody>
      </p:sp>
    </p:spTree>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p:nvPr>
        </p:nvSpPr>
        <p:spPr>
          <a:xfrm>
            <a:off x="2063552" y="1"/>
            <a:ext cx="8153400" cy="731839"/>
          </a:xfrm>
        </p:spPr>
        <p:txBody>
          <a:bodyPr>
            <a:normAutofit/>
          </a:bodyPr>
          <a:lstStyle/>
          <a:p>
            <a:r>
              <a:rPr lang="zh-CN" altLang="en-US" sz="2000" b="1" dirty="0">
                <a:latin typeface="宋体" panose="02010600030101010101" pitchFamily="2" charset="-122"/>
              </a:rPr>
              <a:t>数据库安全管理</a:t>
            </a:r>
            <a:r>
              <a:rPr lang="en-US" altLang="zh-CN" sz="2000" b="1" dirty="0">
                <a:latin typeface="宋体" panose="02010600030101010101" pitchFamily="2" charset="-122"/>
              </a:rPr>
              <a:t>(2)</a:t>
            </a:r>
          </a:p>
        </p:txBody>
      </p:sp>
      <p:sp>
        <p:nvSpPr>
          <p:cNvPr id="5126" name="Rectangle 3"/>
          <p:cNvSpPr>
            <a:spLocks noGrp="1" noChangeArrowheads="1"/>
          </p:cNvSpPr>
          <p:nvPr>
            <p:ph idx="1"/>
          </p:nvPr>
        </p:nvSpPr>
        <p:spPr>
          <a:xfrm>
            <a:off x="609600" y="682498"/>
            <a:ext cx="11236960" cy="4752975"/>
          </a:xfrm>
        </p:spPr>
        <p:txBody>
          <a:bodyPr/>
          <a:lstStyle/>
          <a:p>
            <a:pPr algn="just" eaLnBrk="1" hangingPunct="1">
              <a:lnSpc>
                <a:spcPct val="150000"/>
              </a:lnSpc>
              <a:spcAft>
                <a:spcPct val="40000"/>
              </a:spcAft>
            </a:pPr>
            <a:r>
              <a:rPr lang="zh-CN" altLang="en-US" sz="2200" dirty="0">
                <a:solidFill>
                  <a:srgbClr val="006600"/>
                </a:solidFill>
              </a:rPr>
              <a:t>第二阶段</a:t>
            </a:r>
            <a:r>
              <a:rPr lang="zh-CN" altLang="en-US" sz="2200" dirty="0"/>
              <a:t>：用户在每个要访问的数据库里必须获得一个用户账号。</a:t>
            </a:r>
            <a:r>
              <a:rPr lang="en-US" altLang="zh-CN" sz="2200" dirty="0"/>
              <a:t>SQL Server</a:t>
            </a:r>
            <a:r>
              <a:rPr lang="zh-CN" altLang="en-US" sz="2200" dirty="0"/>
              <a:t>实例将</a:t>
            </a:r>
            <a:r>
              <a:rPr lang="en-US" altLang="zh-CN" sz="2200" dirty="0"/>
              <a:t>SQL Server</a:t>
            </a:r>
            <a:r>
              <a:rPr lang="zh-CN" altLang="en-US" sz="2200" dirty="0"/>
              <a:t>登录映射到</a:t>
            </a:r>
            <a:r>
              <a:rPr lang="zh-CN" altLang="en-US" sz="2200" b="1" dirty="0">
                <a:solidFill>
                  <a:srgbClr val="FF0000"/>
                </a:solidFill>
              </a:rPr>
              <a:t>数据库用户</a:t>
            </a:r>
            <a:r>
              <a:rPr lang="zh-CN" altLang="en-US" sz="2200" dirty="0"/>
              <a:t>账号上，在这个数据库的用户账号上定义数据库的管理和数据对象的访问</a:t>
            </a:r>
            <a:r>
              <a:rPr lang="zh-CN" altLang="en-US" sz="2200" dirty="0">
                <a:solidFill>
                  <a:srgbClr val="148BD4"/>
                </a:solidFill>
              </a:rPr>
              <a:t>安全策略</a:t>
            </a:r>
            <a:r>
              <a:rPr lang="zh-CN" altLang="en-US" sz="2200" dirty="0"/>
              <a:t>。</a:t>
            </a:r>
          </a:p>
          <a:p>
            <a:pPr algn="just" eaLnBrk="1" hangingPunct="1">
              <a:lnSpc>
                <a:spcPct val="150000"/>
              </a:lnSpc>
              <a:spcAft>
                <a:spcPct val="40000"/>
              </a:spcAft>
            </a:pPr>
            <a:r>
              <a:rPr lang="zh-CN" altLang="en-US" sz="2200" dirty="0">
                <a:solidFill>
                  <a:srgbClr val="006600"/>
                </a:solidFill>
              </a:rPr>
              <a:t>第三个阶段</a:t>
            </a:r>
            <a:r>
              <a:rPr lang="zh-CN" altLang="en-US" sz="2200" dirty="0"/>
              <a:t>：用户访问数据库。用户访问数据对象时，系统要检查用户是否具有访问数据库对象、执行动作的权限，经过语句许可权限的验证，才能实现对数据的操作。</a:t>
            </a:r>
          </a:p>
        </p:txBody>
      </p:sp>
      <p:sp>
        <p:nvSpPr>
          <p:cNvPr id="9" name="日期占位符 3"/>
          <p:cNvSpPr>
            <a:spLocks noGrp="1"/>
          </p:cNvSpPr>
          <p:nvPr>
            <p:ph type="dt" sz="half" idx="10"/>
          </p:nvPr>
        </p:nvSpPr>
        <p:spPr/>
        <p:txBody>
          <a:bodyPr/>
          <a:lstStyle/>
          <a:p>
            <a:pPr>
              <a:defRPr/>
            </a:pPr>
            <a:fld id="{39C70782-E931-4B60-8F67-99ECD700B00C}" type="datetime1">
              <a:rPr lang="zh-CN" altLang="en-US"/>
              <a:t>2020/5/1</a:t>
            </a:fld>
            <a:endParaRPr lang="en-US" altLang="zh-CN"/>
          </a:p>
        </p:txBody>
      </p:sp>
      <p:sp>
        <p:nvSpPr>
          <p:cNvPr id="10" name="灯片编号占位符 4"/>
          <p:cNvSpPr>
            <a:spLocks noGrp="1"/>
          </p:cNvSpPr>
          <p:nvPr>
            <p:ph type="sldNum" sz="quarter" idx="12"/>
          </p:nvPr>
        </p:nvSpPr>
        <p:spPr/>
        <p:txBody>
          <a:bodyPr/>
          <a:lstStyle/>
          <a:p>
            <a:pPr>
              <a:defRPr/>
            </a:pPr>
            <a:fld id="{6AE36E71-3D3E-46A0-8D05-91AB498E0956}" type="slidenum">
              <a:rPr lang="en-US" altLang="zh-CN"/>
              <a:t>9</a:t>
            </a:fld>
            <a:r>
              <a:rPr lang="en-US" altLang="zh-CN"/>
              <a:t>/69</a:t>
            </a:r>
          </a:p>
        </p:txBody>
      </p:sp>
      <p:grpSp>
        <p:nvGrpSpPr>
          <p:cNvPr id="5124" name="Group 8"/>
          <p:cNvGrpSpPr/>
          <p:nvPr/>
        </p:nvGrpSpPr>
        <p:grpSpPr bwMode="auto">
          <a:xfrm>
            <a:off x="3620096" y="3361267"/>
            <a:ext cx="4764352" cy="2760090"/>
            <a:chOff x="1383" y="2659"/>
            <a:chExt cx="3240" cy="1361"/>
          </a:xfrm>
        </p:grpSpPr>
        <p:sp>
          <p:nvSpPr>
            <p:cNvPr id="5128" name="Oval 4"/>
            <p:cNvSpPr>
              <a:spLocks noChangeArrowheads="1"/>
            </p:cNvSpPr>
            <p:nvPr/>
          </p:nvSpPr>
          <p:spPr bwMode="auto">
            <a:xfrm>
              <a:off x="1383" y="2659"/>
              <a:ext cx="2767" cy="1361"/>
            </a:xfrm>
            <a:prstGeom prst="ellipse">
              <a:avLst/>
            </a:prstGeom>
            <a:solidFill>
              <a:srgbClr val="CCFF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b="1" dirty="0"/>
                <a:t>Windows</a:t>
              </a:r>
              <a:r>
                <a:rPr lang="zh-CN" altLang="en-US" b="1" dirty="0"/>
                <a:t>用户</a:t>
              </a:r>
            </a:p>
            <a:p>
              <a:pPr algn="ctr" eaLnBrk="1" hangingPunct="1"/>
              <a:endParaRPr lang="zh-CN" altLang="en-US" dirty="0"/>
            </a:p>
            <a:p>
              <a:pPr algn="ctr" eaLnBrk="1" hangingPunct="1"/>
              <a:endParaRPr lang="zh-CN" altLang="en-US" dirty="0"/>
            </a:p>
            <a:p>
              <a:pPr algn="ctr" eaLnBrk="1" hangingPunct="1"/>
              <a:endParaRPr lang="zh-CN" altLang="en-US" dirty="0"/>
            </a:p>
            <a:p>
              <a:pPr algn="ctr" eaLnBrk="1" hangingPunct="1"/>
              <a:endParaRPr lang="zh-CN" altLang="en-US" dirty="0"/>
            </a:p>
            <a:p>
              <a:pPr algn="ctr" eaLnBrk="1" hangingPunct="1"/>
              <a:endParaRPr lang="en-US" altLang="zh-CN" dirty="0"/>
            </a:p>
          </p:txBody>
        </p:sp>
        <p:sp>
          <p:nvSpPr>
            <p:cNvPr id="5129" name="Rectangle 5"/>
            <p:cNvSpPr>
              <a:spLocks noChangeArrowheads="1"/>
            </p:cNvSpPr>
            <p:nvPr/>
          </p:nvSpPr>
          <p:spPr bwMode="auto">
            <a:xfrm>
              <a:off x="1729" y="3103"/>
              <a:ext cx="2124" cy="692"/>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dirty="0"/>
                <a:t>服务器级</a:t>
              </a:r>
              <a:r>
                <a:rPr lang="zh-CN" altLang="en-US" sz="1600" b="1" dirty="0">
                  <a:solidFill>
                    <a:srgbClr val="FF0000"/>
                  </a:solidFill>
                </a:rPr>
                <a:t>“登录账户”或“登录名”</a:t>
              </a:r>
            </a:p>
            <a:p>
              <a:pPr algn="ctr" eaLnBrk="1" hangingPunct="1"/>
              <a:endParaRPr lang="zh-CN" altLang="en-US" sz="1600" b="1" dirty="0"/>
            </a:p>
            <a:p>
              <a:pPr algn="ctr" eaLnBrk="1" hangingPunct="1"/>
              <a:endParaRPr lang="zh-CN" altLang="en-US" sz="1600" dirty="0"/>
            </a:p>
            <a:p>
              <a:pPr algn="ctr" eaLnBrk="1" hangingPunct="1"/>
              <a:endParaRPr lang="en-US" altLang="zh-CN" sz="1600" dirty="0"/>
            </a:p>
          </p:txBody>
        </p:sp>
        <p:sp>
          <p:nvSpPr>
            <p:cNvPr id="5130" name="Text Box 7"/>
            <p:cNvSpPr txBox="1">
              <a:spLocks noChangeArrowheads="1"/>
            </p:cNvSpPr>
            <p:nvPr/>
          </p:nvSpPr>
          <p:spPr bwMode="auto">
            <a:xfrm>
              <a:off x="4306" y="2874"/>
              <a:ext cx="317"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solidFill>
                    <a:srgbClr val="FF0066"/>
                  </a:solidFill>
                </a:rPr>
                <a:t>三层安全性</a:t>
              </a:r>
            </a:p>
          </p:txBody>
        </p:sp>
      </p:grpSp>
      <p:sp>
        <p:nvSpPr>
          <p:cNvPr id="5127" name="Oval 6"/>
          <p:cNvSpPr>
            <a:spLocks noChangeArrowheads="1"/>
          </p:cNvSpPr>
          <p:nvPr/>
        </p:nvSpPr>
        <p:spPr bwMode="auto">
          <a:xfrm>
            <a:off x="4358310" y="4829541"/>
            <a:ext cx="2592387" cy="720725"/>
          </a:xfrm>
          <a:prstGeom prst="ellipse">
            <a:avLst/>
          </a:prstGeom>
          <a:solidFill>
            <a:srgbClr val="FFCC99"/>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1600" b="1"/>
              <a:t>数据库对像级权限</a:t>
            </a:r>
          </a:p>
        </p:txBody>
      </p:sp>
    </p:spTree>
  </p:cSld>
  <p:clrMapOvr>
    <a:masterClrMapping/>
  </p:clrMapOvr>
  <p:transition>
    <p:comb dir="vert"/>
  </p:transition>
</p:sld>
</file>

<file path=ppt/theme/theme1.xml><?xml version="1.0" encoding="utf-8"?>
<a:theme xmlns:a="http://schemas.openxmlformats.org/drawingml/2006/main" name="冯演示模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冯演示模版</Template>
  <TotalTime>4233</TotalTime>
  <Words>7833</Words>
  <Application>Microsoft Office PowerPoint</Application>
  <PresentationFormat>宽屏</PresentationFormat>
  <Paragraphs>755</Paragraphs>
  <Slides>76</Slides>
  <Notes>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76</vt:i4>
      </vt:variant>
    </vt:vector>
  </HeadingPairs>
  <TitlesOfParts>
    <vt:vector size="88" baseType="lpstr">
      <vt:lpstr>Open Sans Light</vt:lpstr>
      <vt:lpstr>等线</vt:lpstr>
      <vt:lpstr>宋体</vt:lpstr>
      <vt:lpstr>微软雅黑</vt:lpstr>
      <vt:lpstr>张海山锐谐体</vt:lpstr>
      <vt:lpstr>Arial</vt:lpstr>
      <vt:lpstr>Calibri</vt:lpstr>
      <vt:lpstr>Georgia</vt:lpstr>
      <vt:lpstr>Tahoma</vt:lpstr>
      <vt:lpstr>Times New Roman</vt:lpstr>
      <vt:lpstr>Wingdings</vt:lpstr>
      <vt:lpstr>冯演示模版</vt:lpstr>
      <vt:lpstr>PowerPoint 演示文稿</vt:lpstr>
      <vt:lpstr>补充：数据库安全-概述</vt:lpstr>
      <vt:lpstr>补充：数据库安全-模型</vt:lpstr>
      <vt:lpstr>补充：数据库安全-用户身份鉴别</vt:lpstr>
      <vt:lpstr>补充：数据库安全-存取控制</vt:lpstr>
      <vt:lpstr>补充：数据库安全-数据库角色</vt:lpstr>
      <vt:lpstr>补充：数据库安全-强制存取控制方法</vt:lpstr>
      <vt:lpstr>数据库安全管理(1)</vt:lpstr>
      <vt:lpstr>数据库安全管理(2)</vt:lpstr>
      <vt:lpstr>PowerPoint 演示文稿</vt:lpstr>
      <vt:lpstr>Windows验证模式 </vt:lpstr>
      <vt:lpstr>混合验证模式 </vt:lpstr>
      <vt:lpstr>Windows验证与混合验证比较</vt:lpstr>
      <vt:lpstr>PowerPoint 演示文稿</vt:lpstr>
      <vt:lpstr>使用“编辑服务器注册属性” </vt:lpstr>
      <vt:lpstr>使用“对象资源管理器” </vt:lpstr>
      <vt:lpstr>Windows身份验证方式修改为混合身份验证模式</vt:lpstr>
      <vt:lpstr>PowerPoint 演示文稿</vt:lpstr>
      <vt:lpstr>创建登录账户(1) </vt:lpstr>
      <vt:lpstr>创建登录账户(2) </vt:lpstr>
      <vt:lpstr>创建登录账户(3) </vt:lpstr>
      <vt:lpstr>创建登录账户(4) </vt:lpstr>
      <vt:lpstr>创建登录账户(5) </vt:lpstr>
      <vt:lpstr>创建登录账户(6) </vt:lpstr>
      <vt:lpstr>创建登录账户(8) </vt:lpstr>
      <vt:lpstr>创建登录账户(9) </vt:lpstr>
      <vt:lpstr>管理登录账户(1) </vt:lpstr>
      <vt:lpstr>管理登录账户(2) </vt:lpstr>
      <vt:lpstr>管理登录账户(3) </vt:lpstr>
      <vt:lpstr>PowerPoint 演示文稿</vt:lpstr>
      <vt:lpstr>登录账户和用户名的关系</vt:lpstr>
      <vt:lpstr>登录名(账户)与数据库用户区别</vt:lpstr>
      <vt:lpstr>几个特殊的登录账户和用户名(1)</vt:lpstr>
      <vt:lpstr>几个特殊的登录账户和用户名(2)</vt:lpstr>
      <vt:lpstr>几个特殊的登录账户和用户名(3)</vt:lpstr>
      <vt:lpstr>几个特殊的登录账户和用户名(4)</vt:lpstr>
      <vt:lpstr>创建数据库用户 (1) </vt:lpstr>
      <vt:lpstr>创建数据库用户 (2) </vt:lpstr>
      <vt:lpstr>删除数据库的用户(2) </vt:lpstr>
      <vt:lpstr>本次课小结</vt:lpstr>
      <vt:lpstr>PowerPoint 演示文稿</vt:lpstr>
      <vt:lpstr>常见的几种角色(1)</vt:lpstr>
      <vt:lpstr>常见的几种角色(2)</vt:lpstr>
      <vt:lpstr> SQL Server角色类型 (1) </vt:lpstr>
      <vt:lpstr> SQL Server角色类型 (2) </vt:lpstr>
      <vt:lpstr> SQL Server角色类型 (3) </vt:lpstr>
      <vt:lpstr> SQL Server角色类型 (3) </vt:lpstr>
      <vt:lpstr>固定服务器角色管理(1) </vt:lpstr>
      <vt:lpstr>固定服务器角色管理(1) </vt:lpstr>
      <vt:lpstr>固定服务器角色管理(2) </vt:lpstr>
      <vt:lpstr>固定服务器角色管理(3) </vt:lpstr>
      <vt:lpstr>固定服务器角色管理(3) </vt:lpstr>
      <vt:lpstr> 固定数据库角色管理(1)</vt:lpstr>
      <vt:lpstr> 固定数据库角色管理(2)</vt:lpstr>
      <vt:lpstr> 固定数据库角色管理(3)</vt:lpstr>
      <vt:lpstr> 固定数据库角色管理(4)</vt:lpstr>
      <vt:lpstr>用户定义数据库角色 (1)</vt:lpstr>
      <vt:lpstr>用户定义数据库角色 (2)</vt:lpstr>
      <vt:lpstr>用户定义数据库角色 (3)</vt:lpstr>
      <vt:lpstr>用户定义数据库角色 (4)</vt:lpstr>
      <vt:lpstr>PowerPoint 演示文稿</vt:lpstr>
      <vt:lpstr>语句权限(1) </vt:lpstr>
      <vt:lpstr>语句权限(2) </vt:lpstr>
      <vt:lpstr>对象权限(2) </vt:lpstr>
      <vt:lpstr>对象权限(2)</vt:lpstr>
      <vt:lpstr>对象权限(3)</vt:lpstr>
      <vt:lpstr>授予用户或角色权限(1) </vt:lpstr>
      <vt:lpstr>授予用户或角色权限(2) </vt:lpstr>
      <vt:lpstr>授予用户或角色权限(3) </vt:lpstr>
      <vt:lpstr>拒绝用户或角色权限 (1) </vt:lpstr>
      <vt:lpstr> 撤销用户或角色权限 (1) </vt:lpstr>
      <vt:lpstr>授予用户或角色权限(1) </vt:lpstr>
      <vt:lpstr>授予用户或角色权限(2) </vt:lpstr>
      <vt:lpstr>使用系统存储过程查看权限</vt:lpstr>
      <vt:lpstr>本次课小结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weinima</dc:creator>
  <cp:lastModifiedBy>homezhou</cp:lastModifiedBy>
  <cp:revision>41</cp:revision>
  <dcterms:created xsi:type="dcterms:W3CDTF">2019-04-28T06:47:00Z</dcterms:created>
  <dcterms:modified xsi:type="dcterms:W3CDTF">2020-05-01T01:35:31Z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2052-11.1.0.8806</vt:lpwstr>
  </property>
</Properties>
</file>