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sldIdLst>
    <p:sldId id="329" r:id="rId2"/>
    <p:sldId id="330" r:id="rId3"/>
    <p:sldId id="258" r:id="rId4"/>
    <p:sldId id="259" r:id="rId5"/>
    <p:sldId id="260" r:id="rId6"/>
    <p:sldId id="261" r:id="rId7"/>
    <p:sldId id="262" r:id="rId8"/>
    <p:sldId id="263" r:id="rId9"/>
    <p:sldId id="264" r:id="rId10"/>
    <p:sldId id="265" r:id="rId11"/>
    <p:sldId id="266" r:id="rId12"/>
    <p:sldId id="267" r:id="rId13"/>
    <p:sldId id="268" r:id="rId14"/>
    <p:sldId id="269" r:id="rId15"/>
    <p:sldId id="403"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31"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402"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8BD4"/>
    <a:srgbClr val="E2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B3971-A9E7-41D5-91D5-BB4231BDA8EA}" type="datetimeFigureOut">
              <a:rPr lang="zh-CN" altLang="en-US" smtClean="0"/>
              <a:t>2020/4/13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6BEC2-098E-4751-81A5-895B14875B5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DE6329-16DA-4FCF-92A8-E8A33F820769}"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CN" altLang="en-US"/>
              <a:t>单击此处编辑母版标题样式</a:t>
            </a:r>
            <a:endParaRPr lang="en-US"/>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fld id="{80C2ACC8-2A37-4EDD-ABF3-27AD09C88836}"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4D069A-4A75-4ADC-A842-504343BBE81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80C2ACC8-2A37-4EDD-ABF3-27AD09C88836}"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4D069A-4A75-4ADC-A842-504343BBE81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80C2ACC8-2A37-4EDD-ABF3-27AD09C88836}"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4D069A-4A75-4ADC-A842-504343BBE81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48917"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21841FDE-36EF-4B74-84E2-61A61963C4C9}" type="datetime1">
              <a:rPr lang="zh-CN" altLang="en-US" smtClean="0"/>
              <a:t>2020/4/13</a:t>
            </a:fld>
            <a:endParaRPr lang="en-US" altLang="zh-CN"/>
          </a:p>
        </p:txBody>
      </p:sp>
      <p:sp>
        <p:nvSpPr>
          <p:cNvPr id="6" name="Rectangle 5"/>
          <p:cNvSpPr>
            <a:spLocks noGrp="1" noChangeArrowheads="1"/>
          </p:cNvSpPr>
          <p:nvPr>
            <p:ph type="sldNum" sz="quarter" idx="11"/>
          </p:nvPr>
        </p:nvSpPr>
        <p:spPr/>
        <p:txBody>
          <a:bodyPr/>
          <a:lstStyle>
            <a:lvl1pPr>
              <a:defRPr/>
            </a:lvl1pPr>
          </a:lstStyle>
          <a:p>
            <a:fld id="{EF57E2ED-1CB6-40A5-98E0-0213A2F0E749}" type="slidenum">
              <a:rPr lang="en-US" altLang="zh-CN" smtClean="0"/>
              <a:t>‹#›</a:t>
            </a:fld>
            <a:r>
              <a:rPr lang="en-US" altLang="zh-CN"/>
              <a:t>/69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hasCustomPrompt="1"/>
          </p:nvPr>
        </p:nvSpPr>
        <p:spPr>
          <a:xfrm>
            <a:off x="6148917" y="1196975"/>
            <a:ext cx="5418667" cy="23002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hasCustomPrompt="1"/>
          </p:nvPr>
        </p:nvSpPr>
        <p:spPr>
          <a:xfrm>
            <a:off x="6148917" y="3649665"/>
            <a:ext cx="5418667" cy="23002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fld id="{80C2ACC8-2A37-4EDD-ABF3-27AD09C88836}" type="datetimeFigureOut">
              <a:rPr lang="zh-CN" altLang="en-US" smtClean="0"/>
              <a:t>2020/4/13</a:t>
            </a:fld>
            <a:endParaRPr lang="zh-CN" altLang="en-US"/>
          </a:p>
        </p:txBody>
      </p:sp>
      <p:sp>
        <p:nvSpPr>
          <p:cNvPr id="7" name="Rectangle 5"/>
          <p:cNvSpPr>
            <a:spLocks noGrp="1" noChangeArrowheads="1"/>
          </p:cNvSpPr>
          <p:nvPr>
            <p:ph type="sldNum" sz="quarter" idx="11"/>
          </p:nvPr>
        </p:nvSpPr>
        <p:spPr/>
        <p:txBody>
          <a:bodyPr/>
          <a:lstStyle>
            <a:lvl1pPr>
              <a:defRPr/>
            </a:lvl1pPr>
          </a:lstStyle>
          <a:p>
            <a:fld id="{1C4D069A-4A75-4ADC-A842-504343BBE81A}"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527051" y="1196977"/>
            <a:ext cx="11040533" cy="4752975"/>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p:txBody>
          <a:bodyPr/>
          <a:lstStyle>
            <a:lvl1pPr>
              <a:defRPr/>
            </a:lvl1pPr>
          </a:lstStyle>
          <a:p>
            <a:pPr>
              <a:defRPr/>
            </a:pPr>
            <a:fld id="{90A13FC1-CAD2-4548-AEDA-4242521BF2E9}" type="datetime1">
              <a:rPr lang="zh-CN" altLang="en-US" smtClean="0"/>
              <a:t>2020/4/13</a:t>
            </a:fld>
            <a:endParaRPr lang="en-US" altLang="zh-CN"/>
          </a:p>
        </p:txBody>
      </p:sp>
      <p:sp>
        <p:nvSpPr>
          <p:cNvPr id="5" name="Rectangle 5"/>
          <p:cNvSpPr>
            <a:spLocks noGrp="1" noChangeArrowheads="1"/>
          </p:cNvSpPr>
          <p:nvPr>
            <p:ph type="sldNum" sz="quarter" idx="11"/>
          </p:nvPr>
        </p:nvSpPr>
        <p:spPr/>
        <p:txBody>
          <a:bodyPr/>
          <a:lstStyle>
            <a:lvl1pPr>
              <a:defRPr/>
            </a:lvl1pPr>
          </a:lstStyle>
          <a:p>
            <a:fld id="{06163CE8-643D-446B-9C2A-04CC17CDD69C}" type="slidenum">
              <a:rPr lang="en-US" altLang="zh-CN" smtClean="0"/>
              <a:t>‹#›</a:t>
            </a:fld>
            <a:r>
              <a:rPr lang="en-US" altLang="zh-CN"/>
              <a:t>/69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imes New Roman" panose="02020603050405020304" pitchFamily="18" charset="0"/>
                <a:ea typeface="宋体" panose="02010600030101010101" pitchFamily="2"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0C2ACC8-2A37-4EDD-ABF3-27AD09C88836}"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4D069A-4A75-4ADC-A842-504343BBE81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0C2ACC8-2A37-4EDD-ABF3-27AD09C88836}"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4D069A-4A75-4ADC-A842-504343BBE81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80C2ACC8-2A37-4EDD-ABF3-27AD09C88836}" type="datetimeFigureOut">
              <a:rPr lang="zh-CN" altLang="en-US" smtClean="0"/>
              <a:t>2020/4/13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4D069A-4A75-4ADC-A842-504343BBE81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4" name="Content Placeholder 3"/>
          <p:cNvSpPr>
            <a:spLocks noGrp="1"/>
          </p:cNvSpPr>
          <p:nvPr>
            <p:ph sz="half" idx="2" hasCustomPrompt="1"/>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6" name="Content Placeholder 5"/>
          <p:cNvSpPr>
            <a:spLocks noGrp="1"/>
          </p:cNvSpPr>
          <p:nvPr>
            <p:ph sz="quarter" idx="4" hasCustomPrompt="1"/>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80C2ACC8-2A37-4EDD-ABF3-27AD09C88836}" type="datetimeFigureOut">
              <a:rPr lang="zh-CN" altLang="en-US" smtClean="0"/>
              <a:t>2020/4/13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C4D069A-4A75-4ADC-A842-504343BBE81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80C2ACC8-2A37-4EDD-ABF3-27AD09C88836}" type="datetimeFigureOut">
              <a:rPr lang="zh-CN" altLang="en-US" smtClean="0"/>
              <a:t>2020/4/13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4D069A-4A75-4ADC-A842-504343BBE81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2ACC8-2A37-4EDD-ABF3-27AD09C88836}" type="datetimeFigureOut">
              <a:rPr lang="zh-CN" altLang="en-US" smtClean="0"/>
              <a:t>2020/4/13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C4D069A-4A75-4ADC-A842-504343BBE81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en-US"/>
          </a:p>
        </p:txBody>
      </p:sp>
      <p:sp>
        <p:nvSpPr>
          <p:cNvPr id="3" name="Content Placeholder 2"/>
          <p:cNvSpPr>
            <a:spLocks noGrp="1"/>
          </p:cNvSpPr>
          <p:nvPr>
            <p:ph idx="1" hasCustomPrompt="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Date Placeholder 4"/>
          <p:cNvSpPr>
            <a:spLocks noGrp="1"/>
          </p:cNvSpPr>
          <p:nvPr>
            <p:ph type="dt" sz="half" idx="10"/>
          </p:nvPr>
        </p:nvSpPr>
        <p:spPr/>
        <p:txBody>
          <a:bodyPr/>
          <a:lstStyle/>
          <a:p>
            <a:fld id="{80C2ACC8-2A37-4EDD-ABF3-27AD09C88836}" type="datetimeFigureOut">
              <a:rPr lang="zh-CN" altLang="en-US" smtClean="0"/>
              <a:t>2020/4/13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4D069A-4A75-4ADC-A842-504343BBE81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Date Placeholder 4"/>
          <p:cNvSpPr>
            <a:spLocks noGrp="1"/>
          </p:cNvSpPr>
          <p:nvPr>
            <p:ph type="dt" sz="half" idx="10"/>
          </p:nvPr>
        </p:nvSpPr>
        <p:spPr/>
        <p:txBody>
          <a:bodyPr/>
          <a:lstStyle/>
          <a:p>
            <a:fld id="{80C2ACC8-2A37-4EDD-ABF3-27AD09C88836}" type="datetimeFigureOut">
              <a:rPr lang="zh-CN" altLang="en-US" smtClean="0"/>
              <a:t>2020/4/13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4D069A-4A75-4ADC-A842-504343BBE81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85799"/>
            <a:ext cx="10871200" cy="731839"/>
          </a:xfrm>
          <a:prstGeom prst="rect">
            <a:avLst/>
          </a:prstGeom>
        </p:spPr>
        <p:txBody>
          <a:bodyPr vert="horz" lIns="91440" tIns="45720" rIns="91440" bIns="45720" rtlCol="0" anchor="ctr">
            <a:normAutofit/>
          </a:bodyPr>
          <a:lstStyle/>
          <a:p>
            <a:r>
              <a:rPr lang="zh-CN" altLang="en-US" dirty="0"/>
              <a:t>标题</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C2ACC8-2A37-4EDD-ABF3-27AD09C88836}" type="datetimeFigureOut">
              <a:rPr lang="zh-CN" altLang="en-US" smtClean="0"/>
              <a:t>2020/4/13</a:t>
            </a:fld>
            <a:endParaRPr lang="zh-CN" alt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C4D069A-4A75-4ADC-A842-504343BBE81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19200" rtl="0" eaLnBrk="1" latinLnBrk="0" hangingPunct="1">
        <a:spcBef>
          <a:spcPct val="0"/>
        </a:spcBef>
        <a:buNone/>
        <a:defRPr sz="5865" kern="1200" baseline="0">
          <a:solidFill>
            <a:schemeClr val="tx1"/>
          </a:solidFill>
          <a:latin typeface="宋体" panose="02010600030101010101" pitchFamily="2" charset="-122"/>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baseline="0">
          <a:solidFill>
            <a:schemeClr val="tx1"/>
          </a:solidFill>
          <a:latin typeface="Times New Roman" panose="02020603050405020304" pitchFamily="18" charset="0"/>
          <a:ea typeface="宋体" panose="02010600030101010101" pitchFamily="2" charset="-122"/>
          <a:cs typeface="+mn-cs"/>
        </a:defRPr>
      </a:lvl1pPr>
      <a:lvl2pPr marL="990600" indent="-381000" algn="l" defTabSz="1219200" rtl="0" eaLnBrk="1" latinLnBrk="0" hangingPunct="1">
        <a:spcBef>
          <a:spcPct val="20000"/>
        </a:spcBef>
        <a:buFont typeface="Arial" panose="020B0604020202020204" pitchFamily="34" charset="0"/>
        <a:buChar char="–"/>
        <a:defRPr sz="3735" kern="1200" baseline="0">
          <a:solidFill>
            <a:schemeClr val="tx1"/>
          </a:solidFill>
          <a:latin typeface="Times New Roman" panose="02020603050405020304" pitchFamily="18" charset="0"/>
          <a:ea typeface="宋体" panose="02010600030101010101" pitchFamily="2" charset="-122"/>
          <a:cs typeface="+mn-cs"/>
        </a:defRPr>
      </a:lvl2pPr>
      <a:lvl3pPr marL="1524000" indent="-304800" algn="l" defTabSz="1219200" rtl="0" eaLnBrk="1" latinLnBrk="0" hangingPunct="1">
        <a:spcBef>
          <a:spcPct val="20000"/>
        </a:spcBef>
        <a:buFont typeface="Arial" panose="020B0604020202020204" pitchFamily="34" charset="0"/>
        <a:buChar char="•"/>
        <a:defRPr sz="3200" kern="1200" baseline="0">
          <a:solidFill>
            <a:schemeClr val="tx1"/>
          </a:solidFill>
          <a:latin typeface="Times New Roman" panose="02020603050405020304" pitchFamily="18" charset="0"/>
          <a:ea typeface="宋体" panose="02010600030101010101" pitchFamily="2" charset="-122"/>
          <a:cs typeface="+mn-cs"/>
        </a:defRPr>
      </a:lvl3pPr>
      <a:lvl4pPr marL="21336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4pPr>
      <a:lvl5pPr marL="27432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rver.png"/>
          <p:cNvPicPr>
            <a:picLocks noChangeAspect="1"/>
          </p:cNvPicPr>
          <p:nvPr/>
        </p:nvPicPr>
        <p:blipFill>
          <a:blip r:embed="rId3"/>
          <a:stretch>
            <a:fillRect/>
          </a:stretch>
        </p:blipFill>
        <p:spPr>
          <a:xfrm>
            <a:off x="1950975" y="1712477"/>
            <a:ext cx="4528102" cy="3270708"/>
          </a:xfrm>
          <a:prstGeom prst="rect">
            <a:avLst/>
          </a:prstGeom>
        </p:spPr>
      </p:pic>
      <p:sp>
        <p:nvSpPr>
          <p:cNvPr id="4" name="TextBox 3"/>
          <p:cNvSpPr txBox="1"/>
          <p:nvPr/>
        </p:nvSpPr>
        <p:spPr>
          <a:xfrm>
            <a:off x="6479077" y="2209802"/>
            <a:ext cx="3684494" cy="1661993"/>
          </a:xfrm>
          <a:prstGeom prst="rect">
            <a:avLst/>
          </a:prstGeom>
          <a:noFill/>
        </p:spPr>
        <p:txBody>
          <a:bodyPr wrap="square" rtlCol="0">
            <a:spAutoFit/>
          </a:bodyPr>
          <a:lstStyle/>
          <a:p>
            <a:pPr algn="ctr">
              <a:lnSpc>
                <a:spcPct val="150000"/>
              </a:lnSpc>
            </a:pPr>
            <a:r>
              <a:rPr lang="zh-CN" altLang="en-US" sz="3200" b="1">
                <a:solidFill>
                  <a:srgbClr val="4DA9DB"/>
                </a:solidFill>
                <a:latin typeface="Georgia" panose="02040502050405020303" pitchFamily="18" charset="0"/>
                <a:ea typeface="Roboto" pitchFamily="2" charset="0"/>
              </a:rPr>
              <a:t>第</a:t>
            </a:r>
            <a:r>
              <a:rPr lang="en-US" altLang="zh-CN" sz="3200" b="1" dirty="0">
                <a:solidFill>
                  <a:srgbClr val="4DA9DB"/>
                </a:solidFill>
                <a:latin typeface="Georgia" panose="02040502050405020303" pitchFamily="18" charset="0"/>
                <a:ea typeface="Roboto" pitchFamily="2" charset="0"/>
              </a:rPr>
              <a:t>6</a:t>
            </a:r>
            <a:r>
              <a:rPr lang="zh-CN" altLang="en-US" sz="3200" b="1">
                <a:solidFill>
                  <a:srgbClr val="4DA9DB"/>
                </a:solidFill>
                <a:latin typeface="Georgia" panose="02040502050405020303" pitchFamily="18" charset="0"/>
                <a:ea typeface="Roboto" pitchFamily="2" charset="0"/>
              </a:rPr>
              <a:t>章</a:t>
            </a:r>
            <a:endParaRPr lang="en-US" altLang="zh-CN" sz="3200" b="1" dirty="0">
              <a:solidFill>
                <a:srgbClr val="4DA9DB"/>
              </a:solidFill>
              <a:latin typeface="Georgia" panose="02040502050405020303" pitchFamily="18" charset="0"/>
              <a:ea typeface="Roboto" pitchFamily="2" charset="0"/>
            </a:endParaRPr>
          </a:p>
          <a:p>
            <a:pPr algn="ctr">
              <a:lnSpc>
                <a:spcPct val="150000"/>
              </a:lnSpc>
            </a:pPr>
            <a:r>
              <a:rPr lang="zh-CN" altLang="en-US" sz="3600" b="1">
                <a:solidFill>
                  <a:srgbClr val="E4A241"/>
                </a:solidFill>
                <a:latin typeface="Georgia" panose="02040502050405020303" pitchFamily="18" charset="0"/>
                <a:ea typeface="Roboto" pitchFamily="2" charset="0"/>
              </a:rPr>
              <a:t>数据查询 </a:t>
            </a:r>
            <a:endParaRPr lang="en-US" sz="3600" b="1" dirty="0">
              <a:solidFill>
                <a:srgbClr val="E4A241"/>
              </a:solidFill>
              <a:latin typeface="Georgia" panose="02040502050405020303" pitchFamily="18" charset="0"/>
              <a:ea typeface="Roboto" pitchFamily="2" charset="0"/>
            </a:endParaRPr>
          </a:p>
        </p:txBody>
      </p:sp>
      <p:pic>
        <p:nvPicPr>
          <p:cNvPr id="5" name="Picture 4" descr="doted.png"/>
          <p:cNvPicPr>
            <a:picLocks noChangeAspect="1"/>
          </p:cNvPicPr>
          <p:nvPr/>
        </p:nvPicPr>
        <p:blipFill>
          <a:blip r:embed="rId4"/>
          <a:stretch>
            <a:fillRect/>
          </a:stretch>
        </p:blipFill>
        <p:spPr>
          <a:xfrm>
            <a:off x="6734571" y="4488897"/>
            <a:ext cx="3429000" cy="659424"/>
          </a:xfrm>
          <a:prstGeom prst="rect">
            <a:avLst/>
          </a:prstGeom>
        </p:spPr>
      </p:pic>
      <p:sp>
        <p:nvSpPr>
          <p:cNvPr id="7" name="TextBox 6"/>
          <p:cNvSpPr txBox="1"/>
          <p:nvPr/>
        </p:nvSpPr>
        <p:spPr>
          <a:xfrm>
            <a:off x="7239002" y="4551869"/>
            <a:ext cx="2462733" cy="400110"/>
          </a:xfrm>
          <a:prstGeom prst="rect">
            <a:avLst/>
          </a:prstGeom>
          <a:noFill/>
        </p:spPr>
        <p:txBody>
          <a:bodyPr wrap="square" rtlCol="0">
            <a:spAutoFit/>
          </a:bodyPr>
          <a:lstStyle/>
          <a:p>
            <a:r>
              <a:rPr lang="zh-CN" altLang="en-US" sz="2000" dirty="0">
                <a:solidFill>
                  <a:srgbClr val="7C7C7C"/>
                </a:solidFill>
                <a:latin typeface="Arial" panose="020B0604020202020204" pitchFamily="34" charset="0"/>
                <a:cs typeface="Arial" panose="020B0604020202020204" pitchFamily="34" charset="0"/>
              </a:rPr>
              <a:t>数据库原理及应用</a:t>
            </a:r>
            <a:endParaRPr lang="en-US" sz="2000" dirty="0">
              <a:solidFill>
                <a:srgbClr val="7C7C7C"/>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23888" y="-42204"/>
            <a:ext cx="10871200" cy="731839"/>
          </a:xfrm>
        </p:spPr>
        <p:txBody>
          <a:bodyPr/>
          <a:lstStyle/>
          <a:p>
            <a:pPr eaLnBrk="1" hangingPunct="1"/>
            <a:r>
              <a:rPr lang="zh-CN" altLang="en-US" sz="3600"/>
              <a:t>带有</a:t>
            </a:r>
            <a:r>
              <a:rPr lang="en-US" altLang="zh-CN" sz="3600"/>
              <a:t>WHERE</a:t>
            </a:r>
            <a:r>
              <a:rPr lang="zh-CN" altLang="en-US" sz="3600"/>
              <a:t>子句的查询 </a:t>
            </a:r>
            <a:r>
              <a:rPr lang="en-US" altLang="zh-CN" sz="3600"/>
              <a:t>(1) </a:t>
            </a:r>
          </a:p>
        </p:txBody>
      </p:sp>
      <p:sp>
        <p:nvSpPr>
          <p:cNvPr id="12293" name="Rectangle 3"/>
          <p:cNvSpPr>
            <a:spLocks noGrp="1" noChangeArrowheads="1"/>
          </p:cNvSpPr>
          <p:nvPr>
            <p:ph idx="1"/>
          </p:nvPr>
        </p:nvSpPr>
        <p:spPr>
          <a:xfrm>
            <a:off x="1441768" y="912179"/>
            <a:ext cx="8280400" cy="4752975"/>
          </a:xfrm>
        </p:spPr>
        <p:txBody>
          <a:bodyPr>
            <a:normAutofit fontScale="95000"/>
          </a:bodyPr>
          <a:lstStyle/>
          <a:p>
            <a:pPr marL="0" indent="373380"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148BD4"/>
                </a:solidFill>
              </a:rPr>
              <a:t>比较大小</a:t>
            </a:r>
            <a:endParaRPr lang="zh-CN" altLang="en-US" sz="2000" dirty="0">
              <a:solidFill>
                <a:srgbClr val="0000CC"/>
              </a:solidFill>
            </a:endParaRPr>
          </a:p>
          <a:p>
            <a:pPr marL="0" indent="373380" fontAlgn="auto">
              <a:lnSpc>
                <a:spcPct val="150000"/>
              </a:lnSpc>
              <a:spcBef>
                <a:spcPts val="0"/>
              </a:spcBef>
              <a:buNone/>
            </a:pPr>
            <a:r>
              <a:rPr lang="en-US" altLang="zh-CN" sz="2000" dirty="0"/>
              <a:t>WHERE</a:t>
            </a:r>
            <a:r>
              <a:rPr lang="zh-CN" altLang="en-US" sz="2000" dirty="0"/>
              <a:t>子句由比较运算符构成。 </a:t>
            </a:r>
          </a:p>
          <a:p>
            <a:pPr marL="0" indent="373380" fontAlgn="auto">
              <a:lnSpc>
                <a:spcPct val="150000"/>
              </a:lnSpc>
              <a:spcBef>
                <a:spcPts val="0"/>
              </a:spcBef>
              <a:spcAft>
                <a:spcPct val="20000"/>
              </a:spcAft>
              <a:buNone/>
            </a:pPr>
            <a:r>
              <a:rPr lang="zh-CN" altLang="en-US" sz="2000" dirty="0">
                <a:solidFill>
                  <a:srgbClr val="006600"/>
                </a:solidFill>
              </a:rPr>
              <a:t>例</a:t>
            </a:r>
            <a:r>
              <a:rPr lang="en-US" altLang="zh-CN" sz="2000" dirty="0"/>
              <a:t> </a:t>
            </a:r>
            <a:r>
              <a:rPr lang="zh-CN" altLang="en-US" sz="2000" dirty="0"/>
              <a:t>查询考试成绩有不及格的学生的学号。</a:t>
            </a:r>
          </a:p>
          <a:p>
            <a:pPr marL="0" indent="373380" fontAlgn="auto">
              <a:lnSpc>
                <a:spcPct val="150000"/>
              </a:lnSpc>
              <a:spcBef>
                <a:spcPts val="0"/>
              </a:spcBef>
              <a:spcAft>
                <a:spcPct val="20000"/>
              </a:spcAft>
              <a:buNone/>
            </a:pPr>
            <a:r>
              <a:rPr lang="zh-CN" altLang="en-US" sz="2000" dirty="0"/>
              <a:t>   </a:t>
            </a:r>
            <a:r>
              <a:rPr lang="en-US" altLang="zh-CN" sz="2000" dirty="0"/>
              <a:t>USE JXGL</a:t>
            </a:r>
          </a:p>
          <a:p>
            <a:pPr marL="0" indent="373380" fontAlgn="auto">
              <a:lnSpc>
                <a:spcPct val="150000"/>
              </a:lnSpc>
              <a:spcBef>
                <a:spcPts val="0"/>
              </a:spcBef>
              <a:buNone/>
            </a:pPr>
            <a:r>
              <a:rPr lang="en-US" altLang="zh-CN" sz="2000" dirty="0"/>
              <a:t>   GO</a:t>
            </a:r>
          </a:p>
          <a:p>
            <a:pPr marL="0" indent="373380" fontAlgn="auto">
              <a:lnSpc>
                <a:spcPct val="150000"/>
              </a:lnSpc>
              <a:spcBef>
                <a:spcPts val="0"/>
              </a:spcBef>
              <a:buNone/>
            </a:pPr>
            <a:r>
              <a:rPr lang="en-US" altLang="zh-CN" sz="2000" dirty="0"/>
              <a:t>   SELECT </a:t>
            </a:r>
            <a:r>
              <a:rPr lang="en-US" altLang="zh-CN" sz="2000" b="1" dirty="0">
                <a:solidFill>
                  <a:srgbClr val="FF0000"/>
                </a:solidFill>
              </a:rPr>
              <a:t>DISTINCT</a:t>
            </a:r>
            <a:r>
              <a:rPr lang="en-US" altLang="zh-CN" sz="2000" dirty="0"/>
              <a:t> SNO</a:t>
            </a:r>
          </a:p>
          <a:p>
            <a:pPr marL="0" indent="373380" fontAlgn="auto">
              <a:lnSpc>
                <a:spcPct val="150000"/>
              </a:lnSpc>
              <a:spcBef>
                <a:spcPts val="0"/>
              </a:spcBef>
              <a:buNone/>
            </a:pPr>
            <a:r>
              <a:rPr lang="en-US" altLang="zh-CN" sz="2000" dirty="0"/>
              <a:t>   FROM SC</a:t>
            </a:r>
          </a:p>
          <a:p>
            <a:pPr marL="0" indent="373380" fontAlgn="auto">
              <a:lnSpc>
                <a:spcPct val="150000"/>
              </a:lnSpc>
              <a:spcBef>
                <a:spcPts val="0"/>
              </a:spcBef>
              <a:buNone/>
            </a:pPr>
            <a:r>
              <a:rPr lang="en-US" altLang="zh-CN" sz="2000" dirty="0"/>
              <a:t> </a:t>
            </a:r>
            <a:r>
              <a:rPr lang="en-US" altLang="zh-CN" sz="2000" b="1" dirty="0">
                <a:solidFill>
                  <a:srgbClr val="FF0000"/>
                </a:solidFill>
              </a:rPr>
              <a:t> WHERE </a:t>
            </a:r>
            <a:r>
              <a:rPr lang="en-US" altLang="zh-CN" sz="2000" dirty="0"/>
              <a:t>GRADE&lt;60</a:t>
            </a:r>
          </a:p>
          <a:p>
            <a:pPr marL="0" indent="373380" fontAlgn="auto">
              <a:lnSpc>
                <a:spcPct val="150000"/>
              </a:lnSpc>
              <a:spcBef>
                <a:spcPts val="0"/>
              </a:spcBef>
              <a:buNone/>
            </a:pPr>
            <a:r>
              <a:rPr lang="en-US" altLang="zh-CN" sz="2000" dirty="0"/>
              <a:t>GO</a:t>
            </a:r>
            <a:r>
              <a:rPr lang="zh-CN" altLang="en-US" sz="2000" dirty="0"/>
              <a:t>这里使用了</a:t>
            </a:r>
            <a:r>
              <a:rPr lang="en-US" altLang="zh-CN" sz="2000" dirty="0"/>
              <a:t>DISTINCT</a:t>
            </a:r>
            <a:r>
              <a:rPr lang="zh-CN" altLang="en-US" sz="2000" dirty="0"/>
              <a:t>短语，当一个学生有多门课程不及格，他的学号也只列出一次。 </a:t>
            </a:r>
          </a:p>
        </p:txBody>
      </p:sp>
      <p:sp>
        <p:nvSpPr>
          <p:cNvPr id="4" name="日期占位符 3"/>
          <p:cNvSpPr>
            <a:spLocks noGrp="1"/>
          </p:cNvSpPr>
          <p:nvPr>
            <p:ph type="dt" sz="half" idx="10"/>
          </p:nvPr>
        </p:nvSpPr>
        <p:spPr/>
        <p:txBody>
          <a:bodyPr/>
          <a:lstStyle/>
          <a:p>
            <a:pPr>
              <a:defRPr/>
            </a:pPr>
            <a:fld id="{833630B4-8183-4290-9910-F2B146945F1C}"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E7C8FA-5FF5-45FD-BAF8-3B19724A58ED}" type="slidenum">
              <a:rPr lang="en-US" altLang="zh-CN">
                <a:latin typeface="Tahoma" panose="020B0604030504040204" pitchFamily="34" charset="0"/>
              </a:rPr>
              <a:t>10</a:t>
            </a:fld>
            <a:r>
              <a:rPr lang="en-US" altLang="zh-CN">
                <a:latin typeface="Tahoma" panose="020B0604030504040204" pitchFamily="34" charset="0"/>
              </a:rPr>
              <a:t>/69</a:t>
            </a:r>
          </a:p>
        </p:txBody>
      </p:sp>
    </p:spTree>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609600" y="-45246"/>
            <a:ext cx="10871200" cy="731839"/>
          </a:xfrm>
        </p:spPr>
        <p:txBody>
          <a:bodyPr/>
          <a:lstStyle/>
          <a:p>
            <a:pPr eaLnBrk="1" hangingPunct="1"/>
            <a:r>
              <a:rPr lang="zh-CN" altLang="en-US" sz="3600"/>
              <a:t>带有</a:t>
            </a:r>
            <a:r>
              <a:rPr lang="en-US" altLang="zh-CN" sz="3600"/>
              <a:t>WHERE</a:t>
            </a:r>
            <a:r>
              <a:rPr lang="zh-CN" altLang="en-US" sz="3600"/>
              <a:t>子句的查询 </a:t>
            </a:r>
            <a:r>
              <a:rPr lang="en-US" altLang="zh-CN" sz="3600"/>
              <a:t>(2) </a:t>
            </a:r>
          </a:p>
        </p:txBody>
      </p:sp>
      <p:sp>
        <p:nvSpPr>
          <p:cNvPr id="13317" name="Rectangle 3"/>
          <p:cNvSpPr>
            <a:spLocks noGrp="1" noChangeArrowheads="1"/>
          </p:cNvSpPr>
          <p:nvPr>
            <p:ph idx="1"/>
          </p:nvPr>
        </p:nvSpPr>
        <p:spPr>
          <a:xfrm>
            <a:off x="1004888" y="686593"/>
            <a:ext cx="10364152" cy="5472112"/>
          </a:xfrm>
        </p:spPr>
        <p:txBody>
          <a:bodyPr>
            <a:noAutofit/>
          </a:bodyPr>
          <a:lstStyle/>
          <a:p>
            <a:pPr marL="0" indent="0" fontAlgn="auto">
              <a:lnSpc>
                <a:spcPct val="150000"/>
              </a:lnSpc>
              <a:defRPr/>
            </a:pPr>
            <a:r>
              <a:rPr lang="en-US" altLang="zh-CN" sz="2000" dirty="0">
                <a:solidFill>
                  <a:srgbClr val="148BD4"/>
                </a:solidFill>
              </a:rPr>
              <a:t> </a:t>
            </a:r>
            <a:r>
              <a:rPr lang="zh-CN" altLang="en-US" sz="2000" dirty="0">
                <a:solidFill>
                  <a:srgbClr val="148BD4"/>
                </a:solidFill>
              </a:rPr>
              <a:t>确定范围</a:t>
            </a:r>
            <a:endParaRPr lang="zh-CN" altLang="en-US" sz="2000" dirty="0">
              <a:solidFill>
                <a:srgbClr val="0000CC"/>
              </a:solidFill>
            </a:endParaRPr>
          </a:p>
          <a:p>
            <a:pPr marL="0" indent="0" fontAlgn="auto">
              <a:lnSpc>
                <a:spcPct val="150000"/>
              </a:lnSpc>
              <a:spcBef>
                <a:spcPct val="30000"/>
              </a:spcBef>
              <a:buNone/>
              <a:defRPr/>
            </a:pPr>
            <a:r>
              <a:rPr lang="zh-CN" altLang="en-US" sz="2000" dirty="0"/>
              <a:t> 语句</a:t>
            </a:r>
            <a:r>
              <a:rPr lang="en-US" altLang="zh-CN" sz="2000" dirty="0"/>
              <a:t>BETWEEN</a:t>
            </a:r>
            <a:r>
              <a:rPr lang="en-US" altLang="zh-CN" sz="2000" dirty="0">
                <a:latin typeface="Arial" panose="020B0604020202020204" pitchFamily="34" charset="0"/>
              </a:rPr>
              <a:t>…</a:t>
            </a:r>
            <a:r>
              <a:rPr lang="en-US" altLang="zh-CN" sz="2000" dirty="0"/>
              <a:t>AND</a:t>
            </a:r>
            <a:r>
              <a:rPr lang="en-US" altLang="zh-CN" sz="2000" dirty="0">
                <a:latin typeface="Arial" panose="020B0604020202020204" pitchFamily="34" charset="0"/>
              </a:rPr>
              <a:t>…</a:t>
            </a:r>
            <a:r>
              <a:rPr lang="zh-CN" altLang="en-US" sz="2000" dirty="0"/>
              <a:t>和</a:t>
            </a:r>
            <a:r>
              <a:rPr lang="en-US" altLang="zh-CN" sz="2000" dirty="0"/>
              <a:t>NOT BETWEEN</a:t>
            </a:r>
            <a:r>
              <a:rPr lang="en-US" altLang="zh-CN" sz="2000" dirty="0">
                <a:latin typeface="Arial" panose="020B0604020202020204" pitchFamily="34" charset="0"/>
              </a:rPr>
              <a:t>…</a:t>
            </a:r>
            <a:r>
              <a:rPr lang="en-US" altLang="zh-CN" sz="2000" dirty="0"/>
              <a:t>AND</a:t>
            </a:r>
            <a:r>
              <a:rPr lang="en-US" altLang="zh-CN" sz="2000" dirty="0">
                <a:latin typeface="Arial" panose="020B0604020202020204" pitchFamily="34" charset="0"/>
              </a:rPr>
              <a:t>…</a:t>
            </a:r>
            <a:r>
              <a:rPr lang="zh-CN" altLang="en-US" sz="2000" dirty="0"/>
              <a:t>可以用来查找属性值在（或不在）指定范围内的元组，其中</a:t>
            </a:r>
            <a:r>
              <a:rPr lang="en-US" altLang="zh-CN" sz="2000" dirty="0"/>
              <a:t>BETWEEN</a:t>
            </a:r>
            <a:r>
              <a:rPr lang="zh-CN" altLang="en-US" sz="2000" dirty="0"/>
              <a:t>后是范围的下限（即低值），</a:t>
            </a:r>
            <a:r>
              <a:rPr lang="en-US" altLang="zh-CN" sz="2000" dirty="0"/>
              <a:t>AND</a:t>
            </a:r>
            <a:r>
              <a:rPr lang="zh-CN" altLang="en-US" sz="2000" dirty="0"/>
              <a:t>后是范围的上限（即高值）。</a:t>
            </a:r>
          </a:p>
          <a:p>
            <a:pPr marL="0" indent="0" fontAlgn="auto">
              <a:lnSpc>
                <a:spcPct val="150000"/>
              </a:lnSpc>
              <a:buNone/>
              <a:defRPr/>
            </a:pPr>
            <a:r>
              <a:rPr lang="zh-CN" altLang="en-US" sz="2000" dirty="0">
                <a:solidFill>
                  <a:srgbClr val="006600"/>
                </a:solidFill>
              </a:rPr>
              <a:t>       例</a:t>
            </a:r>
            <a:r>
              <a:rPr lang="en-US" altLang="zh-CN" sz="2000" dirty="0"/>
              <a:t>6.10 </a:t>
            </a:r>
            <a:r>
              <a:rPr lang="zh-CN" altLang="zh-CN" sz="2000" dirty="0"/>
              <a:t>查询在</a:t>
            </a:r>
            <a:r>
              <a:rPr lang="en-US" altLang="zh-CN" sz="2000" dirty="0"/>
              <a:t>1996</a:t>
            </a:r>
            <a:r>
              <a:rPr lang="zh-CN" altLang="zh-CN" sz="2000" dirty="0"/>
              <a:t>年</a:t>
            </a:r>
            <a:r>
              <a:rPr lang="en-US" altLang="zh-CN" sz="2000" dirty="0"/>
              <a:t>7</a:t>
            </a:r>
            <a:r>
              <a:rPr lang="zh-CN" altLang="zh-CN" sz="2000" dirty="0"/>
              <a:t>月</a:t>
            </a:r>
            <a:r>
              <a:rPr lang="en-US" altLang="zh-CN" sz="2000" dirty="0"/>
              <a:t>1</a:t>
            </a:r>
            <a:r>
              <a:rPr lang="zh-CN" altLang="zh-CN" sz="2000" dirty="0"/>
              <a:t>日至</a:t>
            </a:r>
            <a:r>
              <a:rPr lang="en-US" altLang="zh-CN" sz="2000" dirty="0"/>
              <a:t>1998</a:t>
            </a:r>
            <a:r>
              <a:rPr lang="zh-CN" altLang="zh-CN" sz="2000" dirty="0"/>
              <a:t>年</a:t>
            </a:r>
            <a:r>
              <a:rPr lang="en-US" altLang="zh-CN" sz="2000" dirty="0"/>
              <a:t>6</a:t>
            </a:r>
            <a:r>
              <a:rPr lang="zh-CN" altLang="zh-CN" sz="2000" dirty="0"/>
              <a:t>月</a:t>
            </a:r>
            <a:r>
              <a:rPr lang="en-US" altLang="zh-CN" sz="2000" dirty="0"/>
              <a:t>30</a:t>
            </a:r>
            <a:r>
              <a:rPr lang="zh-CN" altLang="zh-CN" sz="2000" dirty="0"/>
              <a:t>日（包括</a:t>
            </a:r>
            <a:r>
              <a:rPr lang="en-US" altLang="zh-CN" sz="2000" dirty="0"/>
              <a:t>1996</a:t>
            </a:r>
            <a:r>
              <a:rPr lang="zh-CN" altLang="zh-CN" sz="2000" dirty="0"/>
              <a:t>年</a:t>
            </a:r>
            <a:r>
              <a:rPr lang="en-US" altLang="zh-CN" sz="2000" dirty="0"/>
              <a:t>7</a:t>
            </a:r>
            <a:r>
              <a:rPr lang="zh-CN" altLang="zh-CN" sz="2000" dirty="0"/>
              <a:t>月</a:t>
            </a:r>
            <a:r>
              <a:rPr lang="en-US" altLang="zh-CN" sz="2000" dirty="0"/>
              <a:t>1</a:t>
            </a:r>
            <a:r>
              <a:rPr lang="zh-CN" altLang="zh-CN" sz="2000" dirty="0"/>
              <a:t>日和</a:t>
            </a:r>
            <a:r>
              <a:rPr lang="en-US" altLang="zh-CN" sz="2000" dirty="0"/>
              <a:t>1998</a:t>
            </a:r>
            <a:r>
              <a:rPr lang="zh-CN" altLang="zh-CN" sz="2000" dirty="0"/>
              <a:t>年</a:t>
            </a:r>
            <a:r>
              <a:rPr lang="en-US" altLang="zh-CN" sz="2000" dirty="0"/>
              <a:t>6</a:t>
            </a:r>
            <a:r>
              <a:rPr lang="zh-CN" altLang="zh-CN" sz="2000" dirty="0"/>
              <a:t>月</a:t>
            </a:r>
            <a:r>
              <a:rPr lang="en-US" altLang="zh-CN" sz="2000" dirty="0"/>
              <a:t>30</a:t>
            </a:r>
            <a:r>
              <a:rPr lang="zh-CN" altLang="zh-CN" sz="2000" dirty="0"/>
              <a:t>日）之间的学生的姓名、学院和出生日期。 </a:t>
            </a:r>
            <a:r>
              <a:rPr lang="en-US" altLang="zh-CN" sz="2000" dirty="0"/>
              <a:t>       </a:t>
            </a:r>
          </a:p>
          <a:p>
            <a:pPr marL="0" indent="0" fontAlgn="auto">
              <a:buNone/>
              <a:defRPr/>
            </a:pPr>
            <a:r>
              <a:rPr lang="en-US" altLang="zh-CN" sz="2000" dirty="0"/>
              <a:t>          USE JXGL</a:t>
            </a:r>
            <a:endParaRPr lang="zh-CN" altLang="zh-CN" sz="2000" dirty="0"/>
          </a:p>
          <a:p>
            <a:pPr marL="0" indent="0" fontAlgn="auto">
              <a:buNone/>
              <a:defRPr/>
            </a:pPr>
            <a:r>
              <a:rPr lang="en-US" altLang="zh-CN" sz="2000" dirty="0"/>
              <a:t>          SELECT SNAME,COLLEGE,BIRTHDATE</a:t>
            </a:r>
            <a:endParaRPr lang="zh-CN" altLang="zh-CN" sz="2000" dirty="0"/>
          </a:p>
          <a:p>
            <a:pPr marL="0" indent="0" fontAlgn="auto">
              <a:buNone/>
              <a:defRPr/>
            </a:pPr>
            <a:r>
              <a:rPr lang="en-US" altLang="zh-CN" sz="2000" dirty="0"/>
              <a:t>          FROM S</a:t>
            </a:r>
            <a:endParaRPr lang="zh-CN" altLang="zh-CN" sz="2000" dirty="0"/>
          </a:p>
          <a:p>
            <a:pPr marL="0" indent="0" fontAlgn="auto">
              <a:buNone/>
              <a:defRPr/>
            </a:pPr>
            <a:r>
              <a:rPr lang="en-US" altLang="zh-CN" sz="2000" dirty="0"/>
              <a:t>         WHERE BIRTHDATE</a:t>
            </a:r>
            <a:r>
              <a:rPr lang="en-US" altLang="zh-CN" sz="2000" b="1" dirty="0">
                <a:solidFill>
                  <a:srgbClr val="FF0000"/>
                </a:solidFill>
              </a:rPr>
              <a:t> BETWEEN </a:t>
            </a:r>
            <a:r>
              <a:rPr lang="en-US" altLang="zh-CN" sz="2000" dirty="0"/>
              <a:t>'1996-07-01' </a:t>
            </a:r>
            <a:r>
              <a:rPr lang="en-US" altLang="zh-CN" sz="2000" b="1" dirty="0">
                <a:solidFill>
                  <a:srgbClr val="FF0000"/>
                </a:solidFill>
              </a:rPr>
              <a:t>AND </a:t>
            </a:r>
            <a:r>
              <a:rPr lang="en-US" altLang="zh-CN" sz="2000" dirty="0"/>
              <a:t>'1998-06-30'</a:t>
            </a:r>
            <a:endParaRPr lang="zh-CN" altLang="zh-CN" sz="2000" dirty="0"/>
          </a:p>
          <a:p>
            <a:pPr marL="0" indent="0" fontAlgn="auto">
              <a:lnSpc>
                <a:spcPct val="150000"/>
              </a:lnSpc>
              <a:spcBef>
                <a:spcPct val="50000"/>
              </a:spcBef>
              <a:buNone/>
              <a:defRPr/>
            </a:pPr>
            <a:r>
              <a:rPr lang="zh-CN" altLang="en-US" sz="2000" dirty="0">
                <a:solidFill>
                  <a:srgbClr val="E24747"/>
                </a:solidFill>
              </a:rPr>
              <a:t>与</a:t>
            </a:r>
            <a:r>
              <a:rPr lang="en-US" altLang="zh-CN" sz="2000" dirty="0">
                <a:solidFill>
                  <a:srgbClr val="E24747"/>
                </a:solidFill>
              </a:rPr>
              <a:t>BETWEEN</a:t>
            </a:r>
            <a:r>
              <a:rPr lang="en-US" altLang="zh-CN" sz="2000" dirty="0">
                <a:solidFill>
                  <a:srgbClr val="E24747"/>
                </a:solidFill>
                <a:latin typeface="Arial" panose="020B0604020202020204" pitchFamily="34" charset="0"/>
              </a:rPr>
              <a:t>…</a:t>
            </a:r>
            <a:r>
              <a:rPr lang="en-US" altLang="zh-CN" sz="2000" dirty="0">
                <a:solidFill>
                  <a:srgbClr val="E24747"/>
                </a:solidFill>
              </a:rPr>
              <a:t>AND</a:t>
            </a:r>
            <a:r>
              <a:rPr lang="en-US" altLang="zh-CN" sz="2000" dirty="0">
                <a:solidFill>
                  <a:srgbClr val="E24747"/>
                </a:solidFill>
                <a:latin typeface="Arial" panose="020B0604020202020204" pitchFamily="34" charset="0"/>
              </a:rPr>
              <a:t>…</a:t>
            </a:r>
            <a:r>
              <a:rPr lang="zh-CN" altLang="en-US" sz="2000" dirty="0">
                <a:solidFill>
                  <a:srgbClr val="E24747"/>
                </a:solidFill>
              </a:rPr>
              <a:t>相对的语句是</a:t>
            </a:r>
            <a:r>
              <a:rPr lang="en-US" altLang="zh-CN" sz="2000" dirty="0">
                <a:solidFill>
                  <a:srgbClr val="E24747"/>
                </a:solidFill>
              </a:rPr>
              <a:t>NOT BETWEEN</a:t>
            </a:r>
            <a:r>
              <a:rPr lang="en-US" altLang="zh-CN" sz="2000" dirty="0">
                <a:solidFill>
                  <a:srgbClr val="E24747"/>
                </a:solidFill>
                <a:latin typeface="Arial" panose="020B0604020202020204" pitchFamily="34" charset="0"/>
              </a:rPr>
              <a:t>…</a:t>
            </a:r>
            <a:r>
              <a:rPr lang="en-US" altLang="zh-CN" sz="2000" dirty="0">
                <a:solidFill>
                  <a:srgbClr val="E24747"/>
                </a:solidFill>
              </a:rPr>
              <a:t>AND</a:t>
            </a:r>
            <a:r>
              <a:rPr lang="en-US" altLang="zh-CN" sz="2000" dirty="0">
                <a:solidFill>
                  <a:srgbClr val="E24747"/>
                </a:solidFill>
                <a:latin typeface="Arial" panose="020B0604020202020204" pitchFamily="34" charset="0"/>
              </a:rPr>
              <a:t>…</a:t>
            </a:r>
            <a:r>
              <a:rPr lang="zh-CN" altLang="en-US" sz="2000" dirty="0">
                <a:solidFill>
                  <a:srgbClr val="E24747"/>
                </a:solidFill>
              </a:rPr>
              <a:t>。 </a:t>
            </a:r>
          </a:p>
        </p:txBody>
      </p:sp>
      <p:sp>
        <p:nvSpPr>
          <p:cNvPr id="4" name="日期占位符 3"/>
          <p:cNvSpPr>
            <a:spLocks noGrp="1"/>
          </p:cNvSpPr>
          <p:nvPr>
            <p:ph type="dt" sz="half" idx="10"/>
          </p:nvPr>
        </p:nvSpPr>
        <p:spPr/>
        <p:txBody>
          <a:bodyPr/>
          <a:lstStyle/>
          <a:p>
            <a:pPr>
              <a:defRPr/>
            </a:pPr>
            <a:fld id="{430F4B6E-317C-4D2F-9EB0-AAD1D995801D}"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FB0343-007B-4B8A-A6D4-F96D49DF08B4}" type="slidenum">
              <a:rPr lang="en-US" altLang="zh-CN">
                <a:latin typeface="Tahoma" panose="020B0604030504040204" pitchFamily="34" charset="0"/>
              </a:rPr>
              <a:t>11</a:t>
            </a:fld>
            <a:r>
              <a:rPr lang="en-US" altLang="zh-CN">
                <a:latin typeface="Tahoma" panose="020B0604030504040204" pitchFamily="34" charset="0"/>
              </a:rPr>
              <a:t>/69</a:t>
            </a:r>
          </a:p>
        </p:txBody>
      </p:sp>
    </p:spTree>
  </p:cSld>
  <p:clrMapOvr>
    <a:masterClrMapping/>
  </p:clrMapOvr>
  <p:transition>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23888" y="-84136"/>
            <a:ext cx="10871200" cy="731839"/>
          </a:xfrm>
        </p:spPr>
        <p:txBody>
          <a:bodyPr/>
          <a:lstStyle/>
          <a:p>
            <a:pPr eaLnBrk="1" hangingPunct="1"/>
            <a:r>
              <a:rPr lang="zh-CN" altLang="en-US" sz="3600"/>
              <a:t>带有</a:t>
            </a:r>
            <a:r>
              <a:rPr lang="en-US" altLang="zh-CN" sz="3600"/>
              <a:t>WHERE</a:t>
            </a:r>
            <a:r>
              <a:rPr lang="zh-CN" altLang="en-US" sz="3600"/>
              <a:t>子句的查询 </a:t>
            </a:r>
            <a:r>
              <a:rPr lang="en-US" altLang="zh-CN" sz="3600"/>
              <a:t>(3) </a:t>
            </a:r>
          </a:p>
        </p:txBody>
      </p:sp>
      <p:sp>
        <p:nvSpPr>
          <p:cNvPr id="14341" name="Rectangle 3"/>
          <p:cNvSpPr>
            <a:spLocks noGrp="1" noChangeArrowheads="1"/>
          </p:cNvSpPr>
          <p:nvPr>
            <p:ph idx="1"/>
          </p:nvPr>
        </p:nvSpPr>
        <p:spPr>
          <a:xfrm>
            <a:off x="1096328" y="891859"/>
            <a:ext cx="10506392" cy="4752975"/>
          </a:xfrm>
        </p:spPr>
        <p:txBody>
          <a:bodyPr>
            <a:normAutofit fontScale="97500"/>
          </a:bodyPr>
          <a:lstStyle/>
          <a:p>
            <a:pPr marL="0" indent="373380" fontAlgn="auto">
              <a:lnSpc>
                <a:spcPct val="150000"/>
              </a:lnSpc>
              <a:spcBef>
                <a:spcPts val="0"/>
              </a:spcBef>
              <a:spcAft>
                <a:spcPct val="40000"/>
              </a:spcAft>
            </a:pPr>
            <a:r>
              <a:rPr lang="zh-CN" altLang="en-US" sz="2000" dirty="0">
                <a:solidFill>
                  <a:srgbClr val="148BD4"/>
                </a:solidFill>
              </a:rPr>
              <a:t>确定集合</a:t>
            </a:r>
            <a:endParaRPr lang="zh-CN" altLang="en-US" sz="2000" dirty="0">
              <a:solidFill>
                <a:srgbClr val="0000CC"/>
              </a:solidFill>
            </a:endParaRPr>
          </a:p>
          <a:p>
            <a:pPr marL="0" indent="373380" fontAlgn="auto">
              <a:lnSpc>
                <a:spcPct val="150000"/>
              </a:lnSpc>
              <a:spcBef>
                <a:spcPts val="0"/>
              </a:spcBef>
              <a:buNone/>
            </a:pPr>
            <a:r>
              <a:rPr lang="zh-CN" altLang="en-US" sz="2000" dirty="0"/>
              <a:t>运算符</a:t>
            </a:r>
            <a:r>
              <a:rPr lang="en-US" altLang="zh-CN" sz="2000" dirty="0">
                <a:solidFill>
                  <a:srgbClr val="E24747"/>
                </a:solidFill>
              </a:rPr>
              <a:t>IN</a:t>
            </a:r>
            <a:r>
              <a:rPr lang="zh-CN" altLang="en-US" sz="2000" dirty="0"/>
              <a:t>可以用来查找属性值属于指定集合的元组。</a:t>
            </a:r>
          </a:p>
          <a:p>
            <a:pPr marL="0" indent="373380" fontAlgn="auto">
              <a:lnSpc>
                <a:spcPct val="150000"/>
              </a:lnSpc>
              <a:spcBef>
                <a:spcPts val="0"/>
              </a:spcBef>
              <a:buNone/>
            </a:pPr>
            <a:r>
              <a:rPr lang="zh-CN" altLang="en-US" sz="2000" dirty="0">
                <a:solidFill>
                  <a:srgbClr val="E24747"/>
                </a:solidFill>
              </a:rPr>
              <a:t>例</a:t>
            </a:r>
            <a:r>
              <a:rPr lang="en-US" altLang="zh-CN" sz="2000" dirty="0"/>
              <a:t> </a:t>
            </a:r>
            <a:r>
              <a:rPr lang="zh-CN" altLang="en-US" sz="2000" dirty="0"/>
              <a:t>查询计算机科学系（</a:t>
            </a:r>
            <a:r>
              <a:rPr lang="en-US" altLang="zh-CN" sz="2000" dirty="0"/>
              <a:t>CS</a:t>
            </a:r>
            <a:r>
              <a:rPr lang="zh-CN" altLang="en-US" sz="2000" dirty="0"/>
              <a:t>）、数学系（</a:t>
            </a:r>
            <a:r>
              <a:rPr lang="en-US" altLang="zh-CN" sz="2000" dirty="0"/>
              <a:t>MA</a:t>
            </a:r>
            <a:r>
              <a:rPr lang="zh-CN" altLang="en-US" sz="2000" dirty="0"/>
              <a:t>）和信息系（</a:t>
            </a:r>
            <a:r>
              <a:rPr lang="en-US" altLang="zh-CN" sz="2000" dirty="0"/>
              <a:t>IS</a:t>
            </a:r>
            <a:r>
              <a:rPr lang="zh-CN" altLang="en-US" sz="2000" dirty="0"/>
              <a:t>）学生的姓名和性别。 </a:t>
            </a:r>
          </a:p>
          <a:p>
            <a:pPr marL="0" indent="373380" fontAlgn="auto">
              <a:lnSpc>
                <a:spcPct val="150000"/>
              </a:lnSpc>
              <a:spcBef>
                <a:spcPts val="0"/>
              </a:spcBef>
              <a:buNone/>
            </a:pPr>
            <a:r>
              <a:rPr lang="zh-CN" altLang="en-US" sz="2000" dirty="0"/>
              <a:t>   </a:t>
            </a:r>
            <a:r>
              <a:rPr lang="en-US" altLang="zh-CN" sz="2000" dirty="0"/>
              <a:t>USE JXGL</a:t>
            </a:r>
          </a:p>
          <a:p>
            <a:pPr marL="0" indent="373380" fontAlgn="auto">
              <a:lnSpc>
                <a:spcPct val="150000"/>
              </a:lnSpc>
              <a:spcBef>
                <a:spcPts val="0"/>
              </a:spcBef>
              <a:buNone/>
            </a:pPr>
            <a:r>
              <a:rPr lang="en-US" altLang="zh-CN" sz="2000" dirty="0"/>
              <a:t>   GO</a:t>
            </a:r>
          </a:p>
          <a:p>
            <a:pPr marL="0" indent="373380" fontAlgn="auto">
              <a:lnSpc>
                <a:spcPct val="150000"/>
              </a:lnSpc>
              <a:spcBef>
                <a:spcPts val="0"/>
              </a:spcBef>
              <a:buNone/>
            </a:pPr>
            <a:r>
              <a:rPr lang="en-US" altLang="zh-CN" sz="2000" dirty="0"/>
              <a:t>   SELECT SNAME,SEX</a:t>
            </a:r>
          </a:p>
          <a:p>
            <a:pPr marL="0" indent="373380" fontAlgn="auto">
              <a:lnSpc>
                <a:spcPct val="150000"/>
              </a:lnSpc>
              <a:spcBef>
                <a:spcPts val="0"/>
              </a:spcBef>
              <a:buNone/>
            </a:pPr>
            <a:r>
              <a:rPr lang="en-US" altLang="zh-CN" sz="2000" dirty="0"/>
              <a:t>   FROM S</a:t>
            </a:r>
          </a:p>
          <a:p>
            <a:pPr marL="0" indent="373380" fontAlgn="auto">
              <a:lnSpc>
                <a:spcPct val="150000"/>
              </a:lnSpc>
              <a:spcBef>
                <a:spcPts val="0"/>
              </a:spcBef>
              <a:buNone/>
            </a:pPr>
            <a:r>
              <a:rPr lang="en-US" altLang="zh-CN" sz="2000" dirty="0"/>
              <a:t>   WHERE COLLEGE </a:t>
            </a:r>
            <a:r>
              <a:rPr lang="en-US" altLang="zh-CN" sz="2000" b="1" dirty="0">
                <a:solidFill>
                  <a:srgbClr val="FF0000"/>
                </a:solidFill>
              </a:rPr>
              <a:t>IN</a:t>
            </a:r>
            <a:r>
              <a:rPr lang="en-US" altLang="zh-CN" sz="2000" dirty="0"/>
              <a:t>('CS','MA','IS')</a:t>
            </a:r>
          </a:p>
          <a:p>
            <a:pPr marL="0" indent="373380" fontAlgn="auto">
              <a:lnSpc>
                <a:spcPct val="150000"/>
              </a:lnSpc>
              <a:spcBef>
                <a:spcPts val="0"/>
              </a:spcBef>
              <a:buNone/>
            </a:pPr>
            <a:r>
              <a:rPr lang="en-US" altLang="zh-CN" sz="2000" dirty="0"/>
              <a:t>   GO </a:t>
            </a:r>
          </a:p>
        </p:txBody>
      </p:sp>
      <p:sp>
        <p:nvSpPr>
          <p:cNvPr id="4" name="日期占位符 3"/>
          <p:cNvSpPr>
            <a:spLocks noGrp="1"/>
          </p:cNvSpPr>
          <p:nvPr>
            <p:ph type="dt" sz="half" idx="10"/>
          </p:nvPr>
        </p:nvSpPr>
        <p:spPr/>
        <p:txBody>
          <a:bodyPr/>
          <a:lstStyle/>
          <a:p>
            <a:pPr>
              <a:defRPr/>
            </a:pPr>
            <a:fld id="{89FCC644-B2AC-4E88-A6C1-A3E58C8B1050}"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9543CB-AB96-44C8-99AB-532E504D0739}" type="slidenum">
              <a:rPr lang="en-US" altLang="zh-CN">
                <a:latin typeface="Tahoma" panose="020B0604030504040204" pitchFamily="34" charset="0"/>
              </a:rPr>
              <a:t>12</a:t>
            </a:fld>
            <a:r>
              <a:rPr lang="en-US" altLang="zh-CN">
                <a:latin typeface="Tahoma" panose="020B0604030504040204" pitchFamily="34" charset="0"/>
              </a:rPr>
              <a:t>/69</a:t>
            </a:r>
          </a:p>
        </p:txBody>
      </p:sp>
    </p:spTree>
  </p:cSld>
  <p:clrMapOvr>
    <a:masterClrMapping/>
  </p:clrMapOvr>
  <p:transition>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09600" y="-28136"/>
            <a:ext cx="10871200" cy="731839"/>
          </a:xfrm>
        </p:spPr>
        <p:txBody>
          <a:bodyPr/>
          <a:lstStyle/>
          <a:p>
            <a:pPr eaLnBrk="1" hangingPunct="1"/>
            <a:r>
              <a:rPr lang="zh-CN" altLang="en-US" sz="3600"/>
              <a:t>带有</a:t>
            </a:r>
            <a:r>
              <a:rPr lang="en-US" altLang="zh-CN" sz="3600"/>
              <a:t>WHERE</a:t>
            </a:r>
            <a:r>
              <a:rPr lang="zh-CN" altLang="en-US" sz="3600"/>
              <a:t>子句的查询 </a:t>
            </a:r>
            <a:r>
              <a:rPr lang="en-US" altLang="zh-CN" sz="3600"/>
              <a:t>(4) </a:t>
            </a:r>
          </a:p>
        </p:txBody>
      </p:sp>
      <p:sp>
        <p:nvSpPr>
          <p:cNvPr id="15365" name="Rectangle 3"/>
          <p:cNvSpPr>
            <a:spLocks noGrp="1" noChangeArrowheads="1"/>
          </p:cNvSpPr>
          <p:nvPr>
            <p:ph idx="1"/>
          </p:nvPr>
        </p:nvSpPr>
        <p:spPr>
          <a:xfrm>
            <a:off x="1218248" y="912496"/>
            <a:ext cx="10110152" cy="4752975"/>
          </a:xfrm>
        </p:spPr>
        <p:txBody>
          <a:bodyPr>
            <a:noAutofit/>
          </a:bodyPr>
          <a:lstStyle/>
          <a:p>
            <a:pPr marL="0" indent="0" fontAlgn="auto">
              <a:lnSpc>
                <a:spcPct val="150000"/>
              </a:lnSpc>
              <a:spcBef>
                <a:spcPts val="0"/>
              </a:spcBef>
              <a:spcAft>
                <a:spcPct val="50000"/>
              </a:spcAft>
            </a:pPr>
            <a:r>
              <a:rPr lang="zh-CN" altLang="en-US" sz="2000" dirty="0">
                <a:solidFill>
                  <a:srgbClr val="148BD4"/>
                </a:solidFill>
              </a:rPr>
              <a:t>字符匹配</a:t>
            </a:r>
            <a:endParaRPr lang="zh-CN" altLang="en-US" sz="2000" dirty="0">
              <a:solidFill>
                <a:srgbClr val="0000CC"/>
              </a:solidFill>
            </a:endParaRPr>
          </a:p>
          <a:p>
            <a:pPr marL="0" indent="0" fontAlgn="auto">
              <a:lnSpc>
                <a:spcPct val="150000"/>
              </a:lnSpc>
              <a:spcBef>
                <a:spcPts val="0"/>
              </a:spcBef>
              <a:buNone/>
            </a:pPr>
            <a:r>
              <a:rPr lang="zh-CN" altLang="en-US" sz="2000" dirty="0"/>
              <a:t>运算符</a:t>
            </a:r>
            <a:r>
              <a:rPr lang="en-US" altLang="zh-CN" sz="2000" dirty="0"/>
              <a:t>LIKE</a:t>
            </a:r>
            <a:r>
              <a:rPr lang="zh-CN" altLang="en-US" sz="2000" dirty="0"/>
              <a:t>可以用来进行字符串的匹配。其一般语法格式如下：   </a:t>
            </a:r>
          </a:p>
          <a:p>
            <a:pPr marL="0" indent="0" fontAlgn="auto">
              <a:lnSpc>
                <a:spcPct val="150000"/>
              </a:lnSpc>
              <a:spcBef>
                <a:spcPts val="0"/>
              </a:spcBef>
              <a:spcAft>
                <a:spcPct val="20000"/>
              </a:spcAft>
              <a:buNone/>
            </a:pPr>
            <a:r>
              <a:rPr lang="zh-CN" altLang="en-US" sz="2000" dirty="0"/>
              <a:t>   </a:t>
            </a:r>
            <a:r>
              <a:rPr lang="en-US" altLang="zh-CN" sz="2000" dirty="0">
                <a:solidFill>
                  <a:srgbClr val="993300"/>
                </a:solidFill>
              </a:rPr>
              <a:t>[NOT] LIKE </a:t>
            </a:r>
            <a:r>
              <a:rPr lang="en-US" altLang="zh-CN" sz="2000" dirty="0">
                <a:solidFill>
                  <a:srgbClr val="993300"/>
                </a:solidFill>
                <a:latin typeface="Arial" panose="020B0604020202020204" pitchFamily="34" charset="0"/>
              </a:rPr>
              <a:t>’</a:t>
            </a:r>
            <a:r>
              <a:rPr lang="en-US" altLang="zh-CN" sz="2000" dirty="0">
                <a:solidFill>
                  <a:srgbClr val="993300"/>
                </a:solidFill>
              </a:rPr>
              <a:t>&lt;</a:t>
            </a:r>
            <a:r>
              <a:rPr lang="zh-CN" altLang="en-US" sz="2000" dirty="0">
                <a:solidFill>
                  <a:srgbClr val="993300"/>
                </a:solidFill>
              </a:rPr>
              <a:t>匹配串</a:t>
            </a:r>
            <a:r>
              <a:rPr lang="en-US" altLang="zh-CN" sz="2000" dirty="0">
                <a:solidFill>
                  <a:srgbClr val="993300"/>
                </a:solidFill>
              </a:rPr>
              <a:t>&gt;</a:t>
            </a:r>
            <a:r>
              <a:rPr lang="en-US" altLang="zh-CN" sz="2000" dirty="0">
                <a:solidFill>
                  <a:srgbClr val="993300"/>
                </a:solidFill>
                <a:latin typeface="Arial" panose="020B0604020202020204" pitchFamily="34" charset="0"/>
              </a:rPr>
              <a:t>’</a:t>
            </a:r>
            <a:r>
              <a:rPr lang="en-US" altLang="zh-CN" sz="2000" dirty="0">
                <a:solidFill>
                  <a:srgbClr val="993300"/>
                </a:solidFill>
              </a:rPr>
              <a:t>[ESCAPE </a:t>
            </a:r>
            <a:r>
              <a:rPr lang="en-US" altLang="zh-CN" sz="2000" dirty="0">
                <a:solidFill>
                  <a:srgbClr val="993300"/>
                </a:solidFill>
                <a:latin typeface="Arial" panose="020B0604020202020204" pitchFamily="34" charset="0"/>
              </a:rPr>
              <a:t>’</a:t>
            </a:r>
            <a:r>
              <a:rPr lang="en-US" altLang="zh-CN" sz="2000" dirty="0">
                <a:solidFill>
                  <a:srgbClr val="993300"/>
                </a:solidFill>
              </a:rPr>
              <a:t>&lt;</a:t>
            </a:r>
            <a:r>
              <a:rPr lang="zh-CN" altLang="en-US" sz="2000" dirty="0">
                <a:solidFill>
                  <a:srgbClr val="993300"/>
                </a:solidFill>
              </a:rPr>
              <a:t>换码字符</a:t>
            </a:r>
            <a:r>
              <a:rPr lang="en-US" altLang="zh-CN" sz="2000" dirty="0">
                <a:solidFill>
                  <a:srgbClr val="993300"/>
                </a:solidFill>
              </a:rPr>
              <a:t>&gt;</a:t>
            </a:r>
            <a:r>
              <a:rPr lang="en-US" altLang="zh-CN" sz="2000" dirty="0">
                <a:solidFill>
                  <a:srgbClr val="993300"/>
                </a:solidFill>
                <a:latin typeface="Arial" panose="020B0604020202020204" pitchFamily="34" charset="0"/>
              </a:rPr>
              <a:t>’</a:t>
            </a:r>
            <a:r>
              <a:rPr lang="en-US" altLang="zh-CN" sz="2000" dirty="0">
                <a:solidFill>
                  <a:srgbClr val="993300"/>
                </a:solidFill>
              </a:rPr>
              <a:t>]</a:t>
            </a:r>
          </a:p>
          <a:p>
            <a:pPr marL="0" indent="0" fontAlgn="auto">
              <a:lnSpc>
                <a:spcPct val="150000"/>
              </a:lnSpc>
              <a:spcBef>
                <a:spcPts val="0"/>
              </a:spcBef>
              <a:buNone/>
            </a:pPr>
            <a:r>
              <a:rPr lang="zh-CN" altLang="en-US" sz="2000" dirty="0"/>
              <a:t>其含义是查找指定的属性列值与</a:t>
            </a:r>
            <a:r>
              <a:rPr lang="en-US" altLang="zh-CN" sz="2000" dirty="0"/>
              <a:t>&lt;</a:t>
            </a:r>
            <a:r>
              <a:rPr lang="zh-CN" altLang="en-US" sz="2000" dirty="0"/>
              <a:t>匹配串</a:t>
            </a:r>
            <a:r>
              <a:rPr lang="en-US" altLang="zh-CN" sz="2000" dirty="0"/>
              <a:t>&gt;</a:t>
            </a:r>
            <a:r>
              <a:rPr lang="zh-CN" altLang="en-US" sz="2000" dirty="0"/>
              <a:t>相匹配的元组。</a:t>
            </a:r>
            <a:r>
              <a:rPr lang="en-US" altLang="zh-CN" sz="2000" dirty="0"/>
              <a:t>&lt;</a:t>
            </a:r>
            <a:r>
              <a:rPr lang="zh-CN" altLang="en-US" sz="2000" dirty="0"/>
              <a:t>匹配串</a:t>
            </a:r>
            <a:r>
              <a:rPr lang="en-US" altLang="zh-CN" sz="2000" dirty="0"/>
              <a:t>&gt;</a:t>
            </a:r>
            <a:r>
              <a:rPr lang="zh-CN" altLang="en-US" sz="2000" dirty="0"/>
              <a:t>可以是一个完整的字符串，也可以含有通配符</a:t>
            </a:r>
            <a:r>
              <a:rPr lang="en-US" altLang="zh-CN" sz="2000" dirty="0"/>
              <a:t>%</a:t>
            </a:r>
            <a:r>
              <a:rPr lang="zh-CN" altLang="en-US" sz="2000" dirty="0"/>
              <a:t>和</a:t>
            </a:r>
            <a:r>
              <a:rPr lang="en-US" altLang="zh-CN" sz="2000" dirty="0"/>
              <a:t>_</a:t>
            </a:r>
            <a:r>
              <a:rPr lang="zh-CN" altLang="en-US" sz="2000" dirty="0"/>
              <a:t>。其中：</a:t>
            </a:r>
          </a:p>
          <a:p>
            <a:pPr marL="0" lvl="1" indent="0" fontAlgn="auto">
              <a:lnSpc>
                <a:spcPct val="150000"/>
              </a:lnSpc>
              <a:spcBef>
                <a:spcPts val="0"/>
              </a:spcBef>
            </a:pPr>
            <a:r>
              <a:rPr lang="zh-CN" altLang="en-US" sz="2000" dirty="0"/>
              <a:t> </a:t>
            </a:r>
            <a:r>
              <a:rPr lang="en-US" altLang="zh-CN" sz="2000" dirty="0">
                <a:solidFill>
                  <a:srgbClr val="ED13A4"/>
                </a:solidFill>
              </a:rPr>
              <a:t>%</a:t>
            </a:r>
            <a:r>
              <a:rPr lang="zh-CN" altLang="en-US" sz="2000" dirty="0">
                <a:solidFill>
                  <a:srgbClr val="ED13A4"/>
                </a:solidFill>
              </a:rPr>
              <a:t>（百分号）</a:t>
            </a:r>
            <a:r>
              <a:rPr lang="zh-CN" altLang="en-US" sz="2000" dirty="0"/>
              <a:t>：代表</a:t>
            </a:r>
            <a:r>
              <a:rPr lang="zh-CN" altLang="en-US" sz="2000" b="1" dirty="0">
                <a:solidFill>
                  <a:srgbClr val="FF0000"/>
                </a:solidFill>
              </a:rPr>
              <a:t>任意长度（长度可以为</a:t>
            </a:r>
            <a:r>
              <a:rPr lang="en-US" altLang="zh-CN" sz="2000" b="1" dirty="0">
                <a:solidFill>
                  <a:srgbClr val="FF0000"/>
                </a:solidFill>
              </a:rPr>
              <a:t>0</a:t>
            </a:r>
            <a:r>
              <a:rPr lang="zh-CN" altLang="en-US" sz="2000" b="1" dirty="0">
                <a:solidFill>
                  <a:srgbClr val="FF0000"/>
                </a:solidFill>
              </a:rPr>
              <a:t>）</a:t>
            </a:r>
            <a:r>
              <a:rPr lang="zh-CN" altLang="en-US" sz="2000" dirty="0"/>
              <a:t>的字符串。例如</a:t>
            </a:r>
            <a:r>
              <a:rPr lang="en-US" altLang="zh-CN" sz="2000" dirty="0" err="1"/>
              <a:t>a%b</a:t>
            </a:r>
            <a:r>
              <a:rPr lang="zh-CN" altLang="en-US" sz="2000" dirty="0"/>
              <a:t>表示以</a:t>
            </a:r>
            <a:r>
              <a:rPr lang="en-US" altLang="zh-CN" sz="2000" dirty="0"/>
              <a:t>a</a:t>
            </a:r>
            <a:r>
              <a:rPr lang="zh-CN" altLang="en-US" sz="2000" dirty="0"/>
              <a:t>开头，以</a:t>
            </a:r>
            <a:r>
              <a:rPr lang="en-US" altLang="zh-CN" sz="2000" dirty="0"/>
              <a:t>b</a:t>
            </a:r>
            <a:r>
              <a:rPr lang="zh-CN" altLang="en-US" sz="2000" dirty="0"/>
              <a:t>结尾的任意长度的字符串。如</a:t>
            </a:r>
            <a:r>
              <a:rPr lang="en-US" altLang="zh-CN" sz="2000" dirty="0" err="1"/>
              <a:t>acb</a:t>
            </a:r>
            <a:r>
              <a:rPr lang="zh-CN" altLang="en-US" sz="2000" dirty="0"/>
              <a:t>，</a:t>
            </a:r>
            <a:r>
              <a:rPr lang="en-US" altLang="zh-CN" sz="2000" dirty="0" err="1"/>
              <a:t>addgb</a:t>
            </a:r>
            <a:r>
              <a:rPr lang="zh-CN" altLang="en-US" sz="2000" dirty="0"/>
              <a:t>，</a:t>
            </a:r>
            <a:r>
              <a:rPr lang="en-US" altLang="zh-CN" sz="2000" dirty="0"/>
              <a:t>ab</a:t>
            </a:r>
            <a:r>
              <a:rPr lang="zh-CN" altLang="en-US" sz="2000" dirty="0"/>
              <a:t>等都满足该匹配串。</a:t>
            </a:r>
          </a:p>
          <a:p>
            <a:pPr marL="0" lvl="1" indent="0" fontAlgn="auto">
              <a:lnSpc>
                <a:spcPct val="150000"/>
              </a:lnSpc>
              <a:spcBef>
                <a:spcPts val="0"/>
              </a:spcBef>
            </a:pPr>
            <a:r>
              <a:rPr lang="zh-CN" altLang="en-US" sz="2000" dirty="0"/>
              <a:t> </a:t>
            </a:r>
            <a:r>
              <a:rPr lang="en-US" altLang="zh-CN" sz="2000" dirty="0">
                <a:solidFill>
                  <a:srgbClr val="ED13A4"/>
                </a:solidFill>
              </a:rPr>
              <a:t>_</a:t>
            </a:r>
            <a:r>
              <a:rPr lang="zh-CN" altLang="en-US" sz="2000" dirty="0">
                <a:solidFill>
                  <a:srgbClr val="ED13A4"/>
                </a:solidFill>
              </a:rPr>
              <a:t>（下划线）</a:t>
            </a:r>
            <a:r>
              <a:rPr lang="zh-CN" altLang="en-US" sz="2000" dirty="0"/>
              <a:t>：代表任意</a:t>
            </a:r>
            <a:r>
              <a:rPr lang="zh-CN" altLang="en-US" sz="2000" b="1" dirty="0">
                <a:solidFill>
                  <a:srgbClr val="FF0000"/>
                </a:solidFill>
              </a:rPr>
              <a:t>单个字符或汉字</a:t>
            </a:r>
            <a:r>
              <a:rPr lang="zh-CN" altLang="en-US" sz="2000" dirty="0"/>
              <a:t>。例如</a:t>
            </a:r>
            <a:r>
              <a:rPr lang="en-US" altLang="zh-CN" sz="2000" dirty="0" err="1"/>
              <a:t>a_b</a:t>
            </a:r>
            <a:r>
              <a:rPr lang="zh-CN" altLang="en-US" sz="2000" dirty="0"/>
              <a:t>表示以</a:t>
            </a:r>
            <a:r>
              <a:rPr lang="en-US" altLang="zh-CN" sz="2000" dirty="0"/>
              <a:t>a</a:t>
            </a:r>
            <a:r>
              <a:rPr lang="zh-CN" altLang="en-US" sz="2000" dirty="0"/>
              <a:t>开头，以</a:t>
            </a:r>
            <a:r>
              <a:rPr lang="en-US" altLang="zh-CN" sz="2000" dirty="0"/>
              <a:t>b</a:t>
            </a:r>
            <a:r>
              <a:rPr lang="zh-CN" altLang="en-US" sz="2000" dirty="0"/>
              <a:t>结尾的长度为</a:t>
            </a:r>
            <a:r>
              <a:rPr lang="en-US" altLang="zh-CN" sz="2000" dirty="0"/>
              <a:t>3</a:t>
            </a:r>
            <a:r>
              <a:rPr lang="zh-CN" altLang="en-US" sz="2000" dirty="0"/>
              <a:t>的任意字符串。如</a:t>
            </a:r>
            <a:r>
              <a:rPr lang="en-US" altLang="zh-CN" sz="2000" dirty="0" err="1"/>
              <a:t>acb</a:t>
            </a:r>
            <a:r>
              <a:rPr lang="zh-CN" altLang="en-US" sz="2000" dirty="0"/>
              <a:t>，</a:t>
            </a:r>
            <a:r>
              <a:rPr lang="en-US" altLang="zh-CN" sz="2000" dirty="0"/>
              <a:t>a</a:t>
            </a:r>
            <a:r>
              <a:rPr lang="zh-CN" altLang="en-US" sz="2000" dirty="0"/>
              <a:t>王</a:t>
            </a:r>
            <a:r>
              <a:rPr lang="en-US" altLang="zh-CN" sz="2000" dirty="0"/>
              <a:t>b</a:t>
            </a:r>
            <a:r>
              <a:rPr lang="zh-CN" altLang="en-US" sz="2000" dirty="0"/>
              <a:t>等都满足该匹配串。 </a:t>
            </a:r>
          </a:p>
        </p:txBody>
      </p:sp>
      <p:sp>
        <p:nvSpPr>
          <p:cNvPr id="4" name="日期占位符 3"/>
          <p:cNvSpPr>
            <a:spLocks noGrp="1"/>
          </p:cNvSpPr>
          <p:nvPr>
            <p:ph type="dt" sz="half" idx="10"/>
          </p:nvPr>
        </p:nvSpPr>
        <p:spPr/>
        <p:txBody>
          <a:bodyPr/>
          <a:lstStyle/>
          <a:p>
            <a:pPr>
              <a:defRPr/>
            </a:pPr>
            <a:fld id="{6B13F393-C580-42AC-93E5-113BF54F8AD9}"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C0BDB22-27FC-43E4-A189-7E281752CBCC}" type="slidenum">
              <a:rPr lang="en-US" altLang="zh-CN">
                <a:latin typeface="Tahoma" panose="020B0604030504040204" pitchFamily="34" charset="0"/>
              </a:rPr>
              <a:t>13</a:t>
            </a:fld>
            <a:r>
              <a:rPr lang="en-US" altLang="zh-CN">
                <a:latin typeface="Tahoma" panose="020B0604030504040204" pitchFamily="34" charset="0"/>
              </a:rPr>
              <a:t>/69</a:t>
            </a:r>
          </a:p>
        </p:txBody>
      </p:sp>
    </p:spTree>
  </p:cSld>
  <p:clrMapOvr>
    <a:masterClrMapping/>
  </p:clrMapOvr>
  <p:transition>
    <p:checke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23888" y="-28136"/>
            <a:ext cx="10871200" cy="731839"/>
          </a:xfrm>
        </p:spPr>
        <p:txBody>
          <a:bodyPr/>
          <a:lstStyle/>
          <a:p>
            <a:pPr eaLnBrk="1" hangingPunct="1"/>
            <a:r>
              <a:rPr lang="zh-CN" altLang="en-US" sz="3600"/>
              <a:t>带有</a:t>
            </a:r>
            <a:r>
              <a:rPr lang="en-US" altLang="zh-CN" sz="3600"/>
              <a:t>WHERE</a:t>
            </a:r>
            <a:r>
              <a:rPr lang="zh-CN" altLang="en-US" sz="3600"/>
              <a:t>子句的查询 </a:t>
            </a:r>
            <a:r>
              <a:rPr lang="en-US" altLang="zh-CN" sz="3600"/>
              <a:t>(5) </a:t>
            </a:r>
          </a:p>
        </p:txBody>
      </p:sp>
      <p:sp>
        <p:nvSpPr>
          <p:cNvPr id="16389" name="Rectangle 3"/>
          <p:cNvSpPr>
            <a:spLocks noGrp="1" noChangeArrowheads="1"/>
          </p:cNvSpPr>
          <p:nvPr>
            <p:ph idx="1"/>
          </p:nvPr>
        </p:nvSpPr>
        <p:spPr>
          <a:xfrm>
            <a:off x="1106488" y="1100136"/>
            <a:ext cx="10471784" cy="5256213"/>
          </a:xfrm>
        </p:spPr>
        <p:txBody>
          <a:bodyPr>
            <a:noAutofit/>
          </a:bodyPr>
          <a:lstStyle/>
          <a:p>
            <a:pPr marL="0" indent="373380" fontAlgn="auto">
              <a:lnSpc>
                <a:spcPct val="150000"/>
              </a:lnSpc>
              <a:buNone/>
            </a:pPr>
            <a:r>
              <a:rPr lang="zh-CN" altLang="en-US" sz="2000" dirty="0">
                <a:solidFill>
                  <a:srgbClr val="148BD4"/>
                </a:solidFill>
              </a:rPr>
              <a:t>例</a:t>
            </a:r>
            <a:r>
              <a:rPr lang="en-US" altLang="zh-CN" sz="2000" dirty="0"/>
              <a:t> </a:t>
            </a:r>
            <a:r>
              <a:rPr lang="zh-CN" altLang="en-US" sz="2000" dirty="0"/>
              <a:t>查询所有姓刘的学生的姓名、学号和性别。     </a:t>
            </a:r>
          </a:p>
          <a:p>
            <a:pPr marL="0" indent="373380" fontAlgn="auto">
              <a:lnSpc>
                <a:spcPct val="150000"/>
              </a:lnSpc>
              <a:buNone/>
            </a:pPr>
            <a:r>
              <a:rPr lang="zh-CN" altLang="en-US" sz="2000" dirty="0"/>
              <a:t>    </a:t>
            </a:r>
            <a:r>
              <a:rPr lang="en-US" altLang="zh-CN" sz="2000" dirty="0"/>
              <a:t>USE JXGL</a:t>
            </a:r>
          </a:p>
          <a:p>
            <a:pPr marL="0" indent="373380" fontAlgn="auto">
              <a:lnSpc>
                <a:spcPct val="150000"/>
              </a:lnSpc>
              <a:buNone/>
            </a:pPr>
            <a:r>
              <a:rPr lang="en-US" altLang="zh-CN" sz="2000" dirty="0"/>
              <a:t>   GO</a:t>
            </a:r>
          </a:p>
          <a:p>
            <a:pPr marL="0" indent="373380" fontAlgn="auto">
              <a:lnSpc>
                <a:spcPct val="150000"/>
              </a:lnSpc>
              <a:buNone/>
            </a:pPr>
            <a:r>
              <a:rPr lang="en-US" altLang="zh-CN" sz="2000" dirty="0"/>
              <a:t>    SELECT SNAME,SNO,SEX</a:t>
            </a:r>
          </a:p>
          <a:p>
            <a:pPr marL="0" indent="373380" fontAlgn="auto">
              <a:lnSpc>
                <a:spcPct val="150000"/>
              </a:lnSpc>
              <a:buNone/>
            </a:pPr>
            <a:r>
              <a:rPr lang="en-US" altLang="zh-CN" sz="2000" dirty="0"/>
              <a:t>    FROM S</a:t>
            </a:r>
          </a:p>
          <a:p>
            <a:pPr marL="0" indent="373380" fontAlgn="auto">
              <a:lnSpc>
                <a:spcPct val="150000"/>
              </a:lnSpc>
              <a:buNone/>
            </a:pPr>
            <a:r>
              <a:rPr lang="en-US" altLang="zh-CN" sz="2000" dirty="0"/>
              <a:t>    WHERE SNAME LIKE '</a:t>
            </a:r>
            <a:r>
              <a:rPr lang="zh-CN" altLang="en-US" sz="2000" dirty="0"/>
              <a:t>刘</a:t>
            </a:r>
            <a:r>
              <a:rPr lang="en-US" altLang="zh-CN" sz="2000" dirty="0"/>
              <a:t>%'</a:t>
            </a:r>
          </a:p>
          <a:p>
            <a:pPr marL="0" indent="373380" fontAlgn="auto">
              <a:lnSpc>
                <a:spcPct val="150000"/>
              </a:lnSpc>
              <a:buNone/>
            </a:pPr>
            <a:r>
              <a:rPr lang="en-US" altLang="zh-CN" sz="2000" dirty="0"/>
              <a:t>    GO </a:t>
            </a:r>
          </a:p>
        </p:txBody>
      </p:sp>
      <p:sp>
        <p:nvSpPr>
          <p:cNvPr id="4" name="日期占位符 3"/>
          <p:cNvSpPr>
            <a:spLocks noGrp="1"/>
          </p:cNvSpPr>
          <p:nvPr>
            <p:ph type="dt" sz="half" idx="10"/>
          </p:nvPr>
        </p:nvSpPr>
        <p:spPr/>
        <p:txBody>
          <a:bodyPr/>
          <a:lstStyle/>
          <a:p>
            <a:pPr>
              <a:defRPr/>
            </a:pPr>
            <a:fld id="{490BA6E9-A818-47C1-8DBE-98E3FCC3A2AB}"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A0C82D-2ECE-4C65-BBBB-BD2BB4C6130F}" type="slidenum">
              <a:rPr lang="en-US" altLang="zh-CN">
                <a:latin typeface="Tahoma" panose="020B0604030504040204" pitchFamily="34" charset="0"/>
              </a:rPr>
              <a:t>14</a:t>
            </a:fld>
            <a:r>
              <a:rPr lang="en-US" altLang="zh-CN">
                <a:latin typeface="Tahoma" panose="020B0604030504040204" pitchFamily="34" charset="0"/>
              </a:rPr>
              <a:t>/69</a:t>
            </a:r>
          </a:p>
        </p:txBody>
      </p:sp>
    </p:spTree>
  </p:cSld>
  <p:clrMapOvr>
    <a:masterClrMapping/>
  </p:clrMapOvr>
  <p:transition>
    <p:cover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23888" y="-28136"/>
            <a:ext cx="10871200" cy="731839"/>
          </a:xfrm>
        </p:spPr>
        <p:txBody>
          <a:bodyPr/>
          <a:lstStyle/>
          <a:p>
            <a:pPr eaLnBrk="1" hangingPunct="1"/>
            <a:r>
              <a:rPr lang="zh-CN" altLang="en-US" sz="3600" dirty="0"/>
              <a:t>带有</a:t>
            </a:r>
            <a:r>
              <a:rPr lang="en-US" altLang="zh-CN" sz="3600" dirty="0"/>
              <a:t>WHERE</a:t>
            </a:r>
            <a:r>
              <a:rPr lang="zh-CN" altLang="en-US" sz="3600" dirty="0"/>
              <a:t>子句的查询 </a:t>
            </a:r>
            <a:r>
              <a:rPr lang="en-US" altLang="zh-CN" sz="3600" dirty="0"/>
              <a:t>(5-2) </a:t>
            </a:r>
          </a:p>
        </p:txBody>
      </p:sp>
      <p:sp>
        <p:nvSpPr>
          <p:cNvPr id="16389" name="Rectangle 3"/>
          <p:cNvSpPr>
            <a:spLocks noGrp="1" noChangeArrowheads="1"/>
          </p:cNvSpPr>
          <p:nvPr>
            <p:ph idx="1"/>
          </p:nvPr>
        </p:nvSpPr>
        <p:spPr>
          <a:xfrm>
            <a:off x="1350328" y="1100136"/>
            <a:ext cx="10471784" cy="5256213"/>
          </a:xfrm>
        </p:spPr>
        <p:txBody>
          <a:bodyPr>
            <a:noAutofit/>
          </a:bodyPr>
          <a:lstStyle/>
          <a:p>
            <a:pPr marL="0" indent="373380" fontAlgn="auto">
              <a:lnSpc>
                <a:spcPct val="150000"/>
              </a:lnSpc>
              <a:spcBef>
                <a:spcPct val="30000"/>
              </a:spcBef>
              <a:buNone/>
            </a:pPr>
            <a:r>
              <a:rPr lang="zh-CN" altLang="en-US" sz="2000" dirty="0">
                <a:solidFill>
                  <a:srgbClr val="006600"/>
                </a:solidFill>
              </a:rPr>
              <a:t>例</a:t>
            </a:r>
            <a:r>
              <a:rPr lang="en-US" altLang="zh-CN" sz="2000" dirty="0"/>
              <a:t> </a:t>
            </a:r>
            <a:r>
              <a:rPr lang="zh-CN" altLang="en-US" sz="2000" dirty="0"/>
              <a:t>查询姓</a:t>
            </a:r>
            <a:r>
              <a:rPr lang="zh-CN" altLang="en-US" sz="2000" dirty="0">
                <a:latin typeface="Arial" panose="020B0604020202020204" pitchFamily="34" charset="0"/>
              </a:rPr>
              <a:t>“</a:t>
            </a:r>
            <a:r>
              <a:rPr lang="zh-CN" altLang="en-US" sz="2000" dirty="0"/>
              <a:t>李</a:t>
            </a:r>
            <a:r>
              <a:rPr lang="zh-CN" altLang="en-US" sz="2000" dirty="0">
                <a:latin typeface="Arial" panose="020B0604020202020204" pitchFamily="34" charset="0"/>
              </a:rPr>
              <a:t>”</a:t>
            </a:r>
            <a:r>
              <a:rPr lang="zh-CN" altLang="en-US" sz="2000" dirty="0"/>
              <a:t>且全名为</a:t>
            </a:r>
            <a:r>
              <a:rPr lang="en-US" altLang="zh-CN" sz="2000" dirty="0"/>
              <a:t>3</a:t>
            </a:r>
            <a:r>
              <a:rPr lang="zh-CN" altLang="en-US" sz="2000" dirty="0"/>
              <a:t>个汉字的学生的姓名。     </a:t>
            </a:r>
          </a:p>
          <a:p>
            <a:pPr marL="0" indent="373380" fontAlgn="auto">
              <a:lnSpc>
                <a:spcPct val="150000"/>
              </a:lnSpc>
              <a:spcBef>
                <a:spcPct val="30000"/>
              </a:spcBef>
              <a:buNone/>
            </a:pPr>
            <a:r>
              <a:rPr lang="zh-CN" altLang="en-US" sz="2000" dirty="0"/>
              <a:t>    </a:t>
            </a:r>
            <a:r>
              <a:rPr lang="en-US" altLang="zh-CN" sz="2000" dirty="0"/>
              <a:t>USE JXGL</a:t>
            </a:r>
          </a:p>
          <a:p>
            <a:pPr marL="0" indent="373380" fontAlgn="auto">
              <a:lnSpc>
                <a:spcPct val="150000"/>
              </a:lnSpc>
              <a:buNone/>
            </a:pPr>
            <a:r>
              <a:rPr lang="en-US" altLang="zh-CN" sz="2000" dirty="0"/>
              <a:t>    GO</a:t>
            </a:r>
          </a:p>
          <a:p>
            <a:pPr marL="0" indent="373380" fontAlgn="auto">
              <a:lnSpc>
                <a:spcPct val="150000"/>
              </a:lnSpc>
              <a:buNone/>
            </a:pPr>
            <a:r>
              <a:rPr lang="en-US" altLang="zh-CN" sz="2000" dirty="0"/>
              <a:t>    SELECT SNAME</a:t>
            </a:r>
          </a:p>
          <a:p>
            <a:pPr marL="0" indent="373380" fontAlgn="auto">
              <a:lnSpc>
                <a:spcPct val="150000"/>
              </a:lnSpc>
              <a:buNone/>
            </a:pPr>
            <a:r>
              <a:rPr lang="en-US" altLang="zh-CN" sz="2000" dirty="0"/>
              <a:t>    FROM S</a:t>
            </a:r>
          </a:p>
          <a:p>
            <a:pPr marL="0" indent="373380" fontAlgn="auto">
              <a:lnSpc>
                <a:spcPct val="150000"/>
              </a:lnSpc>
              <a:buNone/>
            </a:pPr>
            <a:r>
              <a:rPr lang="en-US" altLang="zh-CN" sz="2000" dirty="0"/>
              <a:t>    WHERE SNAME LIKE '</a:t>
            </a:r>
            <a:r>
              <a:rPr lang="zh-CN" altLang="en-US" sz="2000" dirty="0"/>
              <a:t>李</a:t>
            </a:r>
            <a:r>
              <a:rPr lang="en-US" altLang="zh-CN" sz="2000" dirty="0"/>
              <a:t>_ _'</a:t>
            </a:r>
          </a:p>
          <a:p>
            <a:pPr marL="0" indent="373380" fontAlgn="auto">
              <a:lnSpc>
                <a:spcPct val="150000"/>
              </a:lnSpc>
              <a:buNone/>
            </a:pPr>
            <a:r>
              <a:rPr lang="en-US" altLang="zh-CN" sz="2000" dirty="0"/>
              <a:t>    GO </a:t>
            </a:r>
          </a:p>
        </p:txBody>
      </p:sp>
      <p:sp>
        <p:nvSpPr>
          <p:cNvPr id="4" name="日期占位符 3"/>
          <p:cNvSpPr>
            <a:spLocks noGrp="1"/>
          </p:cNvSpPr>
          <p:nvPr>
            <p:ph type="dt" sz="half" idx="10"/>
          </p:nvPr>
        </p:nvSpPr>
        <p:spPr/>
        <p:txBody>
          <a:bodyPr/>
          <a:lstStyle/>
          <a:p>
            <a:pPr>
              <a:defRPr/>
            </a:pPr>
            <a:fld id="{490BA6E9-A818-47C1-8DBE-98E3FCC3A2AB}"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A0C82D-2ECE-4C65-BBBB-BD2BB4C6130F}" type="slidenum">
              <a:rPr lang="en-US" altLang="zh-CN">
                <a:latin typeface="Tahoma" panose="020B0604030504040204" pitchFamily="34" charset="0"/>
              </a:rPr>
              <a:t>15</a:t>
            </a:fld>
            <a:r>
              <a:rPr lang="en-US" altLang="zh-CN">
                <a:latin typeface="Tahoma" panose="020B0604030504040204" pitchFamily="34" charset="0"/>
              </a:rPr>
              <a:t>/69</a:t>
            </a:r>
          </a:p>
        </p:txBody>
      </p:sp>
    </p:spTree>
    <p:extLst>
      <p:ext uri="{BB962C8B-B14F-4D97-AF65-F5344CB8AC3E}">
        <p14:creationId xmlns:p14="http://schemas.microsoft.com/office/powerpoint/2010/main" val="316898763"/>
      </p:ext>
    </p:extLst>
  </p:cSld>
  <p:clrMapOvr>
    <a:masterClrMapping/>
  </p:clrMapOvr>
  <p:transition>
    <p:cover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623888" y="-25096"/>
            <a:ext cx="10871200" cy="731839"/>
          </a:xfrm>
        </p:spPr>
        <p:txBody>
          <a:bodyPr/>
          <a:lstStyle/>
          <a:p>
            <a:pPr eaLnBrk="1" hangingPunct="1"/>
            <a:r>
              <a:rPr lang="zh-CN" altLang="en-US" sz="3600"/>
              <a:t>带有</a:t>
            </a:r>
            <a:r>
              <a:rPr lang="en-US" altLang="zh-CN" sz="3600"/>
              <a:t>WHERE</a:t>
            </a:r>
            <a:r>
              <a:rPr lang="zh-CN" altLang="en-US" sz="3600"/>
              <a:t>子句的查询 </a:t>
            </a:r>
            <a:r>
              <a:rPr lang="en-US" altLang="zh-CN" sz="3600"/>
              <a:t>(6) </a:t>
            </a:r>
          </a:p>
        </p:txBody>
      </p:sp>
      <p:sp>
        <p:nvSpPr>
          <p:cNvPr id="17413" name="Rectangle 3"/>
          <p:cNvSpPr>
            <a:spLocks noGrp="1" noChangeArrowheads="1"/>
          </p:cNvSpPr>
          <p:nvPr>
            <p:ph idx="1"/>
          </p:nvPr>
        </p:nvSpPr>
        <p:spPr>
          <a:xfrm>
            <a:off x="1239520" y="788670"/>
            <a:ext cx="10342879" cy="4958080"/>
          </a:xfrm>
        </p:spPr>
        <p:txBody>
          <a:bodyPr>
            <a:noAutofit/>
          </a:bodyPr>
          <a:lstStyle/>
          <a:p>
            <a:pPr marL="0" indent="373380" fontAlgn="auto">
              <a:lnSpc>
                <a:spcPct val="150000"/>
              </a:lnSpc>
              <a:spcAft>
                <a:spcPct val="30000"/>
              </a:spcAft>
            </a:pPr>
            <a:r>
              <a:rPr lang="zh-CN" altLang="en-US" sz="2000" dirty="0">
                <a:solidFill>
                  <a:srgbClr val="148BD4"/>
                </a:solidFill>
              </a:rPr>
              <a:t>涉及空值的查询例</a:t>
            </a:r>
            <a:endParaRPr lang="zh-CN" altLang="en-US" sz="2000" dirty="0">
              <a:solidFill>
                <a:srgbClr val="0000CC"/>
              </a:solidFill>
            </a:endParaRPr>
          </a:p>
          <a:p>
            <a:pPr marL="0" indent="373380" fontAlgn="auto">
              <a:lnSpc>
                <a:spcPct val="150000"/>
              </a:lnSpc>
              <a:buNone/>
            </a:pPr>
            <a:r>
              <a:rPr lang="zh-CN" altLang="en-US" sz="2000" dirty="0">
                <a:solidFill>
                  <a:srgbClr val="148BD4"/>
                </a:solidFill>
              </a:rPr>
              <a:t>例</a:t>
            </a:r>
            <a:r>
              <a:rPr lang="en-US" altLang="zh-CN" sz="2000" dirty="0"/>
              <a:t> </a:t>
            </a:r>
            <a:r>
              <a:rPr lang="zh-CN" altLang="en-US" sz="2000" dirty="0"/>
              <a:t>某些学生选修课程后没有参加考试，所以有选课记录，但没有考试成绩。查询缺少成绩的学生的学号和相应的课程号。</a:t>
            </a:r>
          </a:p>
          <a:p>
            <a:pPr marL="0" indent="373380" fontAlgn="auto">
              <a:lnSpc>
                <a:spcPct val="150000"/>
              </a:lnSpc>
              <a:buNone/>
            </a:pPr>
            <a:r>
              <a:rPr lang="zh-CN" altLang="en-US" sz="2000" dirty="0"/>
              <a:t> </a:t>
            </a:r>
            <a:r>
              <a:rPr lang="en-US" altLang="zh-CN" sz="2000" dirty="0"/>
              <a:t>USE JXGL</a:t>
            </a:r>
          </a:p>
          <a:p>
            <a:pPr marL="0" indent="373380" fontAlgn="auto">
              <a:lnSpc>
                <a:spcPct val="150000"/>
              </a:lnSpc>
              <a:buNone/>
            </a:pPr>
            <a:r>
              <a:rPr lang="en-US" altLang="zh-CN" sz="2000" dirty="0"/>
              <a:t> GO</a:t>
            </a:r>
          </a:p>
          <a:p>
            <a:pPr marL="0" indent="373380" fontAlgn="auto">
              <a:lnSpc>
                <a:spcPct val="150000"/>
              </a:lnSpc>
              <a:buNone/>
            </a:pPr>
            <a:r>
              <a:rPr lang="en-US" altLang="zh-CN" sz="2000" dirty="0"/>
              <a:t> SELECT SNO,CNO</a:t>
            </a:r>
          </a:p>
          <a:p>
            <a:pPr marL="0" indent="373380" fontAlgn="auto">
              <a:lnSpc>
                <a:spcPct val="150000"/>
              </a:lnSpc>
              <a:buNone/>
            </a:pPr>
            <a:r>
              <a:rPr lang="en-US" altLang="zh-CN" sz="2000" dirty="0"/>
              <a:t> FROM SC</a:t>
            </a:r>
          </a:p>
          <a:p>
            <a:pPr marL="0" indent="373380" fontAlgn="auto">
              <a:lnSpc>
                <a:spcPct val="150000"/>
              </a:lnSpc>
              <a:buNone/>
            </a:pPr>
            <a:r>
              <a:rPr lang="en-US" altLang="zh-CN" sz="2000" dirty="0"/>
              <a:t> WHERE GRADE </a:t>
            </a:r>
            <a:r>
              <a:rPr lang="en-US" altLang="zh-CN" sz="2000" b="1" dirty="0">
                <a:solidFill>
                  <a:srgbClr val="FF0000"/>
                </a:solidFill>
              </a:rPr>
              <a:t>IS</a:t>
            </a:r>
            <a:r>
              <a:rPr lang="en-US" altLang="zh-CN" sz="2000" b="1" dirty="0">
                <a:solidFill>
                  <a:srgbClr val="0070C0"/>
                </a:solidFill>
              </a:rPr>
              <a:t> NULL      </a:t>
            </a:r>
            <a:r>
              <a:rPr lang="en-US" altLang="zh-CN" sz="2000" dirty="0"/>
              <a:t>-- </a:t>
            </a:r>
            <a:r>
              <a:rPr lang="zh-CN" altLang="en-US" sz="2000" dirty="0"/>
              <a:t>分数</a:t>
            </a:r>
            <a:r>
              <a:rPr lang="en-US" altLang="zh-CN" sz="2000" dirty="0"/>
              <a:t>GRADE</a:t>
            </a:r>
            <a:r>
              <a:rPr lang="zh-CN" altLang="en-US" sz="2000" dirty="0"/>
              <a:t>是空值</a:t>
            </a:r>
            <a:r>
              <a:rPr lang="en-US" altLang="zh-CN" sz="2000" dirty="0"/>
              <a:t>-</a:t>
            </a:r>
          </a:p>
          <a:p>
            <a:pPr marL="0" indent="373380" fontAlgn="auto">
              <a:lnSpc>
                <a:spcPct val="150000"/>
              </a:lnSpc>
              <a:buNone/>
            </a:pPr>
            <a:r>
              <a:rPr lang="en-US" altLang="zh-CN" sz="2000" dirty="0"/>
              <a:t> GO</a:t>
            </a:r>
          </a:p>
          <a:p>
            <a:pPr marL="0" indent="373380" fontAlgn="auto">
              <a:lnSpc>
                <a:spcPct val="150000"/>
              </a:lnSpc>
              <a:spcBef>
                <a:spcPct val="30000"/>
              </a:spcBef>
              <a:buNone/>
            </a:pPr>
            <a:r>
              <a:rPr lang="zh-CN" altLang="en-US" sz="2000" dirty="0">
                <a:solidFill>
                  <a:srgbClr val="E24747"/>
                </a:solidFill>
              </a:rPr>
              <a:t>注意：这里的</a:t>
            </a:r>
            <a:r>
              <a:rPr lang="zh-CN" altLang="en-US" sz="2000" dirty="0">
                <a:solidFill>
                  <a:srgbClr val="E24747"/>
                </a:solidFill>
                <a:latin typeface="Arial" panose="020B0604020202020204" pitchFamily="34" charset="0"/>
              </a:rPr>
              <a:t>“</a:t>
            </a:r>
            <a:r>
              <a:rPr lang="en-US" altLang="zh-CN" sz="2000" dirty="0">
                <a:solidFill>
                  <a:srgbClr val="E24747"/>
                </a:solidFill>
              </a:rPr>
              <a:t>IS</a:t>
            </a:r>
            <a:r>
              <a:rPr lang="en-US" altLang="zh-CN" sz="2000" dirty="0">
                <a:solidFill>
                  <a:srgbClr val="E24747"/>
                </a:solidFill>
                <a:latin typeface="Arial" panose="020B0604020202020204" pitchFamily="34" charset="0"/>
              </a:rPr>
              <a:t>”</a:t>
            </a:r>
            <a:r>
              <a:rPr lang="zh-CN" altLang="en-US" sz="2000" dirty="0">
                <a:solidFill>
                  <a:srgbClr val="E24747"/>
                </a:solidFill>
              </a:rPr>
              <a:t>不能用等号 </a:t>
            </a:r>
            <a:r>
              <a:rPr lang="zh-CN" altLang="en-US" sz="2000" dirty="0">
                <a:solidFill>
                  <a:srgbClr val="E24747"/>
                </a:solidFill>
                <a:latin typeface="Arial" panose="020B0604020202020204" pitchFamily="34" charset="0"/>
              </a:rPr>
              <a:t>“</a:t>
            </a:r>
            <a:r>
              <a:rPr lang="en-US" altLang="zh-CN" sz="2000" dirty="0">
                <a:solidFill>
                  <a:srgbClr val="E24747"/>
                </a:solidFill>
              </a:rPr>
              <a:t>=</a:t>
            </a:r>
            <a:r>
              <a:rPr lang="en-US" altLang="zh-CN" sz="2000" dirty="0">
                <a:solidFill>
                  <a:srgbClr val="E24747"/>
                </a:solidFill>
                <a:latin typeface="Arial" panose="020B0604020202020204" pitchFamily="34" charset="0"/>
              </a:rPr>
              <a:t>”</a:t>
            </a:r>
            <a:r>
              <a:rPr lang="en-US" altLang="zh-CN" sz="2000" dirty="0">
                <a:solidFill>
                  <a:srgbClr val="E24747"/>
                </a:solidFill>
              </a:rPr>
              <a:t> </a:t>
            </a:r>
            <a:r>
              <a:rPr lang="zh-CN" altLang="en-US" sz="2000" dirty="0">
                <a:solidFill>
                  <a:srgbClr val="E24747"/>
                </a:solidFill>
              </a:rPr>
              <a:t>代替。</a:t>
            </a:r>
            <a:r>
              <a:rPr lang="zh-CN" altLang="en-US" sz="2000" dirty="0"/>
              <a:t> </a:t>
            </a:r>
          </a:p>
        </p:txBody>
      </p:sp>
      <p:sp>
        <p:nvSpPr>
          <p:cNvPr id="4" name="日期占位符 3"/>
          <p:cNvSpPr>
            <a:spLocks noGrp="1"/>
          </p:cNvSpPr>
          <p:nvPr>
            <p:ph type="dt" sz="half" idx="10"/>
          </p:nvPr>
        </p:nvSpPr>
        <p:spPr/>
        <p:txBody>
          <a:bodyPr/>
          <a:lstStyle/>
          <a:p>
            <a:pPr>
              <a:defRPr/>
            </a:pPr>
            <a:fld id="{5C16946C-BF80-4157-8B83-967A1C074D88}"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C88274-F10E-493F-8E44-3C6CBDA1AA33}" type="slidenum">
              <a:rPr lang="en-US" altLang="zh-CN">
                <a:latin typeface="Tahoma" panose="020B0604030504040204" pitchFamily="34" charset="0"/>
              </a:rPr>
              <a:t>16</a:t>
            </a:fld>
            <a:r>
              <a:rPr lang="en-US" altLang="zh-CN">
                <a:latin typeface="Tahoma" panose="020B0604030504040204" pitchFamily="34" charset="0"/>
              </a:rPr>
              <a:t>/69</a:t>
            </a:r>
          </a:p>
        </p:txBody>
      </p:sp>
    </p:spTree>
  </p:cSld>
  <p:clrMapOvr>
    <a:masterClrMapping/>
  </p:clrMapOvr>
  <p:transition>
    <p:whee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09600" y="-31658"/>
            <a:ext cx="10871200" cy="731839"/>
          </a:xfrm>
        </p:spPr>
        <p:txBody>
          <a:bodyPr/>
          <a:lstStyle/>
          <a:p>
            <a:pPr eaLnBrk="1" hangingPunct="1"/>
            <a:r>
              <a:rPr lang="zh-CN" altLang="en-US" sz="3600"/>
              <a:t>带有</a:t>
            </a:r>
            <a:r>
              <a:rPr lang="en-US" altLang="zh-CN" sz="3600"/>
              <a:t>WHERE</a:t>
            </a:r>
            <a:r>
              <a:rPr lang="zh-CN" altLang="en-US" sz="3600"/>
              <a:t>子句的查询 </a:t>
            </a:r>
            <a:r>
              <a:rPr lang="en-US" altLang="zh-CN" sz="3600"/>
              <a:t>(7) </a:t>
            </a:r>
          </a:p>
        </p:txBody>
      </p:sp>
      <p:sp>
        <p:nvSpPr>
          <p:cNvPr id="18437" name="Rectangle 3"/>
          <p:cNvSpPr>
            <a:spLocks noGrp="1" noChangeArrowheads="1"/>
          </p:cNvSpPr>
          <p:nvPr>
            <p:ph idx="1"/>
          </p:nvPr>
        </p:nvSpPr>
        <p:spPr>
          <a:xfrm>
            <a:off x="609600" y="854613"/>
            <a:ext cx="10972800" cy="4525963"/>
          </a:xfrm>
        </p:spPr>
        <p:txBody>
          <a:bodyPr>
            <a:noAutofit/>
          </a:bodyPr>
          <a:lstStyle/>
          <a:p>
            <a:pPr marL="0" indent="373380" fontAlgn="auto">
              <a:lnSpc>
                <a:spcPct val="150000"/>
              </a:lnSpc>
              <a:spcBef>
                <a:spcPts val="0"/>
              </a:spcBef>
              <a:spcAft>
                <a:spcPct val="40000"/>
              </a:spcAft>
            </a:pPr>
            <a:r>
              <a:rPr lang="en-US" altLang="zh-CN" sz="2000" dirty="0">
                <a:solidFill>
                  <a:srgbClr val="148BD4"/>
                </a:solidFill>
              </a:rPr>
              <a:t> </a:t>
            </a:r>
            <a:r>
              <a:rPr lang="zh-CN" altLang="en-US" sz="2000" dirty="0">
                <a:solidFill>
                  <a:srgbClr val="148BD4"/>
                </a:solidFill>
              </a:rPr>
              <a:t>多重条件查询</a:t>
            </a:r>
            <a:endParaRPr lang="zh-CN" altLang="en-US" sz="2000" dirty="0">
              <a:solidFill>
                <a:srgbClr val="0000CC"/>
              </a:solidFill>
            </a:endParaRPr>
          </a:p>
          <a:p>
            <a:pPr marL="0" indent="373380" fontAlgn="auto">
              <a:lnSpc>
                <a:spcPct val="150000"/>
              </a:lnSpc>
              <a:spcBef>
                <a:spcPts val="0"/>
              </a:spcBef>
              <a:buNone/>
            </a:pPr>
            <a:r>
              <a:rPr lang="zh-CN" altLang="en-US" sz="2000" dirty="0"/>
              <a:t>可用逻辑运算符</a:t>
            </a:r>
            <a:r>
              <a:rPr lang="en-US" altLang="zh-CN" sz="2000" dirty="0"/>
              <a:t>AND</a:t>
            </a:r>
            <a:r>
              <a:rPr lang="zh-CN" altLang="en-US" sz="2000" dirty="0"/>
              <a:t>和</a:t>
            </a:r>
            <a:r>
              <a:rPr lang="en-US" altLang="zh-CN" sz="2000" dirty="0"/>
              <a:t>OR</a:t>
            </a:r>
            <a:r>
              <a:rPr lang="zh-CN" altLang="en-US" sz="2000" dirty="0"/>
              <a:t>来联结多个查询条件。</a:t>
            </a:r>
            <a:r>
              <a:rPr lang="en-US" altLang="zh-CN" sz="2000" b="1" dirty="0">
                <a:solidFill>
                  <a:srgbClr val="FF0000"/>
                </a:solidFill>
              </a:rPr>
              <a:t>AND</a:t>
            </a:r>
            <a:r>
              <a:rPr lang="zh-CN" altLang="en-US" sz="2000" b="1" dirty="0">
                <a:solidFill>
                  <a:srgbClr val="FF0000"/>
                </a:solidFill>
              </a:rPr>
              <a:t>的优先级高于</a:t>
            </a:r>
            <a:r>
              <a:rPr lang="en-US" altLang="zh-CN" sz="2000" b="1" dirty="0">
                <a:solidFill>
                  <a:srgbClr val="FF0000"/>
                </a:solidFill>
              </a:rPr>
              <a:t>OR</a:t>
            </a:r>
            <a:r>
              <a:rPr lang="zh-CN" altLang="en-US" sz="2000" dirty="0"/>
              <a:t>，但可以用括号改变优先级。</a:t>
            </a:r>
          </a:p>
          <a:p>
            <a:pPr marL="0" indent="373380" fontAlgn="auto">
              <a:lnSpc>
                <a:spcPct val="150000"/>
              </a:lnSpc>
              <a:spcBef>
                <a:spcPts val="0"/>
              </a:spcBef>
              <a:buNone/>
            </a:pPr>
            <a:r>
              <a:rPr lang="zh-CN" altLang="en-US" sz="2000" dirty="0">
                <a:solidFill>
                  <a:srgbClr val="148BD4"/>
                </a:solidFill>
              </a:rPr>
              <a:t>例</a:t>
            </a:r>
            <a:r>
              <a:rPr lang="en-US" altLang="zh-CN" sz="2000" dirty="0"/>
              <a:t> </a:t>
            </a:r>
            <a:r>
              <a:rPr lang="zh-CN" altLang="en-US" sz="2000" dirty="0"/>
              <a:t>查询计算机科学系（</a:t>
            </a:r>
            <a:r>
              <a:rPr lang="en-US" altLang="zh-CN" sz="2000" dirty="0"/>
              <a:t>CS</a:t>
            </a:r>
            <a:r>
              <a:rPr lang="zh-CN" altLang="en-US" sz="2000" dirty="0"/>
              <a:t>）年龄在</a:t>
            </a:r>
            <a:r>
              <a:rPr lang="en-US" altLang="zh-CN" sz="2000" dirty="0"/>
              <a:t>22</a:t>
            </a:r>
            <a:r>
              <a:rPr lang="zh-CN" altLang="en-US" sz="2000" dirty="0"/>
              <a:t>岁以下的学生姓名。 </a:t>
            </a:r>
          </a:p>
          <a:p>
            <a:pPr marL="0" indent="373380" fontAlgn="auto">
              <a:lnSpc>
                <a:spcPct val="150000"/>
              </a:lnSpc>
              <a:spcBef>
                <a:spcPts val="0"/>
              </a:spcBef>
              <a:buNone/>
            </a:pPr>
            <a:r>
              <a:rPr lang="zh-CN" altLang="en-US" sz="2000" dirty="0"/>
              <a:t>    </a:t>
            </a:r>
            <a:r>
              <a:rPr lang="en-US" altLang="zh-CN" sz="2000" dirty="0"/>
              <a:t>USE JXGL</a:t>
            </a:r>
          </a:p>
          <a:p>
            <a:pPr marL="0" indent="373380" fontAlgn="auto">
              <a:lnSpc>
                <a:spcPct val="150000"/>
              </a:lnSpc>
              <a:spcBef>
                <a:spcPts val="0"/>
              </a:spcBef>
              <a:buNone/>
            </a:pPr>
            <a:r>
              <a:rPr lang="en-US" altLang="zh-CN" sz="2000" dirty="0"/>
              <a:t>    GO</a:t>
            </a:r>
          </a:p>
          <a:p>
            <a:pPr marL="0" indent="373380" fontAlgn="auto">
              <a:lnSpc>
                <a:spcPct val="150000"/>
              </a:lnSpc>
              <a:spcBef>
                <a:spcPts val="0"/>
              </a:spcBef>
              <a:buNone/>
            </a:pPr>
            <a:r>
              <a:rPr lang="en-US" altLang="zh-CN" sz="2000" dirty="0"/>
              <a:t>    SELECT SNAME</a:t>
            </a:r>
          </a:p>
          <a:p>
            <a:pPr marL="0" indent="373380" fontAlgn="auto">
              <a:lnSpc>
                <a:spcPct val="150000"/>
              </a:lnSpc>
              <a:spcBef>
                <a:spcPts val="0"/>
              </a:spcBef>
              <a:buNone/>
            </a:pPr>
            <a:r>
              <a:rPr lang="en-US" altLang="zh-CN" sz="2000" dirty="0"/>
              <a:t>     FROM S</a:t>
            </a:r>
          </a:p>
          <a:p>
            <a:pPr marL="0" indent="373380" fontAlgn="auto">
              <a:lnSpc>
                <a:spcPct val="150000"/>
              </a:lnSpc>
              <a:spcBef>
                <a:spcPts val="0"/>
              </a:spcBef>
              <a:buNone/>
            </a:pPr>
            <a:r>
              <a:rPr lang="en-US" altLang="zh-CN" sz="2000" dirty="0"/>
              <a:t>     WHERE COLLEGE='CS' AND AGE&lt;22</a:t>
            </a:r>
          </a:p>
          <a:p>
            <a:pPr marL="0" indent="373380" fontAlgn="auto">
              <a:lnSpc>
                <a:spcPct val="150000"/>
              </a:lnSpc>
              <a:spcBef>
                <a:spcPts val="0"/>
              </a:spcBef>
              <a:buNone/>
            </a:pPr>
            <a:r>
              <a:rPr lang="en-US" altLang="zh-CN" sz="2000" dirty="0"/>
              <a:t>     GO </a:t>
            </a:r>
          </a:p>
        </p:txBody>
      </p:sp>
      <p:sp>
        <p:nvSpPr>
          <p:cNvPr id="4" name="日期占位符 3"/>
          <p:cNvSpPr>
            <a:spLocks noGrp="1"/>
          </p:cNvSpPr>
          <p:nvPr>
            <p:ph type="dt" sz="half" idx="10"/>
          </p:nvPr>
        </p:nvSpPr>
        <p:spPr/>
        <p:txBody>
          <a:bodyPr/>
          <a:lstStyle/>
          <a:p>
            <a:pPr>
              <a:defRPr/>
            </a:pPr>
            <a:fld id="{B4C33516-64D4-4E75-ADDA-56E47B0AB5CB}"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5E06406-26AA-4A5B-B11A-2520C0F7F53B}" type="slidenum">
              <a:rPr lang="en-US" altLang="zh-CN">
                <a:latin typeface="Tahoma" panose="020B0604030504040204" pitchFamily="34" charset="0"/>
              </a:rPr>
              <a:t>17</a:t>
            </a:fld>
            <a:r>
              <a:rPr lang="en-US" altLang="zh-CN">
                <a:latin typeface="Tahoma" panose="020B0604030504040204" pitchFamily="34" charset="0"/>
              </a:rPr>
              <a:t>/69</a:t>
            </a: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09600" y="-200462"/>
            <a:ext cx="10871200" cy="731839"/>
          </a:xfrm>
        </p:spPr>
        <p:txBody>
          <a:bodyPr>
            <a:normAutofit fontScale="90000"/>
          </a:bodyPr>
          <a:lstStyle/>
          <a:p>
            <a:pPr eaLnBrk="1" hangingPunct="1"/>
            <a:r>
              <a:rPr lang="en-US" altLang="zh-CN" sz="3600"/>
              <a:t> </a:t>
            </a:r>
            <a:r>
              <a:rPr lang="zh-CN" altLang="en-US" sz="3600"/>
              <a:t>带有</a:t>
            </a:r>
            <a:r>
              <a:rPr lang="en-US" altLang="zh-CN" sz="3600"/>
              <a:t>ORDER BY</a:t>
            </a:r>
            <a:r>
              <a:rPr lang="zh-CN" altLang="en-US" sz="3600"/>
              <a:t>子句的查询</a:t>
            </a:r>
            <a:r>
              <a:rPr lang="zh-CN" altLang="en-US"/>
              <a:t> </a:t>
            </a:r>
            <a:r>
              <a:rPr lang="en-US" altLang="zh-CN" sz="3600"/>
              <a:t>(1) </a:t>
            </a:r>
          </a:p>
        </p:txBody>
      </p:sp>
      <p:sp>
        <p:nvSpPr>
          <p:cNvPr id="19461" name="Rectangle 3"/>
          <p:cNvSpPr>
            <a:spLocks noGrp="1" noChangeArrowheads="1"/>
          </p:cNvSpPr>
          <p:nvPr>
            <p:ph idx="1"/>
          </p:nvPr>
        </p:nvSpPr>
        <p:spPr>
          <a:xfrm>
            <a:off x="1066800" y="778194"/>
            <a:ext cx="10678160" cy="4752975"/>
          </a:xfrm>
        </p:spPr>
        <p:txBody>
          <a:bodyPr>
            <a:noAutofit/>
          </a:bodyPr>
          <a:lstStyle/>
          <a:p>
            <a:pPr marL="0" indent="373380" algn="just" fontAlgn="auto">
              <a:lnSpc>
                <a:spcPct val="150000"/>
              </a:lnSpc>
              <a:buNone/>
            </a:pPr>
            <a:r>
              <a:rPr lang="en-US" altLang="zh-CN" sz="2000" dirty="0"/>
              <a:t>  </a:t>
            </a:r>
            <a:r>
              <a:rPr lang="zh-CN" altLang="en-US" sz="2000" dirty="0"/>
              <a:t>用户可以用</a:t>
            </a:r>
            <a:r>
              <a:rPr lang="en-US" altLang="zh-CN" sz="2000" dirty="0"/>
              <a:t>ORDER BY</a:t>
            </a:r>
            <a:r>
              <a:rPr lang="zh-CN" altLang="en-US" sz="2000" dirty="0"/>
              <a:t>子句对查询结果按照一个或多个属性列的升序（</a:t>
            </a:r>
            <a:r>
              <a:rPr lang="en-US" altLang="zh-CN" sz="2000" dirty="0"/>
              <a:t>ASC</a:t>
            </a:r>
            <a:r>
              <a:rPr lang="zh-CN" altLang="en-US" sz="2000" dirty="0"/>
              <a:t>）或降序（</a:t>
            </a:r>
            <a:r>
              <a:rPr lang="en-US" altLang="zh-CN" sz="2000" dirty="0"/>
              <a:t>DESC</a:t>
            </a:r>
            <a:r>
              <a:rPr lang="zh-CN" altLang="en-US" sz="2000" dirty="0"/>
              <a:t>）排列，缺省值为升序。</a:t>
            </a:r>
          </a:p>
          <a:p>
            <a:pPr marL="0" indent="373380" algn="just" fontAlgn="auto">
              <a:lnSpc>
                <a:spcPct val="150000"/>
              </a:lnSpc>
              <a:buNone/>
            </a:pPr>
            <a:r>
              <a:rPr lang="zh-CN" altLang="en-US" sz="2000" dirty="0"/>
              <a:t> </a:t>
            </a:r>
            <a:r>
              <a:rPr lang="zh-CN" altLang="en-US" sz="2000" dirty="0">
                <a:solidFill>
                  <a:srgbClr val="006600"/>
                </a:solidFill>
              </a:rPr>
              <a:t>例</a:t>
            </a:r>
            <a:r>
              <a:rPr lang="en-US" altLang="zh-CN" sz="2000" dirty="0"/>
              <a:t> </a:t>
            </a:r>
            <a:r>
              <a:rPr lang="zh-CN" altLang="en-US" sz="2000" dirty="0"/>
              <a:t>查询选修了课程号为</a:t>
            </a:r>
            <a:r>
              <a:rPr lang="zh-CN" altLang="en-US" sz="2000" dirty="0">
                <a:latin typeface="Arial" panose="020B0604020202020204" pitchFamily="34" charset="0"/>
              </a:rPr>
              <a:t>“</a:t>
            </a:r>
            <a:r>
              <a:rPr lang="en-US" altLang="zh-CN" sz="2000" dirty="0"/>
              <a:t>C3</a:t>
            </a:r>
            <a:r>
              <a:rPr lang="en-US" altLang="zh-CN" sz="2000" dirty="0">
                <a:latin typeface="Arial" panose="020B0604020202020204" pitchFamily="34" charset="0"/>
              </a:rPr>
              <a:t>”</a:t>
            </a:r>
            <a:r>
              <a:rPr lang="zh-CN" altLang="en-US" sz="2000" dirty="0"/>
              <a:t>课程的学生的学号及其成绩，查询结果按分数的降序排列。</a:t>
            </a:r>
          </a:p>
          <a:p>
            <a:pPr marL="0" indent="373380" algn="just" fontAlgn="auto">
              <a:buNone/>
            </a:pPr>
            <a:r>
              <a:rPr lang="zh-CN" altLang="en-US" sz="2000" dirty="0"/>
              <a:t>    </a:t>
            </a:r>
            <a:r>
              <a:rPr lang="en-US" altLang="zh-CN" sz="2000" dirty="0"/>
              <a:t>USE JXGL</a:t>
            </a:r>
          </a:p>
          <a:p>
            <a:pPr marL="0" indent="373380" algn="just" fontAlgn="auto">
              <a:buNone/>
            </a:pPr>
            <a:r>
              <a:rPr lang="en-US" altLang="zh-CN" sz="2000" dirty="0"/>
              <a:t>    GO</a:t>
            </a:r>
          </a:p>
          <a:p>
            <a:pPr marL="0" indent="373380" algn="just" fontAlgn="auto">
              <a:buNone/>
            </a:pPr>
            <a:r>
              <a:rPr lang="en-US" altLang="zh-CN" sz="2000" dirty="0"/>
              <a:t>    SELECT SNO,GRADE</a:t>
            </a:r>
          </a:p>
          <a:p>
            <a:pPr marL="0" indent="373380" algn="just" fontAlgn="auto">
              <a:buNone/>
            </a:pPr>
            <a:r>
              <a:rPr lang="en-US" altLang="zh-CN" sz="2000" dirty="0"/>
              <a:t>    FROM SC</a:t>
            </a:r>
          </a:p>
          <a:p>
            <a:pPr marL="0" indent="373380" algn="just" fontAlgn="auto">
              <a:buNone/>
            </a:pPr>
            <a:r>
              <a:rPr lang="en-US" altLang="zh-CN" sz="2000" dirty="0"/>
              <a:t>    WHERE CNO='C3'</a:t>
            </a:r>
          </a:p>
          <a:p>
            <a:pPr marL="0" indent="373380" algn="just" fontAlgn="auto">
              <a:buNone/>
            </a:pPr>
            <a:r>
              <a:rPr lang="en-US" altLang="zh-CN" sz="2000" dirty="0"/>
              <a:t>    </a:t>
            </a:r>
            <a:r>
              <a:rPr lang="en-US" altLang="zh-CN" sz="2000" b="1" dirty="0">
                <a:solidFill>
                  <a:srgbClr val="FF0000"/>
                </a:solidFill>
              </a:rPr>
              <a:t>ORDER BY </a:t>
            </a:r>
            <a:r>
              <a:rPr lang="en-US" altLang="zh-CN" sz="2000" dirty="0"/>
              <a:t>GRADE DESC</a:t>
            </a:r>
          </a:p>
          <a:p>
            <a:pPr marL="0" indent="373380" algn="just" fontAlgn="auto">
              <a:buNone/>
            </a:pPr>
            <a:r>
              <a:rPr lang="en-US" altLang="zh-CN" sz="2000" dirty="0"/>
              <a:t>    GO</a:t>
            </a:r>
          </a:p>
          <a:p>
            <a:pPr marL="0" indent="373380" algn="just" fontAlgn="auto">
              <a:lnSpc>
                <a:spcPct val="150000"/>
              </a:lnSpc>
              <a:spcBef>
                <a:spcPct val="30000"/>
              </a:spcBef>
              <a:buNone/>
            </a:pPr>
            <a:r>
              <a:rPr lang="zh-CN" altLang="en-US" sz="2000" dirty="0"/>
              <a:t>对于空值，若按升序排列，含空值的元组将在最后显示。若按降序排列，空值的元组将在最前面显示。 </a:t>
            </a:r>
          </a:p>
        </p:txBody>
      </p:sp>
      <p:sp>
        <p:nvSpPr>
          <p:cNvPr id="4" name="日期占位符 3"/>
          <p:cNvSpPr>
            <a:spLocks noGrp="1"/>
          </p:cNvSpPr>
          <p:nvPr>
            <p:ph type="dt" sz="half" idx="10"/>
          </p:nvPr>
        </p:nvSpPr>
        <p:spPr/>
        <p:txBody>
          <a:bodyPr/>
          <a:lstStyle/>
          <a:p>
            <a:pPr>
              <a:defRPr/>
            </a:pPr>
            <a:fld id="{9FA46FF9-DD00-46EC-8A32-6E68462D7348}"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1C08B3-3E2B-459E-9727-3CD198C6CE3E}" type="slidenum">
              <a:rPr lang="en-US" altLang="zh-CN">
                <a:latin typeface="Tahoma" panose="020B0604030504040204" pitchFamily="34" charset="0"/>
              </a:rPr>
              <a:t>18</a:t>
            </a:fld>
            <a:r>
              <a:rPr lang="en-US" altLang="zh-CN">
                <a:latin typeface="Tahoma" panose="020B0604030504040204" pitchFamily="34" charset="0"/>
              </a:rPr>
              <a:t>/69</a:t>
            </a:r>
          </a:p>
        </p:txBody>
      </p:sp>
    </p:spTree>
  </p:cSld>
  <p:clrMapOvr>
    <a:masterClrMapping/>
  </p:clrMapOvr>
  <p:transition>
    <p:wheel spokes="8"/>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60400" y="-144195"/>
            <a:ext cx="10871200" cy="731839"/>
          </a:xfrm>
        </p:spPr>
        <p:txBody>
          <a:bodyPr>
            <a:normAutofit fontScale="90000"/>
          </a:bodyPr>
          <a:lstStyle/>
          <a:p>
            <a:pPr eaLnBrk="1" hangingPunct="1"/>
            <a:r>
              <a:rPr lang="zh-CN" altLang="en-US" sz="3600"/>
              <a:t>带有</a:t>
            </a:r>
            <a:r>
              <a:rPr lang="en-US" altLang="zh-CN" sz="3600"/>
              <a:t>GROUP BY</a:t>
            </a:r>
            <a:r>
              <a:rPr lang="zh-CN" altLang="en-US" sz="3600"/>
              <a:t>子句的查询</a:t>
            </a:r>
            <a:r>
              <a:rPr lang="en-US" altLang="zh-CN" sz="3600"/>
              <a:t>(1)</a:t>
            </a:r>
            <a:r>
              <a:rPr lang="en-US" altLang="zh-CN"/>
              <a:t> </a:t>
            </a:r>
          </a:p>
        </p:txBody>
      </p:sp>
      <p:sp>
        <p:nvSpPr>
          <p:cNvPr id="20485" name="Rectangle 3"/>
          <p:cNvSpPr>
            <a:spLocks noGrp="1" noChangeArrowheads="1"/>
          </p:cNvSpPr>
          <p:nvPr>
            <p:ph idx="1"/>
          </p:nvPr>
        </p:nvSpPr>
        <p:spPr>
          <a:xfrm>
            <a:off x="609600" y="981075"/>
            <a:ext cx="11080115" cy="4695825"/>
          </a:xfrm>
        </p:spPr>
        <p:txBody>
          <a:bodyPr>
            <a:normAutofit fontScale="95000"/>
          </a:bodyPr>
          <a:lstStyle/>
          <a:p>
            <a:pPr marL="0" indent="373380" algn="just" fontAlgn="auto">
              <a:lnSpc>
                <a:spcPct val="150000"/>
              </a:lnSpc>
              <a:buNone/>
            </a:pPr>
            <a:r>
              <a:rPr lang="en-US" altLang="zh-CN" sz="2000" dirty="0"/>
              <a:t> </a:t>
            </a:r>
            <a:r>
              <a:rPr lang="zh-CN" altLang="en-US" sz="2000" dirty="0"/>
              <a:t>在实际应用中，经常需要将查询结果进行分组，然后再对每个</a:t>
            </a:r>
            <a:r>
              <a:rPr lang="zh-CN" altLang="en-US" sz="2000" b="1" dirty="0">
                <a:solidFill>
                  <a:srgbClr val="FF0000"/>
                </a:solidFill>
              </a:rPr>
              <a:t>分组</a:t>
            </a:r>
            <a:r>
              <a:rPr lang="zh-CN" altLang="en-US" sz="2000" dirty="0"/>
              <a:t>利用统计函数进行</a:t>
            </a:r>
            <a:r>
              <a:rPr lang="zh-CN" altLang="en-US" sz="2000" b="1" dirty="0">
                <a:solidFill>
                  <a:srgbClr val="FF0000"/>
                </a:solidFill>
              </a:rPr>
              <a:t>统计</a:t>
            </a:r>
            <a:r>
              <a:rPr lang="zh-CN" altLang="en-US" sz="2000" dirty="0"/>
              <a:t>。</a:t>
            </a:r>
          </a:p>
          <a:p>
            <a:pPr marL="0" indent="373380" algn="just" fontAlgn="auto">
              <a:lnSpc>
                <a:spcPct val="150000"/>
              </a:lnSpc>
              <a:buNone/>
            </a:pPr>
            <a:r>
              <a:rPr lang="zh-CN" altLang="en-US" sz="2000" dirty="0"/>
              <a:t> </a:t>
            </a:r>
            <a:r>
              <a:rPr lang="en-US" altLang="zh-CN" sz="2000" dirty="0"/>
              <a:t>SELECT</a:t>
            </a:r>
            <a:r>
              <a:rPr lang="zh-CN" altLang="en-US" sz="2000" dirty="0"/>
              <a:t>的</a:t>
            </a:r>
            <a:r>
              <a:rPr lang="en-US" altLang="zh-CN" sz="2000" dirty="0"/>
              <a:t>GROUP BY</a:t>
            </a:r>
            <a:r>
              <a:rPr lang="zh-CN" altLang="en-US" sz="2000" dirty="0"/>
              <a:t>子句和</a:t>
            </a:r>
            <a:r>
              <a:rPr lang="en-US" altLang="zh-CN" sz="2000" dirty="0"/>
              <a:t>HAVING</a:t>
            </a:r>
            <a:r>
              <a:rPr lang="zh-CN" altLang="en-US" sz="2000" dirty="0"/>
              <a:t>子句来实现分组统计。</a:t>
            </a:r>
          </a:p>
          <a:p>
            <a:pPr marL="0" indent="373380" algn="just" fontAlgn="auto">
              <a:lnSpc>
                <a:spcPct val="150000"/>
              </a:lnSpc>
              <a:buNone/>
            </a:pPr>
            <a:r>
              <a:rPr lang="zh-CN" altLang="en-US" sz="2000" dirty="0"/>
              <a:t> </a:t>
            </a:r>
            <a:r>
              <a:rPr lang="en-US" altLang="zh-CN" sz="2000" dirty="0"/>
              <a:t>GROUP BY</a:t>
            </a:r>
            <a:r>
              <a:rPr lang="zh-CN" altLang="en-US" sz="2000" dirty="0"/>
              <a:t>子句可以将查询结果按属性列或属性组合对元组进行分组，每组元组在属性或属性列组合上具有相同的统计函数值。在 </a:t>
            </a:r>
            <a:r>
              <a:rPr lang="en-US" altLang="zh-CN" sz="2000" dirty="0"/>
              <a:t>GROUP BY </a:t>
            </a:r>
            <a:r>
              <a:rPr lang="zh-CN" altLang="en-US" sz="2000" dirty="0"/>
              <a:t>对记录进行分组之后，</a:t>
            </a:r>
            <a:r>
              <a:rPr lang="en-US" altLang="zh-CN" sz="2000" dirty="0"/>
              <a:t>HAVING </a:t>
            </a:r>
            <a:r>
              <a:rPr lang="zh-CN" altLang="en-US" sz="2000" dirty="0"/>
              <a:t>将显示由满足 </a:t>
            </a:r>
            <a:r>
              <a:rPr lang="en-US" altLang="zh-CN" sz="2000" dirty="0"/>
              <a:t>HAVING </a:t>
            </a:r>
            <a:r>
              <a:rPr lang="zh-CN" altLang="en-US" sz="2000" dirty="0"/>
              <a:t>子句条件的 </a:t>
            </a:r>
            <a:r>
              <a:rPr lang="en-US" altLang="zh-CN" sz="2000" dirty="0"/>
              <a:t>GROUP BY </a:t>
            </a:r>
            <a:r>
              <a:rPr lang="zh-CN" altLang="en-US" sz="2000" dirty="0"/>
              <a:t>子句进行分组的任何记录。</a:t>
            </a:r>
          </a:p>
          <a:p>
            <a:pPr marL="0" indent="373380" algn="just" fontAlgn="auto">
              <a:lnSpc>
                <a:spcPct val="150000"/>
              </a:lnSpc>
              <a:spcBef>
                <a:spcPct val="30000"/>
              </a:spcBef>
              <a:spcAft>
                <a:spcPct val="30000"/>
              </a:spcAft>
              <a:buClr>
                <a:schemeClr val="hlink"/>
              </a:buClr>
              <a:buSzPct val="95000"/>
              <a:buFont typeface="Wingdings" panose="05000000000000000000" pitchFamily="2" charset="2"/>
              <a:buChar char="v"/>
            </a:pPr>
            <a:r>
              <a:rPr lang="zh-CN" altLang="en-US" sz="2000" dirty="0">
                <a:solidFill>
                  <a:srgbClr val="148BD4"/>
                </a:solidFill>
              </a:rPr>
              <a:t>简单分组查询</a:t>
            </a:r>
            <a:endParaRPr lang="zh-CN" altLang="en-US" sz="2000" dirty="0">
              <a:solidFill>
                <a:srgbClr val="0000CC"/>
              </a:solidFill>
            </a:endParaRPr>
          </a:p>
          <a:p>
            <a:pPr marL="0" indent="373380" algn="just" fontAlgn="auto">
              <a:lnSpc>
                <a:spcPct val="150000"/>
              </a:lnSpc>
              <a:buNone/>
            </a:pPr>
            <a:r>
              <a:rPr lang="zh-CN" altLang="en-US" sz="2000" dirty="0"/>
              <a:t>如果指定</a:t>
            </a:r>
            <a:r>
              <a:rPr lang="en-US" altLang="zh-CN" sz="2000" dirty="0"/>
              <a:t>DISTINCT</a:t>
            </a:r>
            <a:r>
              <a:rPr lang="zh-CN" altLang="en-US" sz="2000" dirty="0"/>
              <a:t>短语，则表示在计算时要取消指定列中的重复值。如果不指定</a:t>
            </a:r>
            <a:r>
              <a:rPr lang="en-US" altLang="zh-CN" sz="2000" dirty="0"/>
              <a:t>DISTINCT</a:t>
            </a:r>
            <a:r>
              <a:rPr lang="zh-CN" altLang="en-US" sz="2000" dirty="0"/>
              <a:t>短语或指定</a:t>
            </a:r>
            <a:r>
              <a:rPr lang="en-US" altLang="zh-CN" sz="2000" dirty="0"/>
              <a:t>ALL</a:t>
            </a:r>
            <a:r>
              <a:rPr lang="zh-CN" altLang="en-US" sz="2000" dirty="0"/>
              <a:t>短语（</a:t>
            </a:r>
            <a:r>
              <a:rPr lang="en-US" altLang="zh-CN" sz="2000" dirty="0"/>
              <a:t>ALL</a:t>
            </a:r>
            <a:r>
              <a:rPr lang="zh-CN" altLang="en-US" sz="2000" dirty="0"/>
              <a:t>为缺省值），则表示不取消重复值。 </a:t>
            </a:r>
          </a:p>
        </p:txBody>
      </p:sp>
      <p:sp>
        <p:nvSpPr>
          <p:cNvPr id="4" name="日期占位符 3"/>
          <p:cNvSpPr>
            <a:spLocks noGrp="1"/>
          </p:cNvSpPr>
          <p:nvPr>
            <p:ph type="dt" sz="half" idx="10"/>
          </p:nvPr>
        </p:nvSpPr>
        <p:spPr/>
        <p:txBody>
          <a:bodyPr/>
          <a:lstStyle/>
          <a:p>
            <a:pPr>
              <a:defRPr/>
            </a:pPr>
            <a:fld id="{A46597F9-14AF-4FA9-ABF9-32E0D1A98E8F}"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941D9F-9EB4-4A6F-A183-114F7E5E6374}" type="slidenum">
              <a:rPr lang="en-US" altLang="zh-CN">
                <a:latin typeface="Tahoma" panose="020B0604030504040204" pitchFamily="34" charset="0"/>
              </a:rPr>
              <a:t>19</a:t>
            </a:fld>
            <a:r>
              <a:rPr lang="en-US" altLang="zh-CN">
                <a:latin typeface="Tahoma" panose="020B0604030504040204" pitchFamily="34" charset="0"/>
              </a:rPr>
              <a:t>/69</a:t>
            </a:r>
          </a:p>
        </p:txBody>
      </p:sp>
    </p:spTree>
  </p:cSld>
  <p:clrMapOvr>
    <a:masterClrMapping/>
  </p:clrMapOvr>
  <p:transition>
    <p:cover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20955" y="3004820"/>
            <a:ext cx="12233910" cy="3844290"/>
          </a:xfrm>
          <a:prstGeom prst="rect">
            <a:avLst/>
          </a:prstGeom>
          <a:solidFill>
            <a:srgbClr val="F4726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100"/>
              </a:spcBef>
            </a:pPr>
            <a:endParaRPr lang="en-US" dirty="0">
              <a:solidFill>
                <a:srgbClr val="F4726E"/>
              </a:solidFill>
            </a:endParaRPr>
          </a:p>
        </p:txBody>
      </p:sp>
      <p:sp>
        <p:nvSpPr>
          <p:cNvPr id="7" name="TextBox 6"/>
          <p:cNvSpPr txBox="1"/>
          <p:nvPr/>
        </p:nvSpPr>
        <p:spPr>
          <a:xfrm>
            <a:off x="4246080" y="1336261"/>
            <a:ext cx="3502883" cy="784830"/>
          </a:xfrm>
          <a:prstGeom prst="rect">
            <a:avLst/>
          </a:prstGeom>
          <a:noFill/>
        </p:spPr>
        <p:txBody>
          <a:bodyPr wrap="none" rtlCol="0">
            <a:spAutoFit/>
          </a:bodyPr>
          <a:lstStyle/>
          <a:p>
            <a:pPr algn="ctr"/>
            <a:r>
              <a:rPr lang="en-US" altLang="zh-CN" sz="4500">
                <a:solidFill>
                  <a:srgbClr val="F47264"/>
                </a:solidFill>
                <a:latin typeface="Georgia" panose="02040502050405020303" pitchFamily="18" charset="0"/>
                <a:ea typeface="Roboto Bk" pitchFamily="2" charset="0"/>
              </a:rPr>
              <a:t>6.1 </a:t>
            </a:r>
            <a:r>
              <a:rPr lang="zh-CN" altLang="en-US" sz="4500">
                <a:solidFill>
                  <a:srgbClr val="F47264"/>
                </a:solidFill>
                <a:latin typeface="Georgia" panose="02040502050405020303" pitchFamily="18" charset="0"/>
                <a:ea typeface="Roboto Bk" pitchFamily="2" charset="0"/>
              </a:rPr>
              <a:t>基本查询 </a:t>
            </a:r>
            <a:endParaRPr lang="en-US" sz="4500" dirty="0">
              <a:solidFill>
                <a:srgbClr val="F47264"/>
              </a:solidFill>
              <a:latin typeface="Georgia" panose="02040502050405020303" pitchFamily="18" charset="0"/>
              <a:ea typeface="Roboto Bk" pitchFamily="2" charset="0"/>
            </a:endParaRPr>
          </a:p>
        </p:txBody>
      </p:sp>
      <p:sp>
        <p:nvSpPr>
          <p:cNvPr id="8" name="TextBox 7"/>
          <p:cNvSpPr txBox="1"/>
          <p:nvPr/>
        </p:nvSpPr>
        <p:spPr>
          <a:xfrm>
            <a:off x="10112810" y="6273802"/>
            <a:ext cx="250390" cy="246221"/>
          </a:xfrm>
          <a:prstGeom prst="rect">
            <a:avLst/>
          </a:prstGeom>
          <a:noFill/>
        </p:spPr>
        <p:txBody>
          <a:bodyPr wrap="none" rtlCol="0">
            <a:spAutoFit/>
          </a:bodyPr>
          <a:lstStyle/>
          <a:p>
            <a:r>
              <a:rPr lang="en-US" sz="1000" dirty="0">
                <a:solidFill>
                  <a:schemeClr val="bg1"/>
                </a:solidFill>
              </a:rPr>
              <a:t>7</a:t>
            </a:r>
          </a:p>
        </p:txBody>
      </p:sp>
      <p:sp>
        <p:nvSpPr>
          <p:cNvPr id="5" name="矩形 4"/>
          <p:cNvSpPr/>
          <p:nvPr/>
        </p:nvSpPr>
        <p:spPr>
          <a:xfrm>
            <a:off x="4097216" y="2395581"/>
            <a:ext cx="4572000" cy="5062924"/>
          </a:xfrm>
          <a:prstGeom prst="rect">
            <a:avLst/>
          </a:prstGeom>
        </p:spPr>
        <p:txBody>
          <a:bodyPr>
            <a:spAutoFit/>
          </a:bodyPr>
          <a:lstStyle/>
          <a:p>
            <a:pPr>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a:t>
            </a:r>
            <a:r>
              <a:rPr lang="en-US" altLang="zh-CN" sz="2400" b="1">
                <a:solidFill>
                  <a:schemeClr val="bg1"/>
                </a:solidFill>
                <a:latin typeface="Arial" panose="020B0604020202020204" pitchFamily="34" charset="0"/>
                <a:cs typeface="Arial" panose="020B0604020202020204" pitchFamily="34" charset="0"/>
              </a:rPr>
              <a:t>+    SELECT</a:t>
            </a:r>
            <a:r>
              <a:rPr lang="zh-CN" altLang="en-US" sz="2400" b="1">
                <a:solidFill>
                  <a:schemeClr val="bg1"/>
                </a:solidFill>
                <a:latin typeface="Arial" panose="020B0604020202020204" pitchFamily="34" charset="0"/>
                <a:cs typeface="Arial" panose="020B0604020202020204" pitchFamily="34" charset="0"/>
              </a:rPr>
              <a:t>查询语句的结构</a:t>
            </a:r>
            <a:endParaRPr lang="en-US" altLang="zh-CN" sz="2400" b="1" dirty="0">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简单查询</a:t>
            </a:r>
            <a:endParaRPr lang="en-US" altLang="zh-CN" sz="2400" b="1" dirty="0">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带有</a:t>
            </a:r>
            <a:r>
              <a:rPr lang="en-US" altLang="zh-CN" sz="2400" b="1">
                <a:solidFill>
                  <a:schemeClr val="bg1"/>
                </a:solidFill>
                <a:latin typeface="Arial" panose="020B0604020202020204" pitchFamily="34" charset="0"/>
                <a:cs typeface="Arial" panose="020B0604020202020204" pitchFamily="34" charset="0"/>
              </a:rPr>
              <a:t>WHERE</a:t>
            </a:r>
            <a:r>
              <a:rPr lang="zh-CN" altLang="en-US" sz="2400" b="1">
                <a:solidFill>
                  <a:schemeClr val="bg1"/>
                </a:solidFill>
                <a:latin typeface="Arial" panose="020B0604020202020204" pitchFamily="34" charset="0"/>
                <a:cs typeface="Arial" panose="020B0604020202020204" pitchFamily="34" charset="0"/>
              </a:rPr>
              <a:t>子句的查询</a:t>
            </a:r>
            <a:endParaRPr lang="en-US" altLang="zh-CN" sz="2400" b="1">
              <a:solidFill>
                <a:schemeClr val="bg1"/>
              </a:solidFill>
              <a:latin typeface="Arial" panose="020B0604020202020204" pitchFamily="34" charset="0"/>
              <a:cs typeface="Arial" panose="020B0604020202020204" pitchFamily="34" charset="0"/>
            </a:endParaRPr>
          </a:p>
          <a:p>
            <a:pPr>
              <a:lnSpc>
                <a:spcPct val="150000"/>
              </a:lnSpc>
              <a:spcAft>
                <a:spcPts val="600"/>
              </a:spcAft>
            </a:pPr>
            <a:r>
              <a:rPr lang="en-US" altLang="zh-CN" sz="2400" b="1">
                <a:solidFill>
                  <a:schemeClr val="bg1"/>
                </a:solidFill>
                <a:latin typeface="Arial" panose="020B0604020202020204" pitchFamily="34" charset="0"/>
                <a:cs typeface="Arial" panose="020B0604020202020204" pitchFamily="34" charset="0"/>
              </a:rPr>
              <a:t>   +    </a:t>
            </a:r>
            <a:r>
              <a:rPr lang="zh-CN" altLang="en-US" sz="2400" b="1">
                <a:solidFill>
                  <a:schemeClr val="bg1"/>
                </a:solidFill>
                <a:latin typeface="Arial" panose="020B0604020202020204" pitchFamily="34" charset="0"/>
                <a:cs typeface="Arial" panose="020B0604020202020204" pitchFamily="34" charset="0"/>
              </a:rPr>
              <a:t>其他子句的查询</a:t>
            </a:r>
            <a:endParaRPr lang="en-US" altLang="zh-CN" sz="2400" b="1">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输出结果选项</a:t>
            </a:r>
            <a:endParaRPr lang="en-US" altLang="zh-CN" sz="2400" b="1">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联合查询</a:t>
            </a:r>
            <a:endParaRPr lang="en-US" altLang="zh-CN" sz="2400" b="1">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endParaRPr lang="en-US" altLang="zh-CN" sz="2400" b="1">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zh-CN" altLang="en-US" sz="2400" b="1">
                <a:solidFill>
                  <a:schemeClr val="bg1"/>
                </a:solidFill>
                <a:latin typeface="Arial" panose="020B0604020202020204" pitchFamily="34" charset="0"/>
                <a:cs typeface="Arial" panose="020B0604020202020204" pitchFamily="34" charset="0"/>
              </a:rPr>
              <a:t>  </a:t>
            </a:r>
            <a:endParaRPr lang="zh-CN" altLang="en-US" sz="24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660400" y="-158263"/>
            <a:ext cx="10871200" cy="731839"/>
          </a:xfrm>
        </p:spPr>
        <p:txBody>
          <a:bodyPr>
            <a:normAutofit fontScale="90000"/>
          </a:bodyPr>
          <a:lstStyle/>
          <a:p>
            <a:pPr eaLnBrk="1" hangingPunct="1"/>
            <a:r>
              <a:rPr lang="zh-CN" altLang="en-US" sz="3600"/>
              <a:t>带有</a:t>
            </a:r>
            <a:r>
              <a:rPr lang="en-US" altLang="zh-CN" sz="3600"/>
              <a:t>GROUP BY</a:t>
            </a:r>
            <a:r>
              <a:rPr lang="zh-CN" altLang="en-US" sz="3600"/>
              <a:t>子句的查询</a:t>
            </a:r>
            <a:r>
              <a:rPr lang="en-US" altLang="zh-CN" sz="3600"/>
              <a:t>(2)</a:t>
            </a:r>
            <a:r>
              <a:rPr lang="en-US" altLang="zh-CN"/>
              <a:t> </a:t>
            </a:r>
          </a:p>
        </p:txBody>
      </p:sp>
      <p:sp>
        <p:nvSpPr>
          <p:cNvPr id="21509" name="Rectangle 3"/>
          <p:cNvSpPr>
            <a:spLocks noGrp="1" noChangeArrowheads="1"/>
          </p:cNvSpPr>
          <p:nvPr>
            <p:ph idx="1"/>
          </p:nvPr>
        </p:nvSpPr>
        <p:spPr>
          <a:xfrm>
            <a:off x="660400" y="1037493"/>
            <a:ext cx="10972800" cy="4525963"/>
          </a:xfrm>
        </p:spPr>
        <p:txBody>
          <a:bodyPr>
            <a:normAutofit fontScale="52500" lnSpcReduction="20000"/>
          </a:bodyPr>
          <a:lstStyle/>
          <a:p>
            <a:pPr marL="0" indent="373380" fontAlgn="auto">
              <a:lnSpc>
                <a:spcPct val="150000"/>
              </a:lnSpc>
              <a:spcBef>
                <a:spcPts val="0"/>
              </a:spcBef>
              <a:buNone/>
            </a:pPr>
            <a:r>
              <a:rPr lang="zh-CN" altLang="en-US" dirty="0">
                <a:solidFill>
                  <a:srgbClr val="148BD4"/>
                </a:solidFill>
              </a:rPr>
              <a:t>例</a:t>
            </a:r>
            <a:r>
              <a:rPr lang="en-US" altLang="zh-CN" dirty="0">
                <a:solidFill>
                  <a:srgbClr val="148BD4"/>
                </a:solidFill>
              </a:rPr>
              <a:t> </a:t>
            </a:r>
            <a:r>
              <a:rPr lang="zh-CN" altLang="en-US" dirty="0"/>
              <a:t>查询选修</a:t>
            </a:r>
            <a:r>
              <a:rPr lang="zh-CN" altLang="en-US" b="1" dirty="0">
                <a:solidFill>
                  <a:srgbClr val="FF0000"/>
                </a:solidFill>
              </a:rPr>
              <a:t>每门</a:t>
            </a:r>
            <a:r>
              <a:rPr lang="zh-CN" altLang="en-US" dirty="0"/>
              <a:t>课程的课程号及</a:t>
            </a:r>
            <a:r>
              <a:rPr lang="zh-CN" altLang="en-US" b="1" dirty="0">
                <a:solidFill>
                  <a:srgbClr val="0070C0"/>
                </a:solidFill>
              </a:rPr>
              <a:t>参加</a:t>
            </a:r>
            <a:r>
              <a:rPr lang="zh-CN" altLang="en-US" b="1" dirty="0">
                <a:solidFill>
                  <a:srgbClr val="FF0000"/>
                </a:solidFill>
              </a:rPr>
              <a:t>该门</a:t>
            </a:r>
            <a:r>
              <a:rPr lang="zh-CN" altLang="en-US" dirty="0"/>
              <a:t>课程</a:t>
            </a:r>
            <a:r>
              <a:rPr lang="zh-CN" altLang="en-US" b="1" dirty="0">
                <a:solidFill>
                  <a:srgbClr val="0070C0"/>
                </a:solidFill>
              </a:rPr>
              <a:t>考试</a:t>
            </a:r>
            <a:r>
              <a:rPr lang="zh-CN" altLang="en-US" dirty="0"/>
              <a:t>的学生</a:t>
            </a:r>
            <a:r>
              <a:rPr lang="zh-CN" altLang="en-US" b="1" dirty="0">
                <a:solidFill>
                  <a:srgbClr val="7030A0"/>
                </a:solidFill>
              </a:rPr>
              <a:t>总人数</a:t>
            </a:r>
            <a:r>
              <a:rPr lang="zh-CN" altLang="en-US" dirty="0"/>
              <a:t>。 </a:t>
            </a:r>
          </a:p>
          <a:p>
            <a:pPr marL="0" indent="373380" fontAlgn="auto">
              <a:lnSpc>
                <a:spcPct val="150000"/>
              </a:lnSpc>
              <a:spcBef>
                <a:spcPts val="0"/>
              </a:spcBef>
              <a:buNone/>
            </a:pPr>
            <a:r>
              <a:rPr lang="en-US" altLang="zh-CN" dirty="0"/>
              <a:t>USE JXGL</a:t>
            </a:r>
          </a:p>
          <a:p>
            <a:pPr marL="0" indent="373380" fontAlgn="auto">
              <a:lnSpc>
                <a:spcPct val="150000"/>
              </a:lnSpc>
              <a:spcBef>
                <a:spcPts val="0"/>
              </a:spcBef>
              <a:buNone/>
            </a:pPr>
            <a:r>
              <a:rPr lang="en-US" altLang="zh-CN" dirty="0"/>
              <a:t>GO</a:t>
            </a:r>
          </a:p>
          <a:p>
            <a:pPr marL="0" indent="373380" fontAlgn="auto">
              <a:lnSpc>
                <a:spcPct val="150000"/>
              </a:lnSpc>
              <a:spcBef>
                <a:spcPts val="0"/>
              </a:spcBef>
              <a:buNone/>
            </a:pPr>
            <a:r>
              <a:rPr lang="en-US" altLang="zh-CN" dirty="0"/>
              <a:t>SELECT CNO,</a:t>
            </a:r>
            <a:r>
              <a:rPr lang="en-US" altLang="zh-CN" b="1" dirty="0">
                <a:solidFill>
                  <a:srgbClr val="7030A0"/>
                </a:solidFill>
              </a:rPr>
              <a:t>COUNT(*) </a:t>
            </a:r>
            <a:r>
              <a:rPr lang="en-US" altLang="zh-CN" dirty="0"/>
              <a:t>AS '</a:t>
            </a:r>
            <a:r>
              <a:rPr lang="zh-CN" altLang="en-US" dirty="0"/>
              <a:t>人数</a:t>
            </a:r>
            <a:r>
              <a:rPr lang="en-US" altLang="zh-CN" dirty="0"/>
              <a:t>' </a:t>
            </a:r>
          </a:p>
          <a:p>
            <a:pPr marL="0" indent="373380" fontAlgn="auto">
              <a:lnSpc>
                <a:spcPct val="150000"/>
              </a:lnSpc>
              <a:spcBef>
                <a:spcPts val="0"/>
              </a:spcBef>
              <a:buNone/>
            </a:pPr>
            <a:r>
              <a:rPr lang="en-US" altLang="zh-CN" dirty="0"/>
              <a:t>FROM SC</a:t>
            </a:r>
          </a:p>
          <a:p>
            <a:pPr marL="0" indent="373380" fontAlgn="auto">
              <a:lnSpc>
                <a:spcPct val="150000"/>
              </a:lnSpc>
              <a:spcBef>
                <a:spcPts val="0"/>
              </a:spcBef>
              <a:buNone/>
            </a:pPr>
            <a:r>
              <a:rPr lang="en-US" altLang="zh-CN" b="1" dirty="0">
                <a:solidFill>
                  <a:srgbClr val="FF0000"/>
                </a:solidFill>
              </a:rPr>
              <a:t>WHERE</a:t>
            </a:r>
            <a:r>
              <a:rPr lang="en-US" altLang="zh-CN" b="1" dirty="0">
                <a:solidFill>
                  <a:srgbClr val="0070C0"/>
                </a:solidFill>
              </a:rPr>
              <a:t> GRADE IS NOT NULL</a:t>
            </a:r>
          </a:p>
          <a:p>
            <a:pPr marL="0" indent="373380" fontAlgn="auto">
              <a:lnSpc>
                <a:spcPct val="150000"/>
              </a:lnSpc>
              <a:spcBef>
                <a:spcPts val="0"/>
              </a:spcBef>
              <a:buNone/>
            </a:pPr>
            <a:r>
              <a:rPr lang="en-US" altLang="zh-CN" b="1" dirty="0">
                <a:solidFill>
                  <a:srgbClr val="FF0000"/>
                </a:solidFill>
              </a:rPr>
              <a:t>GROUP BY </a:t>
            </a:r>
            <a:r>
              <a:rPr lang="en-US" altLang="zh-CN" b="1" dirty="0">
                <a:solidFill>
                  <a:srgbClr val="0070C0"/>
                </a:solidFill>
              </a:rPr>
              <a:t>CNO</a:t>
            </a:r>
          </a:p>
          <a:p>
            <a:pPr marL="0" indent="373380" fontAlgn="auto">
              <a:lnSpc>
                <a:spcPct val="150000"/>
              </a:lnSpc>
              <a:spcBef>
                <a:spcPts val="0"/>
              </a:spcBef>
              <a:buNone/>
            </a:pPr>
            <a:r>
              <a:rPr lang="en-US" altLang="zh-CN" dirty="0"/>
              <a:t>GO</a:t>
            </a:r>
          </a:p>
          <a:p>
            <a:pPr marL="0" indent="373380" fontAlgn="auto">
              <a:lnSpc>
                <a:spcPct val="150000"/>
              </a:lnSpc>
              <a:spcBef>
                <a:spcPts val="0"/>
              </a:spcBef>
              <a:buNone/>
            </a:pPr>
            <a:r>
              <a:rPr lang="zh-CN" altLang="en-US" dirty="0"/>
              <a:t>该查询在</a:t>
            </a:r>
            <a:r>
              <a:rPr lang="en-US" altLang="zh-CN" dirty="0"/>
              <a:t>WHERE</a:t>
            </a:r>
            <a:r>
              <a:rPr lang="zh-CN" altLang="en-US" dirty="0"/>
              <a:t>语句中给出了已经参加考试，有了成绩的学生人数。</a:t>
            </a:r>
          </a:p>
          <a:p>
            <a:pPr marL="0" indent="373380" fontAlgn="auto">
              <a:lnSpc>
                <a:spcPct val="150000"/>
              </a:lnSpc>
              <a:spcBef>
                <a:spcPts val="0"/>
              </a:spcBef>
              <a:buNone/>
            </a:pPr>
            <a:r>
              <a:rPr lang="zh-CN" altLang="en-US" dirty="0">
                <a:solidFill>
                  <a:srgbClr val="E24747"/>
                </a:solidFill>
              </a:rPr>
              <a:t>注意：在统计函数遇到空值时，除</a:t>
            </a:r>
            <a:r>
              <a:rPr lang="en-US" altLang="zh-CN" dirty="0">
                <a:solidFill>
                  <a:srgbClr val="E24747"/>
                </a:solidFill>
              </a:rPr>
              <a:t>COUNT(*)</a:t>
            </a:r>
            <a:r>
              <a:rPr lang="zh-CN" altLang="en-US" dirty="0">
                <a:solidFill>
                  <a:srgbClr val="E24747"/>
                </a:solidFill>
              </a:rPr>
              <a:t>外，都跳过空值而只处理非空值。 </a:t>
            </a:r>
          </a:p>
        </p:txBody>
      </p:sp>
      <p:sp>
        <p:nvSpPr>
          <p:cNvPr id="4" name="日期占位符 3"/>
          <p:cNvSpPr>
            <a:spLocks noGrp="1"/>
          </p:cNvSpPr>
          <p:nvPr>
            <p:ph type="dt" sz="half" idx="10"/>
          </p:nvPr>
        </p:nvSpPr>
        <p:spPr/>
        <p:txBody>
          <a:bodyPr/>
          <a:lstStyle/>
          <a:p>
            <a:pPr>
              <a:defRPr/>
            </a:pPr>
            <a:fld id="{071CDCFB-CFDD-48AA-8D20-04AF994AE28C}"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A0865B1-2F0E-4458-9C16-3DA2066B73B1}" type="slidenum">
              <a:rPr lang="en-US" altLang="zh-CN">
                <a:latin typeface="Tahoma" panose="020B0604030504040204" pitchFamily="34" charset="0"/>
              </a:rPr>
              <a:t>20</a:t>
            </a:fld>
            <a:r>
              <a:rPr lang="en-US" altLang="zh-CN">
                <a:latin typeface="Tahoma" panose="020B0604030504040204" pitchFamily="34" charset="0"/>
              </a:rPr>
              <a:t>/69</a:t>
            </a:r>
          </a:p>
        </p:txBody>
      </p:sp>
    </p:spTree>
  </p:cSld>
  <p:clrMapOvr>
    <a:masterClrMapping/>
  </p:clrMapOvr>
  <p:transition>
    <p:diamon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09600" y="-182562"/>
            <a:ext cx="10871200" cy="731839"/>
          </a:xfrm>
        </p:spPr>
        <p:txBody>
          <a:bodyPr>
            <a:normAutofit fontScale="90000"/>
          </a:bodyPr>
          <a:lstStyle/>
          <a:p>
            <a:pPr eaLnBrk="1" hangingPunct="1"/>
            <a:r>
              <a:rPr lang="zh-CN" altLang="en-US" sz="3600"/>
              <a:t>带有</a:t>
            </a:r>
            <a:r>
              <a:rPr lang="en-US" altLang="zh-CN" sz="3600"/>
              <a:t>GROUP BY</a:t>
            </a:r>
            <a:r>
              <a:rPr lang="zh-CN" altLang="en-US" sz="3600"/>
              <a:t>子句的查询</a:t>
            </a:r>
            <a:r>
              <a:rPr lang="en-US" altLang="zh-CN" sz="3600"/>
              <a:t>(3)</a:t>
            </a:r>
            <a:r>
              <a:rPr lang="en-US" altLang="zh-CN"/>
              <a:t> </a:t>
            </a:r>
          </a:p>
        </p:txBody>
      </p:sp>
      <p:sp>
        <p:nvSpPr>
          <p:cNvPr id="22533" name="Rectangle 3"/>
          <p:cNvSpPr>
            <a:spLocks noGrp="1" noChangeArrowheads="1"/>
          </p:cNvSpPr>
          <p:nvPr>
            <p:ph idx="1"/>
          </p:nvPr>
        </p:nvSpPr>
        <p:spPr>
          <a:xfrm>
            <a:off x="1024768" y="754063"/>
            <a:ext cx="10323951" cy="4752975"/>
          </a:xfrm>
        </p:spPr>
        <p:txBody>
          <a:bodyPr>
            <a:noAutofit/>
          </a:bodyPr>
          <a:lstStyle/>
          <a:p>
            <a:pPr marL="0" indent="373380" fontAlgn="auto">
              <a:lnSpc>
                <a:spcPct val="150000"/>
              </a:lnSpc>
              <a:spcBef>
                <a:spcPts val="0"/>
              </a:spcBef>
            </a:pPr>
            <a:r>
              <a:rPr lang="zh-CN" altLang="en-US" sz="2000" dirty="0">
                <a:solidFill>
                  <a:srgbClr val="148BD4"/>
                </a:solidFill>
              </a:rPr>
              <a:t>带</a:t>
            </a:r>
            <a:r>
              <a:rPr lang="en-US" altLang="zh-CN" sz="2000" dirty="0">
                <a:solidFill>
                  <a:srgbClr val="148BD4"/>
                </a:solidFill>
              </a:rPr>
              <a:t>HAVING</a:t>
            </a:r>
            <a:r>
              <a:rPr lang="zh-CN" altLang="en-US" sz="2000" dirty="0">
                <a:solidFill>
                  <a:srgbClr val="148BD4"/>
                </a:solidFill>
              </a:rPr>
              <a:t>子句的分组查询</a:t>
            </a:r>
            <a:endParaRPr lang="zh-CN" altLang="en-US" sz="2000" dirty="0">
              <a:solidFill>
                <a:srgbClr val="0000CC"/>
              </a:solidFill>
            </a:endParaRPr>
          </a:p>
          <a:p>
            <a:pPr marL="0" indent="373380" fontAlgn="auto">
              <a:lnSpc>
                <a:spcPct val="150000"/>
              </a:lnSpc>
              <a:spcBef>
                <a:spcPts val="0"/>
              </a:spcBef>
              <a:buNone/>
            </a:pPr>
            <a:r>
              <a:rPr lang="zh-CN" altLang="en-US" sz="2000" dirty="0"/>
              <a:t>当完成数据结果的查询和统计后，可以使用</a:t>
            </a:r>
            <a:r>
              <a:rPr lang="en-US" altLang="zh-CN" sz="2000" dirty="0"/>
              <a:t>HAVING</a:t>
            </a:r>
            <a:r>
              <a:rPr lang="zh-CN" altLang="en-US" sz="2000" dirty="0"/>
              <a:t>关键字来对查询和统计的结果进行进一步的筛选。</a:t>
            </a:r>
          </a:p>
          <a:p>
            <a:pPr marL="0" indent="373380" fontAlgn="auto">
              <a:lnSpc>
                <a:spcPct val="150000"/>
              </a:lnSpc>
              <a:spcBef>
                <a:spcPts val="0"/>
              </a:spcBef>
              <a:buNone/>
            </a:pPr>
            <a:r>
              <a:rPr lang="zh-CN" altLang="en-US" sz="2000" dirty="0">
                <a:solidFill>
                  <a:srgbClr val="148BD4"/>
                </a:solidFill>
              </a:rPr>
              <a:t>例</a:t>
            </a:r>
            <a:r>
              <a:rPr lang="en-US" altLang="zh-CN" sz="2000" dirty="0"/>
              <a:t> </a:t>
            </a:r>
            <a:r>
              <a:rPr lang="zh-CN" altLang="en-US" sz="2000" dirty="0"/>
              <a:t>查询出选课人数超过</a:t>
            </a:r>
            <a:r>
              <a:rPr lang="en-US" altLang="zh-CN" sz="2000" dirty="0"/>
              <a:t>8</a:t>
            </a:r>
            <a:r>
              <a:rPr lang="zh-CN" altLang="en-US" sz="2000" dirty="0"/>
              <a:t>人的课程号。  </a:t>
            </a:r>
          </a:p>
          <a:p>
            <a:pPr marL="0" indent="373380" fontAlgn="auto">
              <a:lnSpc>
                <a:spcPct val="150000"/>
              </a:lnSpc>
              <a:spcBef>
                <a:spcPts val="0"/>
              </a:spcBef>
              <a:buNone/>
            </a:pPr>
            <a:r>
              <a:rPr lang="zh-CN" altLang="en-US" sz="2000" dirty="0"/>
              <a:t>   </a:t>
            </a:r>
            <a:r>
              <a:rPr lang="en-US" altLang="zh-CN" sz="2000" dirty="0"/>
              <a:t>USE JXGL</a:t>
            </a:r>
          </a:p>
          <a:p>
            <a:pPr marL="0" indent="373380" fontAlgn="auto">
              <a:lnSpc>
                <a:spcPct val="150000"/>
              </a:lnSpc>
              <a:spcBef>
                <a:spcPts val="0"/>
              </a:spcBef>
              <a:buNone/>
            </a:pPr>
            <a:r>
              <a:rPr lang="en-US" altLang="zh-CN" sz="2000" dirty="0"/>
              <a:t>   GO</a:t>
            </a:r>
          </a:p>
          <a:p>
            <a:pPr marL="0" indent="373380" fontAlgn="auto">
              <a:lnSpc>
                <a:spcPct val="150000"/>
              </a:lnSpc>
              <a:spcBef>
                <a:spcPts val="0"/>
              </a:spcBef>
              <a:buNone/>
            </a:pPr>
            <a:r>
              <a:rPr lang="en-US" altLang="zh-CN" sz="2000" dirty="0"/>
              <a:t>    SELECT CNO AS '</a:t>
            </a:r>
            <a:r>
              <a:rPr lang="zh-CN" altLang="en-US" sz="2000" dirty="0"/>
              <a:t>课程号</a:t>
            </a:r>
            <a:r>
              <a:rPr lang="en-US" altLang="zh-CN" sz="2000" dirty="0"/>
              <a:t>',COUNT(SNO) AS '</a:t>
            </a:r>
            <a:r>
              <a:rPr lang="zh-CN" altLang="en-US" sz="2000" dirty="0"/>
              <a:t>人数</a:t>
            </a:r>
            <a:r>
              <a:rPr lang="en-US" altLang="zh-CN" sz="2000" dirty="0"/>
              <a:t>'</a:t>
            </a:r>
          </a:p>
          <a:p>
            <a:pPr marL="0" indent="373380" fontAlgn="auto">
              <a:lnSpc>
                <a:spcPct val="150000"/>
              </a:lnSpc>
              <a:spcBef>
                <a:spcPts val="0"/>
              </a:spcBef>
              <a:buNone/>
            </a:pPr>
            <a:r>
              <a:rPr lang="en-US" altLang="zh-CN" sz="2000" dirty="0"/>
              <a:t>    FROM SC</a:t>
            </a:r>
          </a:p>
          <a:p>
            <a:pPr marL="0" indent="373380" fontAlgn="auto">
              <a:lnSpc>
                <a:spcPct val="150000"/>
              </a:lnSpc>
              <a:spcBef>
                <a:spcPts val="0"/>
              </a:spcBef>
              <a:buNone/>
            </a:pPr>
            <a:r>
              <a:rPr lang="en-US" altLang="zh-CN" sz="2000" dirty="0"/>
              <a:t>   GROUP BY CNO</a:t>
            </a:r>
          </a:p>
          <a:p>
            <a:pPr marL="0" indent="373380" fontAlgn="auto">
              <a:lnSpc>
                <a:spcPct val="150000"/>
              </a:lnSpc>
              <a:spcBef>
                <a:spcPts val="0"/>
              </a:spcBef>
              <a:buNone/>
            </a:pPr>
            <a:r>
              <a:rPr lang="en-US" altLang="zh-CN" sz="2000" dirty="0"/>
              <a:t>   HAVING COUNT(SNO)&gt;8</a:t>
            </a:r>
          </a:p>
          <a:p>
            <a:pPr marL="0" indent="373380" fontAlgn="auto">
              <a:lnSpc>
                <a:spcPct val="150000"/>
              </a:lnSpc>
              <a:spcBef>
                <a:spcPts val="0"/>
              </a:spcBef>
              <a:buNone/>
            </a:pPr>
            <a:r>
              <a:rPr lang="en-US" altLang="zh-CN" sz="2000" dirty="0"/>
              <a:t>   GO </a:t>
            </a:r>
          </a:p>
        </p:txBody>
      </p:sp>
      <p:sp>
        <p:nvSpPr>
          <p:cNvPr id="5" name="日期占位符 3"/>
          <p:cNvSpPr>
            <a:spLocks noGrp="1"/>
          </p:cNvSpPr>
          <p:nvPr>
            <p:ph type="dt" sz="half" idx="10"/>
          </p:nvPr>
        </p:nvSpPr>
        <p:spPr/>
        <p:txBody>
          <a:bodyPr/>
          <a:lstStyle/>
          <a:p>
            <a:pPr>
              <a:defRPr/>
            </a:pPr>
            <a:fld id="{639C3AFC-147B-4BC6-96FA-0BD02A0866BA}"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09BA66F-42E0-4B37-ABAF-BABBCD98D354}" type="slidenum">
              <a:rPr lang="en-US" altLang="zh-CN">
                <a:latin typeface="Tahoma" panose="020B0604030504040204" pitchFamily="34" charset="0"/>
              </a:rPr>
              <a:t>21</a:t>
            </a:fld>
            <a:r>
              <a:rPr lang="en-US" altLang="zh-CN">
                <a:latin typeface="Tahoma" panose="020B0604030504040204" pitchFamily="34" charset="0"/>
              </a:rPr>
              <a:t>/69</a:t>
            </a:r>
          </a:p>
        </p:txBody>
      </p:sp>
      <p:pic>
        <p:nvPicPr>
          <p:cNvPr id="225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8824" y="2494281"/>
            <a:ext cx="2873156" cy="267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09600" y="-230186"/>
            <a:ext cx="10871200" cy="731839"/>
          </a:xfrm>
        </p:spPr>
        <p:txBody>
          <a:bodyPr>
            <a:normAutofit fontScale="90000"/>
          </a:bodyPr>
          <a:lstStyle/>
          <a:p>
            <a:pPr eaLnBrk="1" hangingPunct="1"/>
            <a:r>
              <a:rPr lang="zh-CN" altLang="en-US" sz="3600"/>
              <a:t>输出结果选项</a:t>
            </a:r>
            <a:r>
              <a:rPr lang="zh-CN" altLang="en-US"/>
              <a:t> </a:t>
            </a:r>
            <a:r>
              <a:rPr lang="en-US" altLang="zh-CN" sz="3600"/>
              <a:t>(1)</a:t>
            </a:r>
            <a:r>
              <a:rPr lang="en-US" altLang="zh-CN"/>
              <a:t> </a:t>
            </a:r>
          </a:p>
        </p:txBody>
      </p:sp>
      <p:sp>
        <p:nvSpPr>
          <p:cNvPr id="23557" name="Rectangle 3"/>
          <p:cNvSpPr>
            <a:spLocks noGrp="1" noChangeArrowheads="1"/>
          </p:cNvSpPr>
          <p:nvPr>
            <p:ph idx="1"/>
          </p:nvPr>
        </p:nvSpPr>
        <p:spPr>
          <a:xfrm>
            <a:off x="1004888" y="778194"/>
            <a:ext cx="10343832" cy="4752975"/>
          </a:xfrm>
        </p:spPr>
        <p:txBody>
          <a:bodyPr>
            <a:noAutofit/>
          </a:bodyPr>
          <a:lstStyle/>
          <a:p>
            <a:pPr marL="0" indent="373380" algn="just" fontAlgn="auto">
              <a:lnSpc>
                <a:spcPct val="150000"/>
              </a:lnSpc>
              <a:spcBef>
                <a:spcPts val="0"/>
              </a:spcBef>
              <a:spcAft>
                <a:spcPct val="30000"/>
              </a:spcAft>
              <a:buClr>
                <a:schemeClr val="hlink"/>
              </a:buClr>
              <a:buSzPct val="95000"/>
              <a:buFont typeface="Wingdings" panose="05000000000000000000" pitchFamily="2" charset="2"/>
              <a:buChar char="v"/>
            </a:pPr>
            <a:r>
              <a:rPr lang="zh-CN" altLang="en-US" sz="2000" dirty="0">
                <a:solidFill>
                  <a:srgbClr val="148BD4"/>
                </a:solidFill>
              </a:rPr>
              <a:t>输出前</a:t>
            </a:r>
            <a:r>
              <a:rPr lang="en-US" altLang="zh-CN" sz="2000" dirty="0">
                <a:solidFill>
                  <a:srgbClr val="148BD4"/>
                </a:solidFill>
              </a:rPr>
              <a:t>n</a:t>
            </a:r>
            <a:r>
              <a:rPr lang="zh-CN" altLang="en-US" sz="2000" dirty="0">
                <a:solidFill>
                  <a:srgbClr val="148BD4"/>
                </a:solidFill>
              </a:rPr>
              <a:t>行</a:t>
            </a:r>
            <a:endParaRPr lang="zh-CN" altLang="en-US" sz="2000" dirty="0">
              <a:solidFill>
                <a:srgbClr val="0000CC"/>
              </a:solidFill>
            </a:endParaRPr>
          </a:p>
          <a:p>
            <a:pPr marL="0" indent="373380" algn="just" fontAlgn="auto">
              <a:lnSpc>
                <a:spcPct val="150000"/>
              </a:lnSpc>
              <a:spcBef>
                <a:spcPts val="0"/>
              </a:spcBef>
              <a:buNone/>
            </a:pPr>
            <a:r>
              <a:rPr lang="zh-CN" altLang="en-US" sz="2000" dirty="0"/>
              <a:t>可以利用</a:t>
            </a:r>
            <a:r>
              <a:rPr lang="en-US" altLang="zh-CN" sz="2000" dirty="0"/>
              <a:t>TOP</a:t>
            </a:r>
            <a:r>
              <a:rPr lang="zh-CN" altLang="en-US" sz="2000" dirty="0"/>
              <a:t>语句输出查询结果集的前面若干行元组。也可以利用</a:t>
            </a:r>
            <a:r>
              <a:rPr lang="en-US" altLang="zh-CN" sz="2000" dirty="0"/>
              <a:t>INTO</a:t>
            </a:r>
            <a:r>
              <a:rPr lang="zh-CN" altLang="en-US" sz="2000" dirty="0"/>
              <a:t>语句将查询结果集输出到一个新建的数据表中。</a:t>
            </a:r>
          </a:p>
          <a:p>
            <a:pPr marL="0" indent="373380" algn="just" fontAlgn="auto">
              <a:lnSpc>
                <a:spcPct val="150000"/>
              </a:lnSpc>
              <a:spcBef>
                <a:spcPts val="0"/>
              </a:spcBef>
              <a:buNone/>
            </a:pPr>
            <a:r>
              <a:rPr lang="zh-CN" altLang="en-US" sz="2000" dirty="0">
                <a:solidFill>
                  <a:srgbClr val="006600"/>
                </a:solidFill>
              </a:rPr>
              <a:t>例</a:t>
            </a:r>
            <a:r>
              <a:rPr lang="en-US" altLang="zh-CN" sz="2000" dirty="0"/>
              <a:t> </a:t>
            </a:r>
            <a:r>
              <a:rPr lang="zh-CN" altLang="en-US" sz="2000" dirty="0"/>
              <a:t>从</a:t>
            </a:r>
            <a:r>
              <a:rPr lang="en-US" altLang="zh-CN" sz="2000" dirty="0"/>
              <a:t>SC</a:t>
            </a:r>
            <a:r>
              <a:rPr lang="zh-CN" altLang="en-US" sz="2000" dirty="0"/>
              <a:t>表中输出学习</a:t>
            </a:r>
            <a:r>
              <a:rPr lang="zh-CN" altLang="en-US" sz="2000" dirty="0">
                <a:latin typeface="Arial" panose="020B0604020202020204" pitchFamily="34" charset="0"/>
              </a:rPr>
              <a:t>“</a:t>
            </a:r>
            <a:r>
              <a:rPr lang="en-US" altLang="zh-CN" sz="2000" dirty="0"/>
              <a:t>C1</a:t>
            </a:r>
            <a:r>
              <a:rPr lang="en-US" altLang="zh-CN" sz="2000" dirty="0">
                <a:latin typeface="Arial" panose="020B0604020202020204" pitchFamily="34" charset="0"/>
              </a:rPr>
              <a:t>”</a:t>
            </a:r>
            <a:r>
              <a:rPr lang="zh-CN" altLang="en-US" sz="2000" dirty="0"/>
              <a:t>号课程的成绩</a:t>
            </a:r>
            <a:r>
              <a:rPr lang="zh-CN" altLang="en-US" sz="2000" b="1" dirty="0">
                <a:solidFill>
                  <a:srgbClr val="FF0000"/>
                </a:solidFill>
              </a:rPr>
              <a:t>前</a:t>
            </a:r>
            <a:r>
              <a:rPr lang="en-US" altLang="zh-CN" sz="2000" b="1" dirty="0">
                <a:solidFill>
                  <a:srgbClr val="FF0000"/>
                </a:solidFill>
              </a:rPr>
              <a:t>3</a:t>
            </a:r>
            <a:r>
              <a:rPr lang="zh-CN" altLang="en-US" sz="2000" b="1" dirty="0">
                <a:solidFill>
                  <a:srgbClr val="FF0000"/>
                </a:solidFill>
              </a:rPr>
              <a:t>名</a:t>
            </a:r>
            <a:r>
              <a:rPr lang="zh-CN" altLang="en-US" sz="2000" dirty="0"/>
              <a:t>学生的学号和成绩。</a:t>
            </a:r>
          </a:p>
          <a:p>
            <a:pPr marL="0" indent="373380" algn="just" fontAlgn="auto">
              <a:lnSpc>
                <a:spcPct val="150000"/>
              </a:lnSpc>
              <a:spcBef>
                <a:spcPts val="0"/>
              </a:spcBef>
              <a:buNone/>
            </a:pPr>
            <a:r>
              <a:rPr lang="zh-CN" altLang="en-US" sz="2000" dirty="0"/>
              <a:t>    </a:t>
            </a:r>
            <a:r>
              <a:rPr lang="en-US" altLang="zh-CN" sz="2000" dirty="0"/>
              <a:t>USE JXGL</a:t>
            </a:r>
          </a:p>
          <a:p>
            <a:pPr marL="0" indent="373380" algn="just" fontAlgn="auto">
              <a:lnSpc>
                <a:spcPct val="150000"/>
              </a:lnSpc>
              <a:spcBef>
                <a:spcPts val="0"/>
              </a:spcBef>
              <a:buNone/>
            </a:pPr>
            <a:r>
              <a:rPr lang="en-US" altLang="zh-CN" sz="2000" dirty="0"/>
              <a:t>    GO</a:t>
            </a:r>
          </a:p>
          <a:p>
            <a:pPr marL="0" indent="373380" algn="just" fontAlgn="auto">
              <a:lnSpc>
                <a:spcPct val="150000"/>
              </a:lnSpc>
              <a:spcBef>
                <a:spcPts val="0"/>
              </a:spcBef>
              <a:buNone/>
            </a:pPr>
            <a:r>
              <a:rPr lang="en-US" altLang="zh-CN" sz="2000" dirty="0"/>
              <a:t>    SELECT </a:t>
            </a:r>
            <a:r>
              <a:rPr lang="en-US" altLang="zh-CN" sz="2000" b="1" dirty="0">
                <a:solidFill>
                  <a:srgbClr val="FF0000"/>
                </a:solidFill>
              </a:rPr>
              <a:t>TOP </a:t>
            </a:r>
            <a:r>
              <a:rPr lang="en-US" altLang="zh-CN" sz="2000" dirty="0"/>
              <a:t>3 SNO,GRADE</a:t>
            </a:r>
          </a:p>
          <a:p>
            <a:pPr marL="0" indent="373380" algn="just" fontAlgn="auto">
              <a:lnSpc>
                <a:spcPct val="150000"/>
              </a:lnSpc>
              <a:spcBef>
                <a:spcPts val="0"/>
              </a:spcBef>
              <a:buNone/>
            </a:pPr>
            <a:r>
              <a:rPr lang="en-US" altLang="zh-CN" sz="2000" dirty="0"/>
              <a:t>    FROM SC</a:t>
            </a:r>
          </a:p>
          <a:p>
            <a:pPr marL="0" indent="373380" algn="just" fontAlgn="auto">
              <a:lnSpc>
                <a:spcPct val="150000"/>
              </a:lnSpc>
              <a:spcBef>
                <a:spcPts val="0"/>
              </a:spcBef>
              <a:buNone/>
            </a:pPr>
            <a:r>
              <a:rPr lang="en-US" altLang="zh-CN" sz="2000" dirty="0"/>
              <a:t>    WHERE CNO='C1'</a:t>
            </a:r>
          </a:p>
          <a:p>
            <a:pPr marL="0" indent="373380" algn="just" fontAlgn="auto">
              <a:lnSpc>
                <a:spcPct val="150000"/>
              </a:lnSpc>
              <a:spcBef>
                <a:spcPts val="0"/>
              </a:spcBef>
              <a:buNone/>
            </a:pPr>
            <a:r>
              <a:rPr lang="en-US" altLang="zh-CN" sz="2000" b="1" dirty="0">
                <a:solidFill>
                  <a:srgbClr val="0070C0"/>
                </a:solidFill>
              </a:rPr>
              <a:t>    ORDER BY</a:t>
            </a:r>
            <a:r>
              <a:rPr lang="en-US" altLang="zh-CN" sz="2000" dirty="0"/>
              <a:t> GRADE </a:t>
            </a:r>
            <a:r>
              <a:rPr lang="en-US" altLang="zh-CN" sz="2000" b="1" dirty="0">
                <a:solidFill>
                  <a:srgbClr val="0070C0"/>
                </a:solidFill>
              </a:rPr>
              <a:t>DESC</a:t>
            </a:r>
          </a:p>
          <a:p>
            <a:pPr marL="0" indent="373380" algn="just" fontAlgn="auto">
              <a:lnSpc>
                <a:spcPct val="150000"/>
              </a:lnSpc>
              <a:spcBef>
                <a:spcPts val="0"/>
              </a:spcBef>
              <a:buNone/>
            </a:pPr>
            <a:r>
              <a:rPr lang="zh-CN" altLang="en-US" sz="2000" dirty="0"/>
              <a:t>程序是先按照学生学习</a:t>
            </a:r>
            <a:r>
              <a:rPr lang="zh-CN" altLang="en-US" sz="2000" dirty="0">
                <a:latin typeface="Arial" panose="020B0604020202020204" pitchFamily="34" charset="0"/>
              </a:rPr>
              <a:t>“</a:t>
            </a:r>
            <a:r>
              <a:rPr lang="en-US" altLang="zh-CN" sz="2000" dirty="0"/>
              <a:t>C1</a:t>
            </a:r>
            <a:r>
              <a:rPr lang="en-US" altLang="zh-CN" sz="2000" dirty="0">
                <a:latin typeface="Arial" panose="020B0604020202020204" pitchFamily="34" charset="0"/>
              </a:rPr>
              <a:t>”</a:t>
            </a:r>
            <a:r>
              <a:rPr lang="zh-CN" altLang="en-US" sz="2000" dirty="0"/>
              <a:t>号课程的成绩降序排序，再输出前三个元组的学号和成绩值。</a:t>
            </a:r>
          </a:p>
        </p:txBody>
      </p:sp>
      <p:sp>
        <p:nvSpPr>
          <p:cNvPr id="4" name="日期占位符 3"/>
          <p:cNvSpPr>
            <a:spLocks noGrp="1"/>
          </p:cNvSpPr>
          <p:nvPr>
            <p:ph type="dt" sz="half" idx="10"/>
          </p:nvPr>
        </p:nvSpPr>
        <p:spPr/>
        <p:txBody>
          <a:bodyPr/>
          <a:lstStyle/>
          <a:p>
            <a:pPr>
              <a:defRPr/>
            </a:pPr>
            <a:fld id="{619F5C10-8DD8-4270-94D5-4216CEB1363D}"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F2CF1F-B9D6-471A-A744-10C14F682791}" type="slidenum">
              <a:rPr lang="en-US" altLang="zh-CN">
                <a:latin typeface="Tahoma" panose="020B0604030504040204" pitchFamily="34" charset="0"/>
              </a:rPr>
              <a:t>22</a:t>
            </a:fld>
            <a:r>
              <a:rPr lang="en-US" altLang="zh-CN">
                <a:latin typeface="Tahoma" panose="020B0604030504040204" pitchFamily="34" charset="0"/>
              </a:rPr>
              <a:t>/69</a:t>
            </a:r>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60400" y="-172330"/>
            <a:ext cx="10871200" cy="731839"/>
          </a:xfrm>
        </p:spPr>
        <p:txBody>
          <a:bodyPr>
            <a:normAutofit fontScale="90000"/>
          </a:bodyPr>
          <a:lstStyle/>
          <a:p>
            <a:pPr eaLnBrk="1" hangingPunct="1"/>
            <a:r>
              <a:rPr lang="zh-CN" altLang="en-US" sz="3600"/>
              <a:t>输出结果选项</a:t>
            </a:r>
            <a:r>
              <a:rPr lang="zh-CN" altLang="en-US"/>
              <a:t> </a:t>
            </a:r>
            <a:r>
              <a:rPr lang="en-US" altLang="zh-CN" sz="3600"/>
              <a:t>(2)</a:t>
            </a:r>
            <a:r>
              <a:rPr lang="en-US" altLang="zh-CN"/>
              <a:t> </a:t>
            </a:r>
          </a:p>
        </p:txBody>
      </p:sp>
      <p:sp>
        <p:nvSpPr>
          <p:cNvPr id="24581" name="Rectangle 3"/>
          <p:cNvSpPr>
            <a:spLocks noGrp="1" noChangeArrowheads="1"/>
          </p:cNvSpPr>
          <p:nvPr>
            <p:ph idx="1"/>
          </p:nvPr>
        </p:nvSpPr>
        <p:spPr>
          <a:xfrm>
            <a:off x="609600" y="1023426"/>
            <a:ext cx="10972800" cy="4525963"/>
          </a:xfrm>
        </p:spPr>
        <p:txBody>
          <a:bodyPr>
            <a:normAutofit fontScale="50000" lnSpcReduction="20000"/>
          </a:bodyPr>
          <a:lstStyle/>
          <a:p>
            <a:pPr marL="0" indent="373380" fontAlgn="auto">
              <a:lnSpc>
                <a:spcPct val="150000"/>
              </a:lnSpc>
              <a:spcBef>
                <a:spcPts val="0"/>
              </a:spcBef>
              <a:buNone/>
            </a:pPr>
            <a:r>
              <a:rPr lang="zh-CN" altLang="en-US" dirty="0">
                <a:solidFill>
                  <a:srgbClr val="148BD4"/>
                </a:solidFill>
              </a:rPr>
              <a:t>例</a:t>
            </a:r>
            <a:r>
              <a:rPr lang="en-US" altLang="zh-CN" dirty="0"/>
              <a:t> </a:t>
            </a:r>
            <a:r>
              <a:rPr lang="zh-CN" altLang="en-US" dirty="0"/>
              <a:t>在</a:t>
            </a:r>
            <a:r>
              <a:rPr lang="en-US" altLang="zh-CN" dirty="0"/>
              <a:t>SC</a:t>
            </a:r>
            <a:r>
              <a:rPr lang="zh-CN" altLang="en-US" dirty="0"/>
              <a:t>表中查询总分排在前面</a:t>
            </a:r>
            <a:r>
              <a:rPr lang="en-US" altLang="zh-CN" dirty="0"/>
              <a:t>20%</a:t>
            </a:r>
            <a:r>
              <a:rPr lang="zh-CN" altLang="en-US" dirty="0"/>
              <a:t>的学生的学号和总分。</a:t>
            </a:r>
          </a:p>
          <a:p>
            <a:pPr marL="0" indent="373380" fontAlgn="auto">
              <a:lnSpc>
                <a:spcPct val="150000"/>
              </a:lnSpc>
              <a:spcBef>
                <a:spcPts val="0"/>
              </a:spcBef>
              <a:buNone/>
            </a:pPr>
            <a:r>
              <a:rPr lang="zh-CN" altLang="en-US" dirty="0"/>
              <a:t>     </a:t>
            </a:r>
            <a:r>
              <a:rPr lang="en-US" altLang="zh-CN" dirty="0"/>
              <a:t>USE JXGL</a:t>
            </a:r>
          </a:p>
          <a:p>
            <a:pPr marL="0" indent="373380" fontAlgn="auto">
              <a:lnSpc>
                <a:spcPct val="150000"/>
              </a:lnSpc>
              <a:spcBef>
                <a:spcPts val="0"/>
              </a:spcBef>
              <a:buNone/>
            </a:pPr>
            <a:r>
              <a:rPr lang="en-US" altLang="zh-CN" dirty="0"/>
              <a:t>     GO</a:t>
            </a:r>
          </a:p>
          <a:p>
            <a:pPr marL="0" indent="373380" fontAlgn="auto">
              <a:lnSpc>
                <a:spcPct val="150000"/>
              </a:lnSpc>
              <a:spcBef>
                <a:spcPts val="0"/>
              </a:spcBef>
              <a:buNone/>
            </a:pPr>
            <a:r>
              <a:rPr lang="en-US" altLang="zh-CN" dirty="0"/>
              <a:t>     SELECT </a:t>
            </a:r>
            <a:r>
              <a:rPr lang="en-US" altLang="zh-CN" b="1" dirty="0">
                <a:solidFill>
                  <a:srgbClr val="FF0000"/>
                </a:solidFill>
              </a:rPr>
              <a:t>TOP </a:t>
            </a:r>
            <a:r>
              <a:rPr lang="en-US" altLang="zh-CN" dirty="0"/>
              <a:t>20 </a:t>
            </a:r>
            <a:r>
              <a:rPr lang="en-US" altLang="zh-CN" b="1" dirty="0">
                <a:solidFill>
                  <a:srgbClr val="FF0000"/>
                </a:solidFill>
              </a:rPr>
              <a:t>PERCENT</a:t>
            </a:r>
            <a:r>
              <a:rPr lang="en-US" altLang="zh-CN" dirty="0"/>
              <a:t> SNO,</a:t>
            </a:r>
            <a:r>
              <a:rPr lang="en-US" altLang="zh-CN" b="1" dirty="0">
                <a:solidFill>
                  <a:srgbClr val="FF0000"/>
                </a:solidFill>
              </a:rPr>
              <a:t>SUM(</a:t>
            </a:r>
            <a:r>
              <a:rPr lang="en-US" altLang="zh-CN" dirty="0"/>
              <a:t>GRADE</a:t>
            </a:r>
            <a:r>
              <a:rPr lang="en-US" altLang="zh-CN" b="1" dirty="0">
                <a:solidFill>
                  <a:srgbClr val="FF0000"/>
                </a:solidFill>
              </a:rPr>
              <a:t>) </a:t>
            </a:r>
            <a:r>
              <a:rPr lang="en-US" altLang="zh-CN" dirty="0"/>
              <a:t>AS '</a:t>
            </a:r>
            <a:r>
              <a:rPr lang="zh-CN" altLang="en-US" dirty="0"/>
              <a:t>总分</a:t>
            </a:r>
            <a:r>
              <a:rPr lang="en-US" altLang="zh-CN" dirty="0"/>
              <a:t>'</a:t>
            </a:r>
          </a:p>
          <a:p>
            <a:pPr marL="0" indent="373380" fontAlgn="auto">
              <a:lnSpc>
                <a:spcPct val="150000"/>
              </a:lnSpc>
              <a:spcBef>
                <a:spcPts val="0"/>
              </a:spcBef>
              <a:buNone/>
            </a:pPr>
            <a:r>
              <a:rPr lang="en-US" altLang="zh-CN" dirty="0"/>
              <a:t>     FROM SC</a:t>
            </a:r>
          </a:p>
          <a:p>
            <a:pPr marL="0" indent="373380" fontAlgn="auto">
              <a:lnSpc>
                <a:spcPct val="150000"/>
              </a:lnSpc>
              <a:spcBef>
                <a:spcPts val="0"/>
              </a:spcBef>
              <a:buNone/>
            </a:pPr>
            <a:r>
              <a:rPr lang="en-US" altLang="zh-CN" dirty="0"/>
              <a:t>     GROUP BY SNO</a:t>
            </a:r>
          </a:p>
          <a:p>
            <a:pPr marL="0" indent="373380" fontAlgn="auto">
              <a:lnSpc>
                <a:spcPct val="150000"/>
              </a:lnSpc>
              <a:spcBef>
                <a:spcPts val="0"/>
              </a:spcBef>
              <a:buNone/>
            </a:pPr>
            <a:r>
              <a:rPr lang="en-US" altLang="zh-CN" dirty="0"/>
              <a:t>    ORDER BY </a:t>
            </a:r>
            <a:r>
              <a:rPr lang="en-US" altLang="zh-CN" b="1" dirty="0">
                <a:solidFill>
                  <a:srgbClr val="FF0000"/>
                </a:solidFill>
              </a:rPr>
              <a:t>SUM(</a:t>
            </a:r>
            <a:r>
              <a:rPr lang="en-US" altLang="zh-CN" dirty="0"/>
              <a:t>GRADE</a:t>
            </a:r>
            <a:r>
              <a:rPr lang="en-US" altLang="zh-CN" b="1" dirty="0"/>
              <a:t>) </a:t>
            </a:r>
            <a:r>
              <a:rPr lang="en-US" altLang="zh-CN" dirty="0"/>
              <a:t>DESC</a:t>
            </a:r>
          </a:p>
          <a:p>
            <a:pPr marL="0" indent="373380" fontAlgn="auto">
              <a:lnSpc>
                <a:spcPct val="150000"/>
              </a:lnSpc>
              <a:spcBef>
                <a:spcPts val="0"/>
              </a:spcBef>
              <a:buNone/>
            </a:pPr>
            <a:r>
              <a:rPr lang="en-US" altLang="zh-CN" dirty="0"/>
              <a:t>    GO</a:t>
            </a:r>
          </a:p>
          <a:p>
            <a:pPr marL="0" indent="373380" fontAlgn="auto">
              <a:lnSpc>
                <a:spcPct val="150000"/>
              </a:lnSpc>
              <a:spcBef>
                <a:spcPts val="0"/>
              </a:spcBef>
              <a:buNone/>
            </a:pPr>
            <a:r>
              <a:rPr lang="en-US" altLang="zh-CN" dirty="0"/>
              <a:t>  </a:t>
            </a:r>
            <a:r>
              <a:rPr lang="zh-CN" altLang="en-US" dirty="0"/>
              <a:t>程序是先把每个学生的总分求出来，再进行降序排序，最后输出前面总人数的</a:t>
            </a:r>
            <a:r>
              <a:rPr lang="en-US" altLang="zh-CN" dirty="0"/>
              <a:t>20%</a:t>
            </a:r>
            <a:r>
              <a:rPr lang="zh-CN" altLang="en-US" dirty="0"/>
              <a:t>个元组。</a:t>
            </a:r>
          </a:p>
        </p:txBody>
      </p:sp>
      <p:sp>
        <p:nvSpPr>
          <p:cNvPr id="4" name="日期占位符 3"/>
          <p:cNvSpPr>
            <a:spLocks noGrp="1"/>
          </p:cNvSpPr>
          <p:nvPr>
            <p:ph type="dt" sz="half" idx="10"/>
          </p:nvPr>
        </p:nvSpPr>
        <p:spPr/>
        <p:txBody>
          <a:bodyPr/>
          <a:lstStyle/>
          <a:p>
            <a:pPr>
              <a:defRPr/>
            </a:pPr>
            <a:fld id="{66902E83-02FF-4AE3-88FD-6DE188CF15C4}"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01589AA-E134-4F4A-ADCA-6B5DF3522C70}" type="slidenum">
              <a:rPr lang="en-US" altLang="zh-CN">
                <a:latin typeface="Tahoma" panose="020B0604030504040204" pitchFamily="34" charset="0"/>
              </a:rPr>
              <a:t>23</a:t>
            </a:fld>
            <a:r>
              <a:rPr lang="en-US" altLang="zh-CN">
                <a:latin typeface="Tahoma" panose="020B0604030504040204" pitchFamily="34" charset="0"/>
              </a:rPr>
              <a:t>/69</a:t>
            </a:r>
          </a:p>
        </p:txBody>
      </p:sp>
    </p:spTree>
  </p:cSld>
  <p:clrMapOvr>
    <a:masterClrMapping/>
  </p:clrMapOvr>
  <p:transition>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09600" y="-115585"/>
            <a:ext cx="10871200" cy="731839"/>
          </a:xfrm>
        </p:spPr>
        <p:txBody>
          <a:bodyPr>
            <a:normAutofit fontScale="90000"/>
          </a:bodyPr>
          <a:lstStyle/>
          <a:p>
            <a:pPr eaLnBrk="1" hangingPunct="1"/>
            <a:r>
              <a:rPr lang="zh-CN" altLang="en-US" sz="3600"/>
              <a:t>输出结果选项</a:t>
            </a:r>
            <a:r>
              <a:rPr lang="zh-CN" altLang="en-US"/>
              <a:t> </a:t>
            </a:r>
            <a:r>
              <a:rPr lang="en-US" altLang="zh-CN" sz="3600"/>
              <a:t>(3)</a:t>
            </a:r>
            <a:r>
              <a:rPr lang="en-US" altLang="zh-CN"/>
              <a:t> </a:t>
            </a:r>
          </a:p>
        </p:txBody>
      </p:sp>
      <p:sp>
        <p:nvSpPr>
          <p:cNvPr id="25605" name="Rectangle 3"/>
          <p:cNvSpPr>
            <a:spLocks noGrp="1" noChangeArrowheads="1"/>
          </p:cNvSpPr>
          <p:nvPr>
            <p:ph idx="1"/>
          </p:nvPr>
        </p:nvSpPr>
        <p:spPr>
          <a:xfrm>
            <a:off x="1036320" y="895018"/>
            <a:ext cx="10566399" cy="5396865"/>
          </a:xfrm>
        </p:spPr>
        <p:txBody>
          <a:bodyPr>
            <a:normAutofit fontScale="47500" lnSpcReduction="20000"/>
          </a:bodyPr>
          <a:lstStyle/>
          <a:p>
            <a:pPr marL="0" indent="373380" algn="just" fontAlgn="auto">
              <a:lnSpc>
                <a:spcPct val="150000"/>
              </a:lnSpc>
              <a:spcBef>
                <a:spcPts val="0"/>
              </a:spcBef>
              <a:spcAft>
                <a:spcPct val="20000"/>
              </a:spcAft>
            </a:pPr>
            <a:r>
              <a:rPr lang="zh-CN" altLang="en-US" dirty="0">
                <a:solidFill>
                  <a:srgbClr val="148BD4"/>
                </a:solidFill>
              </a:rPr>
              <a:t>查询结果集输出到新建表中</a:t>
            </a:r>
            <a:r>
              <a:rPr lang="zh-CN" altLang="en-US" dirty="0">
                <a:solidFill>
                  <a:srgbClr val="0000CC"/>
                </a:solidFill>
              </a:rPr>
              <a:t> </a:t>
            </a:r>
          </a:p>
          <a:p>
            <a:pPr marL="0" indent="373380" algn="just" fontAlgn="auto">
              <a:lnSpc>
                <a:spcPct val="150000"/>
              </a:lnSpc>
              <a:spcBef>
                <a:spcPts val="0"/>
              </a:spcBef>
              <a:buNone/>
            </a:pPr>
            <a:r>
              <a:rPr lang="zh-CN" altLang="en-US" dirty="0"/>
              <a:t>   </a:t>
            </a:r>
            <a:r>
              <a:rPr lang="en-US" altLang="zh-CN" dirty="0"/>
              <a:t>INTO</a:t>
            </a:r>
            <a:r>
              <a:rPr lang="zh-CN" altLang="en-US" dirty="0"/>
              <a:t>子句用于把查询结果存放到一个新建的表中。新建的表名由</a:t>
            </a:r>
            <a:r>
              <a:rPr lang="en-US" altLang="zh-CN" dirty="0"/>
              <a:t>&lt;</a:t>
            </a:r>
            <a:r>
              <a:rPr lang="zh-CN" altLang="en-US" dirty="0"/>
              <a:t>新表名</a:t>
            </a:r>
            <a:r>
              <a:rPr lang="en-US" altLang="zh-CN" dirty="0"/>
              <a:t>&gt;</a:t>
            </a:r>
            <a:r>
              <a:rPr lang="zh-CN" altLang="en-US" dirty="0"/>
              <a:t>给出，新表的列由</a:t>
            </a:r>
            <a:r>
              <a:rPr lang="en-US" altLang="zh-CN" dirty="0"/>
              <a:t>SELECT</a:t>
            </a:r>
            <a:r>
              <a:rPr lang="zh-CN" altLang="en-US" dirty="0"/>
              <a:t>子句中指定的列构成。    </a:t>
            </a:r>
          </a:p>
          <a:p>
            <a:pPr marL="0" indent="373380" algn="just" fontAlgn="auto">
              <a:lnSpc>
                <a:spcPct val="150000"/>
              </a:lnSpc>
              <a:spcBef>
                <a:spcPts val="0"/>
              </a:spcBef>
              <a:buNone/>
            </a:pPr>
            <a:r>
              <a:rPr lang="zh-CN" altLang="en-US" dirty="0"/>
              <a:t> </a:t>
            </a:r>
            <a:r>
              <a:rPr lang="zh-CN" altLang="en-US" dirty="0">
                <a:solidFill>
                  <a:srgbClr val="006600"/>
                </a:solidFill>
              </a:rPr>
              <a:t>例 </a:t>
            </a:r>
            <a:r>
              <a:rPr lang="en-US" altLang="zh-CN" dirty="0"/>
              <a:t> </a:t>
            </a:r>
            <a:r>
              <a:rPr lang="zh-CN" altLang="en-US" dirty="0"/>
              <a:t>将表</a:t>
            </a:r>
            <a:r>
              <a:rPr lang="en-US" altLang="zh-CN" dirty="0"/>
              <a:t>SC</a:t>
            </a:r>
            <a:r>
              <a:rPr lang="zh-CN" altLang="en-US" dirty="0"/>
              <a:t>中所有成绩不及格学生的学号都存入</a:t>
            </a:r>
            <a:r>
              <a:rPr lang="en-US" altLang="zh-CN" dirty="0"/>
              <a:t>GRADE_NPASS</a:t>
            </a:r>
            <a:r>
              <a:rPr lang="zh-CN" altLang="en-US" dirty="0"/>
              <a:t>表中。</a:t>
            </a:r>
          </a:p>
          <a:p>
            <a:pPr marL="0" indent="373380" algn="just" fontAlgn="auto">
              <a:lnSpc>
                <a:spcPct val="150000"/>
              </a:lnSpc>
              <a:spcBef>
                <a:spcPts val="0"/>
              </a:spcBef>
              <a:buNone/>
            </a:pPr>
            <a:r>
              <a:rPr lang="zh-CN" altLang="en-US" dirty="0"/>
              <a:t>     </a:t>
            </a:r>
            <a:r>
              <a:rPr lang="en-US" altLang="zh-CN" dirty="0"/>
              <a:t>USE JXGL</a:t>
            </a:r>
          </a:p>
          <a:p>
            <a:pPr marL="0" indent="373380" algn="just" fontAlgn="auto">
              <a:lnSpc>
                <a:spcPct val="150000"/>
              </a:lnSpc>
              <a:spcBef>
                <a:spcPts val="0"/>
              </a:spcBef>
              <a:buNone/>
            </a:pPr>
            <a:r>
              <a:rPr lang="en-US" altLang="zh-CN" dirty="0"/>
              <a:t>     GO</a:t>
            </a:r>
          </a:p>
          <a:p>
            <a:pPr marL="0" indent="373380" algn="just" fontAlgn="auto">
              <a:lnSpc>
                <a:spcPct val="150000"/>
              </a:lnSpc>
              <a:spcBef>
                <a:spcPts val="0"/>
              </a:spcBef>
              <a:buNone/>
            </a:pPr>
            <a:r>
              <a:rPr lang="en-US" altLang="zh-CN" dirty="0"/>
              <a:t>     SELECT DISTINCT(SNO) </a:t>
            </a:r>
            <a:r>
              <a:rPr lang="en-US" altLang="zh-CN" b="1" dirty="0">
                <a:solidFill>
                  <a:srgbClr val="FF0000"/>
                </a:solidFill>
              </a:rPr>
              <a:t>INTO</a:t>
            </a:r>
            <a:r>
              <a:rPr lang="en-US" altLang="zh-CN" dirty="0"/>
              <a:t> GRADE_NPASS</a:t>
            </a:r>
          </a:p>
          <a:p>
            <a:pPr marL="0" indent="373380" algn="just" fontAlgn="auto">
              <a:lnSpc>
                <a:spcPct val="150000"/>
              </a:lnSpc>
              <a:spcBef>
                <a:spcPts val="0"/>
              </a:spcBef>
              <a:buNone/>
            </a:pPr>
            <a:r>
              <a:rPr lang="en-US" altLang="zh-CN" dirty="0"/>
              <a:t>     FROM SC</a:t>
            </a:r>
          </a:p>
          <a:p>
            <a:pPr marL="0" indent="373380" algn="just" fontAlgn="auto">
              <a:lnSpc>
                <a:spcPct val="150000"/>
              </a:lnSpc>
              <a:spcBef>
                <a:spcPts val="0"/>
              </a:spcBef>
              <a:buNone/>
            </a:pPr>
            <a:r>
              <a:rPr lang="en-US" altLang="zh-CN" dirty="0"/>
              <a:t>     WHERE GRADE&lt;60</a:t>
            </a:r>
          </a:p>
          <a:p>
            <a:pPr marL="0" indent="373380" algn="just" fontAlgn="auto">
              <a:lnSpc>
                <a:spcPct val="150000"/>
              </a:lnSpc>
              <a:spcBef>
                <a:spcPts val="0"/>
              </a:spcBef>
              <a:buNone/>
            </a:pPr>
            <a:r>
              <a:rPr lang="en-US" altLang="zh-CN" dirty="0"/>
              <a:t>     GO</a:t>
            </a:r>
          </a:p>
          <a:p>
            <a:pPr marL="0" indent="373380" algn="just" fontAlgn="auto">
              <a:lnSpc>
                <a:spcPct val="150000"/>
              </a:lnSpc>
              <a:spcBef>
                <a:spcPts val="0"/>
              </a:spcBef>
              <a:buNone/>
            </a:pPr>
            <a:r>
              <a:rPr lang="en-US" altLang="zh-CN" dirty="0"/>
              <a:t>  </a:t>
            </a:r>
            <a:r>
              <a:rPr lang="zh-CN" altLang="en-US" dirty="0"/>
              <a:t>这里用</a:t>
            </a:r>
            <a:r>
              <a:rPr lang="en-US" altLang="zh-CN" dirty="0"/>
              <a:t>DISTINCT</a:t>
            </a:r>
            <a:r>
              <a:rPr lang="zh-CN" altLang="en-US" dirty="0"/>
              <a:t>选项就排除了如果一个人有多门不及格的课程时，学号就只输出一次。</a:t>
            </a:r>
            <a:r>
              <a:rPr lang="en-US" altLang="zh-CN" dirty="0"/>
              <a:t>INTO</a:t>
            </a:r>
            <a:r>
              <a:rPr lang="zh-CN" altLang="en-US" dirty="0"/>
              <a:t>语句使得</a:t>
            </a:r>
            <a:r>
              <a:rPr lang="en-US" altLang="zh-CN" dirty="0"/>
              <a:t>SQL Server</a:t>
            </a:r>
            <a:r>
              <a:rPr lang="zh-CN" altLang="en-US" dirty="0"/>
              <a:t>系统创建了一个新表</a:t>
            </a:r>
            <a:r>
              <a:rPr lang="en-US" altLang="zh-CN" dirty="0"/>
              <a:t>GRADE_NPASS(SNO)</a:t>
            </a:r>
            <a:r>
              <a:rPr lang="zh-CN" altLang="en-US" dirty="0"/>
              <a:t>。</a:t>
            </a:r>
          </a:p>
        </p:txBody>
      </p:sp>
      <p:sp>
        <p:nvSpPr>
          <p:cNvPr id="4" name="日期占位符 3"/>
          <p:cNvSpPr>
            <a:spLocks noGrp="1"/>
          </p:cNvSpPr>
          <p:nvPr>
            <p:ph type="dt" sz="half" idx="10"/>
          </p:nvPr>
        </p:nvSpPr>
        <p:spPr/>
        <p:txBody>
          <a:bodyPr/>
          <a:lstStyle/>
          <a:p>
            <a:pPr>
              <a:defRPr/>
            </a:pPr>
            <a:fld id="{D9B64D9D-EBBC-4A27-AF5C-AD452EE3B57D}"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0134E3-288F-4F37-90BA-201512525A3E}" type="slidenum">
              <a:rPr lang="en-US" altLang="zh-CN">
                <a:latin typeface="Tahoma" panose="020B0604030504040204" pitchFamily="34" charset="0"/>
              </a:rPr>
              <a:t>24</a:t>
            </a:fld>
            <a:r>
              <a:rPr lang="en-US" altLang="zh-CN">
                <a:latin typeface="Tahoma" panose="020B0604030504040204" pitchFamily="34" charset="0"/>
              </a:rPr>
              <a:t>/69</a:t>
            </a:r>
          </a:p>
        </p:txBody>
      </p:sp>
    </p:spTree>
  </p:cSld>
  <p:clrMapOvr>
    <a:masterClrMapping/>
  </p:clrMapOvr>
  <p:transition>
    <p:wheel spokes="3"/>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609600" y="-117525"/>
            <a:ext cx="10871200" cy="731839"/>
          </a:xfrm>
        </p:spPr>
        <p:txBody>
          <a:bodyPr>
            <a:normAutofit fontScale="90000"/>
          </a:bodyPr>
          <a:lstStyle/>
          <a:p>
            <a:pPr eaLnBrk="1" hangingPunct="1"/>
            <a:r>
              <a:rPr lang="en-US" altLang="zh-CN" sz="3600"/>
              <a:t> </a:t>
            </a:r>
            <a:r>
              <a:rPr lang="zh-CN" altLang="en-US" sz="3600"/>
              <a:t>联合查询</a:t>
            </a:r>
            <a:r>
              <a:rPr lang="zh-CN" altLang="en-US"/>
              <a:t> </a:t>
            </a:r>
            <a:r>
              <a:rPr lang="en-US" altLang="zh-CN" sz="3600"/>
              <a:t>(1)</a:t>
            </a:r>
            <a:r>
              <a:rPr lang="en-US" altLang="zh-CN"/>
              <a:t> </a:t>
            </a:r>
          </a:p>
        </p:txBody>
      </p:sp>
      <p:sp>
        <p:nvSpPr>
          <p:cNvPr id="26629" name="Rectangle 3"/>
          <p:cNvSpPr>
            <a:spLocks noGrp="1" noChangeArrowheads="1"/>
          </p:cNvSpPr>
          <p:nvPr>
            <p:ph idx="1"/>
          </p:nvPr>
        </p:nvSpPr>
        <p:spPr>
          <a:xfrm>
            <a:off x="1127760" y="749275"/>
            <a:ext cx="10607040" cy="5472113"/>
          </a:xfrm>
        </p:spPr>
        <p:txBody>
          <a:bodyPr>
            <a:noAutofit/>
          </a:bodyPr>
          <a:lstStyle/>
          <a:p>
            <a:pPr marL="0" indent="373380" algn="just"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集合并运算</a:t>
            </a:r>
            <a:endParaRPr lang="zh-CN" altLang="en-US" sz="2000" dirty="0">
              <a:solidFill>
                <a:srgbClr val="0000CC"/>
              </a:solidFill>
            </a:endParaRPr>
          </a:p>
          <a:p>
            <a:pPr marL="0" indent="373380" algn="just" fontAlgn="auto">
              <a:lnSpc>
                <a:spcPct val="150000"/>
              </a:lnSpc>
              <a:spcBef>
                <a:spcPts val="0"/>
              </a:spcBef>
              <a:buNone/>
            </a:pPr>
            <a:r>
              <a:rPr lang="zh-CN" altLang="en-US" sz="2000" dirty="0"/>
              <a:t>集合并运算是将来自不同查询的结果集合组合起来，形成一个具有综合信息的查询结果集（并集），</a:t>
            </a:r>
            <a:r>
              <a:rPr lang="en-US" altLang="zh-CN" sz="2000" b="1" dirty="0">
                <a:solidFill>
                  <a:srgbClr val="FF0000"/>
                </a:solidFill>
              </a:rPr>
              <a:t>UNION</a:t>
            </a:r>
            <a:r>
              <a:rPr lang="zh-CN" altLang="en-US" sz="2000" dirty="0"/>
              <a:t>操作会自动将重复的元组去除。</a:t>
            </a:r>
          </a:p>
          <a:p>
            <a:pPr marL="0" indent="373380" algn="just" fontAlgn="auto">
              <a:lnSpc>
                <a:spcPct val="150000"/>
              </a:lnSpc>
              <a:spcBef>
                <a:spcPts val="0"/>
              </a:spcBef>
              <a:buNone/>
            </a:pPr>
            <a:r>
              <a:rPr lang="zh-CN" altLang="en-US" sz="2000" dirty="0">
                <a:solidFill>
                  <a:srgbClr val="006600"/>
                </a:solidFill>
              </a:rPr>
              <a:t>例</a:t>
            </a:r>
            <a:r>
              <a:rPr lang="en-US" altLang="zh-CN" sz="2000" dirty="0"/>
              <a:t> </a:t>
            </a:r>
            <a:r>
              <a:rPr lang="zh-CN" altLang="en-US" sz="2000" dirty="0"/>
              <a:t>查询</a:t>
            </a:r>
            <a:r>
              <a:rPr lang="en-US" altLang="zh-CN" sz="2000" dirty="0"/>
              <a:t>S</a:t>
            </a:r>
            <a:r>
              <a:rPr lang="zh-CN" altLang="en-US" sz="2000" dirty="0"/>
              <a:t>表中姓</a:t>
            </a:r>
            <a:r>
              <a:rPr lang="zh-CN" altLang="en-US" sz="2000" dirty="0">
                <a:latin typeface="Arial" panose="020B0604020202020204" pitchFamily="34" charset="0"/>
              </a:rPr>
              <a:t>“</a:t>
            </a:r>
            <a:r>
              <a:rPr lang="zh-CN" altLang="en-US" sz="2000" dirty="0"/>
              <a:t>李</a:t>
            </a:r>
            <a:r>
              <a:rPr lang="zh-CN" altLang="en-US" sz="2000" dirty="0">
                <a:latin typeface="Arial" panose="020B0604020202020204" pitchFamily="34" charset="0"/>
              </a:rPr>
              <a:t>”</a:t>
            </a:r>
            <a:r>
              <a:rPr lang="zh-CN" altLang="en-US" sz="2000" dirty="0"/>
              <a:t>的学生姓名和</a:t>
            </a:r>
            <a:r>
              <a:rPr lang="en-US" altLang="zh-CN" sz="2000" dirty="0"/>
              <a:t>C</a:t>
            </a:r>
            <a:r>
              <a:rPr lang="zh-CN" altLang="en-US" sz="2000" dirty="0"/>
              <a:t>表中以</a:t>
            </a:r>
            <a:r>
              <a:rPr lang="zh-CN" altLang="en-US" sz="2000" dirty="0">
                <a:latin typeface="Arial" panose="020B0604020202020204" pitchFamily="34" charset="0"/>
              </a:rPr>
              <a:t>“</a:t>
            </a:r>
            <a:r>
              <a:rPr lang="zh-CN" altLang="en-US" sz="2000" dirty="0"/>
              <a:t>数</a:t>
            </a:r>
            <a:r>
              <a:rPr lang="zh-CN" altLang="en-US" sz="2000" dirty="0">
                <a:latin typeface="Arial" panose="020B0604020202020204" pitchFamily="34" charset="0"/>
              </a:rPr>
              <a:t>”</a:t>
            </a:r>
            <a:r>
              <a:rPr lang="zh-CN" altLang="en-US" sz="2000" dirty="0"/>
              <a:t>开头的信息。</a:t>
            </a:r>
          </a:p>
          <a:p>
            <a:pPr marL="0" indent="373380" algn="just" fontAlgn="auto">
              <a:spcBef>
                <a:spcPts val="0"/>
              </a:spcBef>
              <a:buNone/>
            </a:pPr>
            <a:r>
              <a:rPr lang="zh-CN" altLang="en-US" sz="2000" dirty="0"/>
              <a:t>     </a:t>
            </a:r>
            <a:r>
              <a:rPr lang="en-US" altLang="zh-CN" sz="2000" dirty="0"/>
              <a:t>USE JXGL</a:t>
            </a:r>
          </a:p>
          <a:p>
            <a:pPr marL="0" indent="373380" algn="just" fontAlgn="auto">
              <a:spcBef>
                <a:spcPts val="0"/>
              </a:spcBef>
              <a:buNone/>
            </a:pPr>
            <a:r>
              <a:rPr lang="en-US" altLang="zh-CN" sz="2000" dirty="0"/>
              <a:t>     GO</a:t>
            </a:r>
          </a:p>
          <a:p>
            <a:pPr marL="0" indent="373380" algn="just" fontAlgn="auto">
              <a:spcBef>
                <a:spcPts val="0"/>
              </a:spcBef>
              <a:buNone/>
            </a:pPr>
            <a:r>
              <a:rPr lang="en-US" altLang="zh-CN" sz="2000" dirty="0"/>
              <a:t>     SELECT SNAME</a:t>
            </a:r>
          </a:p>
          <a:p>
            <a:pPr marL="0" indent="373380" algn="just" fontAlgn="auto">
              <a:spcBef>
                <a:spcPts val="0"/>
              </a:spcBef>
              <a:buNone/>
            </a:pPr>
            <a:r>
              <a:rPr lang="en-US" altLang="zh-CN" sz="2000" dirty="0"/>
              <a:t>     FROM S</a:t>
            </a:r>
          </a:p>
          <a:p>
            <a:pPr marL="0" indent="373380" algn="just" fontAlgn="auto">
              <a:spcBef>
                <a:spcPts val="0"/>
              </a:spcBef>
              <a:buNone/>
            </a:pPr>
            <a:r>
              <a:rPr lang="en-US" altLang="zh-CN" sz="2000" dirty="0"/>
              <a:t>     WHERE SNAME LIKE '</a:t>
            </a:r>
            <a:r>
              <a:rPr lang="zh-CN" altLang="en-US" sz="2000" dirty="0"/>
              <a:t>李</a:t>
            </a:r>
            <a:r>
              <a:rPr lang="en-US" altLang="zh-CN" sz="2000" dirty="0"/>
              <a:t>%'</a:t>
            </a:r>
          </a:p>
          <a:p>
            <a:pPr marL="0" indent="373380" algn="just" fontAlgn="auto">
              <a:spcBef>
                <a:spcPts val="0"/>
              </a:spcBef>
              <a:buNone/>
            </a:pPr>
            <a:r>
              <a:rPr lang="en-US" altLang="zh-CN" sz="2000" dirty="0"/>
              <a:t>     </a:t>
            </a:r>
            <a:r>
              <a:rPr lang="en-US" altLang="zh-CN" sz="2000" b="1" dirty="0">
                <a:solidFill>
                  <a:srgbClr val="FF0000"/>
                </a:solidFill>
              </a:rPr>
              <a:t>UNION</a:t>
            </a:r>
          </a:p>
          <a:p>
            <a:pPr marL="0" indent="373380" algn="just" fontAlgn="auto">
              <a:spcBef>
                <a:spcPts val="0"/>
              </a:spcBef>
              <a:buNone/>
            </a:pPr>
            <a:r>
              <a:rPr lang="en-US" altLang="zh-CN" sz="2000" dirty="0"/>
              <a:t>     SELECT CNAME</a:t>
            </a:r>
          </a:p>
          <a:p>
            <a:pPr marL="0" indent="373380" algn="just" fontAlgn="auto">
              <a:spcBef>
                <a:spcPts val="0"/>
              </a:spcBef>
              <a:buNone/>
            </a:pPr>
            <a:r>
              <a:rPr lang="en-US" altLang="zh-CN" sz="2000" dirty="0"/>
              <a:t>     FROM C</a:t>
            </a:r>
          </a:p>
          <a:p>
            <a:pPr marL="0" indent="373380" algn="just" fontAlgn="auto">
              <a:spcBef>
                <a:spcPts val="0"/>
              </a:spcBef>
              <a:buNone/>
            </a:pPr>
            <a:r>
              <a:rPr lang="en-US" altLang="zh-CN" sz="2000" dirty="0"/>
              <a:t>     WHERE CNAME LIKE '</a:t>
            </a:r>
            <a:r>
              <a:rPr lang="zh-CN" altLang="en-US" sz="2000" dirty="0"/>
              <a:t>数</a:t>
            </a:r>
            <a:r>
              <a:rPr lang="en-US" altLang="zh-CN" sz="2000" dirty="0"/>
              <a:t>%'</a:t>
            </a:r>
          </a:p>
          <a:p>
            <a:pPr marL="0" indent="373380" algn="just" fontAlgn="auto">
              <a:spcBef>
                <a:spcPts val="0"/>
              </a:spcBef>
              <a:buNone/>
            </a:pPr>
            <a:r>
              <a:rPr lang="en-US" altLang="zh-CN" sz="2000" dirty="0"/>
              <a:t>     GO</a:t>
            </a:r>
          </a:p>
        </p:txBody>
      </p:sp>
      <p:sp>
        <p:nvSpPr>
          <p:cNvPr id="4" name="日期占位符 3"/>
          <p:cNvSpPr>
            <a:spLocks noGrp="1"/>
          </p:cNvSpPr>
          <p:nvPr>
            <p:ph type="dt" sz="half" idx="10"/>
          </p:nvPr>
        </p:nvSpPr>
        <p:spPr/>
        <p:txBody>
          <a:bodyPr/>
          <a:lstStyle/>
          <a:p>
            <a:pPr>
              <a:defRPr/>
            </a:pPr>
            <a:fld id="{68FFA306-4999-4B8C-BE01-EB8BBCBABCB3}"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1CBA31-9A53-4612-BBDE-B6CED2FE40BE}" type="slidenum">
              <a:rPr lang="en-US" altLang="zh-CN">
                <a:latin typeface="Tahoma" panose="020B0604030504040204" pitchFamily="34" charset="0"/>
              </a:rPr>
              <a:t>25</a:t>
            </a:fld>
            <a:r>
              <a:rPr lang="en-US" altLang="zh-CN">
                <a:latin typeface="Tahoma" panose="020B0604030504040204" pitchFamily="34" charset="0"/>
              </a:rPr>
              <a:t>/69</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609600" y="-116683"/>
            <a:ext cx="10871200" cy="731839"/>
          </a:xfrm>
        </p:spPr>
        <p:txBody>
          <a:bodyPr>
            <a:normAutofit fontScale="90000"/>
          </a:bodyPr>
          <a:lstStyle/>
          <a:p>
            <a:pPr eaLnBrk="1" hangingPunct="1"/>
            <a:r>
              <a:rPr lang="en-US" altLang="zh-CN" sz="3600"/>
              <a:t> </a:t>
            </a:r>
            <a:r>
              <a:rPr lang="zh-CN" altLang="en-US" sz="3600"/>
              <a:t>联合查询</a:t>
            </a:r>
            <a:r>
              <a:rPr lang="zh-CN" altLang="en-US"/>
              <a:t> </a:t>
            </a:r>
            <a:r>
              <a:rPr lang="en-US" altLang="zh-CN" sz="3600"/>
              <a:t>(2)</a:t>
            </a:r>
            <a:r>
              <a:rPr lang="en-US" altLang="zh-CN"/>
              <a:t> </a:t>
            </a:r>
          </a:p>
        </p:txBody>
      </p:sp>
      <p:sp>
        <p:nvSpPr>
          <p:cNvPr id="27653" name="Rectangle 3"/>
          <p:cNvSpPr>
            <a:spLocks noGrp="1" noChangeArrowheads="1"/>
          </p:cNvSpPr>
          <p:nvPr>
            <p:ph idx="1"/>
          </p:nvPr>
        </p:nvSpPr>
        <p:spPr>
          <a:xfrm>
            <a:off x="1137920" y="661987"/>
            <a:ext cx="10657840" cy="5876925"/>
          </a:xfrm>
        </p:spPr>
        <p:txBody>
          <a:bodyPr>
            <a:noAutofit/>
          </a:bodyPr>
          <a:lstStyle/>
          <a:p>
            <a:pPr marL="0" indent="373380" algn="just"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集合交运算</a:t>
            </a:r>
            <a:endParaRPr lang="zh-CN" altLang="en-US" sz="2000" dirty="0">
              <a:solidFill>
                <a:srgbClr val="0000CC"/>
              </a:solidFill>
            </a:endParaRPr>
          </a:p>
          <a:p>
            <a:pPr marL="0" indent="373380" algn="just" fontAlgn="auto">
              <a:lnSpc>
                <a:spcPct val="150000"/>
              </a:lnSpc>
              <a:spcBef>
                <a:spcPts val="0"/>
              </a:spcBef>
              <a:buNone/>
            </a:pPr>
            <a:r>
              <a:rPr lang="zh-CN" altLang="en-US" sz="2000" dirty="0"/>
              <a:t>  集合交运算是将来自不同查询结果集合中共有的元组组合起来，形成一个具有综合信息的查询结果集</a:t>
            </a:r>
            <a:r>
              <a:rPr lang="zh-CN" altLang="en-US" sz="2000" b="1" dirty="0">
                <a:solidFill>
                  <a:srgbClr val="FF0000"/>
                </a:solidFill>
              </a:rPr>
              <a:t>（交集）</a:t>
            </a:r>
            <a:r>
              <a:rPr lang="zh-CN" altLang="en-US" sz="2000" dirty="0"/>
              <a:t>。</a:t>
            </a:r>
          </a:p>
          <a:p>
            <a:pPr marL="0" indent="373380" algn="just" fontAlgn="auto">
              <a:lnSpc>
                <a:spcPct val="150000"/>
              </a:lnSpc>
              <a:spcBef>
                <a:spcPts val="0"/>
              </a:spcBef>
              <a:buNone/>
            </a:pPr>
            <a:r>
              <a:rPr lang="zh-CN" altLang="en-US" sz="2000" dirty="0">
                <a:solidFill>
                  <a:srgbClr val="006600"/>
                </a:solidFill>
              </a:rPr>
              <a:t>例</a:t>
            </a:r>
            <a:r>
              <a:rPr lang="en-US" altLang="zh-CN" sz="2000" dirty="0"/>
              <a:t> </a:t>
            </a:r>
            <a:r>
              <a:rPr lang="zh-CN" altLang="en-US" sz="2000" dirty="0"/>
              <a:t>查询既选修了</a:t>
            </a:r>
            <a:r>
              <a:rPr lang="zh-CN" altLang="en-US" sz="2000" dirty="0">
                <a:latin typeface="Arial" panose="020B0604020202020204" pitchFamily="34" charset="0"/>
              </a:rPr>
              <a:t>“</a:t>
            </a:r>
            <a:r>
              <a:rPr lang="en-US" altLang="zh-CN" sz="2000" dirty="0"/>
              <a:t>C1</a:t>
            </a:r>
            <a:r>
              <a:rPr lang="en-US" altLang="zh-CN" sz="2000" dirty="0">
                <a:latin typeface="Arial" panose="020B0604020202020204" pitchFamily="34" charset="0"/>
              </a:rPr>
              <a:t>”</a:t>
            </a:r>
            <a:r>
              <a:rPr lang="zh-CN" altLang="en-US" sz="2000" dirty="0"/>
              <a:t>号课程又选修了</a:t>
            </a:r>
            <a:r>
              <a:rPr lang="zh-CN" altLang="en-US" sz="2000" dirty="0">
                <a:latin typeface="Arial" panose="020B0604020202020204" pitchFamily="34" charset="0"/>
              </a:rPr>
              <a:t>“</a:t>
            </a:r>
            <a:r>
              <a:rPr lang="en-US" altLang="zh-CN" sz="2000" dirty="0"/>
              <a:t>C2</a:t>
            </a:r>
            <a:r>
              <a:rPr lang="en-US" altLang="zh-CN" sz="2000" dirty="0">
                <a:latin typeface="Arial" panose="020B0604020202020204" pitchFamily="34" charset="0"/>
              </a:rPr>
              <a:t>”</a:t>
            </a:r>
            <a:r>
              <a:rPr lang="zh-CN" altLang="en-US" sz="2000" dirty="0"/>
              <a:t>号课程的学生的学号。</a:t>
            </a:r>
          </a:p>
          <a:p>
            <a:pPr marL="0" indent="373380" algn="just" fontAlgn="auto">
              <a:spcBef>
                <a:spcPts val="0"/>
              </a:spcBef>
              <a:buNone/>
            </a:pPr>
            <a:r>
              <a:rPr lang="zh-CN" altLang="en-US" sz="2000" dirty="0"/>
              <a:t>     </a:t>
            </a:r>
            <a:r>
              <a:rPr lang="en-US" altLang="zh-CN" sz="2000" dirty="0"/>
              <a:t>USE JXGL</a:t>
            </a:r>
          </a:p>
          <a:p>
            <a:pPr marL="0" indent="373380" algn="just" fontAlgn="auto">
              <a:spcBef>
                <a:spcPts val="0"/>
              </a:spcBef>
              <a:buNone/>
            </a:pPr>
            <a:r>
              <a:rPr lang="en-US" altLang="zh-CN" sz="2000" dirty="0"/>
              <a:t>     GO</a:t>
            </a:r>
          </a:p>
          <a:p>
            <a:pPr marL="0" indent="373380" algn="just" fontAlgn="auto">
              <a:spcBef>
                <a:spcPts val="0"/>
              </a:spcBef>
              <a:buNone/>
            </a:pPr>
            <a:r>
              <a:rPr lang="en-US" altLang="zh-CN" sz="2000" dirty="0"/>
              <a:t>     SELECT SNO</a:t>
            </a:r>
          </a:p>
          <a:p>
            <a:pPr marL="0" indent="373380" algn="just" fontAlgn="auto">
              <a:spcBef>
                <a:spcPts val="0"/>
              </a:spcBef>
              <a:buNone/>
            </a:pPr>
            <a:r>
              <a:rPr lang="en-US" altLang="zh-CN" sz="2000" dirty="0"/>
              <a:t>     FROM SC</a:t>
            </a:r>
          </a:p>
          <a:p>
            <a:pPr marL="0" indent="373380" algn="just" fontAlgn="auto">
              <a:spcBef>
                <a:spcPts val="0"/>
              </a:spcBef>
              <a:buNone/>
            </a:pPr>
            <a:r>
              <a:rPr lang="en-US" altLang="zh-CN" sz="2000" dirty="0"/>
              <a:t>     WHERE CNO='C1'</a:t>
            </a:r>
          </a:p>
          <a:p>
            <a:pPr marL="0" indent="373380" algn="just" fontAlgn="auto">
              <a:spcBef>
                <a:spcPts val="0"/>
              </a:spcBef>
              <a:buNone/>
            </a:pPr>
            <a:r>
              <a:rPr lang="en-US" altLang="zh-CN" sz="2000" dirty="0"/>
              <a:t>    </a:t>
            </a:r>
            <a:r>
              <a:rPr lang="en-US" altLang="zh-CN" sz="2000" b="1" dirty="0">
                <a:solidFill>
                  <a:srgbClr val="FF0000"/>
                </a:solidFill>
              </a:rPr>
              <a:t> INTERSECT</a:t>
            </a:r>
          </a:p>
          <a:p>
            <a:pPr marL="0" indent="373380" algn="just" fontAlgn="auto">
              <a:spcBef>
                <a:spcPts val="0"/>
              </a:spcBef>
              <a:buNone/>
            </a:pPr>
            <a:r>
              <a:rPr lang="en-US" altLang="zh-CN" sz="2000" dirty="0"/>
              <a:t>     SELECT SNO</a:t>
            </a:r>
          </a:p>
          <a:p>
            <a:pPr marL="0" indent="373380" algn="just" fontAlgn="auto">
              <a:spcBef>
                <a:spcPts val="0"/>
              </a:spcBef>
              <a:buNone/>
            </a:pPr>
            <a:r>
              <a:rPr lang="en-US" altLang="zh-CN" sz="2000" dirty="0"/>
              <a:t>     FROM SC</a:t>
            </a:r>
          </a:p>
          <a:p>
            <a:pPr marL="0" indent="373380" algn="just" fontAlgn="auto">
              <a:spcBef>
                <a:spcPts val="0"/>
              </a:spcBef>
              <a:buNone/>
            </a:pPr>
            <a:r>
              <a:rPr lang="en-US" altLang="zh-CN" sz="2000" dirty="0"/>
              <a:t>     WHERE CNO='C2'</a:t>
            </a:r>
          </a:p>
          <a:p>
            <a:pPr marL="0" indent="373380" algn="just" fontAlgn="auto">
              <a:spcBef>
                <a:spcPts val="0"/>
              </a:spcBef>
              <a:buNone/>
            </a:pPr>
            <a:r>
              <a:rPr lang="en-US" altLang="zh-CN" sz="2000" dirty="0"/>
              <a:t>     GO</a:t>
            </a:r>
          </a:p>
        </p:txBody>
      </p:sp>
      <p:sp>
        <p:nvSpPr>
          <p:cNvPr id="4" name="日期占位符 3"/>
          <p:cNvSpPr>
            <a:spLocks noGrp="1"/>
          </p:cNvSpPr>
          <p:nvPr>
            <p:ph type="dt" sz="half" idx="10"/>
          </p:nvPr>
        </p:nvSpPr>
        <p:spPr/>
        <p:txBody>
          <a:bodyPr/>
          <a:lstStyle/>
          <a:p>
            <a:pPr>
              <a:defRPr/>
            </a:pPr>
            <a:fld id="{4AA3EDE8-3127-49E7-89B4-4397E566406B}"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EF73CA-607A-4C8F-993E-636A21EEFD41}" type="slidenum">
              <a:rPr lang="en-US" altLang="zh-CN">
                <a:latin typeface="Tahoma" panose="020B0604030504040204" pitchFamily="34" charset="0"/>
              </a:rPr>
              <a:t>26</a:t>
            </a:fld>
            <a:r>
              <a:rPr lang="en-US" altLang="zh-CN">
                <a:latin typeface="Tahoma" panose="020B0604030504040204" pitchFamily="34" charset="0"/>
              </a:rPr>
              <a:t>/69</a:t>
            </a:r>
          </a:p>
        </p:txBody>
      </p:sp>
    </p:spTree>
  </p:cSld>
  <p:clrMapOvr>
    <a:masterClrMapping/>
  </p:clrMapOvr>
  <p:transition>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609600" y="-158263"/>
            <a:ext cx="10871200" cy="731839"/>
          </a:xfrm>
        </p:spPr>
        <p:txBody>
          <a:bodyPr>
            <a:normAutofit fontScale="90000"/>
          </a:bodyPr>
          <a:lstStyle/>
          <a:p>
            <a:pPr eaLnBrk="1" hangingPunct="1"/>
            <a:r>
              <a:rPr lang="en-US" altLang="zh-CN" sz="3600"/>
              <a:t> </a:t>
            </a:r>
            <a:r>
              <a:rPr lang="zh-CN" altLang="en-US" sz="3600"/>
              <a:t>联合查询</a:t>
            </a:r>
            <a:r>
              <a:rPr lang="zh-CN" altLang="en-US"/>
              <a:t> </a:t>
            </a:r>
            <a:r>
              <a:rPr lang="en-US" altLang="zh-CN" sz="3600"/>
              <a:t>(1)</a:t>
            </a:r>
            <a:r>
              <a:rPr lang="en-US" altLang="zh-CN"/>
              <a:t> </a:t>
            </a:r>
          </a:p>
        </p:txBody>
      </p:sp>
      <p:sp>
        <p:nvSpPr>
          <p:cNvPr id="28677" name="Rectangle 3"/>
          <p:cNvSpPr>
            <a:spLocks noGrp="1" noChangeArrowheads="1"/>
          </p:cNvSpPr>
          <p:nvPr>
            <p:ph idx="1"/>
          </p:nvPr>
        </p:nvSpPr>
        <p:spPr>
          <a:xfrm>
            <a:off x="1137920" y="728980"/>
            <a:ext cx="10586719" cy="5765165"/>
          </a:xfrm>
        </p:spPr>
        <p:txBody>
          <a:bodyPr>
            <a:noAutofit/>
          </a:bodyPr>
          <a:lstStyle/>
          <a:p>
            <a:pPr marL="0" indent="373380" algn="just" fontAlgn="auto">
              <a:lnSpc>
                <a:spcPct val="150000"/>
              </a:lnSpc>
              <a:spcBef>
                <a:spcPts val="0"/>
              </a:spcBef>
              <a:spcAft>
                <a:spcPct val="20000"/>
              </a:spcAft>
            </a:pPr>
            <a:r>
              <a:rPr lang="zh-CN" altLang="en-US" sz="2000" dirty="0">
                <a:solidFill>
                  <a:srgbClr val="148BD4"/>
                </a:solidFill>
              </a:rPr>
              <a:t>集合差运算</a:t>
            </a:r>
            <a:endParaRPr lang="zh-CN" altLang="en-US" sz="2000" dirty="0">
              <a:solidFill>
                <a:srgbClr val="0000CC"/>
              </a:solidFill>
            </a:endParaRPr>
          </a:p>
          <a:p>
            <a:pPr marL="0" indent="373380" algn="just" fontAlgn="auto">
              <a:lnSpc>
                <a:spcPct val="150000"/>
              </a:lnSpc>
              <a:spcBef>
                <a:spcPts val="0"/>
              </a:spcBef>
              <a:buNone/>
            </a:pPr>
            <a:r>
              <a:rPr lang="zh-CN" altLang="en-US" sz="2000" dirty="0"/>
              <a:t>集合差运算是将属于左查询结果集但不属于右查询结果集的元组组合起来，形成一个具有综合信息的查询结果集</a:t>
            </a:r>
            <a:r>
              <a:rPr lang="zh-CN" altLang="en-US" sz="2000" b="1" dirty="0">
                <a:solidFill>
                  <a:srgbClr val="FF0000"/>
                </a:solidFill>
              </a:rPr>
              <a:t>（差集）</a:t>
            </a:r>
            <a:r>
              <a:rPr lang="zh-CN" altLang="en-US" sz="2000" dirty="0"/>
              <a:t>。</a:t>
            </a:r>
          </a:p>
          <a:p>
            <a:pPr marL="0" indent="373380" algn="just" fontAlgn="auto">
              <a:lnSpc>
                <a:spcPct val="150000"/>
              </a:lnSpc>
              <a:spcBef>
                <a:spcPts val="0"/>
              </a:spcBef>
              <a:buNone/>
            </a:pPr>
            <a:r>
              <a:rPr lang="zh-CN" altLang="en-US" sz="2000" dirty="0">
                <a:solidFill>
                  <a:srgbClr val="006600"/>
                </a:solidFill>
              </a:rPr>
              <a:t>例</a:t>
            </a:r>
            <a:r>
              <a:rPr lang="en-US" altLang="zh-CN" sz="2000" dirty="0">
                <a:solidFill>
                  <a:srgbClr val="006600"/>
                </a:solidFill>
              </a:rPr>
              <a:t> </a:t>
            </a:r>
            <a:r>
              <a:rPr lang="en-US" altLang="zh-CN" sz="2000" dirty="0"/>
              <a:t> </a:t>
            </a:r>
            <a:r>
              <a:rPr lang="zh-CN" altLang="en-US" sz="2000" dirty="0"/>
              <a:t>查询选修了</a:t>
            </a:r>
            <a:r>
              <a:rPr lang="zh-CN" altLang="en-US" sz="2000" dirty="0">
                <a:latin typeface="Arial" panose="020B0604020202020204" pitchFamily="34" charset="0"/>
              </a:rPr>
              <a:t>“</a:t>
            </a:r>
            <a:r>
              <a:rPr lang="en-US" altLang="zh-CN" sz="2000" dirty="0"/>
              <a:t>C1</a:t>
            </a:r>
            <a:r>
              <a:rPr lang="en-US" altLang="zh-CN" sz="2000" dirty="0">
                <a:latin typeface="Arial" panose="020B0604020202020204" pitchFamily="34" charset="0"/>
              </a:rPr>
              <a:t>”</a:t>
            </a:r>
            <a:r>
              <a:rPr lang="zh-CN" altLang="en-US" sz="2000" dirty="0"/>
              <a:t>号课程但没有选修</a:t>
            </a:r>
            <a:r>
              <a:rPr lang="zh-CN" altLang="en-US" sz="2000" dirty="0">
                <a:latin typeface="Arial" panose="020B0604020202020204" pitchFamily="34" charset="0"/>
              </a:rPr>
              <a:t>“</a:t>
            </a:r>
            <a:r>
              <a:rPr lang="en-US" altLang="zh-CN" sz="2000" dirty="0"/>
              <a:t>C3</a:t>
            </a:r>
            <a:r>
              <a:rPr lang="en-US" altLang="zh-CN" sz="2000" dirty="0">
                <a:latin typeface="Arial" panose="020B0604020202020204" pitchFamily="34" charset="0"/>
              </a:rPr>
              <a:t>”</a:t>
            </a:r>
            <a:r>
              <a:rPr lang="zh-CN" altLang="en-US" sz="2000" dirty="0"/>
              <a:t>号课程的学生的学号。</a:t>
            </a:r>
          </a:p>
          <a:p>
            <a:pPr marL="0" indent="373380" algn="just" fontAlgn="auto">
              <a:spcBef>
                <a:spcPts val="0"/>
              </a:spcBef>
              <a:buNone/>
            </a:pPr>
            <a:r>
              <a:rPr lang="zh-CN" altLang="en-US" sz="2000" dirty="0"/>
              <a:t>     </a:t>
            </a:r>
            <a:r>
              <a:rPr lang="en-US" altLang="zh-CN" sz="2000" dirty="0"/>
              <a:t>USE JXGL</a:t>
            </a:r>
          </a:p>
          <a:p>
            <a:pPr marL="0" indent="373380" algn="just" fontAlgn="auto">
              <a:spcBef>
                <a:spcPts val="0"/>
              </a:spcBef>
              <a:buNone/>
            </a:pPr>
            <a:r>
              <a:rPr lang="en-US" altLang="zh-CN" sz="2000" dirty="0"/>
              <a:t>     GO</a:t>
            </a:r>
          </a:p>
          <a:p>
            <a:pPr marL="0" indent="373380" algn="just" fontAlgn="auto">
              <a:spcBef>
                <a:spcPts val="0"/>
              </a:spcBef>
              <a:buNone/>
            </a:pPr>
            <a:r>
              <a:rPr lang="en-US" altLang="zh-CN" sz="2000" dirty="0"/>
              <a:t>     SELECT SNO</a:t>
            </a:r>
          </a:p>
          <a:p>
            <a:pPr marL="0" indent="373380" algn="just" fontAlgn="auto">
              <a:spcBef>
                <a:spcPts val="0"/>
              </a:spcBef>
              <a:buNone/>
            </a:pPr>
            <a:r>
              <a:rPr lang="en-US" altLang="zh-CN" sz="2000" dirty="0"/>
              <a:t>     FROM SC</a:t>
            </a:r>
          </a:p>
          <a:p>
            <a:pPr marL="0" indent="373380" algn="just" fontAlgn="auto">
              <a:spcBef>
                <a:spcPts val="0"/>
              </a:spcBef>
              <a:buNone/>
            </a:pPr>
            <a:r>
              <a:rPr lang="en-US" altLang="zh-CN" sz="2000" dirty="0"/>
              <a:t>     WHERE CNO='C1'</a:t>
            </a:r>
          </a:p>
          <a:p>
            <a:pPr marL="0" indent="373380" algn="just" fontAlgn="auto">
              <a:spcBef>
                <a:spcPts val="0"/>
              </a:spcBef>
              <a:buNone/>
            </a:pPr>
            <a:r>
              <a:rPr lang="en-US" altLang="zh-CN" sz="2000" dirty="0"/>
              <a:t>     </a:t>
            </a:r>
            <a:r>
              <a:rPr lang="en-US" altLang="zh-CN" sz="2000" b="1" dirty="0">
                <a:solidFill>
                  <a:srgbClr val="FF0000"/>
                </a:solidFill>
              </a:rPr>
              <a:t>EXCEPT</a:t>
            </a:r>
          </a:p>
          <a:p>
            <a:pPr marL="0" indent="373380" algn="just" fontAlgn="auto">
              <a:spcBef>
                <a:spcPts val="0"/>
              </a:spcBef>
              <a:buNone/>
            </a:pPr>
            <a:r>
              <a:rPr lang="en-US" altLang="zh-CN" sz="2000" dirty="0"/>
              <a:t>     SELECT SNO</a:t>
            </a:r>
          </a:p>
          <a:p>
            <a:pPr marL="0" indent="373380" algn="just" fontAlgn="auto">
              <a:spcBef>
                <a:spcPts val="0"/>
              </a:spcBef>
              <a:buNone/>
            </a:pPr>
            <a:r>
              <a:rPr lang="en-US" altLang="zh-CN" sz="2000" dirty="0"/>
              <a:t>    FROM SC</a:t>
            </a:r>
          </a:p>
          <a:p>
            <a:pPr marL="0" indent="373380" algn="just" fontAlgn="auto">
              <a:spcBef>
                <a:spcPts val="0"/>
              </a:spcBef>
              <a:buNone/>
            </a:pPr>
            <a:r>
              <a:rPr lang="en-US" altLang="zh-CN" sz="2000" dirty="0"/>
              <a:t>    WHERE CNO='C3'</a:t>
            </a:r>
          </a:p>
          <a:p>
            <a:pPr marL="0" indent="373380" algn="just" fontAlgn="auto">
              <a:spcBef>
                <a:spcPts val="0"/>
              </a:spcBef>
              <a:buNone/>
            </a:pPr>
            <a:r>
              <a:rPr lang="en-US" altLang="zh-CN" sz="2000" dirty="0"/>
              <a:t>    GO</a:t>
            </a:r>
          </a:p>
        </p:txBody>
      </p:sp>
      <p:sp>
        <p:nvSpPr>
          <p:cNvPr id="4" name="日期占位符 3"/>
          <p:cNvSpPr>
            <a:spLocks noGrp="1"/>
          </p:cNvSpPr>
          <p:nvPr>
            <p:ph type="dt" sz="half" idx="10"/>
          </p:nvPr>
        </p:nvSpPr>
        <p:spPr/>
        <p:txBody>
          <a:bodyPr/>
          <a:lstStyle/>
          <a:p>
            <a:pPr>
              <a:defRPr/>
            </a:pPr>
            <a:fld id="{49D7645C-AD86-4993-9B0A-364961852B0B}"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128FAA-9EED-44F1-B465-1D833DE19E10}" type="slidenum">
              <a:rPr lang="en-US" altLang="zh-CN">
                <a:latin typeface="Tahoma" panose="020B0604030504040204" pitchFamily="34" charset="0"/>
              </a:rPr>
              <a:t>27</a:t>
            </a:fld>
            <a:r>
              <a:rPr lang="en-US" altLang="zh-CN">
                <a:latin typeface="Tahoma" panose="020B0604030504040204" pitchFamily="34" charset="0"/>
              </a:rPr>
              <a:t>/69</a:t>
            </a:r>
          </a:p>
        </p:txBody>
      </p:sp>
    </p:spTree>
  </p:cSld>
  <p:clrMapOvr>
    <a:masterClrMapping/>
  </p:clrMapOvr>
  <p:transition>
    <p:cover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37960" y="1600200"/>
            <a:ext cx="3716082" cy="784830"/>
          </a:xfrm>
          <a:prstGeom prst="rect">
            <a:avLst/>
          </a:prstGeom>
          <a:noFill/>
        </p:spPr>
        <p:txBody>
          <a:bodyPr wrap="none" rtlCol="0">
            <a:spAutoFit/>
          </a:bodyPr>
          <a:lstStyle/>
          <a:p>
            <a:pPr algn="ctr"/>
            <a:r>
              <a:rPr lang="en-US" altLang="zh-CN" sz="4500">
                <a:solidFill>
                  <a:srgbClr val="0092C6"/>
                </a:solidFill>
                <a:latin typeface="Georgia" panose="02040502050405020303" pitchFamily="18" charset="0"/>
                <a:ea typeface="Roboto Bk" pitchFamily="2" charset="0"/>
              </a:rPr>
              <a:t>6.2  </a:t>
            </a:r>
            <a:r>
              <a:rPr lang="zh-CN" altLang="en-US" sz="4500">
                <a:solidFill>
                  <a:srgbClr val="0092C6"/>
                </a:solidFill>
                <a:latin typeface="Georgia" panose="02040502050405020303" pitchFamily="18" charset="0"/>
                <a:ea typeface="Roboto Bk" pitchFamily="2" charset="0"/>
              </a:rPr>
              <a:t>多表查询 </a:t>
            </a:r>
            <a:endParaRPr lang="en-US" sz="4500" dirty="0">
              <a:solidFill>
                <a:srgbClr val="0092C6"/>
              </a:solidFill>
              <a:latin typeface="Georgia" panose="02040502050405020303" pitchFamily="18" charset="0"/>
              <a:ea typeface="Roboto Bk" pitchFamily="2" charset="0"/>
            </a:endParaRPr>
          </a:p>
        </p:txBody>
      </p:sp>
      <p:sp>
        <p:nvSpPr>
          <p:cNvPr id="8" name="TextBox 7"/>
          <p:cNvSpPr txBox="1"/>
          <p:nvPr/>
        </p:nvSpPr>
        <p:spPr>
          <a:xfrm>
            <a:off x="10112810" y="6273802"/>
            <a:ext cx="250390" cy="246221"/>
          </a:xfrm>
          <a:prstGeom prst="rect">
            <a:avLst/>
          </a:prstGeom>
          <a:noFill/>
        </p:spPr>
        <p:txBody>
          <a:bodyPr wrap="none" rtlCol="0">
            <a:spAutoFit/>
          </a:bodyPr>
          <a:lstStyle/>
          <a:p>
            <a:r>
              <a:rPr lang="en-US" sz="1000" dirty="0">
                <a:solidFill>
                  <a:schemeClr val="bg1"/>
                </a:solidFill>
              </a:rPr>
              <a:t>7</a:t>
            </a:r>
          </a:p>
        </p:txBody>
      </p:sp>
      <p:sp>
        <p:nvSpPr>
          <p:cNvPr id="5" name="Rectangle 17"/>
          <p:cNvSpPr/>
          <p:nvPr/>
        </p:nvSpPr>
        <p:spPr>
          <a:xfrm>
            <a:off x="10160" y="3425825"/>
            <a:ext cx="12171680" cy="3429000"/>
          </a:xfrm>
          <a:prstGeom prst="rect">
            <a:avLst/>
          </a:prstGeom>
          <a:solidFill>
            <a:srgbClr val="0092C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26E"/>
              </a:solidFill>
            </a:endParaRPr>
          </a:p>
        </p:txBody>
      </p:sp>
      <p:sp>
        <p:nvSpPr>
          <p:cNvPr id="2" name="矩形 1"/>
          <p:cNvSpPr/>
          <p:nvPr/>
        </p:nvSpPr>
        <p:spPr>
          <a:xfrm>
            <a:off x="4480560" y="4225927"/>
            <a:ext cx="4572000" cy="1277273"/>
          </a:xfrm>
          <a:prstGeom prst="rect">
            <a:avLst/>
          </a:prstGeom>
        </p:spPr>
        <p:txBody>
          <a:bodyPr>
            <a:spAutoFit/>
          </a:bodyPr>
          <a:lstStyle/>
          <a:p>
            <a:pPr>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a:t>
            </a: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连接查询</a:t>
            </a:r>
            <a:endParaRPr lang="en-US" altLang="zh-CN" sz="2400" b="1" dirty="0">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子查询</a:t>
            </a:r>
            <a:endParaRPr lang="en-US" altLang="zh-CN" sz="24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623888" y="-45245"/>
            <a:ext cx="10871200" cy="731839"/>
          </a:xfrm>
        </p:spPr>
        <p:txBody>
          <a:bodyPr/>
          <a:lstStyle/>
          <a:p>
            <a:pPr eaLnBrk="1" hangingPunct="1"/>
            <a:r>
              <a:rPr lang="zh-CN" altLang="en-US" sz="3600"/>
              <a:t>连接查询</a:t>
            </a:r>
            <a:r>
              <a:rPr lang="en-US" altLang="zh-CN" sz="3600"/>
              <a:t>(1)</a:t>
            </a:r>
          </a:p>
        </p:txBody>
      </p:sp>
      <p:sp>
        <p:nvSpPr>
          <p:cNvPr id="30725" name="Rectangle 3"/>
          <p:cNvSpPr>
            <a:spLocks noGrp="1" noChangeArrowheads="1"/>
          </p:cNvSpPr>
          <p:nvPr>
            <p:ph idx="1"/>
          </p:nvPr>
        </p:nvSpPr>
        <p:spPr>
          <a:xfrm>
            <a:off x="1066800" y="1052514"/>
            <a:ext cx="10525760" cy="4752975"/>
          </a:xfrm>
        </p:spPr>
        <p:txBody>
          <a:bodyPr>
            <a:normAutofit fontScale="97500"/>
          </a:bodyPr>
          <a:lstStyle/>
          <a:p>
            <a:pPr marL="0" indent="0" algn="just" fontAlgn="auto">
              <a:lnSpc>
                <a:spcPct val="150000"/>
              </a:lnSpc>
              <a:spcBef>
                <a:spcPts val="0"/>
              </a:spcBef>
              <a:spcAft>
                <a:spcPts val="0"/>
              </a:spcAft>
              <a:buNone/>
            </a:pPr>
            <a:r>
              <a:rPr lang="en-US" altLang="zh-CN" sz="2000" dirty="0"/>
              <a:t>        </a:t>
            </a:r>
            <a:r>
              <a:rPr lang="zh-CN" altLang="en-US" sz="2000" dirty="0"/>
              <a:t>在多表查询中，如果要引用不同关系中的同名属性，则需要在属性名前加关系名，即用</a:t>
            </a:r>
            <a:r>
              <a:rPr lang="zh-CN" altLang="en-US" sz="2000" dirty="0">
                <a:latin typeface="Arial" panose="020B0604020202020204" pitchFamily="34" charset="0"/>
              </a:rPr>
              <a:t>“</a:t>
            </a:r>
            <a:r>
              <a:rPr lang="zh-CN" altLang="en-US" sz="2000" dirty="0">
                <a:solidFill>
                  <a:srgbClr val="E24747"/>
                </a:solidFill>
              </a:rPr>
              <a:t>关系名</a:t>
            </a:r>
            <a:r>
              <a:rPr lang="en-US" altLang="zh-CN" sz="2000" dirty="0">
                <a:solidFill>
                  <a:srgbClr val="E24747"/>
                </a:solidFill>
              </a:rPr>
              <a:t>.</a:t>
            </a:r>
            <a:r>
              <a:rPr lang="zh-CN" altLang="en-US" sz="2000" dirty="0">
                <a:solidFill>
                  <a:srgbClr val="E24747"/>
                </a:solidFill>
              </a:rPr>
              <a:t>属性名</a:t>
            </a:r>
            <a:r>
              <a:rPr lang="zh-CN" altLang="en-US" sz="2000" dirty="0">
                <a:latin typeface="Arial" panose="020B0604020202020204" pitchFamily="34" charset="0"/>
              </a:rPr>
              <a:t>”</a:t>
            </a:r>
            <a:r>
              <a:rPr lang="zh-CN" altLang="en-US" sz="2000" dirty="0"/>
              <a:t>的形式表示，以便区分。</a:t>
            </a:r>
          </a:p>
          <a:p>
            <a:pPr marL="0" indent="0" algn="just" fontAlgn="auto">
              <a:lnSpc>
                <a:spcPct val="150000"/>
              </a:lnSpc>
              <a:spcBef>
                <a:spcPts val="0"/>
              </a:spcBef>
              <a:spcAft>
                <a:spcPts val="0"/>
              </a:spcAft>
              <a:buNone/>
            </a:pPr>
            <a:r>
              <a:rPr lang="zh-CN" altLang="en-US" sz="2000" dirty="0"/>
              <a:t>        在</a:t>
            </a:r>
            <a:r>
              <a:rPr lang="en-US" altLang="zh-CN" sz="2000" dirty="0"/>
              <a:t>SQL Server</a:t>
            </a:r>
            <a:r>
              <a:rPr lang="zh-CN" altLang="en-US" sz="2000" dirty="0"/>
              <a:t>中，可以使用两种方法实现连接查询：</a:t>
            </a:r>
          </a:p>
          <a:p>
            <a:pPr marL="0" lvl="1" indent="0" algn="just" fontAlgn="auto">
              <a:lnSpc>
                <a:spcPct val="150000"/>
              </a:lnSpc>
              <a:spcBef>
                <a:spcPts val="0"/>
              </a:spcBef>
              <a:spcAft>
                <a:spcPts val="0"/>
              </a:spcAft>
              <a:buNone/>
            </a:pPr>
            <a:r>
              <a:rPr lang="zh-CN" altLang="en-US" sz="2000" dirty="0"/>
              <a:t>使用</a:t>
            </a:r>
            <a:r>
              <a:rPr lang="en-US" altLang="zh-CN" sz="2000" dirty="0"/>
              <a:t>FROM </a:t>
            </a:r>
            <a:r>
              <a:rPr lang="en-US" altLang="zh-CN" sz="2000" dirty="0">
                <a:latin typeface="Arial" panose="020B0604020202020204" pitchFamily="34" charset="0"/>
              </a:rPr>
              <a:t>…</a:t>
            </a:r>
            <a:r>
              <a:rPr lang="en-US" altLang="zh-CN" sz="2000" dirty="0"/>
              <a:t> WHERE</a:t>
            </a:r>
            <a:r>
              <a:rPr lang="zh-CN" altLang="en-US" sz="2000" dirty="0"/>
              <a:t>子句，这是早期的</a:t>
            </a:r>
            <a:r>
              <a:rPr lang="en-US" altLang="zh-CN" sz="2000" dirty="0"/>
              <a:t>SQL Server</a:t>
            </a:r>
            <a:r>
              <a:rPr lang="zh-CN" altLang="en-US" sz="2000" dirty="0"/>
              <a:t>连接查询语句（随着数据库语言的规范和发展，已经逐渐被淘汰，比较新的数据库语言基本上已经抛弃了该连接形式的语句），连接条件在</a:t>
            </a:r>
            <a:r>
              <a:rPr lang="en-US" altLang="zh-CN" sz="2000" dirty="0"/>
              <a:t>WHERE</a:t>
            </a:r>
            <a:r>
              <a:rPr lang="zh-CN" altLang="en-US" sz="2000" dirty="0"/>
              <a:t>子句的逻辑表达式中；</a:t>
            </a:r>
          </a:p>
          <a:p>
            <a:pPr marL="0" lvl="1" indent="0" algn="just" fontAlgn="auto">
              <a:lnSpc>
                <a:spcPct val="150000"/>
              </a:lnSpc>
              <a:spcBef>
                <a:spcPts val="0"/>
              </a:spcBef>
              <a:spcAft>
                <a:spcPts val="0"/>
              </a:spcAft>
              <a:buNone/>
            </a:pPr>
            <a:r>
              <a:rPr lang="en-US" altLang="zh-CN" sz="2000" dirty="0"/>
              <a:t>ANSI</a:t>
            </a:r>
            <a:r>
              <a:rPr lang="zh-CN" altLang="en-US" sz="2000" dirty="0"/>
              <a:t>连接查询语句，在</a:t>
            </a:r>
            <a:r>
              <a:rPr lang="en-US" altLang="zh-CN" sz="2000" dirty="0"/>
              <a:t>FORM</a:t>
            </a:r>
            <a:r>
              <a:rPr lang="zh-CN" altLang="en-US" sz="2000" dirty="0"/>
              <a:t>子句中使用</a:t>
            </a:r>
            <a:r>
              <a:rPr lang="en-US" altLang="zh-CN" sz="2000" dirty="0"/>
              <a:t>JOIN </a:t>
            </a:r>
            <a:r>
              <a:rPr lang="en-US" altLang="zh-CN" sz="2000" dirty="0">
                <a:latin typeface="Arial" panose="020B0604020202020204" pitchFamily="34" charset="0"/>
              </a:rPr>
              <a:t>…</a:t>
            </a:r>
            <a:r>
              <a:rPr lang="en-US" altLang="zh-CN" sz="2000" dirty="0"/>
              <a:t> ON</a:t>
            </a:r>
            <a:r>
              <a:rPr lang="zh-CN" altLang="en-US" sz="2000" dirty="0"/>
              <a:t>关键字，连接条件在</a:t>
            </a:r>
            <a:r>
              <a:rPr lang="en-US" altLang="zh-CN" sz="2000" dirty="0"/>
              <a:t>ON</a:t>
            </a:r>
            <a:r>
              <a:rPr lang="zh-CN" altLang="en-US" sz="2000" dirty="0"/>
              <a:t>之后。 </a:t>
            </a:r>
          </a:p>
        </p:txBody>
      </p:sp>
      <p:sp>
        <p:nvSpPr>
          <p:cNvPr id="4" name="日期占位符 3"/>
          <p:cNvSpPr>
            <a:spLocks noGrp="1"/>
          </p:cNvSpPr>
          <p:nvPr>
            <p:ph type="dt" sz="half" idx="10"/>
          </p:nvPr>
        </p:nvSpPr>
        <p:spPr/>
        <p:txBody>
          <a:bodyPr/>
          <a:lstStyle/>
          <a:p>
            <a:pPr>
              <a:defRPr/>
            </a:pPr>
            <a:fld id="{39632F5E-27B5-455E-9BBB-4A36CD53B3A1}"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1E947F-5B49-4AD1-A9C6-E977D13B8680}" type="slidenum">
              <a:rPr lang="en-US" altLang="zh-CN">
                <a:latin typeface="Tahoma" panose="020B0604030504040204" pitchFamily="34" charset="0"/>
              </a:rPr>
              <a:t>29</a:t>
            </a:fld>
            <a:r>
              <a:rPr lang="en-US" altLang="zh-CN">
                <a:latin typeface="Tahoma" panose="020B0604030504040204" pitchFamily="34" charset="0"/>
              </a:rPr>
              <a:t>/69</a:t>
            </a:r>
          </a:p>
        </p:txBody>
      </p:sp>
    </p:spTree>
  </p:cSld>
  <p:clrMapOvr>
    <a:masterClrMapping/>
  </p:clrMapOvr>
  <p:transition>
    <p:wheel spokes="3"/>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23888" y="-69058"/>
            <a:ext cx="10871200" cy="731839"/>
          </a:xfrm>
        </p:spPr>
        <p:txBody>
          <a:bodyPr/>
          <a:lstStyle/>
          <a:p>
            <a:pPr eaLnBrk="1" hangingPunct="1"/>
            <a:r>
              <a:rPr lang="en-US" altLang="zh-CN" sz="3600"/>
              <a:t>SELECT</a:t>
            </a:r>
            <a:r>
              <a:rPr lang="zh-CN" altLang="en-US" sz="3600"/>
              <a:t>查询语句的结构 </a:t>
            </a:r>
            <a:r>
              <a:rPr lang="en-US" altLang="zh-CN" sz="3600"/>
              <a:t>(1) </a:t>
            </a:r>
          </a:p>
        </p:txBody>
      </p:sp>
      <p:sp>
        <p:nvSpPr>
          <p:cNvPr id="5125" name="Rectangle 3"/>
          <p:cNvSpPr>
            <a:spLocks noGrp="1" noChangeArrowheads="1"/>
          </p:cNvSpPr>
          <p:nvPr>
            <p:ph idx="1"/>
          </p:nvPr>
        </p:nvSpPr>
        <p:spPr>
          <a:xfrm>
            <a:off x="1919288" y="1052513"/>
            <a:ext cx="8280400" cy="5256212"/>
          </a:xfrm>
        </p:spPr>
        <p:txBody>
          <a:bodyPr/>
          <a:lstStyle/>
          <a:p>
            <a:pPr marL="0" indent="373380">
              <a:buNone/>
            </a:pPr>
            <a:r>
              <a:rPr lang="en-US" altLang="zh-CN"/>
              <a:t>  </a:t>
            </a:r>
          </a:p>
        </p:txBody>
      </p:sp>
      <p:sp>
        <p:nvSpPr>
          <p:cNvPr id="6" name="日期占位符 3"/>
          <p:cNvSpPr>
            <a:spLocks noGrp="1"/>
          </p:cNvSpPr>
          <p:nvPr>
            <p:ph type="dt" sz="half" idx="10"/>
          </p:nvPr>
        </p:nvSpPr>
        <p:spPr/>
        <p:txBody>
          <a:bodyPr/>
          <a:lstStyle/>
          <a:p>
            <a:pPr>
              <a:defRPr/>
            </a:pPr>
            <a:fld id="{7992D6AE-823F-4241-A987-C163D02BD70C}" type="datetime1">
              <a:rPr lang="zh-CN" altLang="en-US"/>
              <a:t>2020/4/13</a:t>
            </a:fld>
            <a:endParaRPr lang="en-US" altLang="zh-CN"/>
          </a:p>
        </p:txBody>
      </p:sp>
      <p:sp>
        <p:nvSpPr>
          <p:cNvPr id="7"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E71445-7122-47D5-B30B-3B59A217A205}" type="slidenum">
              <a:rPr lang="en-US" altLang="zh-CN">
                <a:latin typeface="Tahoma" panose="020B0604030504040204" pitchFamily="34" charset="0"/>
              </a:rPr>
              <a:t>3</a:t>
            </a:fld>
            <a:r>
              <a:rPr lang="en-US" altLang="zh-CN">
                <a:latin typeface="Tahoma" panose="020B0604030504040204" pitchFamily="34" charset="0"/>
              </a:rPr>
              <a:t>/69</a:t>
            </a:r>
          </a:p>
        </p:txBody>
      </p:sp>
      <p:sp>
        <p:nvSpPr>
          <p:cNvPr id="5126" name="Text Box 4"/>
          <p:cNvSpPr txBox="1">
            <a:spLocks noChangeArrowheads="1"/>
          </p:cNvSpPr>
          <p:nvPr/>
        </p:nvSpPr>
        <p:spPr bwMode="auto">
          <a:xfrm>
            <a:off x="2135188" y="831533"/>
            <a:ext cx="8064500" cy="3938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50000"/>
              </a:lnSpc>
              <a:spcBef>
                <a:spcPct val="50000"/>
              </a:spcBef>
            </a:pPr>
            <a:r>
              <a:rPr lang="en-US" altLang="zh-CN" sz="2000" b="1"/>
              <a:t>SELECT</a:t>
            </a:r>
            <a:r>
              <a:rPr lang="zh-CN" altLang="en-US" sz="2000" b="1"/>
              <a:t>语句的功能非常强大，其选项也非常丰富。</a:t>
            </a:r>
          </a:p>
          <a:p>
            <a:pPr eaLnBrk="1" fontAlgn="auto" hangingPunct="1">
              <a:lnSpc>
                <a:spcPct val="150000"/>
              </a:lnSpc>
              <a:spcBef>
                <a:spcPct val="50000"/>
              </a:spcBef>
            </a:pPr>
            <a:r>
              <a:rPr lang="en-US" altLang="zh-CN" sz="2000" b="1">
                <a:solidFill>
                  <a:srgbClr val="148BD4"/>
                </a:solidFill>
              </a:rPr>
              <a:t>SELECT</a:t>
            </a:r>
            <a:r>
              <a:rPr lang="en-US" altLang="zh-CN" sz="2000" b="1">
                <a:solidFill>
                  <a:srgbClr val="006600"/>
                </a:solidFill>
              </a:rPr>
              <a:t> [ALL|DISTINCT][TOP n[PERCENT]]&lt;</a:t>
            </a:r>
            <a:r>
              <a:rPr lang="zh-CN" altLang="en-US" sz="2000" b="1">
                <a:solidFill>
                  <a:srgbClr val="006600"/>
                </a:solidFill>
              </a:rPr>
              <a:t>目标列表达式</a:t>
            </a:r>
            <a:r>
              <a:rPr lang="en-US" altLang="zh-CN" sz="2000" b="1">
                <a:solidFill>
                  <a:srgbClr val="006600"/>
                </a:solidFill>
              </a:rPr>
              <a:t>&gt;[, … n]    [INTO &lt;</a:t>
            </a:r>
            <a:r>
              <a:rPr lang="zh-CN" altLang="en-US" sz="2000" b="1">
                <a:solidFill>
                  <a:srgbClr val="006600"/>
                </a:solidFill>
              </a:rPr>
              <a:t>新表名</a:t>
            </a:r>
            <a:r>
              <a:rPr lang="en-US" altLang="zh-CN" sz="2000" b="1">
                <a:solidFill>
                  <a:srgbClr val="006600"/>
                </a:solidFill>
              </a:rPr>
              <a:t>&gt;]</a:t>
            </a:r>
          </a:p>
          <a:p>
            <a:pPr eaLnBrk="1" fontAlgn="auto" hangingPunct="1">
              <a:lnSpc>
                <a:spcPct val="150000"/>
              </a:lnSpc>
            </a:pPr>
            <a:r>
              <a:rPr lang="en-US" altLang="zh-CN" sz="2000" b="1">
                <a:solidFill>
                  <a:srgbClr val="148BD4"/>
                </a:solidFill>
              </a:rPr>
              <a:t>FROM </a:t>
            </a:r>
            <a:r>
              <a:rPr lang="en-US" altLang="zh-CN" sz="2000" b="1">
                <a:solidFill>
                  <a:srgbClr val="006600"/>
                </a:solidFill>
              </a:rPr>
              <a:t>&lt;</a:t>
            </a:r>
            <a:r>
              <a:rPr lang="zh-CN" altLang="en-US" sz="2000" b="1">
                <a:solidFill>
                  <a:srgbClr val="006600"/>
                </a:solidFill>
              </a:rPr>
              <a:t>表名</a:t>
            </a:r>
            <a:r>
              <a:rPr lang="en-US" altLang="zh-CN" sz="2000" b="1">
                <a:solidFill>
                  <a:srgbClr val="006600"/>
                </a:solidFill>
              </a:rPr>
              <a:t>&gt;|&lt;</a:t>
            </a:r>
            <a:r>
              <a:rPr lang="zh-CN" altLang="en-US" sz="2000" b="1">
                <a:solidFill>
                  <a:srgbClr val="006600"/>
                </a:solidFill>
              </a:rPr>
              <a:t>视图名</a:t>
            </a:r>
            <a:r>
              <a:rPr lang="en-US" altLang="zh-CN" sz="2000" b="1">
                <a:solidFill>
                  <a:srgbClr val="006600"/>
                </a:solidFill>
              </a:rPr>
              <a:t>&gt;[, … n]</a:t>
            </a:r>
          </a:p>
          <a:p>
            <a:pPr eaLnBrk="1" fontAlgn="auto" hangingPunct="1">
              <a:lnSpc>
                <a:spcPct val="150000"/>
              </a:lnSpc>
            </a:pPr>
            <a:r>
              <a:rPr lang="en-US" altLang="zh-CN" sz="2000" b="1">
                <a:solidFill>
                  <a:srgbClr val="148BD4"/>
                </a:solidFill>
              </a:rPr>
              <a:t>[WHERE </a:t>
            </a:r>
            <a:r>
              <a:rPr lang="en-US" altLang="zh-CN" sz="2000" b="1">
                <a:solidFill>
                  <a:srgbClr val="006600"/>
                </a:solidFill>
              </a:rPr>
              <a:t>&lt;</a:t>
            </a:r>
            <a:r>
              <a:rPr lang="zh-CN" altLang="en-US" sz="2000" b="1">
                <a:solidFill>
                  <a:srgbClr val="006600"/>
                </a:solidFill>
              </a:rPr>
              <a:t>条件表达式</a:t>
            </a:r>
            <a:r>
              <a:rPr lang="en-US" altLang="zh-CN" sz="2000" b="1">
                <a:solidFill>
                  <a:srgbClr val="006600"/>
                </a:solidFill>
              </a:rPr>
              <a:t>&gt;]</a:t>
            </a:r>
          </a:p>
          <a:p>
            <a:pPr eaLnBrk="1" fontAlgn="auto" hangingPunct="1">
              <a:lnSpc>
                <a:spcPct val="150000"/>
              </a:lnSpc>
            </a:pPr>
            <a:r>
              <a:rPr lang="en-US" altLang="zh-CN" sz="2000" b="1">
                <a:solidFill>
                  <a:srgbClr val="006600"/>
                </a:solidFill>
              </a:rPr>
              <a:t>[</a:t>
            </a:r>
            <a:r>
              <a:rPr lang="en-US" altLang="zh-CN" sz="2000" b="1">
                <a:solidFill>
                  <a:srgbClr val="148BD4"/>
                </a:solidFill>
              </a:rPr>
              <a:t>GROUP BY</a:t>
            </a:r>
            <a:r>
              <a:rPr lang="en-US" altLang="zh-CN" sz="2000" b="1">
                <a:solidFill>
                  <a:srgbClr val="006600"/>
                </a:solidFill>
              </a:rPr>
              <a:t> &lt;</a:t>
            </a:r>
            <a:r>
              <a:rPr lang="zh-CN" altLang="en-US" sz="2000" b="1">
                <a:solidFill>
                  <a:srgbClr val="006600"/>
                </a:solidFill>
              </a:rPr>
              <a:t>列名</a:t>
            </a:r>
            <a:r>
              <a:rPr lang="en-US" altLang="zh-CN" sz="2000" b="1">
                <a:solidFill>
                  <a:srgbClr val="006600"/>
                </a:solidFill>
              </a:rPr>
              <a:t>l&gt;</a:t>
            </a:r>
          </a:p>
          <a:p>
            <a:pPr eaLnBrk="1" fontAlgn="auto" hangingPunct="1">
              <a:lnSpc>
                <a:spcPct val="150000"/>
              </a:lnSpc>
            </a:pPr>
            <a:r>
              <a:rPr lang="en-US" altLang="zh-CN" sz="2000" b="1">
                <a:solidFill>
                  <a:srgbClr val="006600"/>
                </a:solidFill>
              </a:rPr>
              <a:t>[</a:t>
            </a:r>
            <a:r>
              <a:rPr lang="en-US" altLang="zh-CN" sz="2000" b="1">
                <a:solidFill>
                  <a:srgbClr val="148BD4"/>
                </a:solidFill>
              </a:rPr>
              <a:t>HAVING</a:t>
            </a:r>
            <a:r>
              <a:rPr lang="en-US" altLang="zh-CN" sz="2000" b="1">
                <a:solidFill>
                  <a:srgbClr val="006600"/>
                </a:solidFill>
              </a:rPr>
              <a:t> &lt;</a:t>
            </a:r>
            <a:r>
              <a:rPr lang="zh-CN" altLang="en-US" sz="2000" b="1">
                <a:solidFill>
                  <a:srgbClr val="006600"/>
                </a:solidFill>
              </a:rPr>
              <a:t>条件表达式</a:t>
            </a:r>
            <a:r>
              <a:rPr lang="en-US" altLang="zh-CN" sz="2000" b="1">
                <a:solidFill>
                  <a:srgbClr val="006600"/>
                </a:solidFill>
              </a:rPr>
              <a:t>&gt;]]</a:t>
            </a:r>
          </a:p>
          <a:p>
            <a:pPr eaLnBrk="1" fontAlgn="auto" hangingPunct="1">
              <a:lnSpc>
                <a:spcPct val="150000"/>
              </a:lnSpc>
            </a:pPr>
            <a:r>
              <a:rPr lang="en-US" altLang="zh-CN" sz="2000" b="1">
                <a:solidFill>
                  <a:srgbClr val="006600"/>
                </a:solidFill>
              </a:rPr>
              <a:t>[</a:t>
            </a:r>
            <a:r>
              <a:rPr lang="en-US" altLang="zh-CN" sz="2000" b="1">
                <a:solidFill>
                  <a:srgbClr val="148BD4"/>
                </a:solidFill>
              </a:rPr>
              <a:t>ORDER BY</a:t>
            </a:r>
            <a:r>
              <a:rPr lang="en-US" altLang="zh-CN" sz="2000" b="1">
                <a:solidFill>
                  <a:srgbClr val="006600"/>
                </a:solidFill>
              </a:rPr>
              <a:t> &lt;</a:t>
            </a:r>
            <a:r>
              <a:rPr lang="zh-CN" altLang="en-US" sz="2000" b="1">
                <a:solidFill>
                  <a:srgbClr val="006600"/>
                </a:solidFill>
              </a:rPr>
              <a:t>列名</a:t>
            </a:r>
            <a:r>
              <a:rPr lang="en-US" altLang="zh-CN" sz="2000" b="1">
                <a:solidFill>
                  <a:srgbClr val="006600"/>
                </a:solidFill>
              </a:rPr>
              <a:t>2&gt;[ASC|DESC]]</a:t>
            </a:r>
            <a:r>
              <a:rPr lang="zh-CN" altLang="en-US" sz="2000" b="1">
                <a:solidFill>
                  <a:srgbClr val="006600"/>
                </a:solidFill>
              </a:rPr>
              <a:t>；</a:t>
            </a:r>
            <a:r>
              <a:rPr lang="zh-CN" altLang="en-US" sz="2000">
                <a:solidFill>
                  <a:srgbClr val="006600"/>
                </a:solidFill>
              </a:rPr>
              <a:t> </a:t>
            </a:r>
            <a:r>
              <a:rPr lang="zh-CN" altLang="en-US" sz="2000" b="1">
                <a:solidFill>
                  <a:srgbClr val="006600"/>
                </a:solidFill>
              </a:rPr>
              <a:t> </a:t>
            </a:r>
          </a:p>
        </p:txBody>
      </p:sp>
      <p:sp>
        <p:nvSpPr>
          <p:cNvPr id="5127" name="Rectangle 5"/>
          <p:cNvSpPr>
            <a:spLocks noChangeArrowheads="1"/>
          </p:cNvSpPr>
          <p:nvPr/>
        </p:nvSpPr>
        <p:spPr bwMode="auto">
          <a:xfrm>
            <a:off x="1994219" y="4612642"/>
            <a:ext cx="820229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50000"/>
              </a:lnSpc>
            </a:pPr>
            <a:r>
              <a:rPr lang="en-US" altLang="zh-CN" sz="2000" b="1">
                <a:solidFill>
                  <a:srgbClr val="660066"/>
                </a:solidFill>
              </a:rPr>
              <a:t>     </a:t>
            </a:r>
            <a:r>
              <a:rPr lang="en-US" altLang="zh-CN" sz="2000" b="1">
                <a:solidFill>
                  <a:srgbClr val="E24747"/>
                </a:solidFill>
              </a:rPr>
              <a:t>  ALL</a:t>
            </a:r>
            <a:r>
              <a:rPr lang="zh-CN" altLang="en-US" sz="2000" b="1">
                <a:solidFill>
                  <a:srgbClr val="660066"/>
                </a:solidFill>
              </a:rPr>
              <a:t>：</a:t>
            </a:r>
            <a:r>
              <a:rPr lang="zh-CN" altLang="en-US" sz="2000" b="1"/>
              <a:t>表示输出所有记录，包括重复记录。</a:t>
            </a:r>
            <a:r>
              <a:rPr lang="en-US" altLang="zh-CN" sz="2000" b="1">
                <a:solidFill>
                  <a:srgbClr val="E24747"/>
                </a:solidFill>
              </a:rPr>
              <a:t>DISTINCT</a:t>
            </a:r>
            <a:r>
              <a:rPr lang="zh-CN" altLang="en-US" sz="2000" b="1"/>
              <a:t>表示输出无重</a:t>
            </a:r>
          </a:p>
          <a:p>
            <a:pPr eaLnBrk="1" fontAlgn="auto" hangingPunct="1">
              <a:lnSpc>
                <a:spcPct val="150000"/>
              </a:lnSpc>
            </a:pPr>
            <a:r>
              <a:rPr lang="zh-CN" altLang="en-US" sz="2000" b="1"/>
              <a:t>复结果的记录。</a:t>
            </a:r>
            <a:r>
              <a:rPr lang="en-US" altLang="zh-CN" sz="2000" b="1">
                <a:solidFill>
                  <a:srgbClr val="E24747"/>
                </a:solidFill>
              </a:rPr>
              <a:t>TOP</a:t>
            </a:r>
            <a:r>
              <a:rPr lang="en-US" altLang="zh-CN" sz="2000" b="1"/>
              <a:t> n [</a:t>
            </a:r>
            <a:r>
              <a:rPr lang="en-US" altLang="zh-CN" sz="2000" b="1">
                <a:solidFill>
                  <a:srgbClr val="E24747"/>
                </a:solidFill>
              </a:rPr>
              <a:t>PERCENT</a:t>
            </a:r>
            <a:r>
              <a:rPr lang="en-US" altLang="zh-CN" sz="2000" b="1"/>
              <a:t>]</a:t>
            </a:r>
            <a:r>
              <a:rPr lang="zh-CN" altLang="en-US" sz="2000" b="1"/>
              <a:t>指定返回查询结果的前</a:t>
            </a:r>
            <a:r>
              <a:rPr lang="en-US" altLang="zh-CN" sz="2000" b="1"/>
              <a:t>n</a:t>
            </a:r>
            <a:r>
              <a:rPr lang="zh-CN" altLang="en-US" sz="2000" b="1"/>
              <a:t>行数据，如</a:t>
            </a:r>
          </a:p>
          <a:p>
            <a:pPr eaLnBrk="1" fontAlgn="auto" hangingPunct="1">
              <a:lnSpc>
                <a:spcPct val="150000"/>
              </a:lnSpc>
            </a:pPr>
            <a:r>
              <a:rPr lang="zh-CN" altLang="en-US" sz="2000" b="1"/>
              <a:t>果指定</a:t>
            </a:r>
            <a:r>
              <a:rPr lang="en-US" altLang="zh-CN" sz="2000" b="1">
                <a:solidFill>
                  <a:srgbClr val="E24747"/>
                </a:solidFill>
              </a:rPr>
              <a:t>PERCENT</a:t>
            </a:r>
            <a:r>
              <a:rPr lang="zh-CN" altLang="en-US" sz="2000" b="1"/>
              <a:t>关键字，则返回查询结果的前</a:t>
            </a:r>
            <a:r>
              <a:rPr lang="en-US" altLang="zh-CN" sz="2000" b="1"/>
              <a:t>n%</a:t>
            </a:r>
            <a:r>
              <a:rPr lang="zh-CN" altLang="en-US" sz="2000" b="1"/>
              <a:t>行数据。 </a:t>
            </a:r>
          </a:p>
        </p:txBody>
      </p:sp>
    </p:spTree>
  </p:cSld>
  <p:clrMapOvr>
    <a:masterClrMapping/>
  </p:clrMapOvr>
  <p:transition>
    <p:comb/>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660400" y="-56272"/>
            <a:ext cx="10871200" cy="731839"/>
          </a:xfrm>
        </p:spPr>
        <p:txBody>
          <a:bodyPr/>
          <a:lstStyle/>
          <a:p>
            <a:pPr eaLnBrk="1" hangingPunct="1"/>
            <a:r>
              <a:rPr lang="zh-CN" altLang="en-US" sz="3600"/>
              <a:t>连接查询</a:t>
            </a:r>
            <a:r>
              <a:rPr lang="en-US" altLang="zh-CN" sz="3600"/>
              <a:t>(2)</a:t>
            </a:r>
          </a:p>
        </p:txBody>
      </p:sp>
      <p:sp>
        <p:nvSpPr>
          <p:cNvPr id="31749" name="Rectangle 3"/>
          <p:cNvSpPr>
            <a:spLocks noGrp="1" noChangeArrowheads="1"/>
          </p:cNvSpPr>
          <p:nvPr>
            <p:ph idx="1"/>
          </p:nvPr>
        </p:nvSpPr>
        <p:spPr>
          <a:xfrm>
            <a:off x="609600" y="854614"/>
            <a:ext cx="10972800" cy="4525963"/>
          </a:xfrm>
        </p:spPr>
        <p:txBody>
          <a:bodyPr>
            <a:normAutofit fontScale="97500"/>
          </a:bodyPr>
          <a:lstStyle/>
          <a:p>
            <a:pPr marL="0" indent="373380" algn="just" fontAlgn="auto">
              <a:lnSpc>
                <a:spcPct val="150000"/>
              </a:lnSpc>
              <a:spcAft>
                <a:spcPct val="30000"/>
              </a:spcAft>
            </a:pPr>
            <a:r>
              <a:rPr lang="zh-CN" altLang="en-US" sz="2000" dirty="0">
                <a:solidFill>
                  <a:srgbClr val="148BD4"/>
                </a:solidFill>
              </a:rPr>
              <a:t>内连接</a:t>
            </a:r>
            <a:endParaRPr lang="zh-CN" altLang="en-US" sz="2000" dirty="0">
              <a:solidFill>
                <a:srgbClr val="0000CC"/>
              </a:solidFill>
            </a:endParaRPr>
          </a:p>
          <a:p>
            <a:pPr marL="0" indent="373380" algn="just" fontAlgn="auto">
              <a:lnSpc>
                <a:spcPct val="150000"/>
              </a:lnSpc>
              <a:buNone/>
            </a:pPr>
            <a:r>
              <a:rPr lang="zh-CN" altLang="en-US" sz="2000" dirty="0"/>
              <a:t>  内连接是从两个表的笛卡尔积中，选出符合连接条件的元组。它使用</a:t>
            </a:r>
            <a:r>
              <a:rPr lang="en-US" altLang="zh-CN" sz="2000" dirty="0"/>
              <a:t>INNER JOIN</a:t>
            </a:r>
            <a:r>
              <a:rPr lang="zh-CN" altLang="en-US" sz="2000" dirty="0"/>
              <a:t>连接运算符，并且使用</a:t>
            </a:r>
            <a:r>
              <a:rPr lang="en-US" altLang="zh-CN" sz="2000" dirty="0"/>
              <a:t>ON</a:t>
            </a:r>
            <a:r>
              <a:rPr lang="zh-CN" altLang="en-US" sz="2000" dirty="0"/>
              <a:t>关键字指定连接条件。内连接是一种常用的连接方式，如果在</a:t>
            </a:r>
            <a:r>
              <a:rPr lang="en-US" altLang="zh-CN" sz="2000" dirty="0"/>
              <a:t>JOIN</a:t>
            </a:r>
            <a:r>
              <a:rPr lang="zh-CN" altLang="en-US" sz="2000" dirty="0"/>
              <a:t>关键字前面没有指定连接类型，那么默认的连接类型就是内连接。内连接的语句格式如下：</a:t>
            </a:r>
          </a:p>
          <a:p>
            <a:pPr marL="0" indent="373380" algn="just" fontAlgn="auto">
              <a:lnSpc>
                <a:spcPct val="150000"/>
              </a:lnSpc>
              <a:spcBef>
                <a:spcPct val="30000"/>
              </a:spcBef>
              <a:buNone/>
            </a:pPr>
            <a:r>
              <a:rPr lang="zh-CN" altLang="en-US" sz="2000" dirty="0"/>
              <a:t>    </a:t>
            </a:r>
            <a:r>
              <a:rPr lang="en-US" altLang="zh-CN" sz="2000" dirty="0">
                <a:solidFill>
                  <a:srgbClr val="E24747"/>
                </a:solidFill>
              </a:rPr>
              <a:t>SELECT</a:t>
            </a:r>
            <a:r>
              <a:rPr lang="en-US" altLang="zh-CN" sz="2000" dirty="0">
                <a:solidFill>
                  <a:srgbClr val="993300"/>
                </a:solidFill>
              </a:rPr>
              <a:t> </a:t>
            </a:r>
            <a:r>
              <a:rPr lang="en-US" altLang="zh-CN" sz="2000" dirty="0">
                <a:solidFill>
                  <a:srgbClr val="006600"/>
                </a:solidFill>
              </a:rPr>
              <a:t>&lt;</a:t>
            </a:r>
            <a:r>
              <a:rPr lang="zh-CN" altLang="en-US" sz="2000" dirty="0">
                <a:solidFill>
                  <a:srgbClr val="006600"/>
                </a:solidFill>
              </a:rPr>
              <a:t>目标列表达式</a:t>
            </a:r>
            <a:r>
              <a:rPr lang="en-US" altLang="zh-CN" sz="2000" dirty="0">
                <a:solidFill>
                  <a:srgbClr val="006600"/>
                </a:solidFill>
              </a:rPr>
              <a:t>&gt; [, </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algn="just" fontAlgn="auto">
              <a:lnSpc>
                <a:spcPct val="150000"/>
              </a:lnSpc>
              <a:buNone/>
            </a:pPr>
            <a:r>
              <a:rPr lang="en-US" altLang="zh-CN" sz="2000" dirty="0">
                <a:solidFill>
                  <a:srgbClr val="993300"/>
                </a:solidFill>
              </a:rPr>
              <a:t>   </a:t>
            </a:r>
            <a:r>
              <a:rPr lang="en-US" altLang="zh-CN" sz="2000" dirty="0">
                <a:solidFill>
                  <a:srgbClr val="E24747"/>
                </a:solidFill>
              </a:rPr>
              <a:t> FROM</a:t>
            </a:r>
            <a:r>
              <a:rPr lang="en-US" altLang="zh-CN" sz="2000" dirty="0">
                <a:solidFill>
                  <a:srgbClr val="993300"/>
                </a:solidFill>
              </a:rPr>
              <a:t> </a:t>
            </a:r>
            <a:r>
              <a:rPr lang="en-US" altLang="zh-CN" sz="2000" dirty="0">
                <a:solidFill>
                  <a:srgbClr val="006600"/>
                </a:solidFill>
              </a:rPr>
              <a:t>&lt;</a:t>
            </a:r>
            <a:r>
              <a:rPr lang="zh-CN" altLang="en-US" sz="2000" dirty="0">
                <a:solidFill>
                  <a:srgbClr val="006600"/>
                </a:solidFill>
              </a:rPr>
              <a:t>表</a:t>
            </a:r>
            <a:r>
              <a:rPr lang="en-US" altLang="zh-CN" sz="2000" dirty="0">
                <a:solidFill>
                  <a:srgbClr val="006600"/>
                </a:solidFill>
              </a:rPr>
              <a:t>1&gt;</a:t>
            </a:r>
            <a:r>
              <a:rPr lang="en-US" altLang="zh-CN" sz="2000" dirty="0">
                <a:solidFill>
                  <a:srgbClr val="E24747"/>
                </a:solidFill>
              </a:rPr>
              <a:t> INNER JOIN </a:t>
            </a:r>
            <a:r>
              <a:rPr lang="en-US" altLang="zh-CN" sz="2000" dirty="0">
                <a:solidFill>
                  <a:srgbClr val="006600"/>
                </a:solidFill>
              </a:rPr>
              <a:t>&lt;</a:t>
            </a:r>
            <a:r>
              <a:rPr lang="zh-CN" altLang="en-US" sz="2000" dirty="0">
                <a:solidFill>
                  <a:srgbClr val="006600"/>
                </a:solidFill>
              </a:rPr>
              <a:t>表</a:t>
            </a:r>
            <a:r>
              <a:rPr lang="en-US" altLang="zh-CN" sz="2000" dirty="0">
                <a:solidFill>
                  <a:srgbClr val="006600"/>
                </a:solidFill>
              </a:rPr>
              <a:t>2&gt;</a:t>
            </a:r>
          </a:p>
          <a:p>
            <a:pPr marL="0" indent="373380" algn="just" fontAlgn="auto">
              <a:lnSpc>
                <a:spcPct val="150000"/>
              </a:lnSpc>
              <a:spcAft>
                <a:spcPct val="30000"/>
              </a:spcAft>
              <a:buNone/>
            </a:pPr>
            <a:r>
              <a:rPr lang="en-US" altLang="zh-CN" sz="2000" dirty="0">
                <a:solidFill>
                  <a:srgbClr val="993300"/>
                </a:solidFill>
              </a:rPr>
              <a:t>   </a:t>
            </a:r>
            <a:r>
              <a:rPr lang="en-US" altLang="zh-CN" sz="2000" dirty="0">
                <a:solidFill>
                  <a:srgbClr val="E24747"/>
                </a:solidFill>
              </a:rPr>
              <a:t>ON </a:t>
            </a:r>
            <a:r>
              <a:rPr lang="en-US" altLang="zh-CN" sz="2000" dirty="0">
                <a:solidFill>
                  <a:srgbClr val="006600"/>
                </a:solidFill>
              </a:rPr>
              <a:t>&lt;</a:t>
            </a:r>
            <a:r>
              <a:rPr lang="zh-CN" altLang="en-US" sz="2000" dirty="0">
                <a:solidFill>
                  <a:srgbClr val="006600"/>
                </a:solidFill>
              </a:rPr>
              <a:t>连接条件表达式</a:t>
            </a:r>
            <a:r>
              <a:rPr lang="en-US" altLang="zh-CN" sz="2000" dirty="0">
                <a:solidFill>
                  <a:srgbClr val="006600"/>
                </a:solidFill>
              </a:rPr>
              <a:t>&gt;[, </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algn="just" fontAlgn="auto">
              <a:lnSpc>
                <a:spcPct val="150000"/>
              </a:lnSpc>
              <a:buNone/>
            </a:pPr>
            <a:r>
              <a:rPr lang="zh-CN" altLang="en-US" sz="2000" dirty="0">
                <a:solidFill>
                  <a:srgbClr val="006600"/>
                </a:solidFill>
              </a:rPr>
              <a:t>注意：连接条件表达式中的各连接字段类型必须是可比的，但名称不必相同。</a:t>
            </a:r>
          </a:p>
        </p:txBody>
      </p:sp>
      <p:sp>
        <p:nvSpPr>
          <p:cNvPr id="4" name="日期占位符 3"/>
          <p:cNvSpPr>
            <a:spLocks noGrp="1"/>
          </p:cNvSpPr>
          <p:nvPr>
            <p:ph type="dt" sz="half" idx="10"/>
          </p:nvPr>
        </p:nvSpPr>
        <p:spPr/>
        <p:txBody>
          <a:bodyPr/>
          <a:lstStyle/>
          <a:p>
            <a:pPr>
              <a:defRPr/>
            </a:pPr>
            <a:fld id="{72828ED4-B299-44B5-B631-B560219111F8}"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38D5A52-C5C3-44ED-9732-C728DB7950AE}" type="slidenum">
              <a:rPr lang="en-US" altLang="zh-CN">
                <a:latin typeface="Tahoma" panose="020B0604030504040204" pitchFamily="34" charset="0"/>
              </a:rPr>
              <a:t>30</a:t>
            </a:fld>
            <a:r>
              <a:rPr lang="en-US" altLang="zh-CN">
                <a:latin typeface="Tahoma" panose="020B0604030504040204" pitchFamily="34" charset="0"/>
              </a:rPr>
              <a:t>/69</a:t>
            </a:r>
          </a:p>
        </p:txBody>
      </p:sp>
    </p:spTree>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609600" y="-45245"/>
            <a:ext cx="10871200" cy="731839"/>
          </a:xfrm>
        </p:spPr>
        <p:txBody>
          <a:bodyPr/>
          <a:lstStyle/>
          <a:p>
            <a:pPr eaLnBrk="1" hangingPunct="1"/>
            <a:r>
              <a:rPr lang="zh-CN" altLang="en-US" sz="3600"/>
              <a:t>连接查询</a:t>
            </a:r>
            <a:r>
              <a:rPr lang="en-US" altLang="zh-CN" sz="3600"/>
              <a:t>(3)</a:t>
            </a:r>
          </a:p>
        </p:txBody>
      </p:sp>
      <p:sp>
        <p:nvSpPr>
          <p:cNvPr id="32773" name="Rectangle 3"/>
          <p:cNvSpPr>
            <a:spLocks noGrp="1" noChangeArrowheads="1"/>
          </p:cNvSpPr>
          <p:nvPr>
            <p:ph idx="1"/>
          </p:nvPr>
        </p:nvSpPr>
        <p:spPr>
          <a:xfrm>
            <a:off x="882969" y="750568"/>
            <a:ext cx="10871200" cy="5805487"/>
          </a:xfrm>
        </p:spPr>
        <p:txBody>
          <a:bodyPr>
            <a:normAutofit fontScale="45000" lnSpcReduction="20000"/>
          </a:bodyPr>
          <a:lstStyle/>
          <a:p>
            <a:pPr marL="0" indent="373380" algn="just" fontAlgn="auto">
              <a:lnSpc>
                <a:spcPct val="150000"/>
              </a:lnSpc>
              <a:spcBef>
                <a:spcPts val="0"/>
              </a:spcBef>
              <a:buNone/>
            </a:pPr>
            <a:r>
              <a:rPr lang="zh-CN" altLang="en-US" dirty="0">
                <a:solidFill>
                  <a:srgbClr val="E24747"/>
                </a:solidFill>
              </a:rPr>
              <a:t>例</a:t>
            </a:r>
            <a:r>
              <a:rPr lang="en-US" altLang="zh-CN" dirty="0">
                <a:solidFill>
                  <a:srgbClr val="E24747"/>
                </a:solidFill>
              </a:rPr>
              <a:t> </a:t>
            </a:r>
            <a:r>
              <a:rPr lang="en-US" altLang="zh-CN" dirty="0"/>
              <a:t> </a:t>
            </a:r>
            <a:r>
              <a:rPr lang="zh-CN" altLang="en-US" dirty="0"/>
              <a:t>查询每个学生及其选修课程的情况。学生情况存放在</a:t>
            </a:r>
            <a:r>
              <a:rPr lang="en-US" altLang="zh-CN" dirty="0"/>
              <a:t>S</a:t>
            </a:r>
            <a:r>
              <a:rPr lang="zh-CN" altLang="en-US" dirty="0"/>
              <a:t>表中，学生选课情况存放在</a:t>
            </a:r>
            <a:r>
              <a:rPr lang="en-US" altLang="zh-CN" dirty="0"/>
              <a:t>SC</a:t>
            </a:r>
            <a:r>
              <a:rPr lang="zh-CN" altLang="en-US" dirty="0"/>
              <a:t>表中，所以本查询实际上涉及</a:t>
            </a:r>
            <a:r>
              <a:rPr lang="en-US" altLang="zh-CN" dirty="0"/>
              <a:t>S</a:t>
            </a:r>
            <a:r>
              <a:rPr lang="zh-CN" altLang="en-US" dirty="0"/>
              <a:t>与</a:t>
            </a:r>
            <a:r>
              <a:rPr lang="en-US" altLang="zh-CN" dirty="0"/>
              <a:t>SC</a:t>
            </a:r>
            <a:r>
              <a:rPr lang="zh-CN" altLang="en-US" dirty="0"/>
              <a:t>两个表。这两个表之间的联系是通过公共属性</a:t>
            </a:r>
            <a:r>
              <a:rPr lang="en-US" altLang="zh-CN" dirty="0"/>
              <a:t>SNO</a:t>
            </a:r>
            <a:r>
              <a:rPr lang="zh-CN" altLang="en-US" dirty="0"/>
              <a:t>实现的。</a:t>
            </a:r>
          </a:p>
          <a:p>
            <a:pPr marL="0" indent="373380" algn="just" fontAlgn="auto">
              <a:lnSpc>
                <a:spcPct val="150000"/>
              </a:lnSpc>
              <a:spcBef>
                <a:spcPts val="0"/>
              </a:spcBef>
              <a:buNone/>
            </a:pPr>
            <a:r>
              <a:rPr lang="zh-CN" altLang="en-US" dirty="0"/>
              <a:t> </a:t>
            </a:r>
            <a:r>
              <a:rPr lang="en-US" altLang="zh-CN" dirty="0"/>
              <a:t>USE JXGL</a:t>
            </a:r>
          </a:p>
          <a:p>
            <a:pPr marL="0" indent="373380" algn="just" fontAlgn="auto">
              <a:lnSpc>
                <a:spcPct val="150000"/>
              </a:lnSpc>
              <a:spcBef>
                <a:spcPts val="0"/>
              </a:spcBef>
              <a:buNone/>
            </a:pPr>
            <a:r>
              <a:rPr lang="en-US" altLang="zh-CN" dirty="0"/>
              <a:t>GO</a:t>
            </a:r>
          </a:p>
          <a:p>
            <a:pPr marL="0" indent="373380" algn="just" fontAlgn="auto">
              <a:lnSpc>
                <a:spcPct val="150000"/>
              </a:lnSpc>
              <a:spcBef>
                <a:spcPts val="0"/>
              </a:spcBef>
              <a:buNone/>
            </a:pPr>
            <a:r>
              <a:rPr lang="en-US" altLang="zh-CN" sz="4400" dirty="0"/>
              <a:t>SELECT</a:t>
            </a:r>
            <a:r>
              <a:rPr lang="en-US" altLang="zh-CN" dirty="0"/>
              <a:t> S.*,SC.*</a:t>
            </a:r>
          </a:p>
          <a:p>
            <a:pPr marL="0" indent="373380" algn="just" fontAlgn="auto">
              <a:lnSpc>
                <a:spcPct val="150000"/>
              </a:lnSpc>
              <a:spcBef>
                <a:spcPts val="0"/>
              </a:spcBef>
              <a:buNone/>
            </a:pPr>
            <a:r>
              <a:rPr lang="en-US" altLang="zh-CN" dirty="0"/>
              <a:t>FROM S </a:t>
            </a:r>
            <a:r>
              <a:rPr lang="en-US" altLang="zh-CN" b="1" dirty="0">
                <a:solidFill>
                  <a:srgbClr val="FF0000"/>
                </a:solidFill>
              </a:rPr>
              <a:t>INNER JOIN </a:t>
            </a:r>
            <a:r>
              <a:rPr lang="en-US" altLang="zh-CN" dirty="0"/>
              <a:t>SC</a:t>
            </a:r>
          </a:p>
          <a:p>
            <a:pPr marL="0" indent="373380" algn="just" fontAlgn="auto">
              <a:lnSpc>
                <a:spcPct val="150000"/>
              </a:lnSpc>
              <a:spcBef>
                <a:spcPts val="0"/>
              </a:spcBef>
              <a:buNone/>
            </a:pPr>
            <a:r>
              <a:rPr lang="en-US" altLang="zh-CN" dirty="0">
                <a:solidFill>
                  <a:srgbClr val="FF0000"/>
                </a:solidFill>
              </a:rPr>
              <a:t>ON </a:t>
            </a:r>
            <a:r>
              <a:rPr lang="en-US" altLang="zh-CN" dirty="0"/>
              <a:t>S.SNO=SC.SNO </a:t>
            </a:r>
          </a:p>
          <a:p>
            <a:pPr marL="0" indent="373380" algn="just" fontAlgn="auto">
              <a:lnSpc>
                <a:spcPct val="150000"/>
              </a:lnSpc>
              <a:spcBef>
                <a:spcPts val="0"/>
              </a:spcBef>
              <a:buNone/>
            </a:pPr>
            <a:r>
              <a:rPr lang="en-US" altLang="zh-CN" dirty="0"/>
              <a:t>GO </a:t>
            </a:r>
          </a:p>
          <a:p>
            <a:pPr marL="0" indent="373380" algn="just" fontAlgn="auto">
              <a:lnSpc>
                <a:spcPct val="150000"/>
              </a:lnSpc>
              <a:spcBef>
                <a:spcPts val="0"/>
              </a:spcBef>
              <a:buNone/>
            </a:pPr>
            <a:r>
              <a:rPr lang="en-US" altLang="zh-CN" dirty="0">
                <a:solidFill>
                  <a:srgbClr val="E24747"/>
                </a:solidFill>
              </a:rPr>
              <a:t>SQL Server</a:t>
            </a:r>
            <a:r>
              <a:rPr lang="zh-CN" altLang="en-US" dirty="0">
                <a:solidFill>
                  <a:srgbClr val="E24747"/>
                </a:solidFill>
              </a:rPr>
              <a:t>执行该连接操作的一种可能过程是：</a:t>
            </a:r>
            <a:r>
              <a:rPr lang="zh-CN" altLang="en-US" dirty="0"/>
              <a:t>首先在表</a:t>
            </a:r>
            <a:r>
              <a:rPr lang="en-US" altLang="zh-CN" dirty="0"/>
              <a:t>S</a:t>
            </a:r>
            <a:r>
              <a:rPr lang="zh-CN" altLang="en-US" dirty="0"/>
              <a:t>中找到第一个元组，然后从头开始扫描</a:t>
            </a:r>
            <a:r>
              <a:rPr lang="en-US" altLang="zh-CN" dirty="0"/>
              <a:t>SC</a:t>
            </a:r>
            <a:r>
              <a:rPr lang="zh-CN" altLang="en-US" dirty="0"/>
              <a:t>表，逐一查找与</a:t>
            </a:r>
            <a:r>
              <a:rPr lang="en-US" altLang="zh-CN" dirty="0"/>
              <a:t>S</a:t>
            </a:r>
            <a:r>
              <a:rPr lang="zh-CN" altLang="en-US" dirty="0"/>
              <a:t>第一个元组的</a:t>
            </a:r>
            <a:r>
              <a:rPr lang="en-US" altLang="zh-CN" dirty="0"/>
              <a:t>SNO</a:t>
            </a:r>
            <a:r>
              <a:rPr lang="zh-CN" altLang="en-US" dirty="0"/>
              <a:t>相等的</a:t>
            </a:r>
            <a:r>
              <a:rPr lang="en-US" altLang="zh-CN" dirty="0"/>
              <a:t>SC</a:t>
            </a:r>
            <a:r>
              <a:rPr lang="zh-CN" altLang="en-US" dirty="0"/>
              <a:t>元组，找到后就将</a:t>
            </a:r>
            <a:r>
              <a:rPr lang="en-US" altLang="zh-CN" dirty="0"/>
              <a:t>S</a:t>
            </a:r>
            <a:r>
              <a:rPr lang="zh-CN" altLang="en-US" dirty="0"/>
              <a:t>中的第一个元组与该元组拼接起来，形成结果表中的一个元组。</a:t>
            </a:r>
            <a:r>
              <a:rPr lang="en-US" altLang="zh-CN" dirty="0"/>
              <a:t>SC</a:t>
            </a:r>
            <a:r>
              <a:rPr lang="zh-CN" altLang="en-US" dirty="0"/>
              <a:t>全部查找完后，再找</a:t>
            </a:r>
            <a:r>
              <a:rPr lang="en-US" altLang="zh-CN" dirty="0"/>
              <a:t>S</a:t>
            </a:r>
            <a:r>
              <a:rPr lang="zh-CN" altLang="en-US" dirty="0"/>
              <a:t>中第二个元组，然后再从头开始扫描</a:t>
            </a:r>
            <a:r>
              <a:rPr lang="en-US" altLang="zh-CN" dirty="0"/>
              <a:t>SC</a:t>
            </a:r>
            <a:r>
              <a:rPr lang="zh-CN" altLang="en-US" dirty="0"/>
              <a:t>，逐一查找满足连接条件的元组，找到后就将</a:t>
            </a:r>
            <a:r>
              <a:rPr lang="en-US" altLang="zh-CN" dirty="0"/>
              <a:t>S</a:t>
            </a:r>
            <a:r>
              <a:rPr lang="zh-CN" altLang="en-US" dirty="0"/>
              <a:t>中的第二个元组与该元组拼接起来，再形成结果表中的一个元组。重复上述操作，直到</a:t>
            </a:r>
            <a:r>
              <a:rPr lang="en-US" altLang="zh-CN" dirty="0"/>
              <a:t>S</a:t>
            </a:r>
            <a:r>
              <a:rPr lang="zh-CN" altLang="en-US" dirty="0"/>
              <a:t>中的全部元组都处理完毕为止。 </a:t>
            </a:r>
          </a:p>
        </p:txBody>
      </p:sp>
      <p:sp>
        <p:nvSpPr>
          <p:cNvPr id="5" name="日期占位符 3"/>
          <p:cNvSpPr>
            <a:spLocks noGrp="1"/>
          </p:cNvSpPr>
          <p:nvPr>
            <p:ph type="dt" sz="half" idx="10"/>
          </p:nvPr>
        </p:nvSpPr>
        <p:spPr/>
        <p:txBody>
          <a:bodyPr/>
          <a:lstStyle/>
          <a:p>
            <a:pPr>
              <a:defRPr/>
            </a:pPr>
            <a:fld id="{B0E3D898-3C08-4BC1-9E51-7FD36C92636C}"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80A857-2AF0-4F01-A82E-8EBC5809FEF8}" type="slidenum">
              <a:rPr lang="en-US" altLang="zh-CN">
                <a:latin typeface="Tahoma" panose="020B0604030504040204" pitchFamily="34" charset="0"/>
              </a:rPr>
              <a:t>31</a:t>
            </a:fld>
            <a:r>
              <a:rPr lang="en-US" altLang="zh-CN">
                <a:latin typeface="Tahoma" panose="020B0604030504040204" pitchFamily="34" charset="0"/>
              </a:rPr>
              <a:t>/69</a:t>
            </a:r>
          </a:p>
        </p:txBody>
      </p:sp>
      <p:pic>
        <p:nvPicPr>
          <p:cNvPr id="311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255" y="1574800"/>
            <a:ext cx="4916025" cy="220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1300"/>
                                        </p:tgtEl>
                                        <p:attrNameLst>
                                          <p:attrName>style.visibility</p:attrName>
                                        </p:attrNameLst>
                                      </p:cBhvr>
                                      <p:to>
                                        <p:strVal val="visible"/>
                                      </p:to>
                                    </p:set>
                                    <p:animEffect transition="in" filter="checkerboard(across)">
                                      <p:cBhvr>
                                        <p:cTn id="7" dur="500"/>
                                        <p:tgtEl>
                                          <p:spTgt spid="311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609600" y="-45245"/>
            <a:ext cx="10871200" cy="731839"/>
          </a:xfrm>
        </p:spPr>
        <p:txBody>
          <a:bodyPr/>
          <a:lstStyle/>
          <a:p>
            <a:pPr eaLnBrk="1" hangingPunct="1"/>
            <a:r>
              <a:rPr lang="zh-CN" altLang="en-US" sz="3600"/>
              <a:t>连接查询</a:t>
            </a:r>
            <a:r>
              <a:rPr lang="en-US" altLang="zh-CN" sz="3600"/>
              <a:t>(4)</a:t>
            </a:r>
          </a:p>
        </p:txBody>
      </p:sp>
      <p:sp>
        <p:nvSpPr>
          <p:cNvPr id="33797" name="Rectangle 3"/>
          <p:cNvSpPr>
            <a:spLocks noGrp="1" noChangeArrowheads="1"/>
          </p:cNvSpPr>
          <p:nvPr>
            <p:ph idx="1"/>
          </p:nvPr>
        </p:nvSpPr>
        <p:spPr>
          <a:xfrm>
            <a:off x="848093" y="828994"/>
            <a:ext cx="8280400" cy="4752975"/>
          </a:xfrm>
        </p:spPr>
        <p:txBody>
          <a:bodyPr>
            <a:normAutofit fontScale="95000"/>
          </a:bodyPr>
          <a:lstStyle/>
          <a:p>
            <a:pPr marL="0" indent="373380" algn="just" fontAlgn="auto">
              <a:lnSpc>
                <a:spcPct val="150000"/>
              </a:lnSpc>
              <a:spcBef>
                <a:spcPts val="0"/>
              </a:spcBef>
              <a:buNone/>
            </a:pPr>
            <a:r>
              <a:rPr lang="zh-CN" altLang="en-US" sz="2000" dirty="0">
                <a:solidFill>
                  <a:srgbClr val="E24747"/>
                </a:solidFill>
              </a:rPr>
              <a:t>例</a:t>
            </a:r>
            <a:r>
              <a:rPr lang="en-US" altLang="zh-CN" sz="2000" dirty="0">
                <a:solidFill>
                  <a:srgbClr val="E24747"/>
                </a:solidFill>
              </a:rPr>
              <a:t>6.34 </a:t>
            </a:r>
            <a:r>
              <a:rPr lang="zh-CN" altLang="en-US" sz="2000" dirty="0"/>
              <a:t>查询计算机科学系（</a:t>
            </a:r>
            <a:r>
              <a:rPr lang="en-US" altLang="zh-CN" sz="2000" dirty="0"/>
              <a:t>CS</a:t>
            </a:r>
            <a:r>
              <a:rPr lang="zh-CN" altLang="en-US" sz="2000" dirty="0"/>
              <a:t>）的学生所选课程的课程号和平均成绩。 </a:t>
            </a:r>
          </a:p>
          <a:p>
            <a:pPr marL="0" indent="373380" algn="just" fontAlgn="auto">
              <a:lnSpc>
                <a:spcPct val="150000"/>
              </a:lnSpc>
              <a:spcBef>
                <a:spcPts val="0"/>
              </a:spcBef>
              <a:buNone/>
            </a:pPr>
            <a:r>
              <a:rPr lang="en-US" altLang="zh-CN" sz="2000" dirty="0"/>
              <a:t>USE JXGL</a:t>
            </a:r>
          </a:p>
          <a:p>
            <a:pPr marL="0" indent="373380" algn="just" fontAlgn="auto">
              <a:lnSpc>
                <a:spcPct val="150000"/>
              </a:lnSpc>
              <a:spcBef>
                <a:spcPts val="0"/>
              </a:spcBef>
              <a:buNone/>
            </a:pPr>
            <a:r>
              <a:rPr lang="en-US" altLang="zh-CN" sz="2000" dirty="0"/>
              <a:t>GO</a:t>
            </a:r>
          </a:p>
          <a:p>
            <a:pPr marL="0" indent="373380" algn="just" fontAlgn="auto">
              <a:lnSpc>
                <a:spcPct val="150000"/>
              </a:lnSpc>
              <a:spcBef>
                <a:spcPts val="0"/>
              </a:spcBef>
              <a:buNone/>
            </a:pPr>
            <a:r>
              <a:rPr lang="en-US" altLang="zh-CN" sz="2000" dirty="0"/>
              <a:t>SELECT SC.CNO,</a:t>
            </a:r>
            <a:r>
              <a:rPr lang="en-US" altLang="zh-CN" sz="2000" b="1" dirty="0">
                <a:solidFill>
                  <a:srgbClr val="0070C0"/>
                </a:solidFill>
              </a:rPr>
              <a:t>ROUND</a:t>
            </a:r>
            <a:r>
              <a:rPr lang="en-US" altLang="zh-CN" sz="2000" dirty="0"/>
              <a:t>(</a:t>
            </a:r>
            <a:r>
              <a:rPr lang="en-US" altLang="zh-CN" sz="2000" b="1" dirty="0">
                <a:solidFill>
                  <a:srgbClr val="0070C0"/>
                </a:solidFill>
              </a:rPr>
              <a:t>AVG</a:t>
            </a:r>
            <a:r>
              <a:rPr lang="en-US" altLang="zh-CN" sz="2000" dirty="0"/>
              <a:t>(SC.GRADE)</a:t>
            </a:r>
            <a:r>
              <a:rPr lang="en-US" altLang="zh-CN" sz="2000" b="1" dirty="0">
                <a:solidFill>
                  <a:srgbClr val="0070C0"/>
                </a:solidFill>
              </a:rPr>
              <a:t>,2</a:t>
            </a:r>
            <a:r>
              <a:rPr lang="en-US" altLang="zh-CN" sz="2000" dirty="0"/>
              <a:t>) AS 'AVERAGE'</a:t>
            </a:r>
          </a:p>
          <a:p>
            <a:pPr marL="0" indent="373380" algn="just" fontAlgn="auto">
              <a:lnSpc>
                <a:spcPct val="150000"/>
              </a:lnSpc>
              <a:spcBef>
                <a:spcPts val="0"/>
              </a:spcBef>
              <a:buNone/>
            </a:pPr>
            <a:r>
              <a:rPr lang="en-US" altLang="zh-CN" sz="2000" dirty="0"/>
              <a:t>FROM S INNER JOIN SC</a:t>
            </a:r>
          </a:p>
          <a:p>
            <a:pPr marL="0" indent="373380" algn="just" fontAlgn="auto">
              <a:lnSpc>
                <a:spcPct val="150000"/>
              </a:lnSpc>
              <a:spcBef>
                <a:spcPts val="0"/>
              </a:spcBef>
              <a:buNone/>
            </a:pPr>
            <a:r>
              <a:rPr lang="en-US" altLang="zh-CN" sz="2000" dirty="0"/>
              <a:t>ON S.SNO=SC.SNO  AND S.COLLEGE='CS' </a:t>
            </a:r>
          </a:p>
          <a:p>
            <a:pPr marL="0" indent="373380" algn="just" fontAlgn="auto">
              <a:lnSpc>
                <a:spcPct val="150000"/>
              </a:lnSpc>
              <a:spcBef>
                <a:spcPts val="0"/>
              </a:spcBef>
              <a:buNone/>
            </a:pPr>
            <a:r>
              <a:rPr lang="en-US" altLang="zh-CN" sz="2000" dirty="0"/>
              <a:t>GROUP BY CNO</a:t>
            </a:r>
          </a:p>
          <a:p>
            <a:pPr marL="0" indent="373380" algn="just" fontAlgn="auto">
              <a:lnSpc>
                <a:spcPct val="150000"/>
              </a:lnSpc>
              <a:spcBef>
                <a:spcPts val="0"/>
              </a:spcBef>
              <a:buNone/>
            </a:pPr>
            <a:r>
              <a:rPr lang="en-US" altLang="zh-CN" sz="2000" dirty="0"/>
              <a:t>GO</a:t>
            </a:r>
          </a:p>
          <a:p>
            <a:pPr marL="0" indent="373380" algn="just" fontAlgn="auto">
              <a:lnSpc>
                <a:spcPct val="150000"/>
              </a:lnSpc>
              <a:spcBef>
                <a:spcPts val="0"/>
              </a:spcBef>
              <a:buNone/>
            </a:pPr>
            <a:r>
              <a:rPr lang="zh-CN" altLang="en-US" sz="2000" dirty="0"/>
              <a:t>为了使平均成绩四舍五入保留两位小数，引入了函数</a:t>
            </a:r>
            <a:r>
              <a:rPr lang="en-US" altLang="zh-CN" sz="2000" dirty="0"/>
              <a:t>ROUND()</a:t>
            </a:r>
            <a:r>
              <a:rPr lang="zh-CN" altLang="en-US" sz="2000" dirty="0"/>
              <a:t>。查询结果如图所示。 </a:t>
            </a:r>
          </a:p>
        </p:txBody>
      </p:sp>
      <p:sp>
        <p:nvSpPr>
          <p:cNvPr id="5" name="日期占位符 3"/>
          <p:cNvSpPr>
            <a:spLocks noGrp="1"/>
          </p:cNvSpPr>
          <p:nvPr>
            <p:ph type="dt" sz="half" idx="10"/>
          </p:nvPr>
        </p:nvSpPr>
        <p:spPr/>
        <p:txBody>
          <a:bodyPr/>
          <a:lstStyle/>
          <a:p>
            <a:pPr>
              <a:defRPr/>
            </a:pPr>
            <a:fld id="{1BD1B315-B056-4A2E-A199-0A16E114B807}"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3604A9-CB0F-4D43-A43A-7CA3213DF31D}" type="slidenum">
              <a:rPr lang="en-US" altLang="zh-CN">
                <a:latin typeface="Tahoma" panose="020B0604030504040204" pitchFamily="34" charset="0"/>
              </a:rPr>
              <a:t>32</a:t>
            </a:fld>
            <a:r>
              <a:rPr lang="en-US" altLang="zh-CN">
                <a:latin typeface="Tahoma" panose="020B0604030504040204" pitchFamily="34" charset="0"/>
              </a:rPr>
              <a:t>/69</a:t>
            </a:r>
          </a:p>
        </p:txBody>
      </p:sp>
      <p:pic>
        <p:nvPicPr>
          <p:cNvPr id="312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6940" y="2048272"/>
            <a:ext cx="2373313"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12324"/>
                                        </p:tgtEl>
                                        <p:attrNameLst>
                                          <p:attrName>style.visibility</p:attrName>
                                        </p:attrNameLst>
                                      </p:cBhvr>
                                      <p:to>
                                        <p:strVal val="visible"/>
                                      </p:to>
                                    </p:set>
                                    <p:animEffect transition="in" filter="diamond(in)">
                                      <p:cBhvr>
                                        <p:cTn id="7" dur="500"/>
                                        <p:tgtEl>
                                          <p:spTgt spid="312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2280751" y="-70340"/>
            <a:ext cx="7793037" cy="795337"/>
          </a:xfrm>
        </p:spPr>
        <p:txBody>
          <a:bodyPr/>
          <a:lstStyle/>
          <a:p>
            <a:pPr eaLnBrk="1" hangingPunct="1"/>
            <a:r>
              <a:rPr lang="zh-CN" altLang="en-US" sz="3600"/>
              <a:t>连接查询</a:t>
            </a:r>
            <a:r>
              <a:rPr lang="en-US" altLang="zh-CN" sz="3600"/>
              <a:t>(5)</a:t>
            </a:r>
          </a:p>
        </p:txBody>
      </p:sp>
      <p:sp>
        <p:nvSpPr>
          <p:cNvPr id="34821" name="Rectangle 3"/>
          <p:cNvSpPr>
            <a:spLocks noGrp="1" noChangeArrowheads="1"/>
          </p:cNvSpPr>
          <p:nvPr>
            <p:ph idx="1"/>
          </p:nvPr>
        </p:nvSpPr>
        <p:spPr>
          <a:xfrm>
            <a:off x="711200" y="868999"/>
            <a:ext cx="11267440" cy="5661025"/>
          </a:xfrm>
        </p:spPr>
        <p:txBody>
          <a:bodyPr>
            <a:noAutofit/>
          </a:bodyPr>
          <a:lstStyle/>
          <a:p>
            <a:pPr marL="0" indent="373380" algn="just" fontAlgn="auto">
              <a:lnSpc>
                <a:spcPct val="150000"/>
              </a:lnSpc>
              <a:spcBef>
                <a:spcPts val="0"/>
              </a:spcBef>
              <a:buNone/>
            </a:pPr>
            <a:r>
              <a:rPr lang="zh-CN" altLang="en-US" sz="2000" dirty="0">
                <a:solidFill>
                  <a:srgbClr val="E24747"/>
                </a:solidFill>
              </a:rPr>
              <a:t>例</a:t>
            </a:r>
            <a:r>
              <a:rPr lang="en-US" altLang="zh-CN" sz="2000" dirty="0">
                <a:solidFill>
                  <a:srgbClr val="006600"/>
                </a:solidFill>
              </a:rPr>
              <a:t> </a:t>
            </a:r>
            <a:r>
              <a:rPr lang="en-US" altLang="zh-CN" sz="2000" dirty="0"/>
              <a:t> </a:t>
            </a:r>
            <a:r>
              <a:rPr lang="zh-CN" altLang="en-US" sz="2000" dirty="0"/>
              <a:t>在</a:t>
            </a:r>
            <a:r>
              <a:rPr lang="en-US" altLang="zh-CN" sz="2000" dirty="0"/>
              <a:t>SC</a:t>
            </a:r>
            <a:r>
              <a:rPr lang="zh-CN" altLang="en-US" sz="2000" dirty="0"/>
              <a:t>表中，查询选修</a:t>
            </a:r>
            <a:r>
              <a:rPr lang="zh-CN" altLang="en-US" sz="2000" dirty="0">
                <a:latin typeface="Arial" panose="020B0604020202020204" pitchFamily="34" charset="0"/>
              </a:rPr>
              <a:t>“</a:t>
            </a:r>
            <a:r>
              <a:rPr lang="en-US" altLang="zh-CN" sz="2000" dirty="0"/>
              <a:t>C4</a:t>
            </a:r>
            <a:r>
              <a:rPr lang="en-US" altLang="zh-CN" sz="2000" dirty="0">
                <a:latin typeface="Arial" panose="020B0604020202020204" pitchFamily="34" charset="0"/>
              </a:rPr>
              <a:t>”</a:t>
            </a:r>
            <a:r>
              <a:rPr lang="zh-CN" altLang="en-US" sz="2000" dirty="0"/>
              <a:t>课程成绩高于学号为</a:t>
            </a:r>
            <a:r>
              <a:rPr lang="zh-CN" altLang="en-US" sz="2000" dirty="0">
                <a:latin typeface="Arial" panose="020B0604020202020204" pitchFamily="34" charset="0"/>
              </a:rPr>
              <a:t>“</a:t>
            </a:r>
            <a:r>
              <a:rPr lang="en-US" altLang="zh-CN" sz="2000" dirty="0"/>
              <a:t>S3</a:t>
            </a:r>
            <a:r>
              <a:rPr lang="en-US" altLang="zh-CN" sz="2000" dirty="0">
                <a:latin typeface="Arial" panose="020B0604020202020204" pitchFamily="34" charset="0"/>
              </a:rPr>
              <a:t>”</a:t>
            </a:r>
            <a:r>
              <a:rPr lang="zh-CN" altLang="en-US" sz="2000" dirty="0"/>
              <a:t>同学成绩的所有学生元组，并按成绩降序排列。</a:t>
            </a:r>
          </a:p>
          <a:p>
            <a:pPr marL="0" indent="373380" algn="just" fontAlgn="auto">
              <a:spcBef>
                <a:spcPts val="0"/>
              </a:spcBef>
              <a:buNone/>
            </a:pPr>
            <a:r>
              <a:rPr lang="en-US" altLang="zh-CN" sz="2000" dirty="0"/>
              <a:t>USE JXGL</a:t>
            </a:r>
          </a:p>
          <a:p>
            <a:pPr marL="0" indent="373380" algn="just" fontAlgn="auto">
              <a:spcBef>
                <a:spcPts val="0"/>
              </a:spcBef>
              <a:buNone/>
            </a:pPr>
            <a:r>
              <a:rPr lang="en-US" altLang="zh-CN" sz="2000" dirty="0"/>
              <a:t>GO</a:t>
            </a:r>
          </a:p>
          <a:p>
            <a:pPr marL="0" indent="373380" algn="just" fontAlgn="auto">
              <a:spcBef>
                <a:spcPts val="0"/>
              </a:spcBef>
              <a:buNone/>
            </a:pPr>
            <a:r>
              <a:rPr lang="en-US" altLang="zh-CN" sz="2000" dirty="0"/>
              <a:t>SELECT </a:t>
            </a:r>
            <a:r>
              <a:rPr lang="en-US" altLang="zh-CN" sz="2000" dirty="0" err="1"/>
              <a:t>a.SNO,a.CNO,a.GRADE</a:t>
            </a:r>
            <a:endParaRPr lang="en-US" altLang="zh-CN" sz="2000" dirty="0"/>
          </a:p>
          <a:p>
            <a:pPr marL="0" indent="373380" algn="just" fontAlgn="auto">
              <a:spcBef>
                <a:spcPts val="0"/>
              </a:spcBef>
              <a:buNone/>
            </a:pPr>
            <a:r>
              <a:rPr lang="en-US" altLang="zh-CN" sz="2000" dirty="0"/>
              <a:t>FROM SC</a:t>
            </a:r>
            <a:r>
              <a:rPr lang="en-US" altLang="zh-CN" sz="2000" b="1" dirty="0">
                <a:solidFill>
                  <a:srgbClr val="148BD4"/>
                </a:solidFill>
              </a:rPr>
              <a:t> a </a:t>
            </a:r>
            <a:r>
              <a:rPr lang="en-US" altLang="zh-CN" sz="2000" dirty="0"/>
              <a:t>INNER JOIN SC </a:t>
            </a:r>
            <a:r>
              <a:rPr lang="en-US" altLang="zh-CN" sz="2000" b="1" dirty="0">
                <a:solidFill>
                  <a:srgbClr val="148BD4"/>
                </a:solidFill>
              </a:rPr>
              <a:t>b</a:t>
            </a:r>
          </a:p>
          <a:p>
            <a:pPr marL="0" indent="373380" algn="just" fontAlgn="auto">
              <a:spcBef>
                <a:spcPts val="0"/>
              </a:spcBef>
              <a:buNone/>
            </a:pPr>
            <a:r>
              <a:rPr lang="en-US" altLang="zh-CN" sz="2000" dirty="0"/>
              <a:t>ON </a:t>
            </a:r>
            <a:r>
              <a:rPr lang="en-US" altLang="zh-CN" sz="2000" dirty="0" err="1"/>
              <a:t>a.CNO</a:t>
            </a:r>
            <a:r>
              <a:rPr lang="en-US" altLang="zh-CN" sz="2000" dirty="0"/>
              <a:t>='C4' AND </a:t>
            </a:r>
            <a:r>
              <a:rPr lang="en-US" altLang="zh-CN" sz="2000" dirty="0" err="1"/>
              <a:t>a.GRADE</a:t>
            </a:r>
            <a:r>
              <a:rPr lang="en-US" altLang="zh-CN" sz="2000" dirty="0"/>
              <a:t>&gt;</a:t>
            </a:r>
            <a:r>
              <a:rPr lang="en-US" altLang="zh-CN" sz="2000" dirty="0" err="1"/>
              <a:t>b.GRADE</a:t>
            </a:r>
            <a:r>
              <a:rPr lang="en-US" altLang="zh-CN" sz="2000" dirty="0"/>
              <a:t> AND </a:t>
            </a:r>
            <a:r>
              <a:rPr lang="en-US" altLang="zh-CN" sz="2000" dirty="0" err="1"/>
              <a:t>b.SNO</a:t>
            </a:r>
            <a:r>
              <a:rPr lang="en-US" altLang="zh-CN" sz="2000" dirty="0"/>
              <a:t>='S3' AND </a:t>
            </a:r>
            <a:r>
              <a:rPr lang="en-US" altLang="zh-CN" sz="2000" dirty="0" err="1"/>
              <a:t>b.CNO</a:t>
            </a:r>
            <a:r>
              <a:rPr lang="en-US" altLang="zh-CN" sz="2000" dirty="0"/>
              <a:t>='C4'</a:t>
            </a:r>
          </a:p>
          <a:p>
            <a:pPr marL="0" indent="373380" algn="just" fontAlgn="auto">
              <a:spcBef>
                <a:spcPts val="0"/>
              </a:spcBef>
              <a:buNone/>
            </a:pPr>
            <a:r>
              <a:rPr lang="en-US" altLang="zh-CN" sz="2000" b="1" dirty="0">
                <a:solidFill>
                  <a:srgbClr val="FF0000"/>
                </a:solidFill>
              </a:rPr>
              <a:t>ORDER BY </a:t>
            </a:r>
            <a:r>
              <a:rPr lang="en-US" altLang="zh-CN" sz="2000" dirty="0"/>
              <a:t>GRADE </a:t>
            </a:r>
            <a:r>
              <a:rPr lang="en-US" altLang="zh-CN" sz="2000" b="1" dirty="0">
                <a:solidFill>
                  <a:srgbClr val="FF0000"/>
                </a:solidFill>
              </a:rPr>
              <a:t>DESC</a:t>
            </a:r>
          </a:p>
          <a:p>
            <a:pPr marL="0" indent="373380" algn="just" fontAlgn="auto">
              <a:spcBef>
                <a:spcPts val="0"/>
              </a:spcBef>
              <a:buNone/>
            </a:pPr>
            <a:r>
              <a:rPr lang="en-US" altLang="zh-CN" sz="2000" dirty="0"/>
              <a:t>GO</a:t>
            </a:r>
          </a:p>
          <a:p>
            <a:pPr marL="0" indent="373380" algn="just" fontAlgn="auto">
              <a:lnSpc>
                <a:spcPct val="150000"/>
              </a:lnSpc>
              <a:spcBef>
                <a:spcPts val="0"/>
              </a:spcBef>
              <a:buNone/>
            </a:pPr>
            <a:r>
              <a:rPr lang="zh-CN" altLang="en-US" sz="2000" dirty="0"/>
              <a:t>在</a:t>
            </a:r>
            <a:r>
              <a:rPr lang="en-US" altLang="zh-CN" sz="2000" dirty="0"/>
              <a:t>SC</a:t>
            </a:r>
            <a:r>
              <a:rPr lang="zh-CN" altLang="en-US" sz="2000" dirty="0"/>
              <a:t>表中，每个元组记录了学生学号、课程号和成绩。此例需要先求出</a:t>
            </a:r>
            <a:r>
              <a:rPr lang="zh-CN" altLang="en-US" sz="2000" dirty="0">
                <a:latin typeface="Arial" panose="020B0604020202020204" pitchFamily="34" charset="0"/>
              </a:rPr>
              <a:t>“</a:t>
            </a:r>
            <a:r>
              <a:rPr lang="en-US" altLang="zh-CN" sz="2000" dirty="0"/>
              <a:t>S3</a:t>
            </a:r>
            <a:r>
              <a:rPr lang="en-US" altLang="zh-CN" sz="2000" dirty="0">
                <a:latin typeface="Arial" panose="020B0604020202020204" pitchFamily="34" charset="0"/>
              </a:rPr>
              <a:t>”</a:t>
            </a:r>
            <a:r>
              <a:rPr lang="zh-CN" altLang="en-US" sz="2000" dirty="0"/>
              <a:t>同学的</a:t>
            </a:r>
            <a:r>
              <a:rPr lang="zh-CN" altLang="en-US" sz="2000" dirty="0">
                <a:latin typeface="Arial" panose="020B0604020202020204" pitchFamily="34" charset="0"/>
              </a:rPr>
              <a:t>“</a:t>
            </a:r>
            <a:r>
              <a:rPr lang="en-US" altLang="zh-CN" sz="2000" dirty="0"/>
              <a:t>C4</a:t>
            </a:r>
            <a:r>
              <a:rPr lang="en-US" altLang="zh-CN" sz="2000" dirty="0">
                <a:latin typeface="Arial" panose="020B0604020202020204" pitchFamily="34" charset="0"/>
              </a:rPr>
              <a:t>”</a:t>
            </a:r>
            <a:r>
              <a:rPr lang="zh-CN" altLang="en-US" sz="2000" dirty="0"/>
              <a:t>课程的成绩，再将学习</a:t>
            </a:r>
            <a:r>
              <a:rPr lang="zh-CN" altLang="en-US" sz="2000" dirty="0">
                <a:latin typeface="Arial" panose="020B0604020202020204" pitchFamily="34" charset="0"/>
              </a:rPr>
              <a:t>“</a:t>
            </a:r>
            <a:r>
              <a:rPr lang="en-US" altLang="zh-CN" sz="2000" dirty="0"/>
              <a:t>C4</a:t>
            </a:r>
            <a:r>
              <a:rPr lang="en-US" altLang="zh-CN" sz="2000" dirty="0">
                <a:latin typeface="Arial" panose="020B0604020202020204" pitchFamily="34" charset="0"/>
              </a:rPr>
              <a:t>”</a:t>
            </a:r>
            <a:r>
              <a:rPr lang="zh-CN" altLang="en-US" sz="2000" dirty="0"/>
              <a:t>课程的所有同学成绩与</a:t>
            </a:r>
            <a:r>
              <a:rPr lang="zh-CN" altLang="en-US" sz="2000" dirty="0">
                <a:latin typeface="Arial" panose="020B0604020202020204" pitchFamily="34" charset="0"/>
              </a:rPr>
              <a:t>“</a:t>
            </a:r>
            <a:r>
              <a:rPr lang="en-US" altLang="zh-CN" sz="2000" dirty="0"/>
              <a:t>S3</a:t>
            </a:r>
            <a:r>
              <a:rPr lang="en-US" altLang="zh-CN" sz="2000" dirty="0">
                <a:latin typeface="Arial" panose="020B0604020202020204" pitchFamily="34" charset="0"/>
              </a:rPr>
              <a:t>”</a:t>
            </a:r>
            <a:r>
              <a:rPr lang="zh-CN" altLang="en-US" sz="2000" dirty="0"/>
              <a:t>同学的</a:t>
            </a:r>
            <a:r>
              <a:rPr lang="zh-CN" altLang="en-US" sz="2000" dirty="0">
                <a:latin typeface="Arial" panose="020B0604020202020204" pitchFamily="34" charset="0"/>
              </a:rPr>
              <a:t>“</a:t>
            </a:r>
            <a:r>
              <a:rPr lang="en-US" altLang="zh-CN" sz="2000" dirty="0"/>
              <a:t>C4</a:t>
            </a:r>
            <a:r>
              <a:rPr lang="en-US" altLang="zh-CN" sz="2000" dirty="0">
                <a:latin typeface="Arial" panose="020B0604020202020204" pitchFamily="34" charset="0"/>
              </a:rPr>
              <a:t>”</a:t>
            </a:r>
            <a:r>
              <a:rPr lang="zh-CN" altLang="en-US" sz="2000" dirty="0"/>
              <a:t>课程成绩比较，高出的就输出来。这就需要将</a:t>
            </a:r>
            <a:r>
              <a:rPr lang="en-US" altLang="zh-CN" sz="2000" dirty="0"/>
              <a:t>SC</a:t>
            </a:r>
            <a:r>
              <a:rPr lang="zh-CN" altLang="en-US" sz="2000" dirty="0"/>
              <a:t>表与其自身连接，为此，要为</a:t>
            </a:r>
            <a:r>
              <a:rPr lang="en-US" altLang="zh-CN" sz="2000" dirty="0"/>
              <a:t>SC</a:t>
            </a:r>
            <a:r>
              <a:rPr lang="zh-CN" altLang="en-US" sz="2000" dirty="0"/>
              <a:t>表取两个别名，一个是</a:t>
            </a:r>
            <a:r>
              <a:rPr lang="en-US" altLang="zh-CN" sz="2000" dirty="0"/>
              <a:t>a</a:t>
            </a:r>
            <a:r>
              <a:rPr lang="zh-CN" altLang="en-US" sz="2000" dirty="0"/>
              <a:t>，另一个是</a:t>
            </a:r>
            <a:r>
              <a:rPr lang="en-US" altLang="zh-CN" sz="2000" dirty="0"/>
              <a:t>b</a:t>
            </a:r>
            <a:r>
              <a:rPr lang="zh-CN" altLang="en-US" sz="2000" dirty="0"/>
              <a:t>。</a:t>
            </a:r>
          </a:p>
        </p:txBody>
      </p:sp>
      <p:sp>
        <p:nvSpPr>
          <p:cNvPr id="4" name="日期占位符 3"/>
          <p:cNvSpPr>
            <a:spLocks noGrp="1"/>
          </p:cNvSpPr>
          <p:nvPr>
            <p:ph type="dt" sz="half" idx="10"/>
          </p:nvPr>
        </p:nvSpPr>
        <p:spPr/>
        <p:txBody>
          <a:bodyPr/>
          <a:lstStyle/>
          <a:p>
            <a:pPr>
              <a:defRPr/>
            </a:pPr>
            <a:fld id="{8445B856-3B85-4DCA-84C5-585826C973EE}"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ED3EB33-DF57-40F6-BE89-F1C2B8CDC820}" type="slidenum">
              <a:rPr lang="en-US" altLang="zh-CN">
                <a:latin typeface="Tahoma" panose="020B0604030504040204" pitchFamily="34" charset="0"/>
              </a:rPr>
              <a:t>33</a:t>
            </a:fld>
            <a:r>
              <a:rPr lang="en-US" altLang="zh-CN">
                <a:latin typeface="Tahoma" panose="020B0604030504040204" pitchFamily="34" charset="0"/>
              </a:rPr>
              <a:t>/69</a:t>
            </a:r>
          </a:p>
        </p:txBody>
      </p:sp>
    </p:spTree>
  </p:cSld>
  <p:clrMapOvr>
    <a:masterClrMapping/>
  </p:clrMapOvr>
  <p:transition>
    <p:strips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4"/>
          <p:cNvSpPr>
            <a:spLocks noGrp="1" noChangeArrowheads="1"/>
          </p:cNvSpPr>
          <p:nvPr>
            <p:ph type="title"/>
          </p:nvPr>
        </p:nvSpPr>
        <p:spPr>
          <a:xfrm>
            <a:off x="2325688" y="-140492"/>
            <a:ext cx="7793037" cy="795337"/>
          </a:xfrm>
          <a:noFill/>
        </p:spPr>
        <p:txBody>
          <a:bodyPr>
            <a:normAutofit/>
          </a:bodyPr>
          <a:lstStyle/>
          <a:p>
            <a:r>
              <a:rPr lang="zh-CN" altLang="en-US" sz="3600"/>
              <a:t>连接查询</a:t>
            </a:r>
            <a:r>
              <a:rPr lang="en-US" altLang="zh-CN" sz="3600"/>
              <a:t>(6)</a:t>
            </a:r>
          </a:p>
        </p:txBody>
      </p:sp>
      <p:sp>
        <p:nvSpPr>
          <p:cNvPr id="35844" name="Rectangle 3"/>
          <p:cNvSpPr>
            <a:spLocks noGrp="1" noChangeArrowheads="1"/>
          </p:cNvSpPr>
          <p:nvPr>
            <p:ph idx="1"/>
          </p:nvPr>
        </p:nvSpPr>
        <p:spPr>
          <a:xfrm>
            <a:off x="994728" y="859474"/>
            <a:ext cx="10668952" cy="4752975"/>
          </a:xfrm>
        </p:spPr>
        <p:txBody>
          <a:bodyPr>
            <a:noAutofit/>
          </a:bodyPr>
          <a:lstStyle/>
          <a:p>
            <a:pPr marL="0" indent="0" algn="just" fontAlgn="auto">
              <a:lnSpc>
                <a:spcPct val="150000"/>
              </a:lnSpc>
              <a:buNone/>
            </a:pPr>
            <a:r>
              <a:rPr lang="zh-CN" altLang="en-US" sz="2000" dirty="0">
                <a:solidFill>
                  <a:srgbClr val="E24747"/>
                </a:solidFill>
              </a:rPr>
              <a:t>例</a:t>
            </a:r>
            <a:r>
              <a:rPr lang="en-US" altLang="zh-CN" sz="2000" dirty="0">
                <a:solidFill>
                  <a:srgbClr val="E24747"/>
                </a:solidFill>
              </a:rPr>
              <a:t> </a:t>
            </a:r>
            <a:r>
              <a:rPr lang="en-US" altLang="zh-CN" sz="2000" dirty="0"/>
              <a:t> </a:t>
            </a:r>
            <a:r>
              <a:rPr lang="zh-CN" altLang="en-US" sz="2000" dirty="0"/>
              <a:t>查询</a:t>
            </a:r>
            <a:r>
              <a:rPr lang="en-US" altLang="zh-CN" sz="2000" dirty="0"/>
              <a:t>90</a:t>
            </a:r>
            <a:r>
              <a:rPr lang="zh-CN" altLang="en-US" sz="2000" dirty="0"/>
              <a:t>分以上学生的学号、姓名、选修课程号、选修课程名和成绩。 </a:t>
            </a:r>
          </a:p>
          <a:p>
            <a:pPr marL="0" indent="0" algn="just" fontAlgn="auto">
              <a:lnSpc>
                <a:spcPct val="150000"/>
              </a:lnSpc>
              <a:buNone/>
            </a:pPr>
            <a:r>
              <a:rPr lang="en-US" altLang="zh-CN" sz="2000" dirty="0"/>
              <a:t>USE JXGL</a:t>
            </a:r>
          </a:p>
          <a:p>
            <a:pPr marL="0" indent="0" algn="just" fontAlgn="auto">
              <a:lnSpc>
                <a:spcPct val="150000"/>
              </a:lnSpc>
              <a:buNone/>
            </a:pPr>
            <a:r>
              <a:rPr lang="en-US" altLang="zh-CN" sz="2000" dirty="0"/>
              <a:t>GO</a:t>
            </a:r>
          </a:p>
          <a:p>
            <a:pPr marL="0" indent="0" algn="just" fontAlgn="auto">
              <a:lnSpc>
                <a:spcPct val="150000"/>
              </a:lnSpc>
              <a:buNone/>
            </a:pPr>
            <a:r>
              <a:rPr lang="en-US" altLang="zh-CN" sz="2000" dirty="0"/>
              <a:t>SELECT S.SNO,S.SNAME,SC.CNO,C.CNAME,SC.GRADE</a:t>
            </a:r>
          </a:p>
          <a:p>
            <a:pPr marL="0" indent="0" algn="just" fontAlgn="auto">
              <a:lnSpc>
                <a:spcPct val="150000"/>
              </a:lnSpc>
              <a:buNone/>
            </a:pPr>
            <a:r>
              <a:rPr lang="en-US" altLang="zh-CN" sz="2000" dirty="0"/>
              <a:t>FROM S</a:t>
            </a:r>
            <a:r>
              <a:rPr lang="en-US" altLang="zh-CN" sz="2000" dirty="0">
                <a:solidFill>
                  <a:srgbClr val="FF0000"/>
                </a:solidFill>
              </a:rPr>
              <a:t> </a:t>
            </a:r>
            <a:r>
              <a:rPr lang="en-US" altLang="zh-CN" sz="2000" b="1" dirty="0">
                <a:solidFill>
                  <a:srgbClr val="FF0000"/>
                </a:solidFill>
              </a:rPr>
              <a:t>JOIN </a:t>
            </a:r>
            <a:r>
              <a:rPr lang="en-US" altLang="zh-CN" sz="2000" dirty="0"/>
              <a:t>SC</a:t>
            </a:r>
          </a:p>
          <a:p>
            <a:pPr marL="0" indent="0" algn="just" fontAlgn="auto">
              <a:lnSpc>
                <a:spcPct val="150000"/>
              </a:lnSpc>
              <a:buNone/>
            </a:pPr>
            <a:r>
              <a:rPr lang="en-US" altLang="zh-CN" sz="2000" b="1" dirty="0">
                <a:solidFill>
                  <a:srgbClr val="FF0000"/>
                </a:solidFill>
              </a:rPr>
              <a:t>ON </a:t>
            </a:r>
            <a:r>
              <a:rPr lang="en-US" altLang="zh-CN" sz="2000" dirty="0"/>
              <a:t>S.SNO=SC.SNO AND GRADE&gt;90</a:t>
            </a:r>
          </a:p>
          <a:p>
            <a:pPr marL="0" indent="0" algn="just" fontAlgn="auto">
              <a:lnSpc>
                <a:spcPct val="150000"/>
              </a:lnSpc>
              <a:buNone/>
            </a:pPr>
            <a:r>
              <a:rPr lang="en-US" altLang="zh-CN" sz="2000" b="1" dirty="0">
                <a:solidFill>
                  <a:srgbClr val="FF0000"/>
                </a:solidFill>
              </a:rPr>
              <a:t>JOIN</a:t>
            </a:r>
            <a:r>
              <a:rPr lang="en-US" altLang="zh-CN" sz="2000" dirty="0"/>
              <a:t> C </a:t>
            </a:r>
            <a:r>
              <a:rPr lang="en-US" altLang="zh-CN" sz="2000" b="1" dirty="0">
                <a:solidFill>
                  <a:srgbClr val="FF0000"/>
                </a:solidFill>
              </a:rPr>
              <a:t>ON </a:t>
            </a:r>
            <a:r>
              <a:rPr lang="en-US" altLang="zh-CN" sz="2000" dirty="0"/>
              <a:t>SC.CNO=C.CNO </a:t>
            </a:r>
          </a:p>
          <a:p>
            <a:pPr marL="0" indent="0" algn="just" fontAlgn="auto">
              <a:lnSpc>
                <a:spcPct val="150000"/>
              </a:lnSpc>
              <a:buNone/>
            </a:pPr>
            <a:r>
              <a:rPr lang="en-US" altLang="zh-CN" sz="2000" dirty="0"/>
              <a:t>GO </a:t>
            </a:r>
          </a:p>
          <a:p>
            <a:pPr marL="0" lvl="1" indent="0" algn="just" fontAlgn="auto">
              <a:lnSpc>
                <a:spcPct val="150000"/>
              </a:lnSpc>
              <a:spcBef>
                <a:spcPct val="30000"/>
              </a:spcBef>
              <a:buNone/>
            </a:pPr>
            <a:r>
              <a:rPr lang="en-US" altLang="zh-CN" sz="2000" dirty="0"/>
              <a:t>JOIN</a:t>
            </a:r>
            <a:r>
              <a:rPr lang="zh-CN" altLang="en-US" sz="2000" dirty="0"/>
              <a:t>没有指定类型，则系统默认为是内连接类型。</a:t>
            </a:r>
          </a:p>
          <a:p>
            <a:pPr marL="0" lvl="1" indent="0" algn="just" fontAlgn="auto">
              <a:lnSpc>
                <a:spcPct val="150000"/>
              </a:lnSpc>
              <a:buNone/>
            </a:pPr>
            <a:r>
              <a:rPr lang="zh-CN" altLang="en-US" sz="2000" dirty="0"/>
              <a:t>给出了三个表连接的例子，更多表的连接操作以此类推。 </a:t>
            </a:r>
          </a:p>
        </p:txBody>
      </p:sp>
      <p:sp>
        <p:nvSpPr>
          <p:cNvPr id="5" name="日期占位符 3"/>
          <p:cNvSpPr>
            <a:spLocks noGrp="1"/>
          </p:cNvSpPr>
          <p:nvPr>
            <p:ph type="dt" sz="half" idx="10"/>
          </p:nvPr>
        </p:nvSpPr>
        <p:spPr/>
        <p:txBody>
          <a:bodyPr/>
          <a:lstStyle/>
          <a:p>
            <a:pPr>
              <a:defRPr/>
            </a:pPr>
            <a:fld id="{AB7735A8-2744-4547-A805-6881C9C92736}"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98C43E-2AAD-4798-AB07-1FCD833E76C5}" type="slidenum">
              <a:rPr lang="en-US" altLang="zh-CN">
                <a:latin typeface="Tahoma" panose="020B0604030504040204" pitchFamily="34" charset="0"/>
              </a:rPr>
              <a:t>34</a:t>
            </a:fld>
            <a:r>
              <a:rPr lang="en-US" altLang="zh-CN">
                <a:latin typeface="Tahoma" panose="020B0604030504040204" pitchFamily="34" charset="0"/>
              </a:rPr>
              <a:t>/69</a:t>
            </a:r>
          </a:p>
        </p:txBody>
      </p:sp>
      <p:pic>
        <p:nvPicPr>
          <p:cNvPr id="3133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303" y="2826701"/>
            <a:ext cx="4427537"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3349"/>
                                        </p:tgtEl>
                                        <p:attrNameLst>
                                          <p:attrName>style.visibility</p:attrName>
                                        </p:attrNameLst>
                                      </p:cBhvr>
                                      <p:to>
                                        <p:strVal val="visible"/>
                                      </p:to>
                                    </p:set>
                                    <p:animEffect transition="in" filter="box(in)">
                                      <p:cBhvr>
                                        <p:cTn id="7" dur="500"/>
                                        <p:tgtEl>
                                          <p:spTgt spid="313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type="title"/>
          </p:nvPr>
        </p:nvSpPr>
        <p:spPr>
          <a:xfrm>
            <a:off x="2351089" y="-95615"/>
            <a:ext cx="7793037" cy="795337"/>
          </a:xfrm>
          <a:noFill/>
        </p:spPr>
        <p:txBody>
          <a:bodyPr>
            <a:normAutofit/>
          </a:bodyPr>
          <a:lstStyle/>
          <a:p>
            <a:r>
              <a:rPr lang="zh-CN" altLang="en-US" sz="3600"/>
              <a:t>连接查询</a:t>
            </a:r>
            <a:r>
              <a:rPr lang="en-US" altLang="zh-CN" sz="3600"/>
              <a:t>(7)</a:t>
            </a:r>
          </a:p>
        </p:txBody>
      </p:sp>
      <p:sp>
        <p:nvSpPr>
          <p:cNvPr id="36868" name="Rectangle 2"/>
          <p:cNvSpPr>
            <a:spLocks noGrp="1" noChangeArrowheads="1"/>
          </p:cNvSpPr>
          <p:nvPr>
            <p:ph idx="1"/>
          </p:nvPr>
        </p:nvSpPr>
        <p:spPr>
          <a:xfrm>
            <a:off x="1036320" y="981076"/>
            <a:ext cx="10495280" cy="4752975"/>
          </a:xfrm>
        </p:spPr>
        <p:txBody>
          <a:bodyPr>
            <a:normAutofit fontScale="97500"/>
          </a:bodyPr>
          <a:lstStyle/>
          <a:p>
            <a:pPr marL="0" indent="373380" algn="just"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148BD4"/>
                </a:solidFill>
              </a:rPr>
              <a:t>外连接</a:t>
            </a:r>
            <a:endParaRPr lang="zh-CN" altLang="en-US" sz="2000" dirty="0">
              <a:solidFill>
                <a:srgbClr val="0000CC"/>
              </a:solidFill>
            </a:endParaRPr>
          </a:p>
          <a:p>
            <a:pPr marL="0" indent="373380" algn="just" fontAlgn="auto">
              <a:lnSpc>
                <a:spcPct val="150000"/>
              </a:lnSpc>
              <a:spcBef>
                <a:spcPts val="0"/>
              </a:spcBef>
              <a:buNone/>
            </a:pPr>
            <a:r>
              <a:rPr lang="zh-CN" altLang="en-US" sz="2000" dirty="0"/>
              <a:t> 在外连接中，不仅包含那些满足连接条件的元组，而且某些表不满足条件的元组也会出现在结果集中。 </a:t>
            </a:r>
          </a:p>
          <a:p>
            <a:pPr marL="0" indent="373380" algn="just" fontAlgn="auto">
              <a:lnSpc>
                <a:spcPct val="150000"/>
              </a:lnSpc>
              <a:spcBef>
                <a:spcPts val="0"/>
              </a:spcBef>
              <a:buNone/>
            </a:pPr>
            <a:r>
              <a:rPr lang="en-US" altLang="zh-CN" sz="2000" dirty="0">
                <a:solidFill>
                  <a:srgbClr val="E24747"/>
                </a:solidFill>
              </a:rPr>
              <a:t>(1) </a:t>
            </a:r>
            <a:r>
              <a:rPr lang="zh-CN" altLang="en-US" sz="2000" dirty="0">
                <a:solidFill>
                  <a:srgbClr val="E24747"/>
                </a:solidFill>
              </a:rPr>
              <a:t>左外连接</a:t>
            </a:r>
            <a:endParaRPr lang="zh-CN" altLang="en-US" sz="2000" dirty="0">
              <a:solidFill>
                <a:srgbClr val="993300"/>
              </a:solidFill>
            </a:endParaRPr>
          </a:p>
          <a:p>
            <a:pPr marL="0" indent="373380" algn="just" fontAlgn="auto">
              <a:lnSpc>
                <a:spcPct val="150000"/>
              </a:lnSpc>
              <a:spcBef>
                <a:spcPts val="0"/>
              </a:spcBef>
              <a:buNone/>
            </a:pPr>
            <a:r>
              <a:rPr lang="zh-CN" altLang="en-US" sz="2000" dirty="0"/>
              <a:t>左外连接是对连接条件左边的表不加限制。当左边表元组与右边表元组不匹配时，与右边表的相应列值取</a:t>
            </a:r>
            <a:r>
              <a:rPr lang="en-US" altLang="zh-CN" sz="2000" dirty="0"/>
              <a:t>NULL</a:t>
            </a:r>
            <a:r>
              <a:rPr lang="zh-CN" altLang="en-US" sz="2000" dirty="0"/>
              <a:t>。语句格式如下：</a:t>
            </a:r>
          </a:p>
          <a:p>
            <a:pPr marL="0" indent="373380" algn="just" fontAlgn="auto">
              <a:lnSpc>
                <a:spcPct val="150000"/>
              </a:lnSpc>
              <a:spcBef>
                <a:spcPts val="0"/>
              </a:spcBef>
              <a:buNone/>
            </a:pPr>
            <a:r>
              <a:rPr lang="zh-CN" altLang="en-US" sz="2000" dirty="0">
                <a:solidFill>
                  <a:srgbClr val="006600"/>
                </a:solidFill>
              </a:rPr>
              <a:t>    </a:t>
            </a:r>
            <a:r>
              <a:rPr lang="en-US" altLang="zh-CN" sz="2000" dirty="0">
                <a:solidFill>
                  <a:srgbClr val="660066"/>
                </a:solidFill>
              </a:rPr>
              <a:t>SELECT</a:t>
            </a:r>
            <a:r>
              <a:rPr lang="en-US" altLang="zh-CN" sz="2000" dirty="0">
                <a:solidFill>
                  <a:srgbClr val="006600"/>
                </a:solidFill>
              </a:rPr>
              <a:t> &lt;</a:t>
            </a:r>
            <a:r>
              <a:rPr lang="zh-CN" altLang="en-US" sz="2000" dirty="0">
                <a:solidFill>
                  <a:srgbClr val="006600"/>
                </a:solidFill>
              </a:rPr>
              <a:t>目标列表达式</a:t>
            </a:r>
            <a:r>
              <a:rPr lang="en-US" altLang="zh-CN" sz="2000" dirty="0">
                <a:solidFill>
                  <a:srgbClr val="006600"/>
                </a:solidFill>
              </a:rPr>
              <a:t>&gt;[, </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algn="just" fontAlgn="auto">
              <a:lnSpc>
                <a:spcPct val="150000"/>
              </a:lnSpc>
              <a:spcBef>
                <a:spcPts val="0"/>
              </a:spcBef>
              <a:buNone/>
            </a:pPr>
            <a:r>
              <a:rPr lang="en-US" altLang="zh-CN" sz="2000" dirty="0">
                <a:solidFill>
                  <a:srgbClr val="006600"/>
                </a:solidFill>
              </a:rPr>
              <a:t>   </a:t>
            </a:r>
            <a:r>
              <a:rPr lang="en-US" altLang="zh-CN" sz="2000" dirty="0">
                <a:solidFill>
                  <a:srgbClr val="660066"/>
                </a:solidFill>
              </a:rPr>
              <a:t> FROM</a:t>
            </a:r>
            <a:r>
              <a:rPr lang="en-US" altLang="zh-CN" sz="2000" dirty="0">
                <a:solidFill>
                  <a:srgbClr val="006600"/>
                </a:solidFill>
              </a:rPr>
              <a:t> &lt;</a:t>
            </a:r>
            <a:r>
              <a:rPr lang="zh-CN" altLang="en-US" sz="2000" dirty="0">
                <a:solidFill>
                  <a:srgbClr val="006600"/>
                </a:solidFill>
              </a:rPr>
              <a:t>表</a:t>
            </a:r>
            <a:r>
              <a:rPr lang="en-US" altLang="zh-CN" sz="2000" dirty="0">
                <a:solidFill>
                  <a:srgbClr val="006600"/>
                </a:solidFill>
              </a:rPr>
              <a:t>1&gt;</a:t>
            </a:r>
            <a:r>
              <a:rPr lang="en-US" altLang="zh-CN" sz="2000" dirty="0">
                <a:solidFill>
                  <a:srgbClr val="660066"/>
                </a:solidFill>
              </a:rPr>
              <a:t>LEFT</a:t>
            </a:r>
            <a:r>
              <a:rPr lang="en-US" altLang="zh-CN" sz="2000" dirty="0">
                <a:solidFill>
                  <a:srgbClr val="006600"/>
                </a:solidFill>
              </a:rPr>
              <a:t>[OUTER]</a:t>
            </a:r>
            <a:r>
              <a:rPr lang="en-US" altLang="zh-CN" sz="2000" dirty="0">
                <a:solidFill>
                  <a:srgbClr val="660066"/>
                </a:solidFill>
              </a:rPr>
              <a:t>JOIN </a:t>
            </a:r>
            <a:r>
              <a:rPr lang="en-US" altLang="zh-CN" sz="2000" dirty="0">
                <a:solidFill>
                  <a:srgbClr val="006600"/>
                </a:solidFill>
              </a:rPr>
              <a:t>&lt;</a:t>
            </a:r>
            <a:r>
              <a:rPr lang="zh-CN" altLang="en-US" sz="2000" dirty="0">
                <a:solidFill>
                  <a:srgbClr val="006600"/>
                </a:solidFill>
              </a:rPr>
              <a:t>表</a:t>
            </a:r>
            <a:r>
              <a:rPr lang="en-US" altLang="zh-CN" sz="2000" dirty="0">
                <a:solidFill>
                  <a:srgbClr val="006600"/>
                </a:solidFill>
              </a:rPr>
              <a:t>2&gt;[, </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algn="just" fontAlgn="auto">
              <a:lnSpc>
                <a:spcPct val="150000"/>
              </a:lnSpc>
              <a:spcBef>
                <a:spcPts val="0"/>
              </a:spcBef>
              <a:buNone/>
            </a:pPr>
            <a:r>
              <a:rPr lang="en-US" altLang="zh-CN" sz="2000" dirty="0">
                <a:solidFill>
                  <a:srgbClr val="006600"/>
                </a:solidFill>
              </a:rPr>
              <a:t>    </a:t>
            </a:r>
            <a:r>
              <a:rPr lang="en-US" altLang="zh-CN" sz="2000" dirty="0">
                <a:solidFill>
                  <a:srgbClr val="660066"/>
                </a:solidFill>
              </a:rPr>
              <a:t>ON</a:t>
            </a:r>
            <a:r>
              <a:rPr lang="en-US" altLang="zh-CN" sz="2000" dirty="0">
                <a:solidFill>
                  <a:srgbClr val="006600"/>
                </a:solidFill>
              </a:rPr>
              <a:t> &lt;</a:t>
            </a:r>
            <a:r>
              <a:rPr lang="zh-CN" altLang="en-US" sz="2000" dirty="0">
                <a:solidFill>
                  <a:srgbClr val="006600"/>
                </a:solidFill>
              </a:rPr>
              <a:t>连接条件表达式</a:t>
            </a:r>
            <a:r>
              <a:rPr lang="en-US" altLang="zh-CN" sz="2000" dirty="0">
                <a:solidFill>
                  <a:srgbClr val="006600"/>
                </a:solidFill>
              </a:rPr>
              <a:t>&gt;</a:t>
            </a:r>
          </a:p>
          <a:p>
            <a:pPr marL="0" indent="373380" algn="just" fontAlgn="auto">
              <a:lnSpc>
                <a:spcPct val="150000"/>
              </a:lnSpc>
              <a:spcBef>
                <a:spcPts val="0"/>
              </a:spcBef>
              <a:buNone/>
            </a:pPr>
            <a:endParaRPr lang="en-US" altLang="zh-CN" sz="2000" dirty="0">
              <a:solidFill>
                <a:srgbClr val="006600"/>
              </a:solidFill>
            </a:endParaRPr>
          </a:p>
        </p:txBody>
      </p:sp>
      <p:sp>
        <p:nvSpPr>
          <p:cNvPr id="4" name="日期占位符 3"/>
          <p:cNvSpPr>
            <a:spLocks noGrp="1"/>
          </p:cNvSpPr>
          <p:nvPr>
            <p:ph type="dt" sz="half" idx="10"/>
          </p:nvPr>
        </p:nvSpPr>
        <p:spPr/>
        <p:txBody>
          <a:bodyPr/>
          <a:lstStyle/>
          <a:p>
            <a:pPr>
              <a:defRPr/>
            </a:pPr>
            <a:fld id="{E249C418-76D3-4D9E-9E72-CF45FD0D6D0B}"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731EB2-78A3-49B5-B81A-6F66ABFD3DE0}" type="slidenum">
              <a:rPr lang="en-US" altLang="zh-CN">
                <a:latin typeface="Tahoma" panose="020B0604030504040204" pitchFamily="34" charset="0"/>
              </a:rPr>
              <a:t>35</a:t>
            </a:fld>
            <a:r>
              <a:rPr lang="en-US" altLang="zh-CN">
                <a:latin typeface="Tahoma" panose="020B0604030504040204" pitchFamily="34" charset="0"/>
              </a:rPr>
              <a:t>/69</a:t>
            </a:r>
          </a:p>
        </p:txBody>
      </p:sp>
    </p:spTree>
  </p:cSld>
  <p:clrMapOvr>
    <a:masterClrMapping/>
  </p:clrMapOvr>
  <p:transition>
    <p:cover dir="l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3"/>
          <p:cNvSpPr>
            <a:spLocks noGrp="1" noChangeArrowheads="1"/>
          </p:cNvSpPr>
          <p:nvPr>
            <p:ph type="title"/>
          </p:nvPr>
        </p:nvSpPr>
        <p:spPr>
          <a:xfrm>
            <a:off x="2351089" y="-81547"/>
            <a:ext cx="7793037" cy="795337"/>
          </a:xfrm>
          <a:noFill/>
        </p:spPr>
        <p:txBody>
          <a:bodyPr>
            <a:normAutofit/>
          </a:bodyPr>
          <a:lstStyle/>
          <a:p>
            <a:r>
              <a:rPr lang="zh-CN" altLang="en-US" sz="3600"/>
              <a:t>连接查询</a:t>
            </a:r>
            <a:r>
              <a:rPr lang="en-US" altLang="zh-CN" sz="3600"/>
              <a:t>(8)</a:t>
            </a:r>
          </a:p>
        </p:txBody>
      </p:sp>
      <p:sp>
        <p:nvSpPr>
          <p:cNvPr id="37892" name="Rectangle 2"/>
          <p:cNvSpPr>
            <a:spLocks noGrp="1" noChangeArrowheads="1"/>
          </p:cNvSpPr>
          <p:nvPr>
            <p:ph idx="1"/>
          </p:nvPr>
        </p:nvSpPr>
        <p:spPr>
          <a:xfrm>
            <a:off x="609600" y="774065"/>
            <a:ext cx="11074400" cy="5108575"/>
          </a:xfrm>
        </p:spPr>
        <p:txBody>
          <a:bodyPr>
            <a:normAutofit fontScale="97500"/>
          </a:bodyPr>
          <a:lstStyle/>
          <a:p>
            <a:pPr marL="0" indent="373380" algn="just" fontAlgn="auto">
              <a:lnSpc>
                <a:spcPct val="150000"/>
              </a:lnSpc>
              <a:spcBef>
                <a:spcPts val="0"/>
              </a:spcBef>
              <a:buNone/>
            </a:pPr>
            <a:r>
              <a:rPr lang="zh-CN" altLang="en-US" sz="2000" dirty="0">
                <a:solidFill>
                  <a:srgbClr val="148BD4"/>
                </a:solidFill>
              </a:rPr>
              <a:t>例</a:t>
            </a:r>
            <a:r>
              <a:rPr lang="en-US" altLang="zh-CN" sz="2000" dirty="0">
                <a:solidFill>
                  <a:srgbClr val="148BD4"/>
                </a:solidFill>
              </a:rPr>
              <a:t>6.37 </a:t>
            </a:r>
            <a:r>
              <a:rPr lang="zh-CN" altLang="en-US" sz="2000" dirty="0"/>
              <a:t>查询每个学生及其选修课程的成绩情况（含未选课程的学生信息）。</a:t>
            </a:r>
          </a:p>
          <a:p>
            <a:pPr marL="0" indent="373380" algn="just" fontAlgn="auto">
              <a:lnSpc>
                <a:spcPct val="150000"/>
              </a:lnSpc>
              <a:spcBef>
                <a:spcPts val="0"/>
              </a:spcBef>
              <a:buNone/>
            </a:pPr>
            <a:r>
              <a:rPr lang="en-US" altLang="zh-CN" sz="2000" dirty="0"/>
              <a:t>USE JXGL</a:t>
            </a:r>
          </a:p>
          <a:p>
            <a:pPr marL="0" indent="373380" algn="just" fontAlgn="auto">
              <a:lnSpc>
                <a:spcPct val="150000"/>
              </a:lnSpc>
              <a:spcBef>
                <a:spcPts val="0"/>
              </a:spcBef>
              <a:buNone/>
            </a:pPr>
            <a:r>
              <a:rPr lang="en-US" altLang="zh-CN" sz="2000" dirty="0"/>
              <a:t>GO</a:t>
            </a:r>
          </a:p>
          <a:p>
            <a:pPr marL="0" indent="373380" algn="just" fontAlgn="auto">
              <a:lnSpc>
                <a:spcPct val="150000"/>
              </a:lnSpc>
              <a:spcBef>
                <a:spcPts val="0"/>
              </a:spcBef>
              <a:buNone/>
            </a:pPr>
            <a:r>
              <a:rPr lang="en-US" altLang="zh-CN" sz="2000" dirty="0"/>
              <a:t>SELECT S.*,CNO,GRADE</a:t>
            </a:r>
          </a:p>
          <a:p>
            <a:pPr marL="0" indent="373380" algn="just" fontAlgn="auto">
              <a:lnSpc>
                <a:spcPct val="150000"/>
              </a:lnSpc>
              <a:spcBef>
                <a:spcPts val="0"/>
              </a:spcBef>
              <a:buNone/>
            </a:pPr>
            <a:r>
              <a:rPr lang="en-US" altLang="zh-CN" sz="2000" dirty="0"/>
              <a:t>FROM S </a:t>
            </a:r>
            <a:r>
              <a:rPr lang="en-US" altLang="zh-CN" sz="2000" b="1" dirty="0">
                <a:solidFill>
                  <a:srgbClr val="FF0000"/>
                </a:solidFill>
              </a:rPr>
              <a:t>LEFT JOIN </a:t>
            </a:r>
            <a:r>
              <a:rPr lang="en-US" altLang="zh-CN" sz="2000" dirty="0"/>
              <a:t>SC</a:t>
            </a:r>
          </a:p>
          <a:p>
            <a:pPr marL="0" indent="373380" algn="just" fontAlgn="auto">
              <a:lnSpc>
                <a:spcPct val="150000"/>
              </a:lnSpc>
              <a:spcBef>
                <a:spcPts val="0"/>
              </a:spcBef>
              <a:buNone/>
            </a:pPr>
            <a:r>
              <a:rPr lang="en-US" altLang="zh-CN" sz="2000" b="1" dirty="0">
                <a:solidFill>
                  <a:srgbClr val="FF0000"/>
                </a:solidFill>
              </a:rPr>
              <a:t>ON</a:t>
            </a:r>
            <a:r>
              <a:rPr lang="en-US" altLang="zh-CN" sz="2000" dirty="0"/>
              <a:t> S.SNO=SC.SNO </a:t>
            </a:r>
          </a:p>
          <a:p>
            <a:pPr marL="0" indent="373380" algn="just" fontAlgn="auto">
              <a:lnSpc>
                <a:spcPct val="150000"/>
              </a:lnSpc>
              <a:spcBef>
                <a:spcPts val="0"/>
              </a:spcBef>
              <a:buNone/>
            </a:pPr>
            <a:r>
              <a:rPr lang="en-US" altLang="zh-CN" sz="2000" dirty="0"/>
              <a:t>GO</a:t>
            </a:r>
          </a:p>
          <a:p>
            <a:pPr marL="0" indent="373380" algn="just" fontAlgn="auto">
              <a:lnSpc>
                <a:spcPct val="150000"/>
              </a:lnSpc>
              <a:spcBef>
                <a:spcPts val="0"/>
              </a:spcBef>
              <a:buNone/>
            </a:pPr>
            <a:r>
              <a:rPr lang="zh-CN" altLang="en-US" sz="2000" dirty="0"/>
              <a:t>有时在查询学生选修课程情况时，既需要查询</a:t>
            </a:r>
            <a:endParaRPr lang="en-US" altLang="zh-CN" sz="2000" dirty="0"/>
          </a:p>
          <a:p>
            <a:pPr marL="0" indent="373380" algn="just" fontAlgn="auto">
              <a:lnSpc>
                <a:spcPct val="150000"/>
              </a:lnSpc>
              <a:spcBef>
                <a:spcPts val="0"/>
              </a:spcBef>
              <a:buNone/>
            </a:pPr>
            <a:r>
              <a:rPr lang="zh-CN" altLang="en-US" sz="2000" dirty="0"/>
              <a:t>那些有选课信息的学生情况，又需要查询那些</a:t>
            </a:r>
            <a:endParaRPr lang="en-US" altLang="zh-CN" sz="2000" dirty="0"/>
          </a:p>
          <a:p>
            <a:pPr marL="0" indent="373380" algn="just" fontAlgn="auto">
              <a:lnSpc>
                <a:spcPct val="150000"/>
              </a:lnSpc>
              <a:spcBef>
                <a:spcPts val="0"/>
              </a:spcBef>
              <a:buNone/>
            </a:pPr>
            <a:r>
              <a:rPr lang="zh-CN" altLang="en-US" sz="2000" dirty="0"/>
              <a:t>没有选课信息的学生情况，因此会用到左外连</a:t>
            </a:r>
            <a:endParaRPr lang="en-US" altLang="zh-CN" sz="2000" dirty="0"/>
          </a:p>
          <a:p>
            <a:pPr marL="0" indent="373380" algn="just" fontAlgn="auto">
              <a:lnSpc>
                <a:spcPct val="150000"/>
              </a:lnSpc>
              <a:spcBef>
                <a:spcPts val="0"/>
              </a:spcBef>
              <a:buNone/>
            </a:pPr>
            <a:r>
              <a:rPr lang="zh-CN" altLang="en-US" sz="2000" dirty="0"/>
              <a:t>接查询。 </a:t>
            </a:r>
          </a:p>
        </p:txBody>
      </p:sp>
      <p:sp>
        <p:nvSpPr>
          <p:cNvPr id="5" name="日期占位符 3"/>
          <p:cNvSpPr>
            <a:spLocks noGrp="1"/>
          </p:cNvSpPr>
          <p:nvPr>
            <p:ph type="dt" sz="half" idx="10"/>
          </p:nvPr>
        </p:nvSpPr>
        <p:spPr/>
        <p:txBody>
          <a:bodyPr/>
          <a:lstStyle/>
          <a:p>
            <a:pPr>
              <a:defRPr/>
            </a:pPr>
            <a:fld id="{F042365D-5FCA-41AE-A22B-F7AE04732120}"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E55EC7-908C-4A52-A9F2-55D74777AF33}" type="slidenum">
              <a:rPr lang="en-US" altLang="zh-CN">
                <a:latin typeface="Tahoma" panose="020B0604030504040204" pitchFamily="34" charset="0"/>
              </a:rPr>
              <a:t>36</a:t>
            </a:fld>
            <a:r>
              <a:rPr lang="en-US" altLang="zh-CN">
                <a:latin typeface="Tahoma" panose="020B0604030504040204" pitchFamily="34" charset="0"/>
              </a:rPr>
              <a:t>/69</a:t>
            </a:r>
          </a:p>
        </p:txBody>
      </p:sp>
      <p:pic>
        <p:nvPicPr>
          <p:cNvPr id="361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607" y="1848752"/>
            <a:ext cx="5724525"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61476"/>
                                        </p:tgtEl>
                                        <p:attrNameLst>
                                          <p:attrName>style.visibility</p:attrName>
                                        </p:attrNameLst>
                                      </p:cBhvr>
                                      <p:to>
                                        <p:strVal val="visible"/>
                                      </p:to>
                                    </p:set>
                                    <p:animEffect transition="in" filter="slide(fromBottom)">
                                      <p:cBhvr>
                                        <p:cTn id="7" dur="500"/>
                                        <p:tgtEl>
                                          <p:spTgt spid="361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type="title"/>
          </p:nvPr>
        </p:nvSpPr>
        <p:spPr>
          <a:xfrm>
            <a:off x="2351089" y="-137818"/>
            <a:ext cx="7793037" cy="795337"/>
          </a:xfrm>
          <a:noFill/>
        </p:spPr>
        <p:txBody>
          <a:bodyPr>
            <a:normAutofit/>
          </a:bodyPr>
          <a:lstStyle/>
          <a:p>
            <a:r>
              <a:rPr lang="zh-CN" altLang="en-US" sz="3600"/>
              <a:t>连接查询</a:t>
            </a:r>
            <a:r>
              <a:rPr lang="en-US" altLang="zh-CN" sz="3600"/>
              <a:t>(9)</a:t>
            </a:r>
          </a:p>
        </p:txBody>
      </p:sp>
      <p:sp>
        <p:nvSpPr>
          <p:cNvPr id="38916" name="Rectangle 2"/>
          <p:cNvSpPr>
            <a:spLocks noGrp="1" noChangeArrowheads="1"/>
          </p:cNvSpPr>
          <p:nvPr>
            <p:ph idx="1"/>
          </p:nvPr>
        </p:nvSpPr>
        <p:spPr>
          <a:xfrm>
            <a:off x="995680" y="657519"/>
            <a:ext cx="10668000" cy="5327650"/>
          </a:xfrm>
        </p:spPr>
        <p:txBody>
          <a:bodyPr>
            <a:noAutofit/>
          </a:bodyPr>
          <a:lstStyle/>
          <a:p>
            <a:pPr marL="0" indent="373380" algn="just" fontAlgn="auto">
              <a:lnSpc>
                <a:spcPct val="150000"/>
              </a:lnSpc>
              <a:spcBef>
                <a:spcPts val="0"/>
              </a:spcBef>
              <a:spcAft>
                <a:spcPct val="20000"/>
              </a:spcAft>
              <a:buNone/>
            </a:pPr>
            <a:r>
              <a:rPr lang="en-US" altLang="zh-CN" sz="2000" dirty="0">
                <a:solidFill>
                  <a:srgbClr val="E24747"/>
                </a:solidFill>
              </a:rPr>
              <a:t>(2) </a:t>
            </a:r>
            <a:r>
              <a:rPr lang="zh-CN" altLang="en-US" sz="2000" dirty="0">
                <a:solidFill>
                  <a:srgbClr val="E24747"/>
                </a:solidFill>
              </a:rPr>
              <a:t>右外连接</a:t>
            </a:r>
            <a:endParaRPr lang="zh-CN" altLang="en-US" sz="2000" dirty="0">
              <a:solidFill>
                <a:srgbClr val="993300"/>
              </a:solidFill>
            </a:endParaRPr>
          </a:p>
          <a:p>
            <a:pPr marL="0" indent="373380" algn="just" fontAlgn="auto">
              <a:lnSpc>
                <a:spcPct val="150000"/>
              </a:lnSpc>
              <a:spcBef>
                <a:spcPts val="0"/>
              </a:spcBef>
              <a:buNone/>
            </a:pPr>
            <a:r>
              <a:rPr lang="zh-CN" altLang="en-US" sz="2000" dirty="0"/>
              <a:t>右外连接是对连接条件右边的表不加限制。当右边表元组与左边表元组不匹配时，与左边表的相应列值取</a:t>
            </a:r>
            <a:r>
              <a:rPr lang="en-US" altLang="zh-CN" sz="2000" dirty="0"/>
              <a:t>NULL</a:t>
            </a:r>
            <a:r>
              <a:rPr lang="zh-CN" altLang="en-US" sz="2000" dirty="0"/>
              <a:t>。语句格式如下：</a:t>
            </a:r>
          </a:p>
          <a:p>
            <a:pPr marL="0" indent="373380" algn="just" fontAlgn="auto">
              <a:lnSpc>
                <a:spcPct val="150000"/>
              </a:lnSpc>
              <a:spcBef>
                <a:spcPts val="0"/>
              </a:spcBef>
              <a:buNone/>
            </a:pPr>
            <a:r>
              <a:rPr lang="en-US" altLang="zh-CN" sz="2000" dirty="0">
                <a:solidFill>
                  <a:srgbClr val="660066"/>
                </a:solidFill>
              </a:rPr>
              <a:t>SELECT</a:t>
            </a:r>
            <a:r>
              <a:rPr lang="en-US" altLang="zh-CN" sz="2000" dirty="0">
                <a:solidFill>
                  <a:srgbClr val="006600"/>
                </a:solidFill>
              </a:rPr>
              <a:t> &lt;</a:t>
            </a:r>
            <a:r>
              <a:rPr lang="zh-CN" altLang="en-US" sz="2000" dirty="0">
                <a:solidFill>
                  <a:srgbClr val="006600"/>
                </a:solidFill>
              </a:rPr>
              <a:t>目标列表达式</a:t>
            </a:r>
            <a:r>
              <a:rPr lang="en-US" altLang="zh-CN" sz="2000" dirty="0">
                <a:solidFill>
                  <a:srgbClr val="006600"/>
                </a:solidFill>
              </a:rPr>
              <a:t>&gt;[, </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algn="just" fontAlgn="auto">
              <a:lnSpc>
                <a:spcPct val="150000"/>
              </a:lnSpc>
              <a:spcBef>
                <a:spcPts val="0"/>
              </a:spcBef>
              <a:buNone/>
            </a:pPr>
            <a:r>
              <a:rPr lang="en-US" altLang="zh-CN" sz="2000" dirty="0">
                <a:solidFill>
                  <a:srgbClr val="660066"/>
                </a:solidFill>
              </a:rPr>
              <a:t>FROM</a:t>
            </a:r>
            <a:r>
              <a:rPr lang="en-US" altLang="zh-CN" sz="2000" dirty="0">
                <a:solidFill>
                  <a:srgbClr val="006600"/>
                </a:solidFill>
              </a:rPr>
              <a:t> &lt;</a:t>
            </a:r>
            <a:r>
              <a:rPr lang="zh-CN" altLang="en-US" sz="2000" dirty="0">
                <a:solidFill>
                  <a:srgbClr val="006600"/>
                </a:solidFill>
              </a:rPr>
              <a:t>表</a:t>
            </a:r>
            <a:r>
              <a:rPr lang="en-US" altLang="zh-CN" sz="2000" dirty="0">
                <a:solidFill>
                  <a:srgbClr val="006600"/>
                </a:solidFill>
              </a:rPr>
              <a:t>1&gt; </a:t>
            </a:r>
            <a:r>
              <a:rPr lang="en-US" altLang="zh-CN" sz="2000" dirty="0">
                <a:solidFill>
                  <a:srgbClr val="660066"/>
                </a:solidFill>
              </a:rPr>
              <a:t>RIGHT</a:t>
            </a:r>
            <a:r>
              <a:rPr lang="en-US" altLang="zh-CN" sz="2000" dirty="0">
                <a:solidFill>
                  <a:srgbClr val="006600"/>
                </a:solidFill>
              </a:rPr>
              <a:t> [OUTER] </a:t>
            </a:r>
            <a:r>
              <a:rPr lang="en-US" altLang="zh-CN" sz="2000" dirty="0">
                <a:solidFill>
                  <a:srgbClr val="660066"/>
                </a:solidFill>
              </a:rPr>
              <a:t>JOIN</a:t>
            </a:r>
            <a:r>
              <a:rPr lang="en-US" altLang="zh-CN" sz="2000" dirty="0">
                <a:solidFill>
                  <a:srgbClr val="006600"/>
                </a:solidFill>
              </a:rPr>
              <a:t> &lt;</a:t>
            </a:r>
            <a:r>
              <a:rPr lang="zh-CN" altLang="en-US" sz="2000" dirty="0">
                <a:solidFill>
                  <a:srgbClr val="006600"/>
                </a:solidFill>
              </a:rPr>
              <a:t>表</a:t>
            </a:r>
            <a:r>
              <a:rPr lang="en-US" altLang="zh-CN" sz="2000" dirty="0">
                <a:solidFill>
                  <a:srgbClr val="006600"/>
                </a:solidFill>
              </a:rPr>
              <a:t>2&gt;[, </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algn="just" fontAlgn="auto">
              <a:lnSpc>
                <a:spcPct val="150000"/>
              </a:lnSpc>
              <a:spcBef>
                <a:spcPts val="0"/>
              </a:spcBef>
              <a:buNone/>
            </a:pPr>
            <a:r>
              <a:rPr lang="en-US" altLang="zh-CN" sz="2000" dirty="0">
                <a:solidFill>
                  <a:srgbClr val="660066"/>
                </a:solidFill>
              </a:rPr>
              <a:t>ON</a:t>
            </a:r>
            <a:r>
              <a:rPr lang="en-US" altLang="zh-CN" sz="2000" dirty="0">
                <a:solidFill>
                  <a:srgbClr val="006600"/>
                </a:solidFill>
              </a:rPr>
              <a:t> &lt;</a:t>
            </a:r>
            <a:r>
              <a:rPr lang="zh-CN" altLang="en-US" sz="2000" dirty="0">
                <a:solidFill>
                  <a:srgbClr val="006600"/>
                </a:solidFill>
              </a:rPr>
              <a:t>连接条件表达式</a:t>
            </a:r>
            <a:r>
              <a:rPr lang="en-US" altLang="zh-CN" sz="2000" dirty="0">
                <a:solidFill>
                  <a:srgbClr val="006600"/>
                </a:solidFill>
              </a:rPr>
              <a:t>&gt;</a:t>
            </a:r>
          </a:p>
          <a:p>
            <a:pPr marL="0" indent="373380" algn="just" fontAlgn="auto">
              <a:lnSpc>
                <a:spcPct val="150000"/>
              </a:lnSpc>
              <a:spcBef>
                <a:spcPts val="0"/>
              </a:spcBef>
              <a:spcAft>
                <a:spcPct val="20000"/>
              </a:spcAft>
              <a:buNone/>
            </a:pPr>
            <a:r>
              <a:rPr lang="en-US" altLang="zh-CN" sz="2000" dirty="0">
                <a:solidFill>
                  <a:srgbClr val="E24747"/>
                </a:solidFill>
              </a:rPr>
              <a:t>(3) </a:t>
            </a:r>
            <a:r>
              <a:rPr lang="zh-CN" altLang="en-US" sz="2000" dirty="0">
                <a:solidFill>
                  <a:srgbClr val="E24747"/>
                </a:solidFill>
              </a:rPr>
              <a:t>全外连接</a:t>
            </a:r>
            <a:endParaRPr lang="zh-CN" altLang="en-US" sz="2000" dirty="0">
              <a:solidFill>
                <a:srgbClr val="993300"/>
              </a:solidFill>
            </a:endParaRPr>
          </a:p>
          <a:p>
            <a:pPr marL="0" indent="373380" algn="just" fontAlgn="auto">
              <a:lnSpc>
                <a:spcPct val="150000"/>
              </a:lnSpc>
              <a:spcBef>
                <a:spcPts val="0"/>
              </a:spcBef>
              <a:buNone/>
            </a:pPr>
            <a:r>
              <a:rPr lang="zh-CN" altLang="en-US" sz="2000" dirty="0"/>
              <a:t>全外连接是对连接条件的两个表都不加限制。当一边表元组与另一边表元组不匹配时，与另一边表的相应列值取</a:t>
            </a:r>
            <a:r>
              <a:rPr lang="en-US" altLang="zh-CN" sz="2000" dirty="0"/>
              <a:t>NULL</a:t>
            </a:r>
            <a:r>
              <a:rPr lang="zh-CN" altLang="en-US" sz="2000" dirty="0"/>
              <a:t>。语句格式如下：</a:t>
            </a:r>
          </a:p>
          <a:p>
            <a:pPr marL="0" indent="373380" algn="just" fontAlgn="auto">
              <a:lnSpc>
                <a:spcPct val="150000"/>
              </a:lnSpc>
              <a:spcBef>
                <a:spcPts val="0"/>
              </a:spcBef>
              <a:buNone/>
            </a:pPr>
            <a:r>
              <a:rPr lang="en-US" altLang="zh-CN" sz="2000" dirty="0">
                <a:solidFill>
                  <a:srgbClr val="660066"/>
                </a:solidFill>
              </a:rPr>
              <a:t>SELECT </a:t>
            </a:r>
            <a:r>
              <a:rPr lang="en-US" altLang="zh-CN" sz="2000" dirty="0">
                <a:solidFill>
                  <a:srgbClr val="006600"/>
                </a:solidFill>
              </a:rPr>
              <a:t>&lt;</a:t>
            </a:r>
            <a:r>
              <a:rPr lang="zh-CN" altLang="en-US" sz="2000" dirty="0">
                <a:solidFill>
                  <a:srgbClr val="006600"/>
                </a:solidFill>
              </a:rPr>
              <a:t>目标列表达式</a:t>
            </a:r>
            <a:r>
              <a:rPr lang="en-US" altLang="zh-CN" sz="2000" dirty="0">
                <a:solidFill>
                  <a:srgbClr val="006600"/>
                </a:solidFill>
              </a:rPr>
              <a:t>&gt; [, </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algn="just" fontAlgn="auto">
              <a:lnSpc>
                <a:spcPct val="150000"/>
              </a:lnSpc>
              <a:spcBef>
                <a:spcPts val="0"/>
              </a:spcBef>
              <a:buNone/>
            </a:pPr>
            <a:r>
              <a:rPr lang="en-US" altLang="zh-CN" sz="2000" dirty="0">
                <a:solidFill>
                  <a:srgbClr val="660066"/>
                </a:solidFill>
              </a:rPr>
              <a:t>FROM</a:t>
            </a:r>
            <a:r>
              <a:rPr lang="en-US" altLang="zh-CN" sz="2000" dirty="0">
                <a:solidFill>
                  <a:srgbClr val="006600"/>
                </a:solidFill>
              </a:rPr>
              <a:t> &lt;</a:t>
            </a:r>
            <a:r>
              <a:rPr lang="zh-CN" altLang="en-US" sz="2000" dirty="0">
                <a:solidFill>
                  <a:srgbClr val="006600"/>
                </a:solidFill>
              </a:rPr>
              <a:t>表</a:t>
            </a:r>
            <a:r>
              <a:rPr lang="en-US" altLang="zh-CN" sz="2000" dirty="0">
                <a:solidFill>
                  <a:srgbClr val="006600"/>
                </a:solidFill>
              </a:rPr>
              <a:t>1&gt;</a:t>
            </a:r>
            <a:r>
              <a:rPr lang="en-US" altLang="zh-CN" sz="2000" dirty="0">
                <a:solidFill>
                  <a:srgbClr val="660066"/>
                </a:solidFill>
              </a:rPr>
              <a:t> FULL</a:t>
            </a:r>
            <a:r>
              <a:rPr lang="en-US" altLang="zh-CN" sz="2000" dirty="0">
                <a:solidFill>
                  <a:srgbClr val="006600"/>
                </a:solidFill>
              </a:rPr>
              <a:t> [OUTER] </a:t>
            </a:r>
            <a:r>
              <a:rPr lang="en-US" altLang="zh-CN" sz="2000" dirty="0">
                <a:solidFill>
                  <a:srgbClr val="660066"/>
                </a:solidFill>
              </a:rPr>
              <a:t>JOIN</a:t>
            </a:r>
            <a:r>
              <a:rPr lang="en-US" altLang="zh-CN" sz="2000" dirty="0">
                <a:solidFill>
                  <a:srgbClr val="006600"/>
                </a:solidFill>
              </a:rPr>
              <a:t> &lt;</a:t>
            </a:r>
            <a:r>
              <a:rPr lang="zh-CN" altLang="en-US" sz="2000" dirty="0">
                <a:solidFill>
                  <a:srgbClr val="006600"/>
                </a:solidFill>
              </a:rPr>
              <a:t>表</a:t>
            </a:r>
            <a:r>
              <a:rPr lang="en-US" altLang="zh-CN" sz="2000" dirty="0">
                <a:solidFill>
                  <a:srgbClr val="006600"/>
                </a:solidFill>
              </a:rPr>
              <a:t>2&gt;[, </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algn="just" fontAlgn="auto">
              <a:lnSpc>
                <a:spcPct val="150000"/>
              </a:lnSpc>
              <a:spcBef>
                <a:spcPts val="0"/>
              </a:spcBef>
              <a:buNone/>
            </a:pPr>
            <a:r>
              <a:rPr lang="en-US" altLang="zh-CN" sz="2000" dirty="0">
                <a:solidFill>
                  <a:srgbClr val="660066"/>
                </a:solidFill>
              </a:rPr>
              <a:t>ON</a:t>
            </a:r>
            <a:r>
              <a:rPr lang="en-US" altLang="zh-CN" sz="2000" dirty="0">
                <a:solidFill>
                  <a:srgbClr val="006600"/>
                </a:solidFill>
              </a:rPr>
              <a:t> &lt;</a:t>
            </a:r>
            <a:r>
              <a:rPr lang="zh-CN" altLang="en-US" sz="2000" dirty="0">
                <a:solidFill>
                  <a:srgbClr val="006600"/>
                </a:solidFill>
              </a:rPr>
              <a:t>连接条件表达式</a:t>
            </a:r>
            <a:r>
              <a:rPr lang="en-US" altLang="zh-CN" sz="2000" dirty="0">
                <a:solidFill>
                  <a:srgbClr val="006600"/>
                </a:solidFill>
              </a:rPr>
              <a:t>&gt;</a:t>
            </a:r>
          </a:p>
        </p:txBody>
      </p:sp>
      <p:sp>
        <p:nvSpPr>
          <p:cNvPr id="4" name="日期占位符 3"/>
          <p:cNvSpPr>
            <a:spLocks noGrp="1"/>
          </p:cNvSpPr>
          <p:nvPr>
            <p:ph type="dt" sz="half" idx="10"/>
          </p:nvPr>
        </p:nvSpPr>
        <p:spPr/>
        <p:txBody>
          <a:bodyPr/>
          <a:lstStyle/>
          <a:p>
            <a:pPr>
              <a:defRPr/>
            </a:pPr>
            <a:fld id="{3D5AAD3F-CA9C-456D-BD02-828D1DA9C464}"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090391-8FC8-4586-B2C7-C10F68CBD0B6}" type="slidenum">
              <a:rPr lang="en-US" altLang="zh-CN">
                <a:latin typeface="Tahoma" panose="020B0604030504040204" pitchFamily="34" charset="0"/>
              </a:rPr>
              <a:t>37</a:t>
            </a:fld>
            <a:r>
              <a:rPr lang="en-US" altLang="zh-CN">
                <a:latin typeface="Tahoma" panose="020B0604030504040204" pitchFamily="34" charset="0"/>
              </a:rPr>
              <a:t>/69</a:t>
            </a:r>
          </a:p>
        </p:txBody>
      </p:sp>
    </p:spTree>
  </p:cSld>
  <p:clrMapOvr>
    <a:masterClrMapping/>
  </p:clrMapOvr>
  <p:transition>
    <p:cover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type="title"/>
          </p:nvPr>
        </p:nvSpPr>
        <p:spPr>
          <a:xfrm>
            <a:off x="2351089" y="-81547"/>
            <a:ext cx="7793037" cy="795337"/>
          </a:xfrm>
          <a:noFill/>
        </p:spPr>
        <p:txBody>
          <a:bodyPr>
            <a:normAutofit/>
          </a:bodyPr>
          <a:lstStyle/>
          <a:p>
            <a:r>
              <a:rPr lang="zh-CN" altLang="en-US" sz="3600"/>
              <a:t>连接查询</a:t>
            </a:r>
            <a:r>
              <a:rPr lang="en-US" altLang="zh-CN" sz="3600"/>
              <a:t>(10)</a:t>
            </a:r>
          </a:p>
        </p:txBody>
      </p:sp>
      <p:sp>
        <p:nvSpPr>
          <p:cNvPr id="39940" name="Rectangle 2"/>
          <p:cNvSpPr>
            <a:spLocks noGrp="1" noChangeArrowheads="1"/>
          </p:cNvSpPr>
          <p:nvPr>
            <p:ph idx="1"/>
          </p:nvPr>
        </p:nvSpPr>
        <p:spPr>
          <a:xfrm>
            <a:off x="1341120" y="713790"/>
            <a:ext cx="10261600" cy="4752975"/>
          </a:xfrm>
        </p:spPr>
        <p:txBody>
          <a:bodyPr>
            <a:noAutofit/>
          </a:bodyPr>
          <a:lstStyle/>
          <a:p>
            <a:pPr marL="0" indent="373380" algn="just"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148BD4"/>
                </a:solidFill>
              </a:rPr>
              <a:t>交叉连接</a:t>
            </a:r>
            <a:endParaRPr lang="zh-CN" altLang="en-US" sz="2000" dirty="0">
              <a:solidFill>
                <a:srgbClr val="0000CC"/>
              </a:solidFill>
            </a:endParaRPr>
          </a:p>
          <a:p>
            <a:pPr marL="0" indent="373380" algn="just" fontAlgn="auto">
              <a:lnSpc>
                <a:spcPct val="150000"/>
              </a:lnSpc>
              <a:spcBef>
                <a:spcPts val="0"/>
              </a:spcBef>
              <a:buNone/>
            </a:pPr>
            <a:r>
              <a:rPr lang="zh-CN" altLang="en-US" sz="2000" dirty="0"/>
              <a:t>交叉连接（</a:t>
            </a:r>
            <a:r>
              <a:rPr lang="en-US" altLang="zh-CN" sz="2000" dirty="0"/>
              <a:t>cross join</a:t>
            </a:r>
            <a:r>
              <a:rPr lang="zh-CN" altLang="en-US" sz="2000" dirty="0"/>
              <a:t>）也称为笛卡尔积，它是在没有连接条件下的两个表的连接，包含了所连接的两个表中所有元组的全部组合。</a:t>
            </a:r>
          </a:p>
          <a:p>
            <a:pPr marL="0" indent="373380" algn="just" fontAlgn="auto">
              <a:lnSpc>
                <a:spcPct val="150000"/>
              </a:lnSpc>
              <a:spcBef>
                <a:spcPts val="0"/>
              </a:spcBef>
              <a:buNone/>
            </a:pPr>
            <a:r>
              <a:rPr lang="zh-CN" altLang="en-US" sz="2000" dirty="0"/>
              <a:t>该连接方式在实际应用中是很少的。语句格式如下：</a:t>
            </a:r>
          </a:p>
          <a:p>
            <a:pPr marL="0" indent="373380" algn="just" fontAlgn="auto">
              <a:lnSpc>
                <a:spcPct val="150000"/>
              </a:lnSpc>
              <a:spcBef>
                <a:spcPts val="0"/>
              </a:spcBef>
              <a:buNone/>
            </a:pPr>
            <a:r>
              <a:rPr lang="zh-CN" altLang="en-US" sz="2000" dirty="0">
                <a:solidFill>
                  <a:srgbClr val="ED13A4"/>
                </a:solidFill>
              </a:rPr>
              <a:t>  </a:t>
            </a:r>
            <a:r>
              <a:rPr lang="en-US" altLang="zh-CN" sz="2000" dirty="0">
                <a:solidFill>
                  <a:srgbClr val="ED13A4"/>
                </a:solidFill>
              </a:rPr>
              <a:t>SELECT </a:t>
            </a:r>
            <a:r>
              <a:rPr lang="en-US" altLang="zh-CN" sz="2000" dirty="0">
                <a:solidFill>
                  <a:srgbClr val="006600"/>
                </a:solidFill>
              </a:rPr>
              <a:t>&lt;</a:t>
            </a:r>
            <a:r>
              <a:rPr lang="zh-CN" altLang="en-US" sz="2000" dirty="0">
                <a:solidFill>
                  <a:srgbClr val="006600"/>
                </a:solidFill>
              </a:rPr>
              <a:t>目标列表达式</a:t>
            </a:r>
            <a:r>
              <a:rPr lang="en-US" altLang="zh-CN" sz="2000" dirty="0">
                <a:solidFill>
                  <a:srgbClr val="006600"/>
                </a:solidFill>
              </a:rPr>
              <a:t>&gt; [,1 </a:t>
            </a:r>
            <a:r>
              <a:rPr lang="en-US" altLang="zh-CN" sz="2000" dirty="0">
                <a:solidFill>
                  <a:srgbClr val="006600"/>
                </a:solidFill>
                <a:latin typeface="Arial" panose="020B0604020202020204" pitchFamily="34" charset="0"/>
              </a:rPr>
              <a:t>…</a:t>
            </a:r>
            <a:r>
              <a:rPr lang="en-US" altLang="zh-CN" sz="2000" dirty="0">
                <a:solidFill>
                  <a:srgbClr val="006600"/>
                </a:solidFill>
              </a:rPr>
              <a:t>n]</a:t>
            </a:r>
          </a:p>
          <a:p>
            <a:pPr marL="0" indent="373380" algn="just" fontAlgn="auto">
              <a:lnSpc>
                <a:spcPct val="150000"/>
              </a:lnSpc>
              <a:spcBef>
                <a:spcPts val="0"/>
              </a:spcBef>
              <a:buNone/>
            </a:pPr>
            <a:r>
              <a:rPr lang="en-US" altLang="zh-CN" sz="2000" dirty="0">
                <a:solidFill>
                  <a:srgbClr val="ED13A4"/>
                </a:solidFill>
              </a:rPr>
              <a:t>  FROM </a:t>
            </a:r>
            <a:r>
              <a:rPr lang="en-US" altLang="zh-CN" sz="2000" dirty="0">
                <a:solidFill>
                  <a:srgbClr val="006600"/>
                </a:solidFill>
              </a:rPr>
              <a:t>&lt;</a:t>
            </a:r>
            <a:r>
              <a:rPr lang="zh-CN" altLang="en-US" sz="2000" dirty="0">
                <a:solidFill>
                  <a:srgbClr val="006600"/>
                </a:solidFill>
              </a:rPr>
              <a:t>表</a:t>
            </a:r>
            <a:r>
              <a:rPr lang="en-US" altLang="zh-CN" sz="2000" dirty="0">
                <a:solidFill>
                  <a:srgbClr val="006600"/>
                </a:solidFill>
              </a:rPr>
              <a:t>1&gt;</a:t>
            </a:r>
            <a:r>
              <a:rPr lang="en-US" altLang="zh-CN" sz="2000" dirty="0">
                <a:solidFill>
                  <a:srgbClr val="ED13A4"/>
                </a:solidFill>
              </a:rPr>
              <a:t> </a:t>
            </a:r>
            <a:r>
              <a:rPr lang="en-US" altLang="zh-CN" sz="2000" dirty="0">
                <a:solidFill>
                  <a:srgbClr val="006600"/>
                </a:solidFill>
              </a:rPr>
              <a:t>CROSS JOIN &lt;</a:t>
            </a:r>
            <a:r>
              <a:rPr lang="zh-CN" altLang="en-US" sz="2000" dirty="0">
                <a:solidFill>
                  <a:srgbClr val="006600"/>
                </a:solidFill>
              </a:rPr>
              <a:t>表</a:t>
            </a:r>
            <a:r>
              <a:rPr lang="en-US" altLang="zh-CN" sz="2000" dirty="0">
                <a:solidFill>
                  <a:srgbClr val="006600"/>
                </a:solidFill>
              </a:rPr>
              <a:t>2&gt;[,1 </a:t>
            </a:r>
            <a:r>
              <a:rPr lang="en-US" altLang="zh-CN" sz="2000" dirty="0">
                <a:solidFill>
                  <a:srgbClr val="006600"/>
                </a:solidFill>
                <a:latin typeface="Arial" panose="020B0604020202020204" pitchFamily="34" charset="0"/>
              </a:rPr>
              <a:t>…</a:t>
            </a:r>
            <a:r>
              <a:rPr lang="en-US" altLang="zh-CN" sz="2000" dirty="0">
                <a:solidFill>
                  <a:srgbClr val="006600"/>
                </a:solidFill>
              </a:rPr>
              <a:t>n]</a:t>
            </a:r>
          </a:p>
          <a:p>
            <a:pPr marL="0" indent="373380" algn="just" fontAlgn="auto">
              <a:lnSpc>
                <a:spcPct val="150000"/>
              </a:lnSpc>
              <a:spcBef>
                <a:spcPts val="0"/>
              </a:spcBef>
              <a:buNone/>
            </a:pPr>
            <a:r>
              <a:rPr lang="zh-CN" altLang="en-US" sz="2000" dirty="0">
                <a:solidFill>
                  <a:srgbClr val="006600"/>
                </a:solidFill>
              </a:rPr>
              <a:t>例</a:t>
            </a:r>
            <a:r>
              <a:rPr lang="en-US" altLang="zh-CN" sz="2000" dirty="0">
                <a:solidFill>
                  <a:srgbClr val="006600"/>
                </a:solidFill>
              </a:rPr>
              <a:t>6.38</a:t>
            </a:r>
            <a:r>
              <a:rPr lang="en-US" altLang="zh-CN" sz="2000" dirty="0"/>
              <a:t> </a:t>
            </a:r>
            <a:r>
              <a:rPr lang="zh-CN" altLang="en-US" sz="2000" dirty="0"/>
              <a:t>查询所有学生可能的选课情况。</a:t>
            </a:r>
          </a:p>
          <a:p>
            <a:pPr marL="0" indent="373380" algn="just" fontAlgn="auto">
              <a:lnSpc>
                <a:spcPct val="150000"/>
              </a:lnSpc>
              <a:spcBef>
                <a:spcPts val="0"/>
              </a:spcBef>
              <a:buNone/>
            </a:pPr>
            <a:r>
              <a:rPr lang="en-US" altLang="zh-CN" sz="2000" dirty="0"/>
              <a:t>USE JXGL</a:t>
            </a:r>
          </a:p>
          <a:p>
            <a:pPr marL="0" indent="373380" algn="just" fontAlgn="auto">
              <a:lnSpc>
                <a:spcPct val="150000"/>
              </a:lnSpc>
              <a:spcBef>
                <a:spcPts val="0"/>
              </a:spcBef>
              <a:buNone/>
            </a:pPr>
            <a:r>
              <a:rPr lang="en-US" altLang="zh-CN" sz="2000" dirty="0"/>
              <a:t>GO</a:t>
            </a:r>
          </a:p>
          <a:p>
            <a:pPr marL="0" indent="373380" algn="just" fontAlgn="auto">
              <a:lnSpc>
                <a:spcPct val="150000"/>
              </a:lnSpc>
              <a:spcBef>
                <a:spcPts val="0"/>
              </a:spcBef>
              <a:buNone/>
            </a:pPr>
            <a:r>
              <a:rPr lang="en-US" altLang="zh-CN" sz="2000" dirty="0"/>
              <a:t>SELECT S.*,C.CNO</a:t>
            </a:r>
          </a:p>
          <a:p>
            <a:pPr marL="0" indent="373380" algn="just" fontAlgn="auto">
              <a:lnSpc>
                <a:spcPct val="150000"/>
              </a:lnSpc>
              <a:spcBef>
                <a:spcPts val="0"/>
              </a:spcBef>
              <a:buNone/>
            </a:pPr>
            <a:r>
              <a:rPr lang="en-US" altLang="zh-CN" sz="2000" dirty="0"/>
              <a:t>FROM S  CROSS JOIN C</a:t>
            </a:r>
          </a:p>
          <a:p>
            <a:pPr marL="0" indent="373380" algn="just" fontAlgn="auto">
              <a:lnSpc>
                <a:spcPct val="150000"/>
              </a:lnSpc>
              <a:spcBef>
                <a:spcPts val="0"/>
              </a:spcBef>
              <a:buNone/>
            </a:pPr>
            <a:r>
              <a:rPr lang="en-US" altLang="zh-CN" sz="2000" dirty="0"/>
              <a:t>GO</a:t>
            </a:r>
          </a:p>
        </p:txBody>
      </p:sp>
      <p:sp>
        <p:nvSpPr>
          <p:cNvPr id="4" name="日期占位符 3"/>
          <p:cNvSpPr>
            <a:spLocks noGrp="1"/>
          </p:cNvSpPr>
          <p:nvPr>
            <p:ph type="dt" sz="half" idx="10"/>
          </p:nvPr>
        </p:nvSpPr>
        <p:spPr/>
        <p:txBody>
          <a:bodyPr/>
          <a:lstStyle/>
          <a:p>
            <a:pPr>
              <a:defRPr/>
            </a:pPr>
            <a:fld id="{6B83D3F3-DF60-422C-9F34-23AA9AB9C36A}"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1BED91-2C3E-488D-858E-65F0221B332F}" type="slidenum">
              <a:rPr lang="en-US" altLang="zh-CN">
                <a:latin typeface="Tahoma" panose="020B0604030504040204" pitchFamily="34" charset="0"/>
              </a:rPr>
              <a:t>38</a:t>
            </a:fld>
            <a:r>
              <a:rPr lang="en-US" altLang="zh-CN">
                <a:latin typeface="Tahoma" panose="020B0604030504040204" pitchFamily="34" charset="0"/>
              </a:rPr>
              <a:t>/69</a:t>
            </a:r>
          </a:p>
        </p:txBody>
      </p:sp>
    </p:spTree>
  </p:cSld>
  <p:clrMapOvr>
    <a:masterClrMapping/>
  </p:clrMapOvr>
  <p:transition>
    <p:comb/>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609600" y="-101984"/>
            <a:ext cx="10871200" cy="731839"/>
          </a:xfrm>
        </p:spPr>
        <p:txBody>
          <a:bodyPr>
            <a:normAutofit/>
          </a:bodyPr>
          <a:lstStyle/>
          <a:p>
            <a:r>
              <a:rPr lang="zh-CN" altLang="en-US" sz="3600"/>
              <a:t>本次课小结</a:t>
            </a:r>
          </a:p>
        </p:txBody>
      </p:sp>
      <p:sp>
        <p:nvSpPr>
          <p:cNvPr id="40965" name="Rectangle 3"/>
          <p:cNvSpPr>
            <a:spLocks noGrp="1" noChangeArrowheads="1"/>
          </p:cNvSpPr>
          <p:nvPr>
            <p:ph idx="1"/>
          </p:nvPr>
        </p:nvSpPr>
        <p:spPr>
          <a:xfrm>
            <a:off x="1950720" y="1084676"/>
            <a:ext cx="8869680" cy="4688648"/>
          </a:xfrm>
        </p:spPr>
        <p:txBody>
          <a:bodyPr>
            <a:normAutofit/>
          </a:bodyPr>
          <a:lstStyle/>
          <a:p>
            <a:pPr marL="0" indent="373380">
              <a:lnSpc>
                <a:spcPct val="150000"/>
              </a:lnSpc>
            </a:pPr>
            <a:r>
              <a:rPr lang="en-US" altLang="zh-CN" sz="2000" dirty="0"/>
              <a:t>SELECT</a:t>
            </a:r>
            <a:r>
              <a:rPr lang="zh-CN" altLang="en-US" sz="2000" dirty="0"/>
              <a:t>语句的基本结构</a:t>
            </a:r>
          </a:p>
          <a:p>
            <a:pPr marL="0" indent="373380">
              <a:lnSpc>
                <a:spcPct val="150000"/>
              </a:lnSpc>
            </a:pPr>
            <a:r>
              <a:rPr lang="zh-CN" altLang="en-US" sz="2000" dirty="0"/>
              <a:t> 带有</a:t>
            </a:r>
            <a:r>
              <a:rPr lang="en-US" altLang="zh-CN" sz="2000" dirty="0"/>
              <a:t>WHERE</a:t>
            </a:r>
            <a:r>
              <a:rPr lang="zh-CN" altLang="en-US" sz="2000" dirty="0"/>
              <a:t>子句的查询</a:t>
            </a:r>
          </a:p>
          <a:p>
            <a:pPr marL="0" indent="373380">
              <a:lnSpc>
                <a:spcPct val="150000"/>
              </a:lnSpc>
            </a:pPr>
            <a:r>
              <a:rPr lang="zh-CN" altLang="en-US" sz="2000" dirty="0"/>
              <a:t>带有</a:t>
            </a:r>
            <a:r>
              <a:rPr lang="en-US" altLang="zh-CN" sz="2000" dirty="0"/>
              <a:t>ORDER BY</a:t>
            </a:r>
            <a:r>
              <a:rPr lang="zh-CN" altLang="en-US" sz="2000" dirty="0"/>
              <a:t>子句的查询</a:t>
            </a:r>
          </a:p>
          <a:p>
            <a:pPr marL="0" indent="373380">
              <a:lnSpc>
                <a:spcPct val="150000"/>
              </a:lnSpc>
            </a:pPr>
            <a:r>
              <a:rPr lang="zh-CN" altLang="en-US" sz="2000" dirty="0"/>
              <a:t>带有</a:t>
            </a:r>
            <a:r>
              <a:rPr lang="en-US" altLang="zh-CN" sz="2000" dirty="0"/>
              <a:t>GROUP BY</a:t>
            </a:r>
            <a:r>
              <a:rPr lang="zh-CN" altLang="en-US" sz="2000" dirty="0"/>
              <a:t>子句的查询输出结果选项</a:t>
            </a:r>
          </a:p>
          <a:p>
            <a:pPr marL="0" indent="373380">
              <a:lnSpc>
                <a:spcPct val="150000"/>
              </a:lnSpc>
            </a:pPr>
            <a:r>
              <a:rPr lang="zh-CN" altLang="en-US" sz="2000" dirty="0"/>
              <a:t> 联合查询</a:t>
            </a:r>
          </a:p>
          <a:p>
            <a:pPr marL="0" indent="373380">
              <a:lnSpc>
                <a:spcPct val="150000"/>
              </a:lnSpc>
            </a:pPr>
            <a:r>
              <a:rPr lang="zh-CN" altLang="en-US" sz="2000" dirty="0"/>
              <a:t>多表连接查询 </a:t>
            </a:r>
          </a:p>
          <a:p>
            <a:pPr marL="0" indent="373380">
              <a:buNone/>
            </a:pPr>
            <a:endParaRPr lang="zh-CN" altLang="en-US" sz="2400" dirty="0"/>
          </a:p>
          <a:p>
            <a:pPr marL="0" indent="373380">
              <a:buNone/>
            </a:pPr>
            <a:r>
              <a:rPr lang="zh-CN" altLang="en-US" sz="2400" dirty="0"/>
              <a:t>需要同学们熟练掌握</a:t>
            </a:r>
          </a:p>
          <a:p>
            <a:pPr marL="0" indent="373380">
              <a:buNone/>
            </a:pPr>
            <a:r>
              <a:rPr lang="zh-CN" altLang="en-US" sz="2400" dirty="0"/>
              <a:t>   </a:t>
            </a:r>
          </a:p>
          <a:p>
            <a:pPr marL="0" indent="373380">
              <a:buNone/>
            </a:pPr>
            <a:endParaRPr lang="en-US" altLang="zh-CN" sz="3200" dirty="0">
              <a:solidFill>
                <a:srgbClr val="0000CC"/>
              </a:solidFill>
            </a:endParaRPr>
          </a:p>
        </p:txBody>
      </p:sp>
      <p:sp>
        <p:nvSpPr>
          <p:cNvPr id="4" name="日期占位符 3"/>
          <p:cNvSpPr>
            <a:spLocks noGrp="1"/>
          </p:cNvSpPr>
          <p:nvPr>
            <p:ph type="dt" sz="half" idx="10"/>
          </p:nvPr>
        </p:nvSpPr>
        <p:spPr/>
        <p:txBody>
          <a:bodyPr/>
          <a:lstStyle/>
          <a:p>
            <a:pPr>
              <a:defRPr/>
            </a:pPr>
            <a:fld id="{0EBFFB51-9E99-49E2-8729-6C66A922E0A1}"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791BD4-8583-4387-A2A2-FBE88C5A1363}" type="slidenum">
              <a:rPr lang="en-US" altLang="zh-CN">
                <a:latin typeface="Tahoma" panose="020B0604030504040204" pitchFamily="34" charset="0"/>
              </a:rPr>
              <a:t>39</a:t>
            </a:fld>
            <a:r>
              <a:rPr lang="en-US" altLang="zh-CN">
                <a:latin typeface="Tahoma" panose="020B0604030504040204" pitchFamily="34" charset="0"/>
              </a:rPr>
              <a:t>/69</a:t>
            </a:r>
          </a:p>
        </p:txBody>
      </p:sp>
    </p:spTree>
  </p:cSld>
  <p:clrMapOvr>
    <a:masterClrMapping/>
  </p:clrMapOvr>
  <p:transition>
    <p:split orient="ver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468923" y="-45246"/>
            <a:ext cx="10871200" cy="731839"/>
          </a:xfrm>
        </p:spPr>
        <p:txBody>
          <a:bodyPr/>
          <a:lstStyle/>
          <a:p>
            <a:pPr eaLnBrk="1" hangingPunct="1"/>
            <a:r>
              <a:rPr lang="en-US" altLang="zh-CN" sz="3600"/>
              <a:t>SELECT</a:t>
            </a:r>
            <a:r>
              <a:rPr lang="zh-CN" altLang="en-US" sz="3600"/>
              <a:t>查询语句的结构 </a:t>
            </a:r>
            <a:r>
              <a:rPr lang="en-US" altLang="zh-CN" sz="3600"/>
              <a:t>(2) </a:t>
            </a:r>
          </a:p>
        </p:txBody>
      </p:sp>
      <p:sp>
        <p:nvSpPr>
          <p:cNvPr id="6149" name="Rectangle 3"/>
          <p:cNvSpPr>
            <a:spLocks noGrp="1" noChangeArrowheads="1"/>
          </p:cNvSpPr>
          <p:nvPr>
            <p:ph idx="1"/>
          </p:nvPr>
        </p:nvSpPr>
        <p:spPr>
          <a:xfrm>
            <a:off x="1919288" y="1052513"/>
            <a:ext cx="8280400" cy="5256212"/>
          </a:xfrm>
        </p:spPr>
        <p:txBody>
          <a:bodyPr/>
          <a:lstStyle/>
          <a:p>
            <a:pPr marL="0" indent="373380">
              <a:buNone/>
            </a:pPr>
            <a:r>
              <a:rPr lang="en-US" altLang="zh-CN"/>
              <a:t>  </a:t>
            </a:r>
          </a:p>
        </p:txBody>
      </p:sp>
      <p:sp>
        <p:nvSpPr>
          <p:cNvPr id="5" name="日期占位符 3"/>
          <p:cNvSpPr>
            <a:spLocks noGrp="1"/>
          </p:cNvSpPr>
          <p:nvPr>
            <p:ph type="dt" sz="half" idx="10"/>
          </p:nvPr>
        </p:nvSpPr>
        <p:spPr/>
        <p:txBody>
          <a:bodyPr/>
          <a:lstStyle/>
          <a:p>
            <a:pPr>
              <a:defRPr/>
            </a:pPr>
            <a:fld id="{21A77A20-24C8-4C4D-95DC-627FAC5C5EC9}"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F5E54B-5EFD-4D04-B143-D2C5522B2082}" type="slidenum">
              <a:rPr lang="en-US" altLang="zh-CN">
                <a:latin typeface="Tahoma" panose="020B0604030504040204" pitchFamily="34" charset="0"/>
              </a:rPr>
              <a:t>4</a:t>
            </a:fld>
            <a:r>
              <a:rPr lang="en-US" altLang="zh-CN">
                <a:latin typeface="Tahoma" panose="020B0604030504040204" pitchFamily="34" charset="0"/>
              </a:rPr>
              <a:t>/69</a:t>
            </a:r>
          </a:p>
        </p:txBody>
      </p:sp>
      <p:sp>
        <p:nvSpPr>
          <p:cNvPr id="6150" name="Rectangle 4"/>
          <p:cNvSpPr>
            <a:spLocks noChangeArrowheads="1"/>
          </p:cNvSpPr>
          <p:nvPr/>
        </p:nvSpPr>
        <p:spPr bwMode="auto">
          <a:xfrm>
            <a:off x="1239520" y="1702991"/>
            <a:ext cx="9591040" cy="2294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b="1" dirty="0">
                <a:solidFill>
                  <a:srgbClr val="E24747"/>
                </a:solidFill>
              </a:rPr>
              <a:t>    &lt;</a:t>
            </a:r>
            <a:r>
              <a:rPr lang="zh-CN" altLang="en-US" sz="2000" b="1" dirty="0">
                <a:solidFill>
                  <a:srgbClr val="E24747"/>
                </a:solidFill>
              </a:rPr>
              <a:t>目标列表达式</a:t>
            </a:r>
            <a:r>
              <a:rPr lang="en-US" altLang="zh-CN" sz="2000" b="1" dirty="0">
                <a:solidFill>
                  <a:srgbClr val="E24747"/>
                </a:solidFill>
              </a:rPr>
              <a:t>&gt;</a:t>
            </a:r>
            <a:r>
              <a:rPr lang="zh-CN" altLang="en-US" sz="2000" b="1" dirty="0">
                <a:solidFill>
                  <a:srgbClr val="E24747"/>
                </a:solidFill>
              </a:rPr>
              <a:t>：</a:t>
            </a:r>
            <a:r>
              <a:rPr lang="zh-CN" altLang="en-US" sz="2000" b="1" dirty="0"/>
              <a:t>描述结果集的列，它制定了结果集中要包含的列的名称。</a:t>
            </a:r>
          </a:p>
          <a:p>
            <a:pPr eaLnBrk="1" hangingPunct="1">
              <a:lnSpc>
                <a:spcPct val="150000"/>
              </a:lnSpc>
            </a:pPr>
            <a:r>
              <a:rPr lang="zh-CN" altLang="en-US" sz="2000" b="1" dirty="0">
                <a:solidFill>
                  <a:srgbClr val="660066"/>
                </a:solidFill>
              </a:rPr>
              <a:t>    </a:t>
            </a:r>
            <a:r>
              <a:rPr lang="en-US" altLang="zh-CN" sz="2000" b="1" dirty="0">
                <a:solidFill>
                  <a:srgbClr val="E24747"/>
                </a:solidFill>
              </a:rPr>
              <a:t>INTO &lt;</a:t>
            </a:r>
            <a:r>
              <a:rPr lang="zh-CN" altLang="en-US" sz="2000" b="1" dirty="0">
                <a:solidFill>
                  <a:srgbClr val="E24747"/>
                </a:solidFill>
              </a:rPr>
              <a:t>新表名</a:t>
            </a:r>
            <a:r>
              <a:rPr lang="en-US" altLang="zh-CN" sz="2000" b="1" dirty="0">
                <a:solidFill>
                  <a:srgbClr val="E24747"/>
                </a:solidFill>
              </a:rPr>
              <a:t>&gt;</a:t>
            </a:r>
            <a:r>
              <a:rPr lang="zh-CN" altLang="en-US" sz="2000" b="1" dirty="0">
                <a:solidFill>
                  <a:srgbClr val="E24747"/>
                </a:solidFill>
              </a:rPr>
              <a:t>：</a:t>
            </a:r>
            <a:r>
              <a:rPr lang="zh-CN" altLang="en-US" sz="2000" b="1" dirty="0"/>
              <a:t>指定使用结果集来创建新表，</a:t>
            </a:r>
            <a:r>
              <a:rPr lang="en-US" altLang="zh-CN" sz="2000" b="1" dirty="0"/>
              <a:t>&lt;</a:t>
            </a:r>
            <a:r>
              <a:rPr lang="zh-CN" altLang="en-US" sz="2000" b="1" dirty="0"/>
              <a:t>新表名</a:t>
            </a:r>
            <a:r>
              <a:rPr lang="en-US" altLang="zh-CN" sz="2000" b="1" dirty="0"/>
              <a:t>&gt;</a:t>
            </a:r>
            <a:r>
              <a:rPr lang="zh-CN" altLang="en-US" sz="2000" b="1" dirty="0"/>
              <a:t>指定新表的名称。  </a:t>
            </a:r>
          </a:p>
          <a:p>
            <a:pPr eaLnBrk="1" hangingPunct="1">
              <a:lnSpc>
                <a:spcPct val="150000"/>
              </a:lnSpc>
            </a:pPr>
            <a:r>
              <a:rPr lang="zh-CN" altLang="en-US" sz="2000" b="1" dirty="0">
                <a:solidFill>
                  <a:srgbClr val="E24747"/>
                </a:solidFill>
              </a:rPr>
              <a:t>   </a:t>
            </a:r>
            <a:r>
              <a:rPr lang="en-US" altLang="zh-CN" sz="2000" b="1" dirty="0">
                <a:solidFill>
                  <a:srgbClr val="E24747"/>
                </a:solidFill>
              </a:rPr>
              <a:t>FROM &lt;</a:t>
            </a:r>
            <a:r>
              <a:rPr lang="zh-CN" altLang="en-US" sz="2000" b="1" dirty="0">
                <a:solidFill>
                  <a:srgbClr val="E24747"/>
                </a:solidFill>
              </a:rPr>
              <a:t>表名</a:t>
            </a:r>
            <a:r>
              <a:rPr lang="en-US" altLang="zh-CN" sz="2000" b="1" dirty="0">
                <a:solidFill>
                  <a:srgbClr val="E24747"/>
                </a:solidFill>
              </a:rPr>
              <a:t>&gt;|&lt;</a:t>
            </a:r>
            <a:r>
              <a:rPr lang="zh-CN" altLang="en-US" sz="2000" b="1" dirty="0">
                <a:solidFill>
                  <a:srgbClr val="E24747"/>
                </a:solidFill>
              </a:rPr>
              <a:t>视图名</a:t>
            </a:r>
            <a:r>
              <a:rPr lang="en-US" altLang="zh-CN" sz="2000" b="1" dirty="0">
                <a:solidFill>
                  <a:srgbClr val="E24747"/>
                </a:solidFill>
              </a:rPr>
              <a:t>&gt;</a:t>
            </a:r>
            <a:r>
              <a:rPr lang="zh-CN" altLang="en-US" sz="2000" b="1" dirty="0">
                <a:solidFill>
                  <a:srgbClr val="E24747"/>
                </a:solidFill>
              </a:rPr>
              <a:t>：</a:t>
            </a:r>
            <a:r>
              <a:rPr lang="zh-CN" altLang="en-US" sz="2000" b="1" dirty="0"/>
              <a:t>该子句指定从中查询到结果集数据的源表名或源视图名。</a:t>
            </a:r>
          </a:p>
          <a:p>
            <a:pPr eaLnBrk="1" hangingPunct="1">
              <a:lnSpc>
                <a:spcPct val="150000"/>
              </a:lnSpc>
            </a:pPr>
            <a:r>
              <a:rPr lang="zh-CN" altLang="en-US" sz="2000" b="1" dirty="0">
                <a:solidFill>
                  <a:srgbClr val="E24747"/>
                </a:solidFill>
              </a:rPr>
              <a:t>   </a:t>
            </a:r>
            <a:r>
              <a:rPr lang="en-US" altLang="zh-CN" sz="2000" b="1" dirty="0">
                <a:solidFill>
                  <a:srgbClr val="E24747"/>
                </a:solidFill>
              </a:rPr>
              <a:t>WHERE &lt;</a:t>
            </a:r>
            <a:r>
              <a:rPr lang="zh-CN" altLang="en-US" sz="2000" b="1" dirty="0">
                <a:solidFill>
                  <a:srgbClr val="E24747"/>
                </a:solidFill>
              </a:rPr>
              <a:t>条件表达式</a:t>
            </a:r>
            <a:r>
              <a:rPr lang="en-US" altLang="zh-CN" sz="2000" b="1" dirty="0">
                <a:solidFill>
                  <a:srgbClr val="E24747"/>
                </a:solidFill>
              </a:rPr>
              <a:t>&gt;</a:t>
            </a:r>
            <a:r>
              <a:rPr lang="zh-CN" altLang="en-US" sz="2000" b="1" dirty="0">
                <a:solidFill>
                  <a:srgbClr val="E24747"/>
                </a:solidFill>
              </a:rPr>
              <a:t>：</a:t>
            </a:r>
            <a:r>
              <a:rPr lang="zh-CN" altLang="en-US" sz="2000" b="1" dirty="0"/>
              <a:t>该子句是一个筛选条件，它定义了源表或源视图中的行要满足</a:t>
            </a:r>
            <a:r>
              <a:rPr lang="en-US" altLang="zh-CN" sz="2000" b="1" dirty="0"/>
              <a:t>SELECT</a:t>
            </a:r>
            <a:r>
              <a:rPr lang="zh-CN" altLang="en-US" sz="2000" b="1" dirty="0"/>
              <a:t>语句的要求所必须达到的条件。 </a:t>
            </a:r>
          </a:p>
        </p:txBody>
      </p:sp>
    </p:spTree>
  </p:cSld>
  <p:clrMapOvr>
    <a:masterClrMapping/>
  </p:clrMapOvr>
  <p:transition>
    <p:cover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a:xfrm>
            <a:off x="2927350" y="800894"/>
            <a:ext cx="6337300" cy="5256212"/>
          </a:xfrm>
        </p:spPr>
        <p:txBody>
          <a:bodyPr>
            <a:normAutofit/>
          </a:bodyPr>
          <a:lstStyle/>
          <a:p>
            <a:pPr marL="0" indent="373380">
              <a:buNone/>
            </a:pPr>
            <a:r>
              <a:rPr lang="en-US" altLang="zh-CN" dirty="0"/>
              <a:t>          </a:t>
            </a:r>
            <a:r>
              <a:rPr lang="zh-CN" altLang="en-US" dirty="0">
                <a:solidFill>
                  <a:srgbClr val="E24747"/>
                </a:solidFill>
              </a:rPr>
              <a:t>上次课主要内容</a:t>
            </a:r>
            <a:endParaRPr lang="zh-CN" altLang="en-US" dirty="0">
              <a:solidFill>
                <a:srgbClr val="660066"/>
              </a:solidFill>
            </a:endParaRPr>
          </a:p>
          <a:p>
            <a:pPr marL="0" indent="373380"/>
            <a:endParaRPr lang="zh-CN" altLang="en-US" sz="2400" dirty="0"/>
          </a:p>
          <a:p>
            <a:pPr marL="0" indent="373380"/>
            <a:r>
              <a:rPr lang="en-US" altLang="zh-CN" sz="2400" dirty="0"/>
              <a:t>SELECT</a:t>
            </a:r>
            <a:r>
              <a:rPr lang="zh-CN" altLang="en-US" sz="2400" dirty="0"/>
              <a:t>语句的基本结构</a:t>
            </a:r>
          </a:p>
          <a:p>
            <a:pPr marL="0" indent="373380" algn="l">
              <a:buClrTx/>
              <a:buSzTx/>
            </a:pPr>
            <a:r>
              <a:rPr lang="en-US" altLang="zh-CN" sz="2400" dirty="0" err="1"/>
              <a:t>带有WHERE子句的查询</a:t>
            </a:r>
            <a:endParaRPr lang="en-US" altLang="zh-CN" sz="2400" dirty="0"/>
          </a:p>
          <a:p>
            <a:pPr marL="0" indent="373380" algn="l">
              <a:buClrTx/>
              <a:buSzTx/>
            </a:pPr>
            <a:r>
              <a:rPr lang="en-US" altLang="zh-CN" sz="2400" dirty="0" err="1"/>
              <a:t>带有ORDER</a:t>
            </a:r>
            <a:r>
              <a:rPr lang="en-US" altLang="zh-CN" sz="2400" dirty="0"/>
              <a:t> </a:t>
            </a:r>
            <a:r>
              <a:rPr lang="en-US" altLang="zh-CN" sz="2400" dirty="0" err="1"/>
              <a:t>BY子句的查询</a:t>
            </a:r>
            <a:endParaRPr lang="en-US" altLang="zh-CN" sz="2400" dirty="0"/>
          </a:p>
          <a:p>
            <a:pPr marL="0" indent="373380" algn="l">
              <a:buClrTx/>
              <a:buSzTx/>
            </a:pPr>
            <a:r>
              <a:rPr lang="en-US" altLang="zh-CN" sz="2400" dirty="0" err="1"/>
              <a:t>带有GROUP</a:t>
            </a:r>
            <a:r>
              <a:rPr lang="en-US" altLang="zh-CN" sz="2400" dirty="0"/>
              <a:t> </a:t>
            </a:r>
            <a:r>
              <a:rPr lang="en-US" altLang="zh-CN" sz="2400" dirty="0" err="1"/>
              <a:t>BY子句的查询输出结果选项</a:t>
            </a:r>
            <a:endParaRPr lang="en-US" altLang="zh-CN" sz="2400" dirty="0"/>
          </a:p>
          <a:p>
            <a:pPr marL="0" indent="373380" algn="l">
              <a:buClrTx/>
              <a:buSzTx/>
            </a:pPr>
            <a:r>
              <a:rPr lang="en-US" altLang="zh-CN" sz="2400" dirty="0" err="1"/>
              <a:t>联合查询</a:t>
            </a:r>
            <a:endParaRPr lang="en-US" altLang="zh-CN" sz="2400" dirty="0"/>
          </a:p>
          <a:p>
            <a:pPr marL="0" indent="373380" algn="l">
              <a:buClrTx/>
              <a:buSzTx/>
            </a:pPr>
            <a:r>
              <a:rPr lang="en-US" altLang="zh-CN" sz="2400" dirty="0" err="1"/>
              <a:t>多表连接查询</a:t>
            </a:r>
            <a:r>
              <a:rPr lang="en-US" altLang="zh-CN" sz="2400" dirty="0"/>
              <a:t> </a:t>
            </a:r>
            <a:endParaRPr lang="zh-CN" altLang="en-US" sz="2400" dirty="0"/>
          </a:p>
          <a:p>
            <a:pPr marL="0" indent="373380">
              <a:buNone/>
            </a:pPr>
            <a:endParaRPr lang="zh-CN" altLang="en-US" sz="2400" dirty="0"/>
          </a:p>
          <a:p>
            <a:pPr marL="0" indent="373380">
              <a:buNone/>
            </a:pPr>
            <a:r>
              <a:rPr lang="zh-CN" altLang="en-US" sz="2400" dirty="0"/>
              <a:t>需要同学们熟练掌握</a:t>
            </a:r>
          </a:p>
          <a:p>
            <a:pPr marL="0" indent="373380">
              <a:buNone/>
            </a:pPr>
            <a:r>
              <a:rPr lang="zh-CN" altLang="en-US" sz="2400" dirty="0"/>
              <a:t>   </a:t>
            </a:r>
          </a:p>
          <a:p>
            <a:pPr marL="0" indent="373380">
              <a:buNone/>
            </a:pPr>
            <a:endParaRPr lang="en-US" altLang="zh-CN" sz="3200" dirty="0">
              <a:solidFill>
                <a:srgbClr val="0000CC"/>
              </a:solidFill>
            </a:endParaRPr>
          </a:p>
        </p:txBody>
      </p:sp>
      <p:sp>
        <p:nvSpPr>
          <p:cNvPr id="3" name="日期占位符 3"/>
          <p:cNvSpPr>
            <a:spLocks noGrp="1"/>
          </p:cNvSpPr>
          <p:nvPr>
            <p:ph type="dt" sz="half" idx="10"/>
          </p:nvPr>
        </p:nvSpPr>
        <p:spPr/>
        <p:txBody>
          <a:bodyPr/>
          <a:lstStyle/>
          <a:p>
            <a:pPr>
              <a:defRPr/>
            </a:pPr>
            <a:fld id="{E7688DFE-28A5-4827-9CF1-5F5930E35A41}" type="datetime1">
              <a:rPr lang="zh-CN" altLang="en-US"/>
              <a:t>2020/4/13</a:t>
            </a:fld>
            <a:endParaRPr lang="en-US" altLang="zh-CN"/>
          </a:p>
        </p:txBody>
      </p:sp>
      <p:sp>
        <p:nvSpPr>
          <p:cNvPr id="4"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984A20-5BBD-4451-924B-08C06F5ABF80}" type="slidenum">
              <a:rPr lang="en-US" altLang="zh-CN">
                <a:latin typeface="Tahoma" panose="020B0604030504040204" pitchFamily="34" charset="0"/>
              </a:rPr>
              <a:t>40</a:t>
            </a:fld>
            <a:r>
              <a:rPr lang="en-US" altLang="zh-CN">
                <a:latin typeface="Tahoma" panose="020B0604030504040204" pitchFamily="34" charset="0"/>
              </a:rPr>
              <a:t>/69</a:t>
            </a:r>
          </a:p>
        </p:txBody>
      </p:sp>
    </p:spTree>
  </p:cSld>
  <p:clrMapOvr>
    <a:masterClrMapping/>
  </p:clrMapOvr>
  <p:transition>
    <p:strips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1825625" y="-131863"/>
            <a:ext cx="8540750" cy="915987"/>
          </a:xfrm>
        </p:spPr>
        <p:txBody>
          <a:bodyPr>
            <a:normAutofit/>
          </a:bodyPr>
          <a:lstStyle/>
          <a:p>
            <a:r>
              <a:rPr lang="en-US" altLang="zh-CN" sz="3600"/>
              <a:t>SELECT</a:t>
            </a:r>
            <a:r>
              <a:rPr lang="zh-CN" altLang="en-US" sz="3600"/>
              <a:t>语句格式复习 </a:t>
            </a:r>
            <a:r>
              <a:rPr lang="en-US" altLang="zh-CN" sz="3600"/>
              <a:t>(1)</a:t>
            </a:r>
          </a:p>
        </p:txBody>
      </p:sp>
      <p:sp>
        <p:nvSpPr>
          <p:cNvPr id="358403" name="Rectangle 3"/>
          <p:cNvSpPr>
            <a:spLocks noGrp="1" noChangeArrowheads="1"/>
          </p:cNvSpPr>
          <p:nvPr>
            <p:ph idx="1"/>
          </p:nvPr>
        </p:nvSpPr>
        <p:spPr>
          <a:xfrm>
            <a:off x="1252539" y="890965"/>
            <a:ext cx="7678737" cy="2814637"/>
          </a:xfrm>
        </p:spPr>
        <p:txBody>
          <a:bodyPr>
            <a:noAutofit/>
          </a:bodyPr>
          <a:lstStyle/>
          <a:p>
            <a:pPr marL="0" indent="373380" algn="just" fontAlgn="auto">
              <a:lnSpc>
                <a:spcPct val="150000"/>
              </a:lnSpc>
              <a:spcBef>
                <a:spcPts val="0"/>
              </a:spcBef>
            </a:pPr>
            <a:r>
              <a:rPr lang="en-US" altLang="zh-CN" sz="2000" dirty="0">
                <a:solidFill>
                  <a:srgbClr val="148BD4"/>
                </a:solidFill>
                <a:latin typeface="Times New Roman" panose="02020603050405020304" pitchFamily="18" charset="0"/>
              </a:rPr>
              <a:t>SELECT</a:t>
            </a:r>
            <a:r>
              <a:rPr lang="zh-CN" altLang="en-US" sz="2000" dirty="0">
                <a:solidFill>
                  <a:srgbClr val="148BD4"/>
                </a:solidFill>
                <a:latin typeface="Times New Roman" panose="02020603050405020304" pitchFamily="18" charset="0"/>
              </a:rPr>
              <a:t>语句完整的句法如下</a:t>
            </a:r>
            <a:r>
              <a:rPr lang="zh-CN" altLang="en-US" sz="2000" dirty="0">
                <a:solidFill>
                  <a:srgbClr val="0000CC"/>
                </a:solidFill>
                <a:latin typeface="Times New Roman" panose="02020603050405020304" pitchFamily="18" charset="0"/>
              </a:rPr>
              <a:t>：</a:t>
            </a:r>
          </a:p>
          <a:p>
            <a:pPr marL="0" indent="373380" algn="just" fontAlgn="auto">
              <a:lnSpc>
                <a:spcPct val="150000"/>
              </a:lnSpc>
              <a:spcBef>
                <a:spcPts val="0"/>
              </a:spcBef>
              <a:buNone/>
            </a:pPr>
            <a:r>
              <a:rPr lang="zh-CN" altLang="en-US" sz="2000" dirty="0">
                <a:solidFill>
                  <a:srgbClr val="148BD4"/>
                </a:solidFill>
                <a:latin typeface="Times New Roman" panose="02020603050405020304" pitchFamily="18" charset="0"/>
              </a:rPr>
              <a:t> </a:t>
            </a:r>
            <a:r>
              <a:rPr lang="en-US" altLang="zh-CN" sz="2000" dirty="0">
                <a:solidFill>
                  <a:srgbClr val="148BD4"/>
                </a:solidFill>
                <a:latin typeface="Times New Roman" panose="02020603050405020304" pitchFamily="18" charset="0"/>
              </a:rPr>
              <a:t>SELECT </a:t>
            </a:r>
            <a:r>
              <a:rPr lang="zh-CN" altLang="en-US" sz="2000" dirty="0">
                <a:latin typeface="Times New Roman" panose="02020603050405020304" pitchFamily="18" charset="0"/>
              </a:rPr>
              <a:t>目标表的列名或列表达式序列</a:t>
            </a:r>
          </a:p>
          <a:p>
            <a:pPr marL="0" indent="373380" algn="just" fontAlgn="auto">
              <a:lnSpc>
                <a:spcPct val="150000"/>
              </a:lnSpc>
              <a:spcBef>
                <a:spcPts val="0"/>
              </a:spcBef>
              <a:buNone/>
            </a:pPr>
            <a:r>
              <a:rPr lang="zh-CN" altLang="en-US" sz="2000" dirty="0">
                <a:solidFill>
                  <a:srgbClr val="148BD4"/>
                </a:solidFill>
                <a:latin typeface="Times New Roman" panose="02020603050405020304" pitchFamily="18" charset="0"/>
              </a:rPr>
              <a:t> </a:t>
            </a:r>
            <a:r>
              <a:rPr lang="en-US" altLang="zh-CN" sz="2000" dirty="0">
                <a:solidFill>
                  <a:srgbClr val="148BD4"/>
                </a:solidFill>
                <a:latin typeface="Times New Roman" panose="02020603050405020304" pitchFamily="18" charset="0"/>
              </a:rPr>
              <a:t>FROM </a:t>
            </a:r>
            <a:r>
              <a:rPr lang="zh-CN" altLang="en-US" sz="2000" dirty="0">
                <a:latin typeface="Times New Roman" panose="02020603050405020304" pitchFamily="18" charset="0"/>
              </a:rPr>
              <a:t>基本表名和（或）视图序列</a:t>
            </a:r>
          </a:p>
          <a:p>
            <a:pPr marL="0" indent="373380" algn="just" fontAlgn="auto">
              <a:lnSpc>
                <a:spcPct val="150000"/>
              </a:lnSpc>
              <a:spcBef>
                <a:spcPts val="0"/>
              </a:spcBef>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a:t>
            </a:r>
            <a:r>
              <a:rPr lang="en-US" altLang="zh-CN" sz="2000" dirty="0">
                <a:solidFill>
                  <a:srgbClr val="148BD4"/>
                </a:solidFill>
                <a:latin typeface="Times New Roman" panose="02020603050405020304" pitchFamily="18" charset="0"/>
              </a:rPr>
              <a:t> WHERE  </a:t>
            </a:r>
            <a:r>
              <a:rPr lang="zh-CN" altLang="en-US" sz="2000" dirty="0">
                <a:latin typeface="Times New Roman" panose="02020603050405020304" pitchFamily="18" charset="0"/>
              </a:rPr>
              <a:t>行条件表达式 </a:t>
            </a:r>
            <a:r>
              <a:rPr lang="en-US" altLang="zh-CN" sz="2000" dirty="0">
                <a:latin typeface="Times New Roman" panose="02020603050405020304" pitchFamily="18" charset="0"/>
              </a:rPr>
              <a:t>]</a:t>
            </a:r>
          </a:p>
          <a:p>
            <a:pPr marL="0" indent="373380" algn="just" fontAlgn="auto">
              <a:lnSpc>
                <a:spcPct val="150000"/>
              </a:lnSpc>
              <a:spcBef>
                <a:spcPts val="0"/>
              </a:spcBef>
              <a:buNone/>
            </a:pPr>
            <a:r>
              <a:rPr lang="en-US" altLang="zh-CN" sz="2000" dirty="0">
                <a:latin typeface="Times New Roman" panose="02020603050405020304" pitchFamily="18" charset="0"/>
              </a:rPr>
              <a:t> [ </a:t>
            </a:r>
            <a:r>
              <a:rPr lang="en-US" altLang="zh-CN" sz="2000" dirty="0">
                <a:solidFill>
                  <a:srgbClr val="148BD4"/>
                </a:solidFill>
                <a:latin typeface="Times New Roman" panose="02020603050405020304" pitchFamily="18" charset="0"/>
              </a:rPr>
              <a:t>GROUP BY </a:t>
            </a:r>
            <a:r>
              <a:rPr lang="en-US" altLang="zh-CN" sz="2000" dirty="0">
                <a:latin typeface="Times New Roman" panose="02020603050405020304" pitchFamily="18" charset="0"/>
              </a:rPr>
              <a:t>  </a:t>
            </a:r>
            <a:r>
              <a:rPr lang="zh-CN" altLang="en-US" sz="2000" dirty="0">
                <a:latin typeface="Times New Roman" panose="02020603050405020304" pitchFamily="18" charset="0"/>
              </a:rPr>
              <a:t>列名序列</a:t>
            </a:r>
          </a:p>
          <a:p>
            <a:pPr marL="0" indent="373380" algn="just" fontAlgn="auto">
              <a:lnSpc>
                <a:spcPct val="150000"/>
              </a:lnSpc>
              <a:spcBef>
                <a:spcPts val="0"/>
              </a:spcBef>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 </a:t>
            </a:r>
            <a:r>
              <a:rPr lang="en-US" altLang="zh-CN" sz="2000" dirty="0">
                <a:solidFill>
                  <a:srgbClr val="148BD4"/>
                </a:solidFill>
                <a:latin typeface="Times New Roman" panose="02020603050405020304" pitchFamily="18" charset="0"/>
              </a:rPr>
              <a:t>HAVING</a:t>
            </a:r>
            <a:r>
              <a:rPr lang="en-US" altLang="zh-CN" sz="2000" dirty="0">
                <a:solidFill>
                  <a:srgbClr val="0000CC"/>
                </a:solidFill>
                <a:latin typeface="Times New Roman" panose="02020603050405020304" pitchFamily="18" charset="0"/>
              </a:rPr>
              <a:t> </a:t>
            </a:r>
            <a:r>
              <a:rPr lang="en-US" altLang="zh-CN" sz="2000" dirty="0">
                <a:latin typeface="Times New Roman" panose="02020603050405020304" pitchFamily="18" charset="0"/>
              </a:rPr>
              <a:t> </a:t>
            </a:r>
            <a:r>
              <a:rPr lang="zh-CN" altLang="en-US" sz="2000" dirty="0">
                <a:latin typeface="Times New Roman" panose="02020603050405020304" pitchFamily="18" charset="0"/>
              </a:rPr>
              <a:t>组条件表达式 </a:t>
            </a:r>
            <a:r>
              <a:rPr lang="en-US" altLang="zh-CN" sz="2000" dirty="0">
                <a:latin typeface="Times New Roman" panose="02020603050405020304" pitchFamily="18" charset="0"/>
              </a:rPr>
              <a:t>]]</a:t>
            </a:r>
          </a:p>
          <a:p>
            <a:pPr marL="0" indent="373380" fontAlgn="auto">
              <a:lnSpc>
                <a:spcPct val="150000"/>
              </a:lnSpc>
              <a:spcBef>
                <a:spcPts val="0"/>
              </a:spcBef>
              <a:buNone/>
            </a:pPr>
            <a:r>
              <a:rPr lang="en-US" altLang="zh-CN" sz="2000" dirty="0">
                <a:latin typeface="Times New Roman" panose="02020603050405020304" pitchFamily="18" charset="0"/>
              </a:rPr>
              <a:t> [ </a:t>
            </a:r>
            <a:r>
              <a:rPr lang="en-US" altLang="zh-CN" sz="2000" dirty="0">
                <a:solidFill>
                  <a:srgbClr val="148BD4"/>
                </a:solidFill>
                <a:latin typeface="Times New Roman" panose="02020603050405020304" pitchFamily="18" charset="0"/>
              </a:rPr>
              <a:t>ORDER BY</a:t>
            </a:r>
            <a:r>
              <a:rPr lang="en-US" altLang="zh-CN" sz="2000" dirty="0">
                <a:latin typeface="Times New Roman" panose="02020603050405020304" pitchFamily="18" charset="0"/>
              </a:rPr>
              <a:t>  </a:t>
            </a:r>
            <a:r>
              <a:rPr lang="zh-CN" altLang="en-US" sz="2000" dirty="0">
                <a:latin typeface="Times New Roman" panose="02020603050405020304" pitchFamily="18" charset="0"/>
              </a:rPr>
              <a:t>列名</a:t>
            </a:r>
            <a:r>
              <a:rPr lang="en-US" altLang="zh-CN" sz="2000" dirty="0">
                <a:latin typeface="Times New Roman" panose="02020603050405020304" pitchFamily="18" charset="0"/>
              </a:rPr>
              <a:t>[ ASC|DESC ]</a:t>
            </a:r>
            <a:r>
              <a:rPr lang="zh-CN" altLang="en-US" sz="2000" dirty="0">
                <a:latin typeface="Times New Roman" panose="02020603050405020304" pitchFamily="18" charset="0"/>
              </a:rPr>
              <a:t>，</a:t>
            </a:r>
            <a:r>
              <a:rPr lang="en-US" altLang="zh-CN" sz="2000" dirty="0">
                <a:latin typeface="Times New Roman" panose="02020603050405020304" pitchFamily="18" charset="0"/>
              </a:rPr>
              <a:t>… ] </a:t>
            </a:r>
          </a:p>
          <a:p>
            <a:pPr marL="0" indent="373380" fontAlgn="auto">
              <a:lnSpc>
                <a:spcPct val="150000"/>
              </a:lnSpc>
              <a:spcBef>
                <a:spcPts val="0"/>
              </a:spcBef>
            </a:pPr>
            <a:endParaRPr lang="en-US" altLang="zh-CN" sz="2000" dirty="0">
              <a:latin typeface="Times New Roman" panose="02020603050405020304" pitchFamily="18" charset="0"/>
            </a:endParaRPr>
          </a:p>
        </p:txBody>
      </p:sp>
      <p:sp>
        <p:nvSpPr>
          <p:cNvPr id="5" name="日期占位符 3"/>
          <p:cNvSpPr>
            <a:spLocks noGrp="1"/>
          </p:cNvSpPr>
          <p:nvPr>
            <p:ph type="dt" sz="half" idx="10"/>
          </p:nvPr>
        </p:nvSpPr>
        <p:spPr/>
        <p:txBody>
          <a:bodyPr/>
          <a:lstStyle/>
          <a:p>
            <a:pPr>
              <a:defRPr/>
            </a:pPr>
            <a:fld id="{0A5298CA-FF42-4D65-9514-DEAD42AA47DB}"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67E644-9F25-4CAE-8BF0-D79CA10DF28A}" type="slidenum">
              <a:rPr lang="en-US" altLang="zh-CN">
                <a:latin typeface="Tahoma" panose="020B0604030504040204" pitchFamily="34" charset="0"/>
              </a:rPr>
              <a:t>41</a:t>
            </a:fld>
            <a:r>
              <a:rPr lang="en-US" altLang="zh-CN">
                <a:latin typeface="Tahoma" panose="020B0604030504040204" pitchFamily="34" charset="0"/>
              </a:rPr>
              <a:t>/69</a:t>
            </a:r>
          </a:p>
        </p:txBody>
      </p:sp>
      <p:sp>
        <p:nvSpPr>
          <p:cNvPr id="358404" name="Text Box 4"/>
          <p:cNvSpPr txBox="1">
            <a:spLocks noChangeArrowheads="1"/>
          </p:cNvSpPr>
          <p:nvPr/>
        </p:nvSpPr>
        <p:spPr bwMode="auto">
          <a:xfrm>
            <a:off x="1341120" y="4397375"/>
            <a:ext cx="10149839" cy="141756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dirty="0"/>
              <a:t>          </a:t>
            </a:r>
            <a:r>
              <a:rPr lang="zh-CN" altLang="en-US" sz="2000" b="1" dirty="0"/>
              <a:t>主语句</a:t>
            </a:r>
            <a:r>
              <a:rPr lang="en-US" altLang="zh-CN" sz="2000" b="1" dirty="0">
                <a:solidFill>
                  <a:srgbClr val="148BD4"/>
                </a:solidFill>
              </a:rPr>
              <a:t>SELECT-FROM-WHERE</a:t>
            </a:r>
            <a:r>
              <a:rPr lang="zh-CN" altLang="en-US" sz="2000" b="1" dirty="0"/>
              <a:t>的含义是：</a:t>
            </a:r>
          </a:p>
          <a:p>
            <a:pPr eaLnBrk="1" hangingPunct="1">
              <a:lnSpc>
                <a:spcPct val="150000"/>
              </a:lnSpc>
            </a:pPr>
            <a:r>
              <a:rPr lang="zh-CN" altLang="en-US" sz="2000" b="1" dirty="0"/>
              <a:t>        根据</a:t>
            </a:r>
            <a:r>
              <a:rPr lang="en-US" altLang="zh-CN" sz="2000" b="1" dirty="0"/>
              <a:t>WHERE</a:t>
            </a:r>
            <a:r>
              <a:rPr lang="zh-CN" altLang="en-US" sz="2000" b="1" dirty="0"/>
              <a:t>子句的条件表达式，从</a:t>
            </a:r>
            <a:r>
              <a:rPr lang="en-US" altLang="zh-CN" sz="2000" b="1" dirty="0"/>
              <a:t>FROM</a:t>
            </a:r>
            <a:r>
              <a:rPr lang="zh-CN" altLang="en-US" sz="2000" b="1" dirty="0"/>
              <a:t>子句指定的基本表或视图中找出满足条件的元组，再按</a:t>
            </a:r>
            <a:r>
              <a:rPr lang="en-US" altLang="zh-CN" sz="2000" b="1" dirty="0"/>
              <a:t>SELECT</a:t>
            </a:r>
            <a:r>
              <a:rPr lang="zh-CN" altLang="en-US" sz="2000" b="1" dirty="0"/>
              <a:t>子句中的目标列表达式，选出元组中的属性值形成结果表。 </a:t>
            </a: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diamond(in)">
                                      <p:cBhvr>
                                        <p:cTn id="7" dur="1000"/>
                                        <p:tgtEl>
                                          <p:spTgt spid="35840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58403">
                                            <p:txEl>
                                              <p:pRg st="1" end="1"/>
                                            </p:txEl>
                                          </p:spTgt>
                                        </p:tgtEl>
                                        <p:attrNameLst>
                                          <p:attrName>style.visibility</p:attrName>
                                        </p:attrNameLst>
                                      </p:cBhvr>
                                      <p:to>
                                        <p:strVal val="visible"/>
                                      </p:to>
                                    </p:set>
                                    <p:animEffect transition="in" filter="diamond(in)">
                                      <p:cBhvr>
                                        <p:cTn id="10" dur="1000"/>
                                        <p:tgtEl>
                                          <p:spTgt spid="358403">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58403">
                                            <p:txEl>
                                              <p:pRg st="2" end="2"/>
                                            </p:txEl>
                                          </p:spTgt>
                                        </p:tgtEl>
                                        <p:attrNameLst>
                                          <p:attrName>style.visibility</p:attrName>
                                        </p:attrNameLst>
                                      </p:cBhvr>
                                      <p:to>
                                        <p:strVal val="visible"/>
                                      </p:to>
                                    </p:set>
                                    <p:animEffect transition="in" filter="diamond(in)">
                                      <p:cBhvr>
                                        <p:cTn id="13" dur="1000"/>
                                        <p:tgtEl>
                                          <p:spTgt spid="358403">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58403">
                                            <p:txEl>
                                              <p:pRg st="3" end="3"/>
                                            </p:txEl>
                                          </p:spTgt>
                                        </p:tgtEl>
                                        <p:attrNameLst>
                                          <p:attrName>style.visibility</p:attrName>
                                        </p:attrNameLst>
                                      </p:cBhvr>
                                      <p:to>
                                        <p:strVal val="visible"/>
                                      </p:to>
                                    </p:set>
                                    <p:animEffect transition="in" filter="diamond(in)">
                                      <p:cBhvr>
                                        <p:cTn id="16" dur="1000"/>
                                        <p:tgtEl>
                                          <p:spTgt spid="358403">
                                            <p:txEl>
                                              <p:pRg st="3" end="3"/>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358403">
                                            <p:txEl>
                                              <p:pRg st="4" end="4"/>
                                            </p:txEl>
                                          </p:spTgt>
                                        </p:tgtEl>
                                        <p:attrNameLst>
                                          <p:attrName>style.visibility</p:attrName>
                                        </p:attrNameLst>
                                      </p:cBhvr>
                                      <p:to>
                                        <p:strVal val="visible"/>
                                      </p:to>
                                    </p:set>
                                    <p:animEffect transition="in" filter="diamond(in)">
                                      <p:cBhvr>
                                        <p:cTn id="19" dur="1000"/>
                                        <p:tgtEl>
                                          <p:spTgt spid="358403">
                                            <p:txEl>
                                              <p:pRg st="4" end="4"/>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358403">
                                            <p:txEl>
                                              <p:pRg st="5" end="5"/>
                                            </p:txEl>
                                          </p:spTgt>
                                        </p:tgtEl>
                                        <p:attrNameLst>
                                          <p:attrName>style.visibility</p:attrName>
                                        </p:attrNameLst>
                                      </p:cBhvr>
                                      <p:to>
                                        <p:strVal val="visible"/>
                                      </p:to>
                                    </p:set>
                                    <p:animEffect transition="in" filter="diamond(in)">
                                      <p:cBhvr>
                                        <p:cTn id="22" dur="1000"/>
                                        <p:tgtEl>
                                          <p:spTgt spid="358403">
                                            <p:txEl>
                                              <p:pRg st="5" end="5"/>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358403">
                                            <p:txEl>
                                              <p:pRg st="6" end="6"/>
                                            </p:txEl>
                                          </p:spTgt>
                                        </p:tgtEl>
                                        <p:attrNameLst>
                                          <p:attrName>style.visibility</p:attrName>
                                        </p:attrNameLst>
                                      </p:cBhvr>
                                      <p:to>
                                        <p:strVal val="visible"/>
                                      </p:to>
                                    </p:set>
                                    <p:animEffect transition="in" filter="diamond(in)">
                                      <p:cBhvr>
                                        <p:cTn id="25" dur="1000"/>
                                        <p:tgtEl>
                                          <p:spTgt spid="35840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grpId="0" nodeType="clickEffect">
                                  <p:stCondLst>
                                    <p:cond delay="0"/>
                                  </p:stCondLst>
                                  <p:childTnLst>
                                    <p:set>
                                      <p:cBhvr>
                                        <p:cTn id="29" dur="1" fill="hold">
                                          <p:stCondLst>
                                            <p:cond delay="0"/>
                                          </p:stCondLst>
                                        </p:cTn>
                                        <p:tgtEl>
                                          <p:spTgt spid="358404"/>
                                        </p:tgtEl>
                                        <p:attrNameLst>
                                          <p:attrName>style.visibility</p:attrName>
                                        </p:attrNameLst>
                                      </p:cBhvr>
                                      <p:to>
                                        <p:strVal val="visible"/>
                                      </p:to>
                                    </p:set>
                                    <p:animEffect transition="in" filter="wedge">
                                      <p:cBhvr>
                                        <p:cTn id="30" dur="1000"/>
                                        <p:tgtEl>
                                          <p:spTgt spid="358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Rot="1" noChangeArrowheads="1"/>
          </p:cNvSpPr>
          <p:nvPr>
            <p:ph type="title"/>
          </p:nvPr>
        </p:nvSpPr>
        <p:spPr>
          <a:xfrm>
            <a:off x="1825625" y="-112908"/>
            <a:ext cx="8540750" cy="915987"/>
          </a:xfrm>
          <a:noFill/>
        </p:spPr>
        <p:txBody>
          <a:bodyPr anchor="ctr">
            <a:normAutofit/>
          </a:bodyPr>
          <a:lstStyle/>
          <a:p>
            <a:r>
              <a:rPr lang="en-US" altLang="zh-CN" sz="3600"/>
              <a:t>SELECT</a:t>
            </a:r>
            <a:r>
              <a:rPr lang="zh-CN" altLang="en-US" sz="3600"/>
              <a:t>语句格式复习 </a:t>
            </a:r>
            <a:r>
              <a:rPr lang="en-US" altLang="zh-CN" sz="3600"/>
              <a:t>(2)</a:t>
            </a:r>
          </a:p>
        </p:txBody>
      </p:sp>
      <p:sp>
        <p:nvSpPr>
          <p:cNvPr id="359426" name="Rectangle 2"/>
          <p:cNvSpPr>
            <a:spLocks noGrp="1" noChangeArrowheads="1"/>
          </p:cNvSpPr>
          <p:nvPr>
            <p:ph idx="1"/>
          </p:nvPr>
        </p:nvSpPr>
        <p:spPr>
          <a:xfrm>
            <a:off x="1266827" y="1196976"/>
            <a:ext cx="9990453" cy="3744913"/>
          </a:xfrm>
        </p:spPr>
        <p:txBody>
          <a:bodyPr>
            <a:normAutofit fontScale="97500"/>
          </a:bodyPr>
          <a:lstStyle/>
          <a:p>
            <a:pPr marL="0" indent="469900" algn="just" fontAlgn="auto">
              <a:lnSpc>
                <a:spcPct val="150000"/>
              </a:lnSpc>
              <a:spcBef>
                <a:spcPts val="0"/>
              </a:spcBef>
              <a:buNone/>
            </a:pPr>
            <a:r>
              <a:rPr lang="zh-CN" altLang="en-US" sz="2000" dirty="0">
                <a:solidFill>
                  <a:srgbClr val="148BD4"/>
                </a:solidFill>
                <a:latin typeface="Times New Roman" panose="02020603050405020304" pitchFamily="18" charset="0"/>
              </a:rPr>
              <a:t>整个语句的执行过程如下：</a:t>
            </a:r>
            <a:endParaRPr lang="zh-CN" altLang="en-US" sz="2000" dirty="0">
              <a:solidFill>
                <a:srgbClr val="0000CC"/>
              </a:solidFill>
              <a:latin typeface="Times New Roman" panose="02020603050405020304" pitchFamily="18" charset="0"/>
            </a:endParaRPr>
          </a:p>
          <a:p>
            <a:pPr marL="0" indent="469900" algn="just" fontAlgn="auto">
              <a:lnSpc>
                <a:spcPct val="150000"/>
              </a:lnSpc>
              <a:spcBef>
                <a:spcPts val="0"/>
              </a:spcBef>
              <a:buNone/>
            </a:pPr>
            <a:r>
              <a:rPr lang="en-US" altLang="zh-CN" sz="2000" dirty="0">
                <a:latin typeface="Times New Roman" panose="02020603050405020304" pitchFamily="18" charset="0"/>
              </a:rPr>
              <a:t>(1) </a:t>
            </a:r>
            <a:r>
              <a:rPr lang="zh-CN" altLang="en-US" sz="2000" dirty="0">
                <a:latin typeface="Times New Roman" panose="02020603050405020304" pitchFamily="18" charset="0"/>
              </a:rPr>
              <a:t>读取</a:t>
            </a:r>
            <a:r>
              <a:rPr lang="en-US" altLang="zh-CN" sz="2000" dirty="0">
                <a:latin typeface="Times New Roman" panose="02020603050405020304" pitchFamily="18" charset="0"/>
              </a:rPr>
              <a:t>FROM</a:t>
            </a:r>
            <a:r>
              <a:rPr lang="zh-CN" altLang="en-US" sz="2000" dirty="0">
                <a:latin typeface="Times New Roman" panose="02020603050405020304" pitchFamily="18" charset="0"/>
              </a:rPr>
              <a:t>子句中基本表、视图的数据，执行笛卡尔积操作。</a:t>
            </a:r>
          </a:p>
          <a:p>
            <a:pPr marL="0" indent="469900" algn="just" fontAlgn="auto">
              <a:lnSpc>
                <a:spcPct val="150000"/>
              </a:lnSpc>
              <a:spcBef>
                <a:spcPts val="0"/>
              </a:spcBef>
              <a:buNone/>
            </a:pPr>
            <a:r>
              <a:rPr lang="en-US" altLang="zh-CN" sz="2000" dirty="0">
                <a:latin typeface="Times New Roman" panose="02020603050405020304" pitchFamily="18" charset="0"/>
              </a:rPr>
              <a:t>(2) </a:t>
            </a:r>
            <a:r>
              <a:rPr lang="zh-CN" altLang="en-US" sz="2000" dirty="0">
                <a:latin typeface="Times New Roman" panose="02020603050405020304" pitchFamily="18" charset="0"/>
              </a:rPr>
              <a:t>选取满足</a:t>
            </a:r>
            <a:r>
              <a:rPr lang="en-US" altLang="zh-CN" sz="2000" dirty="0">
                <a:latin typeface="Times New Roman" panose="02020603050405020304" pitchFamily="18" charset="0"/>
              </a:rPr>
              <a:t>WHERE</a:t>
            </a:r>
            <a:r>
              <a:rPr lang="zh-CN" altLang="en-US" sz="2000" dirty="0">
                <a:latin typeface="Times New Roman" panose="02020603050405020304" pitchFamily="18" charset="0"/>
              </a:rPr>
              <a:t>子句中给出的条件表达式的元组。</a:t>
            </a:r>
          </a:p>
          <a:p>
            <a:pPr marL="0" indent="469900" algn="just" fontAlgn="auto">
              <a:lnSpc>
                <a:spcPct val="150000"/>
              </a:lnSpc>
              <a:spcBef>
                <a:spcPts val="0"/>
              </a:spcBef>
              <a:buNone/>
            </a:pPr>
            <a:r>
              <a:rPr lang="en-US" altLang="zh-CN" sz="2000" dirty="0">
                <a:latin typeface="Times New Roman" panose="02020603050405020304" pitchFamily="18" charset="0"/>
              </a:rPr>
              <a:t>(3) </a:t>
            </a:r>
            <a:r>
              <a:rPr lang="zh-CN" altLang="en-US" sz="2000" dirty="0">
                <a:latin typeface="Times New Roman" panose="02020603050405020304" pitchFamily="18" charset="0"/>
              </a:rPr>
              <a:t>按</a:t>
            </a:r>
            <a:r>
              <a:rPr lang="en-US" altLang="zh-CN" sz="2000" dirty="0">
                <a:latin typeface="Times New Roman" panose="02020603050405020304" pitchFamily="18" charset="0"/>
              </a:rPr>
              <a:t>GROUP</a:t>
            </a:r>
            <a:r>
              <a:rPr lang="zh-CN" altLang="en-US" sz="2000" dirty="0">
                <a:latin typeface="Times New Roman" panose="02020603050405020304" pitchFamily="18" charset="0"/>
              </a:rPr>
              <a:t>子句中指定列的值分组，同时提取满足</a:t>
            </a:r>
            <a:r>
              <a:rPr lang="en-US" altLang="zh-CN" sz="2000" dirty="0">
                <a:latin typeface="Times New Roman" panose="02020603050405020304" pitchFamily="18" charset="0"/>
              </a:rPr>
              <a:t>HAVING</a:t>
            </a:r>
            <a:r>
              <a:rPr lang="zh-CN" altLang="en-US" sz="2000" dirty="0">
                <a:latin typeface="Times New Roman" panose="02020603050405020304" pitchFamily="18" charset="0"/>
              </a:rPr>
              <a:t>子句中组条件表达式的那些组。</a:t>
            </a:r>
          </a:p>
          <a:p>
            <a:pPr marL="0" indent="469900" algn="just" fontAlgn="auto">
              <a:lnSpc>
                <a:spcPct val="150000"/>
              </a:lnSpc>
              <a:spcBef>
                <a:spcPts val="0"/>
              </a:spcBef>
              <a:buNone/>
            </a:pPr>
            <a:r>
              <a:rPr lang="en-US" altLang="zh-CN" sz="2000" dirty="0">
                <a:latin typeface="Times New Roman" panose="02020603050405020304" pitchFamily="18" charset="0"/>
              </a:rPr>
              <a:t>(4) </a:t>
            </a:r>
            <a:r>
              <a:rPr lang="zh-CN" altLang="en-US" sz="2000" dirty="0">
                <a:latin typeface="Times New Roman" panose="02020603050405020304" pitchFamily="18" charset="0"/>
              </a:rPr>
              <a:t>按</a:t>
            </a:r>
            <a:r>
              <a:rPr lang="en-US" altLang="zh-CN" sz="2000" dirty="0">
                <a:latin typeface="Times New Roman" panose="02020603050405020304" pitchFamily="18" charset="0"/>
              </a:rPr>
              <a:t>SELECT</a:t>
            </a:r>
            <a:r>
              <a:rPr lang="zh-CN" altLang="en-US" sz="2000" dirty="0">
                <a:latin typeface="Times New Roman" panose="02020603050405020304" pitchFamily="18" charset="0"/>
              </a:rPr>
              <a:t>子句中给出的列名或列表达式求值输出。</a:t>
            </a:r>
          </a:p>
          <a:p>
            <a:pPr marL="0" indent="469900" algn="just" fontAlgn="auto">
              <a:lnSpc>
                <a:spcPct val="150000"/>
              </a:lnSpc>
              <a:spcBef>
                <a:spcPts val="0"/>
              </a:spcBef>
              <a:buNone/>
            </a:pPr>
            <a:r>
              <a:rPr lang="en-US" altLang="zh-CN" sz="2000" dirty="0">
                <a:latin typeface="Times New Roman" panose="02020603050405020304" pitchFamily="18" charset="0"/>
              </a:rPr>
              <a:t>(5) ORDER</a:t>
            </a:r>
            <a:r>
              <a:rPr lang="zh-CN" altLang="en-US" sz="2000" dirty="0">
                <a:latin typeface="Times New Roman" panose="02020603050405020304" pitchFamily="18" charset="0"/>
              </a:rPr>
              <a:t>子句对输出的目标表进行排序，按附加说明</a:t>
            </a:r>
            <a:r>
              <a:rPr lang="en-US" altLang="zh-CN" sz="2000" dirty="0">
                <a:latin typeface="Times New Roman" panose="02020603050405020304" pitchFamily="18" charset="0"/>
              </a:rPr>
              <a:t>ASC</a:t>
            </a:r>
            <a:r>
              <a:rPr lang="zh-CN" altLang="en-US" sz="2000" dirty="0">
                <a:latin typeface="Times New Roman" panose="02020603050405020304" pitchFamily="18" charset="0"/>
              </a:rPr>
              <a:t>升序排列，或按</a:t>
            </a:r>
            <a:r>
              <a:rPr lang="en-US" altLang="zh-CN" sz="2000" dirty="0">
                <a:latin typeface="Times New Roman" panose="02020603050405020304" pitchFamily="18" charset="0"/>
              </a:rPr>
              <a:t>DESC</a:t>
            </a:r>
            <a:r>
              <a:rPr lang="zh-CN" altLang="en-US" sz="2000" dirty="0">
                <a:latin typeface="Times New Roman" panose="02020603050405020304" pitchFamily="18" charset="0"/>
              </a:rPr>
              <a:t>降序排列。</a:t>
            </a:r>
          </a:p>
        </p:txBody>
      </p:sp>
      <p:sp>
        <p:nvSpPr>
          <p:cNvPr id="4" name="日期占位符 3"/>
          <p:cNvSpPr>
            <a:spLocks noGrp="1"/>
          </p:cNvSpPr>
          <p:nvPr>
            <p:ph type="dt" sz="half" idx="10"/>
          </p:nvPr>
        </p:nvSpPr>
        <p:spPr/>
        <p:txBody>
          <a:bodyPr/>
          <a:lstStyle/>
          <a:p>
            <a:pPr>
              <a:defRPr/>
            </a:pPr>
            <a:fld id="{B45CE211-C4A2-40F7-865F-05952A52D3A9}"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F08F33-ECBC-4D42-89AC-D4218BFA8926}" type="slidenum">
              <a:rPr lang="en-US" altLang="zh-CN">
                <a:latin typeface="Tahoma" panose="020B0604030504040204" pitchFamily="34" charset="0"/>
              </a:rPr>
              <a:t>42</a:t>
            </a:fld>
            <a:r>
              <a:rPr lang="en-US" altLang="zh-CN">
                <a:latin typeface="Tahoma" panose="020B0604030504040204" pitchFamily="34" charset="0"/>
              </a:rPr>
              <a:t>/69</a:t>
            </a: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59426">
                                            <p:txEl>
                                              <p:pRg st="0" end="0"/>
                                            </p:txEl>
                                          </p:spTgt>
                                        </p:tgtEl>
                                        <p:attrNameLst>
                                          <p:attrName>style.visibility</p:attrName>
                                        </p:attrNameLst>
                                      </p:cBhvr>
                                      <p:to>
                                        <p:strVal val="visible"/>
                                      </p:to>
                                    </p:set>
                                    <p:animEffect transition="in" filter="fade">
                                      <p:cBhvr>
                                        <p:cTn id="7" dur="1000"/>
                                        <p:tgtEl>
                                          <p:spTgt spid="359426">
                                            <p:txEl>
                                              <p:pRg st="0" end="0"/>
                                            </p:txEl>
                                          </p:spTgt>
                                        </p:tgtEl>
                                      </p:cBhvr>
                                    </p:animEffect>
                                    <p:anim calcmode="lin" valueType="num">
                                      <p:cBhvr>
                                        <p:cTn id="8" dur="1000" fill="hold"/>
                                        <p:tgtEl>
                                          <p:spTgt spid="35942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9426">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59426">
                                            <p:txEl>
                                              <p:pRg st="1" end="1"/>
                                            </p:txEl>
                                          </p:spTgt>
                                        </p:tgtEl>
                                        <p:attrNameLst>
                                          <p:attrName>style.visibility</p:attrName>
                                        </p:attrNameLst>
                                      </p:cBhvr>
                                      <p:to>
                                        <p:strVal val="visible"/>
                                      </p:to>
                                    </p:set>
                                    <p:animEffect transition="in" filter="fade">
                                      <p:cBhvr>
                                        <p:cTn id="12" dur="1000"/>
                                        <p:tgtEl>
                                          <p:spTgt spid="359426">
                                            <p:txEl>
                                              <p:pRg st="1" end="1"/>
                                            </p:txEl>
                                          </p:spTgt>
                                        </p:tgtEl>
                                      </p:cBhvr>
                                    </p:animEffect>
                                    <p:anim calcmode="lin" valueType="num">
                                      <p:cBhvr>
                                        <p:cTn id="13" dur="1000" fill="hold"/>
                                        <p:tgtEl>
                                          <p:spTgt spid="35942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59426">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59426">
                                            <p:txEl>
                                              <p:pRg st="2" end="2"/>
                                            </p:txEl>
                                          </p:spTgt>
                                        </p:tgtEl>
                                        <p:attrNameLst>
                                          <p:attrName>style.visibility</p:attrName>
                                        </p:attrNameLst>
                                      </p:cBhvr>
                                      <p:to>
                                        <p:strVal val="visible"/>
                                      </p:to>
                                    </p:set>
                                    <p:animEffect transition="in" filter="fade">
                                      <p:cBhvr>
                                        <p:cTn id="17" dur="1000"/>
                                        <p:tgtEl>
                                          <p:spTgt spid="359426">
                                            <p:txEl>
                                              <p:pRg st="2" end="2"/>
                                            </p:txEl>
                                          </p:spTgt>
                                        </p:tgtEl>
                                      </p:cBhvr>
                                    </p:animEffect>
                                    <p:anim calcmode="lin" valueType="num">
                                      <p:cBhvr>
                                        <p:cTn id="18" dur="1000" fill="hold"/>
                                        <p:tgtEl>
                                          <p:spTgt spid="35942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59426">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59426">
                                            <p:txEl>
                                              <p:pRg st="3" end="3"/>
                                            </p:txEl>
                                          </p:spTgt>
                                        </p:tgtEl>
                                        <p:attrNameLst>
                                          <p:attrName>style.visibility</p:attrName>
                                        </p:attrNameLst>
                                      </p:cBhvr>
                                      <p:to>
                                        <p:strVal val="visible"/>
                                      </p:to>
                                    </p:set>
                                    <p:animEffect transition="in" filter="fade">
                                      <p:cBhvr>
                                        <p:cTn id="22" dur="1000"/>
                                        <p:tgtEl>
                                          <p:spTgt spid="359426">
                                            <p:txEl>
                                              <p:pRg st="3" end="3"/>
                                            </p:txEl>
                                          </p:spTgt>
                                        </p:tgtEl>
                                      </p:cBhvr>
                                    </p:animEffect>
                                    <p:anim calcmode="lin" valueType="num">
                                      <p:cBhvr>
                                        <p:cTn id="23" dur="1000" fill="hold"/>
                                        <p:tgtEl>
                                          <p:spTgt spid="35942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59426">
                                            <p:txEl>
                                              <p:pRg st="3" end="3"/>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9426">
                                            <p:txEl>
                                              <p:pRg st="4" end="4"/>
                                            </p:txEl>
                                          </p:spTgt>
                                        </p:tgtEl>
                                        <p:attrNameLst>
                                          <p:attrName>style.visibility</p:attrName>
                                        </p:attrNameLst>
                                      </p:cBhvr>
                                      <p:to>
                                        <p:strVal val="visible"/>
                                      </p:to>
                                    </p:set>
                                    <p:animEffect transition="in" filter="fade">
                                      <p:cBhvr>
                                        <p:cTn id="27" dur="1000"/>
                                        <p:tgtEl>
                                          <p:spTgt spid="359426">
                                            <p:txEl>
                                              <p:pRg st="4" end="4"/>
                                            </p:txEl>
                                          </p:spTgt>
                                        </p:tgtEl>
                                      </p:cBhvr>
                                    </p:animEffect>
                                    <p:anim calcmode="lin" valueType="num">
                                      <p:cBhvr>
                                        <p:cTn id="28" dur="1000" fill="hold"/>
                                        <p:tgtEl>
                                          <p:spTgt spid="35942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59426">
                                            <p:txEl>
                                              <p:pRg st="4" end="4"/>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59426">
                                            <p:txEl>
                                              <p:pRg st="5" end="5"/>
                                            </p:txEl>
                                          </p:spTgt>
                                        </p:tgtEl>
                                        <p:attrNameLst>
                                          <p:attrName>style.visibility</p:attrName>
                                        </p:attrNameLst>
                                      </p:cBhvr>
                                      <p:to>
                                        <p:strVal val="visible"/>
                                      </p:to>
                                    </p:set>
                                    <p:animEffect transition="in" filter="fade">
                                      <p:cBhvr>
                                        <p:cTn id="32" dur="1000"/>
                                        <p:tgtEl>
                                          <p:spTgt spid="359426">
                                            <p:txEl>
                                              <p:pRg st="5" end="5"/>
                                            </p:txEl>
                                          </p:spTgt>
                                        </p:tgtEl>
                                      </p:cBhvr>
                                    </p:animEffect>
                                    <p:anim calcmode="lin" valueType="num">
                                      <p:cBhvr>
                                        <p:cTn id="33" dur="1000" fill="hold"/>
                                        <p:tgtEl>
                                          <p:spTgt spid="359426">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5942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type="title"/>
          </p:nvPr>
        </p:nvSpPr>
        <p:spPr>
          <a:xfrm>
            <a:off x="2351089" y="-154572"/>
            <a:ext cx="7793037" cy="795337"/>
          </a:xfrm>
          <a:noFill/>
        </p:spPr>
        <p:txBody>
          <a:bodyPr/>
          <a:lstStyle/>
          <a:p>
            <a:pPr eaLnBrk="1" hangingPunct="1"/>
            <a:r>
              <a:rPr lang="zh-CN" altLang="en-US" sz="3600"/>
              <a:t>子查询 </a:t>
            </a:r>
            <a:r>
              <a:rPr lang="en-US" altLang="zh-CN" sz="3600"/>
              <a:t>(1)</a:t>
            </a:r>
          </a:p>
        </p:txBody>
      </p:sp>
      <p:sp>
        <p:nvSpPr>
          <p:cNvPr id="45061" name="Rectangle 2"/>
          <p:cNvSpPr>
            <a:spLocks noGrp="1" noChangeArrowheads="1"/>
          </p:cNvSpPr>
          <p:nvPr>
            <p:ph type="body" sz="half" idx="1"/>
          </p:nvPr>
        </p:nvSpPr>
        <p:spPr>
          <a:xfrm>
            <a:off x="1076960" y="640399"/>
            <a:ext cx="10342880" cy="4752975"/>
          </a:xfrm>
        </p:spPr>
        <p:txBody>
          <a:bodyPr>
            <a:normAutofit/>
          </a:bodyPr>
          <a:lstStyle/>
          <a:p>
            <a:pPr marL="0" indent="373380" algn="just" fontAlgn="auto">
              <a:lnSpc>
                <a:spcPct val="150000"/>
              </a:lnSpc>
              <a:buNone/>
            </a:pPr>
            <a:r>
              <a:rPr lang="en-US" altLang="zh-CN" sz="2000" dirty="0">
                <a:solidFill>
                  <a:srgbClr val="ED13A4"/>
                </a:solidFill>
              </a:rPr>
              <a:t>  </a:t>
            </a:r>
            <a:r>
              <a:rPr lang="zh-CN" altLang="en-US" sz="2000" dirty="0">
                <a:solidFill>
                  <a:srgbClr val="E24747"/>
                </a:solidFill>
              </a:rPr>
              <a:t>子查询（</a:t>
            </a:r>
            <a:r>
              <a:rPr lang="en-US" altLang="zh-CN" sz="2000" dirty="0">
                <a:solidFill>
                  <a:srgbClr val="E24747"/>
                </a:solidFill>
              </a:rPr>
              <a:t>subquery</a:t>
            </a:r>
            <a:r>
              <a:rPr lang="zh-CN" altLang="en-US" sz="2000" dirty="0">
                <a:solidFill>
                  <a:srgbClr val="E24747"/>
                </a:solidFill>
              </a:rPr>
              <a:t>）</a:t>
            </a:r>
            <a:r>
              <a:rPr lang="zh-CN" altLang="en-US" sz="2000" dirty="0"/>
              <a:t>是指在一个</a:t>
            </a:r>
            <a:r>
              <a:rPr lang="en-US" altLang="zh-CN" sz="2000" dirty="0"/>
              <a:t>SELECT</a:t>
            </a:r>
            <a:r>
              <a:rPr lang="zh-CN" altLang="en-US" sz="2000" dirty="0"/>
              <a:t>查询语句中包含另一个</a:t>
            </a:r>
            <a:r>
              <a:rPr lang="en-US" altLang="zh-CN" sz="2000" dirty="0"/>
              <a:t>SELECT</a:t>
            </a:r>
            <a:r>
              <a:rPr lang="zh-CN" altLang="en-US" sz="2000" dirty="0"/>
              <a:t>查询语句，即一个</a:t>
            </a:r>
            <a:r>
              <a:rPr lang="en-US" altLang="zh-CN" sz="2000" dirty="0"/>
              <a:t>SELECT</a:t>
            </a:r>
            <a:r>
              <a:rPr lang="zh-CN" altLang="en-US" sz="2000" dirty="0"/>
              <a:t>语句嵌入到另一个</a:t>
            </a:r>
            <a:r>
              <a:rPr lang="en-US" altLang="zh-CN" sz="2000" dirty="0"/>
              <a:t>SELECT</a:t>
            </a:r>
            <a:r>
              <a:rPr lang="zh-CN" altLang="en-US" sz="2000" dirty="0"/>
              <a:t>语句中。其中，外层的</a:t>
            </a:r>
            <a:r>
              <a:rPr lang="en-US" altLang="zh-CN" sz="2000" dirty="0"/>
              <a:t>SELECT</a:t>
            </a:r>
            <a:r>
              <a:rPr lang="zh-CN" altLang="en-US" sz="2000" dirty="0"/>
              <a:t>语句称为</a:t>
            </a:r>
            <a:r>
              <a:rPr lang="zh-CN" altLang="en-US" sz="2000" b="1" dirty="0">
                <a:solidFill>
                  <a:srgbClr val="0070C0"/>
                </a:solidFill>
              </a:rPr>
              <a:t>父查询</a:t>
            </a:r>
            <a:r>
              <a:rPr lang="zh-CN" altLang="en-US" sz="2000" dirty="0"/>
              <a:t>或</a:t>
            </a:r>
            <a:r>
              <a:rPr lang="zh-CN" altLang="en-US" sz="2000" b="1" dirty="0">
                <a:solidFill>
                  <a:srgbClr val="0070C0"/>
                </a:solidFill>
              </a:rPr>
              <a:t>外查询</a:t>
            </a:r>
            <a:r>
              <a:rPr lang="zh-CN" altLang="en-US" sz="2000" dirty="0"/>
              <a:t>，嵌入内层的</a:t>
            </a:r>
            <a:r>
              <a:rPr lang="en-US" altLang="zh-CN" sz="2000" dirty="0"/>
              <a:t>SELECT</a:t>
            </a:r>
            <a:r>
              <a:rPr lang="zh-CN" altLang="en-US" sz="2000" dirty="0"/>
              <a:t>语句称为</a:t>
            </a:r>
            <a:r>
              <a:rPr lang="zh-CN" altLang="en-US" sz="2000" b="1" dirty="0">
                <a:solidFill>
                  <a:srgbClr val="0070C0"/>
                </a:solidFill>
              </a:rPr>
              <a:t>子查询</a:t>
            </a:r>
            <a:r>
              <a:rPr lang="zh-CN" altLang="en-US" sz="2000" dirty="0"/>
              <a:t>或</a:t>
            </a:r>
            <a:r>
              <a:rPr lang="zh-CN" altLang="en-US" sz="2000" b="1" dirty="0">
                <a:solidFill>
                  <a:srgbClr val="0070C0"/>
                </a:solidFill>
              </a:rPr>
              <a:t>内查询</a:t>
            </a:r>
            <a:r>
              <a:rPr lang="zh-CN" altLang="en-US" sz="2000" dirty="0"/>
              <a:t>。因此，子查询也称为</a:t>
            </a:r>
            <a:r>
              <a:rPr lang="zh-CN" altLang="en-US" sz="2000" b="1" dirty="0">
                <a:solidFill>
                  <a:srgbClr val="0070C0"/>
                </a:solidFill>
              </a:rPr>
              <a:t>嵌套查询</a:t>
            </a:r>
            <a:r>
              <a:rPr lang="zh-CN" altLang="en-US" sz="2000" dirty="0"/>
              <a:t>（</a:t>
            </a:r>
            <a:r>
              <a:rPr lang="en-US" altLang="zh-CN" sz="2000" dirty="0"/>
              <a:t>nested query</a:t>
            </a:r>
            <a:r>
              <a:rPr lang="zh-CN" altLang="en-US" sz="2000" dirty="0"/>
              <a:t>）。                                         </a:t>
            </a:r>
            <a:endParaRPr lang="en-US" altLang="zh-CN" sz="2000" dirty="0"/>
          </a:p>
          <a:p>
            <a:pPr marL="0" indent="373380" algn="just" fontAlgn="auto">
              <a:lnSpc>
                <a:spcPct val="150000"/>
              </a:lnSpc>
              <a:buNone/>
            </a:pPr>
            <a:r>
              <a:rPr lang="en-US" altLang="zh-CN" sz="2000" dirty="0">
                <a:solidFill>
                  <a:srgbClr val="006600"/>
                </a:solidFill>
              </a:rPr>
              <a:t>                                                          </a:t>
            </a:r>
            <a:r>
              <a:rPr lang="zh-CN" altLang="en-US" sz="2000" b="1" dirty="0">
                <a:solidFill>
                  <a:srgbClr val="0070C0"/>
                </a:solidFill>
              </a:rPr>
              <a:t>集合比较运算符 </a:t>
            </a:r>
          </a:p>
        </p:txBody>
      </p:sp>
      <p:graphicFrame>
        <p:nvGraphicFramePr>
          <p:cNvPr id="318575" name="Group 111"/>
          <p:cNvGraphicFramePr>
            <a:graphicFrameLocks noGrp="1"/>
          </p:cNvGraphicFramePr>
          <p:nvPr>
            <p:ph sz="half" idx="2"/>
            <p:extLst>
              <p:ext uri="{D42A27DB-BD31-4B8C-83A1-F6EECF244321}">
                <p14:modId xmlns:p14="http://schemas.microsoft.com/office/powerpoint/2010/main" val="3750063462"/>
              </p:ext>
            </p:extLst>
          </p:nvPr>
        </p:nvGraphicFramePr>
        <p:xfrm>
          <a:off x="2539207" y="3016886"/>
          <a:ext cx="7416800" cy="3103565"/>
        </p:xfrm>
        <a:graphic>
          <a:graphicData uri="http://schemas.openxmlformats.org/drawingml/2006/table">
            <a:tbl>
              <a:tblPr/>
              <a:tblGrid>
                <a:gridCol w="1296988">
                  <a:extLst>
                    <a:ext uri="{9D8B030D-6E8A-4147-A177-3AD203B41FA5}">
                      <a16:colId xmlns:a16="http://schemas.microsoft.com/office/drawing/2014/main" val="20000"/>
                    </a:ext>
                  </a:extLst>
                </a:gridCol>
                <a:gridCol w="6119812">
                  <a:extLst>
                    <a:ext uri="{9D8B030D-6E8A-4147-A177-3AD203B41FA5}">
                      <a16:colId xmlns:a16="http://schemas.microsoft.com/office/drawing/2014/main" val="20001"/>
                    </a:ext>
                  </a:extLst>
                </a:gridCol>
              </a:tblGrid>
              <a:tr h="38100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运算符</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含义</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13">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ALL</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如果一系列的比较都为</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，那么就为</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413">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ANY</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如果一系列的比较中任何一个为</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，那么就为</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913">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BETWEEN</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如果操作数在某个范围之内，那么就为</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EXISTS</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如果子查询结果包含一些行（结果不空），那么就为</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9413">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如果操作数等于表达式列表中的一个，那么就为</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9413">
                <a:tc>
                  <a:txBody>
                    <a:bodyPr/>
                    <a:lstStyle>
                      <a:lvl1pPr indent="8763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8763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NOT</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对任何其它布尔运算符的值取反。</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SOME</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如果在一系列比较中，有些为</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rPr>
                        <a:t>，那么就为</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3" name="日期占位符 4"/>
          <p:cNvSpPr>
            <a:spLocks noGrp="1"/>
          </p:cNvSpPr>
          <p:nvPr>
            <p:ph type="dt" sz="half" idx="10"/>
          </p:nvPr>
        </p:nvSpPr>
        <p:spPr/>
        <p:txBody>
          <a:bodyPr/>
          <a:lstStyle/>
          <a:p>
            <a:pPr>
              <a:defRPr/>
            </a:pPr>
            <a:fld id="{3BDA9ACE-CD94-4E93-9BD7-DF30DE9D3427}" type="datetime1">
              <a:rPr lang="zh-CN" altLang="en-US"/>
              <a:t>2020/4/13</a:t>
            </a:fld>
            <a:endParaRPr lang="en-US" altLang="zh-CN"/>
          </a:p>
        </p:txBody>
      </p:sp>
      <p:sp>
        <p:nvSpPr>
          <p:cNvPr id="34" name="灯片编号占位符 5"/>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04026D-63CA-4ADD-93DE-C36EE8D36A74}" type="slidenum">
              <a:rPr lang="en-US" altLang="zh-CN">
                <a:latin typeface="Tahoma" panose="020B0604030504040204" pitchFamily="34" charset="0"/>
              </a:rPr>
              <a:t>43</a:t>
            </a:fld>
            <a:r>
              <a:rPr lang="en-US" altLang="zh-CN">
                <a:latin typeface="Tahoma" panose="020B0604030504040204" pitchFamily="34" charset="0"/>
              </a:rPr>
              <a:t>/69</a:t>
            </a:r>
          </a:p>
        </p:txBody>
      </p:sp>
    </p:spTree>
  </p:cSld>
  <p:clrMapOvr>
    <a:masterClrMapping/>
  </p:clrMapOvr>
  <p:transition>
    <p:strips dir="l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4"/>
          <p:cNvSpPr>
            <a:spLocks noGrp="1" noChangeArrowheads="1"/>
          </p:cNvSpPr>
          <p:nvPr>
            <p:ph type="title"/>
          </p:nvPr>
        </p:nvSpPr>
        <p:spPr>
          <a:xfrm>
            <a:off x="2351089" y="-70168"/>
            <a:ext cx="7793037" cy="795337"/>
          </a:xfrm>
          <a:noFill/>
        </p:spPr>
        <p:txBody>
          <a:bodyPr>
            <a:normAutofit/>
          </a:bodyPr>
          <a:lstStyle/>
          <a:p>
            <a:r>
              <a:rPr lang="zh-CN" altLang="en-US" sz="3600"/>
              <a:t>子查询 </a:t>
            </a:r>
            <a:r>
              <a:rPr lang="en-US" altLang="zh-CN" sz="3600"/>
              <a:t>(2)</a:t>
            </a:r>
          </a:p>
        </p:txBody>
      </p:sp>
      <p:sp>
        <p:nvSpPr>
          <p:cNvPr id="46084" name="Rectangle 3"/>
          <p:cNvSpPr>
            <a:spLocks noGrp="1" noChangeArrowheads="1"/>
          </p:cNvSpPr>
          <p:nvPr>
            <p:ph idx="1"/>
          </p:nvPr>
        </p:nvSpPr>
        <p:spPr>
          <a:xfrm>
            <a:off x="857727" y="725169"/>
            <a:ext cx="10779760" cy="4752975"/>
          </a:xfrm>
        </p:spPr>
        <p:txBody>
          <a:bodyPr>
            <a:noAutofit/>
          </a:bodyPr>
          <a:lstStyle/>
          <a:p>
            <a:pPr marL="0" indent="373380" algn="just"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148BD4"/>
                </a:solidFill>
              </a:rPr>
              <a:t>无关子查询</a:t>
            </a:r>
            <a:endParaRPr lang="zh-CN" altLang="en-US" sz="2000" dirty="0">
              <a:solidFill>
                <a:srgbClr val="0000CC"/>
              </a:solidFill>
            </a:endParaRPr>
          </a:p>
          <a:p>
            <a:pPr marL="0" indent="373380" algn="just" fontAlgn="auto">
              <a:lnSpc>
                <a:spcPct val="150000"/>
              </a:lnSpc>
              <a:spcBef>
                <a:spcPts val="0"/>
              </a:spcBef>
              <a:buNone/>
            </a:pPr>
            <a:r>
              <a:rPr lang="zh-CN" altLang="en-US" sz="2000" dirty="0"/>
              <a:t>无关子查询的执行</a:t>
            </a:r>
            <a:r>
              <a:rPr lang="zh-CN" altLang="en-US" sz="2000" b="1" dirty="0">
                <a:solidFill>
                  <a:srgbClr val="FF0000"/>
                </a:solidFill>
              </a:rPr>
              <a:t>不依赖于父查询</a:t>
            </a:r>
            <a:r>
              <a:rPr lang="zh-CN" altLang="en-US" sz="2000" dirty="0"/>
              <a:t>。它执行的过程是：首先执行子查询语句，得到的子查询结果集传递给父查询语句使用。无关子查询中对父查询没有任何引用。</a:t>
            </a:r>
          </a:p>
          <a:p>
            <a:pPr marL="0" indent="373380" algn="just" fontAlgn="auto">
              <a:lnSpc>
                <a:spcPct val="150000"/>
              </a:lnSpc>
              <a:spcBef>
                <a:spcPts val="0"/>
              </a:spcBef>
              <a:buNone/>
            </a:pPr>
            <a:r>
              <a:rPr lang="zh-CN" altLang="en-US" sz="2000" dirty="0">
                <a:solidFill>
                  <a:srgbClr val="006600"/>
                </a:solidFill>
              </a:rPr>
              <a:t>例</a:t>
            </a:r>
            <a:r>
              <a:rPr lang="en-US" altLang="zh-CN" sz="2000" dirty="0">
                <a:solidFill>
                  <a:srgbClr val="006600"/>
                </a:solidFill>
              </a:rPr>
              <a:t> </a:t>
            </a:r>
            <a:r>
              <a:rPr lang="en-US" altLang="zh-CN" sz="2000" dirty="0"/>
              <a:t> </a:t>
            </a:r>
            <a:r>
              <a:rPr lang="zh-CN" altLang="en-US" sz="2000" dirty="0"/>
              <a:t>查询与</a:t>
            </a:r>
            <a:r>
              <a:rPr lang="zh-CN" altLang="en-US" sz="2000" dirty="0">
                <a:latin typeface="Arial" panose="020B0604020202020204" pitchFamily="34" charset="0"/>
              </a:rPr>
              <a:t>“</a:t>
            </a:r>
            <a:r>
              <a:rPr lang="zh-CN" altLang="en-US" sz="2000" dirty="0"/>
              <a:t>许文秀</a:t>
            </a:r>
            <a:r>
              <a:rPr lang="zh-CN" altLang="en-US" sz="2000" dirty="0">
                <a:latin typeface="Arial" panose="020B0604020202020204" pitchFamily="34" charset="0"/>
              </a:rPr>
              <a:t>”</a:t>
            </a:r>
            <a:r>
              <a:rPr lang="zh-CN" altLang="en-US" sz="2000" dirty="0"/>
              <a:t>在同一个系学习的学生学号、姓名和所在系。先分步来完成此查询，然后再构造子查询。</a:t>
            </a:r>
          </a:p>
          <a:p>
            <a:pPr marL="0" indent="373380" algn="just" fontAlgn="auto">
              <a:lnSpc>
                <a:spcPct val="150000"/>
              </a:lnSpc>
              <a:spcBef>
                <a:spcPts val="0"/>
              </a:spcBef>
              <a:buNone/>
            </a:pPr>
            <a:r>
              <a:rPr lang="zh-CN" altLang="en-US" sz="2000" dirty="0"/>
              <a:t>① 确定</a:t>
            </a:r>
            <a:r>
              <a:rPr lang="zh-CN" altLang="en-US" sz="2000" dirty="0">
                <a:latin typeface="Arial" panose="020B0604020202020204" pitchFamily="34" charset="0"/>
              </a:rPr>
              <a:t>“</a:t>
            </a:r>
            <a:r>
              <a:rPr lang="zh-CN" altLang="en-US" sz="2000" dirty="0"/>
              <a:t>李小刚</a:t>
            </a:r>
            <a:r>
              <a:rPr lang="zh-CN" altLang="en-US" sz="2000" dirty="0">
                <a:latin typeface="Arial" panose="020B0604020202020204" pitchFamily="34" charset="0"/>
              </a:rPr>
              <a:t>”</a:t>
            </a:r>
            <a:r>
              <a:rPr lang="zh-CN" altLang="en-US" sz="2000" dirty="0"/>
              <a:t>所在系名</a:t>
            </a:r>
          </a:p>
          <a:p>
            <a:pPr marL="0" indent="373380" algn="just" fontAlgn="auto">
              <a:lnSpc>
                <a:spcPct val="150000"/>
              </a:lnSpc>
              <a:spcBef>
                <a:spcPts val="0"/>
              </a:spcBef>
              <a:buNone/>
            </a:pPr>
            <a:r>
              <a:rPr lang="zh-CN" altLang="en-US" sz="2000" dirty="0"/>
              <a:t>        </a:t>
            </a:r>
            <a:r>
              <a:rPr lang="en-US" altLang="zh-CN" sz="2000" dirty="0"/>
              <a:t>USE JXGL</a:t>
            </a:r>
          </a:p>
          <a:p>
            <a:pPr marL="0" indent="373380" algn="just" fontAlgn="auto">
              <a:lnSpc>
                <a:spcPct val="150000"/>
              </a:lnSpc>
              <a:spcBef>
                <a:spcPts val="0"/>
              </a:spcBef>
              <a:buNone/>
            </a:pPr>
            <a:r>
              <a:rPr lang="en-US" altLang="zh-CN" sz="2000" dirty="0"/>
              <a:t>       GO</a:t>
            </a:r>
          </a:p>
          <a:p>
            <a:pPr marL="0" indent="373380" algn="just" fontAlgn="auto">
              <a:lnSpc>
                <a:spcPct val="150000"/>
              </a:lnSpc>
              <a:spcBef>
                <a:spcPts val="0"/>
              </a:spcBef>
              <a:buNone/>
            </a:pPr>
            <a:r>
              <a:rPr lang="en-US" altLang="zh-CN" sz="2000" dirty="0"/>
              <a:t>       SELECT COLLEGE</a:t>
            </a:r>
          </a:p>
          <a:p>
            <a:pPr marL="0" indent="373380" algn="just" fontAlgn="auto">
              <a:lnSpc>
                <a:spcPct val="150000"/>
              </a:lnSpc>
              <a:spcBef>
                <a:spcPts val="0"/>
              </a:spcBef>
              <a:buNone/>
            </a:pPr>
            <a:r>
              <a:rPr lang="en-US" altLang="zh-CN" sz="2000" dirty="0"/>
              <a:t>       FROM S</a:t>
            </a:r>
          </a:p>
          <a:p>
            <a:pPr marL="0" indent="373380" algn="just" fontAlgn="auto">
              <a:lnSpc>
                <a:spcPct val="150000"/>
              </a:lnSpc>
              <a:spcBef>
                <a:spcPts val="0"/>
              </a:spcBef>
              <a:buNone/>
            </a:pPr>
            <a:r>
              <a:rPr lang="en-US" altLang="zh-CN" sz="2000" dirty="0"/>
              <a:t>       WHERE SNAME=’</a:t>
            </a:r>
            <a:r>
              <a:rPr lang="zh-CN" altLang="en-US" sz="2000" dirty="0"/>
              <a:t>许文秀</a:t>
            </a:r>
            <a:r>
              <a:rPr lang="en-US" altLang="zh-CN" sz="2000" dirty="0"/>
              <a:t>’</a:t>
            </a:r>
          </a:p>
          <a:p>
            <a:pPr marL="0" indent="373380" algn="just" fontAlgn="auto">
              <a:lnSpc>
                <a:spcPct val="150000"/>
              </a:lnSpc>
              <a:spcBef>
                <a:spcPts val="0"/>
              </a:spcBef>
              <a:buNone/>
            </a:pPr>
            <a:r>
              <a:rPr lang="en-US" altLang="zh-CN" sz="2000" dirty="0"/>
              <a:t>       GO </a:t>
            </a:r>
          </a:p>
        </p:txBody>
      </p:sp>
      <p:sp>
        <p:nvSpPr>
          <p:cNvPr id="5" name="日期占位符 3"/>
          <p:cNvSpPr>
            <a:spLocks noGrp="1"/>
          </p:cNvSpPr>
          <p:nvPr>
            <p:ph type="dt" sz="half" idx="10"/>
          </p:nvPr>
        </p:nvSpPr>
        <p:spPr/>
        <p:txBody>
          <a:bodyPr/>
          <a:lstStyle/>
          <a:p>
            <a:pPr>
              <a:defRPr/>
            </a:pPr>
            <a:fld id="{99B5ED33-985B-41B0-8C6B-0323A49D0F48}"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0E0B9C-AD68-4BF0-BBB7-DBAE379F43DE}" type="slidenum">
              <a:rPr lang="en-US" altLang="zh-CN">
                <a:latin typeface="Tahoma" panose="020B0604030504040204" pitchFamily="34" charset="0"/>
              </a:rPr>
              <a:t>44</a:t>
            </a:fld>
            <a:r>
              <a:rPr lang="en-US" altLang="zh-CN">
                <a:latin typeface="Tahoma" panose="020B0604030504040204" pitchFamily="34" charset="0"/>
              </a:rPr>
              <a:t>/69</a:t>
            </a:r>
          </a:p>
        </p:txBody>
      </p:sp>
      <p:pic>
        <p:nvPicPr>
          <p:cNvPr id="4608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164" y="4076701"/>
            <a:ext cx="2035175"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hecke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a:xfrm>
            <a:off x="2351089" y="-84235"/>
            <a:ext cx="7793037" cy="795337"/>
          </a:xfrm>
          <a:noFill/>
        </p:spPr>
        <p:txBody>
          <a:bodyPr/>
          <a:lstStyle/>
          <a:p>
            <a:pPr eaLnBrk="1" hangingPunct="1"/>
            <a:r>
              <a:rPr lang="zh-CN" altLang="en-US" sz="3600"/>
              <a:t>子查询 </a:t>
            </a:r>
            <a:r>
              <a:rPr lang="en-US" altLang="zh-CN" sz="3600"/>
              <a:t>(3)</a:t>
            </a:r>
          </a:p>
        </p:txBody>
      </p:sp>
      <p:sp>
        <p:nvSpPr>
          <p:cNvPr id="47107" name="Rectangle 2"/>
          <p:cNvSpPr>
            <a:spLocks noGrp="1" noChangeArrowheads="1"/>
          </p:cNvSpPr>
          <p:nvPr>
            <p:ph idx="1"/>
          </p:nvPr>
        </p:nvSpPr>
        <p:spPr>
          <a:xfrm>
            <a:off x="955040" y="479425"/>
            <a:ext cx="10688320" cy="5876925"/>
          </a:xfrm>
        </p:spPr>
        <p:txBody>
          <a:bodyPr>
            <a:noAutofit/>
          </a:bodyPr>
          <a:lstStyle/>
          <a:p>
            <a:pPr marL="0" indent="373380" fontAlgn="auto">
              <a:lnSpc>
                <a:spcPct val="150000"/>
              </a:lnSpc>
              <a:spcBef>
                <a:spcPts val="0"/>
              </a:spcBef>
              <a:buNone/>
            </a:pPr>
            <a:r>
              <a:rPr lang="en-US" altLang="zh-CN" sz="2000" dirty="0"/>
              <a:t>② </a:t>
            </a:r>
            <a:r>
              <a:rPr lang="zh-CN" altLang="en-US" sz="2000" dirty="0"/>
              <a:t>查找所有在</a:t>
            </a:r>
            <a:r>
              <a:rPr lang="zh-CN" altLang="en-US" sz="2000" dirty="0">
                <a:latin typeface="Arial" panose="020B0604020202020204" pitchFamily="34" charset="0"/>
              </a:rPr>
              <a:t>“</a:t>
            </a:r>
            <a:r>
              <a:rPr lang="en-US" altLang="zh-CN" sz="2000" dirty="0"/>
              <a:t>CS</a:t>
            </a:r>
            <a:r>
              <a:rPr lang="en-US" altLang="zh-CN" sz="2000" dirty="0">
                <a:latin typeface="Arial" panose="020B0604020202020204" pitchFamily="34" charset="0"/>
              </a:rPr>
              <a:t>”</a:t>
            </a:r>
            <a:r>
              <a:rPr lang="zh-CN" altLang="en-US" sz="2000" dirty="0"/>
              <a:t>系学习的学生。     </a:t>
            </a:r>
          </a:p>
          <a:p>
            <a:pPr marL="0" indent="373380" fontAlgn="auto">
              <a:spcBef>
                <a:spcPts val="0"/>
              </a:spcBef>
              <a:buNone/>
            </a:pPr>
            <a:r>
              <a:rPr lang="zh-CN" altLang="en-US" sz="2000" dirty="0"/>
              <a:t>      </a:t>
            </a:r>
            <a:r>
              <a:rPr lang="en-US" altLang="zh-CN" sz="2000" dirty="0"/>
              <a:t>USE JXGL</a:t>
            </a:r>
          </a:p>
          <a:p>
            <a:pPr marL="0" indent="373380" fontAlgn="auto">
              <a:spcBef>
                <a:spcPts val="0"/>
              </a:spcBef>
              <a:buNone/>
            </a:pPr>
            <a:r>
              <a:rPr lang="en-US" altLang="zh-CN" sz="2000" dirty="0"/>
              <a:t>      GO</a:t>
            </a:r>
          </a:p>
          <a:p>
            <a:pPr marL="0" indent="373380" fontAlgn="auto">
              <a:spcBef>
                <a:spcPts val="0"/>
              </a:spcBef>
              <a:buNone/>
            </a:pPr>
            <a:r>
              <a:rPr lang="en-US" altLang="zh-CN" sz="2000" dirty="0"/>
              <a:t>      SELECT SNO,SNAME,COLLEGE     </a:t>
            </a:r>
          </a:p>
          <a:p>
            <a:pPr marL="0" indent="373380" fontAlgn="auto">
              <a:spcBef>
                <a:spcPts val="0"/>
              </a:spcBef>
              <a:buNone/>
            </a:pPr>
            <a:r>
              <a:rPr lang="en-US" altLang="zh-CN" sz="2000" dirty="0"/>
              <a:t> FROM S</a:t>
            </a:r>
          </a:p>
          <a:p>
            <a:pPr marL="0" indent="373380" fontAlgn="auto">
              <a:spcBef>
                <a:spcPts val="0"/>
              </a:spcBef>
              <a:buNone/>
            </a:pPr>
            <a:r>
              <a:rPr lang="en-US" altLang="zh-CN" sz="2000" dirty="0"/>
              <a:t>     WHERE COLLEGE='CS'</a:t>
            </a:r>
          </a:p>
          <a:p>
            <a:pPr marL="0" indent="373380" fontAlgn="auto">
              <a:spcBef>
                <a:spcPts val="0"/>
              </a:spcBef>
              <a:buNone/>
            </a:pPr>
            <a:r>
              <a:rPr lang="en-US" altLang="zh-CN" sz="2000" dirty="0"/>
              <a:t>     GO </a:t>
            </a:r>
          </a:p>
          <a:p>
            <a:pPr marL="0" indent="373380" fontAlgn="auto">
              <a:lnSpc>
                <a:spcPct val="150000"/>
              </a:lnSpc>
              <a:spcBef>
                <a:spcPts val="0"/>
              </a:spcBef>
              <a:buNone/>
            </a:pPr>
            <a:r>
              <a:rPr lang="zh-CN" altLang="en-US" sz="2000" dirty="0">
                <a:solidFill>
                  <a:srgbClr val="148BD4"/>
                </a:solidFill>
              </a:rPr>
              <a:t>将第一步查询嵌人到第二步查询的条件中，构造嵌套查询如下：</a:t>
            </a:r>
          </a:p>
          <a:p>
            <a:pPr marL="0" indent="373380" fontAlgn="auto">
              <a:spcBef>
                <a:spcPts val="0"/>
              </a:spcBef>
              <a:buNone/>
            </a:pPr>
            <a:r>
              <a:rPr lang="zh-CN" altLang="en-US" sz="2000" dirty="0"/>
              <a:t>     </a:t>
            </a:r>
            <a:r>
              <a:rPr lang="en-US" altLang="zh-CN" sz="2000" dirty="0"/>
              <a:t>USE JXGL</a:t>
            </a:r>
          </a:p>
          <a:p>
            <a:pPr marL="0" indent="373380" fontAlgn="auto">
              <a:spcBef>
                <a:spcPts val="0"/>
              </a:spcBef>
              <a:buNone/>
            </a:pPr>
            <a:r>
              <a:rPr lang="en-US" altLang="zh-CN" sz="2000" dirty="0"/>
              <a:t>    GO</a:t>
            </a:r>
          </a:p>
          <a:p>
            <a:pPr marL="0" indent="373380" fontAlgn="auto">
              <a:spcBef>
                <a:spcPts val="0"/>
              </a:spcBef>
              <a:buNone/>
            </a:pPr>
            <a:r>
              <a:rPr lang="en-US" altLang="zh-CN" sz="2000" dirty="0"/>
              <a:t>    SELECT SNO,SNAME,COLLEGE</a:t>
            </a:r>
          </a:p>
          <a:p>
            <a:pPr marL="0" indent="373380" fontAlgn="auto">
              <a:spcBef>
                <a:spcPts val="0"/>
              </a:spcBef>
              <a:buNone/>
            </a:pPr>
            <a:r>
              <a:rPr lang="en-US" altLang="zh-CN" sz="2000" dirty="0"/>
              <a:t>   FROM S</a:t>
            </a:r>
          </a:p>
          <a:p>
            <a:pPr marL="0" indent="373380" fontAlgn="auto">
              <a:spcBef>
                <a:spcPts val="0"/>
              </a:spcBef>
              <a:buNone/>
            </a:pPr>
            <a:r>
              <a:rPr lang="en-US" altLang="zh-CN" sz="2000" dirty="0"/>
              <a:t>    WHERE COLLEGE </a:t>
            </a:r>
            <a:r>
              <a:rPr lang="en-US" altLang="zh-CN" sz="2000" b="1" dirty="0">
                <a:solidFill>
                  <a:srgbClr val="FF0000"/>
                </a:solidFill>
              </a:rPr>
              <a:t>IN</a:t>
            </a:r>
          </a:p>
          <a:p>
            <a:pPr marL="0" indent="373380" fontAlgn="auto">
              <a:spcBef>
                <a:spcPts val="0"/>
              </a:spcBef>
              <a:buNone/>
            </a:pPr>
            <a:r>
              <a:rPr lang="en-US" altLang="zh-CN" sz="2000" dirty="0"/>
              <a:t>              (SELECT COLLEGE </a:t>
            </a:r>
          </a:p>
          <a:p>
            <a:pPr marL="0" indent="373380" fontAlgn="auto">
              <a:spcBef>
                <a:spcPts val="0"/>
              </a:spcBef>
              <a:buNone/>
            </a:pPr>
            <a:r>
              <a:rPr lang="en-US" altLang="zh-CN" sz="2000" dirty="0"/>
              <a:t>               FROM S</a:t>
            </a:r>
          </a:p>
          <a:p>
            <a:pPr marL="0" indent="373380" fontAlgn="auto">
              <a:spcBef>
                <a:spcPts val="0"/>
              </a:spcBef>
              <a:buNone/>
            </a:pPr>
            <a:r>
              <a:rPr lang="en-US" altLang="zh-CN" sz="2000" dirty="0"/>
              <a:t>               WHERE SNAME=‘</a:t>
            </a:r>
            <a:r>
              <a:rPr lang="zh-CN" altLang="en-US" sz="2000" dirty="0"/>
              <a:t>许文秀</a:t>
            </a:r>
            <a:r>
              <a:rPr lang="en-US" altLang="zh-CN" sz="2000" dirty="0"/>
              <a:t>')</a:t>
            </a:r>
          </a:p>
          <a:p>
            <a:pPr marL="0" indent="373380" fontAlgn="auto">
              <a:spcBef>
                <a:spcPts val="0"/>
              </a:spcBef>
              <a:buNone/>
            </a:pPr>
            <a:r>
              <a:rPr lang="en-US" altLang="zh-CN" sz="2000" dirty="0"/>
              <a:t>    GO </a:t>
            </a:r>
          </a:p>
        </p:txBody>
      </p:sp>
      <p:sp>
        <p:nvSpPr>
          <p:cNvPr id="7"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C789CF-6250-47FD-95FA-69227F66172B}" type="slidenum">
              <a:rPr lang="en-US" altLang="zh-CN">
                <a:latin typeface="Tahoma" panose="020B0604030504040204" pitchFamily="34" charset="0"/>
              </a:rPr>
              <a:t>45</a:t>
            </a:fld>
            <a:r>
              <a:rPr lang="en-US" altLang="zh-CN">
                <a:latin typeface="Tahoma" panose="020B0604030504040204" pitchFamily="34" charset="0"/>
              </a:rPr>
              <a:t>/69</a:t>
            </a:r>
          </a:p>
        </p:txBody>
      </p:sp>
      <p:sp>
        <p:nvSpPr>
          <p:cNvPr id="321542" name="Rectangle 6"/>
          <p:cNvSpPr>
            <a:spLocks noChangeArrowheads="1"/>
          </p:cNvSpPr>
          <p:nvPr/>
        </p:nvSpPr>
        <p:spPr bwMode="auto">
          <a:xfrm>
            <a:off x="7032626" y="4061021"/>
            <a:ext cx="2808287" cy="1368425"/>
          </a:xfrm>
          <a:prstGeom prst="rect">
            <a:avLst/>
          </a:prstGeom>
          <a:solidFill>
            <a:srgbClr val="FFFF99"/>
          </a:solidFill>
          <a:ln w="57150" cmpd="thinThick">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6600"/>
                </a:solidFill>
              </a:rPr>
              <a:t>      </a:t>
            </a:r>
            <a:r>
              <a:rPr lang="zh-CN" altLang="en-US" sz="2000" b="1">
                <a:solidFill>
                  <a:srgbClr val="006600"/>
                </a:solidFill>
              </a:rPr>
              <a:t>本例中由于子查询的结果是一个值，因此也可以把运算符“</a:t>
            </a:r>
            <a:r>
              <a:rPr lang="en-US" altLang="zh-CN" sz="2000" b="1">
                <a:solidFill>
                  <a:srgbClr val="006600"/>
                </a:solidFill>
              </a:rPr>
              <a:t>IN” </a:t>
            </a:r>
            <a:r>
              <a:rPr lang="zh-CN" altLang="en-US" sz="2000" b="1">
                <a:solidFill>
                  <a:srgbClr val="006600"/>
                </a:solidFill>
              </a:rPr>
              <a:t>换为“</a:t>
            </a:r>
            <a:r>
              <a:rPr lang="en-US" altLang="zh-CN" sz="2000" b="1">
                <a:solidFill>
                  <a:srgbClr val="006600"/>
                </a:solidFill>
              </a:rPr>
              <a:t>=”</a:t>
            </a:r>
            <a:r>
              <a:rPr lang="zh-CN" altLang="en-US" sz="2000" b="1">
                <a:solidFill>
                  <a:srgbClr val="006600"/>
                </a:solidFill>
              </a:rPr>
              <a:t>。 </a:t>
            </a:r>
          </a:p>
        </p:txBody>
      </p:sp>
      <p:pic>
        <p:nvPicPr>
          <p:cNvPr id="471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26" y="949227"/>
            <a:ext cx="2352675"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21542"/>
                                        </p:tgtEl>
                                        <p:attrNameLst>
                                          <p:attrName>style.visibility</p:attrName>
                                        </p:attrNameLst>
                                      </p:cBhvr>
                                      <p:to>
                                        <p:strVal val="visible"/>
                                      </p:to>
                                    </p:set>
                                    <p:animEffect transition="in" filter="barn(inHorizontal)">
                                      <p:cBhvr>
                                        <p:cTn id="7" dur="500"/>
                                        <p:tgtEl>
                                          <p:spTgt spid="321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2351089" y="-84236"/>
            <a:ext cx="7793037" cy="795337"/>
          </a:xfrm>
          <a:noFill/>
        </p:spPr>
        <p:txBody>
          <a:bodyPr/>
          <a:lstStyle/>
          <a:p>
            <a:pPr eaLnBrk="1" hangingPunct="1"/>
            <a:r>
              <a:rPr lang="zh-CN" altLang="en-US" sz="3600"/>
              <a:t>子查询 </a:t>
            </a:r>
            <a:r>
              <a:rPr lang="en-US" altLang="zh-CN" sz="3600"/>
              <a:t>(4)</a:t>
            </a:r>
          </a:p>
        </p:txBody>
      </p:sp>
      <p:sp>
        <p:nvSpPr>
          <p:cNvPr id="322562" name="Rectangle 2"/>
          <p:cNvSpPr>
            <a:spLocks noGrp="1" noChangeArrowheads="1"/>
          </p:cNvSpPr>
          <p:nvPr>
            <p:ph idx="1"/>
          </p:nvPr>
        </p:nvSpPr>
        <p:spPr>
          <a:xfrm>
            <a:off x="497955" y="907144"/>
            <a:ext cx="10972800" cy="4525963"/>
          </a:xfrm>
        </p:spPr>
        <p:txBody>
          <a:bodyPr>
            <a:noAutofit/>
          </a:bodyPr>
          <a:lstStyle/>
          <a:p>
            <a:pPr marL="0" indent="373380" fontAlgn="auto">
              <a:lnSpc>
                <a:spcPct val="150000"/>
              </a:lnSpc>
              <a:spcBef>
                <a:spcPts val="0"/>
              </a:spcBef>
              <a:buNone/>
            </a:pPr>
            <a:r>
              <a:rPr lang="zh-CN" altLang="en-US" sz="2000" dirty="0"/>
              <a:t>该查询也可以用自身连接来完成：</a:t>
            </a:r>
          </a:p>
          <a:p>
            <a:pPr marL="0" indent="373380" fontAlgn="auto">
              <a:spcBef>
                <a:spcPts val="0"/>
              </a:spcBef>
              <a:buNone/>
            </a:pPr>
            <a:r>
              <a:rPr lang="zh-CN" altLang="en-US" sz="2000" dirty="0"/>
              <a:t> </a:t>
            </a:r>
            <a:r>
              <a:rPr lang="en-US" altLang="zh-CN" sz="2000" dirty="0">
                <a:solidFill>
                  <a:srgbClr val="006600"/>
                </a:solidFill>
              </a:rPr>
              <a:t>GO</a:t>
            </a:r>
          </a:p>
          <a:p>
            <a:pPr marL="0" indent="373380" fontAlgn="auto">
              <a:spcBef>
                <a:spcPts val="0"/>
              </a:spcBef>
              <a:buNone/>
            </a:pPr>
            <a:r>
              <a:rPr lang="en-US" altLang="zh-CN" sz="2000" dirty="0">
                <a:solidFill>
                  <a:srgbClr val="006600"/>
                </a:solidFill>
              </a:rPr>
              <a:t> SELECT </a:t>
            </a:r>
            <a:r>
              <a:rPr lang="en-US" altLang="zh-CN" sz="2000" dirty="0" err="1">
                <a:solidFill>
                  <a:srgbClr val="006600"/>
                </a:solidFill>
              </a:rPr>
              <a:t>b.SNO,b.SNAME,b.COLLEGE</a:t>
            </a:r>
            <a:r>
              <a:rPr lang="en-US" altLang="zh-CN" sz="2000" dirty="0">
                <a:solidFill>
                  <a:srgbClr val="006600"/>
                </a:solidFill>
              </a:rPr>
              <a:t> </a:t>
            </a:r>
          </a:p>
          <a:p>
            <a:pPr marL="0" indent="373380" fontAlgn="auto">
              <a:spcBef>
                <a:spcPts val="0"/>
              </a:spcBef>
              <a:buNone/>
            </a:pPr>
            <a:r>
              <a:rPr lang="en-US" altLang="zh-CN" sz="2000" dirty="0">
                <a:solidFill>
                  <a:srgbClr val="006600"/>
                </a:solidFill>
              </a:rPr>
              <a:t> FROM S AS a JOIN S AS b </a:t>
            </a:r>
          </a:p>
          <a:p>
            <a:pPr marL="0" indent="373380" fontAlgn="auto">
              <a:spcBef>
                <a:spcPts val="0"/>
              </a:spcBef>
              <a:buNone/>
            </a:pPr>
            <a:r>
              <a:rPr lang="en-US" altLang="zh-CN" sz="2000" dirty="0">
                <a:solidFill>
                  <a:srgbClr val="006600"/>
                </a:solidFill>
              </a:rPr>
              <a:t> ON </a:t>
            </a:r>
            <a:r>
              <a:rPr lang="en-US" altLang="zh-CN" sz="2000" dirty="0" err="1">
                <a:solidFill>
                  <a:srgbClr val="006600"/>
                </a:solidFill>
              </a:rPr>
              <a:t>a.COLLEGE</a:t>
            </a:r>
            <a:r>
              <a:rPr lang="en-US" altLang="zh-CN" sz="2000" dirty="0">
                <a:solidFill>
                  <a:srgbClr val="006600"/>
                </a:solidFill>
              </a:rPr>
              <a:t>=</a:t>
            </a:r>
            <a:r>
              <a:rPr lang="en-US" altLang="zh-CN" sz="2000" dirty="0" err="1">
                <a:solidFill>
                  <a:srgbClr val="006600"/>
                </a:solidFill>
              </a:rPr>
              <a:t>b.COLLEGE</a:t>
            </a:r>
            <a:r>
              <a:rPr lang="en-US" altLang="zh-CN" sz="2000" dirty="0">
                <a:solidFill>
                  <a:srgbClr val="006600"/>
                </a:solidFill>
              </a:rPr>
              <a:t> AND </a:t>
            </a:r>
            <a:r>
              <a:rPr lang="en-US" altLang="zh-CN" sz="2000" dirty="0" err="1">
                <a:solidFill>
                  <a:srgbClr val="006600"/>
                </a:solidFill>
              </a:rPr>
              <a:t>a.SNAME</a:t>
            </a:r>
            <a:r>
              <a:rPr lang="en-US" altLang="zh-CN" sz="2000" dirty="0">
                <a:solidFill>
                  <a:srgbClr val="006600"/>
                </a:solidFill>
              </a:rPr>
              <a:t>='</a:t>
            </a:r>
            <a:r>
              <a:rPr lang="zh-CN" altLang="en-US" sz="2000" dirty="0">
                <a:solidFill>
                  <a:srgbClr val="006600"/>
                </a:solidFill>
              </a:rPr>
              <a:t>李小刚</a:t>
            </a:r>
            <a:r>
              <a:rPr lang="en-US" altLang="zh-CN" sz="2000" dirty="0">
                <a:solidFill>
                  <a:srgbClr val="006600"/>
                </a:solidFill>
              </a:rPr>
              <a:t>'</a:t>
            </a:r>
          </a:p>
          <a:p>
            <a:pPr marL="0" indent="373380" fontAlgn="auto">
              <a:spcBef>
                <a:spcPts val="0"/>
              </a:spcBef>
              <a:buNone/>
            </a:pPr>
            <a:r>
              <a:rPr lang="en-US" altLang="zh-CN" sz="2000" dirty="0">
                <a:solidFill>
                  <a:srgbClr val="006600"/>
                </a:solidFill>
              </a:rPr>
              <a:t> GO  </a:t>
            </a:r>
          </a:p>
          <a:p>
            <a:pPr marL="0" indent="373380" fontAlgn="auto">
              <a:lnSpc>
                <a:spcPct val="150000"/>
              </a:lnSpc>
              <a:spcBef>
                <a:spcPts val="0"/>
              </a:spcBef>
              <a:buNone/>
            </a:pPr>
            <a:r>
              <a:rPr lang="en-US" altLang="zh-CN" sz="2000" dirty="0"/>
              <a:t> </a:t>
            </a:r>
            <a:r>
              <a:rPr lang="zh-CN" altLang="en-US" sz="2000" dirty="0"/>
              <a:t>可见，实现同一个查询可以有多种</a:t>
            </a:r>
            <a:endParaRPr lang="en-US" altLang="zh-CN" sz="2000" dirty="0"/>
          </a:p>
          <a:p>
            <a:pPr marL="0" indent="373380" fontAlgn="auto">
              <a:lnSpc>
                <a:spcPct val="150000"/>
              </a:lnSpc>
              <a:spcBef>
                <a:spcPts val="0"/>
              </a:spcBef>
              <a:buNone/>
            </a:pPr>
            <a:r>
              <a:rPr lang="zh-CN" altLang="en-US" sz="2000" dirty="0"/>
              <a:t>方法，当然不同的方法其执行效率</a:t>
            </a:r>
            <a:endParaRPr lang="en-US" altLang="zh-CN" sz="2000" dirty="0"/>
          </a:p>
          <a:p>
            <a:pPr marL="0" indent="373380" fontAlgn="auto">
              <a:lnSpc>
                <a:spcPct val="150000"/>
              </a:lnSpc>
              <a:spcBef>
                <a:spcPts val="0"/>
              </a:spcBef>
              <a:buNone/>
            </a:pPr>
            <a:r>
              <a:rPr lang="zh-CN" altLang="en-US" sz="2000" dirty="0"/>
              <a:t>可能会有差别，甚至差别还可能很</a:t>
            </a:r>
            <a:endParaRPr lang="en-US" altLang="zh-CN" sz="2000" dirty="0"/>
          </a:p>
          <a:p>
            <a:pPr marL="0" indent="373380" fontAlgn="auto">
              <a:lnSpc>
                <a:spcPct val="150000"/>
              </a:lnSpc>
              <a:spcBef>
                <a:spcPts val="0"/>
              </a:spcBef>
              <a:buNone/>
            </a:pPr>
            <a:r>
              <a:rPr lang="zh-CN" altLang="en-US" sz="2000" dirty="0"/>
              <a:t>大。这就需要数据库编程人员应该</a:t>
            </a:r>
            <a:endParaRPr lang="en-US" altLang="zh-CN" sz="2000" dirty="0"/>
          </a:p>
          <a:p>
            <a:pPr marL="0" indent="373380" fontAlgn="auto">
              <a:lnSpc>
                <a:spcPct val="150000"/>
              </a:lnSpc>
              <a:spcBef>
                <a:spcPts val="0"/>
              </a:spcBef>
              <a:buNone/>
            </a:pPr>
            <a:r>
              <a:rPr lang="zh-CN" altLang="en-US" sz="2000" dirty="0"/>
              <a:t>掌握好数据库性能调优技术和方法</a:t>
            </a:r>
            <a:endParaRPr lang="en-US" altLang="zh-CN" sz="2000" dirty="0"/>
          </a:p>
          <a:p>
            <a:pPr marL="0" indent="373380" fontAlgn="auto">
              <a:lnSpc>
                <a:spcPct val="150000"/>
              </a:lnSpc>
              <a:spcBef>
                <a:spcPts val="0"/>
              </a:spcBef>
              <a:buNone/>
            </a:pPr>
            <a:r>
              <a:rPr lang="zh-CN" altLang="en-US" sz="2000" dirty="0"/>
              <a:t>，以提高程序的执行效率。 </a:t>
            </a:r>
          </a:p>
        </p:txBody>
      </p:sp>
      <p:sp>
        <p:nvSpPr>
          <p:cNvPr id="13" name="日期占位符 3"/>
          <p:cNvSpPr>
            <a:spLocks noGrp="1"/>
          </p:cNvSpPr>
          <p:nvPr>
            <p:ph type="dt" sz="half" idx="10"/>
          </p:nvPr>
        </p:nvSpPr>
        <p:spPr/>
        <p:txBody>
          <a:bodyPr/>
          <a:lstStyle/>
          <a:p>
            <a:pPr>
              <a:defRPr/>
            </a:pPr>
            <a:fld id="{E1945F5C-1B05-4CE3-ADC9-03BFA4759883}" type="datetime1">
              <a:rPr lang="zh-CN" altLang="en-US"/>
              <a:t>2020/4/13</a:t>
            </a:fld>
            <a:endParaRPr lang="en-US" altLang="zh-CN"/>
          </a:p>
        </p:txBody>
      </p:sp>
      <p:sp>
        <p:nvSpPr>
          <p:cNvPr id="14"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DE0408-EAA5-40A3-B013-D29171DD8891}" type="slidenum">
              <a:rPr lang="en-US" altLang="zh-CN">
                <a:latin typeface="Tahoma" panose="020B0604030504040204" pitchFamily="34" charset="0"/>
              </a:rPr>
              <a:t>46</a:t>
            </a:fld>
            <a:r>
              <a:rPr lang="en-US" altLang="zh-CN">
                <a:latin typeface="Tahoma" panose="020B0604030504040204" pitchFamily="34" charset="0"/>
              </a:rPr>
              <a:t>/69</a:t>
            </a:r>
          </a:p>
        </p:txBody>
      </p:sp>
      <p:grpSp>
        <p:nvGrpSpPr>
          <p:cNvPr id="322575" name="Group 15"/>
          <p:cNvGrpSpPr/>
          <p:nvPr/>
        </p:nvGrpSpPr>
        <p:grpSpPr bwMode="auto">
          <a:xfrm>
            <a:off x="4886960" y="2875279"/>
            <a:ext cx="7112317" cy="3248297"/>
            <a:chOff x="839" y="1752"/>
            <a:chExt cx="4717" cy="2222"/>
          </a:xfrm>
        </p:grpSpPr>
        <p:sp>
          <p:nvSpPr>
            <p:cNvPr id="48135" name="AutoShape 4"/>
            <p:cNvSpPr>
              <a:spLocks noChangeArrowheads="1"/>
            </p:cNvSpPr>
            <p:nvPr/>
          </p:nvSpPr>
          <p:spPr bwMode="auto">
            <a:xfrm>
              <a:off x="839" y="1752"/>
              <a:ext cx="4717" cy="2222"/>
            </a:xfrm>
            <a:prstGeom prst="roundRect">
              <a:avLst>
                <a:gd name="adj" fmla="val 16667"/>
              </a:avLst>
            </a:pr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b="1" dirty="0">
                <a:solidFill>
                  <a:srgbClr val="006600"/>
                </a:solidFill>
              </a:endParaRPr>
            </a:p>
            <a:p>
              <a:pPr eaLnBrk="1" hangingPunct="1"/>
              <a:endParaRPr lang="en-US" altLang="zh-CN" b="1" dirty="0">
                <a:solidFill>
                  <a:srgbClr val="006600"/>
                </a:solidFill>
              </a:endParaRPr>
            </a:p>
            <a:p>
              <a:pPr eaLnBrk="1" hangingPunct="1"/>
              <a:endParaRPr lang="en-US" altLang="zh-CN" b="1" dirty="0">
                <a:solidFill>
                  <a:srgbClr val="006600"/>
                </a:solidFill>
              </a:endParaRPr>
            </a:p>
            <a:p>
              <a:pPr eaLnBrk="1" hangingPunct="1"/>
              <a:r>
                <a:rPr lang="en-US" altLang="zh-CN" b="1" dirty="0">
                  <a:solidFill>
                    <a:srgbClr val="006600"/>
                  </a:solidFill>
                </a:rPr>
                <a:t>a JOIN b ON </a:t>
              </a:r>
              <a:r>
                <a:rPr lang="en-US" altLang="zh-CN" b="1" dirty="0" err="1">
                  <a:solidFill>
                    <a:srgbClr val="006600"/>
                  </a:solidFill>
                </a:rPr>
                <a:t>a.COLLEGE</a:t>
              </a:r>
              <a:r>
                <a:rPr lang="en-US" altLang="zh-CN" b="1" dirty="0">
                  <a:solidFill>
                    <a:srgbClr val="006600"/>
                  </a:solidFill>
                </a:rPr>
                <a:t>=</a:t>
              </a:r>
              <a:r>
                <a:rPr lang="en-US" altLang="zh-CN" b="1" dirty="0" err="1">
                  <a:solidFill>
                    <a:srgbClr val="006600"/>
                  </a:solidFill>
                </a:rPr>
                <a:t>b.COLLEGE</a:t>
              </a:r>
              <a:endParaRPr lang="en-US" altLang="zh-CN" b="1" dirty="0">
                <a:solidFill>
                  <a:srgbClr val="006600"/>
                </a:solidFill>
              </a:endParaRPr>
            </a:p>
            <a:p>
              <a:pPr eaLnBrk="1" hangingPunct="1"/>
              <a:endParaRPr lang="en-US" altLang="zh-CN" b="1" dirty="0"/>
            </a:p>
          </p:txBody>
        </p:sp>
        <p:grpSp>
          <p:nvGrpSpPr>
            <p:cNvPr id="48136" name="Group 14"/>
            <p:cNvGrpSpPr/>
            <p:nvPr/>
          </p:nvGrpSpPr>
          <p:grpSpPr bwMode="auto">
            <a:xfrm>
              <a:off x="929" y="1752"/>
              <a:ext cx="4582" cy="2086"/>
              <a:chOff x="930" y="1752"/>
              <a:chExt cx="4582" cy="2086"/>
            </a:xfrm>
          </p:grpSpPr>
          <p:sp>
            <p:nvSpPr>
              <p:cNvPr id="48137" name="Rectangle 5"/>
              <p:cNvSpPr>
                <a:spLocks noChangeArrowheads="1"/>
              </p:cNvSpPr>
              <p:nvPr/>
            </p:nvSpPr>
            <p:spPr bwMode="auto">
              <a:xfrm>
                <a:off x="1474" y="1979"/>
                <a:ext cx="1814" cy="90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SNO SNAME SEX AGE COLLEGE</a:t>
                </a:r>
              </a:p>
              <a:p>
                <a:pPr eaLnBrk="1" hangingPunct="1"/>
                <a:r>
                  <a:rPr lang="en-US" altLang="zh-CN"/>
                  <a:t> </a:t>
                </a:r>
                <a:r>
                  <a:rPr lang="en-US" altLang="zh-CN" sz="1600"/>
                  <a:t>S1  </a:t>
                </a:r>
                <a:r>
                  <a:rPr lang="zh-CN" altLang="en-US" sz="1600"/>
                  <a:t>程晓清    </a:t>
                </a:r>
                <a:r>
                  <a:rPr lang="en-US" altLang="zh-CN" sz="1600"/>
                  <a:t>F    21     CS</a:t>
                </a:r>
              </a:p>
              <a:p>
                <a:pPr eaLnBrk="1" hangingPunct="1"/>
                <a:r>
                  <a:rPr lang="en-US" altLang="zh-CN" sz="1600"/>
                  <a:t> S2   </a:t>
                </a:r>
                <a:r>
                  <a:rPr lang="zh-CN" altLang="en-US" sz="1600"/>
                  <a:t>江云       </a:t>
                </a:r>
                <a:r>
                  <a:rPr lang="en-US" altLang="zh-CN" sz="1600"/>
                  <a:t>F    20     IS</a:t>
                </a:r>
              </a:p>
              <a:p>
                <a:pPr eaLnBrk="1" hangingPunct="1"/>
                <a:r>
                  <a:rPr lang="en-US" altLang="zh-CN" sz="1600"/>
                  <a:t> S3   </a:t>
                </a:r>
                <a:r>
                  <a:rPr lang="zh-CN" altLang="en-US" sz="1600"/>
                  <a:t>王江梦   </a:t>
                </a:r>
                <a:r>
                  <a:rPr lang="en-US" altLang="zh-CN" sz="1600"/>
                  <a:t>M    21     CS</a:t>
                </a:r>
              </a:p>
              <a:p>
                <a:pPr eaLnBrk="1" hangingPunct="1"/>
                <a:r>
                  <a:rPr lang="en-US" altLang="zh-CN" sz="1600"/>
                  <a:t> S5  </a:t>
                </a:r>
                <a:r>
                  <a:rPr lang="zh-CN" altLang="en-US" sz="1600"/>
                  <a:t>李小刚    </a:t>
                </a:r>
                <a:r>
                  <a:rPr lang="en-US" altLang="zh-CN" sz="1600"/>
                  <a:t>M    22     CS </a:t>
                </a:r>
              </a:p>
            </p:txBody>
          </p:sp>
          <p:grpSp>
            <p:nvGrpSpPr>
              <p:cNvPr id="48138" name="Group 10"/>
              <p:cNvGrpSpPr/>
              <p:nvPr/>
            </p:nvGrpSpPr>
            <p:grpSpPr bwMode="auto">
              <a:xfrm>
                <a:off x="1429" y="1752"/>
                <a:ext cx="2722" cy="231"/>
                <a:chOff x="884" y="1570"/>
                <a:chExt cx="2722" cy="231"/>
              </a:xfrm>
            </p:grpSpPr>
            <p:sp>
              <p:nvSpPr>
                <p:cNvPr id="48141" name="Text Box 7"/>
                <p:cNvSpPr txBox="1">
                  <a:spLocks noChangeArrowheads="1"/>
                </p:cNvSpPr>
                <p:nvPr/>
              </p:nvSpPr>
              <p:spPr bwMode="auto">
                <a:xfrm>
                  <a:off x="884" y="1570"/>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dirty="0">
                      <a:solidFill>
                        <a:srgbClr val="006600"/>
                      </a:solidFill>
                    </a:rPr>
                    <a:t>S AS a</a:t>
                  </a:r>
                </a:p>
              </p:txBody>
            </p:sp>
            <p:sp>
              <p:nvSpPr>
                <p:cNvPr id="48142" name="Text Box 8"/>
                <p:cNvSpPr txBox="1">
                  <a:spLocks noChangeArrowheads="1"/>
                </p:cNvSpPr>
                <p:nvPr/>
              </p:nvSpPr>
              <p:spPr bwMode="auto">
                <a:xfrm>
                  <a:off x="2835" y="1570"/>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6600"/>
                      </a:solidFill>
                    </a:rPr>
                    <a:t>S AS b</a:t>
                  </a:r>
                </a:p>
              </p:txBody>
            </p:sp>
          </p:grpSp>
          <p:sp>
            <p:nvSpPr>
              <p:cNvPr id="48139" name="Rectangle 9"/>
              <p:cNvSpPr>
                <a:spLocks noChangeArrowheads="1"/>
              </p:cNvSpPr>
              <p:nvPr/>
            </p:nvSpPr>
            <p:spPr bwMode="auto">
              <a:xfrm>
                <a:off x="930" y="3158"/>
                <a:ext cx="4582" cy="68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dirty="0" err="1"/>
                  <a:t>a.SNO</a:t>
                </a:r>
                <a:r>
                  <a:rPr lang="en-US" altLang="zh-CN" sz="1200" b="1" dirty="0"/>
                  <a:t>    </a:t>
                </a:r>
                <a:r>
                  <a:rPr lang="en-US" altLang="zh-CN" sz="1200" b="1" dirty="0" err="1"/>
                  <a:t>a.SNAME</a:t>
                </a:r>
                <a:r>
                  <a:rPr lang="en-US" altLang="zh-CN" sz="1200" b="1" dirty="0"/>
                  <a:t>   </a:t>
                </a:r>
                <a:r>
                  <a:rPr lang="en-US" altLang="zh-CN" sz="1200" b="1" dirty="0" err="1"/>
                  <a:t>a.SEX</a:t>
                </a:r>
                <a:r>
                  <a:rPr lang="en-US" altLang="zh-CN" sz="1200" b="1" dirty="0"/>
                  <a:t>   </a:t>
                </a:r>
                <a:r>
                  <a:rPr lang="en-US" altLang="zh-CN" sz="1200" b="1" dirty="0" err="1"/>
                  <a:t>a.AGE</a:t>
                </a:r>
                <a:r>
                  <a:rPr lang="en-US" altLang="zh-CN" sz="1200" b="1" dirty="0"/>
                  <a:t> </a:t>
                </a:r>
                <a:r>
                  <a:rPr lang="en-US" altLang="zh-CN" sz="1200" b="1" dirty="0" err="1"/>
                  <a:t>a.COLLEGE</a:t>
                </a:r>
                <a:r>
                  <a:rPr lang="en-US" altLang="zh-CN" sz="1200" b="1" dirty="0"/>
                  <a:t> </a:t>
                </a:r>
                <a:r>
                  <a:rPr lang="en-US" altLang="zh-CN" sz="1200" b="1" dirty="0" err="1"/>
                  <a:t>b.SNO</a:t>
                </a:r>
                <a:r>
                  <a:rPr lang="en-US" altLang="zh-CN" sz="1200" b="1" dirty="0"/>
                  <a:t>    </a:t>
                </a:r>
                <a:r>
                  <a:rPr lang="en-US" altLang="zh-CN" sz="1200" b="1" dirty="0" err="1"/>
                  <a:t>b.SNAME</a:t>
                </a:r>
                <a:r>
                  <a:rPr lang="en-US" altLang="zh-CN" sz="1200" b="1" dirty="0"/>
                  <a:t>   </a:t>
                </a:r>
                <a:r>
                  <a:rPr lang="en-US" altLang="zh-CN" sz="1200" b="1" dirty="0" err="1"/>
                  <a:t>b.SEX</a:t>
                </a:r>
                <a:r>
                  <a:rPr lang="en-US" altLang="zh-CN" sz="1200" b="1" dirty="0"/>
                  <a:t> </a:t>
                </a:r>
                <a:r>
                  <a:rPr lang="en-US" altLang="zh-CN" sz="1200" b="1" dirty="0" err="1"/>
                  <a:t>b.AGE</a:t>
                </a:r>
                <a:r>
                  <a:rPr lang="en-US" altLang="zh-CN" sz="1200" b="1" dirty="0"/>
                  <a:t> </a:t>
                </a:r>
                <a:r>
                  <a:rPr lang="en-US" altLang="zh-CN" sz="1200" b="1" dirty="0" err="1"/>
                  <a:t>b.COLLEGE</a:t>
                </a:r>
                <a:r>
                  <a:rPr lang="en-US" altLang="zh-CN" sz="1200" dirty="0"/>
                  <a:t> </a:t>
                </a:r>
                <a:endParaRPr lang="en-US" altLang="zh-CN" sz="1200" b="1" dirty="0"/>
              </a:p>
              <a:p>
                <a:pPr eaLnBrk="1" hangingPunct="1"/>
                <a:r>
                  <a:rPr lang="en-US" altLang="zh-CN" dirty="0"/>
                  <a:t>  </a:t>
                </a:r>
                <a:r>
                  <a:rPr lang="en-US" altLang="zh-CN" sz="1600" dirty="0"/>
                  <a:t>S1     </a:t>
                </a:r>
                <a:r>
                  <a:rPr lang="zh-CN" altLang="en-US" sz="1600" dirty="0"/>
                  <a:t>程晓清      </a:t>
                </a:r>
                <a:r>
                  <a:rPr lang="en-US" altLang="zh-CN" sz="1600" dirty="0"/>
                  <a:t>F       21       CS       </a:t>
                </a:r>
                <a:r>
                  <a:rPr lang="en-US" altLang="zh-CN" dirty="0"/>
                  <a:t>S5     </a:t>
                </a:r>
                <a:r>
                  <a:rPr lang="zh-CN" altLang="en-US" dirty="0"/>
                  <a:t>李小刚    </a:t>
                </a:r>
                <a:r>
                  <a:rPr lang="en-US" altLang="zh-CN" dirty="0"/>
                  <a:t>M      22      CS </a:t>
                </a:r>
              </a:p>
              <a:p>
                <a:pPr eaLnBrk="1" hangingPunct="1"/>
                <a:r>
                  <a:rPr lang="en-US" altLang="zh-CN" dirty="0"/>
                  <a:t>  </a:t>
                </a:r>
                <a:r>
                  <a:rPr lang="en-US" altLang="zh-CN" sz="1600" dirty="0"/>
                  <a:t>S3     </a:t>
                </a:r>
                <a:r>
                  <a:rPr lang="zh-CN" altLang="en-US" sz="1600" dirty="0"/>
                  <a:t>王江梦     </a:t>
                </a:r>
                <a:r>
                  <a:rPr lang="en-US" altLang="zh-CN" sz="1600" dirty="0"/>
                  <a:t>M       21        CS      </a:t>
                </a:r>
                <a:r>
                  <a:rPr lang="en-US" altLang="zh-CN" dirty="0"/>
                  <a:t>S5     </a:t>
                </a:r>
                <a:r>
                  <a:rPr lang="zh-CN" altLang="en-US" dirty="0"/>
                  <a:t>李小刚    </a:t>
                </a:r>
                <a:r>
                  <a:rPr lang="en-US" altLang="zh-CN" dirty="0"/>
                  <a:t>M      22      CS </a:t>
                </a:r>
              </a:p>
            </p:txBody>
          </p:sp>
          <p:sp>
            <p:nvSpPr>
              <p:cNvPr id="48140" name="Rectangle 13"/>
              <p:cNvSpPr>
                <a:spLocks noChangeArrowheads="1"/>
              </p:cNvSpPr>
              <p:nvPr/>
            </p:nvSpPr>
            <p:spPr bwMode="auto">
              <a:xfrm>
                <a:off x="3379" y="1979"/>
                <a:ext cx="1814" cy="90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SNO SNAME SEX AGE COLLEGE</a:t>
                </a:r>
              </a:p>
              <a:p>
                <a:pPr eaLnBrk="1" hangingPunct="1"/>
                <a:r>
                  <a:rPr lang="en-US" altLang="zh-CN"/>
                  <a:t> </a:t>
                </a:r>
                <a:r>
                  <a:rPr lang="en-US" altLang="zh-CN" sz="1600"/>
                  <a:t>S1  </a:t>
                </a:r>
                <a:r>
                  <a:rPr lang="zh-CN" altLang="en-US" sz="1600"/>
                  <a:t>程晓清    </a:t>
                </a:r>
                <a:r>
                  <a:rPr lang="en-US" altLang="zh-CN" sz="1600"/>
                  <a:t>F    21    CS</a:t>
                </a:r>
              </a:p>
              <a:p>
                <a:pPr eaLnBrk="1" hangingPunct="1"/>
                <a:r>
                  <a:rPr lang="en-US" altLang="zh-CN" sz="1600"/>
                  <a:t> S2   </a:t>
                </a:r>
                <a:r>
                  <a:rPr lang="zh-CN" altLang="en-US" sz="1600"/>
                  <a:t>江云       </a:t>
                </a:r>
                <a:r>
                  <a:rPr lang="en-US" altLang="zh-CN" sz="1600"/>
                  <a:t>F    20    IS</a:t>
                </a:r>
              </a:p>
              <a:p>
                <a:pPr eaLnBrk="1" hangingPunct="1"/>
                <a:r>
                  <a:rPr lang="en-US" altLang="zh-CN" sz="1600"/>
                  <a:t> S3   </a:t>
                </a:r>
                <a:r>
                  <a:rPr lang="zh-CN" altLang="en-US" sz="1600"/>
                  <a:t>王江梦   </a:t>
                </a:r>
                <a:r>
                  <a:rPr lang="en-US" altLang="zh-CN" sz="1600"/>
                  <a:t>M    21    CS </a:t>
                </a:r>
              </a:p>
              <a:p>
                <a:pPr eaLnBrk="1" hangingPunct="1"/>
                <a:r>
                  <a:rPr lang="en-US" altLang="zh-CN" sz="1600"/>
                  <a:t> S5   </a:t>
                </a:r>
                <a:r>
                  <a:rPr lang="zh-CN" altLang="en-US" sz="1600"/>
                  <a:t>李小刚   </a:t>
                </a:r>
                <a:r>
                  <a:rPr lang="en-US" altLang="zh-CN" sz="1600"/>
                  <a:t>M    22    CS</a:t>
                </a:r>
              </a:p>
            </p:txBody>
          </p:sp>
        </p:gr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22575"/>
                                        </p:tgtEl>
                                        <p:attrNameLst>
                                          <p:attrName>style.visibility</p:attrName>
                                        </p:attrNameLst>
                                      </p:cBhvr>
                                      <p:to>
                                        <p:strVal val="visible"/>
                                      </p:to>
                                    </p:set>
                                    <p:animEffect transition="in" filter="barn(inHorizontal)">
                                      <p:cBhvr>
                                        <p:cTn id="7" dur="500"/>
                                        <p:tgtEl>
                                          <p:spTgt spid="322575"/>
                                        </p:tgtEl>
                                      </p:cBhvr>
                                    </p:animEffect>
                                  </p:childTnLst>
                                </p:cTn>
                              </p:par>
                              <p:par>
                                <p:cTn id="8" presetID="2" presetClass="exit" presetSubtype="4" fill="hold" nodeType="withEffect">
                                  <p:stCondLst>
                                    <p:cond delay="0"/>
                                  </p:stCondLst>
                                  <p:childTnLst>
                                    <p:anim calcmode="lin" valueType="num">
                                      <p:cBhvr additive="base">
                                        <p:cTn id="9" dur="500"/>
                                        <p:tgtEl>
                                          <p:spTgt spid="322575"/>
                                        </p:tgtEl>
                                        <p:attrNameLst>
                                          <p:attrName>ppt_x</p:attrName>
                                        </p:attrNameLst>
                                      </p:cBhvr>
                                      <p:tavLst>
                                        <p:tav tm="0">
                                          <p:val>
                                            <p:strVal val="ppt_x"/>
                                          </p:val>
                                        </p:tav>
                                        <p:tav tm="100000">
                                          <p:val>
                                            <p:strVal val="ppt_x"/>
                                          </p:val>
                                        </p:tav>
                                      </p:tavLst>
                                    </p:anim>
                                    <p:anim calcmode="lin" valueType="num">
                                      <p:cBhvr additive="base">
                                        <p:cTn id="10" dur="500"/>
                                        <p:tgtEl>
                                          <p:spTgt spid="322575"/>
                                        </p:tgtEl>
                                        <p:attrNameLst>
                                          <p:attrName>ppt_y</p:attrName>
                                        </p:attrNameLst>
                                      </p:cBhvr>
                                      <p:tavLst>
                                        <p:tav tm="0">
                                          <p:val>
                                            <p:strVal val="ppt_y"/>
                                          </p:val>
                                        </p:tav>
                                        <p:tav tm="100000">
                                          <p:val>
                                            <p:strVal val="1+ppt_h/2"/>
                                          </p:val>
                                        </p:tav>
                                      </p:tavLst>
                                    </p:anim>
                                    <p:set>
                                      <p:cBhvr>
                                        <p:cTn id="11" dur="1" fill="hold">
                                          <p:stCondLst>
                                            <p:cond delay="499"/>
                                          </p:stCondLst>
                                        </p:cTn>
                                        <p:tgtEl>
                                          <p:spTgt spid="3225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type="title"/>
          </p:nvPr>
        </p:nvSpPr>
        <p:spPr>
          <a:xfrm>
            <a:off x="2351089" y="-84237"/>
            <a:ext cx="7793037" cy="795337"/>
          </a:xfrm>
          <a:noFill/>
        </p:spPr>
        <p:txBody>
          <a:bodyPr/>
          <a:lstStyle/>
          <a:p>
            <a:pPr eaLnBrk="1" hangingPunct="1"/>
            <a:r>
              <a:rPr lang="zh-CN" altLang="en-US" sz="3600"/>
              <a:t>子查询 </a:t>
            </a:r>
            <a:r>
              <a:rPr lang="en-US" altLang="zh-CN" sz="3600"/>
              <a:t>(5)</a:t>
            </a:r>
          </a:p>
        </p:txBody>
      </p:sp>
      <p:sp>
        <p:nvSpPr>
          <p:cNvPr id="49156" name="Rectangle 2"/>
          <p:cNvSpPr>
            <a:spLocks noGrp="1" noChangeArrowheads="1"/>
          </p:cNvSpPr>
          <p:nvPr>
            <p:ph idx="1"/>
          </p:nvPr>
        </p:nvSpPr>
        <p:spPr>
          <a:xfrm>
            <a:off x="609601" y="1037590"/>
            <a:ext cx="11226800" cy="4848860"/>
          </a:xfrm>
        </p:spPr>
        <p:txBody>
          <a:bodyPr>
            <a:normAutofit lnSpcReduction="10000"/>
          </a:bodyPr>
          <a:lstStyle/>
          <a:p>
            <a:pPr marL="0" indent="373380" fontAlgn="auto">
              <a:lnSpc>
                <a:spcPct val="150000"/>
              </a:lnSpc>
              <a:spcBef>
                <a:spcPts val="0"/>
              </a:spcBef>
              <a:buNone/>
            </a:pPr>
            <a:r>
              <a:rPr lang="zh-CN" altLang="en-US" sz="2000" dirty="0">
                <a:solidFill>
                  <a:srgbClr val="006600"/>
                </a:solidFill>
              </a:rPr>
              <a:t>例</a:t>
            </a:r>
            <a:r>
              <a:rPr lang="en-US" altLang="zh-CN" sz="2000" dirty="0">
                <a:solidFill>
                  <a:srgbClr val="006600"/>
                </a:solidFill>
              </a:rPr>
              <a:t> </a:t>
            </a:r>
            <a:r>
              <a:rPr lang="en-US" altLang="zh-CN" sz="2000" dirty="0"/>
              <a:t> </a:t>
            </a:r>
            <a:r>
              <a:rPr lang="zh-CN" altLang="en-US" sz="2000" dirty="0"/>
              <a:t>查询选修了</a:t>
            </a:r>
            <a:r>
              <a:rPr lang="zh-CN" altLang="en-US" sz="2000" dirty="0">
                <a:latin typeface="Arial" panose="020B0604020202020204" pitchFamily="34" charset="0"/>
              </a:rPr>
              <a:t>“</a:t>
            </a:r>
            <a:r>
              <a:rPr lang="en-US" altLang="zh-CN" sz="2000" dirty="0"/>
              <a:t>C3</a:t>
            </a:r>
            <a:r>
              <a:rPr lang="en-US" altLang="zh-CN" sz="2000" dirty="0">
                <a:latin typeface="Arial" panose="020B0604020202020204" pitchFamily="34" charset="0"/>
              </a:rPr>
              <a:t>”</a:t>
            </a:r>
            <a:r>
              <a:rPr lang="zh-CN" altLang="en-US" sz="2000" dirty="0"/>
              <a:t>号课程的学生的姓名和所在专业。</a:t>
            </a:r>
          </a:p>
          <a:p>
            <a:pPr marL="0" indent="373380" fontAlgn="auto">
              <a:lnSpc>
                <a:spcPct val="150000"/>
              </a:lnSpc>
              <a:spcBef>
                <a:spcPts val="0"/>
              </a:spcBef>
              <a:buNone/>
            </a:pPr>
            <a:r>
              <a:rPr lang="en-US" altLang="zh-CN" sz="2000" dirty="0"/>
              <a:t>GO</a:t>
            </a:r>
          </a:p>
          <a:p>
            <a:pPr marL="0" indent="373380" fontAlgn="auto">
              <a:lnSpc>
                <a:spcPct val="150000"/>
              </a:lnSpc>
              <a:spcBef>
                <a:spcPts val="0"/>
              </a:spcBef>
              <a:buNone/>
            </a:pPr>
            <a:r>
              <a:rPr lang="en-US" altLang="zh-CN" sz="2000" dirty="0"/>
              <a:t>SELECT SNAME,COLLEGE </a:t>
            </a:r>
          </a:p>
          <a:p>
            <a:pPr marL="0" indent="373380" fontAlgn="auto">
              <a:lnSpc>
                <a:spcPct val="150000"/>
              </a:lnSpc>
              <a:spcBef>
                <a:spcPts val="0"/>
              </a:spcBef>
              <a:buNone/>
            </a:pPr>
            <a:r>
              <a:rPr lang="en-US" altLang="zh-CN" sz="2000" dirty="0"/>
              <a:t>FROM S</a:t>
            </a:r>
          </a:p>
          <a:p>
            <a:pPr marL="0" indent="373380" fontAlgn="auto">
              <a:lnSpc>
                <a:spcPct val="150000"/>
              </a:lnSpc>
              <a:spcBef>
                <a:spcPts val="0"/>
              </a:spcBef>
              <a:buNone/>
            </a:pPr>
            <a:r>
              <a:rPr lang="en-US" altLang="zh-CN" sz="2000" dirty="0"/>
              <a:t>WHERE SNO IN</a:t>
            </a:r>
          </a:p>
          <a:p>
            <a:pPr marL="0" indent="373380" fontAlgn="auto">
              <a:lnSpc>
                <a:spcPct val="150000"/>
              </a:lnSpc>
              <a:spcBef>
                <a:spcPts val="0"/>
              </a:spcBef>
              <a:buNone/>
            </a:pPr>
            <a:r>
              <a:rPr lang="en-US" altLang="zh-CN" sz="2000" dirty="0"/>
              <a:t>     (SELECT SNO</a:t>
            </a:r>
          </a:p>
          <a:p>
            <a:pPr marL="0" indent="373380" fontAlgn="auto">
              <a:lnSpc>
                <a:spcPct val="150000"/>
              </a:lnSpc>
              <a:spcBef>
                <a:spcPts val="0"/>
              </a:spcBef>
              <a:buNone/>
            </a:pPr>
            <a:r>
              <a:rPr lang="en-US" altLang="zh-CN" sz="2000" dirty="0"/>
              <a:t>      FROM SC</a:t>
            </a:r>
          </a:p>
          <a:p>
            <a:pPr marL="0" indent="373380" fontAlgn="auto">
              <a:lnSpc>
                <a:spcPct val="150000"/>
              </a:lnSpc>
              <a:spcBef>
                <a:spcPts val="0"/>
              </a:spcBef>
              <a:buNone/>
            </a:pPr>
            <a:r>
              <a:rPr lang="en-US" altLang="zh-CN" sz="2000" dirty="0"/>
              <a:t>      WHERE CNO='C3')</a:t>
            </a:r>
          </a:p>
          <a:p>
            <a:pPr marL="0" indent="373380" fontAlgn="auto">
              <a:lnSpc>
                <a:spcPct val="150000"/>
              </a:lnSpc>
              <a:spcBef>
                <a:spcPts val="0"/>
              </a:spcBef>
              <a:buNone/>
            </a:pPr>
            <a:r>
              <a:rPr lang="en-US" altLang="zh-CN" sz="2000" dirty="0"/>
              <a:t>GO </a:t>
            </a:r>
          </a:p>
          <a:p>
            <a:pPr marL="0" indent="373380" fontAlgn="auto">
              <a:lnSpc>
                <a:spcPct val="150000"/>
              </a:lnSpc>
              <a:spcBef>
                <a:spcPts val="0"/>
              </a:spcBef>
              <a:buNone/>
            </a:pPr>
            <a:r>
              <a:rPr lang="zh-CN" altLang="en-US" sz="2000" b="1" dirty="0">
                <a:solidFill>
                  <a:srgbClr val="0070C0"/>
                </a:solidFill>
              </a:rPr>
              <a:t>注意：</a:t>
            </a:r>
            <a:r>
              <a:rPr lang="zh-CN" altLang="en-US" sz="2000" b="1" dirty="0">
                <a:solidFill>
                  <a:srgbClr val="FF0000"/>
                </a:solidFill>
              </a:rPr>
              <a:t>子查询的</a:t>
            </a:r>
            <a:r>
              <a:rPr lang="en-US" altLang="zh-CN" sz="2000" b="1" dirty="0">
                <a:solidFill>
                  <a:srgbClr val="FF0000"/>
                </a:solidFill>
              </a:rPr>
              <a:t>SELECT</a:t>
            </a:r>
            <a:r>
              <a:rPr lang="zh-CN" altLang="en-US" sz="2000" b="1" dirty="0">
                <a:solidFill>
                  <a:srgbClr val="FF0000"/>
                </a:solidFill>
              </a:rPr>
              <a:t>语句不能使用</a:t>
            </a:r>
            <a:r>
              <a:rPr lang="en-US" altLang="zh-CN" sz="2000" b="1" dirty="0">
                <a:solidFill>
                  <a:srgbClr val="FF0000"/>
                </a:solidFill>
              </a:rPr>
              <a:t>ORDER BY</a:t>
            </a:r>
            <a:r>
              <a:rPr lang="zh-CN" altLang="en-US" sz="2000" b="1" dirty="0">
                <a:solidFill>
                  <a:srgbClr val="FF0000"/>
                </a:solidFill>
              </a:rPr>
              <a:t>子句，</a:t>
            </a:r>
            <a:r>
              <a:rPr lang="en-US" altLang="zh-CN" sz="2000" b="1" dirty="0">
                <a:solidFill>
                  <a:srgbClr val="FF0000"/>
                </a:solidFill>
              </a:rPr>
              <a:t>ORDER BY</a:t>
            </a:r>
            <a:r>
              <a:rPr lang="zh-CN" altLang="en-US" sz="2000" b="1" dirty="0">
                <a:solidFill>
                  <a:srgbClr val="FF0000"/>
                </a:solidFill>
              </a:rPr>
              <a:t>子句只能对最终查询结果排序。</a:t>
            </a:r>
          </a:p>
        </p:txBody>
      </p:sp>
      <p:sp>
        <p:nvSpPr>
          <p:cNvPr id="4" name="日期占位符 3"/>
          <p:cNvSpPr>
            <a:spLocks noGrp="1"/>
          </p:cNvSpPr>
          <p:nvPr>
            <p:ph type="dt" sz="half" idx="10"/>
          </p:nvPr>
        </p:nvSpPr>
        <p:spPr/>
        <p:txBody>
          <a:bodyPr/>
          <a:lstStyle/>
          <a:p>
            <a:pPr>
              <a:defRPr/>
            </a:pPr>
            <a:fld id="{1EE00B99-5B6F-4AA0-8710-58DD85AA2B8D}"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0245E2-0817-4849-947D-A209C4750073}" type="slidenum">
              <a:rPr lang="en-US" altLang="zh-CN">
                <a:latin typeface="Tahoma" panose="020B0604030504040204" pitchFamily="34" charset="0"/>
              </a:rPr>
              <a:t>47</a:t>
            </a:fld>
            <a:r>
              <a:rPr lang="en-US" altLang="zh-CN" dirty="0">
                <a:latin typeface="Tahoma" panose="020B0604030504040204" pitchFamily="34" charset="0"/>
              </a:rPr>
              <a:t>/69</a:t>
            </a:r>
          </a:p>
        </p:txBody>
      </p:sp>
    </p:spTree>
  </p:cSld>
  <p:clrMapOvr>
    <a:masterClrMapping/>
  </p:clrMapOvr>
  <p:transition>
    <p:cover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type="title"/>
          </p:nvPr>
        </p:nvSpPr>
        <p:spPr>
          <a:xfrm>
            <a:off x="2351089" y="-126436"/>
            <a:ext cx="7793037" cy="795337"/>
          </a:xfrm>
          <a:noFill/>
        </p:spPr>
        <p:txBody>
          <a:bodyPr>
            <a:normAutofit/>
          </a:bodyPr>
          <a:lstStyle/>
          <a:p>
            <a:r>
              <a:rPr lang="zh-CN" altLang="en-US" sz="3600"/>
              <a:t>子查询 </a:t>
            </a:r>
            <a:r>
              <a:rPr lang="en-US" altLang="zh-CN" sz="3600"/>
              <a:t>(6)</a:t>
            </a:r>
          </a:p>
        </p:txBody>
      </p:sp>
      <p:sp>
        <p:nvSpPr>
          <p:cNvPr id="50180" name="Rectangle 2"/>
          <p:cNvSpPr>
            <a:spLocks noGrp="1" noChangeArrowheads="1"/>
          </p:cNvSpPr>
          <p:nvPr>
            <p:ph idx="1"/>
          </p:nvPr>
        </p:nvSpPr>
        <p:spPr>
          <a:xfrm>
            <a:off x="609600" y="981223"/>
            <a:ext cx="10972800" cy="4525963"/>
          </a:xfrm>
        </p:spPr>
        <p:txBody>
          <a:bodyPr>
            <a:normAutofit fontScale="45000" lnSpcReduction="20000"/>
          </a:bodyPr>
          <a:lstStyle/>
          <a:p>
            <a:pPr marL="0" indent="373380" algn="just" fontAlgn="auto">
              <a:lnSpc>
                <a:spcPct val="150000"/>
              </a:lnSpc>
              <a:spcBef>
                <a:spcPts val="0"/>
              </a:spcBef>
              <a:buNone/>
            </a:pPr>
            <a:r>
              <a:rPr lang="zh-CN" altLang="en-US" dirty="0">
                <a:solidFill>
                  <a:srgbClr val="E24747"/>
                </a:solidFill>
              </a:rPr>
              <a:t>例</a:t>
            </a:r>
            <a:r>
              <a:rPr lang="en-US" altLang="zh-CN" dirty="0">
                <a:solidFill>
                  <a:srgbClr val="E24747"/>
                </a:solidFill>
              </a:rPr>
              <a:t>6.41 </a:t>
            </a:r>
            <a:r>
              <a:rPr lang="zh-CN" altLang="en-US" dirty="0"/>
              <a:t>查询其它系中比计算机科学系（</a:t>
            </a:r>
            <a:r>
              <a:rPr lang="en-US" altLang="zh-CN" dirty="0"/>
              <a:t>CS</a:t>
            </a:r>
            <a:r>
              <a:rPr lang="zh-CN" altLang="en-US" dirty="0"/>
              <a:t>）</a:t>
            </a:r>
            <a:r>
              <a:rPr lang="zh-CN" altLang="en-US" b="1" dirty="0">
                <a:solidFill>
                  <a:srgbClr val="FF0000"/>
                </a:solidFill>
              </a:rPr>
              <a:t>某一</a:t>
            </a:r>
            <a:r>
              <a:rPr lang="zh-CN" altLang="en-US" dirty="0"/>
              <a:t>学生年龄小的学生姓名和年龄。</a:t>
            </a:r>
          </a:p>
          <a:p>
            <a:pPr marL="0" indent="373380" algn="just" fontAlgn="auto">
              <a:lnSpc>
                <a:spcPct val="150000"/>
              </a:lnSpc>
              <a:spcBef>
                <a:spcPts val="0"/>
              </a:spcBef>
              <a:buNone/>
            </a:pPr>
            <a:r>
              <a:rPr lang="zh-CN" altLang="en-US" dirty="0"/>
              <a:t>    </a:t>
            </a:r>
            <a:r>
              <a:rPr lang="en-US" altLang="zh-CN" dirty="0"/>
              <a:t>GO</a:t>
            </a:r>
          </a:p>
          <a:p>
            <a:pPr marL="0" indent="373380" algn="just" fontAlgn="auto">
              <a:lnSpc>
                <a:spcPct val="150000"/>
              </a:lnSpc>
              <a:spcBef>
                <a:spcPts val="0"/>
              </a:spcBef>
              <a:buNone/>
            </a:pPr>
            <a:r>
              <a:rPr lang="en-US" altLang="zh-CN" dirty="0"/>
              <a:t>    SELECT SNAME,AGE</a:t>
            </a:r>
          </a:p>
          <a:p>
            <a:pPr marL="0" indent="373380" algn="just" fontAlgn="auto">
              <a:lnSpc>
                <a:spcPct val="150000"/>
              </a:lnSpc>
              <a:spcBef>
                <a:spcPts val="0"/>
              </a:spcBef>
              <a:buNone/>
            </a:pPr>
            <a:r>
              <a:rPr lang="en-US" altLang="zh-CN" dirty="0"/>
              <a:t>    FROM S</a:t>
            </a:r>
          </a:p>
          <a:p>
            <a:pPr marL="0" indent="373380" algn="just" fontAlgn="auto">
              <a:lnSpc>
                <a:spcPct val="150000"/>
              </a:lnSpc>
              <a:spcBef>
                <a:spcPts val="0"/>
              </a:spcBef>
              <a:buNone/>
            </a:pPr>
            <a:r>
              <a:rPr lang="en-US" altLang="zh-CN" dirty="0"/>
              <a:t>    WHERE AGE&lt;</a:t>
            </a:r>
            <a:r>
              <a:rPr lang="en-US" altLang="zh-CN" b="1" dirty="0">
                <a:solidFill>
                  <a:srgbClr val="FF0000"/>
                </a:solidFill>
              </a:rPr>
              <a:t>ANY</a:t>
            </a:r>
            <a:r>
              <a:rPr lang="en-US" altLang="zh-CN" dirty="0"/>
              <a:t>(SELECT AGE</a:t>
            </a:r>
          </a:p>
          <a:p>
            <a:pPr marL="0" indent="373380" algn="just" fontAlgn="auto">
              <a:lnSpc>
                <a:spcPct val="150000"/>
              </a:lnSpc>
              <a:spcBef>
                <a:spcPts val="0"/>
              </a:spcBef>
              <a:buNone/>
            </a:pPr>
            <a:r>
              <a:rPr lang="en-US" altLang="zh-CN" dirty="0"/>
              <a:t>                     FROM S</a:t>
            </a:r>
          </a:p>
          <a:p>
            <a:pPr marL="0" indent="373380" algn="just" fontAlgn="auto">
              <a:lnSpc>
                <a:spcPct val="150000"/>
              </a:lnSpc>
              <a:spcBef>
                <a:spcPts val="0"/>
              </a:spcBef>
              <a:buNone/>
            </a:pPr>
            <a:r>
              <a:rPr lang="en-US" altLang="zh-CN" dirty="0"/>
              <a:t>                     WHERE COLLEGE='CS')</a:t>
            </a:r>
          </a:p>
          <a:p>
            <a:pPr marL="0" indent="373380" algn="just" fontAlgn="auto">
              <a:lnSpc>
                <a:spcPct val="150000"/>
              </a:lnSpc>
              <a:spcBef>
                <a:spcPts val="0"/>
              </a:spcBef>
              <a:buNone/>
            </a:pPr>
            <a:r>
              <a:rPr lang="en-US" altLang="zh-CN" dirty="0"/>
              <a:t>              AND COLLEGE&lt;&gt;</a:t>
            </a:r>
            <a:r>
              <a:rPr lang="en-US" altLang="zh-CN" dirty="0">
                <a:latin typeface="Arial" panose="020B0604020202020204" pitchFamily="34" charset="0"/>
              </a:rPr>
              <a:t>‘</a:t>
            </a:r>
            <a:r>
              <a:rPr lang="en-US" altLang="zh-CN" dirty="0"/>
              <a:t>CS</a:t>
            </a:r>
            <a:r>
              <a:rPr lang="en-US" altLang="zh-CN" dirty="0">
                <a:latin typeface="Arial" panose="020B0604020202020204" pitchFamily="34" charset="0"/>
              </a:rPr>
              <a:t>’</a:t>
            </a:r>
            <a:r>
              <a:rPr lang="en-US" altLang="zh-CN" dirty="0"/>
              <a:t>      --</a:t>
            </a:r>
            <a:r>
              <a:rPr lang="zh-CN" altLang="en-US" dirty="0"/>
              <a:t>注意这是父查询块中的条件</a:t>
            </a:r>
          </a:p>
          <a:p>
            <a:pPr marL="0" indent="373380" algn="just" fontAlgn="auto">
              <a:lnSpc>
                <a:spcPct val="150000"/>
              </a:lnSpc>
              <a:spcBef>
                <a:spcPts val="0"/>
              </a:spcBef>
              <a:buNone/>
            </a:pPr>
            <a:r>
              <a:rPr lang="zh-CN" altLang="en-US" dirty="0"/>
              <a:t>    </a:t>
            </a:r>
            <a:r>
              <a:rPr lang="en-US" altLang="zh-CN" dirty="0"/>
              <a:t>GO</a:t>
            </a:r>
          </a:p>
          <a:p>
            <a:pPr marL="0" indent="373380" algn="just" fontAlgn="auto">
              <a:lnSpc>
                <a:spcPct val="150000"/>
              </a:lnSpc>
              <a:spcBef>
                <a:spcPts val="0"/>
              </a:spcBef>
              <a:buNone/>
            </a:pPr>
            <a:r>
              <a:rPr lang="en-US" altLang="zh-CN" dirty="0"/>
              <a:t>    SQL Server</a:t>
            </a:r>
            <a:r>
              <a:rPr lang="zh-CN" altLang="en-US" dirty="0"/>
              <a:t>执行此查询时，首先处理子查询，找出</a:t>
            </a:r>
            <a:r>
              <a:rPr lang="en-US" altLang="zh-CN" dirty="0"/>
              <a:t>CS</a:t>
            </a:r>
            <a:r>
              <a:rPr lang="zh-CN" altLang="en-US" dirty="0"/>
              <a:t>系中所有学生的年龄，构成一个查询结果集合，如</a:t>
            </a:r>
            <a:r>
              <a:rPr lang="zh-CN" altLang="en-US" b="1" dirty="0">
                <a:solidFill>
                  <a:srgbClr val="0070C0"/>
                </a:solidFill>
              </a:rPr>
              <a:t>（</a:t>
            </a:r>
            <a:r>
              <a:rPr lang="en-US" altLang="zh-CN" b="1" dirty="0">
                <a:solidFill>
                  <a:srgbClr val="0070C0"/>
                </a:solidFill>
              </a:rPr>
              <a:t>21</a:t>
            </a:r>
            <a:r>
              <a:rPr lang="zh-CN" altLang="en-US" b="1" dirty="0">
                <a:solidFill>
                  <a:srgbClr val="0070C0"/>
                </a:solidFill>
              </a:rPr>
              <a:t>，</a:t>
            </a:r>
            <a:r>
              <a:rPr lang="en-US" altLang="zh-CN" b="1" dirty="0">
                <a:solidFill>
                  <a:srgbClr val="0070C0"/>
                </a:solidFill>
              </a:rPr>
              <a:t>23</a:t>
            </a:r>
            <a:r>
              <a:rPr lang="zh-CN" altLang="en-US" b="1" dirty="0">
                <a:solidFill>
                  <a:srgbClr val="0070C0"/>
                </a:solidFill>
              </a:rPr>
              <a:t>，</a:t>
            </a:r>
            <a:r>
              <a:rPr lang="en-US" altLang="zh-CN" b="1" dirty="0">
                <a:solidFill>
                  <a:srgbClr val="0070C0"/>
                </a:solidFill>
              </a:rPr>
              <a:t>22</a:t>
            </a:r>
            <a:r>
              <a:rPr lang="zh-CN" altLang="en-US" b="1" dirty="0">
                <a:solidFill>
                  <a:srgbClr val="0070C0"/>
                </a:solidFill>
              </a:rPr>
              <a:t>）</a:t>
            </a:r>
            <a:r>
              <a:rPr lang="zh-CN" altLang="en-US" dirty="0"/>
              <a:t>。然后处理父查询，查找所有不是</a:t>
            </a:r>
            <a:r>
              <a:rPr lang="en-US" altLang="zh-CN" dirty="0"/>
              <a:t>CS</a:t>
            </a:r>
            <a:r>
              <a:rPr lang="zh-CN" altLang="en-US" dirty="0"/>
              <a:t>系且年龄小于</a:t>
            </a:r>
            <a:r>
              <a:rPr lang="en-US" altLang="zh-CN" dirty="0"/>
              <a:t>21</a:t>
            </a:r>
            <a:r>
              <a:rPr lang="zh-CN" altLang="en-US" dirty="0"/>
              <a:t>或</a:t>
            </a:r>
            <a:r>
              <a:rPr lang="en-US" altLang="zh-CN" dirty="0"/>
              <a:t>23</a:t>
            </a:r>
            <a:r>
              <a:rPr lang="zh-CN" altLang="en-US" dirty="0"/>
              <a:t>或</a:t>
            </a:r>
            <a:r>
              <a:rPr lang="en-US" altLang="zh-CN" dirty="0"/>
              <a:t>22</a:t>
            </a:r>
            <a:r>
              <a:rPr lang="zh-CN" altLang="en-US" dirty="0"/>
              <a:t>的学生。 </a:t>
            </a:r>
          </a:p>
        </p:txBody>
      </p:sp>
      <p:sp>
        <p:nvSpPr>
          <p:cNvPr id="4" name="日期占位符 3"/>
          <p:cNvSpPr>
            <a:spLocks noGrp="1"/>
          </p:cNvSpPr>
          <p:nvPr>
            <p:ph type="dt" sz="half" idx="10"/>
          </p:nvPr>
        </p:nvSpPr>
        <p:spPr/>
        <p:txBody>
          <a:bodyPr/>
          <a:lstStyle/>
          <a:p>
            <a:pPr>
              <a:defRPr/>
            </a:pPr>
            <a:fld id="{401C1976-AAF1-456D-9681-305C25E68BF1}"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6F1D42-C98B-45E8-9347-8E38EF4AD0E5}" type="slidenum">
              <a:rPr lang="en-US" altLang="zh-CN">
                <a:latin typeface="Tahoma" panose="020B0604030504040204" pitchFamily="34" charset="0"/>
              </a:rPr>
              <a:t>48</a:t>
            </a:fld>
            <a:r>
              <a:rPr lang="en-US" altLang="zh-CN">
                <a:latin typeface="Tahoma" panose="020B0604030504040204" pitchFamily="34" charset="0"/>
              </a:rPr>
              <a:t>/69</a:t>
            </a:r>
          </a:p>
        </p:txBody>
      </p:sp>
    </p:spTree>
  </p:cSld>
  <p:clrMapOvr>
    <a:masterClrMapping/>
  </p:clrMapOvr>
  <p:transition>
    <p:pull dir="l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type="title"/>
          </p:nvPr>
        </p:nvSpPr>
        <p:spPr>
          <a:xfrm>
            <a:off x="2351089" y="-70168"/>
            <a:ext cx="7793037" cy="795337"/>
          </a:xfrm>
          <a:noFill/>
        </p:spPr>
        <p:txBody>
          <a:bodyPr>
            <a:normAutofit/>
          </a:bodyPr>
          <a:lstStyle/>
          <a:p>
            <a:r>
              <a:rPr lang="zh-CN" altLang="en-US" sz="3600"/>
              <a:t>子查询 </a:t>
            </a:r>
            <a:r>
              <a:rPr lang="en-US" altLang="zh-CN" sz="3600"/>
              <a:t>(7)</a:t>
            </a:r>
          </a:p>
        </p:txBody>
      </p:sp>
      <p:sp>
        <p:nvSpPr>
          <p:cNvPr id="51204" name="Rectangle 2"/>
          <p:cNvSpPr>
            <a:spLocks noGrp="1" noChangeArrowheads="1"/>
          </p:cNvSpPr>
          <p:nvPr>
            <p:ph idx="1"/>
          </p:nvPr>
        </p:nvSpPr>
        <p:spPr>
          <a:xfrm>
            <a:off x="731520" y="725170"/>
            <a:ext cx="10972800" cy="5631180"/>
          </a:xfrm>
        </p:spPr>
        <p:txBody>
          <a:bodyPr>
            <a:noAutofit/>
          </a:bodyPr>
          <a:lstStyle/>
          <a:p>
            <a:pPr marL="0" indent="373380" algn="just" fontAlgn="auto">
              <a:lnSpc>
                <a:spcPct val="150000"/>
              </a:lnSpc>
              <a:spcBef>
                <a:spcPts val="0"/>
              </a:spcBef>
              <a:buClr>
                <a:schemeClr val="hlink"/>
              </a:buClr>
              <a:buSzPct val="95000"/>
              <a:buFont typeface="Wingdings" panose="05000000000000000000" pitchFamily="2" charset="2"/>
              <a:buChar char="v"/>
            </a:pPr>
            <a:r>
              <a:rPr lang="zh-CN" altLang="en-US" sz="1800" dirty="0">
                <a:solidFill>
                  <a:srgbClr val="148BD4"/>
                </a:solidFill>
              </a:rPr>
              <a:t>相关子查询</a:t>
            </a:r>
            <a:endParaRPr lang="zh-CN" altLang="en-US" sz="1800" dirty="0">
              <a:solidFill>
                <a:srgbClr val="0000CC"/>
              </a:solidFill>
            </a:endParaRPr>
          </a:p>
          <a:p>
            <a:pPr marL="0" indent="373380" algn="just" fontAlgn="auto">
              <a:lnSpc>
                <a:spcPct val="150000"/>
              </a:lnSpc>
              <a:spcBef>
                <a:spcPts val="0"/>
              </a:spcBef>
              <a:buNone/>
            </a:pPr>
            <a:r>
              <a:rPr lang="zh-CN" altLang="en-US" sz="1800" dirty="0"/>
              <a:t>    在相关子查询中，子查询的执行</a:t>
            </a:r>
            <a:r>
              <a:rPr lang="zh-CN" altLang="en-US" sz="1800" b="1" dirty="0">
                <a:solidFill>
                  <a:srgbClr val="FF0000"/>
                </a:solidFill>
              </a:rPr>
              <a:t>依赖于父查询</a:t>
            </a:r>
            <a:r>
              <a:rPr lang="zh-CN" altLang="en-US" sz="1800" dirty="0"/>
              <a:t>，多数情况下是子查询的</a:t>
            </a:r>
            <a:r>
              <a:rPr lang="en-US" altLang="zh-CN" sz="1800" dirty="0"/>
              <a:t>WHERE</a:t>
            </a:r>
            <a:r>
              <a:rPr lang="zh-CN" altLang="en-US" sz="1800" dirty="0"/>
              <a:t>子句中引用了父查询的表。</a:t>
            </a:r>
          </a:p>
          <a:p>
            <a:pPr marL="0" indent="373380" algn="just" fontAlgn="auto">
              <a:lnSpc>
                <a:spcPct val="150000"/>
              </a:lnSpc>
              <a:spcBef>
                <a:spcPts val="0"/>
              </a:spcBef>
              <a:buNone/>
            </a:pPr>
            <a:r>
              <a:rPr lang="zh-CN" altLang="en-US" sz="1800" dirty="0"/>
              <a:t>相关子查询的执行过程与无关子查询不同，无关子查询中子查询只执行一次，而相关子查询中的子查询需要重复地执行。</a:t>
            </a:r>
          </a:p>
          <a:p>
            <a:pPr marL="0" indent="373380" algn="just" fontAlgn="auto">
              <a:lnSpc>
                <a:spcPct val="150000"/>
              </a:lnSpc>
              <a:spcBef>
                <a:spcPts val="0"/>
              </a:spcBef>
              <a:buNone/>
            </a:pPr>
            <a:r>
              <a:rPr lang="zh-CN" altLang="en-US" sz="1800" dirty="0"/>
              <a:t>如查询每一位学生比自己平均成绩高的所有成绩，并输出的学生的学号、课程号和成绩。</a:t>
            </a:r>
          </a:p>
          <a:p>
            <a:pPr marL="0" indent="373380" algn="just" fontAlgn="auto">
              <a:lnSpc>
                <a:spcPct val="150000"/>
              </a:lnSpc>
              <a:spcBef>
                <a:spcPts val="0"/>
              </a:spcBef>
              <a:buNone/>
            </a:pPr>
            <a:r>
              <a:rPr lang="zh-CN" altLang="en-US" sz="1800" dirty="0"/>
              <a:t>具体过程为：</a:t>
            </a:r>
            <a:endParaRPr lang="zh-CN" altLang="en-US" sz="1800" b="0" dirty="0"/>
          </a:p>
          <a:p>
            <a:pPr marL="0" indent="373380" algn="just" fontAlgn="auto">
              <a:lnSpc>
                <a:spcPct val="150000"/>
              </a:lnSpc>
              <a:spcBef>
                <a:spcPts val="0"/>
              </a:spcBef>
              <a:buNone/>
            </a:pPr>
            <a:r>
              <a:rPr lang="zh-CN" altLang="en-US" sz="1800" dirty="0"/>
              <a:t>①</a:t>
            </a:r>
            <a:r>
              <a:rPr lang="zh-CN" altLang="en-US" sz="1800" b="0" dirty="0"/>
              <a:t> </a:t>
            </a:r>
            <a:r>
              <a:rPr lang="zh-CN" altLang="en-US" sz="1800" dirty="0"/>
              <a:t>父查询每执行一次循环，子查询都会被重新执行一次。并且每一次父查询都将查询引用列的值传给子查询。</a:t>
            </a:r>
          </a:p>
          <a:p>
            <a:pPr marL="0" indent="373380" algn="just" fontAlgn="auto">
              <a:lnSpc>
                <a:spcPct val="150000"/>
              </a:lnSpc>
              <a:spcBef>
                <a:spcPts val="0"/>
              </a:spcBef>
              <a:buNone/>
            </a:pPr>
            <a:r>
              <a:rPr lang="zh-CN" altLang="en-US" sz="1800" dirty="0"/>
              <a:t>② 如果子查询的任何元组与其匹配，父查询就返回结果元组。</a:t>
            </a:r>
          </a:p>
          <a:p>
            <a:pPr marL="0" indent="373380" algn="just" fontAlgn="auto">
              <a:lnSpc>
                <a:spcPct val="150000"/>
              </a:lnSpc>
              <a:spcBef>
                <a:spcPts val="0"/>
              </a:spcBef>
              <a:buNone/>
            </a:pPr>
            <a:r>
              <a:rPr lang="zh-CN" altLang="en-US" sz="1800" dirty="0"/>
              <a:t>③ 再回到第一步，直到处理完父表的每一元组。</a:t>
            </a:r>
          </a:p>
          <a:p>
            <a:pPr marL="0" indent="373380" algn="just" fontAlgn="auto">
              <a:lnSpc>
                <a:spcPct val="150000"/>
              </a:lnSpc>
              <a:spcBef>
                <a:spcPts val="0"/>
              </a:spcBef>
              <a:spcAft>
                <a:spcPct val="20000"/>
              </a:spcAft>
              <a:buNone/>
            </a:pPr>
            <a:r>
              <a:rPr lang="en-US" altLang="zh-CN" sz="1800" dirty="0">
                <a:solidFill>
                  <a:srgbClr val="148BD4"/>
                </a:solidFill>
              </a:rPr>
              <a:t>(1) </a:t>
            </a:r>
            <a:r>
              <a:rPr lang="zh-CN" altLang="en-US" sz="1800" dirty="0">
                <a:solidFill>
                  <a:srgbClr val="148BD4"/>
                </a:solidFill>
              </a:rPr>
              <a:t>带有比较运算符的子查询</a:t>
            </a:r>
            <a:endParaRPr lang="zh-CN" altLang="en-US" sz="1800" dirty="0">
              <a:solidFill>
                <a:srgbClr val="0000CC"/>
              </a:solidFill>
            </a:endParaRPr>
          </a:p>
          <a:p>
            <a:pPr marL="0" indent="373380" algn="just" fontAlgn="auto">
              <a:lnSpc>
                <a:spcPct val="150000"/>
              </a:lnSpc>
              <a:spcBef>
                <a:spcPts val="0"/>
              </a:spcBef>
              <a:buNone/>
            </a:pPr>
            <a:r>
              <a:rPr lang="zh-CN" altLang="en-US" sz="1800" dirty="0"/>
              <a:t>    带有比较运算符的子查询常常用于比较测试，它是将一个表达式的值与子查询返回的单个值进行比较。</a:t>
            </a:r>
          </a:p>
        </p:txBody>
      </p:sp>
      <p:sp>
        <p:nvSpPr>
          <p:cNvPr id="4" name="日期占位符 3"/>
          <p:cNvSpPr>
            <a:spLocks noGrp="1"/>
          </p:cNvSpPr>
          <p:nvPr>
            <p:ph type="dt" sz="half" idx="10"/>
          </p:nvPr>
        </p:nvSpPr>
        <p:spPr/>
        <p:txBody>
          <a:bodyPr/>
          <a:lstStyle/>
          <a:p>
            <a:pPr>
              <a:defRPr/>
            </a:pPr>
            <a:fld id="{5ED2E892-D536-41A6-B0CB-7103549435D1}"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0EC49C-F85C-4B80-B6C5-220A164AF2C0}" type="slidenum">
              <a:rPr lang="en-US" altLang="zh-CN">
                <a:latin typeface="Tahoma" panose="020B0604030504040204" pitchFamily="34" charset="0"/>
              </a:rPr>
              <a:t>49</a:t>
            </a:fld>
            <a:r>
              <a:rPr lang="en-US" altLang="zh-CN">
                <a:latin typeface="Tahoma" panose="020B0604030504040204" pitchFamily="34" charset="0"/>
              </a:rPr>
              <a:t>/69</a:t>
            </a:r>
          </a:p>
        </p:txBody>
      </p:sp>
    </p:spTree>
  </p:cSld>
  <p:clrMapOvr>
    <a:masterClrMapping/>
  </p:clrMapOvr>
  <p:transition>
    <p:wheel spokes="3"/>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09600" y="-45246"/>
            <a:ext cx="10871200" cy="731839"/>
          </a:xfrm>
        </p:spPr>
        <p:txBody>
          <a:bodyPr/>
          <a:lstStyle/>
          <a:p>
            <a:pPr eaLnBrk="1" hangingPunct="1"/>
            <a:r>
              <a:rPr lang="en-US" altLang="zh-CN" sz="3600"/>
              <a:t>SELECT</a:t>
            </a:r>
            <a:r>
              <a:rPr lang="zh-CN" altLang="en-US" sz="3600"/>
              <a:t>查询语句的结构 </a:t>
            </a:r>
            <a:r>
              <a:rPr lang="en-US" altLang="zh-CN" sz="3600"/>
              <a:t>(3) </a:t>
            </a:r>
          </a:p>
        </p:txBody>
      </p:sp>
      <p:sp>
        <p:nvSpPr>
          <p:cNvPr id="7173" name="Rectangle 3"/>
          <p:cNvSpPr>
            <a:spLocks noGrp="1" noChangeArrowheads="1"/>
          </p:cNvSpPr>
          <p:nvPr>
            <p:ph idx="1"/>
          </p:nvPr>
        </p:nvSpPr>
        <p:spPr>
          <a:xfrm>
            <a:off x="1919288" y="1052513"/>
            <a:ext cx="8280400" cy="5256212"/>
          </a:xfrm>
        </p:spPr>
        <p:txBody>
          <a:bodyPr/>
          <a:lstStyle/>
          <a:p>
            <a:pPr marL="0" indent="373380">
              <a:buNone/>
            </a:pPr>
            <a:r>
              <a:rPr lang="en-US" altLang="zh-CN"/>
              <a:t>  </a:t>
            </a:r>
          </a:p>
        </p:txBody>
      </p:sp>
      <p:sp>
        <p:nvSpPr>
          <p:cNvPr id="6" name="日期占位符 3"/>
          <p:cNvSpPr>
            <a:spLocks noGrp="1"/>
          </p:cNvSpPr>
          <p:nvPr>
            <p:ph type="dt" sz="half" idx="10"/>
          </p:nvPr>
        </p:nvSpPr>
        <p:spPr/>
        <p:txBody>
          <a:bodyPr/>
          <a:lstStyle/>
          <a:p>
            <a:pPr>
              <a:defRPr/>
            </a:pPr>
            <a:fld id="{AC96C0C5-57F1-407E-93D6-B27F12D39D23}" type="datetime1">
              <a:rPr lang="zh-CN" altLang="en-US"/>
              <a:t>2020/4/13</a:t>
            </a:fld>
            <a:endParaRPr lang="en-US" altLang="zh-CN"/>
          </a:p>
        </p:txBody>
      </p:sp>
      <p:sp>
        <p:nvSpPr>
          <p:cNvPr id="7"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12FCB4-DC3B-42C0-AF3A-30BE859243F6}" type="slidenum">
              <a:rPr lang="en-US" altLang="zh-CN">
                <a:latin typeface="Tahoma" panose="020B0604030504040204" pitchFamily="34" charset="0"/>
              </a:rPr>
              <a:t>5</a:t>
            </a:fld>
            <a:r>
              <a:rPr lang="en-US" altLang="zh-CN">
                <a:latin typeface="Tahoma" panose="020B0604030504040204" pitchFamily="34" charset="0"/>
              </a:rPr>
              <a:t>/69</a:t>
            </a:r>
          </a:p>
        </p:txBody>
      </p:sp>
      <p:sp>
        <p:nvSpPr>
          <p:cNvPr id="7174" name="Rectangle 4"/>
          <p:cNvSpPr>
            <a:spLocks noChangeArrowheads="1"/>
          </p:cNvSpPr>
          <p:nvPr/>
        </p:nvSpPr>
        <p:spPr bwMode="auto">
          <a:xfrm>
            <a:off x="1168400" y="861538"/>
            <a:ext cx="10312400" cy="281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lnSpc>
                <a:spcPct val="150000"/>
              </a:lnSpc>
            </a:pPr>
            <a:r>
              <a:rPr lang="en-US" altLang="zh-CN" sz="2000" dirty="0">
                <a:solidFill>
                  <a:srgbClr val="E24747"/>
                </a:solidFill>
              </a:rPr>
              <a:t>   GROUP BY &lt;</a:t>
            </a:r>
            <a:r>
              <a:rPr lang="zh-CN" altLang="en-US" sz="2000" dirty="0">
                <a:solidFill>
                  <a:srgbClr val="E24747"/>
                </a:solidFill>
              </a:rPr>
              <a:t>列名</a:t>
            </a:r>
            <a:r>
              <a:rPr lang="en-US" altLang="zh-CN" sz="2000" dirty="0">
                <a:solidFill>
                  <a:srgbClr val="E24747"/>
                </a:solidFill>
              </a:rPr>
              <a:t>l&gt;</a:t>
            </a:r>
            <a:r>
              <a:rPr lang="zh-CN" altLang="en-US" sz="2000" dirty="0">
                <a:solidFill>
                  <a:srgbClr val="E24747"/>
                </a:solidFill>
              </a:rPr>
              <a:t>：</a:t>
            </a:r>
            <a:r>
              <a:rPr lang="zh-CN" altLang="en-US" sz="2000" dirty="0"/>
              <a:t>该子句将结果按</a:t>
            </a:r>
            <a:r>
              <a:rPr lang="en-US" altLang="zh-CN" sz="2000" dirty="0"/>
              <a:t>&lt;</a:t>
            </a:r>
            <a:r>
              <a:rPr lang="zh-CN" altLang="en-US" sz="2000" dirty="0"/>
              <a:t>列名</a:t>
            </a:r>
            <a:r>
              <a:rPr lang="en-US" altLang="zh-CN" sz="2000" dirty="0"/>
              <a:t>l&gt;</a:t>
            </a:r>
            <a:r>
              <a:rPr lang="zh-CN" altLang="en-US" sz="2000" dirty="0"/>
              <a:t>的值进行分组，该属性列值相等的元组为一个组，通常需要在每组上取聚集函数值。</a:t>
            </a:r>
          </a:p>
          <a:p>
            <a:pPr algn="just" eaLnBrk="1" fontAlgn="auto" hangingPunct="1">
              <a:lnSpc>
                <a:spcPct val="150000"/>
              </a:lnSpc>
            </a:pPr>
            <a:r>
              <a:rPr lang="zh-CN" altLang="en-US" sz="2000" dirty="0"/>
              <a:t>  </a:t>
            </a:r>
            <a:r>
              <a:rPr lang="zh-CN" altLang="en-US" sz="2000" dirty="0">
                <a:solidFill>
                  <a:srgbClr val="E24747"/>
                </a:solidFill>
              </a:rPr>
              <a:t> </a:t>
            </a:r>
            <a:r>
              <a:rPr lang="en-US" altLang="zh-CN" sz="2000" dirty="0">
                <a:solidFill>
                  <a:srgbClr val="E24747"/>
                </a:solidFill>
              </a:rPr>
              <a:t>HAVING &lt;</a:t>
            </a:r>
            <a:r>
              <a:rPr lang="zh-CN" altLang="en-US" sz="2000" dirty="0">
                <a:solidFill>
                  <a:srgbClr val="E24747"/>
                </a:solidFill>
              </a:rPr>
              <a:t>条件表达式</a:t>
            </a:r>
            <a:r>
              <a:rPr lang="en-US" altLang="zh-CN" sz="2000" dirty="0">
                <a:solidFill>
                  <a:srgbClr val="E24747"/>
                </a:solidFill>
              </a:rPr>
              <a:t>&gt;</a:t>
            </a:r>
            <a:r>
              <a:rPr lang="zh-CN" altLang="en-US" sz="2000" dirty="0">
                <a:solidFill>
                  <a:srgbClr val="E24747"/>
                </a:solidFill>
              </a:rPr>
              <a:t>：</a:t>
            </a:r>
            <a:r>
              <a:rPr lang="zh-CN" altLang="en-US" sz="2000" dirty="0"/>
              <a:t>该子句是应用于结果集的附加筛选，用来向使用</a:t>
            </a:r>
            <a:r>
              <a:rPr lang="en-US" altLang="zh-CN" sz="2000" dirty="0"/>
              <a:t>GROUP BY</a:t>
            </a:r>
            <a:r>
              <a:rPr lang="zh-CN" altLang="en-US" sz="2000" dirty="0"/>
              <a:t>子句的查询中添加数据过滤准则。</a:t>
            </a:r>
          </a:p>
          <a:p>
            <a:pPr algn="just" eaLnBrk="1" fontAlgn="auto" hangingPunct="1">
              <a:lnSpc>
                <a:spcPct val="150000"/>
              </a:lnSpc>
            </a:pPr>
            <a:r>
              <a:rPr lang="zh-CN" altLang="en-US" sz="2000" dirty="0"/>
              <a:t>   </a:t>
            </a:r>
            <a:r>
              <a:rPr lang="en-US" altLang="zh-CN" sz="2000" dirty="0">
                <a:solidFill>
                  <a:srgbClr val="E24747"/>
                </a:solidFill>
              </a:rPr>
              <a:t>ORDER BY &lt;</a:t>
            </a:r>
            <a:r>
              <a:rPr lang="zh-CN" altLang="en-US" sz="2000" dirty="0">
                <a:solidFill>
                  <a:srgbClr val="E24747"/>
                </a:solidFill>
              </a:rPr>
              <a:t>列名</a:t>
            </a:r>
            <a:r>
              <a:rPr lang="en-US" altLang="zh-CN" sz="2000" dirty="0">
                <a:solidFill>
                  <a:srgbClr val="E24747"/>
                </a:solidFill>
              </a:rPr>
              <a:t>2&gt; [ASC|DESC]</a:t>
            </a:r>
            <a:r>
              <a:rPr lang="zh-CN" altLang="en-US" sz="2000" dirty="0">
                <a:solidFill>
                  <a:srgbClr val="E24747"/>
                </a:solidFill>
              </a:rPr>
              <a:t>：</a:t>
            </a:r>
            <a:r>
              <a:rPr lang="zh-CN" altLang="en-US" sz="2000" dirty="0"/>
              <a:t>该子句定义了结果集中行的排序顺序，升序使用</a:t>
            </a:r>
            <a:r>
              <a:rPr lang="en-US" altLang="zh-CN" sz="2000" dirty="0"/>
              <a:t>ASC</a:t>
            </a:r>
            <a:r>
              <a:rPr lang="zh-CN" altLang="en-US" sz="2000" dirty="0"/>
              <a:t>关键字，降序使用</a:t>
            </a:r>
            <a:r>
              <a:rPr lang="en-US" altLang="zh-CN" sz="2000" dirty="0"/>
              <a:t>DESC</a:t>
            </a:r>
            <a:r>
              <a:rPr lang="zh-CN" altLang="en-US" sz="2000" dirty="0"/>
              <a:t>关键字，默认为升序。 </a:t>
            </a:r>
          </a:p>
        </p:txBody>
      </p:sp>
      <p:sp>
        <p:nvSpPr>
          <p:cNvPr id="7175" name="Rectangle 5"/>
          <p:cNvSpPr>
            <a:spLocks noChangeArrowheads="1"/>
          </p:cNvSpPr>
          <p:nvPr/>
        </p:nvSpPr>
        <p:spPr bwMode="auto">
          <a:xfrm>
            <a:off x="1259840" y="4014093"/>
            <a:ext cx="10068559" cy="137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lnSpc>
                <a:spcPct val="150000"/>
              </a:lnSpc>
            </a:pPr>
            <a:r>
              <a:rPr lang="en-US" altLang="zh-CN" sz="2000" dirty="0"/>
              <a:t>    </a:t>
            </a:r>
            <a:r>
              <a:rPr lang="zh-CN" altLang="en-US" sz="2000" dirty="0"/>
              <a:t>基本语句</a:t>
            </a:r>
            <a:r>
              <a:rPr lang="en-US" altLang="zh-CN" sz="2000" dirty="0">
                <a:solidFill>
                  <a:srgbClr val="148BD4"/>
                </a:solidFill>
              </a:rPr>
              <a:t>SELECT—FROM—WHERE</a:t>
            </a:r>
            <a:r>
              <a:rPr lang="zh-CN" altLang="en-US" sz="2000" dirty="0"/>
              <a:t>的含义是：根据</a:t>
            </a:r>
            <a:r>
              <a:rPr lang="en-US" altLang="zh-CN" sz="2000" dirty="0">
                <a:solidFill>
                  <a:srgbClr val="148BD4"/>
                </a:solidFill>
              </a:rPr>
              <a:t>WHERE</a:t>
            </a:r>
            <a:r>
              <a:rPr lang="zh-CN" altLang="en-US" sz="2000" dirty="0"/>
              <a:t>子句的条件表达式，从</a:t>
            </a:r>
            <a:r>
              <a:rPr lang="en-US" altLang="zh-CN" sz="2000" dirty="0">
                <a:solidFill>
                  <a:srgbClr val="148BD4"/>
                </a:solidFill>
              </a:rPr>
              <a:t>FROM</a:t>
            </a:r>
            <a:r>
              <a:rPr lang="zh-CN" altLang="en-US" sz="2000" dirty="0"/>
              <a:t>子句指定的基本表或视图中找出满足条件的元组，再按</a:t>
            </a:r>
            <a:r>
              <a:rPr lang="en-US" altLang="zh-CN" sz="2000" dirty="0">
                <a:solidFill>
                  <a:srgbClr val="148BD4"/>
                </a:solidFill>
              </a:rPr>
              <a:t>SELECT</a:t>
            </a:r>
            <a:r>
              <a:rPr lang="zh-CN" altLang="en-US" sz="2000" dirty="0"/>
              <a:t>子句中的目标列表达式，选出元组中的属性值形成结果表。 </a:t>
            </a:r>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609600" y="-87920"/>
            <a:ext cx="10871200" cy="731839"/>
          </a:xfrm>
        </p:spPr>
        <p:txBody>
          <a:bodyPr>
            <a:normAutofit/>
          </a:bodyPr>
          <a:lstStyle/>
          <a:p>
            <a:r>
              <a:rPr lang="zh-CN" altLang="en-US" sz="3600"/>
              <a:t>子查询</a:t>
            </a:r>
            <a:r>
              <a:rPr lang="en-US" altLang="zh-CN" sz="3600"/>
              <a:t>(8)</a:t>
            </a:r>
          </a:p>
        </p:txBody>
      </p:sp>
      <p:sp>
        <p:nvSpPr>
          <p:cNvPr id="52229" name="Rectangle 3"/>
          <p:cNvSpPr>
            <a:spLocks noGrp="1" noChangeArrowheads="1"/>
          </p:cNvSpPr>
          <p:nvPr>
            <p:ph idx="1"/>
          </p:nvPr>
        </p:nvSpPr>
        <p:spPr>
          <a:xfrm>
            <a:off x="1076008" y="739774"/>
            <a:ext cx="10699432" cy="5616575"/>
          </a:xfrm>
        </p:spPr>
        <p:txBody>
          <a:bodyPr>
            <a:noAutofit/>
          </a:bodyPr>
          <a:lstStyle/>
          <a:p>
            <a:pPr marL="0" indent="373380" algn="just" fontAlgn="auto">
              <a:lnSpc>
                <a:spcPct val="150000"/>
              </a:lnSpc>
              <a:spcBef>
                <a:spcPts val="0"/>
              </a:spcBef>
              <a:buNone/>
            </a:pPr>
            <a:r>
              <a:rPr lang="en-US" altLang="zh-CN" sz="1800" dirty="0">
                <a:solidFill>
                  <a:srgbClr val="148BD4"/>
                </a:solidFill>
              </a:rPr>
              <a:t> </a:t>
            </a:r>
            <a:r>
              <a:rPr lang="zh-CN" altLang="en-US" sz="1800" dirty="0">
                <a:solidFill>
                  <a:srgbClr val="148BD4"/>
                </a:solidFill>
              </a:rPr>
              <a:t>例</a:t>
            </a:r>
            <a:r>
              <a:rPr lang="en-US" altLang="zh-CN" sz="1800" dirty="0">
                <a:solidFill>
                  <a:srgbClr val="148BD4"/>
                </a:solidFill>
              </a:rPr>
              <a:t> </a:t>
            </a:r>
            <a:r>
              <a:rPr lang="en-US" altLang="zh-CN" sz="1800" dirty="0"/>
              <a:t> </a:t>
            </a:r>
            <a:r>
              <a:rPr lang="zh-CN" altLang="en-US" sz="1800" dirty="0"/>
              <a:t>查询每一位学生比自己平均成绩高的所有成绩，并输出的学生的学号、课程号和成绩。</a:t>
            </a:r>
          </a:p>
          <a:p>
            <a:pPr marL="0" indent="373380" algn="just" fontAlgn="auto">
              <a:lnSpc>
                <a:spcPct val="150000"/>
              </a:lnSpc>
              <a:spcBef>
                <a:spcPts val="0"/>
              </a:spcBef>
              <a:buNone/>
            </a:pPr>
            <a:r>
              <a:rPr lang="zh-CN" altLang="en-US" sz="1800" dirty="0"/>
              <a:t>找出每个学生超过他所选修课程平均成绩的课程号。 </a:t>
            </a:r>
          </a:p>
          <a:p>
            <a:pPr marL="0" indent="373380" algn="just" fontAlgn="auto">
              <a:lnSpc>
                <a:spcPct val="150000"/>
              </a:lnSpc>
              <a:spcBef>
                <a:spcPts val="0"/>
              </a:spcBef>
              <a:buNone/>
            </a:pPr>
            <a:r>
              <a:rPr lang="en-US" altLang="zh-CN" sz="1800" dirty="0"/>
              <a:t>USE JXGL</a:t>
            </a:r>
          </a:p>
          <a:p>
            <a:pPr marL="0" indent="373380" algn="just" fontAlgn="auto">
              <a:lnSpc>
                <a:spcPct val="150000"/>
              </a:lnSpc>
              <a:spcBef>
                <a:spcPts val="0"/>
              </a:spcBef>
              <a:buNone/>
            </a:pPr>
            <a:r>
              <a:rPr lang="en-US" altLang="zh-CN" sz="1800" dirty="0"/>
              <a:t>GO</a:t>
            </a:r>
          </a:p>
          <a:p>
            <a:pPr marL="0" indent="373380" algn="just" fontAlgn="auto">
              <a:lnSpc>
                <a:spcPct val="150000"/>
              </a:lnSpc>
              <a:spcBef>
                <a:spcPts val="0"/>
              </a:spcBef>
              <a:buNone/>
            </a:pPr>
            <a:r>
              <a:rPr lang="en-US" altLang="zh-CN" sz="1800" dirty="0"/>
              <a:t>SELECT SNO,CNO,GRADE</a:t>
            </a:r>
          </a:p>
          <a:p>
            <a:pPr marL="0" indent="373380" algn="just" fontAlgn="auto">
              <a:lnSpc>
                <a:spcPct val="150000"/>
              </a:lnSpc>
              <a:spcBef>
                <a:spcPts val="0"/>
              </a:spcBef>
              <a:buNone/>
            </a:pPr>
            <a:r>
              <a:rPr lang="en-US" altLang="zh-CN" sz="1800" dirty="0"/>
              <a:t>FROM SC AS a</a:t>
            </a:r>
          </a:p>
          <a:p>
            <a:pPr marL="0" indent="373380" algn="just" fontAlgn="auto">
              <a:lnSpc>
                <a:spcPct val="150000"/>
              </a:lnSpc>
              <a:spcBef>
                <a:spcPts val="0"/>
              </a:spcBef>
              <a:buNone/>
            </a:pPr>
            <a:r>
              <a:rPr lang="en-US" altLang="zh-CN" sz="1800" dirty="0"/>
              <a:t>WHERE GRADE&gt;=</a:t>
            </a:r>
          </a:p>
          <a:p>
            <a:pPr marL="0" indent="373380" algn="just" fontAlgn="auto">
              <a:lnSpc>
                <a:spcPct val="150000"/>
              </a:lnSpc>
              <a:spcBef>
                <a:spcPts val="0"/>
              </a:spcBef>
              <a:buNone/>
            </a:pPr>
            <a:r>
              <a:rPr lang="en-US" altLang="zh-CN" sz="1800" dirty="0"/>
              <a:t>(SELECT AVG(GRADE)  </a:t>
            </a:r>
          </a:p>
          <a:p>
            <a:pPr marL="0" indent="373380" algn="just" fontAlgn="auto">
              <a:lnSpc>
                <a:spcPct val="150000"/>
              </a:lnSpc>
              <a:spcBef>
                <a:spcPts val="0"/>
              </a:spcBef>
              <a:buNone/>
            </a:pPr>
            <a:r>
              <a:rPr lang="en-US" altLang="zh-CN" sz="1800" dirty="0"/>
              <a:t>         FROM SC AS b</a:t>
            </a:r>
          </a:p>
          <a:p>
            <a:pPr marL="0" indent="373380" algn="just" fontAlgn="auto">
              <a:lnSpc>
                <a:spcPct val="150000"/>
              </a:lnSpc>
              <a:spcBef>
                <a:spcPts val="0"/>
              </a:spcBef>
              <a:buNone/>
            </a:pPr>
            <a:r>
              <a:rPr lang="en-US" altLang="zh-CN" sz="1800" dirty="0"/>
              <a:t>         WHERE </a:t>
            </a:r>
            <a:r>
              <a:rPr lang="en-US" altLang="zh-CN" sz="1800" dirty="0" err="1"/>
              <a:t>a.SNO</a:t>
            </a:r>
            <a:r>
              <a:rPr lang="en-US" altLang="zh-CN" sz="1800" dirty="0"/>
              <a:t>=</a:t>
            </a:r>
            <a:r>
              <a:rPr lang="en-US" altLang="zh-CN" sz="1800" dirty="0" err="1"/>
              <a:t>b.SNO</a:t>
            </a:r>
            <a:r>
              <a:rPr lang="en-US" altLang="zh-CN" sz="1800" dirty="0"/>
              <a:t>)</a:t>
            </a:r>
          </a:p>
          <a:p>
            <a:pPr marL="0" indent="373380" algn="just" fontAlgn="auto">
              <a:lnSpc>
                <a:spcPct val="150000"/>
              </a:lnSpc>
              <a:spcBef>
                <a:spcPts val="0"/>
              </a:spcBef>
              <a:buNone/>
            </a:pPr>
            <a:r>
              <a:rPr lang="en-US" altLang="zh-CN" sz="1800" dirty="0"/>
              <a:t>GO</a:t>
            </a:r>
          </a:p>
          <a:p>
            <a:pPr marL="0" indent="373380" algn="just" fontAlgn="auto">
              <a:lnSpc>
                <a:spcPct val="150000"/>
              </a:lnSpc>
              <a:spcBef>
                <a:spcPts val="0"/>
              </a:spcBef>
              <a:buNone/>
            </a:pPr>
            <a:r>
              <a:rPr lang="zh-CN" altLang="en-US" sz="1800" dirty="0"/>
              <a:t>该语句中</a:t>
            </a:r>
            <a:r>
              <a:rPr lang="en-US" altLang="zh-CN" sz="1800" dirty="0"/>
              <a:t>a</a:t>
            </a:r>
            <a:r>
              <a:rPr lang="zh-CN" altLang="en-US" sz="1800" dirty="0"/>
              <a:t>是表</a:t>
            </a:r>
            <a:r>
              <a:rPr lang="en-US" altLang="zh-CN" sz="1800" dirty="0"/>
              <a:t>SC</a:t>
            </a:r>
            <a:r>
              <a:rPr lang="zh-CN" altLang="en-US" sz="1800" dirty="0"/>
              <a:t>的别名，可以用来表示</a:t>
            </a:r>
            <a:r>
              <a:rPr lang="en-US" altLang="zh-CN" sz="1800" dirty="0"/>
              <a:t>SC</a:t>
            </a:r>
            <a:r>
              <a:rPr lang="zh-CN" altLang="en-US" sz="1800" dirty="0"/>
              <a:t>的一个元组。内层查询是求一个学生所有选修课程平均成绩的，至于是哪个学生的平均成绩要看参数</a:t>
            </a:r>
            <a:r>
              <a:rPr lang="en-US" altLang="zh-CN" sz="1800" dirty="0" err="1"/>
              <a:t>a.SNO</a:t>
            </a:r>
            <a:r>
              <a:rPr lang="zh-CN" altLang="en-US" sz="1800" dirty="0"/>
              <a:t>的值，而该值是与父查询相关的。 </a:t>
            </a:r>
          </a:p>
        </p:txBody>
      </p:sp>
      <p:sp>
        <p:nvSpPr>
          <p:cNvPr id="5" name="日期占位符 3"/>
          <p:cNvSpPr>
            <a:spLocks noGrp="1"/>
          </p:cNvSpPr>
          <p:nvPr>
            <p:ph type="dt" sz="half" idx="10"/>
          </p:nvPr>
        </p:nvSpPr>
        <p:spPr/>
        <p:txBody>
          <a:bodyPr/>
          <a:lstStyle/>
          <a:p>
            <a:pPr>
              <a:defRPr/>
            </a:pPr>
            <a:fld id="{6E3BF181-C28D-4422-B0AC-F0458F506AF2}"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280641-F186-4313-90D4-45BBC66B84FA}" type="slidenum">
              <a:rPr lang="en-US" altLang="zh-CN">
                <a:latin typeface="Tahoma" panose="020B0604030504040204" pitchFamily="34" charset="0"/>
              </a:rPr>
              <a:t>50</a:t>
            </a:fld>
            <a:r>
              <a:rPr lang="en-US" altLang="zh-CN">
                <a:latin typeface="Tahoma" panose="020B0604030504040204" pitchFamily="34" charset="0"/>
              </a:rPr>
              <a:t>/69</a:t>
            </a:r>
          </a:p>
        </p:txBody>
      </p:sp>
      <p:pic>
        <p:nvPicPr>
          <p:cNvPr id="522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003" y="2058987"/>
            <a:ext cx="2551112"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ircl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xfrm>
            <a:off x="609600" y="-47185"/>
            <a:ext cx="10871200" cy="731839"/>
          </a:xfrm>
        </p:spPr>
        <p:txBody>
          <a:bodyPr/>
          <a:lstStyle/>
          <a:p>
            <a:pPr eaLnBrk="1" hangingPunct="1"/>
            <a:r>
              <a:rPr lang="zh-CN" altLang="en-US" sz="3600"/>
              <a:t>子查询</a:t>
            </a:r>
            <a:r>
              <a:rPr lang="en-US" altLang="zh-CN" sz="3600"/>
              <a:t>(9)</a:t>
            </a:r>
          </a:p>
        </p:txBody>
      </p:sp>
      <p:sp>
        <p:nvSpPr>
          <p:cNvPr id="53253" name="Rectangle 3"/>
          <p:cNvSpPr>
            <a:spLocks noGrp="1" noChangeArrowheads="1"/>
          </p:cNvSpPr>
          <p:nvPr>
            <p:ph idx="1"/>
          </p:nvPr>
        </p:nvSpPr>
        <p:spPr>
          <a:xfrm>
            <a:off x="833120" y="784445"/>
            <a:ext cx="10769600" cy="5472113"/>
          </a:xfrm>
        </p:spPr>
        <p:txBody>
          <a:bodyPr>
            <a:noAutofit/>
          </a:bodyPr>
          <a:lstStyle/>
          <a:p>
            <a:pPr marL="0" indent="373380" fontAlgn="auto">
              <a:lnSpc>
                <a:spcPct val="150000"/>
              </a:lnSpc>
              <a:spcBef>
                <a:spcPts val="0"/>
              </a:spcBef>
              <a:buNone/>
            </a:pPr>
            <a:r>
              <a:rPr lang="en-US" altLang="zh-CN" sz="1800" dirty="0">
                <a:solidFill>
                  <a:srgbClr val="148BD4"/>
                </a:solidFill>
              </a:rPr>
              <a:t>SQL Server</a:t>
            </a:r>
            <a:r>
              <a:rPr lang="zh-CN" altLang="en-US" sz="1800" dirty="0">
                <a:solidFill>
                  <a:srgbClr val="148BD4"/>
                </a:solidFill>
              </a:rPr>
              <a:t>的一种可能执行过程是：</a:t>
            </a:r>
            <a:endParaRPr lang="zh-CN" altLang="en-US" sz="1800" dirty="0">
              <a:solidFill>
                <a:srgbClr val="006600"/>
              </a:solidFill>
            </a:endParaRPr>
          </a:p>
          <a:p>
            <a:pPr marL="0" indent="373380" fontAlgn="auto">
              <a:lnSpc>
                <a:spcPct val="150000"/>
              </a:lnSpc>
              <a:spcBef>
                <a:spcPts val="0"/>
              </a:spcBef>
              <a:buNone/>
            </a:pPr>
            <a:r>
              <a:rPr lang="zh-CN" altLang="en-US" sz="1800" dirty="0">
                <a:solidFill>
                  <a:srgbClr val="E24747"/>
                </a:solidFill>
              </a:rPr>
              <a:t>① 从父查询中取出</a:t>
            </a:r>
            <a:r>
              <a:rPr lang="en-US" altLang="zh-CN" sz="1800" dirty="0">
                <a:solidFill>
                  <a:srgbClr val="E24747"/>
                </a:solidFill>
              </a:rPr>
              <a:t>SC</a:t>
            </a:r>
            <a:r>
              <a:rPr lang="zh-CN" altLang="en-US" sz="1800" dirty="0">
                <a:solidFill>
                  <a:srgbClr val="E24747"/>
                </a:solidFill>
              </a:rPr>
              <a:t>的一个元组</a:t>
            </a:r>
            <a:r>
              <a:rPr lang="en-US" altLang="zh-CN" sz="1800" dirty="0">
                <a:solidFill>
                  <a:srgbClr val="E24747"/>
                </a:solidFill>
              </a:rPr>
              <a:t>W</a:t>
            </a:r>
            <a:r>
              <a:rPr lang="zh-CN" altLang="en-US" sz="1800" dirty="0">
                <a:solidFill>
                  <a:srgbClr val="E24747"/>
                </a:solidFill>
              </a:rPr>
              <a:t>，将元组</a:t>
            </a:r>
            <a:r>
              <a:rPr lang="en-US" altLang="zh-CN" sz="1800" dirty="0">
                <a:solidFill>
                  <a:srgbClr val="E24747"/>
                </a:solidFill>
              </a:rPr>
              <a:t>W</a:t>
            </a:r>
            <a:r>
              <a:rPr lang="zh-CN" altLang="en-US" sz="1800" dirty="0">
                <a:solidFill>
                  <a:srgbClr val="E24747"/>
                </a:solidFill>
              </a:rPr>
              <a:t>的</a:t>
            </a:r>
            <a:r>
              <a:rPr lang="en-US" altLang="zh-CN" sz="1800" dirty="0">
                <a:solidFill>
                  <a:srgbClr val="E24747"/>
                </a:solidFill>
              </a:rPr>
              <a:t>SNO</a:t>
            </a:r>
            <a:r>
              <a:rPr lang="zh-CN" altLang="en-US" sz="1800" dirty="0">
                <a:solidFill>
                  <a:srgbClr val="E24747"/>
                </a:solidFill>
              </a:rPr>
              <a:t>值（如</a:t>
            </a:r>
            <a:r>
              <a:rPr lang="en-US" altLang="zh-CN" sz="1800" dirty="0">
                <a:solidFill>
                  <a:srgbClr val="E24747"/>
                </a:solidFill>
              </a:rPr>
              <a:t>S4</a:t>
            </a:r>
            <a:r>
              <a:rPr lang="zh-CN" altLang="en-US" sz="1800" dirty="0">
                <a:solidFill>
                  <a:srgbClr val="E24747"/>
                </a:solidFill>
              </a:rPr>
              <a:t>）传送给子查询。 </a:t>
            </a:r>
            <a:endParaRPr lang="zh-CN" altLang="en-US" sz="1800" dirty="0"/>
          </a:p>
          <a:p>
            <a:pPr marL="0" indent="373380" fontAlgn="auto">
              <a:spcBef>
                <a:spcPts val="0"/>
              </a:spcBef>
              <a:buNone/>
            </a:pPr>
            <a:r>
              <a:rPr lang="zh-CN" altLang="en-US" sz="1800" dirty="0"/>
              <a:t>    </a:t>
            </a:r>
            <a:r>
              <a:rPr lang="en-US" altLang="zh-CN" sz="1800" dirty="0"/>
              <a:t>USE JXGL</a:t>
            </a:r>
          </a:p>
          <a:p>
            <a:pPr marL="0" indent="373380" fontAlgn="auto">
              <a:spcBef>
                <a:spcPts val="0"/>
              </a:spcBef>
              <a:buNone/>
            </a:pPr>
            <a:r>
              <a:rPr lang="en-US" altLang="zh-CN" sz="1800" dirty="0"/>
              <a:t>    GO</a:t>
            </a:r>
          </a:p>
          <a:p>
            <a:pPr marL="0" indent="373380" fontAlgn="auto">
              <a:spcBef>
                <a:spcPts val="0"/>
              </a:spcBef>
              <a:buNone/>
            </a:pPr>
            <a:r>
              <a:rPr lang="en-US" altLang="zh-CN" sz="1800" dirty="0"/>
              <a:t>    SELECT AVG(GRADE)</a:t>
            </a:r>
          </a:p>
          <a:p>
            <a:pPr marL="0" indent="373380" fontAlgn="auto">
              <a:spcBef>
                <a:spcPts val="0"/>
              </a:spcBef>
              <a:buNone/>
            </a:pPr>
            <a:r>
              <a:rPr lang="en-US" altLang="zh-CN" sz="1800" dirty="0"/>
              <a:t>    FROM SC AS b</a:t>
            </a:r>
          </a:p>
          <a:p>
            <a:pPr marL="0" indent="373380" fontAlgn="auto">
              <a:spcBef>
                <a:spcPts val="0"/>
              </a:spcBef>
              <a:buNone/>
            </a:pPr>
            <a:r>
              <a:rPr lang="en-US" altLang="zh-CN" sz="1800" dirty="0"/>
              <a:t>    WHERE </a:t>
            </a:r>
            <a:r>
              <a:rPr lang="en-US" altLang="zh-CN" sz="1800" dirty="0" err="1"/>
              <a:t>b.SNO</a:t>
            </a:r>
            <a:r>
              <a:rPr lang="en-US" altLang="zh-CN" sz="1800" dirty="0"/>
              <a:t>='S4'</a:t>
            </a:r>
          </a:p>
          <a:p>
            <a:pPr marL="0" indent="373380" fontAlgn="auto">
              <a:spcBef>
                <a:spcPts val="0"/>
              </a:spcBef>
              <a:buNone/>
            </a:pPr>
            <a:r>
              <a:rPr lang="en-US" altLang="zh-CN" sz="1800" dirty="0"/>
              <a:t>    GO</a:t>
            </a:r>
          </a:p>
          <a:p>
            <a:pPr marL="0" indent="373380" fontAlgn="auto">
              <a:spcBef>
                <a:spcPts val="0"/>
              </a:spcBef>
              <a:buNone/>
            </a:pPr>
            <a:endParaRPr lang="en-US" altLang="zh-CN" sz="1800" dirty="0"/>
          </a:p>
          <a:p>
            <a:pPr marL="0" indent="373380" fontAlgn="auto">
              <a:lnSpc>
                <a:spcPct val="150000"/>
              </a:lnSpc>
              <a:spcBef>
                <a:spcPts val="0"/>
              </a:spcBef>
              <a:buNone/>
            </a:pPr>
            <a:r>
              <a:rPr lang="en-US" altLang="zh-CN" sz="1800" dirty="0">
                <a:solidFill>
                  <a:srgbClr val="E24747"/>
                </a:solidFill>
              </a:rPr>
              <a:t>② </a:t>
            </a:r>
            <a:r>
              <a:rPr lang="zh-CN" altLang="en-US" sz="1800" dirty="0">
                <a:solidFill>
                  <a:srgbClr val="E24747"/>
                </a:solidFill>
              </a:rPr>
              <a:t>执行子查询，得到值</a:t>
            </a:r>
            <a:r>
              <a:rPr lang="en-US" altLang="zh-CN" sz="1800" dirty="0">
                <a:solidFill>
                  <a:srgbClr val="E24747"/>
                </a:solidFill>
              </a:rPr>
              <a:t>75.5</a:t>
            </a:r>
            <a:r>
              <a:rPr lang="zh-CN" altLang="en-US" sz="1800" dirty="0">
                <a:solidFill>
                  <a:srgbClr val="E24747"/>
                </a:solidFill>
              </a:rPr>
              <a:t>，用该值代替子查询，得到父查询： </a:t>
            </a:r>
          </a:p>
          <a:p>
            <a:pPr marL="0" indent="373380" fontAlgn="auto">
              <a:spcBef>
                <a:spcPts val="0"/>
              </a:spcBef>
              <a:buNone/>
            </a:pPr>
            <a:r>
              <a:rPr lang="zh-CN" altLang="en-US" sz="1800" dirty="0"/>
              <a:t>     </a:t>
            </a:r>
            <a:r>
              <a:rPr lang="en-US" altLang="zh-CN" sz="1800" dirty="0"/>
              <a:t>USE JXGL</a:t>
            </a:r>
          </a:p>
          <a:p>
            <a:pPr marL="0" indent="373380" fontAlgn="auto">
              <a:spcBef>
                <a:spcPts val="0"/>
              </a:spcBef>
              <a:buNone/>
            </a:pPr>
            <a:r>
              <a:rPr lang="en-US" altLang="zh-CN" sz="1800" dirty="0"/>
              <a:t>     GO</a:t>
            </a:r>
          </a:p>
          <a:p>
            <a:pPr marL="0" indent="373380" fontAlgn="auto">
              <a:spcBef>
                <a:spcPts val="0"/>
              </a:spcBef>
              <a:buNone/>
            </a:pPr>
            <a:r>
              <a:rPr lang="en-US" altLang="zh-CN" sz="1800" dirty="0"/>
              <a:t>     SELECT SNO,CNO,GRADE</a:t>
            </a:r>
          </a:p>
          <a:p>
            <a:pPr marL="0" indent="373380" fontAlgn="auto">
              <a:spcBef>
                <a:spcPts val="0"/>
              </a:spcBef>
              <a:buNone/>
            </a:pPr>
            <a:r>
              <a:rPr lang="en-US" altLang="zh-CN" sz="1800" dirty="0"/>
              <a:t>    FROM SC AS a</a:t>
            </a:r>
          </a:p>
          <a:p>
            <a:pPr marL="0" indent="373380" fontAlgn="auto">
              <a:spcBef>
                <a:spcPts val="0"/>
              </a:spcBef>
              <a:buNone/>
            </a:pPr>
            <a:r>
              <a:rPr lang="en-US" altLang="zh-CN" sz="1800" dirty="0"/>
              <a:t>    WHERE GRADE&gt;=75.5 AND SNO=</a:t>
            </a:r>
            <a:r>
              <a:rPr lang="en-US" altLang="zh-CN" sz="1800" dirty="0">
                <a:latin typeface="Arial" panose="020B0604020202020204" pitchFamily="34" charset="0"/>
              </a:rPr>
              <a:t>’</a:t>
            </a:r>
            <a:r>
              <a:rPr lang="en-US" altLang="zh-CN" sz="1800" dirty="0"/>
              <a:t>S4</a:t>
            </a:r>
            <a:r>
              <a:rPr lang="en-US" altLang="zh-CN" sz="1800" dirty="0">
                <a:latin typeface="Arial" panose="020B0604020202020204" pitchFamily="34" charset="0"/>
              </a:rPr>
              <a:t>’</a:t>
            </a:r>
            <a:r>
              <a:rPr lang="en-US" altLang="zh-CN" sz="1800" dirty="0"/>
              <a:t> </a:t>
            </a:r>
          </a:p>
          <a:p>
            <a:pPr marL="0" indent="373380" fontAlgn="auto">
              <a:spcBef>
                <a:spcPts val="0"/>
              </a:spcBef>
              <a:buNone/>
            </a:pPr>
            <a:r>
              <a:rPr lang="en-US" altLang="zh-CN" sz="1800" dirty="0"/>
              <a:t>    GO </a:t>
            </a:r>
          </a:p>
        </p:txBody>
      </p:sp>
      <p:sp>
        <p:nvSpPr>
          <p:cNvPr id="4" name="日期占位符 3"/>
          <p:cNvSpPr>
            <a:spLocks noGrp="1"/>
          </p:cNvSpPr>
          <p:nvPr>
            <p:ph type="dt" sz="half" idx="10"/>
          </p:nvPr>
        </p:nvSpPr>
        <p:spPr/>
        <p:txBody>
          <a:bodyPr/>
          <a:lstStyle/>
          <a:p>
            <a:pPr>
              <a:defRPr/>
            </a:pPr>
            <a:fld id="{0047B202-5312-424B-BF8E-A45AD864AA5C}"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C7383C5-ABD5-41CE-8078-6C12A09E18BA}" type="slidenum">
              <a:rPr lang="en-US" altLang="zh-CN">
                <a:latin typeface="Tahoma" panose="020B0604030504040204" pitchFamily="34" charset="0"/>
              </a:rPr>
              <a:t>51</a:t>
            </a:fld>
            <a:r>
              <a:rPr lang="en-US" altLang="zh-CN">
                <a:latin typeface="Tahoma" panose="020B0604030504040204" pitchFamily="34" charset="0"/>
              </a:rPr>
              <a:t>/69</a:t>
            </a:r>
          </a:p>
        </p:txBody>
      </p:sp>
    </p:spTree>
  </p:cSld>
  <p:clrMapOvr>
    <a:masterClrMapping/>
  </p:clrMapOvr>
  <p:transition>
    <p:wheel spokes="8"/>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623888" y="-20637"/>
            <a:ext cx="10871200" cy="731839"/>
          </a:xfrm>
        </p:spPr>
        <p:txBody>
          <a:bodyPr>
            <a:normAutofit/>
          </a:bodyPr>
          <a:lstStyle/>
          <a:p>
            <a:r>
              <a:rPr lang="zh-CN" altLang="en-US" sz="3600"/>
              <a:t>子查询</a:t>
            </a:r>
            <a:r>
              <a:rPr lang="en-US" altLang="zh-CN" sz="3600"/>
              <a:t>(8)</a:t>
            </a:r>
          </a:p>
        </p:txBody>
      </p:sp>
      <p:sp>
        <p:nvSpPr>
          <p:cNvPr id="54277" name="Rectangle 3"/>
          <p:cNvSpPr>
            <a:spLocks noGrp="1" noChangeArrowheads="1"/>
          </p:cNvSpPr>
          <p:nvPr>
            <p:ph idx="1"/>
          </p:nvPr>
        </p:nvSpPr>
        <p:spPr>
          <a:xfrm>
            <a:off x="883920" y="739776"/>
            <a:ext cx="10871200" cy="5616575"/>
          </a:xfrm>
        </p:spPr>
        <p:txBody>
          <a:bodyPr>
            <a:normAutofit fontScale="45000" lnSpcReduction="20000"/>
          </a:bodyPr>
          <a:lstStyle/>
          <a:p>
            <a:pPr marL="0" indent="373380" algn="just" fontAlgn="auto">
              <a:lnSpc>
                <a:spcPct val="150000"/>
              </a:lnSpc>
              <a:buNone/>
            </a:pPr>
            <a:r>
              <a:rPr lang="en-US" altLang="zh-CN" dirty="0"/>
              <a:t>③ </a:t>
            </a:r>
            <a:r>
              <a:rPr lang="zh-CN" altLang="en-US" dirty="0"/>
              <a:t>执行这个查询，得到查询结果如图所示。</a:t>
            </a:r>
          </a:p>
          <a:p>
            <a:pPr marL="0" indent="373380" algn="just" fontAlgn="auto">
              <a:lnSpc>
                <a:spcPct val="150000"/>
              </a:lnSpc>
              <a:buNone/>
            </a:pPr>
            <a:r>
              <a:rPr lang="zh-CN" altLang="en-US" dirty="0"/>
              <a:t>       然后父查询取出下一个元组重复做上</a:t>
            </a:r>
          </a:p>
          <a:p>
            <a:pPr marL="0" indent="373380" algn="just" fontAlgn="auto">
              <a:lnSpc>
                <a:spcPct val="150000"/>
              </a:lnSpc>
              <a:buNone/>
            </a:pPr>
            <a:r>
              <a:rPr lang="zh-CN" altLang="en-US" dirty="0"/>
              <a:t>述①至③步骤的处理，直到外层的</a:t>
            </a:r>
            <a:r>
              <a:rPr lang="en-US" altLang="zh-CN" dirty="0"/>
              <a:t>SC</a:t>
            </a:r>
            <a:r>
              <a:rPr lang="zh-CN" altLang="en-US" dirty="0"/>
              <a:t>元组</a:t>
            </a:r>
          </a:p>
          <a:p>
            <a:pPr marL="0" indent="373380" algn="just" fontAlgn="auto">
              <a:lnSpc>
                <a:spcPct val="150000"/>
              </a:lnSpc>
              <a:buNone/>
            </a:pPr>
            <a:r>
              <a:rPr lang="zh-CN" altLang="en-US" dirty="0"/>
              <a:t>全部处理完毕。 </a:t>
            </a:r>
          </a:p>
          <a:p>
            <a:pPr marL="0" indent="373380" algn="just" fontAlgn="auto">
              <a:lnSpc>
                <a:spcPct val="150000"/>
              </a:lnSpc>
              <a:spcBef>
                <a:spcPct val="30000"/>
              </a:spcBef>
              <a:spcAft>
                <a:spcPct val="30000"/>
              </a:spcAft>
              <a:buNone/>
            </a:pPr>
            <a:r>
              <a:rPr lang="en-US" altLang="zh-CN" dirty="0">
                <a:solidFill>
                  <a:srgbClr val="148BD4"/>
                </a:solidFill>
              </a:rPr>
              <a:t>(2) </a:t>
            </a:r>
            <a:r>
              <a:rPr lang="zh-CN" altLang="en-US" dirty="0">
                <a:solidFill>
                  <a:srgbClr val="148BD4"/>
                </a:solidFill>
              </a:rPr>
              <a:t>带有</a:t>
            </a:r>
            <a:r>
              <a:rPr lang="en-US" altLang="zh-CN" dirty="0">
                <a:solidFill>
                  <a:srgbClr val="148BD4"/>
                </a:solidFill>
              </a:rPr>
              <a:t>EXISTS</a:t>
            </a:r>
            <a:r>
              <a:rPr lang="zh-CN" altLang="en-US" dirty="0">
                <a:solidFill>
                  <a:srgbClr val="148BD4"/>
                </a:solidFill>
              </a:rPr>
              <a:t>的子查询</a:t>
            </a:r>
            <a:endParaRPr lang="zh-CN" altLang="en-US" dirty="0">
              <a:solidFill>
                <a:srgbClr val="0000CC"/>
              </a:solidFill>
            </a:endParaRPr>
          </a:p>
          <a:p>
            <a:pPr marL="0" indent="373380" algn="just" fontAlgn="auto">
              <a:lnSpc>
                <a:spcPct val="150000"/>
              </a:lnSpc>
              <a:buNone/>
            </a:pPr>
            <a:r>
              <a:rPr lang="zh-CN" altLang="en-US" dirty="0"/>
              <a:t>   使用查询进行存在性测试时，通过逻辑运算符</a:t>
            </a:r>
            <a:r>
              <a:rPr lang="en-US" altLang="zh-CN" dirty="0"/>
              <a:t>EXISTS</a:t>
            </a:r>
            <a:r>
              <a:rPr lang="zh-CN" altLang="en-US" dirty="0"/>
              <a:t>或</a:t>
            </a:r>
            <a:r>
              <a:rPr lang="en-US" altLang="zh-CN" dirty="0"/>
              <a:t>NOT EXISTS</a:t>
            </a:r>
            <a:r>
              <a:rPr lang="zh-CN" altLang="en-US" dirty="0"/>
              <a:t>，检查子查询所返回的结果是否存在。使用</a:t>
            </a:r>
            <a:r>
              <a:rPr lang="en-US" altLang="zh-CN" dirty="0"/>
              <a:t>EXISTS</a:t>
            </a:r>
            <a:r>
              <a:rPr lang="zh-CN" altLang="en-US" dirty="0"/>
              <a:t>时，如果在子查询的结果集内包含至少一个元组，则存在性测试返回</a:t>
            </a:r>
            <a:r>
              <a:rPr lang="zh-CN" altLang="en-US" dirty="0">
                <a:latin typeface="Arial" panose="020B0604020202020204" pitchFamily="34" charset="0"/>
              </a:rPr>
              <a:t>“</a:t>
            </a:r>
            <a:r>
              <a:rPr lang="en-US" altLang="zh-CN" dirty="0"/>
              <a:t>TRUE</a:t>
            </a:r>
            <a:r>
              <a:rPr lang="en-US" altLang="zh-CN" dirty="0">
                <a:latin typeface="Arial" panose="020B0604020202020204" pitchFamily="34" charset="0"/>
              </a:rPr>
              <a:t>”</a:t>
            </a:r>
            <a:r>
              <a:rPr lang="zh-CN" altLang="en-US" dirty="0"/>
              <a:t>；如果该结果集内为空，则存在性测试返回</a:t>
            </a:r>
            <a:r>
              <a:rPr lang="zh-CN" altLang="en-US" dirty="0">
                <a:latin typeface="Arial" panose="020B0604020202020204" pitchFamily="34" charset="0"/>
              </a:rPr>
              <a:t>“</a:t>
            </a:r>
            <a:r>
              <a:rPr lang="en-US" altLang="zh-CN" dirty="0"/>
              <a:t>FALSE</a:t>
            </a:r>
            <a:r>
              <a:rPr lang="en-US" altLang="zh-CN" dirty="0">
                <a:latin typeface="Arial" panose="020B0604020202020204" pitchFamily="34" charset="0"/>
              </a:rPr>
              <a:t>”</a:t>
            </a:r>
            <a:r>
              <a:rPr lang="zh-CN" altLang="en-US" dirty="0"/>
              <a:t>。对于</a:t>
            </a:r>
            <a:r>
              <a:rPr lang="en-US" altLang="zh-CN" dirty="0"/>
              <a:t>NOT EXISTS</a:t>
            </a:r>
            <a:r>
              <a:rPr lang="zh-CN" altLang="en-US" dirty="0"/>
              <a:t>存在性测试结果取反。</a:t>
            </a:r>
          </a:p>
          <a:p>
            <a:pPr marL="0" indent="373380" algn="just" fontAlgn="auto">
              <a:lnSpc>
                <a:spcPct val="150000"/>
              </a:lnSpc>
              <a:buNone/>
            </a:pPr>
            <a:r>
              <a:rPr lang="zh-CN" altLang="en-US" dirty="0"/>
              <a:t>   带有存在性测试</a:t>
            </a:r>
            <a:r>
              <a:rPr lang="en-US" altLang="zh-CN" dirty="0"/>
              <a:t>EXISTS</a:t>
            </a:r>
            <a:r>
              <a:rPr lang="zh-CN" altLang="en-US" dirty="0"/>
              <a:t>的子查询不返回任何数据，只产生逻辑值</a:t>
            </a:r>
            <a:r>
              <a:rPr lang="zh-CN" altLang="en-US" dirty="0">
                <a:latin typeface="Arial" panose="020B0604020202020204" pitchFamily="34" charset="0"/>
              </a:rPr>
              <a:t>“</a:t>
            </a:r>
            <a:r>
              <a:rPr lang="en-US" altLang="zh-CN" dirty="0"/>
              <a:t>TRUE</a:t>
            </a:r>
            <a:r>
              <a:rPr lang="en-US" altLang="zh-CN" dirty="0">
                <a:latin typeface="Arial" panose="020B0604020202020204" pitchFamily="34" charset="0"/>
              </a:rPr>
              <a:t>”</a:t>
            </a:r>
            <a:r>
              <a:rPr lang="zh-CN" altLang="en-US" dirty="0"/>
              <a:t>或</a:t>
            </a:r>
            <a:r>
              <a:rPr lang="zh-CN" altLang="en-US" dirty="0">
                <a:latin typeface="Arial" panose="020B0604020202020204" pitchFamily="34" charset="0"/>
              </a:rPr>
              <a:t>“</a:t>
            </a:r>
            <a:r>
              <a:rPr lang="en-US" altLang="zh-CN" dirty="0"/>
              <a:t>FALSE</a:t>
            </a:r>
            <a:r>
              <a:rPr lang="en-US" altLang="zh-CN" dirty="0">
                <a:latin typeface="Arial" panose="020B0604020202020204" pitchFamily="34" charset="0"/>
              </a:rPr>
              <a:t>”</a:t>
            </a:r>
            <a:r>
              <a:rPr lang="zh-CN" altLang="en-US" dirty="0"/>
              <a:t>，因此由</a:t>
            </a:r>
            <a:r>
              <a:rPr lang="en-US" altLang="zh-CN" dirty="0"/>
              <a:t>EXISTS</a:t>
            </a:r>
            <a:r>
              <a:rPr lang="zh-CN" altLang="en-US" dirty="0"/>
              <a:t>引出的子查询，其</a:t>
            </a:r>
            <a:r>
              <a:rPr lang="en-US" altLang="zh-CN" dirty="0"/>
              <a:t>&lt;</a:t>
            </a:r>
            <a:r>
              <a:rPr lang="zh-CN" altLang="en-US" dirty="0"/>
              <a:t>目标列表达式</a:t>
            </a:r>
            <a:r>
              <a:rPr lang="en-US" altLang="zh-CN" dirty="0"/>
              <a:t>&gt;</a:t>
            </a:r>
            <a:r>
              <a:rPr lang="zh-CN" altLang="en-US" dirty="0"/>
              <a:t>一般用</a:t>
            </a:r>
            <a:r>
              <a:rPr lang="zh-CN" altLang="en-US" dirty="0">
                <a:latin typeface="Arial" panose="020B0604020202020204" pitchFamily="34" charset="0"/>
              </a:rPr>
              <a:t>“</a:t>
            </a:r>
            <a:r>
              <a:rPr lang="zh-CN" altLang="en-US" dirty="0"/>
              <a:t>*</a:t>
            </a:r>
            <a:r>
              <a:rPr lang="zh-CN" altLang="en-US" dirty="0">
                <a:latin typeface="Arial" panose="020B0604020202020204" pitchFamily="34" charset="0"/>
              </a:rPr>
              <a:t>”</a:t>
            </a:r>
            <a:r>
              <a:rPr lang="zh-CN" altLang="en-US" dirty="0"/>
              <a:t>表示。如果子查询结果不空，则父查询的</a:t>
            </a:r>
            <a:r>
              <a:rPr lang="en-US" altLang="zh-CN" dirty="0"/>
              <a:t>WHERE</a:t>
            </a:r>
            <a:r>
              <a:rPr lang="zh-CN" altLang="en-US" dirty="0"/>
              <a:t>子句条件为</a:t>
            </a:r>
            <a:r>
              <a:rPr lang="zh-CN" altLang="en-US" dirty="0">
                <a:latin typeface="Arial" panose="020B0604020202020204" pitchFamily="34" charset="0"/>
              </a:rPr>
              <a:t>“</a:t>
            </a:r>
            <a:r>
              <a:rPr lang="en-US" altLang="zh-CN" dirty="0"/>
              <a:t>TRUE</a:t>
            </a:r>
            <a:r>
              <a:rPr lang="en-US" altLang="zh-CN" dirty="0">
                <a:latin typeface="Arial" panose="020B0604020202020204" pitchFamily="34" charset="0"/>
              </a:rPr>
              <a:t>”</a:t>
            </a:r>
            <a:r>
              <a:rPr lang="zh-CN" altLang="en-US" dirty="0"/>
              <a:t>，否则为</a:t>
            </a:r>
            <a:r>
              <a:rPr lang="zh-CN" altLang="en-US" dirty="0">
                <a:latin typeface="Arial" panose="020B0604020202020204" pitchFamily="34" charset="0"/>
              </a:rPr>
              <a:t>“</a:t>
            </a:r>
            <a:r>
              <a:rPr lang="en-US" altLang="zh-CN" dirty="0"/>
              <a:t>FALSE</a:t>
            </a:r>
            <a:r>
              <a:rPr lang="en-US" altLang="zh-CN" dirty="0">
                <a:latin typeface="Arial" panose="020B0604020202020204" pitchFamily="34" charset="0"/>
              </a:rPr>
              <a:t>”</a:t>
            </a:r>
            <a:r>
              <a:rPr lang="zh-CN" altLang="en-US" dirty="0"/>
              <a:t>。</a:t>
            </a:r>
          </a:p>
          <a:p>
            <a:pPr marL="0" indent="373380" algn="just" fontAlgn="auto">
              <a:lnSpc>
                <a:spcPct val="150000"/>
              </a:lnSpc>
              <a:buNone/>
            </a:pPr>
            <a:endParaRPr lang="en-US" altLang="zh-CN" dirty="0"/>
          </a:p>
        </p:txBody>
      </p:sp>
      <p:sp>
        <p:nvSpPr>
          <p:cNvPr id="5" name="日期占位符 3"/>
          <p:cNvSpPr>
            <a:spLocks noGrp="1"/>
          </p:cNvSpPr>
          <p:nvPr>
            <p:ph type="dt" sz="half" idx="10"/>
          </p:nvPr>
        </p:nvSpPr>
        <p:spPr/>
        <p:txBody>
          <a:bodyPr/>
          <a:lstStyle/>
          <a:p>
            <a:pPr>
              <a:defRPr/>
            </a:pPr>
            <a:fld id="{F1FE90D3-2E8B-4BAD-9EAF-D56736AAE9D4}"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88C1E9-4B7C-4F94-879B-9080E65B54D4}" type="slidenum">
              <a:rPr lang="en-US" altLang="zh-CN">
                <a:latin typeface="Tahoma" panose="020B0604030504040204" pitchFamily="34" charset="0"/>
              </a:rPr>
              <a:t>52</a:t>
            </a:fld>
            <a:r>
              <a:rPr lang="en-US" altLang="zh-CN">
                <a:latin typeface="Tahoma" panose="020B0604030504040204" pitchFamily="34" charset="0"/>
              </a:rPr>
              <a:t>/69</a:t>
            </a:r>
          </a:p>
        </p:txBody>
      </p:sp>
      <p:pic>
        <p:nvPicPr>
          <p:cNvPr id="542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989" y="981075"/>
            <a:ext cx="2663825"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a:xfrm>
            <a:off x="623888" y="-14068"/>
            <a:ext cx="10871200" cy="731839"/>
          </a:xfrm>
        </p:spPr>
        <p:txBody>
          <a:bodyPr/>
          <a:lstStyle/>
          <a:p>
            <a:pPr eaLnBrk="1" hangingPunct="1"/>
            <a:r>
              <a:rPr lang="zh-CN" altLang="en-US" sz="3600"/>
              <a:t>子查询</a:t>
            </a:r>
            <a:r>
              <a:rPr lang="en-US" altLang="zh-CN" sz="3600"/>
              <a:t>(8)</a:t>
            </a:r>
          </a:p>
        </p:txBody>
      </p:sp>
      <p:sp>
        <p:nvSpPr>
          <p:cNvPr id="55301" name="Rectangle 3"/>
          <p:cNvSpPr>
            <a:spLocks noGrp="1" noChangeArrowheads="1"/>
          </p:cNvSpPr>
          <p:nvPr>
            <p:ph idx="1"/>
          </p:nvPr>
        </p:nvSpPr>
        <p:spPr>
          <a:xfrm>
            <a:off x="1147128" y="848996"/>
            <a:ext cx="8280400" cy="4752975"/>
          </a:xfrm>
        </p:spPr>
        <p:txBody>
          <a:bodyPr>
            <a:normAutofit fontScale="50000" lnSpcReduction="20000"/>
          </a:bodyPr>
          <a:lstStyle/>
          <a:p>
            <a:pPr marL="0" indent="373380" fontAlgn="auto">
              <a:lnSpc>
                <a:spcPct val="150000"/>
              </a:lnSpc>
              <a:spcBef>
                <a:spcPts val="0"/>
              </a:spcBef>
              <a:buNone/>
            </a:pPr>
            <a:r>
              <a:rPr lang="zh-CN" altLang="en-US" dirty="0"/>
              <a:t>例</a:t>
            </a:r>
            <a:r>
              <a:rPr lang="en-US" altLang="zh-CN" dirty="0"/>
              <a:t>6.43 </a:t>
            </a:r>
            <a:r>
              <a:rPr lang="zh-CN" altLang="en-US" dirty="0"/>
              <a:t>查询所有选修了</a:t>
            </a:r>
            <a:r>
              <a:rPr lang="zh-CN" altLang="en-US" dirty="0">
                <a:latin typeface="Arial" panose="020B0604020202020204" pitchFamily="34" charset="0"/>
              </a:rPr>
              <a:t>“</a:t>
            </a:r>
            <a:r>
              <a:rPr lang="en-US" altLang="zh-CN" dirty="0"/>
              <a:t>C2</a:t>
            </a:r>
            <a:r>
              <a:rPr lang="en-US" altLang="zh-CN" dirty="0">
                <a:latin typeface="Arial" panose="020B0604020202020204" pitchFamily="34" charset="0"/>
              </a:rPr>
              <a:t>”</a:t>
            </a:r>
            <a:r>
              <a:rPr lang="zh-CN" altLang="en-US" dirty="0"/>
              <a:t>课程的姓名。</a:t>
            </a:r>
          </a:p>
          <a:p>
            <a:pPr marL="0" indent="373380" fontAlgn="auto">
              <a:lnSpc>
                <a:spcPct val="150000"/>
              </a:lnSpc>
              <a:spcBef>
                <a:spcPts val="0"/>
              </a:spcBef>
              <a:buNone/>
            </a:pPr>
            <a:r>
              <a:rPr lang="zh-CN" altLang="en-US" dirty="0"/>
              <a:t>     </a:t>
            </a:r>
            <a:r>
              <a:rPr lang="en-US" altLang="zh-CN" dirty="0"/>
              <a:t>USE JXGL</a:t>
            </a:r>
          </a:p>
          <a:p>
            <a:pPr marL="0" indent="373380" fontAlgn="auto">
              <a:lnSpc>
                <a:spcPct val="150000"/>
              </a:lnSpc>
              <a:spcBef>
                <a:spcPts val="0"/>
              </a:spcBef>
              <a:buNone/>
            </a:pPr>
            <a:r>
              <a:rPr lang="en-US" altLang="zh-CN" dirty="0"/>
              <a:t>     GO</a:t>
            </a:r>
          </a:p>
          <a:p>
            <a:pPr marL="0" indent="373380" fontAlgn="auto">
              <a:lnSpc>
                <a:spcPct val="150000"/>
              </a:lnSpc>
              <a:spcBef>
                <a:spcPts val="0"/>
              </a:spcBef>
              <a:buNone/>
            </a:pPr>
            <a:r>
              <a:rPr lang="en-US" altLang="zh-CN" dirty="0"/>
              <a:t>     SELECT SNAME</a:t>
            </a:r>
          </a:p>
          <a:p>
            <a:pPr marL="0" indent="373380" fontAlgn="auto">
              <a:lnSpc>
                <a:spcPct val="150000"/>
              </a:lnSpc>
              <a:spcBef>
                <a:spcPts val="0"/>
              </a:spcBef>
              <a:buNone/>
            </a:pPr>
            <a:r>
              <a:rPr lang="en-US" altLang="zh-CN" dirty="0"/>
              <a:t>     FROM S</a:t>
            </a:r>
          </a:p>
          <a:p>
            <a:pPr marL="0" indent="373380" fontAlgn="auto">
              <a:lnSpc>
                <a:spcPct val="150000"/>
              </a:lnSpc>
              <a:spcBef>
                <a:spcPts val="0"/>
              </a:spcBef>
              <a:buNone/>
            </a:pPr>
            <a:r>
              <a:rPr lang="en-US" altLang="zh-CN" dirty="0"/>
              <a:t>     WHERE </a:t>
            </a:r>
            <a:r>
              <a:rPr lang="en-US" altLang="zh-CN" b="1" dirty="0">
                <a:solidFill>
                  <a:srgbClr val="FF0000"/>
                </a:solidFill>
              </a:rPr>
              <a:t>EXISTS </a:t>
            </a:r>
          </a:p>
          <a:p>
            <a:pPr marL="0" indent="373380" fontAlgn="auto">
              <a:lnSpc>
                <a:spcPct val="150000"/>
              </a:lnSpc>
              <a:spcBef>
                <a:spcPts val="0"/>
              </a:spcBef>
              <a:buNone/>
            </a:pPr>
            <a:r>
              <a:rPr lang="en-US" altLang="zh-CN" dirty="0"/>
              <a:t>     (SELECT *</a:t>
            </a:r>
          </a:p>
          <a:p>
            <a:pPr marL="0" indent="373380" fontAlgn="auto">
              <a:lnSpc>
                <a:spcPct val="150000"/>
              </a:lnSpc>
              <a:spcBef>
                <a:spcPts val="0"/>
              </a:spcBef>
              <a:buNone/>
            </a:pPr>
            <a:r>
              <a:rPr lang="en-US" altLang="zh-CN" dirty="0"/>
              <a:t>           FROM SC</a:t>
            </a:r>
          </a:p>
          <a:p>
            <a:pPr marL="0" indent="373380" fontAlgn="auto">
              <a:lnSpc>
                <a:spcPct val="150000"/>
              </a:lnSpc>
              <a:spcBef>
                <a:spcPts val="0"/>
              </a:spcBef>
              <a:buNone/>
            </a:pPr>
            <a:r>
              <a:rPr lang="en-US" altLang="zh-CN" dirty="0"/>
              <a:t>           WHERE SNO=S.SNO AND SC.CNO='C2</a:t>
            </a:r>
            <a:r>
              <a:rPr lang="en-US" altLang="zh-CN" dirty="0">
                <a:latin typeface="Arial" panose="020B0604020202020204" pitchFamily="34" charset="0"/>
              </a:rPr>
              <a:t>‘</a:t>
            </a:r>
            <a:endParaRPr lang="en-US" altLang="zh-CN" dirty="0"/>
          </a:p>
          <a:p>
            <a:pPr marL="0" indent="373380" fontAlgn="auto">
              <a:lnSpc>
                <a:spcPct val="150000"/>
              </a:lnSpc>
              <a:spcBef>
                <a:spcPts val="0"/>
              </a:spcBef>
              <a:buNone/>
            </a:pPr>
            <a:r>
              <a:rPr lang="en-US" altLang="zh-CN" dirty="0"/>
              <a:t>     )</a:t>
            </a:r>
          </a:p>
          <a:p>
            <a:pPr marL="0" indent="373380" fontAlgn="auto">
              <a:lnSpc>
                <a:spcPct val="150000"/>
              </a:lnSpc>
              <a:spcBef>
                <a:spcPts val="0"/>
              </a:spcBef>
              <a:buNone/>
            </a:pPr>
            <a:r>
              <a:rPr lang="en-US" altLang="zh-CN" dirty="0"/>
              <a:t>      GO</a:t>
            </a:r>
          </a:p>
        </p:txBody>
      </p:sp>
      <p:sp>
        <p:nvSpPr>
          <p:cNvPr id="5" name="日期占位符 3"/>
          <p:cNvSpPr>
            <a:spLocks noGrp="1"/>
          </p:cNvSpPr>
          <p:nvPr>
            <p:ph type="dt" sz="half" idx="10"/>
          </p:nvPr>
        </p:nvSpPr>
        <p:spPr/>
        <p:txBody>
          <a:bodyPr/>
          <a:lstStyle/>
          <a:p>
            <a:pPr>
              <a:defRPr/>
            </a:pPr>
            <a:fld id="{2CACA840-7663-4713-986E-2E5E8D3EB759}"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A6539E-8D8D-4A0E-BFB0-4D4264E08176}" type="slidenum">
              <a:rPr lang="en-US" altLang="zh-CN">
                <a:latin typeface="Tahoma" panose="020B0604030504040204" pitchFamily="34" charset="0"/>
              </a:rPr>
              <a:t>53</a:t>
            </a:fld>
            <a:r>
              <a:rPr lang="en-US" altLang="zh-CN">
                <a:latin typeface="Tahoma" panose="020B0604030504040204" pitchFamily="34" charset="0"/>
              </a:rPr>
              <a:t>/69</a:t>
            </a:r>
          </a:p>
        </p:txBody>
      </p:sp>
      <p:pic>
        <p:nvPicPr>
          <p:cNvPr id="330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7333" y="2052639"/>
            <a:ext cx="2665412"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30756"/>
                                        </p:tgtEl>
                                        <p:attrNameLst>
                                          <p:attrName>style.visibility</p:attrName>
                                        </p:attrNameLst>
                                      </p:cBhvr>
                                      <p:to>
                                        <p:strVal val="visible"/>
                                      </p:to>
                                    </p:set>
                                    <p:animEffect transition="in" filter="diamond(in)">
                                      <p:cBhvr>
                                        <p:cTn id="7" dur="500"/>
                                        <p:tgtEl>
                                          <p:spTgt spid="330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609600" y="-52169"/>
            <a:ext cx="10871200" cy="731839"/>
          </a:xfrm>
        </p:spPr>
        <p:txBody>
          <a:bodyPr>
            <a:normAutofit/>
          </a:bodyPr>
          <a:lstStyle/>
          <a:p>
            <a:r>
              <a:rPr lang="zh-CN" altLang="en-US" sz="3600"/>
              <a:t>子查询</a:t>
            </a:r>
            <a:r>
              <a:rPr lang="en-US" altLang="zh-CN" sz="3600"/>
              <a:t>(9)</a:t>
            </a:r>
          </a:p>
        </p:txBody>
      </p:sp>
      <p:sp>
        <p:nvSpPr>
          <p:cNvPr id="56325" name="Rectangle 3"/>
          <p:cNvSpPr>
            <a:spLocks noGrp="1" noChangeArrowheads="1"/>
          </p:cNvSpPr>
          <p:nvPr>
            <p:ph idx="1"/>
          </p:nvPr>
        </p:nvSpPr>
        <p:spPr>
          <a:xfrm>
            <a:off x="914400" y="657872"/>
            <a:ext cx="10566400" cy="5616575"/>
          </a:xfrm>
        </p:spPr>
        <p:txBody>
          <a:bodyPr>
            <a:normAutofit fontScale="85000" lnSpcReduction="10000"/>
          </a:bodyPr>
          <a:lstStyle/>
          <a:p>
            <a:pPr marL="0" indent="373380" algn="just" fontAlgn="auto">
              <a:lnSpc>
                <a:spcPct val="150000"/>
              </a:lnSpc>
              <a:spcBef>
                <a:spcPts val="0"/>
              </a:spcBef>
              <a:buNone/>
            </a:pPr>
            <a:r>
              <a:rPr lang="en-US" altLang="zh-CN" sz="2400" dirty="0"/>
              <a:t>SQL Server</a:t>
            </a:r>
            <a:r>
              <a:rPr lang="zh-CN" altLang="en-US" sz="2400" dirty="0"/>
              <a:t>执行该子查询操作的一种可能过程是： </a:t>
            </a:r>
          </a:p>
          <a:p>
            <a:pPr marL="0" indent="373380" algn="just" fontAlgn="auto">
              <a:lnSpc>
                <a:spcPct val="150000"/>
              </a:lnSpc>
              <a:spcBef>
                <a:spcPts val="0"/>
              </a:spcBef>
              <a:buNone/>
            </a:pPr>
            <a:r>
              <a:rPr lang="zh-CN" altLang="en-US" sz="2400" dirty="0"/>
              <a:t>① 在父查询中取出学生表</a:t>
            </a:r>
            <a:r>
              <a:rPr lang="en-US" altLang="zh-CN" sz="2400" dirty="0"/>
              <a:t>S</a:t>
            </a:r>
            <a:r>
              <a:rPr lang="zh-CN" altLang="en-US" sz="2400" dirty="0"/>
              <a:t>的一个元组</a:t>
            </a:r>
            <a:r>
              <a:rPr lang="en-US" altLang="zh-CN" sz="2400" dirty="0"/>
              <a:t>W</a:t>
            </a:r>
            <a:r>
              <a:rPr lang="zh-CN" altLang="en-US" sz="2400" dirty="0"/>
              <a:t>的属性</a:t>
            </a:r>
            <a:r>
              <a:rPr lang="zh-CN" altLang="en-US" sz="2400" dirty="0">
                <a:latin typeface="Arial" panose="020B0604020202020204" pitchFamily="34" charset="0"/>
              </a:rPr>
              <a:t>“</a:t>
            </a:r>
            <a:r>
              <a:rPr lang="en-US" altLang="zh-CN" sz="2400" dirty="0"/>
              <a:t>SNO</a:t>
            </a:r>
            <a:r>
              <a:rPr lang="en-US" altLang="zh-CN" sz="2400" dirty="0">
                <a:latin typeface="Arial" panose="020B0604020202020204" pitchFamily="34" charset="0"/>
              </a:rPr>
              <a:t>”</a:t>
            </a:r>
            <a:r>
              <a:rPr lang="zh-CN" altLang="en-US" sz="2400" dirty="0"/>
              <a:t>值，如</a:t>
            </a:r>
            <a:r>
              <a:rPr lang="zh-CN" altLang="en-US" sz="2400" dirty="0">
                <a:latin typeface="Arial" panose="020B0604020202020204" pitchFamily="34" charset="0"/>
              </a:rPr>
              <a:t>“</a:t>
            </a:r>
            <a:r>
              <a:rPr lang="en-US" altLang="zh-CN" sz="2400" dirty="0"/>
              <a:t>S3</a:t>
            </a:r>
            <a:r>
              <a:rPr lang="en-US" altLang="zh-CN" sz="2400" dirty="0">
                <a:latin typeface="Arial" panose="020B0604020202020204" pitchFamily="34" charset="0"/>
              </a:rPr>
              <a:t>”</a:t>
            </a:r>
            <a:r>
              <a:rPr lang="zh-CN" altLang="en-US" sz="2400" dirty="0"/>
              <a:t>。</a:t>
            </a:r>
          </a:p>
          <a:p>
            <a:pPr marL="0" indent="373380" algn="just" fontAlgn="auto">
              <a:lnSpc>
                <a:spcPct val="150000"/>
              </a:lnSpc>
              <a:spcBef>
                <a:spcPts val="0"/>
              </a:spcBef>
              <a:buNone/>
            </a:pPr>
            <a:r>
              <a:rPr lang="zh-CN" altLang="en-US" sz="2400" dirty="0"/>
              <a:t>② 用此值去测试选修课程表</a:t>
            </a:r>
            <a:r>
              <a:rPr lang="en-US" altLang="zh-CN" sz="2400" dirty="0"/>
              <a:t>SC</a:t>
            </a:r>
            <a:r>
              <a:rPr lang="zh-CN" altLang="en-US" sz="2400" dirty="0"/>
              <a:t>中是否存在学号为</a:t>
            </a:r>
            <a:r>
              <a:rPr lang="zh-CN" altLang="en-US" sz="2400" dirty="0">
                <a:latin typeface="Arial" panose="020B0604020202020204" pitchFamily="34" charset="0"/>
              </a:rPr>
              <a:t>“</a:t>
            </a:r>
            <a:r>
              <a:rPr lang="en-US" altLang="zh-CN" sz="2400" dirty="0"/>
              <a:t>S3</a:t>
            </a:r>
            <a:r>
              <a:rPr lang="en-US" altLang="zh-CN" sz="2400" dirty="0">
                <a:latin typeface="Arial" panose="020B0604020202020204" pitchFamily="34" charset="0"/>
              </a:rPr>
              <a:t>”</a:t>
            </a:r>
            <a:r>
              <a:rPr lang="zh-CN" altLang="en-US" sz="2400" dirty="0"/>
              <a:t>，课程号为</a:t>
            </a:r>
            <a:r>
              <a:rPr lang="zh-CN" altLang="en-US" sz="2400" dirty="0">
                <a:latin typeface="Arial" panose="020B0604020202020204" pitchFamily="34" charset="0"/>
              </a:rPr>
              <a:t>“</a:t>
            </a:r>
            <a:r>
              <a:rPr lang="en-US" altLang="zh-CN" sz="2400" dirty="0"/>
              <a:t>C2</a:t>
            </a:r>
            <a:r>
              <a:rPr lang="en-US" altLang="zh-CN" sz="2400" dirty="0">
                <a:latin typeface="Arial" panose="020B0604020202020204" pitchFamily="34" charset="0"/>
              </a:rPr>
              <a:t>”</a:t>
            </a:r>
            <a:r>
              <a:rPr lang="zh-CN" altLang="en-US" sz="2400" dirty="0"/>
              <a:t>的元组。 </a:t>
            </a:r>
          </a:p>
          <a:p>
            <a:pPr marL="0" indent="373380" algn="just" fontAlgn="auto">
              <a:lnSpc>
                <a:spcPct val="150000"/>
              </a:lnSpc>
              <a:spcBef>
                <a:spcPts val="0"/>
              </a:spcBef>
              <a:buNone/>
            </a:pPr>
            <a:r>
              <a:rPr lang="en-US" altLang="zh-CN" sz="2400" dirty="0"/>
              <a:t>USE JXGL</a:t>
            </a:r>
          </a:p>
          <a:p>
            <a:pPr marL="0" indent="373380" algn="just" fontAlgn="auto">
              <a:lnSpc>
                <a:spcPct val="150000"/>
              </a:lnSpc>
              <a:spcBef>
                <a:spcPts val="0"/>
              </a:spcBef>
              <a:buNone/>
            </a:pPr>
            <a:r>
              <a:rPr lang="en-US" altLang="zh-CN" sz="2400" dirty="0"/>
              <a:t>GO</a:t>
            </a:r>
          </a:p>
          <a:p>
            <a:pPr marL="0" indent="373380" algn="just" fontAlgn="auto">
              <a:lnSpc>
                <a:spcPct val="150000"/>
              </a:lnSpc>
              <a:spcBef>
                <a:spcPts val="0"/>
              </a:spcBef>
              <a:buNone/>
            </a:pPr>
            <a:r>
              <a:rPr lang="en-US" altLang="zh-CN" sz="2400" dirty="0"/>
              <a:t>SELECT *</a:t>
            </a:r>
          </a:p>
          <a:p>
            <a:pPr marL="0" indent="373380" algn="just" fontAlgn="auto">
              <a:lnSpc>
                <a:spcPct val="150000"/>
              </a:lnSpc>
              <a:spcBef>
                <a:spcPts val="0"/>
              </a:spcBef>
              <a:buNone/>
            </a:pPr>
            <a:r>
              <a:rPr lang="en-US" altLang="zh-CN" sz="2400" dirty="0"/>
              <a:t>FROM SC</a:t>
            </a:r>
          </a:p>
          <a:p>
            <a:pPr marL="0" indent="373380" algn="just" fontAlgn="auto">
              <a:lnSpc>
                <a:spcPct val="150000"/>
              </a:lnSpc>
              <a:spcBef>
                <a:spcPts val="0"/>
              </a:spcBef>
              <a:buNone/>
            </a:pPr>
            <a:r>
              <a:rPr lang="en-US" altLang="zh-CN" sz="2400" dirty="0"/>
              <a:t>WHERE SNO='S3' AND SC.CNO='C2'</a:t>
            </a:r>
          </a:p>
          <a:p>
            <a:pPr marL="0" indent="373380" algn="just" fontAlgn="auto">
              <a:lnSpc>
                <a:spcPct val="150000"/>
              </a:lnSpc>
              <a:spcBef>
                <a:spcPts val="0"/>
              </a:spcBef>
              <a:buNone/>
            </a:pPr>
            <a:r>
              <a:rPr lang="en-US" altLang="zh-CN" sz="2400" dirty="0"/>
              <a:t>GO </a:t>
            </a:r>
          </a:p>
          <a:p>
            <a:pPr marL="0" indent="373380" algn="just" fontAlgn="auto">
              <a:lnSpc>
                <a:spcPct val="150000"/>
              </a:lnSpc>
              <a:spcBef>
                <a:spcPts val="0"/>
              </a:spcBef>
              <a:buNone/>
            </a:pPr>
            <a:r>
              <a:rPr lang="en-US" altLang="zh-CN" sz="2400" dirty="0"/>
              <a:t>③ </a:t>
            </a:r>
            <a:r>
              <a:rPr lang="zh-CN" altLang="en-US" sz="2400" dirty="0"/>
              <a:t>由于在</a:t>
            </a:r>
            <a:r>
              <a:rPr lang="en-US" altLang="zh-CN" sz="2400" dirty="0"/>
              <a:t>SC</a:t>
            </a:r>
            <a:r>
              <a:rPr lang="zh-CN" altLang="en-US" sz="2400" dirty="0"/>
              <a:t>中存在符合条件的元组，即子查询结果不空，所以子查询返回</a:t>
            </a:r>
            <a:r>
              <a:rPr lang="zh-CN" altLang="en-US" sz="2400" dirty="0">
                <a:latin typeface="Arial" panose="020B0604020202020204" pitchFamily="34" charset="0"/>
              </a:rPr>
              <a:t>“</a:t>
            </a:r>
            <a:r>
              <a:rPr lang="en-US" altLang="zh-CN" sz="2400" dirty="0"/>
              <a:t>TRUE</a:t>
            </a:r>
            <a:r>
              <a:rPr lang="en-US" altLang="zh-CN" sz="2400" dirty="0">
                <a:latin typeface="Arial" panose="020B0604020202020204" pitchFamily="34" charset="0"/>
              </a:rPr>
              <a:t>”</a:t>
            </a:r>
            <a:r>
              <a:rPr lang="zh-CN" altLang="en-US" sz="2400" dirty="0"/>
              <a:t>值。从而父查询</a:t>
            </a:r>
            <a:r>
              <a:rPr lang="en-US" altLang="zh-CN" sz="2400" dirty="0"/>
              <a:t>WHERE</a:t>
            </a:r>
            <a:r>
              <a:rPr lang="zh-CN" altLang="en-US" sz="2400" dirty="0"/>
              <a:t>子句条件为真，输出</a:t>
            </a:r>
            <a:r>
              <a:rPr lang="en-US" altLang="zh-CN" sz="2400" dirty="0"/>
              <a:t>W</a:t>
            </a:r>
            <a:r>
              <a:rPr lang="zh-CN" altLang="en-US" sz="2400" dirty="0"/>
              <a:t>的姓名属性值</a:t>
            </a:r>
            <a:r>
              <a:rPr lang="zh-CN" altLang="en-US" sz="2400" dirty="0">
                <a:latin typeface="Arial" panose="020B0604020202020204" pitchFamily="34" charset="0"/>
              </a:rPr>
              <a:t>“</a:t>
            </a:r>
            <a:r>
              <a:rPr lang="zh-CN" altLang="en-US" sz="2400" dirty="0"/>
              <a:t>李小刚</a:t>
            </a:r>
            <a:r>
              <a:rPr lang="zh-CN" altLang="en-US" sz="2400" dirty="0">
                <a:latin typeface="Arial" panose="020B0604020202020204" pitchFamily="34" charset="0"/>
              </a:rPr>
              <a:t>”</a:t>
            </a:r>
            <a:r>
              <a:rPr lang="zh-CN" altLang="en-US" sz="2400" dirty="0"/>
              <a:t>。</a:t>
            </a:r>
          </a:p>
          <a:p>
            <a:pPr marL="0" indent="373380" algn="just" fontAlgn="auto">
              <a:lnSpc>
                <a:spcPct val="150000"/>
              </a:lnSpc>
              <a:spcBef>
                <a:spcPts val="0"/>
              </a:spcBef>
              <a:buNone/>
            </a:pPr>
            <a:r>
              <a:rPr lang="zh-CN" altLang="en-US" sz="2400" dirty="0"/>
              <a:t>然后父查询取出下一个元组重复做上述①至③步骤的处理，直到外层的</a:t>
            </a:r>
            <a:r>
              <a:rPr lang="en-US" altLang="zh-CN" sz="2400" dirty="0"/>
              <a:t>S</a:t>
            </a:r>
            <a:r>
              <a:rPr lang="zh-CN" altLang="en-US" sz="2400" dirty="0"/>
              <a:t>元组全部处理完毕。</a:t>
            </a:r>
          </a:p>
        </p:txBody>
      </p:sp>
      <p:sp>
        <p:nvSpPr>
          <p:cNvPr id="5" name="日期占位符 3"/>
          <p:cNvSpPr>
            <a:spLocks noGrp="1"/>
          </p:cNvSpPr>
          <p:nvPr>
            <p:ph type="dt" sz="half" idx="10"/>
          </p:nvPr>
        </p:nvSpPr>
        <p:spPr/>
        <p:txBody>
          <a:bodyPr/>
          <a:lstStyle/>
          <a:p>
            <a:pPr>
              <a:defRPr/>
            </a:pPr>
            <a:fld id="{B2597B19-2CD8-44AA-AF4A-A882DEA9C0DB}"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7A6C3BF-2707-4BD5-AA6C-F8C9518B0082}" type="slidenum">
              <a:rPr lang="en-US" altLang="zh-CN">
                <a:latin typeface="Tahoma" panose="020B0604030504040204" pitchFamily="34" charset="0"/>
              </a:rPr>
              <a:t>54</a:t>
            </a:fld>
            <a:r>
              <a:rPr lang="en-US" altLang="zh-CN">
                <a:latin typeface="Tahoma" panose="020B0604030504040204" pitchFamily="34" charset="0"/>
              </a:rPr>
              <a:t>/69</a:t>
            </a:r>
          </a:p>
        </p:txBody>
      </p:sp>
      <p:pic>
        <p:nvPicPr>
          <p:cNvPr id="563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064" y="2492375"/>
            <a:ext cx="2808287"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l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609600" y="-57727"/>
            <a:ext cx="10871200" cy="731839"/>
          </a:xfrm>
        </p:spPr>
        <p:txBody>
          <a:bodyPr/>
          <a:lstStyle/>
          <a:p>
            <a:pPr eaLnBrk="1" hangingPunct="1"/>
            <a:r>
              <a:rPr lang="zh-CN" altLang="en-US" sz="3600"/>
              <a:t>子查询</a:t>
            </a:r>
            <a:r>
              <a:rPr lang="en-US" altLang="zh-CN" sz="3600"/>
              <a:t>(10)</a:t>
            </a:r>
          </a:p>
        </p:txBody>
      </p:sp>
      <p:sp>
        <p:nvSpPr>
          <p:cNvPr id="57349" name="Rectangle 3"/>
          <p:cNvSpPr>
            <a:spLocks noGrp="1" noChangeArrowheads="1"/>
          </p:cNvSpPr>
          <p:nvPr>
            <p:ph idx="1"/>
          </p:nvPr>
        </p:nvSpPr>
        <p:spPr>
          <a:xfrm>
            <a:off x="873760" y="851406"/>
            <a:ext cx="10688320" cy="5327650"/>
          </a:xfrm>
        </p:spPr>
        <p:txBody>
          <a:bodyPr>
            <a:normAutofit fontScale="97500"/>
          </a:bodyPr>
          <a:lstStyle/>
          <a:p>
            <a:pPr marL="0" indent="373380" algn="just" fontAlgn="auto">
              <a:lnSpc>
                <a:spcPct val="150000"/>
              </a:lnSpc>
              <a:buNone/>
            </a:pPr>
            <a:r>
              <a:rPr lang="en-US" altLang="zh-CN" sz="2000" dirty="0"/>
              <a:t>  </a:t>
            </a:r>
            <a:r>
              <a:rPr lang="zh-CN" altLang="en-US" sz="2000" dirty="0"/>
              <a:t>一般地，有些带</a:t>
            </a:r>
            <a:r>
              <a:rPr lang="en-US" altLang="zh-CN" sz="2000" dirty="0"/>
              <a:t>EXISTS</a:t>
            </a:r>
            <a:r>
              <a:rPr lang="zh-CN" altLang="en-US" sz="2000" dirty="0"/>
              <a:t>或</a:t>
            </a:r>
            <a:r>
              <a:rPr lang="en-US" altLang="zh-CN" sz="2000" dirty="0"/>
              <a:t>NOT EXISTS</a:t>
            </a:r>
            <a:r>
              <a:rPr lang="zh-CN" altLang="en-US" sz="2000" dirty="0"/>
              <a:t>的子查询不能被其它形式的子查询等价替换，但所有带</a:t>
            </a:r>
            <a:r>
              <a:rPr lang="en-US" altLang="zh-CN" sz="2000" dirty="0"/>
              <a:t>IN</a:t>
            </a:r>
            <a:r>
              <a:rPr lang="zh-CN" altLang="en-US" sz="2000" dirty="0"/>
              <a:t>、比较运算符、</a:t>
            </a:r>
            <a:r>
              <a:rPr lang="en-US" altLang="zh-CN" sz="2000" dirty="0"/>
              <a:t>ANY</a:t>
            </a:r>
            <a:r>
              <a:rPr lang="zh-CN" altLang="en-US" sz="2000" dirty="0"/>
              <a:t>和</a:t>
            </a:r>
            <a:r>
              <a:rPr lang="en-US" altLang="zh-CN" sz="2000" dirty="0"/>
              <a:t>ALL</a:t>
            </a:r>
            <a:r>
              <a:rPr lang="zh-CN" altLang="en-US" sz="2000" dirty="0"/>
              <a:t>的子查询都能用带</a:t>
            </a:r>
            <a:r>
              <a:rPr lang="en-US" altLang="zh-CN" sz="2000" dirty="0"/>
              <a:t>EXISTS</a:t>
            </a:r>
            <a:r>
              <a:rPr lang="zh-CN" altLang="en-US" sz="2000" dirty="0"/>
              <a:t>的子查询等价替换。另一方面，由于带</a:t>
            </a:r>
            <a:r>
              <a:rPr lang="en-US" altLang="zh-CN" sz="2000" dirty="0"/>
              <a:t>EXISTS</a:t>
            </a:r>
            <a:r>
              <a:rPr lang="zh-CN" altLang="en-US" sz="2000" dirty="0"/>
              <a:t>的相关子查询只关心内层查询是否有返回值，并不需要查询具体值，有时是一种高效的方法。</a:t>
            </a:r>
          </a:p>
          <a:p>
            <a:pPr marL="0" indent="373380" algn="just" fontAlgn="auto">
              <a:lnSpc>
                <a:spcPct val="150000"/>
              </a:lnSpc>
              <a:spcBef>
                <a:spcPct val="30000"/>
              </a:spcBef>
              <a:spcAft>
                <a:spcPct val="30000"/>
              </a:spcAft>
              <a:buClr>
                <a:schemeClr val="hlink"/>
              </a:buClr>
              <a:buSzPct val="95000"/>
              <a:buFont typeface="Wingdings" panose="05000000000000000000" pitchFamily="2" charset="2"/>
              <a:buChar char="v"/>
            </a:pPr>
            <a:r>
              <a:rPr lang="zh-CN" altLang="en-US" sz="2000" dirty="0">
                <a:solidFill>
                  <a:srgbClr val="148BD4"/>
                </a:solidFill>
              </a:rPr>
              <a:t>表数据维护的子查询</a:t>
            </a:r>
            <a:endParaRPr lang="zh-CN" altLang="en-US" sz="2000" dirty="0">
              <a:solidFill>
                <a:srgbClr val="0000CC"/>
              </a:solidFill>
            </a:endParaRPr>
          </a:p>
          <a:p>
            <a:pPr marL="0" indent="373380" algn="just" fontAlgn="auto">
              <a:lnSpc>
                <a:spcPct val="150000"/>
              </a:lnSpc>
              <a:buNone/>
            </a:pPr>
            <a:r>
              <a:rPr lang="zh-CN" altLang="en-US" sz="2000" dirty="0">
                <a:solidFill>
                  <a:srgbClr val="E24747"/>
                </a:solidFill>
              </a:rPr>
              <a:t> </a:t>
            </a:r>
            <a:r>
              <a:rPr lang="en-US" altLang="zh-CN" sz="2000" dirty="0">
                <a:solidFill>
                  <a:srgbClr val="E24747"/>
                </a:solidFill>
              </a:rPr>
              <a:t>(1) </a:t>
            </a:r>
            <a:r>
              <a:rPr lang="zh-CN" altLang="en-US" sz="2000" dirty="0">
                <a:solidFill>
                  <a:srgbClr val="E24747"/>
                </a:solidFill>
              </a:rPr>
              <a:t>插入子查询结果 </a:t>
            </a:r>
            <a:endParaRPr lang="zh-CN" altLang="en-US" sz="2000" dirty="0">
              <a:solidFill>
                <a:srgbClr val="993300"/>
              </a:solidFill>
            </a:endParaRPr>
          </a:p>
          <a:p>
            <a:pPr marL="0" indent="373380" algn="just" fontAlgn="auto">
              <a:lnSpc>
                <a:spcPct val="150000"/>
              </a:lnSpc>
              <a:buNone/>
            </a:pPr>
            <a:r>
              <a:rPr lang="zh-CN" altLang="en-US" sz="2000" dirty="0"/>
              <a:t>子查询不仅可以嵌套在</a:t>
            </a:r>
            <a:r>
              <a:rPr lang="en-US" altLang="zh-CN" sz="2000" dirty="0"/>
              <a:t>SELECT</a:t>
            </a:r>
            <a:r>
              <a:rPr lang="zh-CN" altLang="en-US" sz="2000" dirty="0"/>
              <a:t>语句中，也可以嵌套在</a:t>
            </a:r>
            <a:r>
              <a:rPr lang="en-US" altLang="zh-CN" sz="2000" dirty="0"/>
              <a:t>INSERT</a:t>
            </a:r>
            <a:r>
              <a:rPr lang="zh-CN" altLang="en-US" sz="2000" dirty="0"/>
              <a:t>语句中，用以生成要插入的批量数据。</a:t>
            </a:r>
          </a:p>
          <a:p>
            <a:pPr marL="0" indent="373380" algn="just" fontAlgn="auto">
              <a:lnSpc>
                <a:spcPct val="150000"/>
              </a:lnSpc>
              <a:buNone/>
            </a:pPr>
            <a:r>
              <a:rPr lang="zh-CN" altLang="en-US" sz="2000" dirty="0"/>
              <a:t>    插入子查询结果的</a:t>
            </a:r>
            <a:r>
              <a:rPr lang="en-US" altLang="zh-CN" sz="2000" dirty="0"/>
              <a:t>INSERT</a:t>
            </a:r>
            <a:r>
              <a:rPr lang="zh-CN" altLang="en-US" sz="2000" dirty="0"/>
              <a:t>语句的格式为：</a:t>
            </a:r>
          </a:p>
          <a:p>
            <a:pPr marL="0" indent="373380" algn="just" fontAlgn="auto">
              <a:lnSpc>
                <a:spcPct val="150000"/>
              </a:lnSpc>
              <a:spcBef>
                <a:spcPct val="40000"/>
              </a:spcBef>
              <a:spcAft>
                <a:spcPct val="40000"/>
              </a:spcAft>
              <a:buNone/>
            </a:pPr>
            <a:r>
              <a:rPr lang="zh-CN" altLang="en-US" sz="2000" dirty="0"/>
              <a:t>     </a:t>
            </a:r>
            <a:r>
              <a:rPr lang="en-US" altLang="zh-CN" sz="2000" dirty="0">
                <a:solidFill>
                  <a:srgbClr val="660066"/>
                </a:solidFill>
              </a:rPr>
              <a:t>INSERT  INTO</a:t>
            </a:r>
            <a:r>
              <a:rPr lang="en-US" altLang="zh-CN" sz="2000" dirty="0">
                <a:solidFill>
                  <a:srgbClr val="006600"/>
                </a:solidFill>
              </a:rPr>
              <a:t> &lt;</a:t>
            </a:r>
            <a:r>
              <a:rPr lang="zh-CN" altLang="en-US" sz="2000" dirty="0">
                <a:solidFill>
                  <a:srgbClr val="006600"/>
                </a:solidFill>
              </a:rPr>
              <a:t>表名</a:t>
            </a:r>
            <a:r>
              <a:rPr lang="en-US" altLang="zh-CN" sz="2000" dirty="0">
                <a:solidFill>
                  <a:srgbClr val="006600"/>
                </a:solidFill>
              </a:rPr>
              <a:t>&gt;[(&lt;</a:t>
            </a:r>
            <a:r>
              <a:rPr lang="zh-CN" altLang="en-US" sz="2000" dirty="0">
                <a:solidFill>
                  <a:srgbClr val="006600"/>
                </a:solidFill>
              </a:rPr>
              <a:t>列名</a:t>
            </a:r>
            <a:r>
              <a:rPr lang="en-US" altLang="zh-CN" sz="2000" dirty="0">
                <a:solidFill>
                  <a:srgbClr val="006600"/>
                </a:solidFill>
              </a:rPr>
              <a:t>&gt;[, </a:t>
            </a:r>
            <a:r>
              <a:rPr lang="en-US" altLang="zh-CN" sz="2000" dirty="0">
                <a:solidFill>
                  <a:srgbClr val="006600"/>
                </a:solidFill>
                <a:latin typeface="Arial" panose="020B0604020202020204" pitchFamily="34" charset="0"/>
              </a:rPr>
              <a:t>…</a:t>
            </a:r>
            <a:r>
              <a:rPr lang="en-US" altLang="zh-CN" sz="2000" dirty="0">
                <a:solidFill>
                  <a:srgbClr val="006600"/>
                </a:solidFill>
              </a:rPr>
              <a:t> n)]&lt;</a:t>
            </a:r>
            <a:r>
              <a:rPr lang="zh-CN" altLang="en-US" sz="2000" dirty="0">
                <a:solidFill>
                  <a:srgbClr val="006600"/>
                </a:solidFill>
              </a:rPr>
              <a:t>子查询</a:t>
            </a:r>
            <a:r>
              <a:rPr lang="en-US" altLang="zh-CN" sz="2000" dirty="0">
                <a:solidFill>
                  <a:srgbClr val="006600"/>
                </a:solidFill>
              </a:rPr>
              <a:t>&gt; </a:t>
            </a:r>
          </a:p>
        </p:txBody>
      </p:sp>
      <p:sp>
        <p:nvSpPr>
          <p:cNvPr id="4" name="日期占位符 3"/>
          <p:cNvSpPr>
            <a:spLocks noGrp="1"/>
          </p:cNvSpPr>
          <p:nvPr>
            <p:ph type="dt" sz="half" idx="10"/>
          </p:nvPr>
        </p:nvSpPr>
        <p:spPr/>
        <p:txBody>
          <a:bodyPr/>
          <a:lstStyle/>
          <a:p>
            <a:pPr>
              <a:defRPr/>
            </a:pPr>
            <a:fld id="{AD795668-143D-449E-9E21-3C76B1887186}"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60384E9-5480-49CC-A273-7DBBCD9CE6E9}" type="slidenum">
              <a:rPr lang="en-US" altLang="zh-CN">
                <a:latin typeface="Tahoma" panose="020B0604030504040204" pitchFamily="34" charset="0"/>
              </a:rPr>
              <a:t>55</a:t>
            </a:fld>
            <a:r>
              <a:rPr lang="en-US" altLang="zh-CN">
                <a:latin typeface="Tahoma" panose="020B0604030504040204" pitchFamily="34" charset="0"/>
              </a:rPr>
              <a:t>/69</a:t>
            </a:r>
          </a:p>
        </p:txBody>
      </p:sp>
    </p:spTree>
  </p:cSld>
  <p:clrMapOvr>
    <a:masterClrMapping/>
  </p:clrMapOvr>
  <p:transition>
    <p:wheel spokes="3"/>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xfrm>
            <a:off x="609600" y="-56272"/>
            <a:ext cx="10871200" cy="731839"/>
          </a:xfrm>
        </p:spPr>
        <p:txBody>
          <a:bodyPr/>
          <a:lstStyle/>
          <a:p>
            <a:pPr eaLnBrk="1" hangingPunct="1"/>
            <a:r>
              <a:rPr lang="zh-CN" altLang="en-US" sz="3600"/>
              <a:t>子查询</a:t>
            </a:r>
            <a:r>
              <a:rPr lang="en-US" altLang="zh-CN" sz="3600"/>
              <a:t>(11)</a:t>
            </a:r>
          </a:p>
        </p:txBody>
      </p:sp>
      <p:sp>
        <p:nvSpPr>
          <p:cNvPr id="58373" name="Rectangle 3"/>
          <p:cNvSpPr>
            <a:spLocks noGrp="1" noChangeArrowheads="1"/>
          </p:cNvSpPr>
          <p:nvPr>
            <p:ph idx="1"/>
          </p:nvPr>
        </p:nvSpPr>
        <p:spPr>
          <a:xfrm>
            <a:off x="1036321" y="675567"/>
            <a:ext cx="10546079" cy="5876925"/>
          </a:xfrm>
        </p:spPr>
        <p:txBody>
          <a:bodyPr>
            <a:normAutofit fontScale="97500"/>
          </a:bodyPr>
          <a:lstStyle/>
          <a:p>
            <a:pPr marL="0" indent="373380" algn="just" fontAlgn="auto">
              <a:lnSpc>
                <a:spcPct val="150000"/>
              </a:lnSpc>
              <a:spcBef>
                <a:spcPts val="0"/>
              </a:spcBef>
              <a:buNone/>
            </a:pPr>
            <a:r>
              <a:rPr lang="zh-CN" altLang="en-US" sz="1800" dirty="0">
                <a:solidFill>
                  <a:srgbClr val="E24747"/>
                </a:solidFill>
              </a:rPr>
              <a:t>例</a:t>
            </a:r>
            <a:r>
              <a:rPr lang="en-US" altLang="zh-CN" sz="1800" dirty="0">
                <a:solidFill>
                  <a:srgbClr val="E24747"/>
                </a:solidFill>
              </a:rPr>
              <a:t> </a:t>
            </a:r>
            <a:r>
              <a:rPr lang="en-US" altLang="zh-CN" sz="1800" dirty="0"/>
              <a:t> </a:t>
            </a:r>
            <a:r>
              <a:rPr lang="zh-CN" altLang="en-US" sz="1800" dirty="0"/>
              <a:t>对每一个系，求学生的平均年龄，并把结果存入数据库。首先在数据库中建立一个新表，其中一列存放系名，另一列存放相应的学生平均年龄。</a:t>
            </a:r>
          </a:p>
          <a:p>
            <a:pPr marL="0" indent="373380" algn="just" fontAlgn="auto">
              <a:lnSpc>
                <a:spcPts val="2600"/>
              </a:lnSpc>
              <a:spcBef>
                <a:spcPts val="0"/>
              </a:spcBef>
              <a:buNone/>
            </a:pPr>
            <a:r>
              <a:rPr lang="zh-CN" altLang="en-US" sz="1800" dirty="0"/>
              <a:t>    </a:t>
            </a:r>
            <a:r>
              <a:rPr lang="en-US" altLang="zh-CN" sz="1800" dirty="0"/>
              <a:t>USE JXGL</a:t>
            </a:r>
          </a:p>
          <a:p>
            <a:pPr marL="0" indent="373380" algn="just" fontAlgn="auto">
              <a:lnSpc>
                <a:spcPts val="2600"/>
              </a:lnSpc>
              <a:spcBef>
                <a:spcPts val="0"/>
              </a:spcBef>
              <a:buNone/>
            </a:pPr>
            <a:r>
              <a:rPr lang="en-US" altLang="zh-CN" sz="1800" dirty="0"/>
              <a:t>    GO</a:t>
            </a:r>
          </a:p>
          <a:p>
            <a:pPr marL="0" indent="373380" algn="just" fontAlgn="auto">
              <a:lnSpc>
                <a:spcPts val="2600"/>
              </a:lnSpc>
              <a:spcBef>
                <a:spcPts val="0"/>
              </a:spcBef>
              <a:buNone/>
            </a:pPr>
            <a:r>
              <a:rPr lang="en-US" altLang="zh-CN" sz="1800" dirty="0"/>
              <a:t>    CREATE TABLE COLL_AGE( COLLEGE CHAR(15), AVG_AGE REAL)</a:t>
            </a:r>
          </a:p>
          <a:p>
            <a:pPr marL="0" indent="373380" algn="just" fontAlgn="auto">
              <a:lnSpc>
                <a:spcPts val="2600"/>
              </a:lnSpc>
              <a:spcBef>
                <a:spcPts val="0"/>
              </a:spcBef>
              <a:buNone/>
            </a:pPr>
            <a:r>
              <a:rPr lang="en-US" altLang="zh-CN" sz="1800" dirty="0"/>
              <a:t>    GO</a:t>
            </a:r>
          </a:p>
          <a:p>
            <a:pPr marL="0" indent="373380" algn="just" fontAlgn="auto">
              <a:lnSpc>
                <a:spcPts val="2600"/>
              </a:lnSpc>
              <a:spcBef>
                <a:spcPts val="0"/>
              </a:spcBef>
              <a:buNone/>
            </a:pPr>
            <a:r>
              <a:rPr lang="en-US" altLang="zh-CN" sz="1800" dirty="0"/>
              <a:t>    </a:t>
            </a:r>
            <a:r>
              <a:rPr lang="zh-CN" altLang="en-US" sz="1800" dirty="0"/>
              <a:t>然后对</a:t>
            </a:r>
            <a:r>
              <a:rPr lang="en-US" altLang="zh-CN" sz="1800" dirty="0"/>
              <a:t>S</a:t>
            </a:r>
            <a:r>
              <a:rPr lang="zh-CN" altLang="en-US" sz="1800" dirty="0"/>
              <a:t>表按系分组求平均年龄，再把系名和平均年龄存入新表中。</a:t>
            </a:r>
          </a:p>
          <a:p>
            <a:pPr marL="0" indent="373380" algn="just" fontAlgn="auto">
              <a:lnSpc>
                <a:spcPts val="2600"/>
              </a:lnSpc>
              <a:spcBef>
                <a:spcPts val="0"/>
              </a:spcBef>
              <a:buNone/>
            </a:pPr>
            <a:r>
              <a:rPr lang="zh-CN" altLang="en-US" sz="1800" dirty="0"/>
              <a:t>    </a:t>
            </a:r>
            <a:r>
              <a:rPr lang="en-US" altLang="zh-CN" sz="1800" dirty="0"/>
              <a:t>USE JXGL</a:t>
            </a:r>
          </a:p>
          <a:p>
            <a:pPr marL="0" indent="373380" algn="just" fontAlgn="auto">
              <a:lnSpc>
                <a:spcPts val="2600"/>
              </a:lnSpc>
              <a:spcBef>
                <a:spcPts val="0"/>
              </a:spcBef>
              <a:buNone/>
            </a:pPr>
            <a:r>
              <a:rPr lang="en-US" altLang="zh-CN" sz="1800" dirty="0"/>
              <a:t>    GO</a:t>
            </a:r>
          </a:p>
          <a:p>
            <a:pPr marL="0" indent="373380" algn="just" fontAlgn="auto">
              <a:lnSpc>
                <a:spcPts val="2600"/>
              </a:lnSpc>
              <a:spcBef>
                <a:spcPts val="0"/>
              </a:spcBef>
              <a:buNone/>
            </a:pPr>
            <a:r>
              <a:rPr lang="en-US" altLang="zh-CN" sz="1800" dirty="0"/>
              <a:t>    INSERT  INTO COLL_AGE(COLLEGE,AVG_AGE)</a:t>
            </a:r>
          </a:p>
          <a:p>
            <a:pPr marL="0" indent="373380" algn="just" fontAlgn="auto">
              <a:lnSpc>
                <a:spcPts val="2600"/>
              </a:lnSpc>
              <a:spcBef>
                <a:spcPts val="0"/>
              </a:spcBef>
              <a:buNone/>
            </a:pPr>
            <a:r>
              <a:rPr lang="en-US" altLang="zh-CN" sz="1800" dirty="0">
                <a:solidFill>
                  <a:srgbClr val="0070C0"/>
                </a:solidFill>
              </a:rPr>
              <a:t>    SELECT COLLEGE,AVG(AGE)</a:t>
            </a:r>
          </a:p>
          <a:p>
            <a:pPr marL="0" indent="373380" algn="just" fontAlgn="auto">
              <a:lnSpc>
                <a:spcPts val="2600"/>
              </a:lnSpc>
              <a:spcBef>
                <a:spcPts val="0"/>
              </a:spcBef>
              <a:buNone/>
            </a:pPr>
            <a:r>
              <a:rPr lang="en-US" altLang="zh-CN" sz="1800" dirty="0">
                <a:solidFill>
                  <a:srgbClr val="0070C0"/>
                </a:solidFill>
              </a:rPr>
              <a:t>    FROM S</a:t>
            </a:r>
          </a:p>
          <a:p>
            <a:pPr marL="0" indent="373380" algn="just" fontAlgn="auto">
              <a:lnSpc>
                <a:spcPts val="2600"/>
              </a:lnSpc>
              <a:spcBef>
                <a:spcPts val="0"/>
              </a:spcBef>
              <a:buNone/>
            </a:pPr>
            <a:r>
              <a:rPr lang="en-US" altLang="zh-CN" sz="1800" dirty="0">
                <a:solidFill>
                  <a:srgbClr val="0070C0"/>
                </a:solidFill>
              </a:rPr>
              <a:t>    GROUP BY COLLEGE</a:t>
            </a:r>
          </a:p>
          <a:p>
            <a:pPr marL="0" indent="373380" algn="just" fontAlgn="auto">
              <a:lnSpc>
                <a:spcPts val="2600"/>
              </a:lnSpc>
              <a:spcBef>
                <a:spcPts val="0"/>
              </a:spcBef>
              <a:buNone/>
            </a:pPr>
            <a:r>
              <a:rPr lang="en-US" altLang="zh-CN" sz="1800" dirty="0"/>
              <a:t>    GO</a:t>
            </a:r>
          </a:p>
        </p:txBody>
      </p:sp>
      <p:sp>
        <p:nvSpPr>
          <p:cNvPr id="4" name="日期占位符 3"/>
          <p:cNvSpPr>
            <a:spLocks noGrp="1"/>
          </p:cNvSpPr>
          <p:nvPr>
            <p:ph type="dt" sz="half" idx="10"/>
          </p:nvPr>
        </p:nvSpPr>
        <p:spPr/>
        <p:txBody>
          <a:bodyPr/>
          <a:lstStyle/>
          <a:p>
            <a:pPr>
              <a:defRPr/>
            </a:pPr>
            <a:fld id="{A61CA1E4-2C52-4AC7-96B0-F7F761ACF2F1}"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FD83B44-3AA6-448A-9CCD-41502411E830}" type="slidenum">
              <a:rPr lang="en-US" altLang="zh-CN">
                <a:latin typeface="Tahoma" panose="020B0604030504040204" pitchFamily="34" charset="0"/>
              </a:rPr>
              <a:t>56</a:t>
            </a:fld>
            <a:r>
              <a:rPr lang="en-US" altLang="zh-CN">
                <a:latin typeface="Tahoma" panose="020B0604030504040204" pitchFamily="34" charset="0"/>
              </a:rPr>
              <a:t>/69</a:t>
            </a:r>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xfrm>
            <a:off x="2351089" y="-84236"/>
            <a:ext cx="7793037" cy="795337"/>
          </a:xfrm>
        </p:spPr>
        <p:txBody>
          <a:bodyPr/>
          <a:lstStyle/>
          <a:p>
            <a:pPr eaLnBrk="1" hangingPunct="1"/>
            <a:r>
              <a:rPr lang="zh-CN" altLang="en-US" sz="3600"/>
              <a:t>子查询</a:t>
            </a:r>
            <a:r>
              <a:rPr lang="en-US" altLang="zh-CN" sz="3600"/>
              <a:t>(12)</a:t>
            </a:r>
          </a:p>
        </p:txBody>
      </p:sp>
      <p:sp>
        <p:nvSpPr>
          <p:cNvPr id="59397" name="Rectangle 3"/>
          <p:cNvSpPr>
            <a:spLocks noGrp="1" noChangeArrowheads="1"/>
          </p:cNvSpPr>
          <p:nvPr>
            <p:ph idx="1"/>
          </p:nvPr>
        </p:nvSpPr>
        <p:spPr>
          <a:xfrm>
            <a:off x="1524000" y="961074"/>
            <a:ext cx="9845040" cy="4752975"/>
          </a:xfrm>
        </p:spPr>
        <p:txBody>
          <a:bodyPr>
            <a:normAutofit fontScale="45000" lnSpcReduction="20000"/>
          </a:bodyPr>
          <a:lstStyle/>
          <a:p>
            <a:pPr marL="0" indent="373380" fontAlgn="auto">
              <a:lnSpc>
                <a:spcPct val="150000"/>
              </a:lnSpc>
              <a:spcBef>
                <a:spcPts val="0"/>
              </a:spcBef>
              <a:spcAft>
                <a:spcPct val="25000"/>
              </a:spcAft>
              <a:buNone/>
            </a:pPr>
            <a:r>
              <a:rPr lang="en-US" altLang="zh-CN" dirty="0">
                <a:solidFill>
                  <a:srgbClr val="E24747"/>
                </a:solidFill>
              </a:rPr>
              <a:t>(2) </a:t>
            </a:r>
            <a:r>
              <a:rPr lang="zh-CN" altLang="en-US" dirty="0">
                <a:solidFill>
                  <a:srgbClr val="E24747"/>
                </a:solidFill>
              </a:rPr>
              <a:t>带子查询的删除语句</a:t>
            </a:r>
            <a:endParaRPr lang="zh-CN" altLang="en-US" dirty="0">
              <a:solidFill>
                <a:srgbClr val="993300"/>
              </a:solidFill>
            </a:endParaRPr>
          </a:p>
          <a:p>
            <a:pPr marL="0" indent="373380" fontAlgn="auto">
              <a:lnSpc>
                <a:spcPct val="150000"/>
              </a:lnSpc>
              <a:spcBef>
                <a:spcPts val="0"/>
              </a:spcBef>
              <a:buNone/>
            </a:pPr>
            <a:r>
              <a:rPr lang="zh-CN" altLang="en-US" dirty="0"/>
              <a:t>子查询也可以嵌套在</a:t>
            </a:r>
            <a:r>
              <a:rPr lang="en-US" altLang="zh-CN" dirty="0"/>
              <a:t>DELETE</a:t>
            </a:r>
            <a:r>
              <a:rPr lang="zh-CN" altLang="en-US" dirty="0"/>
              <a:t>语句中，用以构造执行删除操作的条件。</a:t>
            </a:r>
          </a:p>
          <a:p>
            <a:pPr marL="0" indent="373380" fontAlgn="auto">
              <a:lnSpc>
                <a:spcPct val="150000"/>
              </a:lnSpc>
              <a:spcBef>
                <a:spcPts val="0"/>
              </a:spcBef>
              <a:buNone/>
            </a:pPr>
            <a:r>
              <a:rPr lang="zh-CN" altLang="en-US" dirty="0"/>
              <a:t>例</a:t>
            </a:r>
            <a:r>
              <a:rPr lang="en-US" altLang="zh-CN" dirty="0"/>
              <a:t>6.45 </a:t>
            </a:r>
            <a:r>
              <a:rPr lang="zh-CN" altLang="en-US" dirty="0"/>
              <a:t>删除计算机科学系（</a:t>
            </a:r>
            <a:r>
              <a:rPr lang="en-US" altLang="zh-CN" dirty="0"/>
              <a:t>CS</a:t>
            </a:r>
            <a:r>
              <a:rPr lang="zh-CN" altLang="en-US" dirty="0"/>
              <a:t>）所有学生的选课记录。</a:t>
            </a:r>
          </a:p>
          <a:p>
            <a:pPr marL="0" indent="373380" fontAlgn="auto">
              <a:lnSpc>
                <a:spcPct val="150000"/>
              </a:lnSpc>
              <a:spcBef>
                <a:spcPts val="0"/>
              </a:spcBef>
              <a:buNone/>
            </a:pPr>
            <a:r>
              <a:rPr lang="zh-CN" altLang="en-US" dirty="0"/>
              <a:t>  </a:t>
            </a:r>
            <a:r>
              <a:rPr lang="en-US" altLang="zh-CN" dirty="0"/>
              <a:t>USE JXGL</a:t>
            </a:r>
          </a:p>
          <a:p>
            <a:pPr marL="0" indent="373380" fontAlgn="auto">
              <a:lnSpc>
                <a:spcPct val="150000"/>
              </a:lnSpc>
              <a:spcBef>
                <a:spcPts val="0"/>
              </a:spcBef>
              <a:buNone/>
            </a:pPr>
            <a:r>
              <a:rPr lang="en-US" altLang="zh-CN" dirty="0"/>
              <a:t>  GO</a:t>
            </a:r>
          </a:p>
          <a:p>
            <a:pPr marL="0" indent="373380" fontAlgn="auto">
              <a:lnSpc>
                <a:spcPct val="150000"/>
              </a:lnSpc>
              <a:spcBef>
                <a:spcPts val="0"/>
              </a:spcBef>
              <a:buNone/>
            </a:pPr>
            <a:r>
              <a:rPr lang="en-US" altLang="zh-CN" dirty="0"/>
              <a:t>  DELETE</a:t>
            </a:r>
          </a:p>
          <a:p>
            <a:pPr marL="0" indent="373380" fontAlgn="auto">
              <a:lnSpc>
                <a:spcPct val="150000"/>
              </a:lnSpc>
              <a:spcBef>
                <a:spcPts val="0"/>
              </a:spcBef>
              <a:buNone/>
            </a:pPr>
            <a:r>
              <a:rPr lang="en-US" altLang="zh-CN" dirty="0"/>
              <a:t>  FROM SC</a:t>
            </a:r>
          </a:p>
          <a:p>
            <a:pPr marL="0" indent="373380" fontAlgn="auto">
              <a:lnSpc>
                <a:spcPct val="150000"/>
              </a:lnSpc>
              <a:spcBef>
                <a:spcPts val="0"/>
              </a:spcBef>
              <a:buNone/>
            </a:pPr>
            <a:r>
              <a:rPr lang="en-US" altLang="zh-CN" dirty="0"/>
              <a:t>  WHERE 'CS'=</a:t>
            </a:r>
          </a:p>
          <a:p>
            <a:pPr marL="0" indent="373380" fontAlgn="auto">
              <a:lnSpc>
                <a:spcPct val="150000"/>
              </a:lnSpc>
              <a:spcBef>
                <a:spcPts val="0"/>
              </a:spcBef>
              <a:buNone/>
            </a:pPr>
            <a:r>
              <a:rPr lang="en-US" altLang="zh-CN" dirty="0"/>
              <a:t>      (SELECT COLLEGE </a:t>
            </a:r>
          </a:p>
          <a:p>
            <a:pPr marL="0" indent="373380" fontAlgn="auto">
              <a:lnSpc>
                <a:spcPct val="150000"/>
              </a:lnSpc>
              <a:spcBef>
                <a:spcPts val="0"/>
              </a:spcBef>
              <a:buNone/>
            </a:pPr>
            <a:r>
              <a:rPr lang="en-US" altLang="zh-CN" dirty="0"/>
              <a:t>        FROM S</a:t>
            </a:r>
          </a:p>
          <a:p>
            <a:pPr marL="0" indent="373380" fontAlgn="auto">
              <a:lnSpc>
                <a:spcPct val="150000"/>
              </a:lnSpc>
              <a:spcBef>
                <a:spcPts val="0"/>
              </a:spcBef>
              <a:buNone/>
            </a:pPr>
            <a:r>
              <a:rPr lang="en-US" altLang="zh-CN" dirty="0"/>
              <a:t>       WHERE S.SNO=SC.SNO)</a:t>
            </a:r>
          </a:p>
          <a:p>
            <a:pPr marL="0" indent="373380" fontAlgn="auto">
              <a:lnSpc>
                <a:spcPct val="150000"/>
              </a:lnSpc>
              <a:spcBef>
                <a:spcPts val="0"/>
              </a:spcBef>
              <a:buNone/>
            </a:pPr>
            <a:r>
              <a:rPr lang="en-US" altLang="zh-CN" dirty="0"/>
              <a:t>  GO</a:t>
            </a:r>
          </a:p>
        </p:txBody>
      </p:sp>
      <p:sp>
        <p:nvSpPr>
          <p:cNvPr id="4" name="日期占位符 3"/>
          <p:cNvSpPr>
            <a:spLocks noGrp="1"/>
          </p:cNvSpPr>
          <p:nvPr>
            <p:ph type="dt" sz="half" idx="10"/>
          </p:nvPr>
        </p:nvSpPr>
        <p:spPr/>
        <p:txBody>
          <a:bodyPr/>
          <a:lstStyle/>
          <a:p>
            <a:pPr>
              <a:defRPr/>
            </a:pPr>
            <a:fld id="{F57CF1A1-6C88-4AA3-947A-03CEC74515D3}"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4BEF9B-0B05-483B-8613-86003EBC540B}" type="slidenum">
              <a:rPr lang="en-US" altLang="zh-CN">
                <a:latin typeface="Tahoma" panose="020B0604030504040204" pitchFamily="34" charset="0"/>
              </a:rPr>
              <a:t>57</a:t>
            </a:fld>
            <a:r>
              <a:rPr lang="en-US" altLang="zh-CN">
                <a:latin typeface="Tahoma" panose="020B0604030504040204" pitchFamily="34" charset="0"/>
              </a:rPr>
              <a:t>/69</a:t>
            </a:r>
          </a:p>
        </p:txBody>
      </p:sp>
    </p:spTree>
  </p:cSld>
  <p:clrMapOvr>
    <a:masterClrMapping/>
  </p:clrMapOvr>
  <p:transition>
    <p:check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609600" y="-45245"/>
            <a:ext cx="10871200" cy="731839"/>
          </a:xfrm>
        </p:spPr>
        <p:txBody>
          <a:bodyPr>
            <a:normAutofit/>
          </a:bodyPr>
          <a:lstStyle/>
          <a:p>
            <a:r>
              <a:rPr lang="zh-CN" altLang="en-US" sz="3600"/>
              <a:t>子查询</a:t>
            </a:r>
            <a:r>
              <a:rPr lang="en-US" altLang="zh-CN" sz="3600"/>
              <a:t>(13)</a:t>
            </a:r>
          </a:p>
        </p:txBody>
      </p:sp>
      <p:sp>
        <p:nvSpPr>
          <p:cNvPr id="60421" name="Rectangle 3"/>
          <p:cNvSpPr>
            <a:spLocks noGrp="1" noChangeArrowheads="1"/>
          </p:cNvSpPr>
          <p:nvPr>
            <p:ph idx="1"/>
          </p:nvPr>
        </p:nvSpPr>
        <p:spPr>
          <a:xfrm>
            <a:off x="1756728" y="811212"/>
            <a:ext cx="8424862" cy="5545137"/>
          </a:xfrm>
        </p:spPr>
        <p:txBody>
          <a:bodyPr>
            <a:normAutofit fontScale="45000" lnSpcReduction="20000"/>
          </a:bodyPr>
          <a:lstStyle/>
          <a:p>
            <a:pPr marL="0" indent="373380" fontAlgn="auto">
              <a:lnSpc>
                <a:spcPct val="150000"/>
              </a:lnSpc>
              <a:spcBef>
                <a:spcPts val="0"/>
              </a:spcBef>
              <a:spcAft>
                <a:spcPct val="30000"/>
              </a:spcAft>
              <a:buNone/>
            </a:pPr>
            <a:r>
              <a:rPr lang="en-US" altLang="zh-CN" dirty="0">
                <a:solidFill>
                  <a:srgbClr val="E24747"/>
                </a:solidFill>
              </a:rPr>
              <a:t>(3) </a:t>
            </a:r>
            <a:r>
              <a:rPr lang="zh-CN" altLang="en-US" dirty="0">
                <a:solidFill>
                  <a:srgbClr val="E24747"/>
                </a:solidFill>
              </a:rPr>
              <a:t>带子查询的修改语句</a:t>
            </a:r>
            <a:endParaRPr lang="zh-CN" altLang="en-US" dirty="0">
              <a:solidFill>
                <a:srgbClr val="993300"/>
              </a:solidFill>
            </a:endParaRPr>
          </a:p>
          <a:p>
            <a:pPr marL="0" indent="373380" fontAlgn="auto">
              <a:lnSpc>
                <a:spcPct val="150000"/>
              </a:lnSpc>
              <a:spcBef>
                <a:spcPts val="0"/>
              </a:spcBef>
              <a:buNone/>
            </a:pPr>
            <a:r>
              <a:rPr lang="zh-CN" altLang="en-US" dirty="0"/>
              <a:t>子查询也可以嵌套在</a:t>
            </a:r>
            <a:r>
              <a:rPr lang="en-US" altLang="zh-CN" dirty="0"/>
              <a:t>UPDATE</a:t>
            </a:r>
            <a:r>
              <a:rPr lang="zh-CN" altLang="en-US" dirty="0"/>
              <a:t>语句中，用以构造修改的条件。</a:t>
            </a:r>
          </a:p>
          <a:p>
            <a:pPr marL="0" indent="373380" fontAlgn="auto">
              <a:lnSpc>
                <a:spcPct val="150000"/>
              </a:lnSpc>
              <a:spcBef>
                <a:spcPts val="0"/>
              </a:spcBef>
              <a:buNone/>
            </a:pPr>
            <a:r>
              <a:rPr lang="zh-CN" altLang="en-US" dirty="0">
                <a:solidFill>
                  <a:srgbClr val="148BD4"/>
                </a:solidFill>
              </a:rPr>
              <a:t>例</a:t>
            </a:r>
            <a:r>
              <a:rPr lang="en-US" altLang="zh-CN" dirty="0">
                <a:solidFill>
                  <a:srgbClr val="148BD4"/>
                </a:solidFill>
              </a:rPr>
              <a:t> </a:t>
            </a:r>
            <a:r>
              <a:rPr lang="en-US" altLang="zh-CN" dirty="0"/>
              <a:t> </a:t>
            </a:r>
            <a:r>
              <a:rPr lang="zh-CN" altLang="en-US" dirty="0"/>
              <a:t>将计算机科学系（</a:t>
            </a:r>
            <a:r>
              <a:rPr lang="en-US" altLang="zh-CN" dirty="0"/>
              <a:t>CS</a:t>
            </a:r>
            <a:r>
              <a:rPr lang="zh-CN" altLang="en-US" dirty="0"/>
              <a:t>）全体学生的成绩提高</a:t>
            </a:r>
            <a:r>
              <a:rPr lang="en-US" altLang="zh-CN" dirty="0"/>
              <a:t>5%</a:t>
            </a:r>
            <a:r>
              <a:rPr lang="zh-CN" altLang="en-US" dirty="0"/>
              <a:t>。 </a:t>
            </a:r>
          </a:p>
          <a:p>
            <a:pPr marL="0" indent="373380" fontAlgn="auto">
              <a:lnSpc>
                <a:spcPct val="150000"/>
              </a:lnSpc>
              <a:spcBef>
                <a:spcPts val="0"/>
              </a:spcBef>
              <a:buNone/>
            </a:pPr>
            <a:r>
              <a:rPr lang="zh-CN" altLang="en-US" dirty="0"/>
              <a:t>    </a:t>
            </a:r>
            <a:r>
              <a:rPr lang="en-US" altLang="zh-CN" dirty="0"/>
              <a:t>USE JXGL</a:t>
            </a:r>
          </a:p>
          <a:p>
            <a:pPr marL="0" indent="373380" fontAlgn="auto">
              <a:lnSpc>
                <a:spcPct val="150000"/>
              </a:lnSpc>
              <a:spcBef>
                <a:spcPts val="0"/>
              </a:spcBef>
              <a:buNone/>
            </a:pPr>
            <a:r>
              <a:rPr lang="en-US" altLang="zh-CN" dirty="0"/>
              <a:t>    GO</a:t>
            </a:r>
          </a:p>
          <a:p>
            <a:pPr marL="0" indent="373380" fontAlgn="auto">
              <a:lnSpc>
                <a:spcPct val="150000"/>
              </a:lnSpc>
              <a:spcBef>
                <a:spcPts val="0"/>
              </a:spcBef>
              <a:buNone/>
            </a:pPr>
            <a:r>
              <a:rPr lang="en-US" altLang="zh-CN" dirty="0"/>
              <a:t>    UPDATE SC</a:t>
            </a:r>
          </a:p>
          <a:p>
            <a:pPr marL="0" indent="373380" fontAlgn="auto">
              <a:lnSpc>
                <a:spcPct val="150000"/>
              </a:lnSpc>
              <a:spcBef>
                <a:spcPts val="0"/>
              </a:spcBef>
              <a:buNone/>
            </a:pPr>
            <a:r>
              <a:rPr lang="en-US" altLang="zh-CN" dirty="0"/>
              <a:t>    SET GRADE=GRADE+GRADE*0.05</a:t>
            </a:r>
          </a:p>
          <a:p>
            <a:pPr marL="0" indent="373380" fontAlgn="auto">
              <a:lnSpc>
                <a:spcPct val="150000"/>
              </a:lnSpc>
              <a:spcBef>
                <a:spcPts val="0"/>
              </a:spcBef>
              <a:buNone/>
            </a:pPr>
            <a:r>
              <a:rPr lang="en-US" altLang="zh-CN" dirty="0"/>
              <a:t>    WHERE 'CS'=</a:t>
            </a:r>
          </a:p>
          <a:p>
            <a:pPr marL="0" indent="373380" fontAlgn="auto">
              <a:lnSpc>
                <a:spcPct val="150000"/>
              </a:lnSpc>
              <a:spcBef>
                <a:spcPts val="0"/>
              </a:spcBef>
              <a:buNone/>
            </a:pPr>
            <a:r>
              <a:rPr lang="en-US" altLang="zh-CN" dirty="0"/>
              <a:t>       (SELECT COLLEGE</a:t>
            </a:r>
          </a:p>
          <a:p>
            <a:pPr marL="0" indent="373380" fontAlgn="auto">
              <a:lnSpc>
                <a:spcPct val="150000"/>
              </a:lnSpc>
              <a:spcBef>
                <a:spcPts val="0"/>
              </a:spcBef>
              <a:buNone/>
            </a:pPr>
            <a:r>
              <a:rPr lang="en-US" altLang="zh-CN" dirty="0"/>
              <a:t>        FROM S</a:t>
            </a:r>
          </a:p>
          <a:p>
            <a:pPr marL="0" indent="373380" fontAlgn="auto">
              <a:lnSpc>
                <a:spcPct val="150000"/>
              </a:lnSpc>
              <a:spcBef>
                <a:spcPts val="0"/>
              </a:spcBef>
              <a:buNone/>
            </a:pPr>
            <a:r>
              <a:rPr lang="en-US" altLang="zh-CN" dirty="0"/>
              <a:t>        WHERE S.SNO=SC.SNO)</a:t>
            </a:r>
          </a:p>
          <a:p>
            <a:pPr marL="0" indent="373380" fontAlgn="auto">
              <a:lnSpc>
                <a:spcPct val="150000"/>
              </a:lnSpc>
              <a:spcBef>
                <a:spcPts val="0"/>
              </a:spcBef>
              <a:buNone/>
            </a:pPr>
            <a:r>
              <a:rPr lang="en-US" altLang="zh-CN" dirty="0"/>
              <a:t>     GO   </a:t>
            </a:r>
          </a:p>
          <a:p>
            <a:pPr marL="0" indent="373380" fontAlgn="auto">
              <a:lnSpc>
                <a:spcPct val="150000"/>
              </a:lnSpc>
              <a:spcBef>
                <a:spcPts val="0"/>
              </a:spcBef>
              <a:buNone/>
            </a:pPr>
            <a:r>
              <a:rPr lang="zh-CN" altLang="en-US" dirty="0">
                <a:solidFill>
                  <a:srgbClr val="148BD4"/>
                </a:solidFill>
              </a:rPr>
              <a:t>注意：对某个基本表中数据的增、删、改操作有可能会破坏参照完整性。 </a:t>
            </a:r>
          </a:p>
        </p:txBody>
      </p:sp>
      <p:sp>
        <p:nvSpPr>
          <p:cNvPr id="4" name="日期占位符 3"/>
          <p:cNvSpPr>
            <a:spLocks noGrp="1"/>
          </p:cNvSpPr>
          <p:nvPr>
            <p:ph type="dt" sz="half" idx="10"/>
          </p:nvPr>
        </p:nvSpPr>
        <p:spPr/>
        <p:txBody>
          <a:bodyPr/>
          <a:lstStyle/>
          <a:p>
            <a:pPr>
              <a:defRPr/>
            </a:pPr>
            <a:fld id="{4668B95F-511C-4BA7-99A9-BB480A1284EB}"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41572B-6B57-4BF5-89B2-5717D8EC0E1F}" type="slidenum">
              <a:rPr lang="en-US" altLang="zh-CN">
                <a:latin typeface="Tahoma" panose="020B0604030504040204" pitchFamily="34" charset="0"/>
              </a:rPr>
              <a:t>58</a:t>
            </a:fld>
            <a:r>
              <a:rPr lang="en-US" altLang="zh-CN">
                <a:latin typeface="Tahoma" panose="020B0604030504040204" pitchFamily="34" charset="0"/>
              </a:rPr>
              <a:t>/69</a:t>
            </a:r>
          </a:p>
        </p:txBody>
      </p:sp>
    </p:spTree>
  </p:cSld>
  <p:clrMapOvr>
    <a:masterClrMapping/>
  </p:clrMapOvr>
  <p:transition>
    <p:strips dir="l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91676" y="2110105"/>
            <a:ext cx="7773670" cy="783590"/>
          </a:xfrm>
          <a:prstGeom prst="rect">
            <a:avLst/>
          </a:prstGeom>
          <a:noFill/>
        </p:spPr>
        <p:txBody>
          <a:bodyPr wrap="none" rtlCol="0">
            <a:spAutoFit/>
          </a:bodyPr>
          <a:lstStyle/>
          <a:p>
            <a:pPr marL="0" indent="373380" algn="ctr">
              <a:buNone/>
            </a:pPr>
            <a:r>
              <a:rPr lang="en-US" altLang="zh-CN" sz="4500">
                <a:solidFill>
                  <a:srgbClr val="F2CA13"/>
                </a:solidFill>
                <a:latin typeface="Georgia" panose="02040502050405020303" pitchFamily="18" charset="0"/>
                <a:ea typeface="Roboto Bk" pitchFamily="2" charset="0"/>
              </a:rPr>
              <a:t>6.</a:t>
            </a:r>
            <a:r>
              <a:rPr lang="en-US" altLang="zh-CN" sz="4500">
                <a:solidFill>
                  <a:srgbClr val="F2CA13"/>
                </a:solidFill>
                <a:latin typeface="Georgia" panose="02040502050405020303" pitchFamily="18" charset="0"/>
              </a:rPr>
              <a:t>3</a:t>
            </a:r>
            <a:r>
              <a:rPr lang="en-US" altLang="zh-CN" sz="4500">
                <a:solidFill>
                  <a:srgbClr val="F2CA13"/>
                </a:solidFill>
                <a:latin typeface="Georgia" panose="02040502050405020303" pitchFamily="18" charset="0"/>
                <a:ea typeface="Roboto Bk" pitchFamily="2" charset="0"/>
              </a:rPr>
              <a:t> </a:t>
            </a:r>
            <a:r>
              <a:rPr lang="en-US" altLang="zh-CN" sz="4500">
                <a:solidFill>
                  <a:srgbClr val="F2CA13"/>
                </a:solidFill>
                <a:latin typeface="Georgia" panose="02040502050405020303" pitchFamily="18" charset="0"/>
                <a:ea typeface="Roboto Bk" pitchFamily="2" charset="0"/>
                <a:sym typeface="+mn-ea"/>
              </a:rPr>
              <a:t>利用游标处理查询结果集</a:t>
            </a:r>
            <a:endParaRPr lang="en-US" sz="4500" dirty="0">
              <a:solidFill>
                <a:srgbClr val="F2CA13"/>
              </a:solidFill>
              <a:latin typeface="Georgia" panose="02040502050405020303" pitchFamily="18" charset="0"/>
              <a:ea typeface="Roboto Bk" pitchFamily="2" charset="0"/>
            </a:endParaRPr>
          </a:p>
        </p:txBody>
      </p:sp>
      <p:sp>
        <p:nvSpPr>
          <p:cNvPr id="8" name="TextBox 7"/>
          <p:cNvSpPr txBox="1"/>
          <p:nvPr/>
        </p:nvSpPr>
        <p:spPr>
          <a:xfrm>
            <a:off x="10112810" y="6273802"/>
            <a:ext cx="250390" cy="246221"/>
          </a:xfrm>
          <a:prstGeom prst="rect">
            <a:avLst/>
          </a:prstGeom>
          <a:noFill/>
        </p:spPr>
        <p:txBody>
          <a:bodyPr wrap="none" rtlCol="0">
            <a:spAutoFit/>
          </a:bodyPr>
          <a:lstStyle/>
          <a:p>
            <a:r>
              <a:rPr lang="en-US" sz="1000" dirty="0">
                <a:solidFill>
                  <a:schemeClr val="bg1"/>
                </a:solidFill>
              </a:rPr>
              <a:t>7</a:t>
            </a:r>
          </a:p>
        </p:txBody>
      </p:sp>
      <p:sp>
        <p:nvSpPr>
          <p:cNvPr id="5" name="Rectangle 17"/>
          <p:cNvSpPr/>
          <p:nvPr/>
        </p:nvSpPr>
        <p:spPr>
          <a:xfrm>
            <a:off x="10160" y="3171190"/>
            <a:ext cx="12187555" cy="3676015"/>
          </a:xfrm>
          <a:prstGeom prst="rect">
            <a:avLst/>
          </a:prstGeom>
          <a:solidFill>
            <a:srgbClr val="F2CA1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ts val="600"/>
              </a:spcBef>
            </a:pPr>
            <a:r>
              <a:rPr lang="zh-CN" altLang="en-US" sz="2400" b="1">
                <a:solidFill>
                  <a:schemeClr val="bg1"/>
                </a:solidFill>
                <a:latin typeface="Arial" panose="020B0604020202020204" pitchFamily="34" charset="0"/>
                <a:cs typeface="Arial" panose="020B0604020202020204" pitchFamily="34" charset="0"/>
              </a:rPr>
              <a:t> +  </a:t>
            </a:r>
            <a:r>
              <a:rPr lang="zh-CN" altLang="en-US" sz="2400" b="1">
                <a:solidFill>
                  <a:schemeClr val="bg1"/>
                </a:solidFill>
                <a:latin typeface="Arial" panose="020B0604020202020204" pitchFamily="34" charset="0"/>
                <a:cs typeface="Arial" panose="020B0604020202020204" pitchFamily="34" charset="0"/>
                <a:sym typeface="+mn-ea"/>
              </a:rPr>
              <a:t>游标的概念</a:t>
            </a:r>
            <a:endParaRPr lang="zh-CN" altLang="en-US" sz="2400" b="1">
              <a:solidFill>
                <a:schemeClr val="bg1"/>
              </a:solidFill>
              <a:latin typeface="Arial" panose="020B0604020202020204" pitchFamily="34" charset="0"/>
              <a:cs typeface="Arial" panose="020B0604020202020204" pitchFamily="34" charset="0"/>
            </a:endParaRPr>
          </a:p>
          <a:p>
            <a:pPr>
              <a:lnSpc>
                <a:spcPct val="150000"/>
              </a:lnSpc>
              <a:spcBef>
                <a:spcPts val="100"/>
              </a:spcBef>
            </a:pPr>
            <a:r>
              <a:rPr lang="zh-CN" altLang="en-US" sz="2400" b="1">
                <a:solidFill>
                  <a:schemeClr val="bg1"/>
                </a:solidFill>
                <a:latin typeface="Arial" panose="020B0604020202020204" pitchFamily="34" charset="0"/>
                <a:cs typeface="Arial" panose="020B0604020202020204" pitchFamily="34" charset="0"/>
              </a:rPr>
              <a:t>                                                            +  </a:t>
            </a:r>
            <a:r>
              <a:rPr lang="zh-CN" altLang="en-US" sz="2400" b="1">
                <a:solidFill>
                  <a:schemeClr val="bg1"/>
                </a:solidFill>
                <a:latin typeface="Arial" panose="020B0604020202020204" pitchFamily="34" charset="0"/>
                <a:cs typeface="Arial" panose="020B0604020202020204" pitchFamily="34" charset="0"/>
                <a:sym typeface="+mn-ea"/>
              </a:rPr>
              <a:t>游标的管理 </a:t>
            </a:r>
            <a:r>
              <a:rPr lang="zh-CN" altLang="en-US" sz="2400" b="1">
                <a:solidFill>
                  <a:schemeClr val="bg1"/>
                </a:solidFill>
                <a:latin typeface="Arial" panose="020B0604020202020204" pitchFamily="34" charset="0"/>
                <a:cs typeface="Arial" panose="020B0604020202020204" pitchFamily="34" charset="0"/>
              </a:rPr>
              <a:t>              </a:t>
            </a:r>
          </a:p>
          <a:p>
            <a:pPr>
              <a:lnSpc>
                <a:spcPct val="150000"/>
              </a:lnSpc>
              <a:spcBef>
                <a:spcPts val="100"/>
              </a:spcBef>
            </a:pPr>
            <a:r>
              <a:rPr lang="zh-CN" altLang="en-US" sz="2400" b="1">
                <a:solidFill>
                  <a:schemeClr val="bg1"/>
                </a:solidFill>
                <a:latin typeface="Arial" panose="020B0604020202020204" pitchFamily="34" charset="0"/>
                <a:cs typeface="Arial" panose="020B0604020202020204" pitchFamily="34" charset="0"/>
              </a:rPr>
              <a:t>                                                            +  </a:t>
            </a:r>
            <a:r>
              <a:rPr lang="zh-CN" altLang="en-US" sz="2400" b="1">
                <a:solidFill>
                  <a:schemeClr val="bg1"/>
                </a:solidFill>
                <a:latin typeface="Arial" panose="020B0604020202020204" pitchFamily="34" charset="0"/>
                <a:cs typeface="Arial" panose="020B0604020202020204" pitchFamily="34" charset="0"/>
                <a:sym typeface="+mn-ea"/>
              </a:rPr>
              <a:t>利用游标修改和删除表数据 </a:t>
            </a:r>
            <a:endParaRPr lang="en-US" altLang="zh-CN" sz="2400" b="1">
              <a:solidFill>
                <a:schemeClr val="bg1"/>
              </a:solidFill>
              <a:latin typeface="Arial" panose="020B0604020202020204" pitchFamily="34" charset="0"/>
              <a:cs typeface="Arial" panose="020B0604020202020204" pitchFamily="34" charset="0"/>
            </a:endParaRPr>
          </a:p>
          <a:p>
            <a:pPr>
              <a:lnSpc>
                <a:spcPct val="150000"/>
              </a:lnSpc>
              <a:spcBef>
                <a:spcPts val="100"/>
              </a:spcBef>
            </a:pPr>
            <a:r>
              <a:rPr lang="en-US" altLang="zh-CN" sz="2400" b="1">
                <a:solidFill>
                  <a:schemeClr val="bg1"/>
                </a:solidFill>
                <a:latin typeface="Arial" panose="020B0604020202020204" pitchFamily="34" charset="0"/>
                <a:cs typeface="Arial" panose="020B0604020202020204" pitchFamily="34" charset="0"/>
              </a:rPr>
              <a:t>        </a:t>
            </a:r>
            <a:endParaRPr lang="zh-CN" altLang="en-US" sz="2400"/>
          </a:p>
          <a:p>
            <a:pPr>
              <a:lnSpc>
                <a:spcPct val="150000"/>
              </a:lnSpc>
              <a:spcBef>
                <a:spcPts val="100"/>
              </a:spcBef>
            </a:pPr>
            <a:endParaRPr lang="zh-CN" altLang="en-US" sz="2400" dirty="0"/>
          </a:p>
          <a:p>
            <a:pPr>
              <a:lnSpc>
                <a:spcPct val="150000"/>
              </a:lnSpc>
              <a:spcBef>
                <a:spcPts val="100"/>
              </a:spcBef>
            </a:pPr>
            <a:r>
              <a:rPr lang="zh-CN" altLang="en-US" sz="2400" b="1" dirty="0">
                <a:solidFill>
                  <a:schemeClr val="bg1"/>
                </a:solidFill>
                <a:latin typeface="Arial" panose="020B0604020202020204" pitchFamily="34" charset="0"/>
                <a:cs typeface="Arial" panose="020B0604020202020204" pitchFamily="34" charset="0"/>
              </a:rPr>
              <a:t> </a:t>
            </a:r>
          </a:p>
          <a:p>
            <a:pPr algn="ctr">
              <a:lnSpc>
                <a:spcPct val="150000"/>
              </a:lnSpc>
              <a:spcBef>
                <a:spcPts val="100"/>
              </a:spcBef>
            </a:pPr>
            <a:endParaRPr lang="en-US" sz="2400" dirty="0">
              <a:solidFill>
                <a:srgbClr val="F4726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609600" y="-56272"/>
            <a:ext cx="10871200" cy="731839"/>
          </a:xfrm>
        </p:spPr>
        <p:txBody>
          <a:bodyPr/>
          <a:lstStyle/>
          <a:p>
            <a:pPr eaLnBrk="1" hangingPunct="1"/>
            <a:r>
              <a:rPr lang="zh-CN" altLang="en-US" sz="3600"/>
              <a:t>简单查询</a:t>
            </a:r>
            <a:r>
              <a:rPr lang="en-US" altLang="zh-CN" sz="3600"/>
              <a:t>(1) </a:t>
            </a:r>
          </a:p>
        </p:txBody>
      </p:sp>
      <p:sp>
        <p:nvSpPr>
          <p:cNvPr id="8197" name="Rectangle 3"/>
          <p:cNvSpPr>
            <a:spLocks noGrp="1" noChangeArrowheads="1"/>
          </p:cNvSpPr>
          <p:nvPr>
            <p:ph idx="1"/>
          </p:nvPr>
        </p:nvSpPr>
        <p:spPr>
          <a:xfrm>
            <a:off x="1066800" y="666750"/>
            <a:ext cx="10708640" cy="5869305"/>
          </a:xfrm>
        </p:spPr>
        <p:txBody>
          <a:bodyPr>
            <a:noAutofit/>
          </a:bodyPr>
          <a:lstStyle/>
          <a:p>
            <a:pPr marL="0" indent="373380" fontAlgn="auto">
              <a:lnSpc>
                <a:spcPct val="150000"/>
              </a:lnSpc>
              <a:buClr>
                <a:schemeClr val="hlink"/>
              </a:buClr>
              <a:buSzPct val="95000"/>
              <a:buFont typeface="Wingdings" panose="05000000000000000000" pitchFamily="2" charset="2"/>
              <a:buChar char="v"/>
            </a:pPr>
            <a:r>
              <a:rPr lang="zh-CN" altLang="en-US" sz="2000" dirty="0">
                <a:solidFill>
                  <a:srgbClr val="148BD4"/>
                </a:solidFill>
              </a:rPr>
              <a:t>查询指定列 </a:t>
            </a:r>
            <a:r>
              <a:rPr lang="zh-CN" altLang="en-US" sz="2000" dirty="0"/>
              <a:t>  </a:t>
            </a:r>
          </a:p>
          <a:p>
            <a:pPr marL="0" indent="373380" fontAlgn="auto">
              <a:lnSpc>
                <a:spcPct val="150000"/>
              </a:lnSpc>
              <a:buNone/>
            </a:pPr>
            <a:r>
              <a:rPr lang="zh-CN" altLang="en-US" sz="2000" dirty="0"/>
              <a:t> 在很多情况下，用户只对表中的一部分属性列感兴趣，这时可以通过在</a:t>
            </a:r>
            <a:r>
              <a:rPr lang="en-US" altLang="zh-CN" sz="2000" dirty="0"/>
              <a:t>SELECT</a:t>
            </a:r>
            <a:r>
              <a:rPr lang="zh-CN" altLang="en-US" sz="2000" dirty="0"/>
              <a:t>子句的</a:t>
            </a:r>
            <a:r>
              <a:rPr lang="en-US" altLang="zh-CN" sz="2000" dirty="0"/>
              <a:t>&lt;</a:t>
            </a:r>
            <a:r>
              <a:rPr lang="zh-CN" altLang="en-US" sz="2000" dirty="0"/>
              <a:t>目标列表达式</a:t>
            </a:r>
            <a:r>
              <a:rPr lang="en-US" altLang="zh-CN" sz="2000" dirty="0"/>
              <a:t>&gt;</a:t>
            </a:r>
            <a:r>
              <a:rPr lang="zh-CN" altLang="en-US" sz="2000" dirty="0"/>
              <a:t>中指定要查询的属性列。   </a:t>
            </a:r>
          </a:p>
          <a:p>
            <a:pPr marL="0" indent="373380" fontAlgn="auto">
              <a:lnSpc>
                <a:spcPct val="150000"/>
              </a:lnSpc>
              <a:buNone/>
            </a:pPr>
            <a:r>
              <a:rPr lang="zh-CN" altLang="en-US" sz="2000" dirty="0"/>
              <a:t> </a:t>
            </a:r>
            <a:r>
              <a:rPr lang="zh-CN" altLang="en-US" sz="2000" dirty="0">
                <a:solidFill>
                  <a:srgbClr val="006600"/>
                </a:solidFill>
              </a:rPr>
              <a:t>例 </a:t>
            </a:r>
            <a:r>
              <a:rPr lang="zh-CN" altLang="en-US" sz="2000" dirty="0"/>
              <a:t>查询全体学生的学号与姓名。</a:t>
            </a:r>
          </a:p>
          <a:p>
            <a:pPr marL="0" indent="373380" fontAlgn="auto">
              <a:buNone/>
            </a:pPr>
            <a:r>
              <a:rPr lang="zh-CN" altLang="en-US" sz="2000" dirty="0"/>
              <a:t>     </a:t>
            </a:r>
            <a:r>
              <a:rPr lang="en-US" altLang="zh-CN" sz="2000" dirty="0"/>
              <a:t>USE JXGL</a:t>
            </a:r>
          </a:p>
          <a:p>
            <a:pPr marL="0" indent="373380" fontAlgn="auto">
              <a:buNone/>
            </a:pPr>
            <a:r>
              <a:rPr lang="en-US" altLang="zh-CN" sz="2000" dirty="0"/>
              <a:t>     GO</a:t>
            </a:r>
          </a:p>
          <a:p>
            <a:pPr marL="0" indent="373380" fontAlgn="auto">
              <a:buNone/>
            </a:pPr>
            <a:r>
              <a:rPr lang="en-US" altLang="zh-CN" sz="2000" dirty="0"/>
              <a:t>    </a:t>
            </a:r>
            <a:r>
              <a:rPr lang="en-US" altLang="zh-CN" sz="2000" b="1" dirty="0">
                <a:solidFill>
                  <a:srgbClr val="FF0000"/>
                </a:solidFill>
              </a:rPr>
              <a:t>SELECT </a:t>
            </a:r>
            <a:r>
              <a:rPr lang="en-US" altLang="zh-CN" sz="2000" dirty="0"/>
              <a:t>SNO,SNAME</a:t>
            </a:r>
          </a:p>
          <a:p>
            <a:pPr marL="0" indent="373380" fontAlgn="auto">
              <a:buNone/>
            </a:pPr>
            <a:r>
              <a:rPr lang="en-US" altLang="zh-CN" sz="2000" dirty="0"/>
              <a:t>    </a:t>
            </a:r>
            <a:r>
              <a:rPr lang="en-US" altLang="zh-CN" sz="2000" b="1" dirty="0">
                <a:solidFill>
                  <a:srgbClr val="FF0000"/>
                </a:solidFill>
              </a:rPr>
              <a:t>FROM</a:t>
            </a:r>
            <a:r>
              <a:rPr lang="en-US" altLang="zh-CN" sz="2000" dirty="0"/>
              <a:t> S</a:t>
            </a:r>
          </a:p>
          <a:p>
            <a:pPr marL="0" indent="373380" fontAlgn="auto">
              <a:buNone/>
            </a:pPr>
            <a:r>
              <a:rPr lang="en-US" altLang="zh-CN" sz="2000" dirty="0"/>
              <a:t>    GO </a:t>
            </a:r>
          </a:p>
          <a:p>
            <a:pPr marL="0" indent="373380" fontAlgn="auto">
              <a:lnSpc>
                <a:spcPct val="150000"/>
              </a:lnSpc>
              <a:spcBef>
                <a:spcPct val="50000"/>
              </a:spcBef>
              <a:buNone/>
            </a:pPr>
            <a:r>
              <a:rPr lang="en-US" altLang="zh-CN" sz="2000" dirty="0">
                <a:solidFill>
                  <a:srgbClr val="660066"/>
                </a:solidFill>
              </a:rPr>
              <a:t>  </a:t>
            </a:r>
            <a:r>
              <a:rPr lang="zh-CN" altLang="en-US" sz="2000" dirty="0">
                <a:solidFill>
                  <a:srgbClr val="E24747"/>
                </a:solidFill>
              </a:rPr>
              <a:t>该语句的执行过程可以是这样的：</a:t>
            </a:r>
            <a:r>
              <a:rPr lang="zh-CN" altLang="en-US" sz="2000" dirty="0"/>
              <a:t>从</a:t>
            </a:r>
            <a:r>
              <a:rPr lang="en-US" altLang="zh-CN" sz="2000" dirty="0"/>
              <a:t>S</a:t>
            </a:r>
            <a:r>
              <a:rPr lang="zh-CN" altLang="en-US" sz="2000" dirty="0"/>
              <a:t>表中取出一个元组，再取出该元组在属性</a:t>
            </a:r>
            <a:r>
              <a:rPr lang="en-US" altLang="zh-CN" sz="2000" dirty="0"/>
              <a:t>SNO</a:t>
            </a:r>
            <a:r>
              <a:rPr lang="zh-CN" altLang="en-US" sz="2000" dirty="0"/>
              <a:t>和</a:t>
            </a:r>
            <a:r>
              <a:rPr lang="en-US" altLang="zh-CN" sz="2000" dirty="0"/>
              <a:t>SNAME</a:t>
            </a:r>
            <a:r>
              <a:rPr lang="zh-CN" altLang="en-US" sz="2000" dirty="0"/>
              <a:t>上的值，形成一个新的元组作为输出。对</a:t>
            </a:r>
            <a:r>
              <a:rPr lang="en-US" altLang="zh-CN" sz="2000" dirty="0"/>
              <a:t>S</a:t>
            </a:r>
            <a:r>
              <a:rPr lang="zh-CN" altLang="en-US" sz="2000" dirty="0"/>
              <a:t>表中的所有元组做相同的处理，最后形成一个结果关系作为输出。 </a:t>
            </a:r>
          </a:p>
        </p:txBody>
      </p:sp>
      <p:sp>
        <p:nvSpPr>
          <p:cNvPr id="4" name="日期占位符 3"/>
          <p:cNvSpPr>
            <a:spLocks noGrp="1"/>
          </p:cNvSpPr>
          <p:nvPr>
            <p:ph type="dt" sz="half" idx="10"/>
          </p:nvPr>
        </p:nvSpPr>
        <p:spPr/>
        <p:txBody>
          <a:bodyPr/>
          <a:lstStyle/>
          <a:p>
            <a:pPr>
              <a:defRPr/>
            </a:pPr>
            <a:fld id="{34FE96A7-931B-4F23-91B3-F4EB4FD47791}"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513FA9-FBE5-4E99-9ECD-7F0F291AE520}" type="slidenum">
              <a:rPr lang="en-US" altLang="zh-CN">
                <a:latin typeface="Tahoma" panose="020B0604030504040204" pitchFamily="34" charset="0"/>
              </a:rPr>
              <a:t>6</a:t>
            </a:fld>
            <a:r>
              <a:rPr lang="en-US" altLang="zh-CN">
                <a:latin typeface="Tahoma" panose="020B0604030504040204" pitchFamily="34" charset="0"/>
              </a:rPr>
              <a:t>/69</a:t>
            </a:r>
          </a:p>
        </p:txBody>
      </p:sp>
    </p:spTree>
  </p:cSld>
  <p:clrMapOvr>
    <a:masterClrMapping/>
  </p:clrMapOvr>
  <p:transition>
    <p:strips dir="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623888" y="-130752"/>
            <a:ext cx="10871200" cy="731839"/>
          </a:xfrm>
        </p:spPr>
        <p:txBody>
          <a:bodyPr>
            <a:normAutofit fontScale="90000"/>
          </a:bodyPr>
          <a:lstStyle/>
          <a:p>
            <a:pPr eaLnBrk="1" hangingPunct="1"/>
            <a:r>
              <a:rPr lang="zh-CN" altLang="en-US" sz="3600"/>
              <a:t>游标的概念</a:t>
            </a:r>
            <a:r>
              <a:rPr lang="zh-CN" altLang="en-US"/>
              <a:t> </a:t>
            </a:r>
            <a:r>
              <a:rPr lang="en-US" altLang="zh-CN" sz="3600"/>
              <a:t>(1)</a:t>
            </a:r>
          </a:p>
        </p:txBody>
      </p:sp>
      <p:sp>
        <p:nvSpPr>
          <p:cNvPr id="62469" name="Rectangle 3"/>
          <p:cNvSpPr>
            <a:spLocks noGrp="1" noChangeArrowheads="1"/>
          </p:cNvSpPr>
          <p:nvPr>
            <p:ph idx="1"/>
          </p:nvPr>
        </p:nvSpPr>
        <p:spPr>
          <a:xfrm>
            <a:off x="1158240" y="706943"/>
            <a:ext cx="10627360" cy="5543550"/>
          </a:xfrm>
        </p:spPr>
        <p:txBody>
          <a:bodyPr>
            <a:normAutofit fontScale="52500" lnSpcReduction="20000"/>
          </a:bodyPr>
          <a:lstStyle/>
          <a:p>
            <a:pPr marL="0" indent="373380" algn="just" fontAlgn="auto">
              <a:lnSpc>
                <a:spcPct val="150000"/>
              </a:lnSpc>
              <a:spcBef>
                <a:spcPts val="0"/>
              </a:spcBef>
              <a:buNone/>
            </a:pPr>
            <a:r>
              <a:rPr lang="en-US" altLang="zh-CN" dirty="0"/>
              <a:t>  SELECT</a:t>
            </a:r>
            <a:r>
              <a:rPr lang="zh-CN" altLang="en-US" dirty="0"/>
              <a:t>查询的结果是一个满足</a:t>
            </a:r>
            <a:r>
              <a:rPr lang="en-US" altLang="zh-CN" dirty="0"/>
              <a:t>WHERE</a:t>
            </a:r>
            <a:r>
              <a:rPr lang="zh-CN" altLang="en-US" dirty="0"/>
              <a:t>子句条件的元组集合，而高级语言是面向元组的，一次只能处理一个元组。在</a:t>
            </a:r>
            <a:r>
              <a:rPr lang="en-US" altLang="zh-CN" dirty="0"/>
              <a:t>SQL Server </a:t>
            </a:r>
            <a:r>
              <a:rPr lang="zh-CN" altLang="en-US" dirty="0"/>
              <a:t>中也没有一种描述表中单一元组的表达形式，为此引入游标来协调这两种不同的处理方式。</a:t>
            </a:r>
            <a:r>
              <a:rPr lang="zh-CN" altLang="en-US" b="1" dirty="0">
                <a:solidFill>
                  <a:srgbClr val="FF0000"/>
                </a:solidFill>
              </a:rPr>
              <a:t>通过游标机制，把集合操作转换成单元组处理方式。</a:t>
            </a:r>
          </a:p>
          <a:p>
            <a:pPr marL="0" indent="373380" algn="just" fontAlgn="auto">
              <a:lnSpc>
                <a:spcPct val="150000"/>
              </a:lnSpc>
              <a:spcBef>
                <a:spcPts val="0"/>
              </a:spcBef>
              <a:buNone/>
            </a:pPr>
            <a:r>
              <a:rPr lang="en-US" altLang="zh-CN" dirty="0"/>
              <a:t>SQL Server </a:t>
            </a:r>
            <a:r>
              <a:rPr lang="zh-CN" altLang="en-US" dirty="0"/>
              <a:t>支持三种类型的游标： </a:t>
            </a:r>
          </a:p>
          <a:p>
            <a:pPr marL="0" indent="373380" algn="just" fontAlgn="auto">
              <a:lnSpc>
                <a:spcPct val="150000"/>
              </a:lnSpc>
              <a:spcBef>
                <a:spcPts val="0"/>
              </a:spcBef>
              <a:buNone/>
            </a:pPr>
            <a:r>
              <a:rPr lang="en-US" altLang="zh-CN" dirty="0">
                <a:solidFill>
                  <a:srgbClr val="E24747"/>
                </a:solidFill>
              </a:rPr>
              <a:t>(1) T-SQL </a:t>
            </a:r>
            <a:r>
              <a:rPr lang="zh-CN" altLang="en-US" dirty="0">
                <a:solidFill>
                  <a:srgbClr val="E24747"/>
                </a:solidFill>
              </a:rPr>
              <a:t>游标</a:t>
            </a:r>
            <a:endParaRPr lang="zh-CN" altLang="en-US" dirty="0">
              <a:solidFill>
                <a:srgbClr val="993300"/>
              </a:solidFill>
            </a:endParaRPr>
          </a:p>
          <a:p>
            <a:pPr marL="0" indent="373380" algn="just" fontAlgn="auto">
              <a:lnSpc>
                <a:spcPct val="150000"/>
              </a:lnSpc>
              <a:spcBef>
                <a:spcPts val="0"/>
              </a:spcBef>
              <a:buNone/>
            </a:pPr>
            <a:r>
              <a:rPr lang="zh-CN" altLang="en-US" dirty="0"/>
              <a:t>主要用在</a:t>
            </a:r>
            <a:r>
              <a:rPr lang="en-US" altLang="zh-CN" dirty="0"/>
              <a:t>T-SQL </a:t>
            </a:r>
            <a:r>
              <a:rPr lang="zh-CN" altLang="en-US" dirty="0"/>
              <a:t>脚本、存储过程和触发器中。 </a:t>
            </a:r>
          </a:p>
          <a:p>
            <a:pPr marL="0" indent="373380" algn="just" fontAlgn="auto">
              <a:lnSpc>
                <a:spcPct val="150000"/>
              </a:lnSpc>
              <a:spcBef>
                <a:spcPts val="0"/>
              </a:spcBef>
              <a:buNone/>
            </a:pPr>
            <a:r>
              <a:rPr lang="en-US" altLang="zh-CN" dirty="0">
                <a:solidFill>
                  <a:srgbClr val="E24747"/>
                </a:solidFill>
              </a:rPr>
              <a:t>(2) API</a:t>
            </a:r>
            <a:r>
              <a:rPr lang="zh-CN" altLang="en-US" dirty="0">
                <a:solidFill>
                  <a:srgbClr val="E24747"/>
                </a:solidFill>
              </a:rPr>
              <a:t>游标</a:t>
            </a:r>
            <a:endParaRPr lang="zh-CN" altLang="en-US" dirty="0">
              <a:solidFill>
                <a:srgbClr val="993300"/>
              </a:solidFill>
            </a:endParaRPr>
          </a:p>
          <a:p>
            <a:pPr marL="0" indent="373380" algn="just" fontAlgn="auto">
              <a:lnSpc>
                <a:spcPct val="150000"/>
              </a:lnSpc>
              <a:spcBef>
                <a:spcPts val="0"/>
              </a:spcBef>
              <a:buNone/>
            </a:pPr>
            <a:r>
              <a:rPr lang="zh-CN" altLang="en-US" dirty="0"/>
              <a:t>主要用在服务器上。</a:t>
            </a:r>
          </a:p>
          <a:p>
            <a:pPr marL="0" indent="373380" algn="just" fontAlgn="auto">
              <a:lnSpc>
                <a:spcPct val="150000"/>
              </a:lnSpc>
              <a:spcBef>
                <a:spcPts val="0"/>
              </a:spcBef>
              <a:buNone/>
            </a:pPr>
            <a:r>
              <a:rPr lang="en-US" altLang="zh-CN" dirty="0">
                <a:solidFill>
                  <a:srgbClr val="E24747"/>
                </a:solidFill>
              </a:rPr>
              <a:t>(3) </a:t>
            </a:r>
            <a:r>
              <a:rPr lang="zh-CN" altLang="en-US" dirty="0">
                <a:solidFill>
                  <a:srgbClr val="E24747"/>
                </a:solidFill>
              </a:rPr>
              <a:t>客户游标</a:t>
            </a:r>
            <a:endParaRPr lang="zh-CN" altLang="en-US" dirty="0">
              <a:solidFill>
                <a:srgbClr val="993300"/>
              </a:solidFill>
            </a:endParaRPr>
          </a:p>
          <a:p>
            <a:pPr marL="0" indent="373380" algn="just" fontAlgn="auto">
              <a:lnSpc>
                <a:spcPct val="150000"/>
              </a:lnSpc>
              <a:spcBef>
                <a:spcPts val="0"/>
              </a:spcBef>
              <a:buNone/>
            </a:pPr>
            <a:r>
              <a:rPr lang="zh-CN" altLang="en-US" dirty="0"/>
              <a:t>主要在客户机上缓存结果集时才使用。</a:t>
            </a:r>
          </a:p>
        </p:txBody>
      </p:sp>
      <p:sp>
        <p:nvSpPr>
          <p:cNvPr id="4" name="日期占位符 3"/>
          <p:cNvSpPr>
            <a:spLocks noGrp="1"/>
          </p:cNvSpPr>
          <p:nvPr>
            <p:ph type="dt" sz="half" idx="10"/>
          </p:nvPr>
        </p:nvSpPr>
        <p:spPr/>
        <p:txBody>
          <a:bodyPr/>
          <a:lstStyle/>
          <a:p>
            <a:pPr>
              <a:defRPr/>
            </a:pPr>
            <a:fld id="{1275DB9C-771A-45F9-B912-B69DF8684E98}"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963FA1-CAA6-426E-9691-D33A648B8656}" type="slidenum">
              <a:rPr lang="en-US" altLang="zh-CN">
                <a:latin typeface="Tahoma" panose="020B0604030504040204" pitchFamily="34" charset="0"/>
              </a:rPr>
              <a:t>60</a:t>
            </a:fld>
            <a:r>
              <a:rPr lang="en-US" altLang="zh-CN">
                <a:latin typeface="Tahoma" panose="020B0604030504040204" pitchFamily="34" charset="0"/>
              </a:rPr>
              <a:t>/69</a:t>
            </a:r>
          </a:p>
        </p:txBody>
      </p:sp>
    </p:spTree>
  </p:cSld>
  <p:clrMapOvr>
    <a:masterClrMapping/>
  </p:clrMapOvr>
  <p:transition>
    <p:strips/>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5"/>
          <p:cNvSpPr>
            <a:spLocks noGrp="1" noChangeArrowheads="1"/>
          </p:cNvSpPr>
          <p:nvPr>
            <p:ph type="title"/>
          </p:nvPr>
        </p:nvSpPr>
        <p:spPr>
          <a:xfrm>
            <a:off x="623888" y="-130751"/>
            <a:ext cx="10871200" cy="731839"/>
          </a:xfrm>
          <a:noFill/>
        </p:spPr>
        <p:txBody>
          <a:bodyPr>
            <a:normAutofit fontScale="90000"/>
          </a:bodyPr>
          <a:lstStyle/>
          <a:p>
            <a:pPr eaLnBrk="1" hangingPunct="1"/>
            <a:r>
              <a:rPr lang="zh-CN" altLang="en-US" sz="3600"/>
              <a:t>游标的管理</a:t>
            </a:r>
            <a:r>
              <a:rPr lang="zh-CN" altLang="en-US"/>
              <a:t> </a:t>
            </a:r>
            <a:r>
              <a:rPr lang="en-US" altLang="zh-CN" sz="3600"/>
              <a:t>(2)</a:t>
            </a:r>
          </a:p>
        </p:txBody>
      </p:sp>
      <p:sp>
        <p:nvSpPr>
          <p:cNvPr id="63492" name="Rectangle 3"/>
          <p:cNvSpPr>
            <a:spLocks noGrp="1" noChangeArrowheads="1"/>
          </p:cNvSpPr>
          <p:nvPr>
            <p:ph idx="1"/>
          </p:nvPr>
        </p:nvSpPr>
        <p:spPr>
          <a:xfrm>
            <a:off x="1117600" y="661987"/>
            <a:ext cx="10739120" cy="5876925"/>
          </a:xfrm>
        </p:spPr>
        <p:txBody>
          <a:bodyPr>
            <a:normAutofit fontScale="52500" lnSpcReduction="20000"/>
          </a:bodyPr>
          <a:lstStyle/>
          <a:p>
            <a:pPr marL="0" indent="373380" algn="just" fontAlgn="auto">
              <a:lnSpc>
                <a:spcPct val="150000"/>
              </a:lnSpc>
              <a:buClr>
                <a:schemeClr val="hlink"/>
              </a:buClr>
              <a:buSzPct val="95000"/>
              <a:buFont typeface="Wingdings" panose="05000000000000000000" pitchFamily="2" charset="2"/>
              <a:buChar char="v"/>
            </a:pPr>
            <a:r>
              <a:rPr lang="zh-CN" altLang="en-US" dirty="0">
                <a:solidFill>
                  <a:srgbClr val="148BD4"/>
                </a:solidFill>
              </a:rPr>
              <a:t>声明游标</a:t>
            </a:r>
            <a:endParaRPr lang="zh-CN" altLang="en-US" dirty="0">
              <a:solidFill>
                <a:srgbClr val="0000CC"/>
              </a:solidFill>
            </a:endParaRPr>
          </a:p>
          <a:p>
            <a:pPr marL="0" indent="373380" algn="just" fontAlgn="auto">
              <a:lnSpc>
                <a:spcPct val="150000"/>
              </a:lnSpc>
              <a:buNone/>
            </a:pPr>
            <a:r>
              <a:rPr lang="zh-CN" altLang="en-US" dirty="0"/>
              <a:t>和使用其它类型变量一样，使用一个游标之前，必须先声明它。</a:t>
            </a:r>
          </a:p>
          <a:p>
            <a:pPr marL="0" indent="373380" algn="just" fontAlgn="auto">
              <a:lnSpc>
                <a:spcPct val="150000"/>
              </a:lnSpc>
              <a:spcBef>
                <a:spcPct val="30000"/>
              </a:spcBef>
              <a:buNone/>
            </a:pPr>
            <a:r>
              <a:rPr lang="zh-CN" altLang="en-US" dirty="0"/>
              <a:t>    </a:t>
            </a:r>
            <a:r>
              <a:rPr lang="en-US" altLang="zh-CN" dirty="0">
                <a:solidFill>
                  <a:srgbClr val="660066"/>
                </a:solidFill>
              </a:rPr>
              <a:t>DECLARE CURSOR</a:t>
            </a:r>
            <a:r>
              <a:rPr lang="en-US" altLang="zh-CN" dirty="0">
                <a:solidFill>
                  <a:srgbClr val="006600"/>
                </a:solidFill>
              </a:rPr>
              <a:t>&lt;</a:t>
            </a:r>
            <a:r>
              <a:rPr lang="zh-CN" altLang="en-US" dirty="0">
                <a:solidFill>
                  <a:srgbClr val="006600"/>
                </a:solidFill>
              </a:rPr>
              <a:t>游标名</a:t>
            </a:r>
            <a:r>
              <a:rPr lang="en-US" altLang="zh-CN" dirty="0">
                <a:solidFill>
                  <a:srgbClr val="006600"/>
                </a:solidFill>
              </a:rPr>
              <a:t>&gt;</a:t>
            </a:r>
          </a:p>
          <a:p>
            <a:pPr marL="0" indent="373380" algn="just" fontAlgn="auto">
              <a:lnSpc>
                <a:spcPct val="150000"/>
              </a:lnSpc>
              <a:buNone/>
            </a:pPr>
            <a:r>
              <a:rPr lang="en-US" altLang="zh-CN" dirty="0">
                <a:solidFill>
                  <a:srgbClr val="006600"/>
                </a:solidFill>
              </a:rPr>
              <a:t>    [INSENSITIVE][SCROLL]</a:t>
            </a:r>
            <a:r>
              <a:rPr lang="en-US" altLang="zh-CN" dirty="0">
                <a:solidFill>
                  <a:srgbClr val="660066"/>
                </a:solidFill>
              </a:rPr>
              <a:t>CURSOR</a:t>
            </a:r>
          </a:p>
          <a:p>
            <a:pPr marL="0" indent="373380" algn="just" fontAlgn="auto">
              <a:lnSpc>
                <a:spcPct val="150000"/>
              </a:lnSpc>
              <a:buNone/>
            </a:pPr>
            <a:r>
              <a:rPr lang="en-US" altLang="zh-CN" dirty="0">
                <a:solidFill>
                  <a:srgbClr val="006600"/>
                </a:solidFill>
              </a:rPr>
              <a:t>   </a:t>
            </a:r>
            <a:r>
              <a:rPr lang="en-US" altLang="zh-CN" dirty="0">
                <a:solidFill>
                  <a:srgbClr val="660066"/>
                </a:solidFill>
              </a:rPr>
              <a:t> FOR</a:t>
            </a:r>
            <a:r>
              <a:rPr lang="en-US" altLang="zh-CN" dirty="0">
                <a:solidFill>
                  <a:srgbClr val="006600"/>
                </a:solidFill>
              </a:rPr>
              <a:t> &lt;SELECT-</a:t>
            </a:r>
            <a:r>
              <a:rPr lang="zh-CN" altLang="en-US" dirty="0">
                <a:solidFill>
                  <a:srgbClr val="006600"/>
                </a:solidFill>
              </a:rPr>
              <a:t>语句</a:t>
            </a:r>
            <a:r>
              <a:rPr lang="en-US" altLang="zh-CN" dirty="0">
                <a:solidFill>
                  <a:srgbClr val="006600"/>
                </a:solidFill>
              </a:rPr>
              <a:t>&gt;</a:t>
            </a:r>
          </a:p>
          <a:p>
            <a:pPr marL="0" indent="373380" algn="just" fontAlgn="auto">
              <a:lnSpc>
                <a:spcPct val="150000"/>
              </a:lnSpc>
              <a:spcAft>
                <a:spcPct val="30000"/>
              </a:spcAft>
              <a:buNone/>
            </a:pPr>
            <a:r>
              <a:rPr lang="en-US" altLang="zh-CN" dirty="0">
                <a:solidFill>
                  <a:srgbClr val="006600"/>
                </a:solidFill>
              </a:rPr>
              <a:t>    [FOR READ ONLY|UPDATE[OF &lt;</a:t>
            </a:r>
            <a:r>
              <a:rPr lang="zh-CN" altLang="en-US" dirty="0">
                <a:solidFill>
                  <a:srgbClr val="006600"/>
                </a:solidFill>
              </a:rPr>
              <a:t>列名</a:t>
            </a:r>
            <a:r>
              <a:rPr lang="en-US" altLang="zh-CN" dirty="0">
                <a:solidFill>
                  <a:srgbClr val="006600"/>
                </a:solidFill>
              </a:rPr>
              <a:t>&gt;[, </a:t>
            </a:r>
            <a:r>
              <a:rPr lang="en-US" altLang="zh-CN" dirty="0">
                <a:solidFill>
                  <a:srgbClr val="006600"/>
                </a:solidFill>
                <a:latin typeface="Arial" panose="020B0604020202020204" pitchFamily="34" charset="0"/>
              </a:rPr>
              <a:t>…</a:t>
            </a:r>
            <a:r>
              <a:rPr lang="en-US" altLang="zh-CN" dirty="0">
                <a:solidFill>
                  <a:srgbClr val="006600"/>
                </a:solidFill>
              </a:rPr>
              <a:t> n]]]</a:t>
            </a:r>
          </a:p>
          <a:p>
            <a:pPr marL="0" indent="373380" algn="just" fontAlgn="auto">
              <a:lnSpc>
                <a:spcPct val="150000"/>
              </a:lnSpc>
              <a:spcBef>
                <a:spcPct val="30000"/>
              </a:spcBef>
              <a:buNone/>
            </a:pPr>
            <a:r>
              <a:rPr lang="en-US" altLang="zh-CN" dirty="0">
                <a:solidFill>
                  <a:srgbClr val="E24747"/>
                </a:solidFill>
              </a:rPr>
              <a:t>INSENSITIVE</a:t>
            </a:r>
            <a:r>
              <a:rPr lang="zh-CN" altLang="en-US" dirty="0">
                <a:solidFill>
                  <a:srgbClr val="E24747"/>
                </a:solidFill>
              </a:rPr>
              <a:t>：</a:t>
            </a:r>
            <a:r>
              <a:rPr lang="zh-CN" altLang="en-US" dirty="0"/>
              <a:t>定义的游标所选出来的元组存放在一个临时表中（建立在</a:t>
            </a:r>
            <a:r>
              <a:rPr lang="en-US" altLang="zh-CN" dirty="0" err="1"/>
              <a:t>tempdb</a:t>
            </a:r>
            <a:r>
              <a:rPr lang="zh-CN" altLang="en-US" dirty="0"/>
              <a:t>数据库中），对该游标的读取操作都有临时表来应答。</a:t>
            </a:r>
          </a:p>
          <a:p>
            <a:pPr marL="0" indent="373380" algn="just" fontAlgn="auto">
              <a:lnSpc>
                <a:spcPct val="150000"/>
              </a:lnSpc>
              <a:spcBef>
                <a:spcPct val="30000"/>
              </a:spcBef>
              <a:buNone/>
            </a:pPr>
            <a:r>
              <a:rPr lang="zh-CN" altLang="en-US" dirty="0">
                <a:solidFill>
                  <a:srgbClr val="E24747"/>
                </a:solidFill>
              </a:rPr>
              <a:t> </a:t>
            </a:r>
            <a:r>
              <a:rPr lang="en-US" altLang="zh-CN" dirty="0">
                <a:solidFill>
                  <a:srgbClr val="E24747"/>
                </a:solidFill>
              </a:rPr>
              <a:t>SCROLL</a:t>
            </a:r>
            <a:r>
              <a:rPr lang="zh-CN" altLang="en-US" dirty="0">
                <a:solidFill>
                  <a:srgbClr val="E24747"/>
                </a:solidFill>
              </a:rPr>
              <a:t>：</a:t>
            </a:r>
            <a:r>
              <a:rPr lang="zh-CN" altLang="en-US" dirty="0"/>
              <a:t>指定游标使用的读取选项，默认时为</a:t>
            </a:r>
            <a:r>
              <a:rPr lang="en-US" altLang="zh-CN" dirty="0"/>
              <a:t>NEXT</a:t>
            </a:r>
            <a:r>
              <a:rPr lang="zh-CN" altLang="en-US" dirty="0"/>
              <a:t>，其取值如下表所示。</a:t>
            </a:r>
          </a:p>
        </p:txBody>
      </p:sp>
      <p:sp>
        <p:nvSpPr>
          <p:cNvPr id="4" name="日期占位符 3"/>
          <p:cNvSpPr>
            <a:spLocks noGrp="1"/>
          </p:cNvSpPr>
          <p:nvPr>
            <p:ph type="dt" sz="half" idx="10"/>
          </p:nvPr>
        </p:nvSpPr>
        <p:spPr/>
        <p:txBody>
          <a:bodyPr/>
          <a:lstStyle/>
          <a:p>
            <a:pPr>
              <a:defRPr/>
            </a:pPr>
            <a:fld id="{259E59C6-DD7E-4FDE-B802-7C11A3FD1CE4}"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0E3904-AA8D-4C26-8ECF-B16A845F9214}" type="slidenum">
              <a:rPr lang="en-US" altLang="zh-CN">
                <a:latin typeface="Tahoma" panose="020B0604030504040204" pitchFamily="34" charset="0"/>
              </a:rPr>
              <a:t>61</a:t>
            </a:fld>
            <a:r>
              <a:rPr lang="en-US" altLang="zh-CN">
                <a:latin typeface="Tahoma" panose="020B0604030504040204" pitchFamily="34" charset="0"/>
              </a:rPr>
              <a:t>/69</a:t>
            </a:r>
          </a:p>
        </p:txBody>
      </p:sp>
    </p:spTree>
  </p:cSld>
  <p:clrMapOvr>
    <a:masterClrMapping/>
  </p:clrMapOvr>
  <p:transition>
    <p:cover dir="l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5"/>
          <p:cNvSpPr>
            <a:spLocks noGrp="1" noChangeArrowheads="1"/>
          </p:cNvSpPr>
          <p:nvPr>
            <p:ph type="title"/>
          </p:nvPr>
        </p:nvSpPr>
        <p:spPr>
          <a:xfrm>
            <a:off x="1102786" y="-54027"/>
            <a:ext cx="10390716" cy="795339"/>
          </a:xfrm>
          <a:noFill/>
        </p:spPr>
        <p:txBody>
          <a:bodyPr>
            <a:normAutofit/>
          </a:bodyPr>
          <a:lstStyle/>
          <a:p>
            <a:r>
              <a:rPr lang="zh-CN" altLang="en-US" sz="3600">
                <a:latin typeface="Times New Roman" panose="02020603050405020304" pitchFamily="18" charset="0"/>
                <a:ea typeface="宋体" panose="02010600030101010101" pitchFamily="2" charset="-122"/>
              </a:rPr>
              <a:t>游标的管理</a:t>
            </a:r>
            <a:r>
              <a:rPr lang="en-US" altLang="zh-CN" sz="3600">
                <a:latin typeface="Times New Roman" panose="02020603050405020304" pitchFamily="18" charset="0"/>
                <a:ea typeface="宋体" panose="02010600030101010101" pitchFamily="2" charset="-122"/>
              </a:rPr>
              <a:t>(3)</a:t>
            </a:r>
          </a:p>
        </p:txBody>
      </p:sp>
      <p:graphicFrame>
        <p:nvGraphicFramePr>
          <p:cNvPr id="339042" name="Group 98"/>
          <p:cNvGraphicFramePr>
            <a:graphicFrameLocks noGrp="1"/>
          </p:cNvGraphicFramePr>
          <p:nvPr>
            <p:ph type="tbl" idx="1"/>
            <p:extLst>
              <p:ext uri="{D42A27DB-BD31-4B8C-83A1-F6EECF244321}">
                <p14:modId xmlns:p14="http://schemas.microsoft.com/office/powerpoint/2010/main" val="4115477513"/>
              </p:ext>
            </p:extLst>
          </p:nvPr>
        </p:nvGraphicFramePr>
        <p:xfrm>
          <a:off x="1919289" y="1412876"/>
          <a:ext cx="8497887" cy="2346624"/>
        </p:xfrm>
        <a:graphic>
          <a:graphicData uri="http://schemas.openxmlformats.org/drawingml/2006/table">
            <a:tbl>
              <a:tblPr/>
              <a:tblGrid>
                <a:gridCol w="1873250">
                  <a:extLst>
                    <a:ext uri="{9D8B030D-6E8A-4147-A177-3AD203B41FA5}">
                      <a16:colId xmlns:a16="http://schemas.microsoft.com/office/drawing/2014/main" val="20000"/>
                    </a:ext>
                  </a:extLst>
                </a:gridCol>
                <a:gridCol w="6624637">
                  <a:extLst>
                    <a:ext uri="{9D8B030D-6E8A-4147-A177-3AD203B41FA5}">
                      <a16:colId xmlns:a16="http://schemas.microsoft.com/office/drawing/2014/main" val="20001"/>
                    </a:ext>
                  </a:extLst>
                </a:gridCol>
              </a:tblGrid>
              <a:tr h="335189">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cs typeface="Times New Roman" panose="02020603050405020304" pitchFamily="18" charset="0"/>
                        </a:rPr>
                        <a:t>  SCROLL</a:t>
                      </a:r>
                      <a:r>
                        <a:rPr kumimoji="0" lang="zh-CN" altLang="en-US" sz="16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cs typeface="Times New Roman" panose="02020603050405020304" pitchFamily="18" charset="0"/>
                        </a:rPr>
                        <a:t>选项</a:t>
                      </a:r>
                      <a:endParaRPr kumimoji="0" lang="zh-CN" altLang="en-US" sz="1600" b="1" i="0" u="none" strike="noStrike" cap="none" normalizeH="0" baseline="0" dirty="0">
                        <a:ln>
                          <a:noFill/>
                        </a:ln>
                        <a:solidFill>
                          <a:srgbClr val="993300"/>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9933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600" b="1" i="0" u="none" strike="noStrike" cap="none" normalizeH="0" baseline="0">
                          <a:ln>
                            <a:noFill/>
                          </a:ln>
                          <a:solidFill>
                            <a:srgbClr val="993300"/>
                          </a:solidFill>
                          <a:effectLst/>
                          <a:latin typeface="Times New Roman" panose="02020603050405020304" pitchFamily="18" charset="0"/>
                          <a:ea typeface="宋体" panose="02010600030101010101" pitchFamily="2" charset="-122"/>
                          <a:cs typeface="Times New Roman" panose="02020603050405020304" pitchFamily="18" charset="0"/>
                        </a:rPr>
                        <a:t>含 义 </a:t>
                      </a:r>
                      <a:endParaRPr kumimoji="0" lang="zh-CN" altLang="en-US" sz="1600" b="1" i="0" u="none" strike="noStrike" cap="none" normalizeH="0" baseline="0">
                        <a:ln>
                          <a:noFill/>
                        </a:ln>
                        <a:solidFill>
                          <a:srgbClr val="993300"/>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189">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FIRST</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读取游标中的第一行数据。</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89">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LAST</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读取游标中的最后一行数据。</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8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PRIOR</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读取游标当前位置的上一行数据。</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189">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NEXT</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读取游标当前位置的下一行数据。</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189">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RELATIVE n</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读取游标当前位置之前或之后的第</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行数据（</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为正向前，为负向后）。</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189">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ABSOLUTE n</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读取游标中的第</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行数据。</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92" marB="4569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1" name="日期占位符 3"/>
          <p:cNvSpPr>
            <a:spLocks noGrp="1"/>
          </p:cNvSpPr>
          <p:nvPr>
            <p:ph type="dt" sz="half" idx="10"/>
          </p:nvPr>
        </p:nvSpPr>
        <p:spPr/>
        <p:txBody>
          <a:bodyPr/>
          <a:lstStyle/>
          <a:p>
            <a:pPr>
              <a:defRPr/>
            </a:pPr>
            <a:fld id="{A7449237-7298-42DA-8D32-98391040A752}" type="datetime1">
              <a:rPr lang="zh-CN" altLang="en-US"/>
              <a:t>2020/4/13</a:t>
            </a:fld>
            <a:endParaRPr lang="en-US" altLang="zh-CN"/>
          </a:p>
        </p:txBody>
      </p:sp>
      <p:sp>
        <p:nvSpPr>
          <p:cNvPr id="32" name="灯片编号占位符 4"/>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37CD4A6-7821-4854-A035-35AAEE5E2A44}" type="slidenum">
              <a:rPr lang="en-US" altLang="zh-CN">
                <a:latin typeface="Tahoma" panose="020B0604030504040204" pitchFamily="34" charset="0"/>
              </a:rPr>
              <a:t>62</a:t>
            </a:fld>
            <a:r>
              <a:rPr lang="en-US" altLang="zh-CN">
                <a:latin typeface="Tahoma" panose="020B0604030504040204" pitchFamily="34" charset="0"/>
              </a:rPr>
              <a:t>/69</a:t>
            </a:r>
          </a:p>
        </p:txBody>
      </p:sp>
      <p:sp>
        <p:nvSpPr>
          <p:cNvPr id="64543" name="Rectangle 99"/>
          <p:cNvSpPr>
            <a:spLocks noChangeArrowheads="1"/>
          </p:cNvSpPr>
          <p:nvPr/>
        </p:nvSpPr>
        <p:spPr bwMode="auto">
          <a:xfrm>
            <a:off x="4656138" y="1052513"/>
            <a:ext cx="1941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6600"/>
                </a:solidFill>
              </a:rPr>
              <a:t> SCROLL</a:t>
            </a:r>
            <a:r>
              <a:rPr lang="zh-CN" altLang="en-US" b="1">
                <a:solidFill>
                  <a:srgbClr val="006600"/>
                </a:solidFill>
              </a:rPr>
              <a:t>的取值 </a:t>
            </a:r>
          </a:p>
        </p:txBody>
      </p:sp>
      <p:sp>
        <p:nvSpPr>
          <p:cNvPr id="64544" name="Rectangle 100"/>
          <p:cNvSpPr>
            <a:spLocks noChangeArrowheads="1"/>
          </p:cNvSpPr>
          <p:nvPr/>
        </p:nvSpPr>
        <p:spPr bwMode="auto">
          <a:xfrm>
            <a:off x="1847850" y="3783331"/>
            <a:ext cx="8351838" cy="1999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50000"/>
              </a:lnSpc>
            </a:pPr>
            <a:r>
              <a:rPr lang="en-US" altLang="zh-CN" sz="2000" b="1"/>
              <a:t> </a:t>
            </a:r>
            <a:r>
              <a:rPr lang="en-US" altLang="zh-CN" sz="2000" b="1">
                <a:solidFill>
                  <a:srgbClr val="E24747"/>
                </a:solidFill>
              </a:rPr>
              <a:t>READ ONLY</a:t>
            </a:r>
            <a:r>
              <a:rPr lang="zh-CN" altLang="en-US" sz="2000" b="1">
                <a:solidFill>
                  <a:srgbClr val="E24747"/>
                </a:solidFill>
              </a:rPr>
              <a:t>：</a:t>
            </a:r>
            <a:r>
              <a:rPr lang="zh-CN" altLang="en-US" sz="2000" b="1"/>
              <a:t>表示定义的游标为只读游标，表明不允许使用</a:t>
            </a:r>
            <a:r>
              <a:rPr lang="en-US" altLang="zh-CN" sz="2000" b="1"/>
              <a:t>UPDATE</a:t>
            </a:r>
            <a:r>
              <a:rPr lang="zh-CN" altLang="en-US" sz="2000" b="1"/>
              <a:t>、</a:t>
            </a:r>
            <a:r>
              <a:rPr lang="en-US" altLang="zh-CN" sz="2000" b="1"/>
              <a:t>DELETE</a:t>
            </a:r>
            <a:r>
              <a:rPr lang="zh-CN" altLang="en-US" sz="2000" b="1"/>
              <a:t>语句更新游标内的数据。默认状态下游标允许更新。</a:t>
            </a:r>
          </a:p>
          <a:p>
            <a:pPr eaLnBrk="1" fontAlgn="auto" hangingPunct="1">
              <a:lnSpc>
                <a:spcPct val="150000"/>
              </a:lnSpc>
              <a:spcBef>
                <a:spcPct val="20000"/>
              </a:spcBef>
            </a:pPr>
            <a:r>
              <a:rPr lang="en-US" altLang="zh-CN" sz="2000" b="1">
                <a:solidFill>
                  <a:srgbClr val="E24747"/>
                </a:solidFill>
              </a:rPr>
              <a:t>UPDATE[OF&lt;</a:t>
            </a:r>
            <a:r>
              <a:rPr lang="zh-CN" altLang="en-US" sz="2000" b="1">
                <a:solidFill>
                  <a:srgbClr val="E24747"/>
                </a:solidFill>
              </a:rPr>
              <a:t>列名</a:t>
            </a:r>
            <a:r>
              <a:rPr lang="en-US" altLang="zh-CN" sz="2000" b="1">
                <a:solidFill>
                  <a:srgbClr val="E24747"/>
                </a:solidFill>
              </a:rPr>
              <a:t>&gt;[, … n]]</a:t>
            </a:r>
            <a:r>
              <a:rPr lang="zh-CN" altLang="en-US" sz="2000" b="1">
                <a:solidFill>
                  <a:srgbClr val="E24747"/>
                </a:solidFill>
              </a:rPr>
              <a:t>：</a:t>
            </a:r>
            <a:r>
              <a:rPr lang="zh-CN" altLang="en-US" sz="2000" b="1"/>
              <a:t>指定游标内可以更新的列，如果没有指定要更新的列，则表明所有列都允许更新。</a:t>
            </a:r>
          </a:p>
        </p:txBody>
      </p:sp>
    </p:spTree>
  </p:cSld>
  <p:clrMapOvr>
    <a:masterClrMapping/>
  </p:clrMapOvr>
  <p:transition>
    <p:strips dir="l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5"/>
          <p:cNvSpPr>
            <a:spLocks noGrp="1" noChangeArrowheads="1"/>
          </p:cNvSpPr>
          <p:nvPr>
            <p:ph type="title"/>
          </p:nvPr>
        </p:nvSpPr>
        <p:spPr>
          <a:xfrm>
            <a:off x="711200" y="-56272"/>
            <a:ext cx="10871200" cy="731839"/>
          </a:xfrm>
          <a:noFill/>
        </p:spPr>
        <p:txBody>
          <a:bodyPr>
            <a:normAutofit/>
          </a:bodyPr>
          <a:lstStyle/>
          <a:p>
            <a:r>
              <a:rPr lang="zh-CN" altLang="en-US" sz="3600"/>
              <a:t>游标的管理</a:t>
            </a:r>
            <a:r>
              <a:rPr lang="en-US" altLang="zh-CN" sz="3600"/>
              <a:t>(4)</a:t>
            </a:r>
          </a:p>
        </p:txBody>
      </p:sp>
      <p:sp>
        <p:nvSpPr>
          <p:cNvPr id="65540" name="Rectangle 3"/>
          <p:cNvSpPr>
            <a:spLocks noGrp="1" noChangeArrowheads="1"/>
          </p:cNvSpPr>
          <p:nvPr>
            <p:ph idx="1"/>
          </p:nvPr>
        </p:nvSpPr>
        <p:spPr>
          <a:xfrm>
            <a:off x="660400" y="868681"/>
            <a:ext cx="10972800" cy="4525963"/>
          </a:xfrm>
        </p:spPr>
        <p:txBody>
          <a:bodyPr>
            <a:normAutofit fontScale="55000" lnSpcReduction="20000"/>
          </a:bodyPr>
          <a:lstStyle/>
          <a:p>
            <a:pPr marL="0" indent="373380" fontAlgn="auto">
              <a:lnSpc>
                <a:spcPct val="150000"/>
              </a:lnSpc>
              <a:spcBef>
                <a:spcPts val="0"/>
              </a:spcBef>
              <a:buNone/>
            </a:pPr>
            <a:r>
              <a:rPr lang="zh-CN" altLang="en-US" dirty="0">
                <a:solidFill>
                  <a:srgbClr val="E24747"/>
                </a:solidFill>
              </a:rPr>
              <a:t>例</a:t>
            </a:r>
            <a:r>
              <a:rPr lang="en-US" altLang="zh-CN" dirty="0">
                <a:solidFill>
                  <a:srgbClr val="006600"/>
                </a:solidFill>
              </a:rPr>
              <a:t> </a:t>
            </a:r>
            <a:r>
              <a:rPr lang="en-US" altLang="zh-CN" dirty="0"/>
              <a:t> </a:t>
            </a:r>
            <a:r>
              <a:rPr lang="zh-CN" altLang="en-US" dirty="0"/>
              <a:t>声明一个名为</a:t>
            </a:r>
            <a:r>
              <a:rPr lang="en-US" altLang="zh-CN" dirty="0" err="1"/>
              <a:t>S_Cursor</a:t>
            </a:r>
            <a:r>
              <a:rPr lang="zh-CN" altLang="en-US" dirty="0"/>
              <a:t>的游标，用以读取计算机科学系（</a:t>
            </a:r>
            <a:r>
              <a:rPr lang="en-US" altLang="zh-CN" dirty="0"/>
              <a:t>CS</a:t>
            </a:r>
            <a:r>
              <a:rPr lang="zh-CN" altLang="en-US" dirty="0"/>
              <a:t>）的所有学生的信息。</a:t>
            </a:r>
          </a:p>
          <a:p>
            <a:pPr marL="0" indent="373380" fontAlgn="auto">
              <a:lnSpc>
                <a:spcPct val="150000"/>
              </a:lnSpc>
              <a:spcBef>
                <a:spcPts val="0"/>
              </a:spcBef>
              <a:buNone/>
            </a:pPr>
            <a:r>
              <a:rPr lang="en-US" altLang="zh-CN" dirty="0"/>
              <a:t>USE JXGL</a:t>
            </a:r>
          </a:p>
          <a:p>
            <a:pPr marL="0" indent="373380" fontAlgn="auto">
              <a:lnSpc>
                <a:spcPct val="150000"/>
              </a:lnSpc>
              <a:spcBef>
                <a:spcPts val="0"/>
              </a:spcBef>
              <a:buNone/>
            </a:pPr>
            <a:r>
              <a:rPr lang="en-US" altLang="zh-CN" dirty="0"/>
              <a:t>GO</a:t>
            </a:r>
          </a:p>
          <a:p>
            <a:pPr marL="0" indent="373380" fontAlgn="auto">
              <a:lnSpc>
                <a:spcPct val="150000"/>
              </a:lnSpc>
              <a:spcBef>
                <a:spcPts val="0"/>
              </a:spcBef>
              <a:buNone/>
            </a:pPr>
            <a:r>
              <a:rPr lang="en-US" altLang="zh-CN" dirty="0"/>
              <a:t>DECLARE </a:t>
            </a:r>
            <a:r>
              <a:rPr lang="en-US" altLang="zh-CN" dirty="0" err="1"/>
              <a:t>S_Cursor</a:t>
            </a:r>
            <a:r>
              <a:rPr lang="en-US" altLang="zh-CN" dirty="0"/>
              <a:t> CURSOR </a:t>
            </a:r>
          </a:p>
          <a:p>
            <a:pPr marL="0" indent="373380" fontAlgn="auto">
              <a:lnSpc>
                <a:spcPct val="150000"/>
              </a:lnSpc>
              <a:spcBef>
                <a:spcPts val="0"/>
              </a:spcBef>
              <a:buNone/>
            </a:pPr>
            <a:r>
              <a:rPr lang="en-US" altLang="zh-CN" dirty="0"/>
              <a:t>FOR SELECT *</a:t>
            </a:r>
          </a:p>
          <a:p>
            <a:pPr marL="0" indent="373380" fontAlgn="auto">
              <a:lnSpc>
                <a:spcPct val="150000"/>
              </a:lnSpc>
              <a:spcBef>
                <a:spcPts val="0"/>
              </a:spcBef>
              <a:buNone/>
            </a:pPr>
            <a:r>
              <a:rPr lang="en-US" altLang="zh-CN" dirty="0"/>
              <a:t>         FROM S</a:t>
            </a:r>
          </a:p>
          <a:p>
            <a:pPr marL="0" indent="373380" fontAlgn="auto">
              <a:lnSpc>
                <a:spcPct val="150000"/>
              </a:lnSpc>
              <a:spcBef>
                <a:spcPts val="0"/>
              </a:spcBef>
              <a:buNone/>
            </a:pPr>
            <a:r>
              <a:rPr lang="en-US" altLang="zh-CN" dirty="0"/>
              <a:t>         WHERE COLLEGE='CS'</a:t>
            </a:r>
          </a:p>
          <a:p>
            <a:pPr marL="0" indent="373380" fontAlgn="auto">
              <a:lnSpc>
                <a:spcPct val="150000"/>
              </a:lnSpc>
              <a:spcBef>
                <a:spcPts val="0"/>
              </a:spcBef>
              <a:buNone/>
            </a:pPr>
            <a:r>
              <a:rPr lang="en-US" altLang="zh-CN" dirty="0"/>
              <a:t>    GO</a:t>
            </a:r>
          </a:p>
        </p:txBody>
      </p:sp>
      <p:sp>
        <p:nvSpPr>
          <p:cNvPr id="4" name="日期占位符 3"/>
          <p:cNvSpPr>
            <a:spLocks noGrp="1"/>
          </p:cNvSpPr>
          <p:nvPr>
            <p:ph type="dt" sz="half" idx="10"/>
          </p:nvPr>
        </p:nvSpPr>
        <p:spPr/>
        <p:txBody>
          <a:bodyPr/>
          <a:lstStyle/>
          <a:p>
            <a:pPr>
              <a:defRPr/>
            </a:pPr>
            <a:fld id="{AD80EFBB-59FF-4A29-9BE5-1135FBB9F453}"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0E11EA8-A3C2-4133-9F52-1287C5FE3E30}" type="slidenum">
              <a:rPr lang="en-US" altLang="zh-CN">
                <a:latin typeface="Tahoma" panose="020B0604030504040204" pitchFamily="34" charset="0"/>
              </a:rPr>
              <a:t>63</a:t>
            </a:fld>
            <a:r>
              <a:rPr lang="en-US" altLang="zh-CN">
                <a:latin typeface="Tahoma" panose="020B0604030504040204" pitchFamily="34" charset="0"/>
              </a:rPr>
              <a:t>/69</a:t>
            </a:r>
          </a:p>
        </p:txBody>
      </p:sp>
    </p:spTree>
  </p:cSld>
  <p:clrMapOvr>
    <a:masterClrMapping/>
  </p:clrMapOvr>
  <p:transition>
    <p:cover dir="l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p:cNvSpPr>
            <a:spLocks noGrp="1" noChangeArrowheads="1"/>
          </p:cNvSpPr>
          <p:nvPr>
            <p:ph type="title"/>
          </p:nvPr>
        </p:nvSpPr>
        <p:spPr>
          <a:xfrm>
            <a:off x="454855" y="-45245"/>
            <a:ext cx="10871200" cy="731839"/>
          </a:xfrm>
          <a:noFill/>
        </p:spPr>
        <p:txBody>
          <a:bodyPr/>
          <a:lstStyle/>
          <a:p>
            <a:pPr eaLnBrk="1" hangingPunct="1"/>
            <a:r>
              <a:rPr lang="zh-CN" altLang="en-US" sz="3600"/>
              <a:t>游标的管理</a:t>
            </a:r>
            <a:r>
              <a:rPr lang="en-US" altLang="zh-CN" sz="3600"/>
              <a:t>(5)</a:t>
            </a:r>
          </a:p>
        </p:txBody>
      </p:sp>
      <p:sp>
        <p:nvSpPr>
          <p:cNvPr id="66564" name="Rectangle 3"/>
          <p:cNvSpPr>
            <a:spLocks noGrp="1" noChangeArrowheads="1"/>
          </p:cNvSpPr>
          <p:nvPr>
            <p:ph idx="1"/>
          </p:nvPr>
        </p:nvSpPr>
        <p:spPr>
          <a:xfrm>
            <a:off x="1097280" y="905510"/>
            <a:ext cx="10515599" cy="5046980"/>
          </a:xfrm>
        </p:spPr>
        <p:txBody>
          <a:bodyPr>
            <a:noAutofit/>
          </a:bodyPr>
          <a:lstStyle/>
          <a:p>
            <a:pPr marL="0" indent="373380" algn="just" fontAlgn="auto">
              <a:lnSpc>
                <a:spcPct val="150000"/>
              </a:lnSpc>
              <a:spcAft>
                <a:spcPct val="20000"/>
              </a:spcAft>
              <a:buClr>
                <a:schemeClr val="hlink"/>
              </a:buClr>
              <a:buSzPct val="95000"/>
              <a:buFont typeface="Wingdings" panose="05000000000000000000" pitchFamily="2" charset="2"/>
              <a:buChar char="v"/>
            </a:pPr>
            <a:r>
              <a:rPr lang="zh-CN" altLang="en-US" sz="2000" dirty="0">
                <a:solidFill>
                  <a:srgbClr val="148BD4"/>
                </a:solidFill>
              </a:rPr>
              <a:t>打开游标</a:t>
            </a:r>
            <a:endParaRPr lang="zh-CN" altLang="en-US" sz="2000" dirty="0">
              <a:solidFill>
                <a:srgbClr val="0000CC"/>
              </a:solidFill>
            </a:endParaRPr>
          </a:p>
          <a:p>
            <a:pPr marL="0" indent="373380" algn="just" fontAlgn="auto">
              <a:lnSpc>
                <a:spcPct val="150000"/>
              </a:lnSpc>
              <a:buNone/>
            </a:pPr>
            <a:r>
              <a:rPr lang="zh-CN" altLang="en-US" sz="2000" dirty="0"/>
              <a:t>声明一个游标后，还必须使用</a:t>
            </a:r>
            <a:r>
              <a:rPr lang="en-US" altLang="zh-CN" sz="2000" dirty="0"/>
              <a:t>OPEN</a:t>
            </a:r>
            <a:r>
              <a:rPr lang="zh-CN" altLang="en-US" sz="2000" dirty="0"/>
              <a:t>语句打开游标，才能对其进行访问。语句格式如下：</a:t>
            </a:r>
          </a:p>
          <a:p>
            <a:pPr marL="0" indent="373380" algn="just" fontAlgn="auto">
              <a:lnSpc>
                <a:spcPct val="150000"/>
              </a:lnSpc>
              <a:spcBef>
                <a:spcPct val="30000"/>
              </a:spcBef>
              <a:spcAft>
                <a:spcPct val="30000"/>
              </a:spcAft>
              <a:buNone/>
            </a:pPr>
            <a:r>
              <a:rPr lang="zh-CN" altLang="en-US" sz="2000" dirty="0">
                <a:solidFill>
                  <a:srgbClr val="006600"/>
                </a:solidFill>
              </a:rPr>
              <a:t>    </a:t>
            </a:r>
            <a:r>
              <a:rPr lang="en-US" altLang="zh-CN" sz="2000" dirty="0">
                <a:solidFill>
                  <a:srgbClr val="006600"/>
                </a:solidFill>
              </a:rPr>
              <a:t>OPEN [GLOBAL] &lt;</a:t>
            </a:r>
            <a:r>
              <a:rPr lang="zh-CN" altLang="en-US" sz="2000" dirty="0">
                <a:solidFill>
                  <a:srgbClr val="006600"/>
                </a:solidFill>
              </a:rPr>
              <a:t>游标名</a:t>
            </a:r>
            <a:r>
              <a:rPr lang="en-US" altLang="zh-CN" sz="2000" dirty="0">
                <a:solidFill>
                  <a:srgbClr val="006600"/>
                </a:solidFill>
              </a:rPr>
              <a:t>&gt;|&lt;</a:t>
            </a:r>
            <a:r>
              <a:rPr lang="zh-CN" altLang="en-US" sz="2000" dirty="0">
                <a:solidFill>
                  <a:srgbClr val="006600"/>
                </a:solidFill>
              </a:rPr>
              <a:t>游标变量名</a:t>
            </a:r>
            <a:r>
              <a:rPr lang="en-US" altLang="zh-CN" sz="2000" dirty="0">
                <a:solidFill>
                  <a:srgbClr val="006600"/>
                </a:solidFill>
              </a:rPr>
              <a:t>&gt;</a:t>
            </a:r>
          </a:p>
          <a:p>
            <a:pPr marL="0" indent="373380" algn="just" fontAlgn="auto">
              <a:lnSpc>
                <a:spcPct val="150000"/>
              </a:lnSpc>
              <a:buNone/>
            </a:pPr>
            <a:r>
              <a:rPr lang="zh-CN" altLang="en-US" sz="2000" dirty="0"/>
              <a:t>参数说明如下：</a:t>
            </a:r>
          </a:p>
          <a:p>
            <a:pPr marL="0" indent="373380" algn="just" fontAlgn="auto">
              <a:lnSpc>
                <a:spcPct val="150000"/>
              </a:lnSpc>
              <a:buNone/>
            </a:pPr>
            <a:r>
              <a:rPr lang="en-US" altLang="zh-CN" sz="2000" dirty="0">
                <a:solidFill>
                  <a:srgbClr val="E24747"/>
                </a:solidFill>
              </a:rPr>
              <a:t>GLOBAL</a:t>
            </a:r>
            <a:r>
              <a:rPr lang="zh-CN" altLang="en-US" sz="2000" dirty="0">
                <a:solidFill>
                  <a:srgbClr val="E24747"/>
                </a:solidFill>
              </a:rPr>
              <a:t>：</a:t>
            </a:r>
            <a:r>
              <a:rPr lang="zh-CN" altLang="en-US" sz="2000" dirty="0"/>
              <a:t>指定游标为全局游标。</a:t>
            </a:r>
          </a:p>
          <a:p>
            <a:pPr marL="0" indent="373380" algn="just" fontAlgn="auto">
              <a:lnSpc>
                <a:spcPct val="150000"/>
              </a:lnSpc>
              <a:buNone/>
            </a:pPr>
            <a:r>
              <a:rPr lang="en-US" altLang="zh-CN" sz="2000" dirty="0">
                <a:solidFill>
                  <a:srgbClr val="E24747"/>
                </a:solidFill>
              </a:rPr>
              <a:t>&lt;</a:t>
            </a:r>
            <a:r>
              <a:rPr lang="zh-CN" altLang="en-US" sz="2000" dirty="0">
                <a:solidFill>
                  <a:srgbClr val="E24747"/>
                </a:solidFill>
              </a:rPr>
              <a:t>游标名</a:t>
            </a:r>
            <a:r>
              <a:rPr lang="en-US" altLang="zh-CN" sz="2000" dirty="0">
                <a:solidFill>
                  <a:srgbClr val="E24747"/>
                </a:solidFill>
              </a:rPr>
              <a:t>&gt;</a:t>
            </a:r>
            <a:r>
              <a:rPr lang="zh-CN" altLang="en-US" sz="2000" dirty="0">
                <a:solidFill>
                  <a:srgbClr val="E24747"/>
                </a:solidFill>
              </a:rPr>
              <a:t>：</a:t>
            </a:r>
            <a:r>
              <a:rPr lang="zh-CN" altLang="en-US" sz="2000" dirty="0"/>
              <a:t>已声明的游标名称。如果一个全局游标与一个局部游标同名，则要使用</a:t>
            </a:r>
            <a:r>
              <a:rPr lang="en-US" altLang="zh-CN" sz="2000" dirty="0"/>
              <a:t>GLOBAL</a:t>
            </a:r>
            <a:r>
              <a:rPr lang="zh-CN" altLang="en-US" sz="2000" dirty="0"/>
              <a:t>表明其全局游标。</a:t>
            </a:r>
          </a:p>
          <a:p>
            <a:pPr marL="0" indent="373380" algn="just" fontAlgn="auto">
              <a:lnSpc>
                <a:spcPct val="150000"/>
              </a:lnSpc>
              <a:buNone/>
            </a:pPr>
            <a:r>
              <a:rPr lang="zh-CN" altLang="en-US" sz="2000" dirty="0">
                <a:solidFill>
                  <a:srgbClr val="E24747"/>
                </a:solidFill>
              </a:rPr>
              <a:t> </a:t>
            </a:r>
            <a:r>
              <a:rPr lang="en-US" altLang="zh-CN" sz="2000" dirty="0">
                <a:solidFill>
                  <a:srgbClr val="E24747"/>
                </a:solidFill>
              </a:rPr>
              <a:t>&lt;</a:t>
            </a:r>
            <a:r>
              <a:rPr lang="zh-CN" altLang="en-US" sz="2000" dirty="0">
                <a:solidFill>
                  <a:srgbClr val="E24747"/>
                </a:solidFill>
              </a:rPr>
              <a:t>游标变量名</a:t>
            </a:r>
            <a:r>
              <a:rPr lang="en-US" altLang="zh-CN" sz="2000" dirty="0">
                <a:solidFill>
                  <a:srgbClr val="E24747"/>
                </a:solidFill>
              </a:rPr>
              <a:t>&gt;</a:t>
            </a:r>
            <a:r>
              <a:rPr lang="zh-CN" altLang="en-US" sz="2000" dirty="0">
                <a:solidFill>
                  <a:srgbClr val="E24747"/>
                </a:solidFill>
              </a:rPr>
              <a:t>：</a:t>
            </a:r>
            <a:r>
              <a:rPr lang="zh-CN" altLang="en-US" sz="2000" dirty="0"/>
              <a:t>游标变量的名称，该名称可以引用一个游标。</a:t>
            </a:r>
          </a:p>
          <a:p>
            <a:pPr marL="0" indent="373380" algn="just" fontAlgn="auto">
              <a:lnSpc>
                <a:spcPct val="150000"/>
              </a:lnSpc>
              <a:buNone/>
            </a:pPr>
            <a:r>
              <a:rPr lang="zh-CN" altLang="en-US" sz="2000" dirty="0"/>
              <a:t>    </a:t>
            </a:r>
          </a:p>
        </p:txBody>
      </p:sp>
      <p:sp>
        <p:nvSpPr>
          <p:cNvPr id="4" name="日期占位符 3"/>
          <p:cNvSpPr>
            <a:spLocks noGrp="1"/>
          </p:cNvSpPr>
          <p:nvPr>
            <p:ph type="dt" sz="half" idx="10"/>
          </p:nvPr>
        </p:nvSpPr>
        <p:spPr/>
        <p:txBody>
          <a:bodyPr/>
          <a:lstStyle/>
          <a:p>
            <a:pPr>
              <a:defRPr/>
            </a:pPr>
            <a:fld id="{AE6DF8A8-48AB-4ADD-90C9-DAE777B179C7}"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41E79FA-2023-486C-9AA7-29833DFAB18B}" type="slidenum">
              <a:rPr lang="en-US" altLang="zh-CN">
                <a:latin typeface="Tahoma" panose="020B0604030504040204" pitchFamily="34" charset="0"/>
              </a:rPr>
              <a:t>64</a:t>
            </a:fld>
            <a:r>
              <a:rPr lang="en-US" altLang="zh-CN">
                <a:latin typeface="Tahoma" panose="020B0604030504040204" pitchFamily="34" charset="0"/>
              </a:rPr>
              <a:t>/69</a:t>
            </a:r>
          </a:p>
        </p:txBody>
      </p:sp>
    </p:spTree>
  </p:cSld>
  <p:clrMapOvr>
    <a:masterClrMapping/>
  </p:clrMapOvr>
  <p:transition>
    <p:wheel spokes="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3"/>
          <p:cNvSpPr>
            <a:spLocks noGrp="1" noChangeArrowheads="1"/>
          </p:cNvSpPr>
          <p:nvPr>
            <p:ph type="title"/>
          </p:nvPr>
        </p:nvSpPr>
        <p:spPr>
          <a:xfrm>
            <a:off x="623888" y="-42204"/>
            <a:ext cx="10871200" cy="731839"/>
          </a:xfrm>
          <a:noFill/>
        </p:spPr>
        <p:txBody>
          <a:bodyPr/>
          <a:lstStyle/>
          <a:p>
            <a:pPr eaLnBrk="1" hangingPunct="1"/>
            <a:r>
              <a:rPr lang="zh-CN" altLang="en-US" sz="3600"/>
              <a:t>游标的管理</a:t>
            </a:r>
            <a:r>
              <a:rPr lang="en-US" altLang="zh-CN" sz="3600"/>
              <a:t>(6)</a:t>
            </a:r>
          </a:p>
        </p:txBody>
      </p:sp>
      <p:sp>
        <p:nvSpPr>
          <p:cNvPr id="67588" name="Rectangle 2"/>
          <p:cNvSpPr>
            <a:spLocks noGrp="1" noChangeArrowheads="1"/>
          </p:cNvSpPr>
          <p:nvPr>
            <p:ph idx="1"/>
          </p:nvPr>
        </p:nvSpPr>
        <p:spPr>
          <a:xfrm>
            <a:off x="1412241" y="981075"/>
            <a:ext cx="9621520" cy="5084445"/>
          </a:xfrm>
        </p:spPr>
        <p:txBody>
          <a:bodyPr>
            <a:normAutofit fontScale="52500" lnSpcReduction="20000"/>
          </a:bodyPr>
          <a:lstStyle/>
          <a:p>
            <a:pPr marL="0" indent="373380" algn="just" fontAlgn="auto">
              <a:lnSpc>
                <a:spcPct val="150000"/>
              </a:lnSpc>
              <a:buNone/>
            </a:pPr>
            <a:r>
              <a:rPr lang="zh-CN" altLang="en-US" dirty="0"/>
              <a:t>当执行打开游标的语句时，服务器将执行声明游标时使用的</a:t>
            </a:r>
            <a:r>
              <a:rPr lang="en-US" altLang="zh-CN" dirty="0"/>
              <a:t>SELECT</a:t>
            </a:r>
            <a:r>
              <a:rPr lang="zh-CN" altLang="en-US" dirty="0"/>
              <a:t>语句。如果声明游标时使用了</a:t>
            </a:r>
            <a:r>
              <a:rPr lang="en-US" altLang="zh-CN" dirty="0"/>
              <a:t>INSENSITIVE</a:t>
            </a:r>
            <a:r>
              <a:rPr lang="zh-CN" altLang="en-US" dirty="0"/>
              <a:t>选项，则服务器会在</a:t>
            </a:r>
            <a:r>
              <a:rPr lang="en-US" altLang="zh-CN" dirty="0" err="1"/>
              <a:t>tempdb</a:t>
            </a:r>
            <a:r>
              <a:rPr lang="zh-CN" altLang="en-US" dirty="0"/>
              <a:t>中建立一个临时表，存放游标将要进行操作的结果集的副本。</a:t>
            </a:r>
          </a:p>
          <a:p>
            <a:pPr marL="0" indent="373380" algn="just" fontAlgn="auto">
              <a:lnSpc>
                <a:spcPct val="150000"/>
              </a:lnSpc>
              <a:buNone/>
            </a:pPr>
            <a:r>
              <a:rPr lang="zh-CN" altLang="en-US" dirty="0"/>
              <a:t>利用</a:t>
            </a:r>
            <a:r>
              <a:rPr lang="en-US" altLang="zh-CN" dirty="0"/>
              <a:t>OPEN</a:t>
            </a:r>
            <a:r>
              <a:rPr lang="zh-CN" altLang="en-US" dirty="0"/>
              <a:t>语句打开游标后，</a:t>
            </a:r>
            <a:r>
              <a:rPr lang="zh-CN" altLang="en-US" b="1" dirty="0">
                <a:solidFill>
                  <a:srgbClr val="0070C0"/>
                </a:solidFill>
              </a:rPr>
              <a:t>游标位于查询结果集的第一个行</a:t>
            </a:r>
            <a:r>
              <a:rPr lang="zh-CN" altLang="en-US" dirty="0"/>
              <a:t>。同时也可以使用全局变量</a:t>
            </a:r>
            <a:r>
              <a:rPr lang="en-US" altLang="zh-CN" b="1" dirty="0">
                <a:solidFill>
                  <a:srgbClr val="FF0000"/>
                </a:solidFill>
              </a:rPr>
              <a:t>@@</a:t>
            </a:r>
            <a:r>
              <a:rPr lang="en-US" altLang="zh-CN" b="1" dirty="0" err="1">
                <a:solidFill>
                  <a:srgbClr val="FF0000"/>
                </a:solidFill>
              </a:rPr>
              <a:t>cursor_rows</a:t>
            </a:r>
            <a:r>
              <a:rPr lang="zh-CN" altLang="en-US" dirty="0"/>
              <a:t>获得最后打开的游标中符合条件的行数。</a:t>
            </a:r>
          </a:p>
          <a:p>
            <a:pPr marL="0" indent="373380" algn="just" fontAlgn="auto">
              <a:lnSpc>
                <a:spcPct val="150000"/>
              </a:lnSpc>
              <a:spcBef>
                <a:spcPct val="30000"/>
              </a:spcBef>
              <a:buNone/>
            </a:pPr>
            <a:r>
              <a:rPr lang="zh-CN" altLang="en-US" dirty="0">
                <a:solidFill>
                  <a:srgbClr val="006600"/>
                </a:solidFill>
              </a:rPr>
              <a:t> 例</a:t>
            </a:r>
            <a:r>
              <a:rPr lang="en-US" altLang="zh-CN" dirty="0">
                <a:solidFill>
                  <a:srgbClr val="006600"/>
                </a:solidFill>
              </a:rPr>
              <a:t> </a:t>
            </a:r>
            <a:r>
              <a:rPr lang="en-US" altLang="zh-CN" dirty="0"/>
              <a:t> </a:t>
            </a:r>
            <a:r>
              <a:rPr lang="zh-CN" altLang="en-US" dirty="0"/>
              <a:t>打开例</a:t>
            </a:r>
            <a:r>
              <a:rPr lang="en-US" altLang="zh-CN" dirty="0"/>
              <a:t>6.47</a:t>
            </a:r>
            <a:r>
              <a:rPr lang="zh-CN" altLang="en-US" dirty="0"/>
              <a:t>所声明的游标。</a:t>
            </a:r>
          </a:p>
          <a:p>
            <a:pPr marL="0" indent="373380" algn="just" fontAlgn="auto">
              <a:lnSpc>
                <a:spcPct val="150000"/>
              </a:lnSpc>
              <a:buNone/>
            </a:pPr>
            <a:r>
              <a:rPr lang="zh-CN" altLang="en-US" dirty="0"/>
              <a:t>    </a:t>
            </a:r>
            <a:r>
              <a:rPr lang="en-US" altLang="zh-CN" dirty="0"/>
              <a:t>GO</a:t>
            </a:r>
          </a:p>
          <a:p>
            <a:pPr marL="0" indent="373380" algn="just" fontAlgn="auto">
              <a:lnSpc>
                <a:spcPct val="150000"/>
              </a:lnSpc>
              <a:buNone/>
            </a:pPr>
            <a:r>
              <a:rPr lang="en-US" altLang="zh-CN" dirty="0"/>
              <a:t>    OPEN </a:t>
            </a:r>
            <a:r>
              <a:rPr lang="en-US" altLang="zh-CN" dirty="0" err="1"/>
              <a:t>S_Cursor</a:t>
            </a:r>
            <a:endParaRPr lang="en-US" altLang="zh-CN" dirty="0"/>
          </a:p>
          <a:p>
            <a:pPr marL="0" indent="373380" algn="just" fontAlgn="auto">
              <a:lnSpc>
                <a:spcPct val="150000"/>
              </a:lnSpc>
              <a:buNone/>
            </a:pPr>
            <a:r>
              <a:rPr lang="en-US" altLang="zh-CN" dirty="0"/>
              <a:t>    GO</a:t>
            </a:r>
          </a:p>
        </p:txBody>
      </p:sp>
      <p:sp>
        <p:nvSpPr>
          <p:cNvPr id="4" name="日期占位符 3"/>
          <p:cNvSpPr>
            <a:spLocks noGrp="1"/>
          </p:cNvSpPr>
          <p:nvPr>
            <p:ph type="dt" sz="half" idx="10"/>
          </p:nvPr>
        </p:nvSpPr>
        <p:spPr/>
        <p:txBody>
          <a:bodyPr/>
          <a:lstStyle/>
          <a:p>
            <a:pPr>
              <a:defRPr/>
            </a:pPr>
            <a:fld id="{19F647DF-750E-42E7-A03F-C03FB29C626D}"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4003CC-EC64-45BF-AC11-B23FF2C95735}" type="slidenum">
              <a:rPr lang="en-US" altLang="zh-CN">
                <a:latin typeface="Tahoma" panose="020B0604030504040204" pitchFamily="34" charset="0"/>
              </a:rPr>
              <a:t>65</a:t>
            </a:fld>
            <a:r>
              <a:rPr lang="en-US" altLang="zh-CN">
                <a:latin typeface="Tahoma" panose="020B0604030504040204" pitchFamily="34" charset="0"/>
              </a:rPr>
              <a:t>/69</a:t>
            </a:r>
          </a:p>
        </p:txBody>
      </p:sp>
    </p:spTree>
  </p:cSld>
  <p:clrMapOvr>
    <a:masterClrMapping/>
  </p:clrMapOvr>
  <p:transition>
    <p:cover dir="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title"/>
          </p:nvPr>
        </p:nvSpPr>
        <p:spPr>
          <a:xfrm>
            <a:off x="609600" y="-70340"/>
            <a:ext cx="10871200" cy="731839"/>
          </a:xfrm>
          <a:noFill/>
        </p:spPr>
        <p:txBody>
          <a:bodyPr/>
          <a:lstStyle/>
          <a:p>
            <a:pPr eaLnBrk="1" hangingPunct="1"/>
            <a:r>
              <a:rPr lang="zh-CN" altLang="en-US" sz="3600"/>
              <a:t>游标的管理</a:t>
            </a:r>
            <a:r>
              <a:rPr lang="en-US" altLang="zh-CN" sz="3600"/>
              <a:t>(7)</a:t>
            </a:r>
          </a:p>
        </p:txBody>
      </p:sp>
      <p:sp>
        <p:nvSpPr>
          <p:cNvPr id="68612" name="Rectangle 2"/>
          <p:cNvSpPr>
            <a:spLocks noGrp="1" noChangeArrowheads="1"/>
          </p:cNvSpPr>
          <p:nvPr>
            <p:ph idx="1"/>
          </p:nvPr>
        </p:nvSpPr>
        <p:spPr>
          <a:xfrm>
            <a:off x="1158240" y="661499"/>
            <a:ext cx="10322560" cy="5688013"/>
          </a:xfrm>
        </p:spPr>
        <p:txBody>
          <a:bodyPr>
            <a:normAutofit fontScale="97500"/>
          </a:bodyPr>
          <a:lstStyle/>
          <a:p>
            <a:pPr marL="0" indent="373380" algn="just"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读取游标</a:t>
            </a:r>
            <a:endParaRPr lang="zh-CN" altLang="en-US" sz="2000" dirty="0">
              <a:solidFill>
                <a:srgbClr val="0000CC"/>
              </a:solidFill>
            </a:endParaRPr>
          </a:p>
          <a:p>
            <a:pPr marL="0" indent="373380" algn="just" fontAlgn="auto">
              <a:lnSpc>
                <a:spcPct val="150000"/>
              </a:lnSpc>
              <a:spcBef>
                <a:spcPts val="0"/>
              </a:spcBef>
              <a:buNone/>
            </a:pPr>
            <a:r>
              <a:rPr lang="zh-CN" altLang="en-US" sz="2000" dirty="0"/>
              <a:t>在打开游标后，就可以利用</a:t>
            </a:r>
            <a:r>
              <a:rPr lang="en-US" altLang="zh-CN" sz="2000" dirty="0"/>
              <a:t>FETCH</a:t>
            </a:r>
            <a:r>
              <a:rPr lang="zh-CN" altLang="en-US" sz="2000" dirty="0"/>
              <a:t>语句从查询结果集中读取数据。使用</a:t>
            </a:r>
            <a:r>
              <a:rPr lang="en-US" altLang="zh-CN" sz="2000" dirty="0"/>
              <a:t>FETCH</a:t>
            </a:r>
            <a:r>
              <a:rPr lang="zh-CN" altLang="en-US" sz="2000" dirty="0"/>
              <a:t>语句一次可以读取一条记录，具体语句格式如下：</a:t>
            </a:r>
          </a:p>
          <a:p>
            <a:pPr marL="0" indent="373380" algn="just" fontAlgn="auto">
              <a:lnSpc>
                <a:spcPct val="150000"/>
              </a:lnSpc>
              <a:spcBef>
                <a:spcPts val="0"/>
              </a:spcBef>
              <a:buNone/>
            </a:pPr>
            <a:r>
              <a:rPr lang="en-US" altLang="zh-CN" sz="2000" dirty="0">
                <a:solidFill>
                  <a:srgbClr val="660066"/>
                </a:solidFill>
              </a:rPr>
              <a:t>FETCH</a:t>
            </a:r>
            <a:r>
              <a:rPr lang="en-US" altLang="zh-CN" sz="2000" dirty="0">
                <a:solidFill>
                  <a:srgbClr val="006600"/>
                </a:solidFill>
              </a:rPr>
              <a:t> [[NEXT|PRIOR|FIRST|LAST</a:t>
            </a:r>
          </a:p>
          <a:p>
            <a:pPr marL="0" indent="373380" algn="just" fontAlgn="auto">
              <a:lnSpc>
                <a:spcPct val="150000"/>
              </a:lnSpc>
              <a:spcBef>
                <a:spcPts val="0"/>
              </a:spcBef>
              <a:buNone/>
            </a:pPr>
            <a:r>
              <a:rPr lang="en-US" altLang="zh-CN" sz="2000" dirty="0">
                <a:solidFill>
                  <a:srgbClr val="006600"/>
                </a:solidFill>
              </a:rPr>
              <a:t>|ABSOLUTE n|@</a:t>
            </a:r>
            <a:r>
              <a:rPr lang="en-US" altLang="zh-CN" sz="2000" dirty="0" err="1">
                <a:solidFill>
                  <a:srgbClr val="006600"/>
                </a:solidFill>
              </a:rPr>
              <a:t>nvar</a:t>
            </a:r>
            <a:endParaRPr lang="en-US" altLang="zh-CN" sz="2000" dirty="0">
              <a:solidFill>
                <a:srgbClr val="006600"/>
              </a:solidFill>
            </a:endParaRPr>
          </a:p>
          <a:p>
            <a:pPr marL="0" indent="373380" algn="just" fontAlgn="auto">
              <a:lnSpc>
                <a:spcPct val="150000"/>
              </a:lnSpc>
              <a:spcBef>
                <a:spcPts val="0"/>
              </a:spcBef>
              <a:buNone/>
            </a:pPr>
            <a:r>
              <a:rPr lang="en-US" altLang="zh-CN" sz="2000" dirty="0">
                <a:solidFill>
                  <a:srgbClr val="006600"/>
                </a:solidFill>
              </a:rPr>
              <a:t>|RELATIVE n|@</a:t>
            </a:r>
            <a:r>
              <a:rPr lang="en-US" altLang="zh-CN" sz="2000" dirty="0" err="1">
                <a:solidFill>
                  <a:srgbClr val="006600"/>
                </a:solidFill>
              </a:rPr>
              <a:t>nvar</a:t>
            </a:r>
            <a:r>
              <a:rPr lang="en-US" altLang="zh-CN" sz="2000" dirty="0">
                <a:solidFill>
                  <a:srgbClr val="006600"/>
                </a:solidFill>
              </a:rPr>
              <a:t>]</a:t>
            </a:r>
          </a:p>
          <a:p>
            <a:pPr marL="0" indent="373380" algn="just" fontAlgn="auto">
              <a:lnSpc>
                <a:spcPct val="150000"/>
              </a:lnSpc>
              <a:spcBef>
                <a:spcPts val="0"/>
              </a:spcBef>
              <a:buNone/>
            </a:pPr>
            <a:r>
              <a:rPr lang="en-US" altLang="zh-CN" sz="2000" dirty="0">
                <a:solidFill>
                  <a:srgbClr val="006600"/>
                </a:solidFill>
              </a:rPr>
              <a:t>FROM]</a:t>
            </a:r>
          </a:p>
          <a:p>
            <a:pPr marL="0" indent="373380" algn="just" fontAlgn="auto">
              <a:lnSpc>
                <a:spcPct val="150000"/>
              </a:lnSpc>
              <a:spcBef>
                <a:spcPts val="0"/>
              </a:spcBef>
              <a:buNone/>
            </a:pPr>
            <a:r>
              <a:rPr lang="en-US" altLang="zh-CN" sz="2000" dirty="0">
                <a:solidFill>
                  <a:srgbClr val="006600"/>
                </a:solidFill>
              </a:rPr>
              <a:t>    [GLOBAL]&lt;</a:t>
            </a:r>
            <a:r>
              <a:rPr lang="zh-CN" altLang="en-US" sz="2000" dirty="0">
                <a:solidFill>
                  <a:srgbClr val="006600"/>
                </a:solidFill>
              </a:rPr>
              <a:t>游标名</a:t>
            </a:r>
            <a:r>
              <a:rPr lang="en-US" altLang="zh-CN" sz="2000" dirty="0">
                <a:solidFill>
                  <a:srgbClr val="006600"/>
                </a:solidFill>
              </a:rPr>
              <a:t>&gt;|&lt;</a:t>
            </a:r>
            <a:r>
              <a:rPr lang="zh-CN" altLang="en-US" sz="2000" dirty="0">
                <a:solidFill>
                  <a:srgbClr val="006600"/>
                </a:solidFill>
              </a:rPr>
              <a:t>游标变量名</a:t>
            </a:r>
            <a:r>
              <a:rPr lang="en-US" altLang="zh-CN" sz="2000" dirty="0">
                <a:solidFill>
                  <a:srgbClr val="006600"/>
                </a:solidFill>
              </a:rPr>
              <a:t>&gt;</a:t>
            </a:r>
          </a:p>
          <a:p>
            <a:pPr marL="0" indent="373380" algn="just" fontAlgn="auto">
              <a:lnSpc>
                <a:spcPct val="150000"/>
              </a:lnSpc>
              <a:spcBef>
                <a:spcPts val="0"/>
              </a:spcBef>
              <a:buNone/>
            </a:pPr>
            <a:r>
              <a:rPr lang="en-US" altLang="zh-CN" sz="2000" dirty="0">
                <a:solidFill>
                  <a:srgbClr val="006600"/>
                </a:solidFill>
              </a:rPr>
              <a:t>    [INTO @</a:t>
            </a:r>
            <a:r>
              <a:rPr lang="zh-CN" altLang="en-US" sz="2000" dirty="0">
                <a:solidFill>
                  <a:srgbClr val="006600"/>
                </a:solidFill>
              </a:rPr>
              <a:t>变量名</a:t>
            </a:r>
            <a:r>
              <a:rPr lang="en-US" altLang="zh-CN" sz="2000" dirty="0">
                <a:solidFill>
                  <a:srgbClr val="006600"/>
                </a:solidFill>
              </a:rPr>
              <a:t>[, </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algn="just" fontAlgn="auto">
              <a:lnSpc>
                <a:spcPct val="150000"/>
              </a:lnSpc>
              <a:spcBef>
                <a:spcPts val="0"/>
              </a:spcBef>
              <a:buNone/>
            </a:pPr>
            <a:r>
              <a:rPr lang="en-US" altLang="zh-CN" sz="2000" dirty="0">
                <a:solidFill>
                  <a:srgbClr val="E24747"/>
                </a:solidFill>
              </a:rPr>
              <a:t>NEXT</a:t>
            </a:r>
            <a:r>
              <a:rPr lang="zh-CN" altLang="en-US" sz="2000" dirty="0">
                <a:solidFill>
                  <a:srgbClr val="E24747"/>
                </a:solidFill>
              </a:rPr>
              <a:t>：</a:t>
            </a:r>
            <a:r>
              <a:rPr lang="zh-CN" altLang="en-US" sz="2000" dirty="0"/>
              <a:t>返回结果集中当前行的下一行，并将当前行向后移一行。 </a:t>
            </a:r>
          </a:p>
          <a:p>
            <a:pPr marL="0" indent="373380" algn="just" fontAlgn="auto">
              <a:lnSpc>
                <a:spcPct val="150000"/>
              </a:lnSpc>
              <a:spcBef>
                <a:spcPts val="0"/>
              </a:spcBef>
              <a:buNone/>
            </a:pPr>
            <a:r>
              <a:rPr lang="en-US" altLang="zh-CN" sz="2000" dirty="0">
                <a:solidFill>
                  <a:srgbClr val="E24747"/>
                </a:solidFill>
              </a:rPr>
              <a:t>PRIOR</a:t>
            </a:r>
            <a:r>
              <a:rPr lang="zh-CN" altLang="en-US" sz="2000" dirty="0">
                <a:solidFill>
                  <a:srgbClr val="E24747"/>
                </a:solidFill>
              </a:rPr>
              <a:t>：</a:t>
            </a:r>
            <a:r>
              <a:rPr lang="zh-CN" altLang="en-US" sz="2000" dirty="0"/>
              <a:t>读取紧临当前行的前面一行，并将当前行向前移一行。</a:t>
            </a:r>
          </a:p>
        </p:txBody>
      </p:sp>
      <p:sp>
        <p:nvSpPr>
          <p:cNvPr id="4" name="日期占位符 3"/>
          <p:cNvSpPr>
            <a:spLocks noGrp="1"/>
          </p:cNvSpPr>
          <p:nvPr>
            <p:ph type="dt" sz="half" idx="10"/>
          </p:nvPr>
        </p:nvSpPr>
        <p:spPr/>
        <p:txBody>
          <a:bodyPr/>
          <a:lstStyle/>
          <a:p>
            <a:pPr>
              <a:defRPr/>
            </a:pPr>
            <a:fld id="{D9D6BDBA-92AB-489D-A0BD-B42BC4BA817C}"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894E61-1490-4F06-A8EB-06D45C9FBFAE}" type="slidenum">
              <a:rPr lang="en-US" altLang="zh-CN">
                <a:latin typeface="Tahoma" panose="020B0604030504040204" pitchFamily="34" charset="0"/>
              </a:rPr>
              <a:t>66</a:t>
            </a:fld>
            <a:r>
              <a:rPr lang="en-US" altLang="zh-CN">
                <a:latin typeface="Tahoma" panose="020B0604030504040204" pitchFamily="34" charset="0"/>
              </a:rPr>
              <a:t>/69</a:t>
            </a:r>
          </a:p>
        </p:txBody>
      </p:sp>
    </p:spTree>
  </p:cSld>
  <p:clrMapOvr>
    <a:masterClrMapping/>
  </p:clrMapOvr>
  <p:transition>
    <p:whee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3"/>
          <p:cNvSpPr>
            <a:spLocks noGrp="1" noChangeArrowheads="1"/>
          </p:cNvSpPr>
          <p:nvPr>
            <p:ph type="title"/>
          </p:nvPr>
        </p:nvSpPr>
        <p:spPr>
          <a:xfrm>
            <a:off x="609600" y="-88547"/>
            <a:ext cx="10871200" cy="731839"/>
          </a:xfrm>
          <a:noFill/>
        </p:spPr>
        <p:txBody>
          <a:bodyPr/>
          <a:lstStyle/>
          <a:p>
            <a:pPr eaLnBrk="1" hangingPunct="1"/>
            <a:r>
              <a:rPr lang="zh-CN" altLang="en-US" sz="3600"/>
              <a:t>游标的管理</a:t>
            </a:r>
            <a:r>
              <a:rPr lang="en-US" altLang="zh-CN" sz="3600"/>
              <a:t>(8)</a:t>
            </a:r>
          </a:p>
        </p:txBody>
      </p:sp>
      <p:sp>
        <p:nvSpPr>
          <p:cNvPr id="69636" name="Rectangle 2"/>
          <p:cNvSpPr>
            <a:spLocks noGrp="1" noChangeArrowheads="1"/>
          </p:cNvSpPr>
          <p:nvPr>
            <p:ph idx="1"/>
          </p:nvPr>
        </p:nvSpPr>
        <p:spPr>
          <a:xfrm>
            <a:off x="1097280" y="981076"/>
            <a:ext cx="10383519" cy="5616575"/>
          </a:xfrm>
        </p:spPr>
        <p:txBody>
          <a:bodyPr>
            <a:normAutofit fontScale="52500" lnSpcReduction="20000"/>
          </a:bodyPr>
          <a:lstStyle/>
          <a:p>
            <a:pPr marL="0" indent="373380" fontAlgn="auto">
              <a:lnSpc>
                <a:spcPct val="150000"/>
              </a:lnSpc>
              <a:spcBef>
                <a:spcPts val="0"/>
              </a:spcBef>
              <a:buNone/>
            </a:pPr>
            <a:r>
              <a:rPr lang="en-US" altLang="zh-CN" dirty="0">
                <a:solidFill>
                  <a:srgbClr val="E24747"/>
                </a:solidFill>
              </a:rPr>
              <a:t>FIRST</a:t>
            </a:r>
            <a:r>
              <a:rPr lang="zh-CN" altLang="en-US" dirty="0">
                <a:solidFill>
                  <a:srgbClr val="E24747"/>
                </a:solidFill>
              </a:rPr>
              <a:t>：</a:t>
            </a:r>
            <a:r>
              <a:rPr lang="zh-CN" altLang="en-US" dirty="0"/>
              <a:t>读取结果集中的第一行并将其设为当前行。</a:t>
            </a:r>
          </a:p>
          <a:p>
            <a:pPr marL="0" indent="373380" fontAlgn="auto">
              <a:lnSpc>
                <a:spcPct val="150000"/>
              </a:lnSpc>
              <a:spcBef>
                <a:spcPts val="0"/>
              </a:spcBef>
              <a:buNone/>
            </a:pPr>
            <a:r>
              <a:rPr lang="en-US" altLang="zh-CN" dirty="0">
                <a:solidFill>
                  <a:srgbClr val="E24747"/>
                </a:solidFill>
              </a:rPr>
              <a:t>LAST</a:t>
            </a:r>
            <a:r>
              <a:rPr lang="zh-CN" altLang="en-US" dirty="0">
                <a:solidFill>
                  <a:srgbClr val="E24747"/>
                </a:solidFill>
              </a:rPr>
              <a:t>：</a:t>
            </a:r>
            <a:r>
              <a:rPr lang="zh-CN" altLang="en-US" dirty="0"/>
              <a:t>读取结果集中的最后一行并将其设为当前行。</a:t>
            </a:r>
          </a:p>
          <a:p>
            <a:pPr marL="0" indent="373380" algn="just" fontAlgn="auto">
              <a:lnSpc>
                <a:spcPct val="150000"/>
              </a:lnSpc>
              <a:spcBef>
                <a:spcPts val="0"/>
              </a:spcBef>
              <a:buNone/>
            </a:pPr>
            <a:r>
              <a:rPr lang="en-US" altLang="zh-CN" dirty="0">
                <a:solidFill>
                  <a:srgbClr val="E24747"/>
                </a:solidFill>
              </a:rPr>
              <a:t>ABSOLUTE n|@</a:t>
            </a:r>
            <a:r>
              <a:rPr lang="en-US" altLang="zh-CN" dirty="0" err="1">
                <a:solidFill>
                  <a:srgbClr val="E24747"/>
                </a:solidFill>
              </a:rPr>
              <a:t>nvar</a:t>
            </a:r>
            <a:r>
              <a:rPr lang="zh-CN" altLang="en-US" dirty="0">
                <a:solidFill>
                  <a:srgbClr val="E24747"/>
                </a:solidFill>
              </a:rPr>
              <a:t>：</a:t>
            </a:r>
            <a:r>
              <a:rPr lang="zh-CN" altLang="en-US" dirty="0"/>
              <a:t>如果</a:t>
            </a:r>
            <a:r>
              <a:rPr lang="en-US" altLang="zh-CN" dirty="0"/>
              <a:t>n</a:t>
            </a:r>
            <a:r>
              <a:rPr lang="zh-CN" altLang="en-US" dirty="0"/>
              <a:t>或</a:t>
            </a:r>
            <a:r>
              <a:rPr lang="en-US" altLang="zh-CN" dirty="0"/>
              <a:t>@</a:t>
            </a:r>
            <a:r>
              <a:rPr lang="en-US" altLang="zh-CN" dirty="0" err="1"/>
              <a:t>nvar</a:t>
            </a:r>
            <a:r>
              <a:rPr lang="zh-CN" altLang="en-US" dirty="0"/>
              <a:t>为正数，读取从结果集头部开始的第</a:t>
            </a:r>
            <a:r>
              <a:rPr lang="en-US" altLang="zh-CN" dirty="0"/>
              <a:t>n</a:t>
            </a:r>
            <a:r>
              <a:rPr lang="zh-CN" altLang="en-US" dirty="0"/>
              <a:t>行，并将返回的行变为新的当前行；如果</a:t>
            </a:r>
            <a:r>
              <a:rPr lang="en-US" altLang="zh-CN" dirty="0"/>
              <a:t>n</a:t>
            </a:r>
            <a:r>
              <a:rPr lang="zh-CN" altLang="en-US" dirty="0"/>
              <a:t>或</a:t>
            </a:r>
            <a:r>
              <a:rPr lang="en-US" altLang="zh-CN" dirty="0"/>
              <a:t>@</a:t>
            </a:r>
            <a:r>
              <a:rPr lang="en-US" altLang="zh-CN" dirty="0" err="1"/>
              <a:t>nvar</a:t>
            </a:r>
            <a:r>
              <a:rPr lang="zh-CN" altLang="en-US" dirty="0"/>
              <a:t>为负数，读取从结果集尾部之前的第</a:t>
            </a:r>
            <a:r>
              <a:rPr lang="en-US" altLang="zh-CN" dirty="0"/>
              <a:t>n</a:t>
            </a:r>
            <a:r>
              <a:rPr lang="zh-CN" altLang="en-US" dirty="0"/>
              <a:t>行，并将</a:t>
            </a:r>
            <a:r>
              <a:rPr lang="zh-CN" altLang="en-US" sz="4400" dirty="0"/>
              <a:t>返回的</a:t>
            </a:r>
            <a:r>
              <a:rPr lang="zh-CN" altLang="en-US" dirty="0"/>
              <a:t>行变为新的当前行；如果</a:t>
            </a:r>
            <a:r>
              <a:rPr lang="en-US" altLang="zh-CN" dirty="0"/>
              <a:t>n</a:t>
            </a:r>
            <a:r>
              <a:rPr lang="zh-CN" altLang="en-US" dirty="0"/>
              <a:t>或</a:t>
            </a:r>
            <a:r>
              <a:rPr lang="en-US" altLang="zh-CN" dirty="0"/>
              <a:t>@</a:t>
            </a:r>
            <a:r>
              <a:rPr lang="en-US" altLang="zh-CN" dirty="0" err="1"/>
              <a:t>nvar</a:t>
            </a:r>
            <a:r>
              <a:rPr lang="zh-CN" altLang="en-US" dirty="0"/>
              <a:t>为</a:t>
            </a:r>
            <a:r>
              <a:rPr lang="en-US" altLang="zh-CN" dirty="0"/>
              <a:t>0</a:t>
            </a:r>
            <a:r>
              <a:rPr lang="zh-CN" altLang="en-US" dirty="0"/>
              <a:t>，则没有行返回。</a:t>
            </a:r>
          </a:p>
          <a:p>
            <a:pPr marL="0" indent="373380" fontAlgn="auto">
              <a:lnSpc>
                <a:spcPct val="150000"/>
              </a:lnSpc>
              <a:spcBef>
                <a:spcPts val="0"/>
              </a:spcBef>
              <a:buNone/>
            </a:pPr>
            <a:r>
              <a:rPr lang="en-US" altLang="zh-CN" dirty="0">
                <a:solidFill>
                  <a:srgbClr val="E24747"/>
                </a:solidFill>
              </a:rPr>
              <a:t>RELATIVE n | @</a:t>
            </a:r>
            <a:r>
              <a:rPr lang="en-US" altLang="zh-CN" dirty="0" err="1">
                <a:solidFill>
                  <a:srgbClr val="E24747"/>
                </a:solidFill>
              </a:rPr>
              <a:t>nvar</a:t>
            </a:r>
            <a:r>
              <a:rPr lang="zh-CN" altLang="en-US" dirty="0">
                <a:solidFill>
                  <a:srgbClr val="E24747"/>
                </a:solidFill>
              </a:rPr>
              <a:t>：</a:t>
            </a:r>
            <a:r>
              <a:rPr lang="zh-CN" altLang="en-US" dirty="0"/>
              <a:t>如果</a:t>
            </a:r>
            <a:r>
              <a:rPr lang="en-US" altLang="zh-CN" dirty="0"/>
              <a:t>n</a:t>
            </a:r>
            <a:r>
              <a:rPr lang="zh-CN" altLang="en-US" dirty="0"/>
              <a:t>或</a:t>
            </a:r>
            <a:r>
              <a:rPr lang="en-US" altLang="zh-CN" dirty="0"/>
              <a:t>@</a:t>
            </a:r>
            <a:r>
              <a:rPr lang="en-US" altLang="zh-CN" dirty="0" err="1"/>
              <a:t>nvar</a:t>
            </a:r>
            <a:r>
              <a:rPr lang="zh-CN" altLang="en-US" dirty="0"/>
              <a:t>为正数，则读取当前行之后的第</a:t>
            </a:r>
            <a:r>
              <a:rPr lang="en-US" altLang="zh-CN" dirty="0"/>
              <a:t>n</a:t>
            </a:r>
            <a:r>
              <a:rPr lang="zh-CN" altLang="en-US" dirty="0"/>
              <a:t>行，并将返回的行变为新的当前行；如果</a:t>
            </a:r>
            <a:r>
              <a:rPr lang="en-US" altLang="zh-CN" dirty="0"/>
              <a:t>n</a:t>
            </a:r>
            <a:r>
              <a:rPr lang="zh-CN" altLang="en-US" dirty="0"/>
              <a:t>或</a:t>
            </a:r>
            <a:r>
              <a:rPr lang="en-US" altLang="zh-CN" dirty="0"/>
              <a:t>@</a:t>
            </a:r>
            <a:r>
              <a:rPr lang="en-US" altLang="zh-CN" dirty="0" err="1"/>
              <a:t>nvar</a:t>
            </a:r>
            <a:r>
              <a:rPr lang="zh-CN" altLang="en-US" dirty="0"/>
              <a:t>为负数，则读取当前行之前的第</a:t>
            </a:r>
            <a:r>
              <a:rPr lang="en-US" altLang="zh-CN" dirty="0"/>
              <a:t>n</a:t>
            </a:r>
            <a:r>
              <a:rPr lang="zh-CN" altLang="en-US" dirty="0"/>
              <a:t>行，并将返回的行变为新的当前行；如果</a:t>
            </a:r>
            <a:r>
              <a:rPr lang="en-US" altLang="zh-CN" dirty="0"/>
              <a:t>n</a:t>
            </a:r>
            <a:r>
              <a:rPr lang="zh-CN" altLang="en-US" dirty="0"/>
              <a:t>或</a:t>
            </a:r>
            <a:r>
              <a:rPr lang="en-US" altLang="zh-CN" dirty="0"/>
              <a:t>@</a:t>
            </a:r>
            <a:r>
              <a:rPr lang="en-US" altLang="zh-CN" dirty="0" err="1"/>
              <a:t>nvar</a:t>
            </a:r>
            <a:r>
              <a:rPr lang="zh-CN" altLang="en-US" dirty="0"/>
              <a:t>为</a:t>
            </a:r>
            <a:r>
              <a:rPr lang="en-US" altLang="zh-CN" dirty="0"/>
              <a:t>0</a:t>
            </a:r>
            <a:r>
              <a:rPr lang="zh-CN" altLang="en-US" dirty="0"/>
              <a:t>，则读取当前行。</a:t>
            </a:r>
          </a:p>
          <a:p>
            <a:pPr marL="0" indent="373380" fontAlgn="auto">
              <a:lnSpc>
                <a:spcPct val="150000"/>
              </a:lnSpc>
              <a:spcBef>
                <a:spcPts val="0"/>
              </a:spcBef>
              <a:buNone/>
            </a:pPr>
            <a:r>
              <a:rPr lang="en-US" altLang="zh-CN" dirty="0">
                <a:solidFill>
                  <a:srgbClr val="E24747"/>
                </a:solidFill>
              </a:rPr>
              <a:t>GLOBAL</a:t>
            </a:r>
            <a:r>
              <a:rPr lang="zh-CN" altLang="en-US" dirty="0">
                <a:solidFill>
                  <a:srgbClr val="E24747"/>
                </a:solidFill>
              </a:rPr>
              <a:t>：</a:t>
            </a:r>
            <a:r>
              <a:rPr lang="zh-CN" altLang="en-US" dirty="0"/>
              <a:t>指定游标为全局游标。</a:t>
            </a:r>
          </a:p>
          <a:p>
            <a:pPr marL="0" indent="373380" fontAlgn="auto">
              <a:lnSpc>
                <a:spcPct val="150000"/>
              </a:lnSpc>
              <a:spcBef>
                <a:spcPts val="0"/>
              </a:spcBef>
              <a:buNone/>
            </a:pPr>
            <a:r>
              <a:rPr lang="en-US" altLang="zh-CN" dirty="0">
                <a:solidFill>
                  <a:srgbClr val="E24747"/>
                </a:solidFill>
              </a:rPr>
              <a:t>INTO @</a:t>
            </a:r>
            <a:r>
              <a:rPr lang="zh-CN" altLang="en-US" dirty="0">
                <a:solidFill>
                  <a:srgbClr val="E24747"/>
                </a:solidFill>
              </a:rPr>
              <a:t>变量名</a:t>
            </a:r>
            <a:r>
              <a:rPr lang="en-US" altLang="zh-CN" dirty="0">
                <a:solidFill>
                  <a:srgbClr val="E24747"/>
                </a:solidFill>
              </a:rPr>
              <a:t>[, </a:t>
            </a:r>
            <a:r>
              <a:rPr lang="en-US" altLang="zh-CN" dirty="0">
                <a:solidFill>
                  <a:srgbClr val="E24747"/>
                </a:solidFill>
                <a:latin typeface="Arial" panose="020B0604020202020204" pitchFamily="34" charset="0"/>
              </a:rPr>
              <a:t>…</a:t>
            </a:r>
            <a:r>
              <a:rPr lang="en-US" altLang="zh-CN" dirty="0">
                <a:solidFill>
                  <a:srgbClr val="E24747"/>
                </a:solidFill>
              </a:rPr>
              <a:t> n]</a:t>
            </a:r>
            <a:r>
              <a:rPr lang="zh-CN" altLang="en-US" dirty="0">
                <a:solidFill>
                  <a:srgbClr val="E24747"/>
                </a:solidFill>
              </a:rPr>
              <a:t>：</a:t>
            </a:r>
            <a:r>
              <a:rPr lang="zh-CN" altLang="en-US" dirty="0"/>
              <a:t>允许读取的数据存放在多个变量中。在变量行中的每个变量必须与结果集中相应的属性列对应（顺序、数据类型等）。</a:t>
            </a:r>
          </a:p>
        </p:txBody>
      </p:sp>
      <p:sp>
        <p:nvSpPr>
          <p:cNvPr id="4" name="日期占位符 3"/>
          <p:cNvSpPr>
            <a:spLocks noGrp="1"/>
          </p:cNvSpPr>
          <p:nvPr>
            <p:ph type="dt" sz="half" idx="10"/>
          </p:nvPr>
        </p:nvSpPr>
        <p:spPr/>
        <p:txBody>
          <a:bodyPr/>
          <a:lstStyle/>
          <a:p>
            <a:pPr>
              <a:defRPr/>
            </a:pPr>
            <a:fld id="{9F291305-3660-4108-B1C5-B4B94525E5D9}"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24E470-0545-45EB-9B7F-8D8E6038F913}" type="slidenum">
              <a:rPr lang="en-US" altLang="zh-CN">
                <a:latin typeface="Tahoma" panose="020B0604030504040204" pitchFamily="34" charset="0"/>
              </a:rPr>
              <a:t>67</a:t>
            </a:fld>
            <a:r>
              <a:rPr lang="en-US" altLang="zh-CN">
                <a:latin typeface="Tahoma" panose="020B0604030504040204" pitchFamily="34" charset="0"/>
              </a:rPr>
              <a:t>/69</a:t>
            </a:r>
          </a:p>
        </p:txBody>
      </p:sp>
    </p:spTree>
  </p:cSld>
  <p:clrMapOvr>
    <a:masterClrMapping/>
  </p:clrMapOvr>
  <p:transition>
    <p:wipe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3"/>
          <p:cNvSpPr>
            <a:spLocks noGrp="1" noChangeArrowheads="1"/>
          </p:cNvSpPr>
          <p:nvPr>
            <p:ph type="title"/>
          </p:nvPr>
        </p:nvSpPr>
        <p:spPr>
          <a:xfrm>
            <a:off x="623888" y="-45245"/>
            <a:ext cx="10871200" cy="731839"/>
          </a:xfrm>
          <a:noFill/>
        </p:spPr>
        <p:txBody>
          <a:bodyPr/>
          <a:lstStyle/>
          <a:p>
            <a:pPr eaLnBrk="1" hangingPunct="1"/>
            <a:r>
              <a:rPr lang="zh-CN" altLang="en-US" sz="3600"/>
              <a:t>游标的管理</a:t>
            </a:r>
            <a:r>
              <a:rPr lang="en-US" altLang="zh-CN" sz="3600"/>
              <a:t>(9)</a:t>
            </a:r>
          </a:p>
        </p:txBody>
      </p:sp>
      <p:sp>
        <p:nvSpPr>
          <p:cNvPr id="70660" name="Rectangle 2"/>
          <p:cNvSpPr>
            <a:spLocks noGrp="1" noChangeArrowheads="1"/>
          </p:cNvSpPr>
          <p:nvPr>
            <p:ph idx="1"/>
          </p:nvPr>
        </p:nvSpPr>
        <p:spPr>
          <a:xfrm>
            <a:off x="1544320" y="1052514"/>
            <a:ext cx="9950768" cy="4752975"/>
          </a:xfrm>
        </p:spPr>
        <p:txBody>
          <a:bodyPr>
            <a:normAutofit fontScale="50000" lnSpcReduction="20000"/>
          </a:bodyPr>
          <a:lstStyle/>
          <a:p>
            <a:pPr marL="0" indent="373380" algn="just" fontAlgn="auto">
              <a:lnSpc>
                <a:spcPct val="150000"/>
              </a:lnSpc>
              <a:buNone/>
            </a:pPr>
            <a:r>
              <a:rPr lang="en-US" altLang="zh-CN" dirty="0"/>
              <a:t> </a:t>
            </a:r>
            <a:r>
              <a:rPr lang="en-US" altLang="zh-CN" dirty="0">
                <a:solidFill>
                  <a:srgbClr val="E24747"/>
                </a:solidFill>
              </a:rPr>
              <a:t>@@FETCH_STATUS</a:t>
            </a:r>
            <a:r>
              <a:rPr lang="zh-CN" altLang="en-US" dirty="0"/>
              <a:t>全局变量返回上次执行</a:t>
            </a:r>
            <a:r>
              <a:rPr lang="en-US" altLang="zh-CN" dirty="0"/>
              <a:t>FETCH</a:t>
            </a:r>
            <a:r>
              <a:rPr lang="zh-CN" altLang="en-US" dirty="0"/>
              <a:t>命令的状态。返回值如下：</a:t>
            </a:r>
          </a:p>
          <a:p>
            <a:pPr marL="0" indent="373380" algn="just" fontAlgn="auto">
              <a:lnSpc>
                <a:spcPct val="150000"/>
              </a:lnSpc>
              <a:buNone/>
            </a:pPr>
            <a:r>
              <a:rPr lang="en-US" altLang="zh-CN" dirty="0"/>
              <a:t>0</a:t>
            </a:r>
            <a:r>
              <a:rPr lang="zh-CN" altLang="en-US" dirty="0"/>
              <a:t>：表示 </a:t>
            </a:r>
            <a:r>
              <a:rPr lang="en-US" altLang="zh-CN" dirty="0"/>
              <a:t>FETCH </a:t>
            </a:r>
            <a:r>
              <a:rPr lang="zh-CN" altLang="en-US" dirty="0"/>
              <a:t>语句成功。</a:t>
            </a:r>
          </a:p>
          <a:p>
            <a:pPr marL="0" indent="373380" algn="just" fontAlgn="auto">
              <a:lnSpc>
                <a:spcPct val="150000"/>
              </a:lnSpc>
              <a:buNone/>
            </a:pPr>
            <a:r>
              <a:rPr lang="en-US" altLang="zh-CN" dirty="0"/>
              <a:t>-1</a:t>
            </a:r>
            <a:r>
              <a:rPr lang="zh-CN" altLang="en-US" dirty="0"/>
              <a:t>：表示</a:t>
            </a:r>
            <a:r>
              <a:rPr lang="en-US" altLang="zh-CN" dirty="0"/>
              <a:t>FETCH </a:t>
            </a:r>
            <a:r>
              <a:rPr lang="zh-CN" altLang="en-US" dirty="0"/>
              <a:t>语句失败或此行不在结果集中。</a:t>
            </a:r>
          </a:p>
          <a:p>
            <a:pPr marL="0" indent="373380" algn="just" fontAlgn="auto">
              <a:lnSpc>
                <a:spcPct val="150000"/>
              </a:lnSpc>
              <a:buNone/>
            </a:pPr>
            <a:r>
              <a:rPr lang="en-US" altLang="zh-CN" dirty="0"/>
              <a:t>-2</a:t>
            </a:r>
            <a:r>
              <a:rPr lang="zh-CN" altLang="en-US" dirty="0"/>
              <a:t>：表示被读取的行不存在。</a:t>
            </a:r>
          </a:p>
          <a:p>
            <a:pPr marL="0" indent="373380" algn="just" fontAlgn="auto">
              <a:lnSpc>
                <a:spcPct val="150000"/>
              </a:lnSpc>
              <a:spcBef>
                <a:spcPct val="30000"/>
              </a:spcBef>
              <a:buNone/>
            </a:pPr>
            <a:r>
              <a:rPr lang="zh-CN" altLang="en-US" dirty="0">
                <a:solidFill>
                  <a:srgbClr val="006600"/>
                </a:solidFill>
              </a:rPr>
              <a:t>例</a:t>
            </a:r>
            <a:r>
              <a:rPr lang="en-US" altLang="zh-CN" dirty="0">
                <a:solidFill>
                  <a:srgbClr val="006600"/>
                </a:solidFill>
              </a:rPr>
              <a:t> </a:t>
            </a:r>
            <a:r>
              <a:rPr lang="zh-CN" altLang="en-US" dirty="0"/>
              <a:t>从例</a:t>
            </a:r>
            <a:r>
              <a:rPr lang="en-US" altLang="zh-CN" dirty="0"/>
              <a:t>6.47</a:t>
            </a:r>
            <a:r>
              <a:rPr lang="zh-CN" altLang="en-US" dirty="0"/>
              <a:t>所声明的游标中读取数据。</a:t>
            </a:r>
          </a:p>
          <a:p>
            <a:pPr marL="0" indent="373380" algn="just" fontAlgn="auto">
              <a:lnSpc>
                <a:spcPct val="150000"/>
              </a:lnSpc>
              <a:buNone/>
            </a:pPr>
            <a:r>
              <a:rPr lang="zh-CN" altLang="en-US" dirty="0"/>
              <a:t>    </a:t>
            </a:r>
            <a:r>
              <a:rPr lang="en-US" altLang="zh-CN" dirty="0"/>
              <a:t>GO</a:t>
            </a:r>
          </a:p>
          <a:p>
            <a:pPr marL="0" indent="373380" algn="just" fontAlgn="auto">
              <a:lnSpc>
                <a:spcPct val="150000"/>
              </a:lnSpc>
              <a:buNone/>
            </a:pPr>
            <a:r>
              <a:rPr lang="en-US" altLang="zh-CN" dirty="0"/>
              <a:t>    FETCH NEXT FROM </a:t>
            </a:r>
            <a:r>
              <a:rPr lang="en-US" altLang="zh-CN" dirty="0" err="1"/>
              <a:t>S_Cursor</a:t>
            </a:r>
            <a:endParaRPr lang="en-US" altLang="zh-CN" dirty="0"/>
          </a:p>
          <a:p>
            <a:pPr marL="0" indent="373380" algn="just" fontAlgn="auto">
              <a:lnSpc>
                <a:spcPct val="150000"/>
              </a:lnSpc>
              <a:buNone/>
            </a:pPr>
            <a:r>
              <a:rPr lang="en-US" altLang="zh-CN" dirty="0"/>
              <a:t>    GO</a:t>
            </a:r>
          </a:p>
        </p:txBody>
      </p:sp>
      <p:sp>
        <p:nvSpPr>
          <p:cNvPr id="4" name="日期占位符 3"/>
          <p:cNvSpPr>
            <a:spLocks noGrp="1"/>
          </p:cNvSpPr>
          <p:nvPr>
            <p:ph type="dt" sz="half" idx="10"/>
          </p:nvPr>
        </p:nvSpPr>
        <p:spPr/>
        <p:txBody>
          <a:bodyPr/>
          <a:lstStyle/>
          <a:p>
            <a:pPr>
              <a:defRPr/>
            </a:pPr>
            <a:fld id="{C6C111EC-2B3C-4EB8-AB46-7789527F5C4F}"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3B023FD-D95D-4EAB-B5DF-2F3EC10E5511}" type="slidenum">
              <a:rPr lang="en-US" altLang="zh-CN">
                <a:latin typeface="Tahoma" panose="020B0604030504040204" pitchFamily="34" charset="0"/>
              </a:rPr>
              <a:t>68</a:t>
            </a:fld>
            <a:r>
              <a:rPr lang="en-US" altLang="zh-CN">
                <a:latin typeface="Tahoma" panose="020B0604030504040204" pitchFamily="34" charset="0"/>
              </a:rPr>
              <a:t>/69</a:t>
            </a:r>
          </a:p>
        </p:txBody>
      </p:sp>
    </p:spTree>
  </p:cSld>
  <p:clrMapOvr>
    <a:masterClrMapping/>
  </p:clrMapOvr>
  <p:transition>
    <p:strips/>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type="title"/>
          </p:nvPr>
        </p:nvSpPr>
        <p:spPr>
          <a:xfrm>
            <a:off x="623888" y="-88547"/>
            <a:ext cx="10871200" cy="731839"/>
          </a:xfrm>
          <a:noFill/>
        </p:spPr>
        <p:txBody>
          <a:bodyPr/>
          <a:lstStyle/>
          <a:p>
            <a:pPr eaLnBrk="1" hangingPunct="1"/>
            <a:r>
              <a:rPr lang="zh-CN" altLang="en-US" sz="3600"/>
              <a:t>游标的管理</a:t>
            </a:r>
            <a:r>
              <a:rPr lang="en-US" altLang="zh-CN" sz="3600"/>
              <a:t>(10)</a:t>
            </a:r>
          </a:p>
        </p:txBody>
      </p:sp>
      <p:sp>
        <p:nvSpPr>
          <p:cNvPr id="71684" name="Rectangle 2"/>
          <p:cNvSpPr>
            <a:spLocks noGrp="1" noChangeArrowheads="1"/>
          </p:cNvSpPr>
          <p:nvPr>
            <p:ph idx="1"/>
          </p:nvPr>
        </p:nvSpPr>
        <p:spPr>
          <a:xfrm>
            <a:off x="1686560" y="861078"/>
            <a:ext cx="9702799" cy="5277485"/>
          </a:xfrm>
        </p:spPr>
        <p:txBody>
          <a:bodyPr>
            <a:normAutofit fontScale="97500"/>
          </a:bodyPr>
          <a:lstStyle/>
          <a:p>
            <a:pPr marL="0" indent="373380" algn="just" fontAlgn="auto">
              <a:lnSpc>
                <a:spcPct val="150000"/>
              </a:lnSpc>
              <a:buClr>
                <a:schemeClr val="hlink"/>
              </a:buClr>
              <a:buSzPct val="95000"/>
              <a:buFont typeface="Wingdings" panose="05000000000000000000" pitchFamily="2" charset="2"/>
              <a:buChar char="v"/>
            </a:pPr>
            <a:r>
              <a:rPr lang="zh-CN" altLang="en-US" sz="2000" dirty="0">
                <a:solidFill>
                  <a:srgbClr val="148BD4"/>
                </a:solidFill>
              </a:rPr>
              <a:t>关闭游标</a:t>
            </a:r>
            <a:endParaRPr lang="zh-CN" altLang="en-US" sz="2000" dirty="0">
              <a:solidFill>
                <a:srgbClr val="0000CC"/>
              </a:solidFill>
            </a:endParaRPr>
          </a:p>
          <a:p>
            <a:pPr marL="0" indent="373380" algn="just" fontAlgn="auto">
              <a:lnSpc>
                <a:spcPct val="150000"/>
              </a:lnSpc>
              <a:spcBef>
                <a:spcPct val="30000"/>
              </a:spcBef>
              <a:buNone/>
            </a:pPr>
            <a:r>
              <a:rPr lang="zh-CN" altLang="en-US" sz="2000" dirty="0"/>
              <a:t>在处理完结果集中数据之后，必须关闭游标来</a:t>
            </a:r>
            <a:r>
              <a:rPr lang="zh-CN" altLang="en-US" sz="2000" b="1" dirty="0">
                <a:solidFill>
                  <a:srgbClr val="0070C0"/>
                </a:solidFill>
              </a:rPr>
              <a:t>释放结果集</a:t>
            </a:r>
            <a:r>
              <a:rPr lang="zh-CN" altLang="en-US" sz="2000" dirty="0"/>
              <a:t>。可以使用</a:t>
            </a:r>
            <a:r>
              <a:rPr lang="en-US" altLang="zh-CN" sz="2000" dirty="0"/>
              <a:t>CLOSE</a:t>
            </a:r>
            <a:r>
              <a:rPr lang="zh-CN" altLang="en-US" sz="2000" dirty="0"/>
              <a:t>语句来关闭游标，但此语句不释放与游标有关的一切资源。语句格式如下：</a:t>
            </a:r>
          </a:p>
          <a:p>
            <a:pPr marL="0" indent="373380" algn="just" fontAlgn="auto">
              <a:lnSpc>
                <a:spcPct val="150000"/>
              </a:lnSpc>
              <a:spcBef>
                <a:spcPct val="20000"/>
              </a:spcBef>
              <a:spcAft>
                <a:spcPct val="20000"/>
              </a:spcAft>
              <a:buNone/>
            </a:pPr>
            <a:r>
              <a:rPr lang="en-US" altLang="zh-CN" sz="2000" dirty="0">
                <a:solidFill>
                  <a:srgbClr val="003300"/>
                </a:solidFill>
              </a:rPr>
              <a:t>CLOSE[GLOBAL]&lt;</a:t>
            </a:r>
            <a:r>
              <a:rPr lang="zh-CN" altLang="en-US" sz="2000" dirty="0">
                <a:solidFill>
                  <a:srgbClr val="003300"/>
                </a:solidFill>
              </a:rPr>
              <a:t>游标名</a:t>
            </a:r>
            <a:r>
              <a:rPr lang="en-US" altLang="zh-CN" sz="2000" dirty="0">
                <a:solidFill>
                  <a:srgbClr val="003300"/>
                </a:solidFill>
              </a:rPr>
              <a:t>&gt;|&lt;</a:t>
            </a:r>
            <a:r>
              <a:rPr lang="zh-CN" altLang="en-US" sz="2000" dirty="0">
                <a:solidFill>
                  <a:srgbClr val="003300"/>
                </a:solidFill>
              </a:rPr>
              <a:t>游标变量名</a:t>
            </a:r>
            <a:r>
              <a:rPr lang="en-US" altLang="zh-CN" sz="2000" dirty="0">
                <a:solidFill>
                  <a:srgbClr val="003300"/>
                </a:solidFill>
              </a:rPr>
              <a:t>&gt;</a:t>
            </a:r>
          </a:p>
          <a:p>
            <a:pPr marL="0" indent="373380" algn="just" fontAlgn="auto">
              <a:lnSpc>
                <a:spcPct val="150000"/>
              </a:lnSpc>
              <a:buNone/>
            </a:pPr>
            <a:r>
              <a:rPr lang="zh-CN" altLang="en-US" sz="2000" dirty="0"/>
              <a:t>其中各参数意义与打开命令一致。</a:t>
            </a:r>
          </a:p>
          <a:p>
            <a:pPr marL="0" indent="373380" algn="just" fontAlgn="auto">
              <a:lnSpc>
                <a:spcPct val="150000"/>
              </a:lnSpc>
              <a:spcBef>
                <a:spcPct val="30000"/>
              </a:spcBef>
              <a:buNone/>
            </a:pPr>
            <a:r>
              <a:rPr lang="zh-CN" altLang="en-US" sz="2000" dirty="0">
                <a:solidFill>
                  <a:srgbClr val="006600"/>
                </a:solidFill>
              </a:rPr>
              <a:t>例</a:t>
            </a:r>
            <a:r>
              <a:rPr lang="en-US" altLang="zh-CN" sz="2000" dirty="0">
                <a:solidFill>
                  <a:srgbClr val="006600"/>
                </a:solidFill>
              </a:rPr>
              <a:t> </a:t>
            </a:r>
            <a:r>
              <a:rPr lang="en-US" altLang="zh-CN" sz="2000" dirty="0"/>
              <a:t> </a:t>
            </a:r>
            <a:r>
              <a:rPr lang="zh-CN" altLang="en-US" sz="2000" dirty="0"/>
              <a:t>关闭例</a:t>
            </a:r>
            <a:r>
              <a:rPr lang="en-US" altLang="zh-CN" sz="2000" dirty="0"/>
              <a:t>6.47</a:t>
            </a:r>
            <a:r>
              <a:rPr lang="zh-CN" altLang="en-US" sz="2000" dirty="0"/>
              <a:t>所声明的游标。</a:t>
            </a:r>
          </a:p>
          <a:p>
            <a:pPr marL="0" indent="373380" algn="just" fontAlgn="auto">
              <a:lnSpc>
                <a:spcPct val="150000"/>
              </a:lnSpc>
              <a:buNone/>
            </a:pPr>
            <a:r>
              <a:rPr lang="zh-CN" altLang="en-US" sz="2000" dirty="0"/>
              <a:t>     </a:t>
            </a:r>
            <a:r>
              <a:rPr lang="en-US" altLang="zh-CN" sz="2000" dirty="0"/>
              <a:t>GO</a:t>
            </a:r>
          </a:p>
          <a:p>
            <a:pPr marL="0" indent="373380" algn="just" fontAlgn="auto">
              <a:lnSpc>
                <a:spcPct val="150000"/>
              </a:lnSpc>
              <a:buNone/>
            </a:pPr>
            <a:r>
              <a:rPr lang="en-US" altLang="zh-CN" sz="2000" dirty="0"/>
              <a:t>     CLOSE </a:t>
            </a:r>
            <a:r>
              <a:rPr lang="en-US" altLang="zh-CN" sz="2000" dirty="0" err="1"/>
              <a:t>S_Cursor</a:t>
            </a:r>
            <a:endParaRPr lang="en-US" altLang="zh-CN" sz="2000" dirty="0"/>
          </a:p>
          <a:p>
            <a:pPr marL="0" indent="373380" algn="just" fontAlgn="auto">
              <a:lnSpc>
                <a:spcPct val="150000"/>
              </a:lnSpc>
              <a:buNone/>
            </a:pPr>
            <a:r>
              <a:rPr lang="en-US" altLang="zh-CN" sz="2000" dirty="0"/>
              <a:t>     GO</a:t>
            </a:r>
          </a:p>
        </p:txBody>
      </p:sp>
      <p:sp>
        <p:nvSpPr>
          <p:cNvPr id="4" name="日期占位符 3"/>
          <p:cNvSpPr>
            <a:spLocks noGrp="1"/>
          </p:cNvSpPr>
          <p:nvPr>
            <p:ph type="dt" sz="half" idx="10"/>
          </p:nvPr>
        </p:nvSpPr>
        <p:spPr/>
        <p:txBody>
          <a:bodyPr/>
          <a:lstStyle/>
          <a:p>
            <a:pPr>
              <a:defRPr/>
            </a:pPr>
            <a:fld id="{34AA7980-51C1-4844-B139-7D27B00ED5CE}"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E6F9B2-E8B8-4F51-9FCA-A84F5CDB0142}" type="slidenum">
              <a:rPr lang="en-US" altLang="zh-CN">
                <a:latin typeface="Tahoma" panose="020B0604030504040204" pitchFamily="34" charset="0"/>
              </a:rPr>
              <a:t>69</a:t>
            </a:fld>
            <a:r>
              <a:rPr lang="en-US" altLang="zh-CN">
                <a:latin typeface="Tahoma" panose="020B0604030504040204" pitchFamily="34" charset="0"/>
              </a:rPr>
              <a:t>/69</a:t>
            </a:r>
          </a:p>
        </p:txBody>
      </p:sp>
    </p:spTree>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23888" y="-42204"/>
            <a:ext cx="10871200" cy="731839"/>
          </a:xfrm>
        </p:spPr>
        <p:txBody>
          <a:bodyPr/>
          <a:lstStyle/>
          <a:p>
            <a:pPr eaLnBrk="1" hangingPunct="1"/>
            <a:r>
              <a:rPr lang="zh-CN" altLang="en-US" sz="3600"/>
              <a:t>简单查询</a:t>
            </a:r>
            <a:r>
              <a:rPr lang="en-US" altLang="zh-CN" sz="3600"/>
              <a:t>(2) </a:t>
            </a:r>
          </a:p>
        </p:txBody>
      </p:sp>
      <p:sp>
        <p:nvSpPr>
          <p:cNvPr id="9221" name="Rectangle 3"/>
          <p:cNvSpPr>
            <a:spLocks noGrp="1" noChangeArrowheads="1"/>
          </p:cNvSpPr>
          <p:nvPr>
            <p:ph idx="1"/>
          </p:nvPr>
        </p:nvSpPr>
        <p:spPr>
          <a:xfrm>
            <a:off x="1229360" y="981076"/>
            <a:ext cx="10363200" cy="4752975"/>
          </a:xfrm>
        </p:spPr>
        <p:txBody>
          <a:bodyPr>
            <a:normAutofit fontScale="97500"/>
          </a:bodyPr>
          <a:lstStyle/>
          <a:p>
            <a:pPr marL="0" indent="373380"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148BD4"/>
                </a:solidFill>
              </a:rPr>
              <a:t>查询全部列  </a:t>
            </a:r>
            <a:endParaRPr lang="zh-CN" altLang="en-US" sz="2000" dirty="0">
              <a:solidFill>
                <a:srgbClr val="0000CC"/>
              </a:solidFill>
            </a:endParaRPr>
          </a:p>
          <a:p>
            <a:pPr marL="0" indent="373380" fontAlgn="auto">
              <a:lnSpc>
                <a:spcPct val="150000"/>
              </a:lnSpc>
              <a:spcBef>
                <a:spcPts val="0"/>
              </a:spcBef>
              <a:buNone/>
            </a:pPr>
            <a:r>
              <a:rPr lang="zh-CN" altLang="en-US" sz="2000" dirty="0"/>
              <a:t>  将表中的所有属性列都选出来，可以有两种方法。一种方法就是在</a:t>
            </a:r>
            <a:r>
              <a:rPr lang="en-US" altLang="zh-CN" sz="2000" dirty="0"/>
              <a:t>SELECT</a:t>
            </a:r>
            <a:r>
              <a:rPr lang="zh-CN" altLang="en-US" sz="2000" dirty="0"/>
              <a:t>关键字后面列出所有列名；另一种方法是如果列的显示顺序与其在基表中的顺序相同，也可以简单地将</a:t>
            </a:r>
            <a:r>
              <a:rPr lang="en-US" altLang="zh-CN" sz="2000" dirty="0"/>
              <a:t>&lt;</a:t>
            </a:r>
            <a:r>
              <a:rPr lang="zh-CN" altLang="en-US" sz="2000" dirty="0"/>
              <a:t>目标列表达式</a:t>
            </a:r>
            <a:r>
              <a:rPr lang="en-US" altLang="zh-CN" sz="2000" dirty="0"/>
              <a:t>&gt;</a:t>
            </a:r>
            <a:r>
              <a:rPr lang="zh-CN" altLang="en-US" sz="2000" dirty="0"/>
              <a:t>指定为</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a:t>
            </a:r>
          </a:p>
          <a:p>
            <a:pPr marL="0" indent="373380" fontAlgn="auto">
              <a:lnSpc>
                <a:spcPct val="150000"/>
              </a:lnSpc>
              <a:spcBef>
                <a:spcPts val="0"/>
              </a:spcBef>
              <a:buNone/>
            </a:pPr>
            <a:r>
              <a:rPr lang="zh-CN" altLang="en-US" sz="2000" dirty="0">
                <a:solidFill>
                  <a:srgbClr val="006600"/>
                </a:solidFill>
              </a:rPr>
              <a:t>例 </a:t>
            </a:r>
            <a:r>
              <a:rPr lang="en-US" altLang="zh-CN" sz="2000" dirty="0"/>
              <a:t> </a:t>
            </a:r>
            <a:r>
              <a:rPr lang="zh-CN" altLang="en-US" sz="2000" dirty="0"/>
              <a:t>查询全体学生的详细记录。    </a:t>
            </a:r>
          </a:p>
          <a:p>
            <a:pPr marL="0" indent="373380" fontAlgn="auto">
              <a:lnSpc>
                <a:spcPct val="150000"/>
              </a:lnSpc>
              <a:spcBef>
                <a:spcPts val="0"/>
              </a:spcBef>
              <a:buNone/>
            </a:pPr>
            <a:r>
              <a:rPr lang="zh-CN" altLang="en-US" sz="2000" dirty="0"/>
              <a:t>    </a:t>
            </a:r>
            <a:r>
              <a:rPr lang="en-US" altLang="zh-CN" sz="2000" dirty="0"/>
              <a:t>USE JXGL</a:t>
            </a:r>
          </a:p>
          <a:p>
            <a:pPr marL="0" indent="373380" fontAlgn="auto">
              <a:lnSpc>
                <a:spcPct val="150000"/>
              </a:lnSpc>
              <a:spcBef>
                <a:spcPts val="0"/>
              </a:spcBef>
              <a:buNone/>
            </a:pPr>
            <a:r>
              <a:rPr lang="en-US" altLang="zh-CN" sz="2000" dirty="0"/>
              <a:t>    GO</a:t>
            </a:r>
          </a:p>
          <a:p>
            <a:pPr marL="0" indent="373380" fontAlgn="auto">
              <a:lnSpc>
                <a:spcPct val="150000"/>
              </a:lnSpc>
              <a:spcBef>
                <a:spcPts val="0"/>
              </a:spcBef>
              <a:buNone/>
            </a:pPr>
            <a:r>
              <a:rPr lang="en-US" altLang="zh-CN" sz="2000" dirty="0"/>
              <a:t>    SELECT </a:t>
            </a:r>
            <a:r>
              <a:rPr lang="en-US" altLang="zh-CN" sz="2000" b="1" dirty="0">
                <a:solidFill>
                  <a:srgbClr val="FF0000"/>
                </a:solidFill>
              </a:rPr>
              <a:t>*</a:t>
            </a:r>
          </a:p>
          <a:p>
            <a:pPr marL="0" indent="373380" fontAlgn="auto">
              <a:lnSpc>
                <a:spcPct val="150000"/>
              </a:lnSpc>
              <a:spcBef>
                <a:spcPts val="0"/>
              </a:spcBef>
              <a:buNone/>
            </a:pPr>
            <a:r>
              <a:rPr lang="en-US" altLang="zh-CN" sz="2000" dirty="0"/>
              <a:t>    FROM S</a:t>
            </a:r>
          </a:p>
          <a:p>
            <a:pPr marL="0" indent="373380" fontAlgn="auto">
              <a:lnSpc>
                <a:spcPct val="150000"/>
              </a:lnSpc>
              <a:spcBef>
                <a:spcPts val="0"/>
              </a:spcBef>
              <a:buNone/>
            </a:pPr>
            <a:r>
              <a:rPr lang="en-US" altLang="zh-CN" sz="2000" dirty="0"/>
              <a:t>    GO  </a:t>
            </a:r>
          </a:p>
        </p:txBody>
      </p:sp>
      <p:sp>
        <p:nvSpPr>
          <p:cNvPr id="4" name="日期占位符 3"/>
          <p:cNvSpPr>
            <a:spLocks noGrp="1"/>
          </p:cNvSpPr>
          <p:nvPr>
            <p:ph type="dt" sz="half" idx="10"/>
          </p:nvPr>
        </p:nvSpPr>
        <p:spPr/>
        <p:txBody>
          <a:bodyPr/>
          <a:lstStyle/>
          <a:p>
            <a:pPr>
              <a:defRPr/>
            </a:pPr>
            <a:fld id="{42EAB159-D3C7-4B3B-BF80-9420AB653244}"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327EE1-9E42-45A9-A3CD-172369AE6D1B}" type="slidenum">
              <a:rPr lang="en-US" altLang="zh-CN">
                <a:latin typeface="Tahoma" panose="020B0604030504040204" pitchFamily="34" charset="0"/>
              </a:rPr>
              <a:t>7</a:t>
            </a:fld>
            <a:r>
              <a:rPr lang="en-US" altLang="zh-CN">
                <a:latin typeface="Tahoma" panose="020B0604030504040204" pitchFamily="34" charset="0"/>
              </a:rPr>
              <a:t>/69</a:t>
            </a:r>
          </a:p>
        </p:txBody>
      </p:sp>
    </p:spTree>
  </p:cSld>
  <p:clrMapOvr>
    <a:masterClrMapping/>
  </p:clrMapOvr>
  <p:transition>
    <p:cover dir="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3"/>
          <p:cNvSpPr>
            <a:spLocks noGrp="1" noChangeArrowheads="1"/>
          </p:cNvSpPr>
          <p:nvPr>
            <p:ph type="title"/>
          </p:nvPr>
        </p:nvSpPr>
        <p:spPr>
          <a:xfrm>
            <a:off x="711200" y="-14068"/>
            <a:ext cx="10871200" cy="731839"/>
          </a:xfrm>
          <a:noFill/>
        </p:spPr>
        <p:txBody>
          <a:bodyPr/>
          <a:lstStyle/>
          <a:p>
            <a:pPr eaLnBrk="1" hangingPunct="1"/>
            <a:r>
              <a:rPr lang="zh-CN" altLang="en-US" sz="3600"/>
              <a:t>游标的管理</a:t>
            </a:r>
            <a:r>
              <a:rPr lang="en-US" altLang="zh-CN" sz="3600"/>
              <a:t>(11)</a:t>
            </a:r>
          </a:p>
        </p:txBody>
      </p:sp>
      <p:sp>
        <p:nvSpPr>
          <p:cNvPr id="72708" name="Rectangle 2"/>
          <p:cNvSpPr>
            <a:spLocks noGrp="1" noChangeArrowheads="1"/>
          </p:cNvSpPr>
          <p:nvPr>
            <p:ph idx="1"/>
          </p:nvPr>
        </p:nvSpPr>
        <p:spPr>
          <a:xfrm>
            <a:off x="1188721" y="1050924"/>
            <a:ext cx="9875520" cy="5305425"/>
          </a:xfrm>
        </p:spPr>
        <p:txBody>
          <a:bodyPr>
            <a:normAutofit fontScale="95000"/>
          </a:bodyPr>
          <a:lstStyle/>
          <a:p>
            <a:pPr marL="0" indent="373380" algn="just" fontAlgn="auto">
              <a:lnSpc>
                <a:spcPct val="150000"/>
              </a:lnSpc>
              <a:buClr>
                <a:schemeClr val="hlink"/>
              </a:buClr>
              <a:buSzPct val="95000"/>
              <a:buFont typeface="Wingdings" panose="05000000000000000000" pitchFamily="2" charset="2"/>
              <a:buChar char="v"/>
            </a:pPr>
            <a:r>
              <a:rPr lang="zh-CN" altLang="en-US" sz="2000" dirty="0">
                <a:solidFill>
                  <a:srgbClr val="148BD4"/>
                </a:solidFill>
              </a:rPr>
              <a:t>释放游标</a:t>
            </a:r>
            <a:endParaRPr lang="zh-CN" altLang="en-US" sz="2000" dirty="0">
              <a:solidFill>
                <a:srgbClr val="0000CC"/>
              </a:solidFill>
            </a:endParaRPr>
          </a:p>
          <a:p>
            <a:pPr marL="0" indent="373380" algn="just" fontAlgn="auto">
              <a:lnSpc>
                <a:spcPct val="150000"/>
              </a:lnSpc>
              <a:spcBef>
                <a:spcPct val="30000"/>
              </a:spcBef>
              <a:buNone/>
            </a:pPr>
            <a:r>
              <a:rPr lang="zh-CN" altLang="en-US" sz="2000" dirty="0"/>
              <a:t>游标使用不再需要之后，要</a:t>
            </a:r>
            <a:r>
              <a:rPr lang="zh-CN" altLang="en-US" sz="2000" b="1" dirty="0">
                <a:solidFill>
                  <a:srgbClr val="0070C0"/>
                </a:solidFill>
              </a:rPr>
              <a:t>释放游标</a:t>
            </a:r>
            <a:r>
              <a:rPr lang="zh-CN" altLang="en-US" sz="2000" dirty="0"/>
              <a:t>，以获取与游标有关的一切资源。语句格式如下：</a:t>
            </a:r>
          </a:p>
          <a:p>
            <a:pPr marL="0" indent="373380" algn="just" fontAlgn="auto">
              <a:lnSpc>
                <a:spcPct val="150000"/>
              </a:lnSpc>
              <a:spcBef>
                <a:spcPct val="20000"/>
              </a:spcBef>
              <a:spcAft>
                <a:spcPct val="20000"/>
              </a:spcAft>
              <a:buNone/>
            </a:pPr>
            <a:r>
              <a:rPr lang="en-US" altLang="zh-CN" sz="2000" dirty="0">
                <a:solidFill>
                  <a:srgbClr val="003300"/>
                </a:solidFill>
              </a:rPr>
              <a:t>DEALLOCATE[GLOBAL]&lt;</a:t>
            </a:r>
            <a:r>
              <a:rPr lang="zh-CN" altLang="en-US" sz="2000" dirty="0">
                <a:solidFill>
                  <a:srgbClr val="003300"/>
                </a:solidFill>
              </a:rPr>
              <a:t>游标名</a:t>
            </a:r>
            <a:r>
              <a:rPr lang="en-US" altLang="zh-CN" sz="2000" dirty="0">
                <a:solidFill>
                  <a:srgbClr val="003300"/>
                </a:solidFill>
              </a:rPr>
              <a:t>&gt;|&lt;</a:t>
            </a:r>
            <a:r>
              <a:rPr lang="zh-CN" altLang="en-US" sz="2000" dirty="0">
                <a:solidFill>
                  <a:srgbClr val="003300"/>
                </a:solidFill>
              </a:rPr>
              <a:t>游标变量名</a:t>
            </a:r>
            <a:r>
              <a:rPr lang="en-US" altLang="zh-CN" sz="2000" dirty="0">
                <a:solidFill>
                  <a:srgbClr val="003300"/>
                </a:solidFill>
              </a:rPr>
              <a:t>&gt;</a:t>
            </a:r>
          </a:p>
          <a:p>
            <a:pPr marL="0" indent="373380" algn="just" fontAlgn="auto">
              <a:lnSpc>
                <a:spcPct val="150000"/>
              </a:lnSpc>
              <a:buNone/>
            </a:pPr>
            <a:r>
              <a:rPr lang="zh-CN" altLang="en-US" sz="2000" dirty="0"/>
              <a:t>其中各参数意义与打开命令一致。</a:t>
            </a:r>
          </a:p>
          <a:p>
            <a:pPr marL="0" indent="373380" algn="just" fontAlgn="auto">
              <a:lnSpc>
                <a:spcPct val="150000"/>
              </a:lnSpc>
              <a:spcBef>
                <a:spcPct val="40000"/>
              </a:spcBef>
              <a:buNone/>
            </a:pPr>
            <a:r>
              <a:rPr lang="zh-CN" altLang="en-US" sz="2000" dirty="0">
                <a:solidFill>
                  <a:srgbClr val="006600"/>
                </a:solidFill>
              </a:rPr>
              <a:t>例</a:t>
            </a:r>
            <a:r>
              <a:rPr lang="en-US" altLang="zh-CN" sz="2000" dirty="0">
                <a:solidFill>
                  <a:srgbClr val="006600"/>
                </a:solidFill>
              </a:rPr>
              <a:t> </a:t>
            </a:r>
            <a:r>
              <a:rPr lang="en-US" altLang="zh-CN" sz="2000" dirty="0"/>
              <a:t> </a:t>
            </a:r>
            <a:r>
              <a:rPr lang="zh-CN" altLang="en-US" sz="2000" dirty="0"/>
              <a:t>释放例</a:t>
            </a:r>
            <a:r>
              <a:rPr lang="en-US" altLang="zh-CN" sz="2000" dirty="0"/>
              <a:t>6.47</a:t>
            </a:r>
            <a:r>
              <a:rPr lang="zh-CN" altLang="en-US" sz="2000" dirty="0"/>
              <a:t>所声明的游标。</a:t>
            </a:r>
          </a:p>
          <a:p>
            <a:pPr marL="0" indent="373380" algn="just" fontAlgn="auto">
              <a:lnSpc>
                <a:spcPct val="150000"/>
              </a:lnSpc>
              <a:buNone/>
            </a:pPr>
            <a:r>
              <a:rPr lang="zh-CN" altLang="en-US" sz="2000" dirty="0"/>
              <a:t>     </a:t>
            </a:r>
            <a:r>
              <a:rPr lang="en-US" altLang="zh-CN" sz="2000" dirty="0"/>
              <a:t>GO</a:t>
            </a:r>
          </a:p>
          <a:p>
            <a:pPr marL="0" indent="373380" algn="just" fontAlgn="auto">
              <a:lnSpc>
                <a:spcPct val="150000"/>
              </a:lnSpc>
              <a:buNone/>
            </a:pPr>
            <a:r>
              <a:rPr lang="en-US" altLang="zh-CN" sz="2000" dirty="0"/>
              <a:t>     DEALLOCATE </a:t>
            </a:r>
            <a:r>
              <a:rPr lang="en-US" altLang="zh-CN" sz="2000" dirty="0" err="1"/>
              <a:t>S_Cursor</a:t>
            </a:r>
            <a:endParaRPr lang="en-US" altLang="zh-CN" sz="2000" dirty="0"/>
          </a:p>
          <a:p>
            <a:pPr marL="0" indent="373380" algn="just" fontAlgn="auto">
              <a:lnSpc>
                <a:spcPct val="150000"/>
              </a:lnSpc>
              <a:buNone/>
            </a:pPr>
            <a:r>
              <a:rPr lang="en-US" altLang="zh-CN" sz="2000" dirty="0"/>
              <a:t>     GO</a:t>
            </a:r>
          </a:p>
        </p:txBody>
      </p:sp>
      <p:sp>
        <p:nvSpPr>
          <p:cNvPr id="4" name="日期占位符 3"/>
          <p:cNvSpPr>
            <a:spLocks noGrp="1"/>
          </p:cNvSpPr>
          <p:nvPr>
            <p:ph type="dt" sz="half" idx="10"/>
          </p:nvPr>
        </p:nvSpPr>
        <p:spPr/>
        <p:txBody>
          <a:bodyPr/>
          <a:lstStyle/>
          <a:p>
            <a:pPr>
              <a:defRPr/>
            </a:pPr>
            <a:fld id="{2A1E8CE9-5472-4A56-9238-D6A627E56B1C}"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5FAFD4-8B28-47D9-BC5A-BB02B8F5A483}" type="slidenum">
              <a:rPr lang="en-US" altLang="zh-CN">
                <a:latin typeface="Tahoma" panose="020B0604030504040204" pitchFamily="34" charset="0"/>
              </a:rPr>
              <a:t>70</a:t>
            </a:fld>
            <a:r>
              <a:rPr lang="en-US" altLang="zh-CN">
                <a:latin typeface="Tahoma" panose="020B0604030504040204" pitchFamily="34" charset="0"/>
              </a:rPr>
              <a:t>/69</a:t>
            </a:r>
          </a:p>
        </p:txBody>
      </p:sp>
    </p:spTree>
  </p:cSld>
  <p:clrMapOvr>
    <a:masterClrMapping/>
  </p:clrMapOvr>
  <p:transition>
    <p:pull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3"/>
          <p:cNvSpPr>
            <a:spLocks noGrp="1" noChangeArrowheads="1"/>
          </p:cNvSpPr>
          <p:nvPr>
            <p:ph type="title"/>
          </p:nvPr>
        </p:nvSpPr>
        <p:spPr>
          <a:xfrm>
            <a:off x="609600" y="-45245"/>
            <a:ext cx="10871200" cy="731839"/>
          </a:xfrm>
          <a:noFill/>
        </p:spPr>
        <p:txBody>
          <a:bodyPr/>
          <a:lstStyle/>
          <a:p>
            <a:pPr eaLnBrk="1" hangingPunct="1"/>
            <a:r>
              <a:rPr lang="zh-CN" altLang="en-US" sz="3600"/>
              <a:t>利用游标修改和删除表数据</a:t>
            </a:r>
            <a:r>
              <a:rPr lang="en-US" altLang="zh-CN" sz="3600"/>
              <a:t>(1)</a:t>
            </a:r>
          </a:p>
        </p:txBody>
      </p:sp>
      <p:sp>
        <p:nvSpPr>
          <p:cNvPr id="73732" name="Rectangle 2"/>
          <p:cNvSpPr>
            <a:spLocks noGrp="1" noChangeArrowheads="1"/>
          </p:cNvSpPr>
          <p:nvPr>
            <p:ph idx="1"/>
          </p:nvPr>
        </p:nvSpPr>
        <p:spPr>
          <a:xfrm>
            <a:off x="985520" y="1052514"/>
            <a:ext cx="10495280" cy="4752975"/>
          </a:xfrm>
        </p:spPr>
        <p:txBody>
          <a:bodyPr>
            <a:noAutofit/>
          </a:bodyPr>
          <a:lstStyle/>
          <a:p>
            <a:pPr marL="0" indent="373380" algn="just" fontAlgn="auto">
              <a:lnSpc>
                <a:spcPct val="150000"/>
              </a:lnSpc>
              <a:spcBef>
                <a:spcPts val="0"/>
              </a:spcBef>
              <a:buNone/>
            </a:pPr>
            <a:r>
              <a:rPr lang="en-US" altLang="zh-CN" sz="2000" dirty="0"/>
              <a:t>  </a:t>
            </a:r>
            <a:r>
              <a:rPr lang="zh-CN" altLang="en-US" sz="2000" dirty="0"/>
              <a:t>通常情况下，使用游标从数据库的表中检索出数据，需要修改或删除当前数据行。</a:t>
            </a:r>
          </a:p>
          <a:p>
            <a:pPr marL="0" indent="373380" algn="just" fontAlgn="auto">
              <a:lnSpc>
                <a:spcPct val="150000"/>
              </a:lnSpc>
              <a:spcBef>
                <a:spcPts val="0"/>
              </a:spcBef>
              <a:buNone/>
            </a:pPr>
            <a:r>
              <a:rPr lang="zh-CN" altLang="en-US" sz="2000" dirty="0">
                <a:solidFill>
                  <a:srgbClr val="E24747"/>
                </a:solidFill>
              </a:rPr>
              <a:t>修改当前数据行的语句格式如下：</a:t>
            </a:r>
          </a:p>
          <a:p>
            <a:pPr marL="0" indent="373380" algn="just" fontAlgn="auto">
              <a:lnSpc>
                <a:spcPct val="150000"/>
              </a:lnSpc>
              <a:spcBef>
                <a:spcPts val="0"/>
              </a:spcBef>
              <a:buNone/>
            </a:pPr>
            <a:r>
              <a:rPr lang="en-US" altLang="zh-CN" sz="2000" dirty="0">
                <a:solidFill>
                  <a:srgbClr val="660066"/>
                </a:solidFill>
              </a:rPr>
              <a:t>UPDATE</a:t>
            </a:r>
            <a:r>
              <a:rPr lang="en-US" altLang="zh-CN" sz="2000" dirty="0">
                <a:solidFill>
                  <a:srgbClr val="006600"/>
                </a:solidFill>
              </a:rPr>
              <a:t> &lt;</a:t>
            </a:r>
            <a:r>
              <a:rPr lang="zh-CN" altLang="en-US" sz="2000" dirty="0">
                <a:solidFill>
                  <a:srgbClr val="006600"/>
                </a:solidFill>
              </a:rPr>
              <a:t>表名</a:t>
            </a:r>
            <a:r>
              <a:rPr lang="en-US" altLang="zh-CN" sz="2000" dirty="0">
                <a:solidFill>
                  <a:srgbClr val="006600"/>
                </a:solidFill>
              </a:rPr>
              <a:t>&gt;</a:t>
            </a:r>
          </a:p>
          <a:p>
            <a:pPr marL="0" indent="373380" algn="just" fontAlgn="auto">
              <a:lnSpc>
                <a:spcPct val="150000"/>
              </a:lnSpc>
              <a:spcBef>
                <a:spcPts val="0"/>
              </a:spcBef>
              <a:buNone/>
            </a:pPr>
            <a:r>
              <a:rPr lang="en-US" altLang="zh-CN" sz="2000" dirty="0">
                <a:solidFill>
                  <a:srgbClr val="660066"/>
                </a:solidFill>
              </a:rPr>
              <a:t>SET</a:t>
            </a:r>
            <a:r>
              <a:rPr lang="en-US" altLang="zh-CN" sz="2000" dirty="0">
                <a:solidFill>
                  <a:srgbClr val="006600"/>
                </a:solidFill>
              </a:rPr>
              <a:t> &lt;</a:t>
            </a:r>
            <a:r>
              <a:rPr lang="zh-CN" altLang="en-US" sz="2000" dirty="0">
                <a:solidFill>
                  <a:srgbClr val="006600"/>
                </a:solidFill>
              </a:rPr>
              <a:t>列名</a:t>
            </a:r>
            <a:r>
              <a:rPr lang="en-US" altLang="zh-CN" sz="2000" dirty="0">
                <a:solidFill>
                  <a:srgbClr val="006600"/>
                </a:solidFill>
              </a:rPr>
              <a:t>&gt;=&lt;</a:t>
            </a:r>
            <a:r>
              <a:rPr lang="zh-CN" altLang="en-US" sz="2000" dirty="0">
                <a:solidFill>
                  <a:srgbClr val="006600"/>
                </a:solidFill>
              </a:rPr>
              <a:t>表达式</a:t>
            </a:r>
            <a:r>
              <a:rPr lang="en-US" altLang="zh-CN" sz="2000" dirty="0">
                <a:solidFill>
                  <a:srgbClr val="006600"/>
                </a:solidFill>
              </a:rPr>
              <a:t>&gt;|DEFAULT|NULL[, </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algn="just" fontAlgn="auto">
              <a:lnSpc>
                <a:spcPct val="150000"/>
              </a:lnSpc>
              <a:spcBef>
                <a:spcPts val="0"/>
              </a:spcBef>
              <a:buNone/>
            </a:pPr>
            <a:r>
              <a:rPr lang="en-US" altLang="zh-CN" sz="2000" dirty="0">
                <a:solidFill>
                  <a:srgbClr val="660066"/>
                </a:solidFill>
              </a:rPr>
              <a:t>WHERE </a:t>
            </a:r>
            <a:r>
              <a:rPr lang="en-US" altLang="zh-CN" sz="2000" b="1" dirty="0">
                <a:solidFill>
                  <a:srgbClr val="FF0000"/>
                </a:solidFill>
              </a:rPr>
              <a:t>CURRENT OF </a:t>
            </a:r>
            <a:r>
              <a:rPr lang="en-US" altLang="zh-CN" sz="2000" dirty="0">
                <a:solidFill>
                  <a:srgbClr val="006600"/>
                </a:solidFill>
              </a:rPr>
              <a:t>[GLOBAL]&lt;</a:t>
            </a:r>
            <a:r>
              <a:rPr lang="zh-CN" altLang="en-US" sz="2000" dirty="0">
                <a:solidFill>
                  <a:srgbClr val="006600"/>
                </a:solidFill>
              </a:rPr>
              <a:t>游标名</a:t>
            </a:r>
            <a:r>
              <a:rPr lang="en-US" altLang="zh-CN" sz="2000" dirty="0">
                <a:solidFill>
                  <a:srgbClr val="006600"/>
                </a:solidFill>
              </a:rPr>
              <a:t>&gt;|&lt;</a:t>
            </a:r>
            <a:r>
              <a:rPr lang="zh-CN" altLang="en-US" sz="2000" dirty="0">
                <a:solidFill>
                  <a:srgbClr val="006600"/>
                </a:solidFill>
              </a:rPr>
              <a:t>游标变量</a:t>
            </a:r>
            <a:r>
              <a:rPr lang="en-US" altLang="zh-CN" sz="2000" dirty="0">
                <a:solidFill>
                  <a:srgbClr val="006600"/>
                </a:solidFill>
              </a:rPr>
              <a:t>&gt;</a:t>
            </a:r>
          </a:p>
          <a:p>
            <a:pPr marL="0" indent="373380" algn="just" fontAlgn="auto">
              <a:lnSpc>
                <a:spcPct val="150000"/>
              </a:lnSpc>
              <a:spcBef>
                <a:spcPts val="0"/>
              </a:spcBef>
              <a:buNone/>
            </a:pPr>
            <a:r>
              <a:rPr lang="zh-CN" altLang="en-US" sz="2000" dirty="0">
                <a:solidFill>
                  <a:srgbClr val="E24747"/>
                </a:solidFill>
              </a:rPr>
              <a:t>删除当前数据行的语句的格式为：</a:t>
            </a:r>
          </a:p>
          <a:p>
            <a:pPr marL="0" indent="373380" algn="just" fontAlgn="auto">
              <a:lnSpc>
                <a:spcPct val="150000"/>
              </a:lnSpc>
              <a:spcBef>
                <a:spcPts val="0"/>
              </a:spcBef>
              <a:buNone/>
            </a:pPr>
            <a:r>
              <a:rPr lang="en-US" altLang="zh-CN" sz="2000" dirty="0">
                <a:solidFill>
                  <a:srgbClr val="660066"/>
                </a:solidFill>
              </a:rPr>
              <a:t>DELETE FROM</a:t>
            </a:r>
            <a:r>
              <a:rPr lang="en-US" altLang="zh-CN" sz="2000" dirty="0">
                <a:solidFill>
                  <a:srgbClr val="006600"/>
                </a:solidFill>
              </a:rPr>
              <a:t> &lt;</a:t>
            </a:r>
            <a:r>
              <a:rPr lang="zh-CN" altLang="en-US" sz="2000" dirty="0">
                <a:solidFill>
                  <a:srgbClr val="006600"/>
                </a:solidFill>
              </a:rPr>
              <a:t>表名</a:t>
            </a:r>
            <a:r>
              <a:rPr lang="en-US" altLang="zh-CN" sz="2000" dirty="0">
                <a:solidFill>
                  <a:srgbClr val="006600"/>
                </a:solidFill>
              </a:rPr>
              <a:t>&gt;</a:t>
            </a:r>
          </a:p>
          <a:p>
            <a:pPr marL="0" indent="373380" algn="just" fontAlgn="auto">
              <a:lnSpc>
                <a:spcPct val="150000"/>
              </a:lnSpc>
              <a:spcBef>
                <a:spcPts val="0"/>
              </a:spcBef>
              <a:buNone/>
            </a:pPr>
            <a:r>
              <a:rPr lang="en-US" altLang="zh-CN" sz="2000" dirty="0">
                <a:solidFill>
                  <a:srgbClr val="660066"/>
                </a:solidFill>
              </a:rPr>
              <a:t>WHERE CURRENT OF</a:t>
            </a:r>
            <a:r>
              <a:rPr lang="en-US" altLang="zh-CN" sz="2000" dirty="0">
                <a:solidFill>
                  <a:srgbClr val="006600"/>
                </a:solidFill>
              </a:rPr>
              <a:t> [GLOBAL]&lt;</a:t>
            </a:r>
            <a:r>
              <a:rPr lang="zh-CN" altLang="en-US" sz="2000" dirty="0">
                <a:solidFill>
                  <a:srgbClr val="006600"/>
                </a:solidFill>
              </a:rPr>
              <a:t>游标名</a:t>
            </a:r>
            <a:r>
              <a:rPr lang="en-US" altLang="zh-CN" sz="2000" dirty="0">
                <a:solidFill>
                  <a:srgbClr val="006600"/>
                </a:solidFill>
              </a:rPr>
              <a:t>&gt;|&lt;</a:t>
            </a:r>
            <a:r>
              <a:rPr lang="zh-CN" altLang="en-US" sz="2000" dirty="0">
                <a:solidFill>
                  <a:srgbClr val="006600"/>
                </a:solidFill>
              </a:rPr>
              <a:t>游标变量</a:t>
            </a:r>
            <a:r>
              <a:rPr lang="en-US" altLang="zh-CN" sz="2000" dirty="0">
                <a:solidFill>
                  <a:srgbClr val="006600"/>
                </a:solidFill>
              </a:rPr>
              <a:t>&gt;</a:t>
            </a:r>
          </a:p>
          <a:p>
            <a:pPr marL="0" indent="373380" algn="just" fontAlgn="auto">
              <a:lnSpc>
                <a:spcPct val="150000"/>
              </a:lnSpc>
              <a:spcBef>
                <a:spcPts val="0"/>
              </a:spcBef>
              <a:buNone/>
            </a:pPr>
            <a:r>
              <a:rPr lang="zh-CN" altLang="en-US" sz="2000" dirty="0"/>
              <a:t>其中，</a:t>
            </a:r>
            <a:r>
              <a:rPr lang="en-US" altLang="zh-CN" sz="2000" dirty="0"/>
              <a:t>CURRENT OF &lt;</a:t>
            </a:r>
            <a:r>
              <a:rPr lang="zh-CN" altLang="en-US" sz="2000" dirty="0"/>
              <a:t>游标名</a:t>
            </a:r>
            <a:r>
              <a:rPr lang="en-US" altLang="zh-CN" sz="2000" dirty="0"/>
              <a:t>&gt;|&lt;</a:t>
            </a:r>
            <a:r>
              <a:rPr lang="zh-CN" altLang="en-US" sz="2000" dirty="0"/>
              <a:t>游标变量</a:t>
            </a:r>
            <a:r>
              <a:rPr lang="en-US" altLang="zh-CN" sz="2000" dirty="0"/>
              <a:t>&gt;</a:t>
            </a:r>
            <a:r>
              <a:rPr lang="zh-CN" altLang="en-US" sz="2000" dirty="0"/>
              <a:t>是表示当前游标或游标变量指针所指的当前行数据。</a:t>
            </a:r>
            <a:r>
              <a:rPr lang="en-US" altLang="zh-CN" sz="2000" dirty="0"/>
              <a:t>CURRENT OF </a:t>
            </a:r>
            <a:r>
              <a:rPr lang="zh-CN" altLang="en-US" sz="2000" dirty="0"/>
              <a:t>只能在</a:t>
            </a:r>
            <a:r>
              <a:rPr lang="en-US" altLang="zh-CN" sz="2000" dirty="0"/>
              <a:t>UPDATE</a:t>
            </a:r>
            <a:r>
              <a:rPr lang="zh-CN" altLang="en-US" sz="2000" dirty="0"/>
              <a:t>和</a:t>
            </a:r>
            <a:r>
              <a:rPr lang="en-US" altLang="zh-CN" sz="2000" dirty="0"/>
              <a:t>DELETE</a:t>
            </a:r>
            <a:r>
              <a:rPr lang="zh-CN" altLang="en-US" sz="2000" dirty="0"/>
              <a:t>语句中使用。 </a:t>
            </a:r>
          </a:p>
        </p:txBody>
      </p:sp>
      <p:sp>
        <p:nvSpPr>
          <p:cNvPr id="4" name="日期占位符 3"/>
          <p:cNvSpPr>
            <a:spLocks noGrp="1"/>
          </p:cNvSpPr>
          <p:nvPr>
            <p:ph type="dt" sz="half" idx="10"/>
          </p:nvPr>
        </p:nvSpPr>
        <p:spPr/>
        <p:txBody>
          <a:bodyPr/>
          <a:lstStyle/>
          <a:p>
            <a:pPr>
              <a:defRPr/>
            </a:pPr>
            <a:fld id="{07576E80-EFD1-49E8-B0EC-F4E2DCBD8EB9}"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C1E4A1-1C21-4C46-8E2A-A5341D7E0E71}" type="slidenum">
              <a:rPr lang="en-US" altLang="zh-CN">
                <a:latin typeface="Tahoma" panose="020B0604030504040204" pitchFamily="34" charset="0"/>
              </a:rPr>
              <a:t>71</a:t>
            </a:fld>
            <a:r>
              <a:rPr lang="en-US" altLang="zh-CN">
                <a:latin typeface="Tahoma" panose="020B0604030504040204" pitchFamily="34" charset="0"/>
              </a:rPr>
              <a:t>/69</a:t>
            </a:r>
          </a:p>
        </p:txBody>
      </p:sp>
    </p:spTree>
  </p:cSld>
  <p:clrMapOvr>
    <a:masterClrMapping/>
  </p:clrMapOvr>
  <p:transition>
    <p:cover dir="l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Grp="1" noChangeArrowheads="1"/>
          </p:cNvSpPr>
          <p:nvPr>
            <p:ph type="title"/>
          </p:nvPr>
        </p:nvSpPr>
        <p:spPr>
          <a:xfrm>
            <a:off x="623888" y="0"/>
            <a:ext cx="10871200" cy="731839"/>
          </a:xfrm>
          <a:noFill/>
        </p:spPr>
        <p:txBody>
          <a:bodyPr>
            <a:normAutofit/>
          </a:bodyPr>
          <a:lstStyle/>
          <a:p>
            <a:r>
              <a:rPr lang="zh-CN" altLang="en-US" sz="3600"/>
              <a:t>利用游标修改和删除表数据</a:t>
            </a:r>
            <a:r>
              <a:rPr lang="en-US" altLang="zh-CN" sz="3600"/>
              <a:t>(2)</a:t>
            </a:r>
          </a:p>
        </p:txBody>
      </p:sp>
      <p:sp>
        <p:nvSpPr>
          <p:cNvPr id="74756" name="Rectangle 2"/>
          <p:cNvSpPr>
            <a:spLocks noGrp="1" noChangeArrowheads="1"/>
          </p:cNvSpPr>
          <p:nvPr>
            <p:ph idx="1"/>
          </p:nvPr>
        </p:nvSpPr>
        <p:spPr>
          <a:xfrm>
            <a:off x="995680" y="812800"/>
            <a:ext cx="10647680" cy="5543550"/>
          </a:xfrm>
        </p:spPr>
        <p:txBody>
          <a:bodyPr>
            <a:normAutofit fontScale="45000" lnSpcReduction="20000"/>
          </a:bodyPr>
          <a:lstStyle/>
          <a:p>
            <a:pPr marL="0" indent="373380" algn="just" fontAlgn="auto">
              <a:lnSpc>
                <a:spcPct val="150000"/>
              </a:lnSpc>
              <a:spcBef>
                <a:spcPts val="0"/>
              </a:spcBef>
              <a:buNone/>
            </a:pPr>
            <a:r>
              <a:rPr lang="zh-CN" altLang="en-US" dirty="0">
                <a:solidFill>
                  <a:srgbClr val="006600"/>
                </a:solidFill>
              </a:rPr>
              <a:t>例</a:t>
            </a:r>
            <a:r>
              <a:rPr lang="en-US" altLang="zh-CN" dirty="0">
                <a:solidFill>
                  <a:srgbClr val="006600"/>
                </a:solidFill>
              </a:rPr>
              <a:t> </a:t>
            </a:r>
            <a:r>
              <a:rPr lang="en-US" altLang="zh-CN" dirty="0"/>
              <a:t> </a:t>
            </a:r>
            <a:r>
              <a:rPr lang="zh-CN" altLang="en-US" dirty="0"/>
              <a:t>声明一个游标</a:t>
            </a:r>
            <a:r>
              <a:rPr lang="en-US" altLang="zh-CN" dirty="0" err="1"/>
              <a:t>S_Cur</a:t>
            </a:r>
            <a:r>
              <a:rPr lang="zh-CN" altLang="en-US" dirty="0"/>
              <a:t>用以读取学生表中男同学的信息，并将第三个男同学的年龄修改为</a:t>
            </a:r>
            <a:r>
              <a:rPr lang="en-US" altLang="zh-CN" dirty="0"/>
              <a:t>25</a:t>
            </a:r>
            <a:r>
              <a:rPr lang="zh-CN" altLang="en-US" dirty="0"/>
              <a:t>。</a:t>
            </a:r>
          </a:p>
          <a:p>
            <a:pPr marL="0" indent="373380" algn="just" fontAlgn="auto">
              <a:lnSpc>
                <a:spcPct val="150000"/>
              </a:lnSpc>
              <a:spcBef>
                <a:spcPts val="0"/>
              </a:spcBef>
              <a:buNone/>
            </a:pPr>
            <a:r>
              <a:rPr lang="en-US" altLang="zh-CN" dirty="0"/>
              <a:t>USE JXGL</a:t>
            </a:r>
          </a:p>
          <a:p>
            <a:pPr marL="0" indent="373380" algn="just" fontAlgn="auto">
              <a:lnSpc>
                <a:spcPct val="150000"/>
              </a:lnSpc>
              <a:spcBef>
                <a:spcPts val="0"/>
              </a:spcBef>
              <a:buNone/>
            </a:pPr>
            <a:r>
              <a:rPr lang="en-US" altLang="zh-CN" dirty="0"/>
              <a:t>GO</a:t>
            </a:r>
          </a:p>
          <a:p>
            <a:pPr marL="0" indent="373380" algn="just" fontAlgn="auto">
              <a:lnSpc>
                <a:spcPct val="150000"/>
              </a:lnSpc>
              <a:spcBef>
                <a:spcPts val="0"/>
              </a:spcBef>
              <a:buNone/>
            </a:pPr>
            <a:r>
              <a:rPr lang="en-US" altLang="zh-CN" dirty="0"/>
              <a:t>DECLARE </a:t>
            </a:r>
            <a:r>
              <a:rPr lang="en-US" altLang="zh-CN" dirty="0" err="1"/>
              <a:t>S_Cur</a:t>
            </a:r>
            <a:r>
              <a:rPr lang="en-US" altLang="zh-CN" dirty="0"/>
              <a:t> SCROLL CURSOR FOR</a:t>
            </a:r>
          </a:p>
          <a:p>
            <a:pPr marL="0" indent="373380" algn="just" fontAlgn="auto">
              <a:lnSpc>
                <a:spcPct val="150000"/>
              </a:lnSpc>
              <a:spcBef>
                <a:spcPts val="0"/>
              </a:spcBef>
              <a:buNone/>
            </a:pPr>
            <a:r>
              <a:rPr lang="en-US" altLang="zh-CN" dirty="0"/>
              <a:t> SELECT *</a:t>
            </a:r>
          </a:p>
          <a:p>
            <a:pPr marL="0" indent="373380" algn="just" fontAlgn="auto">
              <a:lnSpc>
                <a:spcPct val="150000"/>
              </a:lnSpc>
              <a:spcBef>
                <a:spcPts val="0"/>
              </a:spcBef>
              <a:buNone/>
            </a:pPr>
            <a:r>
              <a:rPr lang="en-US" altLang="zh-CN" dirty="0"/>
              <a:t> FROM S</a:t>
            </a:r>
          </a:p>
          <a:p>
            <a:pPr marL="0" indent="373380" algn="just" fontAlgn="auto">
              <a:lnSpc>
                <a:spcPct val="150000"/>
              </a:lnSpc>
              <a:spcBef>
                <a:spcPts val="0"/>
              </a:spcBef>
              <a:buNone/>
            </a:pPr>
            <a:r>
              <a:rPr lang="en-US" altLang="zh-CN" dirty="0"/>
              <a:t> WHERE SEX='M'</a:t>
            </a:r>
          </a:p>
          <a:p>
            <a:pPr marL="0" indent="373380" algn="just" fontAlgn="auto">
              <a:lnSpc>
                <a:spcPct val="150000"/>
              </a:lnSpc>
              <a:spcBef>
                <a:spcPts val="0"/>
              </a:spcBef>
              <a:buNone/>
            </a:pPr>
            <a:r>
              <a:rPr lang="en-US" altLang="zh-CN" dirty="0"/>
              <a:t>OPEN </a:t>
            </a:r>
            <a:r>
              <a:rPr lang="en-US" altLang="zh-CN" dirty="0" err="1"/>
              <a:t>S_Cur</a:t>
            </a:r>
            <a:endParaRPr lang="en-US" altLang="zh-CN" dirty="0"/>
          </a:p>
          <a:p>
            <a:pPr marL="0" indent="373380" algn="just" fontAlgn="auto">
              <a:lnSpc>
                <a:spcPct val="150000"/>
              </a:lnSpc>
              <a:spcBef>
                <a:spcPts val="0"/>
              </a:spcBef>
              <a:buNone/>
            </a:pPr>
            <a:r>
              <a:rPr lang="en-US" altLang="zh-CN" dirty="0"/>
              <a:t>FETCH ABSOLUTE 3 FROM </a:t>
            </a:r>
            <a:r>
              <a:rPr lang="en-US" altLang="zh-CN" dirty="0" err="1"/>
              <a:t>S_Cur</a:t>
            </a:r>
            <a:endParaRPr lang="en-US" altLang="zh-CN" dirty="0"/>
          </a:p>
          <a:p>
            <a:pPr marL="0" indent="373380" algn="just" fontAlgn="auto">
              <a:lnSpc>
                <a:spcPct val="150000"/>
              </a:lnSpc>
              <a:spcBef>
                <a:spcPts val="0"/>
              </a:spcBef>
              <a:buNone/>
            </a:pPr>
            <a:r>
              <a:rPr lang="en-US" altLang="zh-CN" dirty="0"/>
              <a:t>    UPDATE S</a:t>
            </a:r>
          </a:p>
          <a:p>
            <a:pPr marL="0" indent="373380" algn="just" fontAlgn="auto">
              <a:lnSpc>
                <a:spcPct val="150000"/>
              </a:lnSpc>
              <a:spcBef>
                <a:spcPts val="0"/>
              </a:spcBef>
              <a:buNone/>
            </a:pPr>
            <a:r>
              <a:rPr lang="en-US" altLang="zh-CN" dirty="0"/>
              <a:t>    SET AGE=25</a:t>
            </a:r>
          </a:p>
          <a:p>
            <a:pPr marL="0" indent="373380" algn="just" fontAlgn="auto">
              <a:lnSpc>
                <a:spcPct val="150000"/>
              </a:lnSpc>
              <a:spcBef>
                <a:spcPts val="0"/>
              </a:spcBef>
              <a:buNone/>
            </a:pPr>
            <a:r>
              <a:rPr lang="en-US" altLang="zh-CN" dirty="0"/>
              <a:t>WHERE CURRENT Of </a:t>
            </a:r>
            <a:r>
              <a:rPr lang="en-US" altLang="zh-CN" dirty="0" err="1"/>
              <a:t>S_Cur</a:t>
            </a:r>
            <a:endParaRPr lang="en-US" altLang="zh-CN" dirty="0"/>
          </a:p>
          <a:p>
            <a:pPr marL="0" indent="373380" algn="just" fontAlgn="auto">
              <a:lnSpc>
                <a:spcPct val="150000"/>
              </a:lnSpc>
              <a:spcBef>
                <a:spcPts val="0"/>
              </a:spcBef>
              <a:buNone/>
            </a:pPr>
            <a:r>
              <a:rPr lang="en-US" altLang="zh-CN" dirty="0"/>
              <a:t>GO</a:t>
            </a:r>
          </a:p>
        </p:txBody>
      </p:sp>
      <p:sp>
        <p:nvSpPr>
          <p:cNvPr id="4" name="日期占位符 3"/>
          <p:cNvSpPr>
            <a:spLocks noGrp="1"/>
          </p:cNvSpPr>
          <p:nvPr>
            <p:ph type="dt" sz="half" idx="10"/>
          </p:nvPr>
        </p:nvSpPr>
        <p:spPr/>
        <p:txBody>
          <a:bodyPr/>
          <a:lstStyle/>
          <a:p>
            <a:pPr>
              <a:defRPr/>
            </a:pPr>
            <a:fld id="{A9A69E80-8FC2-4A8B-9D32-99208370584A}"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35ECD76-D997-40C2-9373-6FEA8E565B66}" type="slidenum">
              <a:rPr lang="en-US" altLang="zh-CN">
                <a:latin typeface="Tahoma" panose="020B0604030504040204" pitchFamily="34" charset="0"/>
              </a:rPr>
              <a:t>72</a:t>
            </a:fld>
            <a:r>
              <a:rPr lang="en-US" altLang="zh-CN">
                <a:latin typeface="Tahoma" panose="020B0604030504040204" pitchFamily="34" charset="0"/>
              </a:rPr>
              <a:t>/69</a:t>
            </a:r>
          </a:p>
        </p:txBody>
      </p:sp>
    </p:spTree>
  </p:cSld>
  <p:clrMapOvr>
    <a:masterClrMapping/>
  </p:clrMapOvr>
  <p:transition>
    <p:checke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609600" y="-14068"/>
            <a:ext cx="10871200" cy="731839"/>
          </a:xfrm>
        </p:spPr>
        <p:txBody>
          <a:bodyPr>
            <a:normAutofit/>
          </a:bodyPr>
          <a:lstStyle/>
          <a:p>
            <a:r>
              <a:rPr lang="zh-CN" altLang="en-US" sz="3600"/>
              <a:t>本次课小结</a:t>
            </a:r>
          </a:p>
        </p:txBody>
      </p:sp>
      <p:sp>
        <p:nvSpPr>
          <p:cNvPr id="75781" name="Rectangle 3"/>
          <p:cNvSpPr>
            <a:spLocks noGrp="1" noChangeArrowheads="1"/>
          </p:cNvSpPr>
          <p:nvPr>
            <p:ph idx="1"/>
          </p:nvPr>
        </p:nvSpPr>
        <p:spPr>
          <a:xfrm>
            <a:off x="4224339" y="1412875"/>
            <a:ext cx="3671887" cy="3600450"/>
          </a:xfrm>
        </p:spPr>
        <p:txBody>
          <a:bodyPr/>
          <a:lstStyle/>
          <a:p>
            <a:pPr marL="0" indent="373380">
              <a:buNone/>
            </a:pPr>
            <a:r>
              <a:rPr lang="zh-CN" altLang="en-US">
                <a:solidFill>
                  <a:srgbClr val="E24747"/>
                </a:solidFill>
              </a:rPr>
              <a:t>重点内容</a:t>
            </a:r>
            <a:endParaRPr lang="zh-CN" altLang="en-US">
              <a:solidFill>
                <a:srgbClr val="993300"/>
              </a:solidFill>
            </a:endParaRPr>
          </a:p>
          <a:p>
            <a:pPr marL="0" indent="373380"/>
            <a:r>
              <a:rPr lang="zh-CN" altLang="en-US" sz="2400"/>
              <a:t>外连接查询</a:t>
            </a:r>
          </a:p>
          <a:p>
            <a:pPr marL="0" indent="373380"/>
            <a:r>
              <a:rPr lang="zh-CN" altLang="en-US" sz="2400"/>
              <a:t>不相关子查询</a:t>
            </a:r>
          </a:p>
          <a:p>
            <a:pPr marL="0" indent="373380"/>
            <a:r>
              <a:rPr lang="zh-CN" altLang="en-US" sz="2400"/>
              <a:t>相关子查询</a:t>
            </a:r>
          </a:p>
          <a:p>
            <a:pPr marL="0" indent="373380"/>
            <a:r>
              <a:rPr lang="zh-CN" altLang="en-US" sz="2400"/>
              <a:t>游标的概念及应用</a:t>
            </a:r>
          </a:p>
          <a:p>
            <a:pPr marL="0" indent="373380">
              <a:buNone/>
            </a:pPr>
            <a:endParaRPr lang="zh-CN" altLang="en-US" sz="2400"/>
          </a:p>
        </p:txBody>
      </p:sp>
      <p:sp>
        <p:nvSpPr>
          <p:cNvPr id="4" name="日期占位符 3"/>
          <p:cNvSpPr>
            <a:spLocks noGrp="1"/>
          </p:cNvSpPr>
          <p:nvPr>
            <p:ph type="dt" sz="half" idx="10"/>
          </p:nvPr>
        </p:nvSpPr>
        <p:spPr/>
        <p:txBody>
          <a:bodyPr/>
          <a:lstStyle/>
          <a:p>
            <a:pPr>
              <a:defRPr/>
            </a:pPr>
            <a:fld id="{5B40542F-AAFA-4A04-B1F4-090D501ED39C}" type="datetime1">
              <a:rPr lang="zh-CN" altLang="en-US"/>
              <a:t>2020/4/13</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33B152-208A-44B3-ACA1-08EAB619BD7B}" type="slidenum">
              <a:rPr lang="en-US" altLang="zh-CN">
                <a:latin typeface="Tahoma" panose="020B0604030504040204" pitchFamily="34" charset="0"/>
              </a:rPr>
              <a:t>73</a:t>
            </a:fld>
            <a:r>
              <a:rPr lang="en-US" altLang="zh-CN">
                <a:latin typeface="Tahoma" panose="020B0604030504040204" pitchFamily="34" charset="0"/>
              </a:rPr>
              <a:t>/69</a:t>
            </a:r>
          </a:p>
        </p:txBody>
      </p:sp>
    </p:spTree>
  </p:cSld>
  <p:clrMapOvr>
    <a:masterClrMapping/>
  </p:clrMapOvr>
  <p:transition>
    <p:comb/>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590"/>
          <p:cNvSpPr>
            <a:spLocks noChangeArrowheads="1"/>
          </p:cNvSpPr>
          <p:nvPr/>
        </p:nvSpPr>
        <p:spPr bwMode="auto">
          <a:xfrm>
            <a:off x="1507069" y="831853"/>
            <a:ext cx="9173633" cy="516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2350" name="Freeform 591"/>
          <p:cNvSpPr/>
          <p:nvPr/>
        </p:nvSpPr>
        <p:spPr bwMode="auto">
          <a:xfrm>
            <a:off x="1600201" y="3050117"/>
            <a:ext cx="1151467" cy="472016"/>
          </a:xfrm>
          <a:custGeom>
            <a:avLst/>
            <a:gdLst>
              <a:gd name="T0" fmla="*/ 197 w 482"/>
              <a:gd name="T1" fmla="*/ 0 h 197"/>
              <a:gd name="T2" fmla="*/ 70 w 482"/>
              <a:gd name="T3" fmla="*/ 116 h 197"/>
              <a:gd name="T4" fmla="*/ 0 w 482"/>
              <a:gd name="T5" fmla="*/ 197 h 197"/>
              <a:gd name="T6" fmla="*/ 482 w 482"/>
              <a:gd name="T7" fmla="*/ 197 h 197"/>
              <a:gd name="T8" fmla="*/ 373 w 482"/>
              <a:gd name="T9" fmla="*/ 101 h 197"/>
              <a:gd name="T10" fmla="*/ 324 w 482"/>
              <a:gd name="T11" fmla="*/ 113 h 197"/>
              <a:gd name="T12" fmla="*/ 197 w 482"/>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482" h="197">
                <a:moveTo>
                  <a:pt x="197" y="0"/>
                </a:moveTo>
                <a:cubicBezTo>
                  <a:pt x="131" y="0"/>
                  <a:pt x="76" y="51"/>
                  <a:pt x="70" y="116"/>
                </a:cubicBezTo>
                <a:cubicBezTo>
                  <a:pt x="30" y="122"/>
                  <a:pt x="0" y="156"/>
                  <a:pt x="0" y="197"/>
                </a:cubicBezTo>
                <a:cubicBezTo>
                  <a:pt x="482" y="197"/>
                  <a:pt x="482" y="197"/>
                  <a:pt x="482" y="197"/>
                </a:cubicBezTo>
                <a:cubicBezTo>
                  <a:pt x="475" y="143"/>
                  <a:pt x="429" y="101"/>
                  <a:pt x="373" y="101"/>
                </a:cubicBezTo>
                <a:cubicBezTo>
                  <a:pt x="356" y="101"/>
                  <a:pt x="339" y="105"/>
                  <a:pt x="324" y="113"/>
                </a:cubicBezTo>
                <a:cubicBezTo>
                  <a:pt x="317" y="49"/>
                  <a:pt x="263" y="0"/>
                  <a:pt x="197" y="0"/>
                </a:cubicBezTo>
              </a:path>
            </a:pathLst>
          </a:custGeom>
          <a:solidFill>
            <a:schemeClr val="bg1">
              <a:alpha val="40000"/>
            </a:schemeClr>
          </a:solidFill>
          <a:ln>
            <a:noFill/>
          </a:ln>
        </p:spPr>
        <p:txBody>
          <a:bodyPr lIns="68580" tIns="34291" rIns="68580" bIns="34291"/>
          <a:lstStyle/>
          <a:p>
            <a:pPr eaLnBrk="1" hangingPunct="1">
              <a:defRPr/>
            </a:pPr>
            <a:endParaRPr lang="zh-CN" altLang="en-US" sz="1355">
              <a:solidFill>
                <a:prstClr val="black"/>
              </a:solidFill>
            </a:endParaRPr>
          </a:p>
        </p:txBody>
      </p:sp>
      <p:grpSp>
        <p:nvGrpSpPr>
          <p:cNvPr id="1160" name="组合 1159"/>
          <p:cNvGrpSpPr/>
          <p:nvPr/>
        </p:nvGrpSpPr>
        <p:grpSpPr bwMode="auto">
          <a:xfrm>
            <a:off x="1938868" y="4328584"/>
            <a:ext cx="154517" cy="2529416"/>
            <a:chOff x="554038" y="4591050"/>
            <a:chExt cx="206375" cy="3371848"/>
          </a:xfrm>
        </p:grpSpPr>
        <p:sp>
          <p:nvSpPr>
            <p:cNvPr id="2095" name="Freeform 1118"/>
            <p:cNvSpPr>
              <a:spLocks noEditPoints="1"/>
            </p:cNvSpPr>
            <p:nvPr/>
          </p:nvSpPr>
          <p:spPr bwMode="auto">
            <a:xfrm>
              <a:off x="576654" y="4591050"/>
              <a:ext cx="155488" cy="397849"/>
            </a:xfrm>
            <a:custGeom>
              <a:avLst/>
              <a:gdLst>
                <a:gd name="T0" fmla="*/ 5 w 49"/>
                <a:gd name="T1" fmla="*/ 118 h 125"/>
                <a:gd name="T2" fmla="*/ 5 w 49"/>
                <a:gd name="T3" fmla="*/ 118 h 125"/>
                <a:gd name="T4" fmla="*/ 12 w 49"/>
                <a:gd name="T5" fmla="*/ 125 h 125"/>
                <a:gd name="T6" fmla="*/ 12 w 49"/>
                <a:gd name="T7" fmla="*/ 125 h 125"/>
                <a:gd name="T8" fmla="*/ 12 w 49"/>
                <a:gd name="T9" fmla="*/ 125 h 125"/>
                <a:gd name="T10" fmla="*/ 5 w 49"/>
                <a:gd name="T11" fmla="*/ 118 h 125"/>
                <a:gd name="T12" fmla="*/ 5 w 49"/>
                <a:gd name="T13" fmla="*/ 118 h 125"/>
                <a:gd name="T14" fmla="*/ 0 w 49"/>
                <a:gd name="T15" fmla="*/ 77 h 125"/>
                <a:gd name="T16" fmla="*/ 0 w 49"/>
                <a:gd name="T17" fmla="*/ 80 h 125"/>
                <a:gd name="T18" fmla="*/ 0 w 49"/>
                <a:gd name="T19" fmla="*/ 80 h 125"/>
                <a:gd name="T20" fmla="*/ 0 w 49"/>
                <a:gd name="T21" fmla="*/ 77 h 125"/>
                <a:gd name="T22" fmla="*/ 25 w 49"/>
                <a:gd name="T23" fmla="*/ 0 h 125"/>
                <a:gd name="T24" fmla="*/ 25 w 49"/>
                <a:gd name="T25" fmla="*/ 0 h 125"/>
                <a:gd name="T26" fmla="*/ 25 w 49"/>
                <a:gd name="T27" fmla="*/ 0 h 125"/>
                <a:gd name="T28" fmla="*/ 25 w 49"/>
                <a:gd name="T29" fmla="*/ 0 h 125"/>
                <a:gd name="T30" fmla="*/ 25 w 49"/>
                <a:gd name="T31" fmla="*/ 0 h 125"/>
                <a:gd name="T32" fmla="*/ 25 w 49"/>
                <a:gd name="T33" fmla="*/ 0 h 125"/>
                <a:gd name="T34" fmla="*/ 25 w 49"/>
                <a:gd name="T35" fmla="*/ 0 h 125"/>
                <a:gd name="T36" fmla="*/ 20 w 49"/>
                <a:gd name="T37" fmla="*/ 125 h 125"/>
                <a:gd name="T38" fmla="*/ 37 w 49"/>
                <a:gd name="T39" fmla="*/ 125 h 125"/>
                <a:gd name="T40" fmla="*/ 37 w 49"/>
                <a:gd name="T41" fmla="*/ 125 h 125"/>
                <a:gd name="T42" fmla="*/ 44 w 49"/>
                <a:gd name="T43" fmla="*/ 118 h 125"/>
                <a:gd name="T44" fmla="*/ 44 w 49"/>
                <a:gd name="T45" fmla="*/ 118 h 125"/>
                <a:gd name="T46" fmla="*/ 39 w 49"/>
                <a:gd name="T47" fmla="*/ 116 h 125"/>
                <a:gd name="T48" fmla="*/ 48 w 49"/>
                <a:gd name="T49" fmla="*/ 80 h 125"/>
                <a:gd name="T50" fmla="*/ 49 w 49"/>
                <a:gd name="T51" fmla="*/ 81 h 125"/>
                <a:gd name="T52" fmla="*/ 49 w 49"/>
                <a:gd name="T53" fmla="*/ 77 h 125"/>
                <a:gd name="T54" fmla="*/ 48 w 49"/>
                <a:gd name="T55" fmla="*/ 65 h 125"/>
                <a:gd name="T56" fmla="*/ 46 w 49"/>
                <a:gd name="T57" fmla="*/ 53 h 125"/>
                <a:gd name="T58" fmla="*/ 45 w 49"/>
                <a:gd name="T59" fmla="*/ 47 h 125"/>
                <a:gd name="T60" fmla="*/ 45 w 49"/>
                <a:gd name="T61" fmla="*/ 44 h 125"/>
                <a:gd name="T62" fmla="*/ 44 w 49"/>
                <a:gd name="T63" fmla="*/ 41 h 125"/>
                <a:gd name="T64" fmla="*/ 44 w 49"/>
                <a:gd name="T65" fmla="*/ 38 h 125"/>
                <a:gd name="T66" fmla="*/ 43 w 49"/>
                <a:gd name="T67" fmla="*/ 35 h 125"/>
                <a:gd name="T68" fmla="*/ 43 w 49"/>
                <a:gd name="T69" fmla="*/ 33 h 125"/>
                <a:gd name="T70" fmla="*/ 42 w 49"/>
                <a:gd name="T71" fmla="*/ 30 h 125"/>
                <a:gd name="T72" fmla="*/ 41 w 49"/>
                <a:gd name="T73" fmla="*/ 27 h 125"/>
                <a:gd name="T74" fmla="*/ 40 w 49"/>
                <a:gd name="T75" fmla="*/ 25 h 125"/>
                <a:gd name="T76" fmla="*/ 38 w 49"/>
                <a:gd name="T77" fmla="*/ 20 h 125"/>
                <a:gd name="T78" fmla="*/ 34 w 49"/>
                <a:gd name="T79" fmla="*/ 12 h 125"/>
                <a:gd name="T80" fmla="*/ 33 w 49"/>
                <a:gd name="T81" fmla="*/ 11 h 125"/>
                <a:gd name="T82" fmla="*/ 33 w 49"/>
                <a:gd name="T83" fmla="*/ 10 h 125"/>
                <a:gd name="T84" fmla="*/ 32 w 49"/>
                <a:gd name="T85" fmla="*/ 9 h 125"/>
                <a:gd name="T86" fmla="*/ 32 w 49"/>
                <a:gd name="T87" fmla="*/ 8 h 125"/>
                <a:gd name="T88" fmla="*/ 30 w 49"/>
                <a:gd name="T89" fmla="*/ 5 h 125"/>
                <a:gd name="T90" fmla="*/ 28 w 49"/>
                <a:gd name="T91" fmla="*/ 3 h 125"/>
                <a:gd name="T92" fmla="*/ 26 w 49"/>
                <a:gd name="T93" fmla="*/ 1 h 125"/>
                <a:gd name="T94" fmla="*/ 25 w 49"/>
                <a:gd name="T95" fmla="*/ 0 h 125"/>
                <a:gd name="T96" fmla="*/ 25 w 49"/>
                <a:gd name="T9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5">
                  <a:moveTo>
                    <a:pt x="5" y="118"/>
                  </a:moveTo>
                  <a:cubicBezTo>
                    <a:pt x="5" y="118"/>
                    <a:pt x="5" y="118"/>
                    <a:pt x="5" y="118"/>
                  </a:cubicBezTo>
                  <a:cubicBezTo>
                    <a:pt x="6" y="121"/>
                    <a:pt x="9" y="123"/>
                    <a:pt x="12" y="125"/>
                  </a:cubicBezTo>
                  <a:cubicBezTo>
                    <a:pt x="12" y="125"/>
                    <a:pt x="12" y="125"/>
                    <a:pt x="12" y="125"/>
                  </a:cubicBezTo>
                  <a:cubicBezTo>
                    <a:pt x="12" y="125"/>
                    <a:pt x="12" y="125"/>
                    <a:pt x="12" y="125"/>
                  </a:cubicBezTo>
                  <a:cubicBezTo>
                    <a:pt x="9" y="123"/>
                    <a:pt x="6" y="121"/>
                    <a:pt x="5" y="118"/>
                  </a:cubicBezTo>
                  <a:cubicBezTo>
                    <a:pt x="5" y="118"/>
                    <a:pt x="5" y="118"/>
                    <a:pt x="5" y="118"/>
                  </a:cubicBezTo>
                  <a:moveTo>
                    <a:pt x="0" y="77"/>
                  </a:moveTo>
                  <a:cubicBezTo>
                    <a:pt x="0" y="78"/>
                    <a:pt x="0" y="79"/>
                    <a:pt x="0" y="80"/>
                  </a:cubicBezTo>
                  <a:cubicBezTo>
                    <a:pt x="0" y="80"/>
                    <a:pt x="0" y="80"/>
                    <a:pt x="0" y="80"/>
                  </a:cubicBezTo>
                  <a:cubicBezTo>
                    <a:pt x="0" y="79"/>
                    <a:pt x="0" y="78"/>
                    <a:pt x="0" y="77"/>
                  </a:cubicBezTo>
                  <a:moveTo>
                    <a:pt x="25" y="0"/>
                  </a:move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4" y="1"/>
                    <a:pt x="6" y="61"/>
                    <a:pt x="20" y="125"/>
                  </a:cubicBezTo>
                  <a:cubicBezTo>
                    <a:pt x="37" y="125"/>
                    <a:pt x="37" y="125"/>
                    <a:pt x="37" y="125"/>
                  </a:cubicBezTo>
                  <a:cubicBezTo>
                    <a:pt x="37" y="125"/>
                    <a:pt x="37" y="125"/>
                    <a:pt x="37" y="125"/>
                  </a:cubicBezTo>
                  <a:cubicBezTo>
                    <a:pt x="40" y="123"/>
                    <a:pt x="43" y="121"/>
                    <a:pt x="44" y="118"/>
                  </a:cubicBezTo>
                  <a:cubicBezTo>
                    <a:pt x="44" y="118"/>
                    <a:pt x="44" y="118"/>
                    <a:pt x="44" y="118"/>
                  </a:cubicBezTo>
                  <a:cubicBezTo>
                    <a:pt x="43" y="117"/>
                    <a:pt x="41" y="116"/>
                    <a:pt x="39" y="116"/>
                  </a:cubicBezTo>
                  <a:cubicBezTo>
                    <a:pt x="48" y="80"/>
                    <a:pt x="48" y="80"/>
                    <a:pt x="48" y="80"/>
                  </a:cubicBezTo>
                  <a:cubicBezTo>
                    <a:pt x="49" y="81"/>
                    <a:pt x="49" y="81"/>
                    <a:pt x="49" y="81"/>
                  </a:cubicBezTo>
                  <a:cubicBezTo>
                    <a:pt x="49" y="79"/>
                    <a:pt x="49" y="78"/>
                    <a:pt x="49" y="77"/>
                  </a:cubicBezTo>
                  <a:cubicBezTo>
                    <a:pt x="49" y="73"/>
                    <a:pt x="48" y="69"/>
                    <a:pt x="48" y="65"/>
                  </a:cubicBezTo>
                  <a:cubicBezTo>
                    <a:pt x="47" y="61"/>
                    <a:pt x="47" y="57"/>
                    <a:pt x="46" y="53"/>
                  </a:cubicBezTo>
                  <a:cubicBezTo>
                    <a:pt x="46" y="51"/>
                    <a:pt x="46" y="49"/>
                    <a:pt x="45" y="47"/>
                  </a:cubicBezTo>
                  <a:cubicBezTo>
                    <a:pt x="45" y="46"/>
                    <a:pt x="45" y="45"/>
                    <a:pt x="45" y="44"/>
                  </a:cubicBezTo>
                  <a:cubicBezTo>
                    <a:pt x="45" y="43"/>
                    <a:pt x="44" y="42"/>
                    <a:pt x="44" y="41"/>
                  </a:cubicBezTo>
                  <a:cubicBezTo>
                    <a:pt x="44" y="40"/>
                    <a:pt x="44" y="39"/>
                    <a:pt x="44" y="38"/>
                  </a:cubicBezTo>
                  <a:cubicBezTo>
                    <a:pt x="44" y="37"/>
                    <a:pt x="43" y="36"/>
                    <a:pt x="43" y="35"/>
                  </a:cubicBezTo>
                  <a:cubicBezTo>
                    <a:pt x="43" y="35"/>
                    <a:pt x="43" y="34"/>
                    <a:pt x="43" y="33"/>
                  </a:cubicBezTo>
                  <a:cubicBezTo>
                    <a:pt x="42" y="32"/>
                    <a:pt x="42" y="31"/>
                    <a:pt x="42" y="30"/>
                  </a:cubicBezTo>
                  <a:cubicBezTo>
                    <a:pt x="42" y="29"/>
                    <a:pt x="41" y="28"/>
                    <a:pt x="41" y="27"/>
                  </a:cubicBezTo>
                  <a:cubicBezTo>
                    <a:pt x="41" y="27"/>
                    <a:pt x="40" y="26"/>
                    <a:pt x="40" y="25"/>
                  </a:cubicBezTo>
                  <a:cubicBezTo>
                    <a:pt x="40" y="23"/>
                    <a:pt x="39" y="22"/>
                    <a:pt x="38" y="20"/>
                  </a:cubicBezTo>
                  <a:cubicBezTo>
                    <a:pt x="37" y="17"/>
                    <a:pt x="35" y="14"/>
                    <a:pt x="34" y="12"/>
                  </a:cubicBezTo>
                  <a:cubicBezTo>
                    <a:pt x="33" y="11"/>
                    <a:pt x="33" y="11"/>
                    <a:pt x="33" y="11"/>
                  </a:cubicBezTo>
                  <a:cubicBezTo>
                    <a:pt x="33" y="10"/>
                    <a:pt x="33" y="10"/>
                    <a:pt x="33" y="10"/>
                  </a:cubicBezTo>
                  <a:cubicBezTo>
                    <a:pt x="32" y="9"/>
                    <a:pt x="32" y="9"/>
                    <a:pt x="32" y="9"/>
                  </a:cubicBezTo>
                  <a:cubicBezTo>
                    <a:pt x="32" y="8"/>
                    <a:pt x="32" y="8"/>
                    <a:pt x="32" y="8"/>
                  </a:cubicBezTo>
                  <a:cubicBezTo>
                    <a:pt x="31" y="7"/>
                    <a:pt x="30" y="6"/>
                    <a:pt x="30" y="5"/>
                  </a:cubicBezTo>
                  <a:cubicBezTo>
                    <a:pt x="29" y="4"/>
                    <a:pt x="28" y="4"/>
                    <a:pt x="28" y="3"/>
                  </a:cubicBezTo>
                  <a:cubicBezTo>
                    <a:pt x="27" y="2"/>
                    <a:pt x="27" y="2"/>
                    <a:pt x="26" y="1"/>
                  </a:cubicBezTo>
                  <a:cubicBezTo>
                    <a:pt x="26" y="1"/>
                    <a:pt x="25" y="0"/>
                    <a:pt x="25" y="0"/>
                  </a:cubicBezTo>
                  <a:cubicBezTo>
                    <a:pt x="25" y="0"/>
                    <a:pt x="25" y="0"/>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96" name="Freeform 1119"/>
            <p:cNvSpPr>
              <a:spLocks noEditPoints="1"/>
            </p:cNvSpPr>
            <p:nvPr/>
          </p:nvSpPr>
          <p:spPr bwMode="auto">
            <a:xfrm>
              <a:off x="610579" y="4988899"/>
              <a:ext cx="87639" cy="22573"/>
            </a:xfrm>
            <a:custGeom>
              <a:avLst/>
              <a:gdLst>
                <a:gd name="T0" fmla="*/ 0 w 27"/>
                <a:gd name="T1" fmla="*/ 7 h 7"/>
                <a:gd name="T2" fmla="*/ 0 w 27"/>
                <a:gd name="T3" fmla="*/ 7 h 7"/>
                <a:gd name="T4" fmla="*/ 4 w 27"/>
                <a:gd name="T5" fmla="*/ 7 h 7"/>
                <a:gd name="T6" fmla="*/ 0 w 27"/>
                <a:gd name="T7" fmla="*/ 7 h 7"/>
                <a:gd name="T8" fmla="*/ 9 w 27"/>
                <a:gd name="T9" fmla="*/ 0 h 7"/>
                <a:gd name="T10" fmla="*/ 10 w 27"/>
                <a:gd name="T11" fmla="*/ 3 h 7"/>
                <a:gd name="T12" fmla="*/ 21 w 27"/>
                <a:gd name="T13" fmla="*/ 3 h 7"/>
                <a:gd name="T14" fmla="*/ 21 w 27"/>
                <a:gd name="T15" fmla="*/ 7 h 7"/>
                <a:gd name="T16" fmla="*/ 27 w 27"/>
                <a:gd name="T17" fmla="*/ 7 h 7"/>
                <a:gd name="T18" fmla="*/ 27 w 27"/>
                <a:gd name="T19" fmla="*/ 0 h 7"/>
                <a:gd name="T20" fmla="*/ 26 w 27"/>
                <a:gd name="T21" fmla="*/ 0 h 7"/>
                <a:gd name="T22" fmla="*/ 9 w 27"/>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7">
                  <a:moveTo>
                    <a:pt x="0" y="7"/>
                  </a:moveTo>
                  <a:cubicBezTo>
                    <a:pt x="0" y="7"/>
                    <a:pt x="0" y="7"/>
                    <a:pt x="0" y="7"/>
                  </a:cubicBezTo>
                  <a:cubicBezTo>
                    <a:pt x="4" y="7"/>
                    <a:pt x="4" y="7"/>
                    <a:pt x="4" y="7"/>
                  </a:cubicBezTo>
                  <a:cubicBezTo>
                    <a:pt x="0" y="7"/>
                    <a:pt x="0" y="7"/>
                    <a:pt x="0" y="7"/>
                  </a:cubicBezTo>
                  <a:moveTo>
                    <a:pt x="9" y="0"/>
                  </a:moveTo>
                  <a:cubicBezTo>
                    <a:pt x="10" y="1"/>
                    <a:pt x="10" y="2"/>
                    <a:pt x="10" y="3"/>
                  </a:cubicBezTo>
                  <a:cubicBezTo>
                    <a:pt x="21" y="3"/>
                    <a:pt x="21" y="3"/>
                    <a:pt x="21" y="3"/>
                  </a:cubicBezTo>
                  <a:cubicBezTo>
                    <a:pt x="21" y="7"/>
                    <a:pt x="21" y="7"/>
                    <a:pt x="21" y="7"/>
                  </a:cubicBezTo>
                  <a:cubicBezTo>
                    <a:pt x="27" y="7"/>
                    <a:pt x="27" y="7"/>
                    <a:pt x="27" y="7"/>
                  </a:cubicBezTo>
                  <a:cubicBezTo>
                    <a:pt x="27" y="0"/>
                    <a:pt x="27" y="0"/>
                    <a:pt x="27" y="0"/>
                  </a:cubicBezTo>
                  <a:cubicBezTo>
                    <a:pt x="26" y="0"/>
                    <a:pt x="26" y="0"/>
                    <a:pt x="26" y="0"/>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97" name="Freeform 1120"/>
            <p:cNvSpPr>
              <a:spLocks noEditPoints="1"/>
            </p:cNvSpPr>
            <p:nvPr/>
          </p:nvSpPr>
          <p:spPr bwMode="auto">
            <a:xfrm>
              <a:off x="554038" y="4847818"/>
              <a:ext cx="36752" cy="163655"/>
            </a:xfrm>
            <a:custGeom>
              <a:avLst/>
              <a:gdLst>
                <a:gd name="T0" fmla="*/ 0 w 12"/>
                <a:gd name="T1" fmla="*/ 52 h 52"/>
                <a:gd name="T2" fmla="*/ 0 w 12"/>
                <a:gd name="T3" fmla="*/ 52 h 52"/>
                <a:gd name="T4" fmla="*/ 0 w 12"/>
                <a:gd name="T5" fmla="*/ 52 h 52"/>
                <a:gd name="T6" fmla="*/ 12 w 12"/>
                <a:gd name="T7" fmla="*/ 38 h 52"/>
                <a:gd name="T8" fmla="*/ 0 w 12"/>
                <a:gd name="T9" fmla="*/ 52 h 52"/>
                <a:gd name="T10" fmla="*/ 12 w 12"/>
                <a:gd name="T11" fmla="*/ 38 h 52"/>
                <a:gd name="T12" fmla="*/ 12 w 12"/>
                <a:gd name="T13" fmla="*/ 38 h 52"/>
                <a:gd name="T14" fmla="*/ 7 w 12"/>
                <a:gd name="T15" fmla="*/ 0 h 52"/>
                <a:gd name="T16" fmla="*/ 7 w 12"/>
                <a:gd name="T17" fmla="*/ 0 h 52"/>
                <a:gd name="T18" fmla="*/ 0 w 12"/>
                <a:gd name="T19" fmla="*/ 7 h 52"/>
                <a:gd name="T20" fmla="*/ 7 w 12"/>
                <a:gd name="T21" fmla="*/ 0 h 52"/>
                <a:gd name="T22" fmla="*/ 7 w 1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52">
                  <a:moveTo>
                    <a:pt x="0" y="52"/>
                  </a:moveTo>
                  <a:cubicBezTo>
                    <a:pt x="0" y="52"/>
                    <a:pt x="0" y="52"/>
                    <a:pt x="0" y="52"/>
                  </a:cubicBezTo>
                  <a:cubicBezTo>
                    <a:pt x="0" y="52"/>
                    <a:pt x="0" y="52"/>
                    <a:pt x="0" y="52"/>
                  </a:cubicBezTo>
                  <a:moveTo>
                    <a:pt x="12" y="38"/>
                  </a:moveTo>
                  <a:cubicBezTo>
                    <a:pt x="5" y="43"/>
                    <a:pt x="0" y="52"/>
                    <a:pt x="0" y="52"/>
                  </a:cubicBezTo>
                  <a:cubicBezTo>
                    <a:pt x="0" y="52"/>
                    <a:pt x="5" y="43"/>
                    <a:pt x="12" y="38"/>
                  </a:cubicBezTo>
                  <a:cubicBezTo>
                    <a:pt x="12" y="38"/>
                    <a:pt x="12" y="38"/>
                    <a:pt x="12" y="38"/>
                  </a:cubicBezTo>
                  <a:moveTo>
                    <a:pt x="7" y="0"/>
                  </a:moveTo>
                  <a:cubicBezTo>
                    <a:pt x="7" y="0"/>
                    <a:pt x="7" y="0"/>
                    <a:pt x="7" y="0"/>
                  </a:cubicBezTo>
                  <a:cubicBezTo>
                    <a:pt x="0" y="7"/>
                    <a:pt x="0" y="7"/>
                    <a:pt x="0" y="7"/>
                  </a:cubicBezTo>
                  <a:cubicBezTo>
                    <a:pt x="7" y="0"/>
                    <a:pt x="7" y="0"/>
                    <a:pt x="7" y="0"/>
                  </a:cubicBezTo>
                  <a:cubicBezTo>
                    <a:pt x="7" y="0"/>
                    <a:pt x="7" y="0"/>
                    <a:pt x="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98" name="Freeform 1121"/>
            <p:cNvSpPr/>
            <p:nvPr/>
          </p:nvSpPr>
          <p:spPr bwMode="auto">
            <a:xfrm>
              <a:off x="701044" y="4847818"/>
              <a:ext cx="59369" cy="169298"/>
            </a:xfrm>
            <a:custGeom>
              <a:avLst/>
              <a:gdLst>
                <a:gd name="T0" fmla="*/ 9 w 19"/>
                <a:gd name="T1" fmla="*/ 0 h 54"/>
                <a:gd name="T2" fmla="*/ 0 w 19"/>
                <a:gd name="T3" fmla="*/ 36 h 54"/>
                <a:gd name="T4" fmla="*/ 5 w 19"/>
                <a:gd name="T5" fmla="*/ 38 h 54"/>
                <a:gd name="T6" fmla="*/ 19 w 19"/>
                <a:gd name="T7" fmla="*/ 54 h 54"/>
                <a:gd name="T8" fmla="*/ 19 w 19"/>
                <a:gd name="T9" fmla="*/ 9 h 54"/>
                <a:gd name="T10" fmla="*/ 10 w 19"/>
                <a:gd name="T11" fmla="*/ 1 h 54"/>
                <a:gd name="T12" fmla="*/ 9 w 1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9" h="54">
                  <a:moveTo>
                    <a:pt x="9" y="0"/>
                  </a:moveTo>
                  <a:cubicBezTo>
                    <a:pt x="0" y="36"/>
                    <a:pt x="0" y="36"/>
                    <a:pt x="0" y="36"/>
                  </a:cubicBezTo>
                  <a:cubicBezTo>
                    <a:pt x="2" y="36"/>
                    <a:pt x="4" y="37"/>
                    <a:pt x="5" y="38"/>
                  </a:cubicBezTo>
                  <a:cubicBezTo>
                    <a:pt x="12" y="43"/>
                    <a:pt x="19" y="54"/>
                    <a:pt x="19" y="54"/>
                  </a:cubicBezTo>
                  <a:cubicBezTo>
                    <a:pt x="19" y="9"/>
                    <a:pt x="19" y="9"/>
                    <a:pt x="19" y="9"/>
                  </a:cubicBezTo>
                  <a:cubicBezTo>
                    <a:pt x="10" y="1"/>
                    <a:pt x="10" y="1"/>
                    <a:pt x="10" y="1"/>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152015" name="Rectangle 1122"/>
            <p:cNvSpPr>
              <a:spLocks noChangeArrowheads="1"/>
            </p:cNvSpPr>
            <p:nvPr/>
          </p:nvSpPr>
          <p:spPr bwMode="auto">
            <a:xfrm>
              <a:off x="655812" y="4591050"/>
              <a:ext cx="2828"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2100" name="Freeform 1123"/>
            <p:cNvSpPr/>
            <p:nvPr/>
          </p:nvSpPr>
          <p:spPr bwMode="auto">
            <a:xfrm>
              <a:off x="655812" y="459105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101" name="Freeform 1124"/>
            <p:cNvSpPr>
              <a:spLocks noEditPoints="1"/>
            </p:cNvSpPr>
            <p:nvPr/>
          </p:nvSpPr>
          <p:spPr bwMode="auto">
            <a:xfrm>
              <a:off x="576654" y="4591050"/>
              <a:ext cx="79157" cy="420422"/>
            </a:xfrm>
            <a:custGeom>
              <a:avLst/>
              <a:gdLst>
                <a:gd name="T0" fmla="*/ 12 w 25"/>
                <a:gd name="T1" fmla="*/ 125 h 132"/>
                <a:gd name="T2" fmla="*/ 12 w 25"/>
                <a:gd name="T3" fmla="*/ 125 h 132"/>
                <a:gd name="T4" fmla="*/ 11 w 25"/>
                <a:gd name="T5" fmla="*/ 125 h 132"/>
                <a:gd name="T6" fmla="*/ 11 w 25"/>
                <a:gd name="T7" fmla="*/ 132 h 132"/>
                <a:gd name="T8" fmla="*/ 11 w 25"/>
                <a:gd name="T9" fmla="*/ 125 h 132"/>
                <a:gd name="T10" fmla="*/ 12 w 25"/>
                <a:gd name="T11" fmla="*/ 125 h 132"/>
                <a:gd name="T12" fmla="*/ 12 w 25"/>
                <a:gd name="T13" fmla="*/ 125 h 132"/>
                <a:gd name="T14" fmla="*/ 5 w 25"/>
                <a:gd name="T15" fmla="*/ 118 h 132"/>
                <a:gd name="T16" fmla="*/ 5 w 25"/>
                <a:gd name="T17" fmla="*/ 118 h 132"/>
                <a:gd name="T18" fmla="*/ 5 w 25"/>
                <a:gd name="T19" fmla="*/ 118 h 132"/>
                <a:gd name="T20" fmla="*/ 5 w 25"/>
                <a:gd name="T21" fmla="*/ 118 h 132"/>
                <a:gd name="T22" fmla="*/ 25 w 25"/>
                <a:gd name="T23" fmla="*/ 0 h 132"/>
                <a:gd name="T24" fmla="*/ 25 w 25"/>
                <a:gd name="T25" fmla="*/ 0 h 132"/>
                <a:gd name="T26" fmla="*/ 24 w 25"/>
                <a:gd name="T27" fmla="*/ 0 h 132"/>
                <a:gd name="T28" fmla="*/ 23 w 25"/>
                <a:gd name="T29" fmla="*/ 1 h 132"/>
                <a:gd name="T30" fmla="*/ 22 w 25"/>
                <a:gd name="T31" fmla="*/ 3 h 132"/>
                <a:gd name="T32" fmla="*/ 20 w 25"/>
                <a:gd name="T33" fmla="*/ 5 h 132"/>
                <a:gd name="T34" fmla="*/ 18 w 25"/>
                <a:gd name="T35" fmla="*/ 8 h 132"/>
                <a:gd name="T36" fmla="*/ 17 w 25"/>
                <a:gd name="T37" fmla="*/ 9 h 132"/>
                <a:gd name="T38" fmla="*/ 17 w 25"/>
                <a:gd name="T39" fmla="*/ 10 h 132"/>
                <a:gd name="T40" fmla="*/ 16 w 25"/>
                <a:gd name="T41" fmla="*/ 11 h 132"/>
                <a:gd name="T42" fmla="*/ 15 w 25"/>
                <a:gd name="T43" fmla="*/ 12 h 132"/>
                <a:gd name="T44" fmla="*/ 11 w 25"/>
                <a:gd name="T45" fmla="*/ 20 h 132"/>
                <a:gd name="T46" fmla="*/ 9 w 25"/>
                <a:gd name="T47" fmla="*/ 25 h 132"/>
                <a:gd name="T48" fmla="*/ 8 w 25"/>
                <a:gd name="T49" fmla="*/ 27 h 132"/>
                <a:gd name="T50" fmla="*/ 8 w 25"/>
                <a:gd name="T51" fmla="*/ 30 h 132"/>
                <a:gd name="T52" fmla="*/ 7 w 25"/>
                <a:gd name="T53" fmla="*/ 33 h 132"/>
                <a:gd name="T54" fmla="*/ 6 w 25"/>
                <a:gd name="T55" fmla="*/ 35 h 132"/>
                <a:gd name="T56" fmla="*/ 6 w 25"/>
                <a:gd name="T57" fmla="*/ 38 h 132"/>
                <a:gd name="T58" fmla="*/ 5 w 25"/>
                <a:gd name="T59" fmla="*/ 41 h 132"/>
                <a:gd name="T60" fmla="*/ 5 w 25"/>
                <a:gd name="T61" fmla="*/ 44 h 132"/>
                <a:gd name="T62" fmla="*/ 4 w 25"/>
                <a:gd name="T63" fmla="*/ 47 h 132"/>
                <a:gd name="T64" fmla="*/ 3 w 25"/>
                <a:gd name="T65" fmla="*/ 53 h 132"/>
                <a:gd name="T66" fmla="*/ 1 w 25"/>
                <a:gd name="T67" fmla="*/ 65 h 132"/>
                <a:gd name="T68" fmla="*/ 0 w 25"/>
                <a:gd name="T69" fmla="*/ 77 h 132"/>
                <a:gd name="T70" fmla="*/ 0 w 25"/>
                <a:gd name="T71" fmla="*/ 77 h 132"/>
                <a:gd name="T72" fmla="*/ 0 w 25"/>
                <a:gd name="T73" fmla="*/ 77 h 132"/>
                <a:gd name="T74" fmla="*/ 1 w 25"/>
                <a:gd name="T75" fmla="*/ 65 h 132"/>
                <a:gd name="T76" fmla="*/ 3 w 25"/>
                <a:gd name="T77" fmla="*/ 53 h 132"/>
                <a:gd name="T78" fmla="*/ 4 w 25"/>
                <a:gd name="T79" fmla="*/ 47 h 132"/>
                <a:gd name="T80" fmla="*/ 5 w 25"/>
                <a:gd name="T81" fmla="*/ 44 h 132"/>
                <a:gd name="T82" fmla="*/ 5 w 25"/>
                <a:gd name="T83" fmla="*/ 41 h 132"/>
                <a:gd name="T84" fmla="*/ 6 w 25"/>
                <a:gd name="T85" fmla="*/ 38 h 132"/>
                <a:gd name="T86" fmla="*/ 6 w 25"/>
                <a:gd name="T87" fmla="*/ 35 h 132"/>
                <a:gd name="T88" fmla="*/ 7 w 25"/>
                <a:gd name="T89" fmla="*/ 33 h 132"/>
                <a:gd name="T90" fmla="*/ 8 w 25"/>
                <a:gd name="T91" fmla="*/ 30 h 132"/>
                <a:gd name="T92" fmla="*/ 8 w 25"/>
                <a:gd name="T93" fmla="*/ 27 h 132"/>
                <a:gd name="T94" fmla="*/ 9 w 25"/>
                <a:gd name="T95" fmla="*/ 25 h 132"/>
                <a:gd name="T96" fmla="*/ 11 w 25"/>
                <a:gd name="T97" fmla="*/ 20 h 132"/>
                <a:gd name="T98" fmla="*/ 15 w 25"/>
                <a:gd name="T99" fmla="*/ 12 h 132"/>
                <a:gd name="T100" fmla="*/ 16 w 25"/>
                <a:gd name="T101" fmla="*/ 11 h 132"/>
                <a:gd name="T102" fmla="*/ 17 w 25"/>
                <a:gd name="T103" fmla="*/ 10 h 132"/>
                <a:gd name="T104" fmla="*/ 17 w 25"/>
                <a:gd name="T105" fmla="*/ 9 h 132"/>
                <a:gd name="T106" fmla="*/ 18 w 25"/>
                <a:gd name="T107" fmla="*/ 8 h 132"/>
                <a:gd name="T108" fmla="*/ 20 w 25"/>
                <a:gd name="T109" fmla="*/ 5 h 132"/>
                <a:gd name="T110" fmla="*/ 22 w 25"/>
                <a:gd name="T111" fmla="*/ 3 h 132"/>
                <a:gd name="T112" fmla="*/ 23 w 25"/>
                <a:gd name="T113" fmla="*/ 1 h 132"/>
                <a:gd name="T114" fmla="*/ 24 w 25"/>
                <a:gd name="T115" fmla="*/ 0 h 132"/>
                <a:gd name="T116" fmla="*/ 25 w 25"/>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 h="132">
                  <a:moveTo>
                    <a:pt x="12" y="125"/>
                  </a:moveTo>
                  <a:cubicBezTo>
                    <a:pt x="12" y="125"/>
                    <a:pt x="12" y="125"/>
                    <a:pt x="12" y="125"/>
                  </a:cubicBezTo>
                  <a:cubicBezTo>
                    <a:pt x="11" y="125"/>
                    <a:pt x="11" y="125"/>
                    <a:pt x="11" y="125"/>
                  </a:cubicBezTo>
                  <a:cubicBezTo>
                    <a:pt x="11" y="132"/>
                    <a:pt x="11" y="132"/>
                    <a:pt x="11" y="132"/>
                  </a:cubicBezTo>
                  <a:cubicBezTo>
                    <a:pt x="11" y="125"/>
                    <a:pt x="11" y="125"/>
                    <a:pt x="11" y="125"/>
                  </a:cubicBezTo>
                  <a:cubicBezTo>
                    <a:pt x="12" y="125"/>
                    <a:pt x="12" y="125"/>
                    <a:pt x="12" y="125"/>
                  </a:cubicBezTo>
                  <a:cubicBezTo>
                    <a:pt x="12" y="125"/>
                    <a:pt x="12" y="125"/>
                    <a:pt x="12" y="125"/>
                  </a:cubicBezTo>
                  <a:moveTo>
                    <a:pt x="5" y="118"/>
                  </a:moveTo>
                  <a:cubicBezTo>
                    <a:pt x="5" y="118"/>
                    <a:pt x="5" y="118"/>
                    <a:pt x="5" y="118"/>
                  </a:cubicBezTo>
                  <a:cubicBezTo>
                    <a:pt x="5" y="118"/>
                    <a:pt x="5" y="118"/>
                    <a:pt x="5" y="118"/>
                  </a:cubicBezTo>
                  <a:cubicBezTo>
                    <a:pt x="5" y="118"/>
                    <a:pt x="5" y="118"/>
                    <a:pt x="5" y="118"/>
                  </a:cubicBezTo>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7"/>
                    <a:pt x="0" y="77"/>
                    <a:pt x="0" y="77"/>
                  </a:cubicBezTo>
                  <a:cubicBezTo>
                    <a:pt x="0" y="73"/>
                    <a:pt x="1" y="69"/>
                    <a:pt x="1" y="65"/>
                  </a:cubicBezTo>
                  <a:cubicBezTo>
                    <a:pt x="2" y="61"/>
                    <a:pt x="2" y="57"/>
                    <a:pt x="3" y="53"/>
                  </a:cubicBezTo>
                  <a:cubicBezTo>
                    <a:pt x="3" y="51"/>
                    <a:pt x="4" y="49"/>
                    <a:pt x="4" y="47"/>
                  </a:cubicBezTo>
                  <a:cubicBezTo>
                    <a:pt x="4" y="46"/>
                    <a:pt x="4" y="45"/>
                    <a:pt x="5" y="44"/>
                  </a:cubicBezTo>
                  <a:cubicBezTo>
                    <a:pt x="5" y="43"/>
                    <a:pt x="5" y="42"/>
                    <a:pt x="5" y="41"/>
                  </a:cubicBezTo>
                  <a:cubicBezTo>
                    <a:pt x="5" y="40"/>
                    <a:pt x="5" y="39"/>
                    <a:pt x="6" y="38"/>
                  </a:cubicBezTo>
                  <a:cubicBezTo>
                    <a:pt x="6" y="37"/>
                    <a:pt x="6" y="36"/>
                    <a:pt x="6" y="35"/>
                  </a:cubicBezTo>
                  <a:cubicBezTo>
                    <a:pt x="6" y="34"/>
                    <a:pt x="7" y="34"/>
                    <a:pt x="7" y="33"/>
                  </a:cubicBezTo>
                  <a:cubicBezTo>
                    <a:pt x="7" y="32"/>
                    <a:pt x="7" y="31"/>
                    <a:pt x="8" y="30"/>
                  </a:cubicBezTo>
                  <a:cubicBezTo>
                    <a:pt x="8" y="29"/>
                    <a:pt x="8" y="28"/>
                    <a:pt x="8" y="27"/>
                  </a:cubicBezTo>
                  <a:cubicBezTo>
                    <a:pt x="9" y="27"/>
                    <a:pt x="9" y="26"/>
                    <a:pt x="9" y="25"/>
                  </a:cubicBezTo>
                  <a:cubicBezTo>
                    <a:pt x="10" y="23"/>
                    <a:pt x="10" y="22"/>
                    <a:pt x="11" y="20"/>
                  </a:cubicBezTo>
                  <a:cubicBezTo>
                    <a:pt x="12" y="17"/>
                    <a:pt x="14" y="14"/>
                    <a:pt x="15" y="12"/>
                  </a:cubicBezTo>
                  <a:cubicBezTo>
                    <a:pt x="16" y="11"/>
                    <a:pt x="16" y="11"/>
                    <a:pt x="16" y="11"/>
                  </a:cubicBezTo>
                  <a:cubicBezTo>
                    <a:pt x="17" y="10"/>
                    <a:pt x="17" y="10"/>
                    <a:pt x="17" y="10"/>
                  </a:cubicBezTo>
                  <a:cubicBezTo>
                    <a:pt x="17" y="9"/>
                    <a:pt x="17" y="9"/>
                    <a:pt x="17" y="9"/>
                  </a:cubicBezTo>
                  <a:cubicBezTo>
                    <a:pt x="18" y="8"/>
                    <a:pt x="18" y="8"/>
                    <a:pt x="18" y="8"/>
                  </a:cubicBezTo>
                  <a:cubicBezTo>
                    <a:pt x="18" y="7"/>
                    <a:pt x="19" y="6"/>
                    <a:pt x="20" y="5"/>
                  </a:cubicBezTo>
                  <a:cubicBezTo>
                    <a:pt x="20" y="4"/>
                    <a:pt x="21" y="4"/>
                    <a:pt x="22" y="3"/>
                  </a:cubicBezTo>
                  <a:cubicBezTo>
                    <a:pt x="22" y="2"/>
                    <a:pt x="23" y="2"/>
                    <a:pt x="23" y="1"/>
                  </a:cubicBezTo>
                  <a:cubicBezTo>
                    <a:pt x="24" y="1"/>
                    <a:pt x="24" y="0"/>
                    <a:pt x="24" y="0"/>
                  </a:cubicBezTo>
                  <a:cubicBezTo>
                    <a:pt x="25" y="0"/>
                    <a:pt x="25" y="0"/>
                    <a:pt x="25"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102" name="Freeform 1125"/>
            <p:cNvSpPr/>
            <p:nvPr/>
          </p:nvSpPr>
          <p:spPr bwMode="auto">
            <a:xfrm>
              <a:off x="576654" y="4591050"/>
              <a:ext cx="79157" cy="397849"/>
            </a:xfrm>
            <a:custGeom>
              <a:avLst/>
              <a:gdLst>
                <a:gd name="T0" fmla="*/ 25 w 25"/>
                <a:gd name="T1" fmla="*/ 0 h 125"/>
                <a:gd name="T2" fmla="*/ 25 w 25"/>
                <a:gd name="T3" fmla="*/ 0 h 125"/>
                <a:gd name="T4" fmla="*/ 24 w 25"/>
                <a:gd name="T5" fmla="*/ 0 h 125"/>
                <a:gd name="T6" fmla="*/ 23 w 25"/>
                <a:gd name="T7" fmla="*/ 1 h 125"/>
                <a:gd name="T8" fmla="*/ 22 w 25"/>
                <a:gd name="T9" fmla="*/ 3 h 125"/>
                <a:gd name="T10" fmla="*/ 20 w 25"/>
                <a:gd name="T11" fmla="*/ 5 h 125"/>
                <a:gd name="T12" fmla="*/ 18 w 25"/>
                <a:gd name="T13" fmla="*/ 8 h 125"/>
                <a:gd name="T14" fmla="*/ 17 w 25"/>
                <a:gd name="T15" fmla="*/ 9 h 125"/>
                <a:gd name="T16" fmla="*/ 17 w 25"/>
                <a:gd name="T17" fmla="*/ 10 h 125"/>
                <a:gd name="T18" fmla="*/ 16 w 25"/>
                <a:gd name="T19" fmla="*/ 11 h 125"/>
                <a:gd name="T20" fmla="*/ 15 w 25"/>
                <a:gd name="T21" fmla="*/ 12 h 125"/>
                <a:gd name="T22" fmla="*/ 11 w 25"/>
                <a:gd name="T23" fmla="*/ 20 h 125"/>
                <a:gd name="T24" fmla="*/ 9 w 25"/>
                <a:gd name="T25" fmla="*/ 25 h 125"/>
                <a:gd name="T26" fmla="*/ 8 w 25"/>
                <a:gd name="T27" fmla="*/ 27 h 125"/>
                <a:gd name="T28" fmla="*/ 8 w 25"/>
                <a:gd name="T29" fmla="*/ 30 h 125"/>
                <a:gd name="T30" fmla="*/ 7 w 25"/>
                <a:gd name="T31" fmla="*/ 33 h 125"/>
                <a:gd name="T32" fmla="*/ 6 w 25"/>
                <a:gd name="T33" fmla="*/ 35 h 125"/>
                <a:gd name="T34" fmla="*/ 6 w 25"/>
                <a:gd name="T35" fmla="*/ 38 h 125"/>
                <a:gd name="T36" fmla="*/ 5 w 25"/>
                <a:gd name="T37" fmla="*/ 41 h 125"/>
                <a:gd name="T38" fmla="*/ 5 w 25"/>
                <a:gd name="T39" fmla="*/ 44 h 125"/>
                <a:gd name="T40" fmla="*/ 4 w 25"/>
                <a:gd name="T41" fmla="*/ 47 h 125"/>
                <a:gd name="T42" fmla="*/ 3 w 25"/>
                <a:gd name="T43" fmla="*/ 53 h 125"/>
                <a:gd name="T44" fmla="*/ 1 w 25"/>
                <a:gd name="T45" fmla="*/ 65 h 125"/>
                <a:gd name="T46" fmla="*/ 0 w 25"/>
                <a:gd name="T47" fmla="*/ 77 h 125"/>
                <a:gd name="T48" fmla="*/ 0 w 25"/>
                <a:gd name="T49" fmla="*/ 77 h 125"/>
                <a:gd name="T50" fmla="*/ 0 w 25"/>
                <a:gd name="T51" fmla="*/ 80 h 125"/>
                <a:gd name="T52" fmla="*/ 3 w 25"/>
                <a:gd name="T53" fmla="*/ 78 h 125"/>
                <a:gd name="T54" fmla="*/ 11 w 25"/>
                <a:gd name="T55" fmla="*/ 115 h 125"/>
                <a:gd name="T56" fmla="*/ 5 w 25"/>
                <a:gd name="T57" fmla="*/ 118 h 125"/>
                <a:gd name="T58" fmla="*/ 5 w 25"/>
                <a:gd name="T59" fmla="*/ 118 h 125"/>
                <a:gd name="T60" fmla="*/ 5 w 25"/>
                <a:gd name="T61" fmla="*/ 118 h 125"/>
                <a:gd name="T62" fmla="*/ 12 w 25"/>
                <a:gd name="T63" fmla="*/ 125 h 125"/>
                <a:gd name="T64" fmla="*/ 12 w 25"/>
                <a:gd name="T65" fmla="*/ 125 h 125"/>
                <a:gd name="T66" fmla="*/ 12 w 25"/>
                <a:gd name="T67" fmla="*/ 125 h 125"/>
                <a:gd name="T68" fmla="*/ 20 w 25"/>
                <a:gd name="T69" fmla="*/ 125 h 125"/>
                <a:gd name="T70" fmla="*/ 25 w 25"/>
                <a:gd name="T7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125">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8"/>
                    <a:pt x="0" y="79"/>
                    <a:pt x="0" y="80"/>
                  </a:cubicBezTo>
                  <a:cubicBezTo>
                    <a:pt x="3" y="78"/>
                    <a:pt x="3" y="78"/>
                    <a:pt x="3" y="78"/>
                  </a:cubicBezTo>
                  <a:cubicBezTo>
                    <a:pt x="11" y="115"/>
                    <a:pt x="11" y="115"/>
                    <a:pt x="11" y="115"/>
                  </a:cubicBezTo>
                  <a:cubicBezTo>
                    <a:pt x="9" y="115"/>
                    <a:pt x="7" y="116"/>
                    <a:pt x="5" y="118"/>
                  </a:cubicBezTo>
                  <a:cubicBezTo>
                    <a:pt x="5" y="118"/>
                    <a:pt x="5" y="118"/>
                    <a:pt x="5" y="118"/>
                  </a:cubicBezTo>
                  <a:cubicBezTo>
                    <a:pt x="5" y="118"/>
                    <a:pt x="5" y="118"/>
                    <a:pt x="5" y="118"/>
                  </a:cubicBezTo>
                  <a:cubicBezTo>
                    <a:pt x="6" y="121"/>
                    <a:pt x="9" y="123"/>
                    <a:pt x="12" y="125"/>
                  </a:cubicBezTo>
                  <a:cubicBezTo>
                    <a:pt x="12" y="125"/>
                    <a:pt x="12" y="125"/>
                    <a:pt x="12" y="125"/>
                  </a:cubicBezTo>
                  <a:cubicBezTo>
                    <a:pt x="12" y="125"/>
                    <a:pt x="12" y="125"/>
                    <a:pt x="12" y="125"/>
                  </a:cubicBezTo>
                  <a:cubicBezTo>
                    <a:pt x="20" y="125"/>
                    <a:pt x="20" y="125"/>
                    <a:pt x="20" y="125"/>
                  </a:cubicBezTo>
                  <a:cubicBezTo>
                    <a:pt x="6" y="61"/>
                    <a:pt x="24" y="1"/>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103" name="Freeform 1126"/>
            <p:cNvSpPr/>
            <p:nvPr/>
          </p:nvSpPr>
          <p:spPr bwMode="auto">
            <a:xfrm>
              <a:off x="610579" y="4988899"/>
              <a:ext cx="31098" cy="22573"/>
            </a:xfrm>
            <a:custGeom>
              <a:avLst/>
              <a:gdLst>
                <a:gd name="T0" fmla="*/ 0 w 10"/>
                <a:gd name="T1" fmla="*/ 0 h 7"/>
                <a:gd name="T2" fmla="*/ 0 w 10"/>
                <a:gd name="T3" fmla="*/ 7 h 7"/>
                <a:gd name="T4" fmla="*/ 4 w 10"/>
                <a:gd name="T5" fmla="*/ 7 h 7"/>
                <a:gd name="T6" fmla="*/ 4 w 10"/>
                <a:gd name="T7" fmla="*/ 3 h 7"/>
                <a:gd name="T8" fmla="*/ 10 w 10"/>
                <a:gd name="T9" fmla="*/ 3 h 7"/>
                <a:gd name="T10" fmla="*/ 9 w 10"/>
                <a:gd name="T11" fmla="*/ 0 h 7"/>
                <a:gd name="T12" fmla="*/ 1 w 10"/>
                <a:gd name="T13" fmla="*/ 0 h 7"/>
                <a:gd name="T14" fmla="*/ 0 w 1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0" y="0"/>
                  </a:moveTo>
                  <a:cubicBezTo>
                    <a:pt x="0" y="7"/>
                    <a:pt x="0" y="7"/>
                    <a:pt x="0" y="7"/>
                  </a:cubicBezTo>
                  <a:cubicBezTo>
                    <a:pt x="4" y="7"/>
                    <a:pt x="4" y="7"/>
                    <a:pt x="4" y="7"/>
                  </a:cubicBezTo>
                  <a:cubicBezTo>
                    <a:pt x="4" y="3"/>
                    <a:pt x="4" y="3"/>
                    <a:pt x="4" y="3"/>
                  </a:cubicBezTo>
                  <a:cubicBezTo>
                    <a:pt x="10" y="3"/>
                    <a:pt x="10" y="3"/>
                    <a:pt x="10" y="3"/>
                  </a:cubicBezTo>
                  <a:cubicBezTo>
                    <a:pt x="10" y="2"/>
                    <a:pt x="10" y="1"/>
                    <a:pt x="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104" name="Freeform 1127"/>
            <p:cNvSpPr>
              <a:spLocks noEditPoints="1"/>
            </p:cNvSpPr>
            <p:nvPr/>
          </p:nvSpPr>
          <p:spPr bwMode="auto">
            <a:xfrm>
              <a:off x="554038" y="501147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105" name="Freeform 1128"/>
            <p:cNvSpPr/>
            <p:nvPr/>
          </p:nvSpPr>
          <p:spPr bwMode="auto">
            <a:xfrm>
              <a:off x="554038" y="4839354"/>
              <a:ext cx="56541" cy="172119"/>
            </a:xfrm>
            <a:custGeom>
              <a:avLst/>
              <a:gdLst>
                <a:gd name="T0" fmla="*/ 10 w 18"/>
                <a:gd name="T1" fmla="*/ 0 h 54"/>
                <a:gd name="T2" fmla="*/ 7 w 18"/>
                <a:gd name="T3" fmla="*/ 2 h 54"/>
                <a:gd name="T4" fmla="*/ 7 w 18"/>
                <a:gd name="T5" fmla="*/ 2 h 54"/>
                <a:gd name="T6" fmla="*/ 0 w 18"/>
                <a:gd name="T7" fmla="*/ 9 h 54"/>
                <a:gd name="T8" fmla="*/ 0 w 18"/>
                <a:gd name="T9" fmla="*/ 54 h 54"/>
                <a:gd name="T10" fmla="*/ 0 w 18"/>
                <a:gd name="T11" fmla="*/ 54 h 54"/>
                <a:gd name="T12" fmla="*/ 0 w 18"/>
                <a:gd name="T13" fmla="*/ 54 h 54"/>
                <a:gd name="T14" fmla="*/ 0 w 18"/>
                <a:gd name="T15" fmla="*/ 54 h 54"/>
                <a:gd name="T16" fmla="*/ 0 w 18"/>
                <a:gd name="T17" fmla="*/ 54 h 54"/>
                <a:gd name="T18" fmla="*/ 12 w 18"/>
                <a:gd name="T19" fmla="*/ 40 h 54"/>
                <a:gd name="T20" fmla="*/ 12 w 18"/>
                <a:gd name="T21" fmla="*/ 40 h 54"/>
                <a:gd name="T22" fmla="*/ 12 w 18"/>
                <a:gd name="T23" fmla="*/ 40 h 54"/>
                <a:gd name="T24" fmla="*/ 18 w 18"/>
                <a:gd name="T25" fmla="*/ 37 h 54"/>
                <a:gd name="T26" fmla="*/ 10 w 18"/>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4">
                  <a:moveTo>
                    <a:pt x="10" y="0"/>
                  </a:moveTo>
                  <a:cubicBezTo>
                    <a:pt x="7" y="2"/>
                    <a:pt x="7" y="2"/>
                    <a:pt x="7" y="2"/>
                  </a:cubicBezTo>
                  <a:cubicBezTo>
                    <a:pt x="7" y="2"/>
                    <a:pt x="7" y="2"/>
                    <a:pt x="7" y="2"/>
                  </a:cubicBezTo>
                  <a:cubicBezTo>
                    <a:pt x="0" y="9"/>
                    <a:pt x="0" y="9"/>
                    <a:pt x="0" y="9"/>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5" y="45"/>
                    <a:pt x="12" y="40"/>
                  </a:cubicBezTo>
                  <a:cubicBezTo>
                    <a:pt x="12" y="40"/>
                    <a:pt x="12" y="40"/>
                    <a:pt x="12" y="40"/>
                  </a:cubicBezTo>
                  <a:cubicBezTo>
                    <a:pt x="12" y="40"/>
                    <a:pt x="12" y="40"/>
                    <a:pt x="12" y="40"/>
                  </a:cubicBezTo>
                  <a:cubicBezTo>
                    <a:pt x="14" y="38"/>
                    <a:pt x="16" y="37"/>
                    <a:pt x="18" y="37"/>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152022" name="Rectangle 1129"/>
            <p:cNvSpPr>
              <a:spLocks noChangeArrowheads="1"/>
            </p:cNvSpPr>
            <p:nvPr/>
          </p:nvSpPr>
          <p:spPr bwMode="auto">
            <a:xfrm>
              <a:off x="624715" y="5011472"/>
              <a:ext cx="59367" cy="2951426"/>
            </a:xfrm>
            <a:prstGeom prst="rect">
              <a:avLst/>
            </a:pr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2023" name="Rectangle 1130"/>
            <p:cNvSpPr>
              <a:spLocks noChangeArrowheads="1"/>
            </p:cNvSpPr>
            <p:nvPr/>
          </p:nvSpPr>
          <p:spPr bwMode="auto">
            <a:xfrm>
              <a:off x="624715" y="5011472"/>
              <a:ext cx="53713" cy="182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2108" name="Freeform 1131"/>
            <p:cNvSpPr/>
            <p:nvPr/>
          </p:nvSpPr>
          <p:spPr bwMode="auto">
            <a:xfrm>
              <a:off x="624715" y="5000186"/>
              <a:ext cx="53713" cy="11287"/>
            </a:xfrm>
            <a:custGeom>
              <a:avLst/>
              <a:gdLst>
                <a:gd name="T0" fmla="*/ 17 w 17"/>
                <a:gd name="T1" fmla="*/ 0 h 4"/>
                <a:gd name="T2" fmla="*/ 6 w 17"/>
                <a:gd name="T3" fmla="*/ 0 h 4"/>
                <a:gd name="T4" fmla="*/ 7 w 17"/>
                <a:gd name="T5" fmla="*/ 4 h 4"/>
                <a:gd name="T6" fmla="*/ 0 w 17"/>
                <a:gd name="T7" fmla="*/ 4 h 4"/>
                <a:gd name="T8" fmla="*/ 17 w 17"/>
                <a:gd name="T9" fmla="*/ 4 h 4"/>
                <a:gd name="T10" fmla="*/ 17 w 17"/>
                <a:gd name="T11" fmla="*/ 0 h 4"/>
              </a:gdLst>
              <a:ahLst/>
              <a:cxnLst>
                <a:cxn ang="0">
                  <a:pos x="T0" y="T1"/>
                </a:cxn>
                <a:cxn ang="0">
                  <a:pos x="T2" y="T3"/>
                </a:cxn>
                <a:cxn ang="0">
                  <a:pos x="T4" y="T5"/>
                </a:cxn>
                <a:cxn ang="0">
                  <a:pos x="T6" y="T7"/>
                </a:cxn>
                <a:cxn ang="0">
                  <a:pos x="T8" y="T9"/>
                </a:cxn>
                <a:cxn ang="0">
                  <a:pos x="T10" y="T11"/>
                </a:cxn>
              </a:cxnLst>
              <a:rect l="0" t="0" r="r" b="b"/>
              <a:pathLst>
                <a:path w="17" h="4">
                  <a:moveTo>
                    <a:pt x="17" y="0"/>
                  </a:moveTo>
                  <a:cubicBezTo>
                    <a:pt x="6" y="0"/>
                    <a:pt x="6" y="0"/>
                    <a:pt x="6" y="0"/>
                  </a:cubicBezTo>
                  <a:cubicBezTo>
                    <a:pt x="7" y="2"/>
                    <a:pt x="7" y="3"/>
                    <a:pt x="7" y="4"/>
                  </a:cubicBezTo>
                  <a:cubicBezTo>
                    <a:pt x="0" y="4"/>
                    <a:pt x="0" y="4"/>
                    <a:pt x="0" y="4"/>
                  </a:cubicBezTo>
                  <a:cubicBezTo>
                    <a:pt x="17" y="4"/>
                    <a:pt x="17" y="4"/>
                    <a:pt x="17" y="4"/>
                  </a:cubicBezTo>
                  <a:cubicBezTo>
                    <a:pt x="17" y="0"/>
                    <a:pt x="17" y="0"/>
                    <a:pt x="17"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110" name="Freeform 1132"/>
            <p:cNvSpPr/>
            <p:nvPr/>
          </p:nvSpPr>
          <p:spPr bwMode="auto">
            <a:xfrm>
              <a:off x="624715" y="5000186"/>
              <a:ext cx="22616" cy="11287"/>
            </a:xfrm>
            <a:custGeom>
              <a:avLst/>
              <a:gdLst>
                <a:gd name="T0" fmla="*/ 6 w 7"/>
                <a:gd name="T1" fmla="*/ 0 h 4"/>
                <a:gd name="T2" fmla="*/ 0 w 7"/>
                <a:gd name="T3" fmla="*/ 0 h 4"/>
                <a:gd name="T4" fmla="*/ 0 w 7"/>
                <a:gd name="T5" fmla="*/ 4 h 4"/>
                <a:gd name="T6" fmla="*/ 7 w 7"/>
                <a:gd name="T7" fmla="*/ 4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0" y="0"/>
                    <a:pt x="0" y="0"/>
                    <a:pt x="0" y="0"/>
                  </a:cubicBezTo>
                  <a:cubicBezTo>
                    <a:pt x="0" y="4"/>
                    <a:pt x="0" y="4"/>
                    <a:pt x="0" y="4"/>
                  </a:cubicBezTo>
                  <a:cubicBezTo>
                    <a:pt x="7" y="4"/>
                    <a:pt x="7" y="4"/>
                    <a:pt x="7" y="4"/>
                  </a:cubicBezTo>
                  <a:cubicBezTo>
                    <a:pt x="7" y="3"/>
                    <a:pt x="7" y="2"/>
                    <a:pt x="6"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grpSp>
      <p:grpSp>
        <p:nvGrpSpPr>
          <p:cNvPr id="1161" name="组合 1160"/>
          <p:cNvGrpSpPr/>
          <p:nvPr/>
        </p:nvGrpSpPr>
        <p:grpSpPr bwMode="auto">
          <a:xfrm>
            <a:off x="5264152" y="3875619"/>
            <a:ext cx="237067" cy="2982383"/>
            <a:chOff x="4987925" y="4005263"/>
            <a:chExt cx="314325" cy="3976683"/>
          </a:xfrm>
        </p:grpSpPr>
        <p:sp>
          <p:nvSpPr>
            <p:cNvPr id="2063" name="Freeform 1086"/>
            <p:cNvSpPr>
              <a:spLocks noEditPoints="1"/>
            </p:cNvSpPr>
            <p:nvPr/>
          </p:nvSpPr>
          <p:spPr bwMode="auto">
            <a:xfrm>
              <a:off x="5046860" y="4005263"/>
              <a:ext cx="213292" cy="601159"/>
            </a:xfrm>
            <a:custGeom>
              <a:avLst/>
              <a:gdLst>
                <a:gd name="T0" fmla="*/ 0 w 67"/>
                <a:gd name="T1" fmla="*/ 179 h 189"/>
                <a:gd name="T2" fmla="*/ 0 w 67"/>
                <a:gd name="T3" fmla="*/ 179 h 189"/>
                <a:gd name="T4" fmla="*/ 0 w 67"/>
                <a:gd name="T5" fmla="*/ 179 h 189"/>
                <a:gd name="T6" fmla="*/ 10 w 67"/>
                <a:gd name="T7" fmla="*/ 189 h 189"/>
                <a:gd name="T8" fmla="*/ 11 w 67"/>
                <a:gd name="T9" fmla="*/ 189 h 189"/>
                <a:gd name="T10" fmla="*/ 11 w 67"/>
                <a:gd name="T11" fmla="*/ 189 h 189"/>
                <a:gd name="T12" fmla="*/ 10 w 67"/>
                <a:gd name="T13" fmla="*/ 189 h 189"/>
                <a:gd name="T14" fmla="*/ 0 w 67"/>
                <a:gd name="T15" fmla="*/ 179 h 189"/>
                <a:gd name="T16" fmla="*/ 0 w 67"/>
                <a:gd name="T17" fmla="*/ 179 h 189"/>
                <a:gd name="T18" fmla="*/ 30 w 67"/>
                <a:gd name="T19" fmla="*/ 0 h 189"/>
                <a:gd name="T20" fmla="*/ 30 w 67"/>
                <a:gd name="T21" fmla="*/ 0 h 189"/>
                <a:gd name="T22" fmla="*/ 30 w 67"/>
                <a:gd name="T23" fmla="*/ 0 h 189"/>
                <a:gd name="T24" fmla="*/ 30 w 67"/>
                <a:gd name="T25" fmla="*/ 0 h 189"/>
                <a:gd name="T26" fmla="*/ 29 w 67"/>
                <a:gd name="T27" fmla="*/ 0 h 189"/>
                <a:gd name="T28" fmla="*/ 30 w 67"/>
                <a:gd name="T29" fmla="*/ 0 h 189"/>
                <a:gd name="T30" fmla="*/ 30 w 67"/>
                <a:gd name="T31" fmla="*/ 0 h 189"/>
                <a:gd name="T32" fmla="*/ 30 w 67"/>
                <a:gd name="T33" fmla="*/ 0 h 189"/>
                <a:gd name="T34" fmla="*/ 23 w 67"/>
                <a:gd name="T35" fmla="*/ 189 h 189"/>
                <a:gd name="T36" fmla="*/ 49 w 67"/>
                <a:gd name="T37" fmla="*/ 189 h 189"/>
                <a:gd name="T38" fmla="*/ 49 w 67"/>
                <a:gd name="T39" fmla="*/ 189 h 189"/>
                <a:gd name="T40" fmla="*/ 59 w 67"/>
                <a:gd name="T41" fmla="*/ 179 h 189"/>
                <a:gd name="T42" fmla="*/ 59 w 67"/>
                <a:gd name="T43" fmla="*/ 179 h 189"/>
                <a:gd name="T44" fmla="*/ 52 w 67"/>
                <a:gd name="T45" fmla="*/ 176 h 189"/>
                <a:gd name="T46" fmla="*/ 65 w 67"/>
                <a:gd name="T47" fmla="*/ 121 h 189"/>
                <a:gd name="T48" fmla="*/ 67 w 67"/>
                <a:gd name="T49" fmla="*/ 122 h 189"/>
                <a:gd name="T50" fmla="*/ 67 w 67"/>
                <a:gd name="T51" fmla="*/ 117 h 189"/>
                <a:gd name="T52" fmla="*/ 65 w 67"/>
                <a:gd name="T53" fmla="*/ 99 h 189"/>
                <a:gd name="T54" fmla="*/ 62 w 67"/>
                <a:gd name="T55" fmla="*/ 80 h 189"/>
                <a:gd name="T56" fmla="*/ 61 w 67"/>
                <a:gd name="T57" fmla="*/ 71 h 189"/>
                <a:gd name="T58" fmla="*/ 60 w 67"/>
                <a:gd name="T59" fmla="*/ 67 h 189"/>
                <a:gd name="T60" fmla="*/ 59 w 67"/>
                <a:gd name="T61" fmla="*/ 62 h 189"/>
                <a:gd name="T62" fmla="*/ 59 w 67"/>
                <a:gd name="T63" fmla="*/ 58 h 189"/>
                <a:gd name="T64" fmla="*/ 58 w 67"/>
                <a:gd name="T65" fmla="*/ 54 h 189"/>
                <a:gd name="T66" fmla="*/ 57 w 67"/>
                <a:gd name="T67" fmla="*/ 50 h 189"/>
                <a:gd name="T68" fmla="*/ 56 w 67"/>
                <a:gd name="T69" fmla="*/ 46 h 189"/>
                <a:gd name="T70" fmla="*/ 55 w 67"/>
                <a:gd name="T71" fmla="*/ 42 h 189"/>
                <a:gd name="T72" fmla="*/ 53 w 67"/>
                <a:gd name="T73" fmla="*/ 38 h 189"/>
                <a:gd name="T74" fmla="*/ 50 w 67"/>
                <a:gd name="T75" fmla="*/ 31 h 189"/>
                <a:gd name="T76" fmla="*/ 44 w 67"/>
                <a:gd name="T77" fmla="*/ 18 h 189"/>
                <a:gd name="T78" fmla="*/ 43 w 67"/>
                <a:gd name="T79" fmla="*/ 17 h 189"/>
                <a:gd name="T80" fmla="*/ 42 w 67"/>
                <a:gd name="T81" fmla="*/ 15 h 189"/>
                <a:gd name="T82" fmla="*/ 41 w 67"/>
                <a:gd name="T83" fmla="*/ 14 h 189"/>
                <a:gd name="T84" fmla="*/ 41 w 67"/>
                <a:gd name="T85" fmla="*/ 13 h 189"/>
                <a:gd name="T86" fmla="*/ 37 w 67"/>
                <a:gd name="T87" fmla="*/ 8 h 189"/>
                <a:gd name="T88" fmla="*/ 35 w 67"/>
                <a:gd name="T89" fmla="*/ 5 h 189"/>
                <a:gd name="T90" fmla="*/ 32 w 67"/>
                <a:gd name="T91" fmla="*/ 2 h 189"/>
                <a:gd name="T92" fmla="*/ 31 w 67"/>
                <a:gd name="T93" fmla="*/ 0 h 189"/>
                <a:gd name="T94" fmla="*/ 30 w 67"/>
                <a:gd name="T9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 h="189">
                  <a:moveTo>
                    <a:pt x="0" y="179"/>
                  </a:moveTo>
                  <a:cubicBezTo>
                    <a:pt x="0" y="179"/>
                    <a:pt x="0" y="179"/>
                    <a:pt x="0" y="179"/>
                  </a:cubicBezTo>
                  <a:cubicBezTo>
                    <a:pt x="0" y="179"/>
                    <a:pt x="0" y="179"/>
                    <a:pt x="0" y="179"/>
                  </a:cubicBezTo>
                  <a:cubicBezTo>
                    <a:pt x="2" y="183"/>
                    <a:pt x="6" y="186"/>
                    <a:pt x="10" y="189"/>
                  </a:cubicBezTo>
                  <a:cubicBezTo>
                    <a:pt x="10" y="189"/>
                    <a:pt x="10" y="189"/>
                    <a:pt x="11" y="189"/>
                  </a:cubicBezTo>
                  <a:cubicBezTo>
                    <a:pt x="11" y="189"/>
                    <a:pt x="11" y="189"/>
                    <a:pt x="11" y="189"/>
                  </a:cubicBezTo>
                  <a:cubicBezTo>
                    <a:pt x="10" y="189"/>
                    <a:pt x="10" y="189"/>
                    <a:pt x="10" y="189"/>
                  </a:cubicBezTo>
                  <a:cubicBezTo>
                    <a:pt x="6" y="186"/>
                    <a:pt x="2" y="183"/>
                    <a:pt x="0" y="179"/>
                  </a:cubicBezTo>
                  <a:cubicBezTo>
                    <a:pt x="0" y="179"/>
                    <a:pt x="0" y="179"/>
                    <a:pt x="0" y="179"/>
                  </a:cubicBezTo>
                  <a:moveTo>
                    <a:pt x="30" y="0"/>
                  </a:moveTo>
                  <a:cubicBezTo>
                    <a:pt x="30" y="0"/>
                    <a:pt x="30" y="0"/>
                    <a:pt x="30" y="0"/>
                  </a:cubicBezTo>
                  <a:cubicBezTo>
                    <a:pt x="30" y="0"/>
                    <a:pt x="30" y="0"/>
                    <a:pt x="30" y="0"/>
                  </a:cubicBezTo>
                  <a:cubicBezTo>
                    <a:pt x="30" y="0"/>
                    <a:pt x="30" y="0"/>
                    <a:pt x="30" y="0"/>
                  </a:cubicBezTo>
                  <a:cubicBezTo>
                    <a:pt x="30" y="0"/>
                    <a:pt x="30" y="0"/>
                    <a:pt x="29" y="0"/>
                  </a:cubicBezTo>
                  <a:cubicBezTo>
                    <a:pt x="30" y="0"/>
                    <a:pt x="30" y="0"/>
                    <a:pt x="30" y="0"/>
                  </a:cubicBezTo>
                  <a:cubicBezTo>
                    <a:pt x="30" y="0"/>
                    <a:pt x="30" y="0"/>
                    <a:pt x="30" y="0"/>
                  </a:cubicBezTo>
                  <a:cubicBezTo>
                    <a:pt x="30" y="0"/>
                    <a:pt x="30" y="0"/>
                    <a:pt x="30" y="0"/>
                  </a:cubicBezTo>
                  <a:cubicBezTo>
                    <a:pt x="29" y="2"/>
                    <a:pt x="2" y="92"/>
                    <a:pt x="23" y="189"/>
                  </a:cubicBezTo>
                  <a:cubicBezTo>
                    <a:pt x="49" y="189"/>
                    <a:pt x="49" y="189"/>
                    <a:pt x="49" y="189"/>
                  </a:cubicBezTo>
                  <a:cubicBezTo>
                    <a:pt x="49" y="189"/>
                    <a:pt x="49" y="189"/>
                    <a:pt x="49" y="189"/>
                  </a:cubicBezTo>
                  <a:cubicBezTo>
                    <a:pt x="54" y="186"/>
                    <a:pt x="57" y="183"/>
                    <a:pt x="59" y="179"/>
                  </a:cubicBezTo>
                  <a:cubicBezTo>
                    <a:pt x="59" y="179"/>
                    <a:pt x="59" y="179"/>
                    <a:pt x="59" y="179"/>
                  </a:cubicBezTo>
                  <a:cubicBezTo>
                    <a:pt x="57" y="177"/>
                    <a:pt x="54" y="176"/>
                    <a:pt x="52" y="176"/>
                  </a:cubicBezTo>
                  <a:cubicBezTo>
                    <a:pt x="65" y="121"/>
                    <a:pt x="65" y="121"/>
                    <a:pt x="65" y="121"/>
                  </a:cubicBezTo>
                  <a:cubicBezTo>
                    <a:pt x="67" y="122"/>
                    <a:pt x="67" y="122"/>
                    <a:pt x="67" y="122"/>
                  </a:cubicBezTo>
                  <a:cubicBezTo>
                    <a:pt x="67" y="120"/>
                    <a:pt x="67" y="119"/>
                    <a:pt x="67" y="117"/>
                  </a:cubicBezTo>
                  <a:cubicBezTo>
                    <a:pt x="66" y="111"/>
                    <a:pt x="66" y="105"/>
                    <a:pt x="65" y="99"/>
                  </a:cubicBezTo>
                  <a:cubicBezTo>
                    <a:pt x="64" y="92"/>
                    <a:pt x="63" y="86"/>
                    <a:pt x="62" y="80"/>
                  </a:cubicBezTo>
                  <a:cubicBezTo>
                    <a:pt x="62" y="77"/>
                    <a:pt x="61" y="74"/>
                    <a:pt x="61" y="71"/>
                  </a:cubicBezTo>
                  <a:cubicBezTo>
                    <a:pt x="61" y="70"/>
                    <a:pt x="60" y="68"/>
                    <a:pt x="60" y="67"/>
                  </a:cubicBezTo>
                  <a:cubicBezTo>
                    <a:pt x="60" y="65"/>
                    <a:pt x="60" y="64"/>
                    <a:pt x="59" y="62"/>
                  </a:cubicBezTo>
                  <a:cubicBezTo>
                    <a:pt x="59" y="61"/>
                    <a:pt x="59" y="59"/>
                    <a:pt x="59" y="58"/>
                  </a:cubicBezTo>
                  <a:cubicBezTo>
                    <a:pt x="58" y="57"/>
                    <a:pt x="58" y="55"/>
                    <a:pt x="58" y="54"/>
                  </a:cubicBezTo>
                  <a:cubicBezTo>
                    <a:pt x="58" y="52"/>
                    <a:pt x="57" y="51"/>
                    <a:pt x="57" y="50"/>
                  </a:cubicBezTo>
                  <a:cubicBezTo>
                    <a:pt x="57" y="48"/>
                    <a:pt x="56" y="47"/>
                    <a:pt x="56" y="46"/>
                  </a:cubicBezTo>
                  <a:cubicBezTo>
                    <a:pt x="55" y="44"/>
                    <a:pt x="55" y="43"/>
                    <a:pt x="55" y="42"/>
                  </a:cubicBezTo>
                  <a:cubicBezTo>
                    <a:pt x="54" y="40"/>
                    <a:pt x="54" y="39"/>
                    <a:pt x="53" y="38"/>
                  </a:cubicBezTo>
                  <a:cubicBezTo>
                    <a:pt x="52" y="35"/>
                    <a:pt x="51" y="33"/>
                    <a:pt x="50" y="31"/>
                  </a:cubicBezTo>
                  <a:cubicBezTo>
                    <a:pt x="48" y="26"/>
                    <a:pt x="46" y="22"/>
                    <a:pt x="44" y="18"/>
                  </a:cubicBezTo>
                  <a:cubicBezTo>
                    <a:pt x="44" y="18"/>
                    <a:pt x="43" y="17"/>
                    <a:pt x="43" y="17"/>
                  </a:cubicBezTo>
                  <a:cubicBezTo>
                    <a:pt x="43" y="16"/>
                    <a:pt x="42" y="16"/>
                    <a:pt x="42" y="15"/>
                  </a:cubicBezTo>
                  <a:cubicBezTo>
                    <a:pt x="42" y="15"/>
                    <a:pt x="42" y="14"/>
                    <a:pt x="41" y="14"/>
                  </a:cubicBezTo>
                  <a:cubicBezTo>
                    <a:pt x="41" y="14"/>
                    <a:pt x="41" y="13"/>
                    <a:pt x="41" y="13"/>
                  </a:cubicBezTo>
                  <a:cubicBezTo>
                    <a:pt x="39" y="11"/>
                    <a:pt x="38" y="10"/>
                    <a:pt x="37" y="8"/>
                  </a:cubicBezTo>
                  <a:cubicBezTo>
                    <a:pt x="36" y="7"/>
                    <a:pt x="35" y="6"/>
                    <a:pt x="35" y="5"/>
                  </a:cubicBezTo>
                  <a:cubicBezTo>
                    <a:pt x="34" y="4"/>
                    <a:pt x="33" y="3"/>
                    <a:pt x="32" y="2"/>
                  </a:cubicBezTo>
                  <a:cubicBezTo>
                    <a:pt x="32" y="1"/>
                    <a:pt x="31" y="1"/>
                    <a:pt x="31" y="0"/>
                  </a:cubicBezTo>
                  <a:cubicBezTo>
                    <a:pt x="30" y="0"/>
                    <a:pt x="30" y="0"/>
                    <a:pt x="3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64" name="Freeform 1087"/>
            <p:cNvSpPr>
              <a:spLocks noEditPoints="1"/>
            </p:cNvSpPr>
            <p:nvPr/>
          </p:nvSpPr>
          <p:spPr bwMode="auto">
            <a:xfrm>
              <a:off x="5080538" y="4606422"/>
              <a:ext cx="126292" cy="36691"/>
            </a:xfrm>
            <a:custGeom>
              <a:avLst/>
              <a:gdLst>
                <a:gd name="T0" fmla="*/ 0 w 40"/>
                <a:gd name="T1" fmla="*/ 11 h 11"/>
                <a:gd name="T2" fmla="*/ 0 w 40"/>
                <a:gd name="T3" fmla="*/ 11 h 11"/>
                <a:gd name="T4" fmla="*/ 16 w 40"/>
                <a:gd name="T5" fmla="*/ 11 h 11"/>
                <a:gd name="T6" fmla="*/ 16 w 40"/>
                <a:gd name="T7" fmla="*/ 11 h 11"/>
                <a:gd name="T8" fmla="*/ 0 w 40"/>
                <a:gd name="T9" fmla="*/ 11 h 11"/>
                <a:gd name="T10" fmla="*/ 13 w 40"/>
                <a:gd name="T11" fmla="*/ 0 h 11"/>
                <a:gd name="T12" fmla="*/ 16 w 40"/>
                <a:gd name="T13" fmla="*/ 11 h 11"/>
                <a:gd name="T14" fmla="*/ 30 w 40"/>
                <a:gd name="T15" fmla="*/ 11 h 11"/>
                <a:gd name="T16" fmla="*/ 30 w 40"/>
                <a:gd name="T17" fmla="*/ 11 h 11"/>
                <a:gd name="T18" fmla="*/ 40 w 40"/>
                <a:gd name="T19" fmla="*/ 11 h 11"/>
                <a:gd name="T20" fmla="*/ 40 w 40"/>
                <a:gd name="T21" fmla="*/ 0 h 11"/>
                <a:gd name="T22" fmla="*/ 39 w 40"/>
                <a:gd name="T23" fmla="*/ 0 h 11"/>
                <a:gd name="T24" fmla="*/ 13 w 4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1">
                  <a:moveTo>
                    <a:pt x="0" y="11"/>
                  </a:moveTo>
                  <a:cubicBezTo>
                    <a:pt x="0" y="11"/>
                    <a:pt x="0" y="11"/>
                    <a:pt x="0" y="11"/>
                  </a:cubicBezTo>
                  <a:cubicBezTo>
                    <a:pt x="16" y="11"/>
                    <a:pt x="16" y="11"/>
                    <a:pt x="16" y="11"/>
                  </a:cubicBezTo>
                  <a:cubicBezTo>
                    <a:pt x="16" y="11"/>
                    <a:pt x="16" y="11"/>
                    <a:pt x="16" y="11"/>
                  </a:cubicBezTo>
                  <a:cubicBezTo>
                    <a:pt x="0" y="11"/>
                    <a:pt x="0" y="11"/>
                    <a:pt x="0" y="11"/>
                  </a:cubicBezTo>
                  <a:moveTo>
                    <a:pt x="13" y="0"/>
                  </a:moveTo>
                  <a:cubicBezTo>
                    <a:pt x="14" y="4"/>
                    <a:pt x="15" y="8"/>
                    <a:pt x="16" y="11"/>
                  </a:cubicBezTo>
                  <a:cubicBezTo>
                    <a:pt x="30" y="11"/>
                    <a:pt x="30" y="11"/>
                    <a:pt x="30" y="11"/>
                  </a:cubicBezTo>
                  <a:cubicBezTo>
                    <a:pt x="30" y="11"/>
                    <a:pt x="30" y="11"/>
                    <a:pt x="30" y="11"/>
                  </a:cubicBezTo>
                  <a:cubicBezTo>
                    <a:pt x="40" y="11"/>
                    <a:pt x="40" y="11"/>
                    <a:pt x="40" y="11"/>
                  </a:cubicBezTo>
                  <a:cubicBezTo>
                    <a:pt x="40" y="0"/>
                    <a:pt x="40" y="0"/>
                    <a:pt x="40" y="0"/>
                  </a:cubicBezTo>
                  <a:cubicBezTo>
                    <a:pt x="39" y="0"/>
                    <a:pt x="39" y="0"/>
                    <a:pt x="39" y="0"/>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65" name="Freeform 1088"/>
            <p:cNvSpPr>
              <a:spLocks noEditPoints="1"/>
            </p:cNvSpPr>
            <p:nvPr/>
          </p:nvSpPr>
          <p:spPr bwMode="auto">
            <a:xfrm>
              <a:off x="4987925" y="4394747"/>
              <a:ext cx="58935" cy="248366"/>
            </a:xfrm>
            <a:custGeom>
              <a:avLst/>
              <a:gdLst>
                <a:gd name="T0" fmla="*/ 0 w 19"/>
                <a:gd name="T1" fmla="*/ 78 h 78"/>
                <a:gd name="T2" fmla="*/ 0 w 19"/>
                <a:gd name="T3" fmla="*/ 78 h 78"/>
                <a:gd name="T4" fmla="*/ 0 w 19"/>
                <a:gd name="T5" fmla="*/ 78 h 78"/>
                <a:gd name="T6" fmla="*/ 0 w 19"/>
                <a:gd name="T7" fmla="*/ 78 h 78"/>
                <a:gd name="T8" fmla="*/ 0 w 19"/>
                <a:gd name="T9" fmla="*/ 78 h 78"/>
                <a:gd name="T10" fmla="*/ 0 w 19"/>
                <a:gd name="T11" fmla="*/ 78 h 78"/>
                <a:gd name="T12" fmla="*/ 0 w 19"/>
                <a:gd name="T13" fmla="*/ 78 h 78"/>
                <a:gd name="T14" fmla="*/ 0 w 19"/>
                <a:gd name="T15" fmla="*/ 78 h 78"/>
                <a:gd name="T16" fmla="*/ 0 w 19"/>
                <a:gd name="T17" fmla="*/ 78 h 78"/>
                <a:gd name="T18" fmla="*/ 19 w 19"/>
                <a:gd name="T19" fmla="*/ 57 h 78"/>
                <a:gd name="T20" fmla="*/ 0 w 19"/>
                <a:gd name="T21" fmla="*/ 78 h 78"/>
                <a:gd name="T22" fmla="*/ 19 w 19"/>
                <a:gd name="T23" fmla="*/ 57 h 78"/>
                <a:gd name="T24" fmla="*/ 19 w 19"/>
                <a:gd name="T25" fmla="*/ 57 h 78"/>
                <a:gd name="T26" fmla="*/ 19 w 19"/>
                <a:gd name="T27" fmla="*/ 57 h 78"/>
                <a:gd name="T28" fmla="*/ 12 w 19"/>
                <a:gd name="T29" fmla="*/ 0 h 78"/>
                <a:gd name="T30" fmla="*/ 1 w 19"/>
                <a:gd name="T31" fmla="*/ 10 h 78"/>
                <a:gd name="T32" fmla="*/ 12 w 19"/>
                <a:gd name="T33" fmla="*/ 0 h 78"/>
                <a:gd name="T34" fmla="*/ 12 w 19"/>
                <a:gd name="T3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78">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19" y="57"/>
                  </a:moveTo>
                  <a:cubicBezTo>
                    <a:pt x="9" y="64"/>
                    <a:pt x="1" y="78"/>
                    <a:pt x="0" y="78"/>
                  </a:cubicBezTo>
                  <a:cubicBezTo>
                    <a:pt x="1" y="78"/>
                    <a:pt x="9" y="64"/>
                    <a:pt x="19" y="57"/>
                  </a:cubicBezTo>
                  <a:cubicBezTo>
                    <a:pt x="19" y="57"/>
                    <a:pt x="19" y="57"/>
                    <a:pt x="19" y="57"/>
                  </a:cubicBezTo>
                  <a:cubicBezTo>
                    <a:pt x="19" y="57"/>
                    <a:pt x="19" y="57"/>
                    <a:pt x="19" y="57"/>
                  </a:cubicBezTo>
                  <a:moveTo>
                    <a:pt x="12" y="0"/>
                  </a:moveTo>
                  <a:cubicBezTo>
                    <a:pt x="1" y="10"/>
                    <a:pt x="1" y="10"/>
                    <a:pt x="1" y="10"/>
                  </a:cubicBezTo>
                  <a:cubicBezTo>
                    <a:pt x="12" y="0"/>
                    <a:pt x="12" y="0"/>
                    <a:pt x="12" y="0"/>
                  </a:cubicBezTo>
                  <a:cubicBezTo>
                    <a:pt x="12" y="0"/>
                    <a:pt x="12" y="0"/>
                    <a:pt x="12"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66" name="Freeform 1089"/>
            <p:cNvSpPr/>
            <p:nvPr/>
          </p:nvSpPr>
          <p:spPr bwMode="auto">
            <a:xfrm>
              <a:off x="5212443" y="4391923"/>
              <a:ext cx="89807" cy="256834"/>
            </a:xfrm>
            <a:custGeom>
              <a:avLst/>
              <a:gdLst>
                <a:gd name="T0" fmla="*/ 13 w 28"/>
                <a:gd name="T1" fmla="*/ 0 h 81"/>
                <a:gd name="T2" fmla="*/ 0 w 28"/>
                <a:gd name="T3" fmla="*/ 55 h 81"/>
                <a:gd name="T4" fmla="*/ 7 w 28"/>
                <a:gd name="T5" fmla="*/ 58 h 81"/>
                <a:gd name="T6" fmla="*/ 28 w 28"/>
                <a:gd name="T7" fmla="*/ 81 h 81"/>
                <a:gd name="T8" fmla="*/ 28 w 28"/>
                <a:gd name="T9" fmla="*/ 13 h 81"/>
                <a:gd name="T10" fmla="*/ 15 w 28"/>
                <a:gd name="T11" fmla="*/ 1 h 81"/>
                <a:gd name="T12" fmla="*/ 13 w 28"/>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28" h="81">
                  <a:moveTo>
                    <a:pt x="13" y="0"/>
                  </a:moveTo>
                  <a:cubicBezTo>
                    <a:pt x="0" y="55"/>
                    <a:pt x="0" y="55"/>
                    <a:pt x="0" y="55"/>
                  </a:cubicBezTo>
                  <a:cubicBezTo>
                    <a:pt x="2" y="55"/>
                    <a:pt x="5" y="56"/>
                    <a:pt x="7" y="58"/>
                  </a:cubicBezTo>
                  <a:cubicBezTo>
                    <a:pt x="18" y="65"/>
                    <a:pt x="28" y="81"/>
                    <a:pt x="28" y="81"/>
                  </a:cubicBezTo>
                  <a:cubicBezTo>
                    <a:pt x="28" y="13"/>
                    <a:pt x="28" y="13"/>
                    <a:pt x="28" y="13"/>
                  </a:cubicBezTo>
                  <a:cubicBezTo>
                    <a:pt x="15" y="1"/>
                    <a:pt x="15" y="1"/>
                    <a:pt x="15" y="1"/>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152001" name="Rectangle 1090"/>
            <p:cNvSpPr>
              <a:spLocks noChangeArrowheads="1"/>
            </p:cNvSpPr>
            <p:nvPr/>
          </p:nvSpPr>
          <p:spPr bwMode="auto">
            <a:xfrm>
              <a:off x="5142280" y="4005263"/>
              <a:ext cx="280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2002" name="Rectangle 1091"/>
            <p:cNvSpPr>
              <a:spLocks noChangeArrowheads="1"/>
            </p:cNvSpPr>
            <p:nvPr/>
          </p:nvSpPr>
          <p:spPr bwMode="auto">
            <a:xfrm>
              <a:off x="5142280" y="4005263"/>
              <a:ext cx="2807" cy="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2069" name="Freeform 1092"/>
            <p:cNvSpPr>
              <a:spLocks noEditPoints="1"/>
            </p:cNvSpPr>
            <p:nvPr/>
          </p:nvSpPr>
          <p:spPr bwMode="auto">
            <a:xfrm>
              <a:off x="5027216" y="4005263"/>
              <a:ext cx="112259" cy="637850"/>
            </a:xfrm>
            <a:custGeom>
              <a:avLst/>
              <a:gdLst>
                <a:gd name="T0" fmla="*/ 18 w 36"/>
                <a:gd name="T1" fmla="*/ 189 h 200"/>
                <a:gd name="T2" fmla="*/ 17 w 36"/>
                <a:gd name="T3" fmla="*/ 189 h 200"/>
                <a:gd name="T4" fmla="*/ 17 w 36"/>
                <a:gd name="T5" fmla="*/ 200 h 200"/>
                <a:gd name="T6" fmla="*/ 17 w 36"/>
                <a:gd name="T7" fmla="*/ 189 h 200"/>
                <a:gd name="T8" fmla="*/ 18 w 36"/>
                <a:gd name="T9" fmla="*/ 189 h 200"/>
                <a:gd name="T10" fmla="*/ 18 w 36"/>
                <a:gd name="T11" fmla="*/ 189 h 200"/>
                <a:gd name="T12" fmla="*/ 36 w 36"/>
                <a:gd name="T13" fmla="*/ 0 h 200"/>
                <a:gd name="T14" fmla="*/ 36 w 36"/>
                <a:gd name="T15" fmla="*/ 0 h 200"/>
                <a:gd name="T16" fmla="*/ 35 w 36"/>
                <a:gd name="T17" fmla="*/ 2 h 200"/>
                <a:gd name="T18" fmla="*/ 32 w 36"/>
                <a:gd name="T19" fmla="*/ 5 h 200"/>
                <a:gd name="T20" fmla="*/ 30 w 36"/>
                <a:gd name="T21" fmla="*/ 8 h 200"/>
                <a:gd name="T22" fmla="*/ 26 w 36"/>
                <a:gd name="T23" fmla="*/ 13 h 200"/>
                <a:gd name="T24" fmla="*/ 25 w 36"/>
                <a:gd name="T25" fmla="*/ 14 h 200"/>
                <a:gd name="T26" fmla="*/ 25 w 36"/>
                <a:gd name="T27" fmla="*/ 15 h 200"/>
                <a:gd name="T28" fmla="*/ 24 w 36"/>
                <a:gd name="T29" fmla="*/ 17 h 200"/>
                <a:gd name="T30" fmla="*/ 23 w 36"/>
                <a:gd name="T31" fmla="*/ 18 h 200"/>
                <a:gd name="T32" fmla="*/ 16 w 36"/>
                <a:gd name="T33" fmla="*/ 31 h 200"/>
                <a:gd name="T34" fmla="*/ 13 w 36"/>
                <a:gd name="T35" fmla="*/ 38 h 200"/>
                <a:gd name="T36" fmla="*/ 12 w 36"/>
                <a:gd name="T37" fmla="*/ 42 h 200"/>
                <a:gd name="T38" fmla="*/ 11 w 36"/>
                <a:gd name="T39" fmla="*/ 46 h 200"/>
                <a:gd name="T40" fmla="*/ 10 w 36"/>
                <a:gd name="T41" fmla="*/ 50 h 200"/>
                <a:gd name="T42" fmla="*/ 9 w 36"/>
                <a:gd name="T43" fmla="*/ 54 h 200"/>
                <a:gd name="T44" fmla="*/ 8 w 36"/>
                <a:gd name="T45" fmla="*/ 58 h 200"/>
                <a:gd name="T46" fmla="*/ 7 w 36"/>
                <a:gd name="T47" fmla="*/ 62 h 200"/>
                <a:gd name="T48" fmla="*/ 6 w 36"/>
                <a:gd name="T49" fmla="*/ 67 h 200"/>
                <a:gd name="T50" fmla="*/ 6 w 36"/>
                <a:gd name="T51" fmla="*/ 71 h 200"/>
                <a:gd name="T52" fmla="*/ 4 w 36"/>
                <a:gd name="T53" fmla="*/ 80 h 200"/>
                <a:gd name="T54" fmla="*/ 2 w 36"/>
                <a:gd name="T55" fmla="*/ 99 h 200"/>
                <a:gd name="T56" fmla="*/ 0 w 36"/>
                <a:gd name="T57" fmla="*/ 117 h 200"/>
                <a:gd name="T58" fmla="*/ 0 w 36"/>
                <a:gd name="T59" fmla="*/ 122 h 200"/>
                <a:gd name="T60" fmla="*/ 0 w 36"/>
                <a:gd name="T61" fmla="*/ 122 h 200"/>
                <a:gd name="T62" fmla="*/ 0 w 36"/>
                <a:gd name="T63" fmla="*/ 117 h 200"/>
                <a:gd name="T64" fmla="*/ 2 w 36"/>
                <a:gd name="T65" fmla="*/ 99 h 200"/>
                <a:gd name="T66" fmla="*/ 4 w 36"/>
                <a:gd name="T67" fmla="*/ 80 h 200"/>
                <a:gd name="T68" fmla="*/ 6 w 36"/>
                <a:gd name="T69" fmla="*/ 71 h 200"/>
                <a:gd name="T70" fmla="*/ 6 w 36"/>
                <a:gd name="T71" fmla="*/ 67 h 200"/>
                <a:gd name="T72" fmla="*/ 7 w 36"/>
                <a:gd name="T73" fmla="*/ 62 h 200"/>
                <a:gd name="T74" fmla="*/ 8 w 36"/>
                <a:gd name="T75" fmla="*/ 58 h 200"/>
                <a:gd name="T76" fmla="*/ 9 w 36"/>
                <a:gd name="T77" fmla="*/ 54 h 200"/>
                <a:gd name="T78" fmla="*/ 10 w 36"/>
                <a:gd name="T79" fmla="*/ 50 h 200"/>
                <a:gd name="T80" fmla="*/ 11 w 36"/>
                <a:gd name="T81" fmla="*/ 46 h 200"/>
                <a:gd name="T82" fmla="*/ 12 w 36"/>
                <a:gd name="T83" fmla="*/ 42 h 200"/>
                <a:gd name="T84" fmla="*/ 13 w 36"/>
                <a:gd name="T85" fmla="*/ 38 h 200"/>
                <a:gd name="T86" fmla="*/ 16 w 36"/>
                <a:gd name="T87" fmla="*/ 31 h 200"/>
                <a:gd name="T88" fmla="*/ 23 w 36"/>
                <a:gd name="T89" fmla="*/ 18 h 200"/>
                <a:gd name="T90" fmla="*/ 24 w 36"/>
                <a:gd name="T91" fmla="*/ 17 h 200"/>
                <a:gd name="T92" fmla="*/ 25 w 36"/>
                <a:gd name="T93" fmla="*/ 15 h 200"/>
                <a:gd name="T94" fmla="*/ 25 w 36"/>
                <a:gd name="T95" fmla="*/ 14 h 200"/>
                <a:gd name="T96" fmla="*/ 26 w 36"/>
                <a:gd name="T97" fmla="*/ 13 h 200"/>
                <a:gd name="T98" fmla="*/ 30 w 36"/>
                <a:gd name="T99" fmla="*/ 8 h 200"/>
                <a:gd name="T100" fmla="*/ 32 w 36"/>
                <a:gd name="T101" fmla="*/ 5 h 200"/>
                <a:gd name="T102" fmla="*/ 35 w 36"/>
                <a:gd name="T103" fmla="*/ 2 h 200"/>
                <a:gd name="T104" fmla="*/ 36 w 36"/>
                <a:gd name="T105" fmla="*/ 0 h 200"/>
                <a:gd name="T106" fmla="*/ 36 w 36"/>
                <a:gd name="T10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200">
                  <a:moveTo>
                    <a:pt x="18" y="189"/>
                  </a:moveTo>
                  <a:cubicBezTo>
                    <a:pt x="17" y="189"/>
                    <a:pt x="17" y="189"/>
                    <a:pt x="17" y="189"/>
                  </a:cubicBezTo>
                  <a:cubicBezTo>
                    <a:pt x="17" y="200"/>
                    <a:pt x="17" y="200"/>
                    <a:pt x="17" y="200"/>
                  </a:cubicBezTo>
                  <a:cubicBezTo>
                    <a:pt x="17" y="189"/>
                    <a:pt x="17" y="189"/>
                    <a:pt x="17" y="189"/>
                  </a:cubicBezTo>
                  <a:cubicBezTo>
                    <a:pt x="18" y="189"/>
                    <a:pt x="18" y="189"/>
                    <a:pt x="18" y="189"/>
                  </a:cubicBezTo>
                  <a:cubicBezTo>
                    <a:pt x="18" y="189"/>
                    <a:pt x="18" y="189"/>
                    <a:pt x="18" y="189"/>
                  </a:cubicBezTo>
                  <a:moveTo>
                    <a:pt x="36" y="0"/>
                  </a:move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0" y="122"/>
                    <a:pt x="0" y="122"/>
                    <a:pt x="0" y="122"/>
                  </a:cubicBezTo>
                  <a:cubicBezTo>
                    <a:pt x="0" y="120"/>
                    <a:pt x="0" y="119"/>
                    <a:pt x="0" y="117"/>
                  </a:cubicBezTo>
                  <a:cubicBezTo>
                    <a:pt x="0" y="111"/>
                    <a:pt x="1" y="105"/>
                    <a:pt x="2" y="99"/>
                  </a:cubicBezTo>
                  <a:cubicBezTo>
                    <a:pt x="2" y="92"/>
                    <a:pt x="3" y="86"/>
                    <a:pt x="4" y="80"/>
                  </a:cubicBezTo>
                  <a:cubicBezTo>
                    <a:pt x="5" y="77"/>
                    <a:pt x="5" y="74"/>
                    <a:pt x="6" y="71"/>
                  </a:cubicBezTo>
                  <a:cubicBezTo>
                    <a:pt x="6" y="70"/>
                    <a:pt x="6" y="68"/>
                    <a:pt x="6" y="67"/>
                  </a:cubicBezTo>
                  <a:cubicBezTo>
                    <a:pt x="7" y="65"/>
                    <a:pt x="7" y="64"/>
                    <a:pt x="7" y="62"/>
                  </a:cubicBezTo>
                  <a:cubicBezTo>
                    <a:pt x="7" y="61"/>
                    <a:pt x="8" y="59"/>
                    <a:pt x="8" y="58"/>
                  </a:cubicBezTo>
                  <a:cubicBezTo>
                    <a:pt x="8" y="57"/>
                    <a:pt x="9" y="55"/>
                    <a:pt x="9" y="54"/>
                  </a:cubicBezTo>
                  <a:cubicBezTo>
                    <a:pt x="9" y="52"/>
                    <a:pt x="9" y="51"/>
                    <a:pt x="10" y="50"/>
                  </a:cubicBezTo>
                  <a:cubicBezTo>
                    <a:pt x="10" y="48"/>
                    <a:pt x="11" y="47"/>
                    <a:pt x="11" y="46"/>
                  </a:cubicBezTo>
                  <a:cubicBezTo>
                    <a:pt x="11" y="44"/>
                    <a:pt x="12" y="43"/>
                    <a:pt x="12" y="42"/>
                  </a:cubicBezTo>
                  <a:cubicBezTo>
                    <a:pt x="13" y="40"/>
                    <a:pt x="13" y="39"/>
                    <a:pt x="13" y="38"/>
                  </a:cubicBezTo>
                  <a:cubicBezTo>
                    <a:pt x="14" y="35"/>
                    <a:pt x="15" y="33"/>
                    <a:pt x="16" y="31"/>
                  </a:cubicBezTo>
                  <a:cubicBezTo>
                    <a:pt x="18" y="26"/>
                    <a:pt x="21" y="22"/>
                    <a:pt x="23" y="18"/>
                  </a:cubicBezTo>
                  <a:cubicBezTo>
                    <a:pt x="23" y="18"/>
                    <a:pt x="24" y="17"/>
                    <a:pt x="24" y="17"/>
                  </a:cubicBezTo>
                  <a:cubicBezTo>
                    <a:pt x="24" y="16"/>
                    <a:pt x="24" y="16"/>
                    <a:pt x="25" y="15"/>
                  </a:cubicBezTo>
                  <a:cubicBezTo>
                    <a:pt x="25" y="15"/>
                    <a:pt x="25" y="14"/>
                    <a:pt x="25" y="14"/>
                  </a:cubicBezTo>
                  <a:cubicBezTo>
                    <a:pt x="26" y="14"/>
                    <a:pt x="26" y="13"/>
                    <a:pt x="26" y="13"/>
                  </a:cubicBezTo>
                  <a:cubicBezTo>
                    <a:pt x="27" y="11"/>
                    <a:pt x="28" y="10"/>
                    <a:pt x="30" y="8"/>
                  </a:cubicBezTo>
                  <a:cubicBezTo>
                    <a:pt x="31" y="7"/>
                    <a:pt x="32" y="6"/>
                    <a:pt x="32" y="5"/>
                  </a:cubicBezTo>
                  <a:cubicBezTo>
                    <a:pt x="33" y="4"/>
                    <a:pt x="34" y="3"/>
                    <a:pt x="35" y="2"/>
                  </a:cubicBezTo>
                  <a:cubicBezTo>
                    <a:pt x="35" y="1"/>
                    <a:pt x="36" y="1"/>
                    <a:pt x="36" y="0"/>
                  </a:cubicBezTo>
                  <a:cubicBezTo>
                    <a:pt x="36" y="0"/>
                    <a:pt x="36" y="0"/>
                    <a:pt x="36"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70" name="Freeform 1093"/>
            <p:cNvSpPr/>
            <p:nvPr/>
          </p:nvSpPr>
          <p:spPr bwMode="auto">
            <a:xfrm>
              <a:off x="5027216" y="4005263"/>
              <a:ext cx="115065" cy="601159"/>
            </a:xfrm>
            <a:custGeom>
              <a:avLst/>
              <a:gdLst>
                <a:gd name="T0" fmla="*/ 37 w 37"/>
                <a:gd name="T1" fmla="*/ 0 h 189"/>
                <a:gd name="T2" fmla="*/ 37 w 37"/>
                <a:gd name="T3" fmla="*/ 0 h 189"/>
                <a:gd name="T4" fmla="*/ 36 w 37"/>
                <a:gd name="T5" fmla="*/ 0 h 189"/>
                <a:gd name="T6" fmla="*/ 36 w 37"/>
                <a:gd name="T7" fmla="*/ 0 h 189"/>
                <a:gd name="T8" fmla="*/ 35 w 37"/>
                <a:gd name="T9" fmla="*/ 2 h 189"/>
                <a:gd name="T10" fmla="*/ 32 w 37"/>
                <a:gd name="T11" fmla="*/ 5 h 189"/>
                <a:gd name="T12" fmla="*/ 30 w 37"/>
                <a:gd name="T13" fmla="*/ 8 h 189"/>
                <a:gd name="T14" fmla="*/ 26 w 37"/>
                <a:gd name="T15" fmla="*/ 13 h 189"/>
                <a:gd name="T16" fmla="*/ 25 w 37"/>
                <a:gd name="T17" fmla="*/ 14 h 189"/>
                <a:gd name="T18" fmla="*/ 25 w 37"/>
                <a:gd name="T19" fmla="*/ 15 h 189"/>
                <a:gd name="T20" fmla="*/ 24 w 37"/>
                <a:gd name="T21" fmla="*/ 17 h 189"/>
                <a:gd name="T22" fmla="*/ 23 w 37"/>
                <a:gd name="T23" fmla="*/ 18 h 189"/>
                <a:gd name="T24" fmla="*/ 16 w 37"/>
                <a:gd name="T25" fmla="*/ 31 h 189"/>
                <a:gd name="T26" fmla="*/ 13 w 37"/>
                <a:gd name="T27" fmla="*/ 38 h 189"/>
                <a:gd name="T28" fmla="*/ 12 w 37"/>
                <a:gd name="T29" fmla="*/ 42 h 189"/>
                <a:gd name="T30" fmla="*/ 11 w 37"/>
                <a:gd name="T31" fmla="*/ 46 h 189"/>
                <a:gd name="T32" fmla="*/ 10 w 37"/>
                <a:gd name="T33" fmla="*/ 50 h 189"/>
                <a:gd name="T34" fmla="*/ 9 w 37"/>
                <a:gd name="T35" fmla="*/ 54 h 189"/>
                <a:gd name="T36" fmla="*/ 8 w 37"/>
                <a:gd name="T37" fmla="*/ 58 h 189"/>
                <a:gd name="T38" fmla="*/ 7 w 37"/>
                <a:gd name="T39" fmla="*/ 62 h 189"/>
                <a:gd name="T40" fmla="*/ 6 w 37"/>
                <a:gd name="T41" fmla="*/ 67 h 189"/>
                <a:gd name="T42" fmla="*/ 6 w 37"/>
                <a:gd name="T43" fmla="*/ 71 h 189"/>
                <a:gd name="T44" fmla="*/ 4 w 37"/>
                <a:gd name="T45" fmla="*/ 80 h 189"/>
                <a:gd name="T46" fmla="*/ 2 w 37"/>
                <a:gd name="T47" fmla="*/ 99 h 189"/>
                <a:gd name="T48" fmla="*/ 0 w 37"/>
                <a:gd name="T49" fmla="*/ 117 h 189"/>
                <a:gd name="T50" fmla="*/ 0 w 37"/>
                <a:gd name="T51" fmla="*/ 122 h 189"/>
                <a:gd name="T52" fmla="*/ 3 w 37"/>
                <a:gd name="T53" fmla="*/ 119 h 189"/>
                <a:gd name="T54" fmla="*/ 17 w 37"/>
                <a:gd name="T55" fmla="*/ 173 h 189"/>
                <a:gd name="T56" fmla="*/ 7 w 37"/>
                <a:gd name="T57" fmla="*/ 179 h 189"/>
                <a:gd name="T58" fmla="*/ 7 w 37"/>
                <a:gd name="T59" fmla="*/ 179 h 189"/>
                <a:gd name="T60" fmla="*/ 17 w 37"/>
                <a:gd name="T61" fmla="*/ 189 h 189"/>
                <a:gd name="T62" fmla="*/ 18 w 37"/>
                <a:gd name="T63" fmla="*/ 189 h 189"/>
                <a:gd name="T64" fmla="*/ 18 w 37"/>
                <a:gd name="T65" fmla="*/ 189 h 189"/>
                <a:gd name="T66" fmla="*/ 18 w 37"/>
                <a:gd name="T67" fmla="*/ 189 h 189"/>
                <a:gd name="T68" fmla="*/ 30 w 37"/>
                <a:gd name="T69" fmla="*/ 189 h 189"/>
                <a:gd name="T70" fmla="*/ 37 w 37"/>
                <a:gd name="T7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 h="189">
                  <a:moveTo>
                    <a:pt x="37" y="0"/>
                  </a:moveTo>
                  <a:cubicBezTo>
                    <a:pt x="37" y="0"/>
                    <a:pt x="37" y="0"/>
                    <a:pt x="37" y="0"/>
                  </a:cubicBezTo>
                  <a:cubicBezTo>
                    <a:pt x="36" y="0"/>
                    <a:pt x="36" y="0"/>
                    <a:pt x="36" y="0"/>
                  </a:cubicBez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3" y="119"/>
                    <a:pt x="3" y="119"/>
                    <a:pt x="3" y="119"/>
                  </a:cubicBezTo>
                  <a:cubicBezTo>
                    <a:pt x="17" y="173"/>
                    <a:pt x="17" y="173"/>
                    <a:pt x="17" y="173"/>
                  </a:cubicBezTo>
                  <a:cubicBezTo>
                    <a:pt x="13" y="174"/>
                    <a:pt x="10" y="176"/>
                    <a:pt x="7" y="179"/>
                  </a:cubicBezTo>
                  <a:cubicBezTo>
                    <a:pt x="7" y="179"/>
                    <a:pt x="7" y="179"/>
                    <a:pt x="7" y="179"/>
                  </a:cubicBezTo>
                  <a:cubicBezTo>
                    <a:pt x="9" y="183"/>
                    <a:pt x="13" y="186"/>
                    <a:pt x="17" y="189"/>
                  </a:cubicBezTo>
                  <a:cubicBezTo>
                    <a:pt x="18" y="189"/>
                    <a:pt x="18" y="189"/>
                    <a:pt x="18" y="189"/>
                  </a:cubicBezTo>
                  <a:cubicBezTo>
                    <a:pt x="18" y="189"/>
                    <a:pt x="18" y="189"/>
                    <a:pt x="18" y="189"/>
                  </a:cubicBezTo>
                  <a:cubicBezTo>
                    <a:pt x="18" y="189"/>
                    <a:pt x="18" y="189"/>
                    <a:pt x="18" y="189"/>
                  </a:cubicBezTo>
                  <a:cubicBezTo>
                    <a:pt x="30" y="189"/>
                    <a:pt x="30" y="189"/>
                    <a:pt x="30" y="189"/>
                  </a:cubicBezTo>
                  <a:cubicBezTo>
                    <a:pt x="9" y="92"/>
                    <a:pt x="36" y="2"/>
                    <a:pt x="3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71" name="Freeform 1094"/>
            <p:cNvSpPr/>
            <p:nvPr/>
          </p:nvSpPr>
          <p:spPr bwMode="auto">
            <a:xfrm>
              <a:off x="5080538" y="4606422"/>
              <a:ext cx="50517" cy="36691"/>
            </a:xfrm>
            <a:custGeom>
              <a:avLst/>
              <a:gdLst>
                <a:gd name="T0" fmla="*/ 0 w 16"/>
                <a:gd name="T1" fmla="*/ 0 h 11"/>
                <a:gd name="T2" fmla="*/ 0 w 16"/>
                <a:gd name="T3" fmla="*/ 11 h 11"/>
                <a:gd name="T4" fmla="*/ 16 w 16"/>
                <a:gd name="T5" fmla="*/ 11 h 11"/>
                <a:gd name="T6" fmla="*/ 13 w 16"/>
                <a:gd name="T7" fmla="*/ 0 h 11"/>
                <a:gd name="T8" fmla="*/ 1 w 16"/>
                <a:gd name="T9" fmla="*/ 0 h 11"/>
                <a:gd name="T10" fmla="*/ 0 w 16"/>
                <a:gd name="T11" fmla="*/ 0 h 11"/>
              </a:gdLst>
              <a:ahLst/>
              <a:cxnLst>
                <a:cxn ang="0">
                  <a:pos x="T0" y="T1"/>
                </a:cxn>
                <a:cxn ang="0">
                  <a:pos x="T2" y="T3"/>
                </a:cxn>
                <a:cxn ang="0">
                  <a:pos x="T4" y="T5"/>
                </a:cxn>
                <a:cxn ang="0">
                  <a:pos x="T6" y="T7"/>
                </a:cxn>
                <a:cxn ang="0">
                  <a:pos x="T8" y="T9"/>
                </a:cxn>
                <a:cxn ang="0">
                  <a:pos x="T10" y="T11"/>
                </a:cxn>
              </a:cxnLst>
              <a:rect l="0" t="0" r="r" b="b"/>
              <a:pathLst>
                <a:path w="16" h="11">
                  <a:moveTo>
                    <a:pt x="0" y="0"/>
                  </a:moveTo>
                  <a:cubicBezTo>
                    <a:pt x="0" y="11"/>
                    <a:pt x="0" y="11"/>
                    <a:pt x="0" y="11"/>
                  </a:cubicBezTo>
                  <a:cubicBezTo>
                    <a:pt x="16" y="11"/>
                    <a:pt x="16" y="11"/>
                    <a:pt x="16" y="11"/>
                  </a:cubicBezTo>
                  <a:cubicBezTo>
                    <a:pt x="15" y="8"/>
                    <a:pt x="14" y="4"/>
                    <a:pt x="13"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72" name="Freeform 1095"/>
            <p:cNvSpPr/>
            <p:nvPr/>
          </p:nvSpPr>
          <p:spPr bwMode="auto">
            <a:xfrm>
              <a:off x="4987925" y="4383457"/>
              <a:ext cx="92613" cy="259656"/>
            </a:xfrm>
            <a:custGeom>
              <a:avLst/>
              <a:gdLst>
                <a:gd name="T0" fmla="*/ 15 w 29"/>
                <a:gd name="T1" fmla="*/ 0 h 81"/>
                <a:gd name="T2" fmla="*/ 12 w 29"/>
                <a:gd name="T3" fmla="*/ 3 h 81"/>
                <a:gd name="T4" fmla="*/ 12 w 29"/>
                <a:gd name="T5" fmla="*/ 3 h 81"/>
                <a:gd name="T6" fmla="*/ 12 w 29"/>
                <a:gd name="T7" fmla="*/ 3 h 81"/>
                <a:gd name="T8" fmla="*/ 1 w 29"/>
                <a:gd name="T9" fmla="*/ 13 h 81"/>
                <a:gd name="T10" fmla="*/ 0 w 29"/>
                <a:gd name="T11" fmla="*/ 81 h 81"/>
                <a:gd name="T12" fmla="*/ 0 w 29"/>
                <a:gd name="T13" fmla="*/ 81 h 81"/>
                <a:gd name="T14" fmla="*/ 0 w 29"/>
                <a:gd name="T15" fmla="*/ 81 h 81"/>
                <a:gd name="T16" fmla="*/ 0 w 29"/>
                <a:gd name="T17" fmla="*/ 81 h 81"/>
                <a:gd name="T18" fmla="*/ 0 w 29"/>
                <a:gd name="T19" fmla="*/ 81 h 81"/>
                <a:gd name="T20" fmla="*/ 0 w 29"/>
                <a:gd name="T21" fmla="*/ 81 h 81"/>
                <a:gd name="T22" fmla="*/ 0 w 29"/>
                <a:gd name="T23" fmla="*/ 81 h 81"/>
                <a:gd name="T24" fmla="*/ 0 w 29"/>
                <a:gd name="T25" fmla="*/ 81 h 81"/>
                <a:gd name="T26" fmla="*/ 0 w 29"/>
                <a:gd name="T27" fmla="*/ 81 h 81"/>
                <a:gd name="T28" fmla="*/ 19 w 29"/>
                <a:gd name="T29" fmla="*/ 60 h 81"/>
                <a:gd name="T30" fmla="*/ 19 w 29"/>
                <a:gd name="T31" fmla="*/ 60 h 81"/>
                <a:gd name="T32" fmla="*/ 29 w 29"/>
                <a:gd name="T33" fmla="*/ 54 h 81"/>
                <a:gd name="T34" fmla="*/ 15 w 29"/>
                <a:gd name="T3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81">
                  <a:moveTo>
                    <a:pt x="15" y="0"/>
                  </a:moveTo>
                  <a:cubicBezTo>
                    <a:pt x="12" y="3"/>
                    <a:pt x="12" y="3"/>
                    <a:pt x="12" y="3"/>
                  </a:cubicBezTo>
                  <a:cubicBezTo>
                    <a:pt x="12" y="3"/>
                    <a:pt x="12" y="3"/>
                    <a:pt x="12" y="3"/>
                  </a:cubicBezTo>
                  <a:cubicBezTo>
                    <a:pt x="12" y="3"/>
                    <a:pt x="12" y="3"/>
                    <a:pt x="12" y="3"/>
                  </a:cubicBezTo>
                  <a:cubicBezTo>
                    <a:pt x="1" y="13"/>
                    <a:pt x="1" y="13"/>
                    <a:pt x="1" y="13"/>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1" y="81"/>
                    <a:pt x="9" y="67"/>
                    <a:pt x="19" y="60"/>
                  </a:cubicBezTo>
                  <a:cubicBezTo>
                    <a:pt x="19" y="60"/>
                    <a:pt x="19" y="60"/>
                    <a:pt x="19" y="60"/>
                  </a:cubicBezTo>
                  <a:cubicBezTo>
                    <a:pt x="22" y="57"/>
                    <a:pt x="25" y="55"/>
                    <a:pt x="29" y="54"/>
                  </a:cubicBezTo>
                  <a:cubicBezTo>
                    <a:pt x="15" y="0"/>
                    <a:pt x="15" y="0"/>
                    <a:pt x="1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111" name="Freeform 1133"/>
            <p:cNvSpPr/>
            <p:nvPr/>
          </p:nvSpPr>
          <p:spPr bwMode="auto">
            <a:xfrm>
              <a:off x="5111410" y="4643113"/>
              <a:ext cx="61742" cy="3338833"/>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close/>
                </a:path>
              </a:pathLst>
            </a:custGeom>
            <a:solidFill>
              <a:schemeClr val="bg1">
                <a:alpha val="30000"/>
              </a:schemeClr>
            </a:solidFill>
            <a:ln>
              <a:noFill/>
            </a:ln>
          </p:spPr>
          <p:txBody>
            <a:bodyPr lIns="68580" tIns="34291" rIns="68580" bIns="34291"/>
            <a:lstStyle/>
            <a:p>
              <a:pPr eaLnBrk="1" hangingPunct="1">
                <a:defRPr/>
              </a:pPr>
              <a:endParaRPr lang="zh-CN" altLang="en-US" sz="1355">
                <a:solidFill>
                  <a:prstClr val="black"/>
                </a:solidFill>
              </a:endParaRPr>
            </a:p>
          </p:txBody>
        </p:sp>
        <p:sp>
          <p:nvSpPr>
            <p:cNvPr id="2112" name="Freeform 1134"/>
            <p:cNvSpPr/>
            <p:nvPr/>
          </p:nvSpPr>
          <p:spPr bwMode="auto">
            <a:xfrm>
              <a:off x="5111410" y="4643113"/>
              <a:ext cx="64548" cy="2198606"/>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113" name="Freeform 1135"/>
            <p:cNvSpPr/>
            <p:nvPr/>
          </p:nvSpPr>
          <p:spPr bwMode="auto">
            <a:xfrm>
              <a:off x="5131054" y="4643113"/>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close/>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114" name="Freeform 1136"/>
            <p:cNvSpPr/>
            <p:nvPr/>
          </p:nvSpPr>
          <p:spPr bwMode="auto">
            <a:xfrm>
              <a:off x="5131054" y="4643113"/>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grpSp>
      <p:grpSp>
        <p:nvGrpSpPr>
          <p:cNvPr id="1162" name="组合 1161"/>
          <p:cNvGrpSpPr/>
          <p:nvPr/>
        </p:nvGrpSpPr>
        <p:grpSpPr bwMode="auto">
          <a:xfrm>
            <a:off x="7854953" y="4080933"/>
            <a:ext cx="325967" cy="2777067"/>
            <a:chOff x="8442325" y="4164013"/>
            <a:chExt cx="433388" cy="3703636"/>
          </a:xfrm>
        </p:grpSpPr>
        <p:sp>
          <p:nvSpPr>
            <p:cNvPr id="2073" name="Freeform 1096"/>
            <p:cNvSpPr>
              <a:spLocks noEditPoints="1"/>
            </p:cNvSpPr>
            <p:nvPr/>
          </p:nvSpPr>
          <p:spPr bwMode="auto">
            <a:xfrm>
              <a:off x="8495794" y="4164013"/>
              <a:ext cx="320820" cy="829931"/>
            </a:xfrm>
            <a:custGeom>
              <a:avLst/>
              <a:gdLst>
                <a:gd name="T0" fmla="*/ 9 w 101"/>
                <a:gd name="T1" fmla="*/ 246 h 260"/>
                <a:gd name="T2" fmla="*/ 9 w 101"/>
                <a:gd name="T3" fmla="*/ 246 h 260"/>
                <a:gd name="T4" fmla="*/ 9 w 101"/>
                <a:gd name="T5" fmla="*/ 246 h 260"/>
                <a:gd name="T6" fmla="*/ 23 w 101"/>
                <a:gd name="T7" fmla="*/ 260 h 260"/>
                <a:gd name="T8" fmla="*/ 24 w 101"/>
                <a:gd name="T9" fmla="*/ 260 h 260"/>
                <a:gd name="T10" fmla="*/ 23 w 101"/>
                <a:gd name="T11" fmla="*/ 260 h 260"/>
                <a:gd name="T12" fmla="*/ 9 w 101"/>
                <a:gd name="T13" fmla="*/ 246 h 260"/>
                <a:gd name="T14" fmla="*/ 9 w 101"/>
                <a:gd name="T15" fmla="*/ 246 h 260"/>
                <a:gd name="T16" fmla="*/ 0 w 101"/>
                <a:gd name="T17" fmla="*/ 165 h 260"/>
                <a:gd name="T18" fmla="*/ 0 w 101"/>
                <a:gd name="T19" fmla="*/ 167 h 260"/>
                <a:gd name="T20" fmla="*/ 0 w 101"/>
                <a:gd name="T21" fmla="*/ 165 h 260"/>
                <a:gd name="T22" fmla="*/ 51 w 101"/>
                <a:gd name="T23" fmla="*/ 0 h 260"/>
                <a:gd name="T24" fmla="*/ 51 w 101"/>
                <a:gd name="T25" fmla="*/ 0 h 260"/>
                <a:gd name="T26" fmla="*/ 50 w 101"/>
                <a:gd name="T27" fmla="*/ 0 h 260"/>
                <a:gd name="T28" fmla="*/ 50 w 101"/>
                <a:gd name="T29" fmla="*/ 0 h 260"/>
                <a:gd name="T30" fmla="*/ 50 w 101"/>
                <a:gd name="T31" fmla="*/ 1 h 260"/>
                <a:gd name="T32" fmla="*/ 50 w 101"/>
                <a:gd name="T33" fmla="*/ 0 h 260"/>
                <a:gd name="T34" fmla="*/ 50 w 101"/>
                <a:gd name="T35" fmla="*/ 0 h 260"/>
                <a:gd name="T36" fmla="*/ 50 w 101"/>
                <a:gd name="T37" fmla="*/ 0 h 260"/>
                <a:gd name="T38" fmla="*/ 42 w 101"/>
                <a:gd name="T39" fmla="*/ 260 h 260"/>
                <a:gd name="T40" fmla="*/ 76 w 101"/>
                <a:gd name="T41" fmla="*/ 260 h 260"/>
                <a:gd name="T42" fmla="*/ 77 w 101"/>
                <a:gd name="T43" fmla="*/ 260 h 260"/>
                <a:gd name="T44" fmla="*/ 91 w 101"/>
                <a:gd name="T45" fmla="*/ 247 h 260"/>
                <a:gd name="T46" fmla="*/ 91 w 101"/>
                <a:gd name="T47" fmla="*/ 246 h 260"/>
                <a:gd name="T48" fmla="*/ 80 w 101"/>
                <a:gd name="T49" fmla="*/ 242 h 260"/>
                <a:gd name="T50" fmla="*/ 99 w 101"/>
                <a:gd name="T51" fmla="*/ 166 h 260"/>
                <a:gd name="T52" fmla="*/ 101 w 101"/>
                <a:gd name="T53" fmla="*/ 168 h 260"/>
                <a:gd name="T54" fmla="*/ 101 w 101"/>
                <a:gd name="T55" fmla="*/ 161 h 260"/>
                <a:gd name="T56" fmla="*/ 99 w 101"/>
                <a:gd name="T57" fmla="*/ 136 h 260"/>
                <a:gd name="T58" fmla="*/ 95 w 101"/>
                <a:gd name="T59" fmla="*/ 111 h 260"/>
                <a:gd name="T60" fmla="*/ 93 w 101"/>
                <a:gd name="T61" fmla="*/ 98 h 260"/>
                <a:gd name="T62" fmla="*/ 92 w 101"/>
                <a:gd name="T63" fmla="*/ 92 h 260"/>
                <a:gd name="T64" fmla="*/ 91 w 101"/>
                <a:gd name="T65" fmla="*/ 86 h 260"/>
                <a:gd name="T66" fmla="*/ 90 w 101"/>
                <a:gd name="T67" fmla="*/ 80 h 260"/>
                <a:gd name="T68" fmla="*/ 89 w 101"/>
                <a:gd name="T69" fmla="*/ 74 h 260"/>
                <a:gd name="T70" fmla="*/ 88 w 101"/>
                <a:gd name="T71" fmla="*/ 69 h 260"/>
                <a:gd name="T72" fmla="*/ 86 w 101"/>
                <a:gd name="T73" fmla="*/ 63 h 260"/>
                <a:gd name="T74" fmla="*/ 85 w 101"/>
                <a:gd name="T75" fmla="*/ 58 h 260"/>
                <a:gd name="T76" fmla="*/ 83 w 101"/>
                <a:gd name="T77" fmla="*/ 52 h 260"/>
                <a:gd name="T78" fmla="*/ 79 w 101"/>
                <a:gd name="T79" fmla="*/ 43 h 260"/>
                <a:gd name="T80" fmla="*/ 70 w 101"/>
                <a:gd name="T81" fmla="*/ 25 h 260"/>
                <a:gd name="T82" fmla="*/ 69 w 101"/>
                <a:gd name="T83" fmla="*/ 23 h 260"/>
                <a:gd name="T84" fmla="*/ 67 w 101"/>
                <a:gd name="T85" fmla="*/ 21 h 260"/>
                <a:gd name="T86" fmla="*/ 66 w 101"/>
                <a:gd name="T87" fmla="*/ 20 h 260"/>
                <a:gd name="T88" fmla="*/ 65 w 101"/>
                <a:gd name="T89" fmla="*/ 18 h 260"/>
                <a:gd name="T90" fmla="*/ 61 w 101"/>
                <a:gd name="T91" fmla="*/ 12 h 260"/>
                <a:gd name="T92" fmla="*/ 57 w 101"/>
                <a:gd name="T93" fmla="*/ 7 h 260"/>
                <a:gd name="T94" fmla="*/ 54 w 101"/>
                <a:gd name="T95" fmla="*/ 3 h 260"/>
                <a:gd name="T96" fmla="*/ 51 w 101"/>
                <a:gd name="T97" fmla="*/ 1 h 260"/>
                <a:gd name="T98" fmla="*/ 51 w 101"/>
                <a:gd name="T9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260">
                  <a:moveTo>
                    <a:pt x="9" y="246"/>
                  </a:moveTo>
                  <a:cubicBezTo>
                    <a:pt x="9" y="246"/>
                    <a:pt x="9" y="246"/>
                    <a:pt x="9" y="246"/>
                  </a:cubicBezTo>
                  <a:cubicBezTo>
                    <a:pt x="9" y="246"/>
                    <a:pt x="9" y="246"/>
                    <a:pt x="9" y="246"/>
                  </a:cubicBezTo>
                  <a:cubicBezTo>
                    <a:pt x="12" y="252"/>
                    <a:pt x="17" y="256"/>
                    <a:pt x="23" y="260"/>
                  </a:cubicBezTo>
                  <a:cubicBezTo>
                    <a:pt x="23" y="260"/>
                    <a:pt x="24" y="260"/>
                    <a:pt x="24" y="260"/>
                  </a:cubicBezTo>
                  <a:cubicBezTo>
                    <a:pt x="23" y="260"/>
                    <a:pt x="23" y="260"/>
                    <a:pt x="23" y="260"/>
                  </a:cubicBezTo>
                  <a:cubicBezTo>
                    <a:pt x="17" y="256"/>
                    <a:pt x="12" y="252"/>
                    <a:pt x="9" y="246"/>
                  </a:cubicBezTo>
                  <a:cubicBezTo>
                    <a:pt x="9" y="246"/>
                    <a:pt x="9" y="246"/>
                    <a:pt x="9" y="246"/>
                  </a:cubicBezTo>
                  <a:moveTo>
                    <a:pt x="0" y="165"/>
                  </a:moveTo>
                  <a:cubicBezTo>
                    <a:pt x="0" y="165"/>
                    <a:pt x="0" y="166"/>
                    <a:pt x="0" y="167"/>
                  </a:cubicBezTo>
                  <a:cubicBezTo>
                    <a:pt x="0" y="166"/>
                    <a:pt x="0" y="165"/>
                    <a:pt x="0" y="165"/>
                  </a:cubicBezTo>
                  <a:moveTo>
                    <a:pt x="51" y="0"/>
                  </a:moveTo>
                  <a:cubicBezTo>
                    <a:pt x="51" y="0"/>
                    <a:pt x="51" y="0"/>
                    <a:pt x="51" y="0"/>
                  </a:cubicBezTo>
                  <a:cubicBezTo>
                    <a:pt x="50" y="0"/>
                    <a:pt x="50" y="0"/>
                    <a:pt x="50" y="0"/>
                  </a:cubicBezTo>
                  <a:cubicBezTo>
                    <a:pt x="50" y="0"/>
                    <a:pt x="50" y="0"/>
                    <a:pt x="50" y="0"/>
                  </a:cubicBezTo>
                  <a:cubicBezTo>
                    <a:pt x="50" y="0"/>
                    <a:pt x="50" y="0"/>
                    <a:pt x="50" y="1"/>
                  </a:cubicBezTo>
                  <a:cubicBezTo>
                    <a:pt x="50" y="0"/>
                    <a:pt x="50" y="0"/>
                    <a:pt x="50" y="0"/>
                  </a:cubicBezTo>
                  <a:cubicBezTo>
                    <a:pt x="50" y="0"/>
                    <a:pt x="50" y="0"/>
                    <a:pt x="50" y="0"/>
                  </a:cubicBezTo>
                  <a:cubicBezTo>
                    <a:pt x="50" y="0"/>
                    <a:pt x="50" y="0"/>
                    <a:pt x="50" y="0"/>
                  </a:cubicBezTo>
                  <a:cubicBezTo>
                    <a:pt x="49" y="4"/>
                    <a:pt x="12" y="127"/>
                    <a:pt x="42" y="260"/>
                  </a:cubicBezTo>
                  <a:cubicBezTo>
                    <a:pt x="76" y="260"/>
                    <a:pt x="76" y="260"/>
                    <a:pt x="76" y="260"/>
                  </a:cubicBezTo>
                  <a:cubicBezTo>
                    <a:pt x="77" y="260"/>
                    <a:pt x="77" y="260"/>
                    <a:pt x="77" y="260"/>
                  </a:cubicBezTo>
                  <a:cubicBezTo>
                    <a:pt x="83" y="256"/>
                    <a:pt x="88" y="252"/>
                    <a:pt x="91" y="247"/>
                  </a:cubicBezTo>
                  <a:cubicBezTo>
                    <a:pt x="91" y="247"/>
                    <a:pt x="91" y="246"/>
                    <a:pt x="91" y="246"/>
                  </a:cubicBezTo>
                  <a:cubicBezTo>
                    <a:pt x="88" y="244"/>
                    <a:pt x="84" y="242"/>
                    <a:pt x="80" y="242"/>
                  </a:cubicBezTo>
                  <a:cubicBezTo>
                    <a:pt x="99" y="166"/>
                    <a:pt x="99" y="166"/>
                    <a:pt x="99" y="166"/>
                  </a:cubicBezTo>
                  <a:cubicBezTo>
                    <a:pt x="101" y="168"/>
                    <a:pt x="101" y="168"/>
                    <a:pt x="101" y="168"/>
                  </a:cubicBezTo>
                  <a:cubicBezTo>
                    <a:pt x="101" y="166"/>
                    <a:pt x="101" y="163"/>
                    <a:pt x="101" y="161"/>
                  </a:cubicBezTo>
                  <a:cubicBezTo>
                    <a:pt x="101" y="153"/>
                    <a:pt x="100" y="144"/>
                    <a:pt x="99" y="136"/>
                  </a:cubicBezTo>
                  <a:cubicBezTo>
                    <a:pt x="98" y="127"/>
                    <a:pt x="97" y="119"/>
                    <a:pt x="95" y="111"/>
                  </a:cubicBezTo>
                  <a:cubicBezTo>
                    <a:pt x="95" y="106"/>
                    <a:pt x="94" y="102"/>
                    <a:pt x="93" y="98"/>
                  </a:cubicBezTo>
                  <a:cubicBezTo>
                    <a:pt x="93" y="96"/>
                    <a:pt x="93" y="94"/>
                    <a:pt x="92" y="92"/>
                  </a:cubicBezTo>
                  <a:cubicBezTo>
                    <a:pt x="92" y="90"/>
                    <a:pt x="92" y="88"/>
                    <a:pt x="91" y="86"/>
                  </a:cubicBezTo>
                  <a:cubicBezTo>
                    <a:pt x="91" y="84"/>
                    <a:pt x="90" y="82"/>
                    <a:pt x="90" y="80"/>
                  </a:cubicBezTo>
                  <a:cubicBezTo>
                    <a:pt x="90" y="78"/>
                    <a:pt x="89" y="76"/>
                    <a:pt x="89" y="74"/>
                  </a:cubicBezTo>
                  <a:cubicBezTo>
                    <a:pt x="89" y="72"/>
                    <a:pt x="88" y="70"/>
                    <a:pt x="88" y="69"/>
                  </a:cubicBezTo>
                  <a:cubicBezTo>
                    <a:pt x="87" y="67"/>
                    <a:pt x="87" y="65"/>
                    <a:pt x="86" y="63"/>
                  </a:cubicBezTo>
                  <a:cubicBezTo>
                    <a:pt x="86" y="61"/>
                    <a:pt x="85" y="59"/>
                    <a:pt x="85" y="58"/>
                  </a:cubicBezTo>
                  <a:cubicBezTo>
                    <a:pt x="84" y="56"/>
                    <a:pt x="83" y="54"/>
                    <a:pt x="83" y="52"/>
                  </a:cubicBezTo>
                  <a:cubicBezTo>
                    <a:pt x="81" y="49"/>
                    <a:pt x="80" y="46"/>
                    <a:pt x="79" y="43"/>
                  </a:cubicBezTo>
                  <a:cubicBezTo>
                    <a:pt x="76" y="36"/>
                    <a:pt x="73" y="30"/>
                    <a:pt x="70" y="25"/>
                  </a:cubicBezTo>
                  <a:cubicBezTo>
                    <a:pt x="69" y="24"/>
                    <a:pt x="69" y="24"/>
                    <a:pt x="69" y="23"/>
                  </a:cubicBezTo>
                  <a:cubicBezTo>
                    <a:pt x="68" y="23"/>
                    <a:pt x="68" y="22"/>
                    <a:pt x="67" y="21"/>
                  </a:cubicBezTo>
                  <a:cubicBezTo>
                    <a:pt x="67" y="21"/>
                    <a:pt x="67" y="20"/>
                    <a:pt x="66" y="20"/>
                  </a:cubicBezTo>
                  <a:cubicBezTo>
                    <a:pt x="66" y="19"/>
                    <a:pt x="66" y="18"/>
                    <a:pt x="65" y="18"/>
                  </a:cubicBezTo>
                  <a:cubicBezTo>
                    <a:pt x="64" y="16"/>
                    <a:pt x="62" y="14"/>
                    <a:pt x="61" y="12"/>
                  </a:cubicBezTo>
                  <a:cubicBezTo>
                    <a:pt x="59" y="10"/>
                    <a:pt x="58" y="8"/>
                    <a:pt x="57" y="7"/>
                  </a:cubicBezTo>
                  <a:cubicBezTo>
                    <a:pt x="56" y="5"/>
                    <a:pt x="55" y="4"/>
                    <a:pt x="54" y="3"/>
                  </a:cubicBezTo>
                  <a:cubicBezTo>
                    <a:pt x="53" y="2"/>
                    <a:pt x="52" y="1"/>
                    <a:pt x="51" y="1"/>
                  </a:cubicBezTo>
                  <a:cubicBezTo>
                    <a:pt x="51" y="0"/>
                    <a:pt x="51" y="0"/>
                    <a:pt x="5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74" name="Freeform 1097"/>
            <p:cNvSpPr/>
            <p:nvPr/>
          </p:nvSpPr>
          <p:spPr bwMode="auto">
            <a:xfrm>
              <a:off x="8628063" y="4993944"/>
              <a:ext cx="115382" cy="50812"/>
            </a:xfrm>
            <a:custGeom>
              <a:avLst/>
              <a:gdLst>
                <a:gd name="T0" fmla="*/ 0 w 36"/>
                <a:gd name="T1" fmla="*/ 0 h 16"/>
                <a:gd name="T2" fmla="*/ 3 w 36"/>
                <a:gd name="T3" fmla="*/ 16 h 16"/>
                <a:gd name="T4" fmla="*/ 36 w 36"/>
                <a:gd name="T5" fmla="*/ 16 h 16"/>
                <a:gd name="T6" fmla="*/ 36 w 36"/>
                <a:gd name="T7" fmla="*/ 0 h 16"/>
                <a:gd name="T8" fmla="*/ 34 w 36"/>
                <a:gd name="T9" fmla="*/ 0 h 16"/>
                <a:gd name="T10" fmla="*/ 0 w 36"/>
                <a:gd name="T11" fmla="*/ 0 h 16"/>
              </a:gdLst>
              <a:ahLst/>
              <a:cxnLst>
                <a:cxn ang="0">
                  <a:pos x="T0" y="T1"/>
                </a:cxn>
                <a:cxn ang="0">
                  <a:pos x="T2" y="T3"/>
                </a:cxn>
                <a:cxn ang="0">
                  <a:pos x="T4" y="T5"/>
                </a:cxn>
                <a:cxn ang="0">
                  <a:pos x="T6" y="T7"/>
                </a:cxn>
                <a:cxn ang="0">
                  <a:pos x="T8" y="T9"/>
                </a:cxn>
                <a:cxn ang="0">
                  <a:pos x="T10" y="T11"/>
                </a:cxn>
              </a:cxnLst>
              <a:rect l="0" t="0" r="r" b="b"/>
              <a:pathLst>
                <a:path w="36" h="16">
                  <a:moveTo>
                    <a:pt x="0" y="0"/>
                  </a:moveTo>
                  <a:cubicBezTo>
                    <a:pt x="1" y="5"/>
                    <a:pt x="2" y="10"/>
                    <a:pt x="3" y="16"/>
                  </a:cubicBezTo>
                  <a:cubicBezTo>
                    <a:pt x="36" y="16"/>
                    <a:pt x="36" y="16"/>
                    <a:pt x="36" y="16"/>
                  </a:cubicBezTo>
                  <a:cubicBezTo>
                    <a:pt x="36" y="0"/>
                    <a:pt x="36" y="0"/>
                    <a:pt x="36" y="0"/>
                  </a:cubicBezTo>
                  <a:cubicBezTo>
                    <a:pt x="34" y="0"/>
                    <a:pt x="34" y="0"/>
                    <a:pt x="34"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75" name="Freeform 1098"/>
            <p:cNvSpPr>
              <a:spLocks noEditPoints="1"/>
            </p:cNvSpPr>
            <p:nvPr/>
          </p:nvSpPr>
          <p:spPr bwMode="auto">
            <a:xfrm>
              <a:off x="8442325" y="4700363"/>
              <a:ext cx="53469" cy="338747"/>
            </a:xfrm>
            <a:custGeom>
              <a:avLst/>
              <a:gdLst>
                <a:gd name="T0" fmla="*/ 0 w 16"/>
                <a:gd name="T1" fmla="*/ 107 h 107"/>
                <a:gd name="T2" fmla="*/ 0 w 16"/>
                <a:gd name="T3" fmla="*/ 107 h 107"/>
                <a:gd name="T4" fmla="*/ 0 w 16"/>
                <a:gd name="T5" fmla="*/ 107 h 107"/>
                <a:gd name="T6" fmla="*/ 0 w 16"/>
                <a:gd name="T7" fmla="*/ 107 h 107"/>
                <a:gd name="T8" fmla="*/ 0 w 16"/>
                <a:gd name="T9" fmla="*/ 107 h 107"/>
                <a:gd name="T10" fmla="*/ 0 w 16"/>
                <a:gd name="T11" fmla="*/ 107 h 107"/>
                <a:gd name="T12" fmla="*/ 0 w 16"/>
                <a:gd name="T13" fmla="*/ 107 h 107"/>
                <a:gd name="T14" fmla="*/ 0 w 16"/>
                <a:gd name="T15" fmla="*/ 107 h 107"/>
                <a:gd name="T16" fmla="*/ 0 w 16"/>
                <a:gd name="T17" fmla="*/ 107 h 107"/>
                <a:gd name="T18" fmla="*/ 0 w 16"/>
                <a:gd name="T19" fmla="*/ 107 h 107"/>
                <a:gd name="T20" fmla="*/ 0 w 16"/>
                <a:gd name="T21" fmla="*/ 107 h 107"/>
                <a:gd name="T22" fmla="*/ 0 w 16"/>
                <a:gd name="T23" fmla="*/ 107 h 107"/>
                <a:gd name="T24" fmla="*/ 0 w 16"/>
                <a:gd name="T25" fmla="*/ 107 h 107"/>
                <a:gd name="T26" fmla="*/ 0 w 16"/>
                <a:gd name="T27" fmla="*/ 107 h 107"/>
                <a:gd name="T28" fmla="*/ 0 w 16"/>
                <a:gd name="T29" fmla="*/ 107 h 107"/>
                <a:gd name="T30" fmla="*/ 0 w 16"/>
                <a:gd name="T31" fmla="*/ 107 h 107"/>
                <a:gd name="T32" fmla="*/ 1 w 16"/>
                <a:gd name="T33" fmla="*/ 106 h 107"/>
                <a:gd name="T34" fmla="*/ 1 w 16"/>
                <a:gd name="T35" fmla="*/ 106 h 107"/>
                <a:gd name="T36" fmla="*/ 1 w 16"/>
                <a:gd name="T37" fmla="*/ 106 h 107"/>
                <a:gd name="T38" fmla="*/ 1 w 16"/>
                <a:gd name="T39" fmla="*/ 106 h 107"/>
                <a:gd name="T40" fmla="*/ 1 w 16"/>
                <a:gd name="T41" fmla="*/ 106 h 107"/>
                <a:gd name="T42" fmla="*/ 1 w 16"/>
                <a:gd name="T43" fmla="*/ 106 h 107"/>
                <a:gd name="T44" fmla="*/ 1 w 16"/>
                <a:gd name="T45" fmla="*/ 106 h 107"/>
                <a:gd name="T46" fmla="*/ 1 w 16"/>
                <a:gd name="T47" fmla="*/ 106 h 107"/>
                <a:gd name="T48" fmla="*/ 1 w 16"/>
                <a:gd name="T49" fmla="*/ 106 h 107"/>
                <a:gd name="T50" fmla="*/ 1 w 16"/>
                <a:gd name="T51" fmla="*/ 105 h 107"/>
                <a:gd name="T52" fmla="*/ 1 w 16"/>
                <a:gd name="T53" fmla="*/ 105 h 107"/>
                <a:gd name="T54" fmla="*/ 1 w 16"/>
                <a:gd name="T55" fmla="*/ 105 h 107"/>
                <a:gd name="T56" fmla="*/ 1 w 16"/>
                <a:gd name="T57" fmla="*/ 105 h 107"/>
                <a:gd name="T58" fmla="*/ 1 w 16"/>
                <a:gd name="T59" fmla="*/ 105 h 107"/>
                <a:gd name="T60" fmla="*/ 1 w 16"/>
                <a:gd name="T61" fmla="*/ 105 h 107"/>
                <a:gd name="T62" fmla="*/ 2 w 16"/>
                <a:gd name="T63" fmla="*/ 105 h 107"/>
                <a:gd name="T64" fmla="*/ 2 w 16"/>
                <a:gd name="T65" fmla="*/ 105 h 107"/>
                <a:gd name="T66" fmla="*/ 2 w 16"/>
                <a:gd name="T67" fmla="*/ 105 h 107"/>
                <a:gd name="T68" fmla="*/ 2 w 16"/>
                <a:gd name="T69" fmla="*/ 105 h 107"/>
                <a:gd name="T70" fmla="*/ 2 w 16"/>
                <a:gd name="T71" fmla="*/ 105 h 107"/>
                <a:gd name="T72" fmla="*/ 2 w 16"/>
                <a:gd name="T73" fmla="*/ 105 h 107"/>
                <a:gd name="T74" fmla="*/ 2 w 16"/>
                <a:gd name="T75" fmla="*/ 104 h 107"/>
                <a:gd name="T76" fmla="*/ 2 w 16"/>
                <a:gd name="T77" fmla="*/ 104 h 107"/>
                <a:gd name="T78" fmla="*/ 2 w 16"/>
                <a:gd name="T79" fmla="*/ 104 h 107"/>
                <a:gd name="T80" fmla="*/ 2 w 16"/>
                <a:gd name="T81" fmla="*/ 104 h 107"/>
                <a:gd name="T82" fmla="*/ 2 w 16"/>
                <a:gd name="T83" fmla="*/ 104 h 107"/>
                <a:gd name="T84" fmla="*/ 2 w 16"/>
                <a:gd name="T85" fmla="*/ 104 h 107"/>
                <a:gd name="T86" fmla="*/ 16 w 16"/>
                <a:gd name="T87" fmla="*/ 0 h 107"/>
                <a:gd name="T88" fmla="*/ 16 w 16"/>
                <a:gd name="T8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 h="107">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1" y="106"/>
                  </a:moveTo>
                  <a:cubicBezTo>
                    <a:pt x="0" y="107"/>
                    <a:pt x="0" y="107"/>
                    <a:pt x="0" y="107"/>
                  </a:cubicBezTo>
                  <a:cubicBezTo>
                    <a:pt x="0" y="107"/>
                    <a:pt x="0" y="107"/>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5"/>
                  </a:moveTo>
                  <a:cubicBezTo>
                    <a:pt x="1" y="105"/>
                    <a:pt x="1" y="106"/>
                    <a:pt x="1" y="106"/>
                  </a:cubicBezTo>
                  <a:cubicBezTo>
                    <a:pt x="1" y="106"/>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2" y="105"/>
                  </a:moveTo>
                  <a:cubicBezTo>
                    <a:pt x="2" y="105"/>
                    <a:pt x="2" y="105"/>
                    <a:pt x="1"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4"/>
                  </a:moveTo>
                  <a:cubicBezTo>
                    <a:pt x="2" y="104"/>
                    <a:pt x="2" y="105"/>
                    <a:pt x="2" y="105"/>
                  </a:cubicBezTo>
                  <a:cubicBezTo>
                    <a:pt x="2" y="105"/>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16" y="0"/>
                  </a:moveTo>
                  <a:cubicBezTo>
                    <a:pt x="0" y="14"/>
                    <a:pt x="0" y="14"/>
                    <a:pt x="0" y="14"/>
                  </a:cubicBezTo>
                  <a:cubicBezTo>
                    <a:pt x="16" y="0"/>
                    <a:pt x="16" y="0"/>
                    <a:pt x="16" y="0"/>
                  </a:cubicBezTo>
                  <a:cubicBezTo>
                    <a:pt x="16" y="0"/>
                    <a:pt x="16" y="0"/>
                    <a:pt x="16"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76" name="Freeform 1099"/>
            <p:cNvSpPr/>
            <p:nvPr/>
          </p:nvSpPr>
          <p:spPr bwMode="auto">
            <a:xfrm>
              <a:off x="8749073" y="4694717"/>
              <a:ext cx="126640" cy="358508"/>
            </a:xfrm>
            <a:custGeom>
              <a:avLst/>
              <a:gdLst>
                <a:gd name="T0" fmla="*/ 19 w 40"/>
                <a:gd name="T1" fmla="*/ 0 h 113"/>
                <a:gd name="T2" fmla="*/ 0 w 40"/>
                <a:gd name="T3" fmla="*/ 76 h 113"/>
                <a:gd name="T4" fmla="*/ 11 w 40"/>
                <a:gd name="T5" fmla="*/ 80 h 113"/>
                <a:gd name="T6" fmla="*/ 40 w 40"/>
                <a:gd name="T7" fmla="*/ 113 h 113"/>
                <a:gd name="T8" fmla="*/ 40 w 40"/>
                <a:gd name="T9" fmla="*/ 19 h 113"/>
                <a:gd name="T10" fmla="*/ 21 w 40"/>
                <a:gd name="T11" fmla="*/ 2 h 113"/>
                <a:gd name="T12" fmla="*/ 19 w 40"/>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40" h="113">
                  <a:moveTo>
                    <a:pt x="19" y="0"/>
                  </a:moveTo>
                  <a:cubicBezTo>
                    <a:pt x="0" y="76"/>
                    <a:pt x="0" y="76"/>
                    <a:pt x="0" y="76"/>
                  </a:cubicBezTo>
                  <a:cubicBezTo>
                    <a:pt x="4" y="76"/>
                    <a:pt x="8" y="78"/>
                    <a:pt x="11" y="80"/>
                  </a:cubicBezTo>
                  <a:cubicBezTo>
                    <a:pt x="26" y="90"/>
                    <a:pt x="40" y="113"/>
                    <a:pt x="40" y="113"/>
                  </a:cubicBezTo>
                  <a:cubicBezTo>
                    <a:pt x="40" y="19"/>
                    <a:pt x="40" y="19"/>
                    <a:pt x="40" y="19"/>
                  </a:cubicBezTo>
                  <a:cubicBezTo>
                    <a:pt x="21" y="2"/>
                    <a:pt x="21" y="2"/>
                    <a:pt x="21" y="2"/>
                  </a:cubicBezTo>
                  <a:cubicBezTo>
                    <a:pt x="19" y="0"/>
                    <a:pt x="19" y="0"/>
                    <a:pt x="1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77" name="Freeform 1100"/>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close/>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78" name="Freeform 1101"/>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79" name="Freeform 1102"/>
            <p:cNvSpPr>
              <a:spLocks noEditPoints="1"/>
            </p:cNvSpPr>
            <p:nvPr/>
          </p:nvSpPr>
          <p:spPr bwMode="auto">
            <a:xfrm>
              <a:off x="8447953" y="4166837"/>
              <a:ext cx="205436" cy="877919"/>
            </a:xfrm>
            <a:custGeom>
              <a:avLst/>
              <a:gdLst>
                <a:gd name="T0" fmla="*/ 59 w 64"/>
                <a:gd name="T1" fmla="*/ 275 h 275"/>
                <a:gd name="T2" fmla="*/ 37 w 64"/>
                <a:gd name="T3" fmla="*/ 275 h 275"/>
                <a:gd name="T4" fmla="*/ 38 w 64"/>
                <a:gd name="T5" fmla="*/ 259 h 275"/>
                <a:gd name="T6" fmla="*/ 37 w 64"/>
                <a:gd name="T7" fmla="*/ 275 h 275"/>
                <a:gd name="T8" fmla="*/ 38 w 64"/>
                <a:gd name="T9" fmla="*/ 259 h 275"/>
                <a:gd name="T10" fmla="*/ 23 w 64"/>
                <a:gd name="T11" fmla="*/ 245 h 275"/>
                <a:gd name="T12" fmla="*/ 23 w 64"/>
                <a:gd name="T13" fmla="*/ 245 h 275"/>
                <a:gd name="T14" fmla="*/ 14 w 64"/>
                <a:gd name="T15" fmla="*/ 166 h 275"/>
                <a:gd name="T16" fmla="*/ 14 w 64"/>
                <a:gd name="T17" fmla="*/ 167 h 275"/>
                <a:gd name="T18" fmla="*/ 64 w 64"/>
                <a:gd name="T19" fmla="*/ 0 h 275"/>
                <a:gd name="T20" fmla="*/ 62 w 64"/>
                <a:gd name="T21" fmla="*/ 2 h 275"/>
                <a:gd name="T22" fmla="*/ 54 w 64"/>
                <a:gd name="T23" fmla="*/ 11 h 275"/>
                <a:gd name="T24" fmla="*/ 49 w 64"/>
                <a:gd name="T25" fmla="*/ 19 h 275"/>
                <a:gd name="T26" fmla="*/ 46 w 64"/>
                <a:gd name="T27" fmla="*/ 22 h 275"/>
                <a:gd name="T28" fmla="*/ 36 w 64"/>
                <a:gd name="T29" fmla="*/ 41 h 275"/>
                <a:gd name="T30" fmla="*/ 30 w 64"/>
                <a:gd name="T31" fmla="*/ 57 h 275"/>
                <a:gd name="T32" fmla="*/ 27 w 64"/>
                <a:gd name="T33" fmla="*/ 67 h 275"/>
                <a:gd name="T34" fmla="*/ 25 w 64"/>
                <a:gd name="T35" fmla="*/ 79 h 275"/>
                <a:gd name="T36" fmla="*/ 23 w 64"/>
                <a:gd name="T37" fmla="*/ 91 h 275"/>
                <a:gd name="T38" fmla="*/ 20 w 64"/>
                <a:gd name="T39" fmla="*/ 109 h 275"/>
                <a:gd name="T40" fmla="*/ 14 w 64"/>
                <a:gd name="T41" fmla="*/ 160 h 275"/>
                <a:gd name="T42" fmla="*/ 14 w 64"/>
                <a:gd name="T43" fmla="*/ 160 h 275"/>
                <a:gd name="T44" fmla="*/ 20 w 64"/>
                <a:gd name="T45" fmla="*/ 109 h 275"/>
                <a:gd name="T46" fmla="*/ 23 w 64"/>
                <a:gd name="T47" fmla="*/ 91 h 275"/>
                <a:gd name="T48" fmla="*/ 25 w 64"/>
                <a:gd name="T49" fmla="*/ 79 h 275"/>
                <a:gd name="T50" fmla="*/ 27 w 64"/>
                <a:gd name="T51" fmla="*/ 67 h 275"/>
                <a:gd name="T52" fmla="*/ 30 w 64"/>
                <a:gd name="T53" fmla="*/ 57 h 275"/>
                <a:gd name="T54" fmla="*/ 36 w 64"/>
                <a:gd name="T55" fmla="*/ 41 h 275"/>
                <a:gd name="T56" fmla="*/ 46 w 64"/>
                <a:gd name="T57" fmla="*/ 22 h 275"/>
                <a:gd name="T58" fmla="*/ 49 w 64"/>
                <a:gd name="T59" fmla="*/ 19 h 275"/>
                <a:gd name="T60" fmla="*/ 54 w 64"/>
                <a:gd name="T61" fmla="*/ 11 h 275"/>
                <a:gd name="T62" fmla="*/ 62 w 64"/>
                <a:gd name="T63" fmla="*/ 2 h 275"/>
                <a:gd name="T64" fmla="*/ 64 w 64"/>
                <a:gd name="T6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275">
                  <a:moveTo>
                    <a:pt x="37" y="275"/>
                  </a:moveTo>
                  <a:cubicBezTo>
                    <a:pt x="59" y="275"/>
                    <a:pt x="59" y="275"/>
                    <a:pt x="59" y="275"/>
                  </a:cubicBezTo>
                  <a:cubicBezTo>
                    <a:pt x="59" y="275"/>
                    <a:pt x="59" y="275"/>
                    <a:pt x="59" y="275"/>
                  </a:cubicBezTo>
                  <a:cubicBezTo>
                    <a:pt x="37" y="275"/>
                    <a:pt x="37" y="275"/>
                    <a:pt x="37" y="275"/>
                  </a:cubicBezTo>
                  <a:moveTo>
                    <a:pt x="38" y="259"/>
                  </a:moveTo>
                  <a:cubicBezTo>
                    <a:pt x="38" y="259"/>
                    <a:pt x="38" y="259"/>
                    <a:pt x="38" y="259"/>
                  </a:cubicBezTo>
                  <a:cubicBezTo>
                    <a:pt x="37" y="259"/>
                    <a:pt x="37" y="259"/>
                    <a:pt x="37" y="259"/>
                  </a:cubicBezTo>
                  <a:cubicBezTo>
                    <a:pt x="37" y="275"/>
                    <a:pt x="37" y="275"/>
                    <a:pt x="37" y="275"/>
                  </a:cubicBezTo>
                  <a:cubicBezTo>
                    <a:pt x="37" y="259"/>
                    <a:pt x="37" y="259"/>
                    <a:pt x="37" y="259"/>
                  </a:cubicBezTo>
                  <a:cubicBezTo>
                    <a:pt x="38" y="259"/>
                    <a:pt x="38" y="259"/>
                    <a:pt x="38" y="259"/>
                  </a:cubicBezTo>
                  <a:cubicBezTo>
                    <a:pt x="38" y="259"/>
                    <a:pt x="38" y="259"/>
                    <a:pt x="38" y="259"/>
                  </a:cubicBezTo>
                  <a:moveTo>
                    <a:pt x="23" y="245"/>
                  </a:moveTo>
                  <a:cubicBezTo>
                    <a:pt x="13" y="253"/>
                    <a:pt x="4" y="265"/>
                    <a:pt x="0" y="271"/>
                  </a:cubicBezTo>
                  <a:cubicBezTo>
                    <a:pt x="4" y="265"/>
                    <a:pt x="13" y="253"/>
                    <a:pt x="23" y="245"/>
                  </a:cubicBezTo>
                  <a:cubicBezTo>
                    <a:pt x="23" y="245"/>
                    <a:pt x="23" y="245"/>
                    <a:pt x="23" y="245"/>
                  </a:cubicBezTo>
                  <a:moveTo>
                    <a:pt x="14" y="166"/>
                  </a:moveTo>
                  <a:cubicBezTo>
                    <a:pt x="14" y="166"/>
                    <a:pt x="14" y="167"/>
                    <a:pt x="14" y="167"/>
                  </a:cubicBezTo>
                  <a:cubicBezTo>
                    <a:pt x="14" y="167"/>
                    <a:pt x="14" y="167"/>
                    <a:pt x="14" y="167"/>
                  </a:cubicBezTo>
                  <a:cubicBezTo>
                    <a:pt x="14" y="167"/>
                    <a:pt x="14" y="166"/>
                    <a:pt x="14" y="166"/>
                  </a:cubicBezTo>
                  <a:moveTo>
                    <a:pt x="64" y="0"/>
                  </a:moveTo>
                  <a:cubicBezTo>
                    <a:pt x="64" y="0"/>
                    <a:pt x="64" y="0"/>
                    <a:pt x="64" y="0"/>
                  </a:cubicBezTo>
                  <a:cubicBezTo>
                    <a:pt x="63" y="0"/>
                    <a:pt x="62" y="1"/>
                    <a:pt x="62" y="2"/>
                  </a:cubicBezTo>
                  <a:cubicBezTo>
                    <a:pt x="61" y="3"/>
                    <a:pt x="60" y="4"/>
                    <a:pt x="58" y="6"/>
                  </a:cubicBezTo>
                  <a:cubicBezTo>
                    <a:pt x="57" y="7"/>
                    <a:pt x="56" y="9"/>
                    <a:pt x="54" y="11"/>
                  </a:cubicBezTo>
                  <a:cubicBezTo>
                    <a:pt x="53" y="13"/>
                    <a:pt x="51" y="15"/>
                    <a:pt x="50" y="17"/>
                  </a:cubicBezTo>
                  <a:cubicBezTo>
                    <a:pt x="50" y="17"/>
                    <a:pt x="49" y="18"/>
                    <a:pt x="49" y="19"/>
                  </a:cubicBezTo>
                  <a:cubicBezTo>
                    <a:pt x="48" y="19"/>
                    <a:pt x="48" y="20"/>
                    <a:pt x="48" y="20"/>
                  </a:cubicBezTo>
                  <a:cubicBezTo>
                    <a:pt x="47" y="21"/>
                    <a:pt x="47" y="22"/>
                    <a:pt x="46" y="22"/>
                  </a:cubicBezTo>
                  <a:cubicBezTo>
                    <a:pt x="46" y="23"/>
                    <a:pt x="46" y="23"/>
                    <a:pt x="45" y="24"/>
                  </a:cubicBezTo>
                  <a:cubicBezTo>
                    <a:pt x="42" y="29"/>
                    <a:pt x="39" y="35"/>
                    <a:pt x="36" y="41"/>
                  </a:cubicBezTo>
                  <a:cubicBezTo>
                    <a:pt x="35" y="45"/>
                    <a:pt x="34" y="48"/>
                    <a:pt x="32" y="51"/>
                  </a:cubicBezTo>
                  <a:cubicBezTo>
                    <a:pt x="32" y="53"/>
                    <a:pt x="31" y="55"/>
                    <a:pt x="30" y="57"/>
                  </a:cubicBezTo>
                  <a:cubicBezTo>
                    <a:pt x="30" y="58"/>
                    <a:pt x="29" y="60"/>
                    <a:pt x="29" y="62"/>
                  </a:cubicBezTo>
                  <a:cubicBezTo>
                    <a:pt x="28" y="64"/>
                    <a:pt x="28" y="66"/>
                    <a:pt x="27" y="67"/>
                  </a:cubicBezTo>
                  <a:cubicBezTo>
                    <a:pt x="27" y="69"/>
                    <a:pt x="26" y="71"/>
                    <a:pt x="26" y="73"/>
                  </a:cubicBezTo>
                  <a:cubicBezTo>
                    <a:pt x="26" y="75"/>
                    <a:pt x="25" y="77"/>
                    <a:pt x="25" y="79"/>
                  </a:cubicBezTo>
                  <a:cubicBezTo>
                    <a:pt x="24" y="81"/>
                    <a:pt x="24" y="83"/>
                    <a:pt x="24" y="85"/>
                  </a:cubicBezTo>
                  <a:cubicBezTo>
                    <a:pt x="23" y="87"/>
                    <a:pt x="23" y="89"/>
                    <a:pt x="23" y="91"/>
                  </a:cubicBezTo>
                  <a:cubicBezTo>
                    <a:pt x="22" y="93"/>
                    <a:pt x="22" y="95"/>
                    <a:pt x="22" y="97"/>
                  </a:cubicBezTo>
                  <a:cubicBezTo>
                    <a:pt x="21" y="101"/>
                    <a:pt x="20" y="105"/>
                    <a:pt x="20" y="109"/>
                  </a:cubicBezTo>
                  <a:cubicBezTo>
                    <a:pt x="18" y="118"/>
                    <a:pt x="17" y="126"/>
                    <a:pt x="16" y="135"/>
                  </a:cubicBezTo>
                  <a:cubicBezTo>
                    <a:pt x="15" y="143"/>
                    <a:pt x="14" y="152"/>
                    <a:pt x="14" y="160"/>
                  </a:cubicBezTo>
                  <a:cubicBezTo>
                    <a:pt x="14" y="161"/>
                    <a:pt x="14" y="162"/>
                    <a:pt x="14" y="164"/>
                  </a:cubicBezTo>
                  <a:cubicBezTo>
                    <a:pt x="14" y="162"/>
                    <a:pt x="14" y="161"/>
                    <a:pt x="14" y="160"/>
                  </a:cubicBezTo>
                  <a:cubicBezTo>
                    <a:pt x="14" y="152"/>
                    <a:pt x="15" y="143"/>
                    <a:pt x="16" y="135"/>
                  </a:cubicBezTo>
                  <a:cubicBezTo>
                    <a:pt x="17" y="126"/>
                    <a:pt x="18" y="118"/>
                    <a:pt x="20" y="109"/>
                  </a:cubicBezTo>
                  <a:cubicBezTo>
                    <a:pt x="20" y="105"/>
                    <a:pt x="21" y="101"/>
                    <a:pt x="22" y="97"/>
                  </a:cubicBezTo>
                  <a:cubicBezTo>
                    <a:pt x="22" y="95"/>
                    <a:pt x="22" y="93"/>
                    <a:pt x="23" y="91"/>
                  </a:cubicBezTo>
                  <a:cubicBezTo>
                    <a:pt x="23" y="89"/>
                    <a:pt x="23" y="87"/>
                    <a:pt x="24" y="85"/>
                  </a:cubicBezTo>
                  <a:cubicBezTo>
                    <a:pt x="24" y="83"/>
                    <a:pt x="24" y="81"/>
                    <a:pt x="25" y="79"/>
                  </a:cubicBezTo>
                  <a:cubicBezTo>
                    <a:pt x="25" y="77"/>
                    <a:pt x="26" y="75"/>
                    <a:pt x="26" y="73"/>
                  </a:cubicBezTo>
                  <a:cubicBezTo>
                    <a:pt x="26" y="71"/>
                    <a:pt x="27" y="69"/>
                    <a:pt x="27" y="67"/>
                  </a:cubicBezTo>
                  <a:cubicBezTo>
                    <a:pt x="28" y="66"/>
                    <a:pt x="28" y="64"/>
                    <a:pt x="29" y="62"/>
                  </a:cubicBezTo>
                  <a:cubicBezTo>
                    <a:pt x="29" y="60"/>
                    <a:pt x="30" y="58"/>
                    <a:pt x="30" y="57"/>
                  </a:cubicBezTo>
                  <a:cubicBezTo>
                    <a:pt x="31" y="55"/>
                    <a:pt x="32" y="53"/>
                    <a:pt x="32" y="51"/>
                  </a:cubicBezTo>
                  <a:cubicBezTo>
                    <a:pt x="34" y="48"/>
                    <a:pt x="35" y="45"/>
                    <a:pt x="36" y="41"/>
                  </a:cubicBezTo>
                  <a:cubicBezTo>
                    <a:pt x="39" y="35"/>
                    <a:pt x="42" y="29"/>
                    <a:pt x="45" y="24"/>
                  </a:cubicBezTo>
                  <a:cubicBezTo>
                    <a:pt x="46" y="23"/>
                    <a:pt x="46" y="23"/>
                    <a:pt x="46" y="22"/>
                  </a:cubicBezTo>
                  <a:cubicBezTo>
                    <a:pt x="47" y="22"/>
                    <a:pt x="47" y="21"/>
                    <a:pt x="48" y="20"/>
                  </a:cubicBezTo>
                  <a:cubicBezTo>
                    <a:pt x="48" y="20"/>
                    <a:pt x="48" y="19"/>
                    <a:pt x="49" y="19"/>
                  </a:cubicBezTo>
                  <a:cubicBezTo>
                    <a:pt x="49" y="18"/>
                    <a:pt x="50" y="17"/>
                    <a:pt x="50" y="17"/>
                  </a:cubicBezTo>
                  <a:cubicBezTo>
                    <a:pt x="51" y="15"/>
                    <a:pt x="53" y="13"/>
                    <a:pt x="54" y="11"/>
                  </a:cubicBezTo>
                  <a:cubicBezTo>
                    <a:pt x="56" y="9"/>
                    <a:pt x="57" y="7"/>
                    <a:pt x="58" y="6"/>
                  </a:cubicBezTo>
                  <a:cubicBezTo>
                    <a:pt x="60" y="4"/>
                    <a:pt x="61" y="3"/>
                    <a:pt x="62" y="2"/>
                  </a:cubicBezTo>
                  <a:cubicBezTo>
                    <a:pt x="62" y="1"/>
                    <a:pt x="63" y="0"/>
                    <a:pt x="64" y="0"/>
                  </a:cubicBezTo>
                  <a:cubicBezTo>
                    <a:pt x="64" y="0"/>
                    <a:pt x="64" y="0"/>
                    <a:pt x="64"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80" name="Freeform 1103"/>
            <p:cNvSpPr/>
            <p:nvPr/>
          </p:nvSpPr>
          <p:spPr bwMode="auto">
            <a:xfrm>
              <a:off x="8495794" y="4164013"/>
              <a:ext cx="157596" cy="829931"/>
            </a:xfrm>
            <a:custGeom>
              <a:avLst/>
              <a:gdLst>
                <a:gd name="T0" fmla="*/ 50 w 50"/>
                <a:gd name="T1" fmla="*/ 0 h 260"/>
                <a:gd name="T2" fmla="*/ 50 w 50"/>
                <a:gd name="T3" fmla="*/ 0 h 260"/>
                <a:gd name="T4" fmla="*/ 50 w 50"/>
                <a:gd name="T5" fmla="*/ 1 h 260"/>
                <a:gd name="T6" fmla="*/ 50 w 50"/>
                <a:gd name="T7" fmla="*/ 1 h 260"/>
                <a:gd name="T8" fmla="*/ 48 w 50"/>
                <a:gd name="T9" fmla="*/ 3 h 260"/>
                <a:gd name="T10" fmla="*/ 44 w 50"/>
                <a:gd name="T11" fmla="*/ 7 h 260"/>
                <a:gd name="T12" fmla="*/ 40 w 50"/>
                <a:gd name="T13" fmla="*/ 12 h 260"/>
                <a:gd name="T14" fmla="*/ 36 w 50"/>
                <a:gd name="T15" fmla="*/ 18 h 260"/>
                <a:gd name="T16" fmla="*/ 35 w 50"/>
                <a:gd name="T17" fmla="*/ 20 h 260"/>
                <a:gd name="T18" fmla="*/ 34 w 50"/>
                <a:gd name="T19" fmla="*/ 21 h 260"/>
                <a:gd name="T20" fmla="*/ 32 w 50"/>
                <a:gd name="T21" fmla="*/ 23 h 260"/>
                <a:gd name="T22" fmla="*/ 31 w 50"/>
                <a:gd name="T23" fmla="*/ 25 h 260"/>
                <a:gd name="T24" fmla="*/ 22 w 50"/>
                <a:gd name="T25" fmla="*/ 42 h 260"/>
                <a:gd name="T26" fmla="*/ 18 w 50"/>
                <a:gd name="T27" fmla="*/ 52 h 260"/>
                <a:gd name="T28" fmla="*/ 16 w 50"/>
                <a:gd name="T29" fmla="*/ 58 h 260"/>
                <a:gd name="T30" fmla="*/ 15 w 50"/>
                <a:gd name="T31" fmla="*/ 63 h 260"/>
                <a:gd name="T32" fmla="*/ 13 w 50"/>
                <a:gd name="T33" fmla="*/ 68 h 260"/>
                <a:gd name="T34" fmla="*/ 12 w 50"/>
                <a:gd name="T35" fmla="*/ 74 h 260"/>
                <a:gd name="T36" fmla="*/ 11 w 50"/>
                <a:gd name="T37" fmla="*/ 80 h 260"/>
                <a:gd name="T38" fmla="*/ 10 w 50"/>
                <a:gd name="T39" fmla="*/ 86 h 260"/>
                <a:gd name="T40" fmla="*/ 9 w 50"/>
                <a:gd name="T41" fmla="*/ 92 h 260"/>
                <a:gd name="T42" fmla="*/ 8 w 50"/>
                <a:gd name="T43" fmla="*/ 98 h 260"/>
                <a:gd name="T44" fmla="*/ 6 w 50"/>
                <a:gd name="T45" fmla="*/ 110 h 260"/>
                <a:gd name="T46" fmla="*/ 2 w 50"/>
                <a:gd name="T47" fmla="*/ 136 h 260"/>
                <a:gd name="T48" fmla="*/ 0 w 50"/>
                <a:gd name="T49" fmla="*/ 161 h 260"/>
                <a:gd name="T50" fmla="*/ 0 w 50"/>
                <a:gd name="T51" fmla="*/ 165 h 260"/>
                <a:gd name="T52" fmla="*/ 0 w 50"/>
                <a:gd name="T53" fmla="*/ 167 h 260"/>
                <a:gd name="T54" fmla="*/ 0 w 50"/>
                <a:gd name="T55" fmla="*/ 168 h 260"/>
                <a:gd name="T56" fmla="*/ 4 w 50"/>
                <a:gd name="T57" fmla="*/ 163 h 260"/>
                <a:gd name="T58" fmla="*/ 23 w 50"/>
                <a:gd name="T59" fmla="*/ 239 h 260"/>
                <a:gd name="T60" fmla="*/ 9 w 50"/>
                <a:gd name="T61" fmla="*/ 246 h 260"/>
                <a:gd name="T62" fmla="*/ 9 w 50"/>
                <a:gd name="T63" fmla="*/ 246 h 260"/>
                <a:gd name="T64" fmla="*/ 9 w 50"/>
                <a:gd name="T65" fmla="*/ 246 h 260"/>
                <a:gd name="T66" fmla="*/ 9 w 50"/>
                <a:gd name="T67" fmla="*/ 246 h 260"/>
                <a:gd name="T68" fmla="*/ 23 w 50"/>
                <a:gd name="T69" fmla="*/ 260 h 260"/>
                <a:gd name="T70" fmla="*/ 24 w 50"/>
                <a:gd name="T71" fmla="*/ 260 h 260"/>
                <a:gd name="T72" fmla="*/ 24 w 50"/>
                <a:gd name="T73" fmla="*/ 260 h 260"/>
                <a:gd name="T74" fmla="*/ 42 w 50"/>
                <a:gd name="T75" fmla="*/ 260 h 260"/>
                <a:gd name="T76" fmla="*/ 50 w 50"/>
                <a:gd name="T7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260">
                  <a:moveTo>
                    <a:pt x="50" y="0"/>
                  </a:moveTo>
                  <a:cubicBezTo>
                    <a:pt x="50" y="0"/>
                    <a:pt x="50" y="0"/>
                    <a:pt x="50" y="0"/>
                  </a:cubicBezTo>
                  <a:cubicBezTo>
                    <a:pt x="50" y="1"/>
                    <a:pt x="50" y="1"/>
                    <a:pt x="50" y="1"/>
                  </a:cubicBezTo>
                  <a:cubicBezTo>
                    <a:pt x="50" y="1"/>
                    <a:pt x="50" y="1"/>
                    <a:pt x="50" y="1"/>
                  </a:cubicBezTo>
                  <a:cubicBezTo>
                    <a:pt x="49" y="1"/>
                    <a:pt x="48" y="2"/>
                    <a:pt x="48" y="3"/>
                  </a:cubicBezTo>
                  <a:cubicBezTo>
                    <a:pt x="47" y="4"/>
                    <a:pt x="46" y="5"/>
                    <a:pt x="44" y="7"/>
                  </a:cubicBezTo>
                  <a:cubicBezTo>
                    <a:pt x="43" y="8"/>
                    <a:pt x="42" y="10"/>
                    <a:pt x="40" y="12"/>
                  </a:cubicBezTo>
                  <a:cubicBezTo>
                    <a:pt x="39" y="14"/>
                    <a:pt x="37" y="16"/>
                    <a:pt x="36" y="18"/>
                  </a:cubicBezTo>
                  <a:cubicBezTo>
                    <a:pt x="36" y="18"/>
                    <a:pt x="35" y="19"/>
                    <a:pt x="35" y="20"/>
                  </a:cubicBezTo>
                  <a:cubicBezTo>
                    <a:pt x="34" y="20"/>
                    <a:pt x="34" y="21"/>
                    <a:pt x="34" y="21"/>
                  </a:cubicBezTo>
                  <a:cubicBezTo>
                    <a:pt x="33" y="22"/>
                    <a:pt x="33" y="23"/>
                    <a:pt x="32" y="23"/>
                  </a:cubicBezTo>
                  <a:cubicBezTo>
                    <a:pt x="32" y="24"/>
                    <a:pt x="32" y="24"/>
                    <a:pt x="31" y="25"/>
                  </a:cubicBezTo>
                  <a:cubicBezTo>
                    <a:pt x="28" y="30"/>
                    <a:pt x="25" y="36"/>
                    <a:pt x="22" y="42"/>
                  </a:cubicBezTo>
                  <a:cubicBezTo>
                    <a:pt x="21" y="46"/>
                    <a:pt x="20" y="49"/>
                    <a:pt x="18" y="52"/>
                  </a:cubicBezTo>
                  <a:cubicBezTo>
                    <a:pt x="18" y="54"/>
                    <a:pt x="17" y="56"/>
                    <a:pt x="16" y="58"/>
                  </a:cubicBezTo>
                  <a:cubicBezTo>
                    <a:pt x="16" y="59"/>
                    <a:pt x="15" y="61"/>
                    <a:pt x="15" y="63"/>
                  </a:cubicBezTo>
                  <a:cubicBezTo>
                    <a:pt x="14" y="65"/>
                    <a:pt x="14" y="67"/>
                    <a:pt x="13" y="68"/>
                  </a:cubicBezTo>
                  <a:cubicBezTo>
                    <a:pt x="13" y="70"/>
                    <a:pt x="12" y="72"/>
                    <a:pt x="12" y="74"/>
                  </a:cubicBezTo>
                  <a:cubicBezTo>
                    <a:pt x="12" y="76"/>
                    <a:pt x="11" y="78"/>
                    <a:pt x="11" y="80"/>
                  </a:cubicBezTo>
                  <a:cubicBezTo>
                    <a:pt x="10" y="82"/>
                    <a:pt x="10" y="84"/>
                    <a:pt x="10" y="86"/>
                  </a:cubicBezTo>
                  <a:cubicBezTo>
                    <a:pt x="9" y="88"/>
                    <a:pt x="9" y="90"/>
                    <a:pt x="9" y="92"/>
                  </a:cubicBezTo>
                  <a:cubicBezTo>
                    <a:pt x="8" y="94"/>
                    <a:pt x="8" y="96"/>
                    <a:pt x="8" y="98"/>
                  </a:cubicBezTo>
                  <a:cubicBezTo>
                    <a:pt x="7" y="102"/>
                    <a:pt x="6" y="106"/>
                    <a:pt x="6" y="110"/>
                  </a:cubicBezTo>
                  <a:cubicBezTo>
                    <a:pt x="4" y="119"/>
                    <a:pt x="3" y="127"/>
                    <a:pt x="2" y="136"/>
                  </a:cubicBezTo>
                  <a:cubicBezTo>
                    <a:pt x="1" y="144"/>
                    <a:pt x="0" y="153"/>
                    <a:pt x="0" y="161"/>
                  </a:cubicBezTo>
                  <a:cubicBezTo>
                    <a:pt x="0" y="162"/>
                    <a:pt x="0" y="163"/>
                    <a:pt x="0" y="165"/>
                  </a:cubicBezTo>
                  <a:cubicBezTo>
                    <a:pt x="0" y="165"/>
                    <a:pt x="0" y="166"/>
                    <a:pt x="0" y="167"/>
                  </a:cubicBezTo>
                  <a:cubicBezTo>
                    <a:pt x="0" y="167"/>
                    <a:pt x="0" y="168"/>
                    <a:pt x="0" y="168"/>
                  </a:cubicBezTo>
                  <a:cubicBezTo>
                    <a:pt x="4" y="163"/>
                    <a:pt x="4" y="163"/>
                    <a:pt x="4" y="163"/>
                  </a:cubicBezTo>
                  <a:cubicBezTo>
                    <a:pt x="23" y="239"/>
                    <a:pt x="23" y="239"/>
                    <a:pt x="23" y="239"/>
                  </a:cubicBezTo>
                  <a:cubicBezTo>
                    <a:pt x="18" y="240"/>
                    <a:pt x="14" y="242"/>
                    <a:pt x="9" y="246"/>
                  </a:cubicBezTo>
                  <a:cubicBezTo>
                    <a:pt x="9" y="246"/>
                    <a:pt x="9" y="246"/>
                    <a:pt x="9" y="246"/>
                  </a:cubicBezTo>
                  <a:cubicBezTo>
                    <a:pt x="9" y="246"/>
                    <a:pt x="9" y="246"/>
                    <a:pt x="9" y="246"/>
                  </a:cubicBezTo>
                  <a:cubicBezTo>
                    <a:pt x="9" y="246"/>
                    <a:pt x="9" y="246"/>
                    <a:pt x="9" y="246"/>
                  </a:cubicBezTo>
                  <a:cubicBezTo>
                    <a:pt x="12" y="252"/>
                    <a:pt x="17" y="256"/>
                    <a:pt x="23" y="260"/>
                  </a:cubicBezTo>
                  <a:cubicBezTo>
                    <a:pt x="24" y="260"/>
                    <a:pt x="24" y="260"/>
                    <a:pt x="24" y="260"/>
                  </a:cubicBezTo>
                  <a:cubicBezTo>
                    <a:pt x="24" y="260"/>
                    <a:pt x="24" y="260"/>
                    <a:pt x="24" y="260"/>
                  </a:cubicBezTo>
                  <a:cubicBezTo>
                    <a:pt x="42" y="260"/>
                    <a:pt x="42" y="260"/>
                    <a:pt x="42" y="260"/>
                  </a:cubicBezTo>
                  <a:cubicBezTo>
                    <a:pt x="12" y="127"/>
                    <a:pt x="49" y="4"/>
                    <a:pt x="5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81" name="Freeform 1104"/>
            <p:cNvSpPr/>
            <p:nvPr/>
          </p:nvSpPr>
          <p:spPr bwMode="auto">
            <a:xfrm>
              <a:off x="8568963" y="4993944"/>
              <a:ext cx="67541" cy="50812"/>
            </a:xfrm>
            <a:custGeom>
              <a:avLst/>
              <a:gdLst>
                <a:gd name="T0" fmla="*/ 0 w 22"/>
                <a:gd name="T1" fmla="*/ 0 h 16"/>
                <a:gd name="T2" fmla="*/ 0 w 22"/>
                <a:gd name="T3" fmla="*/ 16 h 16"/>
                <a:gd name="T4" fmla="*/ 22 w 22"/>
                <a:gd name="T5" fmla="*/ 16 h 16"/>
                <a:gd name="T6" fmla="*/ 19 w 22"/>
                <a:gd name="T7" fmla="*/ 0 h 16"/>
                <a:gd name="T8" fmla="*/ 1 w 22"/>
                <a:gd name="T9" fmla="*/ 0 h 16"/>
                <a:gd name="T10" fmla="*/ 0 w 22"/>
                <a:gd name="T11" fmla="*/ 0 h 16"/>
              </a:gdLst>
              <a:ahLst/>
              <a:cxnLst>
                <a:cxn ang="0">
                  <a:pos x="T0" y="T1"/>
                </a:cxn>
                <a:cxn ang="0">
                  <a:pos x="T2" y="T3"/>
                </a:cxn>
                <a:cxn ang="0">
                  <a:pos x="T4" y="T5"/>
                </a:cxn>
                <a:cxn ang="0">
                  <a:pos x="T6" y="T7"/>
                </a:cxn>
                <a:cxn ang="0">
                  <a:pos x="T8" y="T9"/>
                </a:cxn>
                <a:cxn ang="0">
                  <a:pos x="T10" y="T11"/>
                </a:cxn>
              </a:cxnLst>
              <a:rect l="0" t="0" r="r" b="b"/>
              <a:pathLst>
                <a:path w="22" h="16">
                  <a:moveTo>
                    <a:pt x="0" y="0"/>
                  </a:moveTo>
                  <a:cubicBezTo>
                    <a:pt x="0" y="16"/>
                    <a:pt x="0" y="16"/>
                    <a:pt x="0" y="16"/>
                  </a:cubicBezTo>
                  <a:cubicBezTo>
                    <a:pt x="22" y="16"/>
                    <a:pt x="22" y="16"/>
                    <a:pt x="22" y="16"/>
                  </a:cubicBezTo>
                  <a:cubicBezTo>
                    <a:pt x="21" y="10"/>
                    <a:pt x="20" y="5"/>
                    <a:pt x="1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82" name="Freeform 1105"/>
            <p:cNvSpPr>
              <a:spLocks noEditPoints="1"/>
            </p:cNvSpPr>
            <p:nvPr/>
          </p:nvSpPr>
          <p:spPr bwMode="auto">
            <a:xfrm>
              <a:off x="8442325" y="5030642"/>
              <a:ext cx="5628" cy="8468"/>
            </a:xfrm>
            <a:custGeom>
              <a:avLst/>
              <a:gdLst>
                <a:gd name="T0" fmla="*/ 0 w 2"/>
                <a:gd name="T1" fmla="*/ 3 h 3"/>
                <a:gd name="T2" fmla="*/ 0 w 2"/>
                <a:gd name="T3" fmla="*/ 3 h 3"/>
                <a:gd name="T4" fmla="*/ 0 w 2"/>
                <a:gd name="T5" fmla="*/ 3 h 3"/>
                <a:gd name="T6" fmla="*/ 0 w 2"/>
                <a:gd name="T7" fmla="*/ 3 h 3"/>
                <a:gd name="T8" fmla="*/ 0 w 2"/>
                <a:gd name="T9" fmla="*/ 3 h 3"/>
                <a:gd name="T10" fmla="*/ 0 w 2"/>
                <a:gd name="T11" fmla="*/ 3 h 3"/>
                <a:gd name="T12" fmla="*/ 0 w 2"/>
                <a:gd name="T13" fmla="*/ 3 h 3"/>
                <a:gd name="T14" fmla="*/ 0 w 2"/>
                <a:gd name="T15" fmla="*/ 3 h 3"/>
                <a:gd name="T16" fmla="*/ 0 w 2"/>
                <a:gd name="T17" fmla="*/ 3 h 3"/>
                <a:gd name="T18" fmla="*/ 0 w 2"/>
                <a:gd name="T19" fmla="*/ 3 h 3"/>
                <a:gd name="T20" fmla="*/ 0 w 2"/>
                <a:gd name="T21" fmla="*/ 3 h 3"/>
                <a:gd name="T22" fmla="*/ 0 w 2"/>
                <a:gd name="T23" fmla="*/ 3 h 3"/>
                <a:gd name="T24" fmla="*/ 0 w 2"/>
                <a:gd name="T25" fmla="*/ 3 h 3"/>
                <a:gd name="T26" fmla="*/ 0 w 2"/>
                <a:gd name="T27" fmla="*/ 3 h 3"/>
                <a:gd name="T28" fmla="*/ 0 w 2"/>
                <a:gd name="T29" fmla="*/ 3 h 3"/>
                <a:gd name="T30" fmla="*/ 0 w 2"/>
                <a:gd name="T31" fmla="*/ 3 h 3"/>
                <a:gd name="T32" fmla="*/ 0 w 2"/>
                <a:gd name="T33" fmla="*/ 3 h 3"/>
                <a:gd name="T34" fmla="*/ 0 w 2"/>
                <a:gd name="T35" fmla="*/ 3 h 3"/>
                <a:gd name="T36" fmla="*/ 1 w 2"/>
                <a:gd name="T37" fmla="*/ 2 h 3"/>
                <a:gd name="T38" fmla="*/ 1 w 2"/>
                <a:gd name="T39" fmla="*/ 2 h 3"/>
                <a:gd name="T40" fmla="*/ 1 w 2"/>
                <a:gd name="T41" fmla="*/ 2 h 3"/>
                <a:gd name="T42" fmla="*/ 1 w 2"/>
                <a:gd name="T43" fmla="*/ 2 h 3"/>
                <a:gd name="T44" fmla="*/ 1 w 2"/>
                <a:gd name="T45" fmla="*/ 2 h 3"/>
                <a:gd name="T46" fmla="*/ 1 w 2"/>
                <a:gd name="T47" fmla="*/ 2 h 3"/>
                <a:gd name="T48" fmla="*/ 1 w 2"/>
                <a:gd name="T49" fmla="*/ 2 h 3"/>
                <a:gd name="T50" fmla="*/ 1 w 2"/>
                <a:gd name="T51" fmla="*/ 1 h 3"/>
                <a:gd name="T52" fmla="*/ 1 w 2"/>
                <a:gd name="T53" fmla="*/ 1 h 3"/>
                <a:gd name="T54" fmla="*/ 1 w 2"/>
                <a:gd name="T55" fmla="*/ 1 h 3"/>
                <a:gd name="T56" fmla="*/ 1 w 2"/>
                <a:gd name="T57" fmla="*/ 1 h 3"/>
                <a:gd name="T58" fmla="*/ 1 w 2"/>
                <a:gd name="T59" fmla="*/ 1 h 3"/>
                <a:gd name="T60" fmla="*/ 1 w 2"/>
                <a:gd name="T61" fmla="*/ 1 h 3"/>
                <a:gd name="T62" fmla="*/ 2 w 2"/>
                <a:gd name="T63" fmla="*/ 1 h 3"/>
                <a:gd name="T64" fmla="*/ 2 w 2"/>
                <a:gd name="T65" fmla="*/ 1 h 3"/>
                <a:gd name="T66" fmla="*/ 2 w 2"/>
                <a:gd name="T67" fmla="*/ 1 h 3"/>
                <a:gd name="T68" fmla="*/ 2 w 2"/>
                <a:gd name="T69" fmla="*/ 1 h 3"/>
                <a:gd name="T70" fmla="*/ 2 w 2"/>
                <a:gd name="T71" fmla="*/ 1 h 3"/>
                <a:gd name="T72" fmla="*/ 2 w 2"/>
                <a:gd name="T73" fmla="*/ 1 h 3"/>
                <a:gd name="T74" fmla="*/ 2 w 2"/>
                <a:gd name="T75" fmla="*/ 0 h 3"/>
                <a:gd name="T76" fmla="*/ 2 w 2"/>
                <a:gd name="T77" fmla="*/ 0 h 3"/>
                <a:gd name="T78" fmla="*/ 2 w 2"/>
                <a:gd name="T79" fmla="*/ 0 h 3"/>
                <a:gd name="T80" fmla="*/ 2 w 2"/>
                <a:gd name="T81" fmla="*/ 0 h 3"/>
                <a:gd name="T82" fmla="*/ 2 w 2"/>
                <a:gd name="T83" fmla="*/ 0 h 3"/>
                <a:gd name="T84" fmla="*/ 2 w 2"/>
                <a:gd name="T8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83" name="Freeform 1106"/>
            <p:cNvSpPr/>
            <p:nvPr/>
          </p:nvSpPr>
          <p:spPr bwMode="auto">
            <a:xfrm>
              <a:off x="8442325" y="4683425"/>
              <a:ext cx="126638" cy="355685"/>
            </a:xfrm>
            <a:custGeom>
              <a:avLst/>
              <a:gdLst>
                <a:gd name="T0" fmla="*/ 16 w 39"/>
                <a:gd name="T1" fmla="*/ 5 h 112"/>
                <a:gd name="T2" fmla="*/ 16 w 39"/>
                <a:gd name="T3" fmla="*/ 5 h 112"/>
                <a:gd name="T4" fmla="*/ 0 w 39"/>
                <a:gd name="T5" fmla="*/ 112 h 112"/>
                <a:gd name="T6" fmla="*/ 0 w 39"/>
                <a:gd name="T7" fmla="*/ 112 h 112"/>
                <a:gd name="T8" fmla="*/ 0 w 39"/>
                <a:gd name="T9" fmla="*/ 112 h 112"/>
                <a:gd name="T10" fmla="*/ 0 w 39"/>
                <a:gd name="T11" fmla="*/ 112 h 112"/>
                <a:gd name="T12" fmla="*/ 0 w 39"/>
                <a:gd name="T13" fmla="*/ 112 h 112"/>
                <a:gd name="T14" fmla="*/ 0 w 39"/>
                <a:gd name="T15" fmla="*/ 112 h 112"/>
                <a:gd name="T16" fmla="*/ 0 w 39"/>
                <a:gd name="T17" fmla="*/ 112 h 112"/>
                <a:gd name="T18" fmla="*/ 0 w 39"/>
                <a:gd name="T19" fmla="*/ 112 h 112"/>
                <a:gd name="T20" fmla="*/ 0 w 39"/>
                <a:gd name="T21" fmla="*/ 112 h 112"/>
                <a:gd name="T22" fmla="*/ 0 w 39"/>
                <a:gd name="T23" fmla="*/ 112 h 112"/>
                <a:gd name="T24" fmla="*/ 0 w 39"/>
                <a:gd name="T25" fmla="*/ 112 h 112"/>
                <a:gd name="T26" fmla="*/ 0 w 39"/>
                <a:gd name="T27" fmla="*/ 112 h 112"/>
                <a:gd name="T28" fmla="*/ 0 w 39"/>
                <a:gd name="T29" fmla="*/ 112 h 112"/>
                <a:gd name="T30" fmla="*/ 1 w 39"/>
                <a:gd name="T31" fmla="*/ 111 h 112"/>
                <a:gd name="T32" fmla="*/ 1 w 39"/>
                <a:gd name="T33" fmla="*/ 111 h 112"/>
                <a:gd name="T34" fmla="*/ 1 w 39"/>
                <a:gd name="T35" fmla="*/ 111 h 112"/>
                <a:gd name="T36" fmla="*/ 1 w 39"/>
                <a:gd name="T37" fmla="*/ 111 h 112"/>
                <a:gd name="T38" fmla="*/ 1 w 39"/>
                <a:gd name="T39" fmla="*/ 111 h 112"/>
                <a:gd name="T40" fmla="*/ 1 w 39"/>
                <a:gd name="T41" fmla="*/ 110 h 112"/>
                <a:gd name="T42" fmla="*/ 1 w 39"/>
                <a:gd name="T43" fmla="*/ 110 h 112"/>
                <a:gd name="T44" fmla="*/ 1 w 39"/>
                <a:gd name="T45" fmla="*/ 110 h 112"/>
                <a:gd name="T46" fmla="*/ 1 w 39"/>
                <a:gd name="T47" fmla="*/ 110 h 112"/>
                <a:gd name="T48" fmla="*/ 2 w 39"/>
                <a:gd name="T49" fmla="*/ 110 h 112"/>
                <a:gd name="T50" fmla="*/ 2 w 39"/>
                <a:gd name="T51" fmla="*/ 110 h 112"/>
                <a:gd name="T52" fmla="*/ 2 w 39"/>
                <a:gd name="T53" fmla="*/ 110 h 112"/>
                <a:gd name="T54" fmla="*/ 2 w 39"/>
                <a:gd name="T55" fmla="*/ 110 h 112"/>
                <a:gd name="T56" fmla="*/ 2 w 39"/>
                <a:gd name="T57" fmla="*/ 109 h 112"/>
                <a:gd name="T58" fmla="*/ 2 w 39"/>
                <a:gd name="T59" fmla="*/ 109 h 112"/>
                <a:gd name="T60" fmla="*/ 2 w 39"/>
                <a:gd name="T61" fmla="*/ 109 h 112"/>
                <a:gd name="T62" fmla="*/ 2 w 39"/>
                <a:gd name="T63" fmla="*/ 109 h 112"/>
                <a:gd name="T64" fmla="*/ 25 w 39"/>
                <a:gd name="T65" fmla="*/ 83 h 112"/>
                <a:gd name="T66" fmla="*/ 20 w 39"/>
                <a:gd name="T6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112">
                  <a:moveTo>
                    <a:pt x="20" y="0"/>
                  </a:moveTo>
                  <a:cubicBezTo>
                    <a:pt x="16" y="5"/>
                    <a:pt x="16" y="5"/>
                    <a:pt x="16" y="5"/>
                  </a:cubicBezTo>
                  <a:cubicBezTo>
                    <a:pt x="16" y="5"/>
                    <a:pt x="16" y="5"/>
                    <a:pt x="16" y="5"/>
                  </a:cubicBezTo>
                  <a:cubicBezTo>
                    <a:pt x="16" y="5"/>
                    <a:pt x="16" y="5"/>
                    <a:pt x="16" y="5"/>
                  </a:cubicBezTo>
                  <a:cubicBezTo>
                    <a:pt x="0" y="19"/>
                    <a:pt x="0" y="19"/>
                    <a:pt x="0" y="19"/>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6" y="103"/>
                    <a:pt x="15" y="91"/>
                    <a:pt x="25" y="83"/>
                  </a:cubicBezTo>
                  <a:cubicBezTo>
                    <a:pt x="30" y="79"/>
                    <a:pt x="34" y="77"/>
                    <a:pt x="39" y="76"/>
                  </a:cubicBezTo>
                  <a:cubicBezTo>
                    <a:pt x="20" y="0"/>
                    <a:pt x="20" y="0"/>
                    <a:pt x="2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151994" name="Rectangle 1138"/>
            <p:cNvSpPr>
              <a:spLocks noChangeArrowheads="1"/>
            </p:cNvSpPr>
            <p:nvPr/>
          </p:nvSpPr>
          <p:spPr bwMode="auto">
            <a:xfrm>
              <a:off x="8608362" y="6741315"/>
              <a:ext cx="92870" cy="15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95" name="Rectangle 1139"/>
            <p:cNvSpPr>
              <a:spLocks noChangeArrowheads="1"/>
            </p:cNvSpPr>
            <p:nvPr/>
          </p:nvSpPr>
          <p:spPr bwMode="auto">
            <a:xfrm>
              <a:off x="8608362" y="5053225"/>
              <a:ext cx="92870" cy="2814424"/>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96" name="Rectangle 1140"/>
            <p:cNvSpPr>
              <a:spLocks noChangeArrowheads="1"/>
            </p:cNvSpPr>
            <p:nvPr/>
          </p:nvSpPr>
          <p:spPr bwMode="auto">
            <a:xfrm>
              <a:off x="8608362" y="5053225"/>
              <a:ext cx="92870" cy="168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grpSp>
      <p:grpSp>
        <p:nvGrpSpPr>
          <p:cNvPr id="1163" name="组合 1162"/>
          <p:cNvGrpSpPr/>
          <p:nvPr/>
        </p:nvGrpSpPr>
        <p:grpSpPr bwMode="auto">
          <a:xfrm>
            <a:off x="9533468" y="5465235"/>
            <a:ext cx="169333" cy="1392767"/>
            <a:chOff x="10679113" y="6145213"/>
            <a:chExt cx="225425" cy="1855783"/>
          </a:xfrm>
        </p:grpSpPr>
        <p:sp>
          <p:nvSpPr>
            <p:cNvPr id="2084" name="Freeform 1107"/>
            <p:cNvSpPr>
              <a:spLocks noEditPoints="1"/>
            </p:cNvSpPr>
            <p:nvPr/>
          </p:nvSpPr>
          <p:spPr bwMode="auto">
            <a:xfrm>
              <a:off x="10704474" y="6145213"/>
              <a:ext cx="169069" cy="431513"/>
            </a:xfrm>
            <a:custGeom>
              <a:avLst/>
              <a:gdLst>
                <a:gd name="T0" fmla="*/ 5 w 53"/>
                <a:gd name="T1" fmla="*/ 128 h 135"/>
                <a:gd name="T2" fmla="*/ 5 w 53"/>
                <a:gd name="T3" fmla="*/ 128 h 135"/>
                <a:gd name="T4" fmla="*/ 12 w 53"/>
                <a:gd name="T5" fmla="*/ 135 h 135"/>
                <a:gd name="T6" fmla="*/ 12 w 53"/>
                <a:gd name="T7" fmla="*/ 135 h 135"/>
                <a:gd name="T8" fmla="*/ 5 w 53"/>
                <a:gd name="T9" fmla="*/ 128 h 135"/>
                <a:gd name="T10" fmla="*/ 5 w 53"/>
                <a:gd name="T11" fmla="*/ 128 h 135"/>
                <a:gd name="T12" fmla="*/ 0 w 53"/>
                <a:gd name="T13" fmla="*/ 85 h 135"/>
                <a:gd name="T14" fmla="*/ 0 w 53"/>
                <a:gd name="T15" fmla="*/ 87 h 135"/>
                <a:gd name="T16" fmla="*/ 0 w 53"/>
                <a:gd name="T17" fmla="*/ 87 h 135"/>
                <a:gd name="T18" fmla="*/ 0 w 53"/>
                <a:gd name="T19" fmla="*/ 85 h 135"/>
                <a:gd name="T20" fmla="*/ 27 w 53"/>
                <a:gd name="T21" fmla="*/ 0 h 135"/>
                <a:gd name="T22" fmla="*/ 27 w 53"/>
                <a:gd name="T23" fmla="*/ 0 h 135"/>
                <a:gd name="T24" fmla="*/ 27 w 53"/>
                <a:gd name="T25" fmla="*/ 0 h 135"/>
                <a:gd name="T26" fmla="*/ 27 w 53"/>
                <a:gd name="T27" fmla="*/ 0 h 135"/>
                <a:gd name="T28" fmla="*/ 27 w 53"/>
                <a:gd name="T29" fmla="*/ 0 h 135"/>
                <a:gd name="T30" fmla="*/ 27 w 53"/>
                <a:gd name="T31" fmla="*/ 0 h 135"/>
                <a:gd name="T32" fmla="*/ 27 w 53"/>
                <a:gd name="T33" fmla="*/ 0 h 135"/>
                <a:gd name="T34" fmla="*/ 22 w 53"/>
                <a:gd name="T35" fmla="*/ 135 h 135"/>
                <a:gd name="T36" fmla="*/ 40 w 53"/>
                <a:gd name="T37" fmla="*/ 135 h 135"/>
                <a:gd name="T38" fmla="*/ 40 w 53"/>
                <a:gd name="T39" fmla="*/ 135 h 135"/>
                <a:gd name="T40" fmla="*/ 48 w 53"/>
                <a:gd name="T41" fmla="*/ 128 h 135"/>
                <a:gd name="T42" fmla="*/ 48 w 53"/>
                <a:gd name="T43" fmla="*/ 128 h 135"/>
                <a:gd name="T44" fmla="*/ 42 w 53"/>
                <a:gd name="T45" fmla="*/ 126 h 135"/>
                <a:gd name="T46" fmla="*/ 52 w 53"/>
                <a:gd name="T47" fmla="*/ 86 h 135"/>
                <a:gd name="T48" fmla="*/ 53 w 53"/>
                <a:gd name="T49" fmla="*/ 87 h 135"/>
                <a:gd name="T50" fmla="*/ 53 w 53"/>
                <a:gd name="T51" fmla="*/ 84 h 135"/>
                <a:gd name="T52" fmla="*/ 52 w 53"/>
                <a:gd name="T53" fmla="*/ 71 h 135"/>
                <a:gd name="T54" fmla="*/ 50 w 53"/>
                <a:gd name="T55" fmla="*/ 57 h 135"/>
                <a:gd name="T56" fmla="*/ 49 w 53"/>
                <a:gd name="T57" fmla="*/ 51 h 135"/>
                <a:gd name="T58" fmla="*/ 48 w 53"/>
                <a:gd name="T59" fmla="*/ 48 h 135"/>
                <a:gd name="T60" fmla="*/ 48 w 53"/>
                <a:gd name="T61" fmla="*/ 45 h 135"/>
                <a:gd name="T62" fmla="*/ 47 w 53"/>
                <a:gd name="T63" fmla="*/ 42 h 135"/>
                <a:gd name="T64" fmla="*/ 47 w 53"/>
                <a:gd name="T65" fmla="*/ 39 h 135"/>
                <a:gd name="T66" fmla="*/ 46 w 53"/>
                <a:gd name="T67" fmla="*/ 36 h 135"/>
                <a:gd name="T68" fmla="*/ 45 w 53"/>
                <a:gd name="T69" fmla="*/ 33 h 135"/>
                <a:gd name="T70" fmla="*/ 44 w 53"/>
                <a:gd name="T71" fmla="*/ 30 h 135"/>
                <a:gd name="T72" fmla="*/ 43 w 53"/>
                <a:gd name="T73" fmla="*/ 27 h 135"/>
                <a:gd name="T74" fmla="*/ 41 w 53"/>
                <a:gd name="T75" fmla="*/ 22 h 135"/>
                <a:gd name="T76" fmla="*/ 37 w 53"/>
                <a:gd name="T77" fmla="*/ 13 h 135"/>
                <a:gd name="T78" fmla="*/ 36 w 53"/>
                <a:gd name="T79" fmla="*/ 12 h 135"/>
                <a:gd name="T80" fmla="*/ 35 w 53"/>
                <a:gd name="T81" fmla="*/ 11 h 135"/>
                <a:gd name="T82" fmla="*/ 35 w 53"/>
                <a:gd name="T83" fmla="*/ 10 h 135"/>
                <a:gd name="T84" fmla="*/ 34 w 53"/>
                <a:gd name="T85" fmla="*/ 9 h 135"/>
                <a:gd name="T86" fmla="*/ 32 w 53"/>
                <a:gd name="T87" fmla="*/ 6 h 135"/>
                <a:gd name="T88" fmla="*/ 30 w 53"/>
                <a:gd name="T89" fmla="*/ 3 h 135"/>
                <a:gd name="T90" fmla="*/ 28 w 53"/>
                <a:gd name="T91" fmla="*/ 2 h 135"/>
                <a:gd name="T92" fmla="*/ 27 w 53"/>
                <a:gd name="T93" fmla="*/ 0 h 135"/>
                <a:gd name="T94" fmla="*/ 27 w 53"/>
                <a:gd name="T9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 h="135">
                  <a:moveTo>
                    <a:pt x="5" y="128"/>
                  </a:moveTo>
                  <a:cubicBezTo>
                    <a:pt x="5" y="128"/>
                    <a:pt x="5" y="128"/>
                    <a:pt x="5" y="128"/>
                  </a:cubicBezTo>
                  <a:cubicBezTo>
                    <a:pt x="7" y="131"/>
                    <a:pt x="9" y="133"/>
                    <a:pt x="12" y="135"/>
                  </a:cubicBezTo>
                  <a:cubicBezTo>
                    <a:pt x="12" y="135"/>
                    <a:pt x="12" y="135"/>
                    <a:pt x="12" y="135"/>
                  </a:cubicBezTo>
                  <a:cubicBezTo>
                    <a:pt x="9" y="133"/>
                    <a:pt x="7" y="131"/>
                    <a:pt x="5" y="128"/>
                  </a:cubicBezTo>
                  <a:cubicBezTo>
                    <a:pt x="5" y="128"/>
                    <a:pt x="5" y="128"/>
                    <a:pt x="5" y="128"/>
                  </a:cubicBezTo>
                  <a:moveTo>
                    <a:pt x="0" y="85"/>
                  </a:moveTo>
                  <a:cubicBezTo>
                    <a:pt x="0" y="85"/>
                    <a:pt x="0" y="86"/>
                    <a:pt x="0" y="87"/>
                  </a:cubicBezTo>
                  <a:cubicBezTo>
                    <a:pt x="0" y="87"/>
                    <a:pt x="0" y="87"/>
                    <a:pt x="0" y="87"/>
                  </a:cubicBezTo>
                  <a:cubicBezTo>
                    <a:pt x="0" y="86"/>
                    <a:pt x="0" y="85"/>
                    <a:pt x="0" y="85"/>
                  </a:cubicBezTo>
                  <a:moveTo>
                    <a:pt x="27" y="0"/>
                  </a:move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6" y="2"/>
                    <a:pt x="7" y="66"/>
                    <a:pt x="22" y="135"/>
                  </a:cubicBezTo>
                  <a:cubicBezTo>
                    <a:pt x="40" y="135"/>
                    <a:pt x="40" y="135"/>
                    <a:pt x="40" y="135"/>
                  </a:cubicBezTo>
                  <a:cubicBezTo>
                    <a:pt x="40" y="135"/>
                    <a:pt x="40" y="135"/>
                    <a:pt x="40" y="135"/>
                  </a:cubicBezTo>
                  <a:cubicBezTo>
                    <a:pt x="44" y="133"/>
                    <a:pt x="46" y="131"/>
                    <a:pt x="48" y="128"/>
                  </a:cubicBezTo>
                  <a:cubicBezTo>
                    <a:pt x="48" y="128"/>
                    <a:pt x="48" y="128"/>
                    <a:pt x="48" y="128"/>
                  </a:cubicBezTo>
                  <a:cubicBezTo>
                    <a:pt x="46" y="127"/>
                    <a:pt x="44" y="126"/>
                    <a:pt x="42" y="126"/>
                  </a:cubicBezTo>
                  <a:cubicBezTo>
                    <a:pt x="52" y="86"/>
                    <a:pt x="52" y="86"/>
                    <a:pt x="52" y="86"/>
                  </a:cubicBezTo>
                  <a:cubicBezTo>
                    <a:pt x="53" y="87"/>
                    <a:pt x="53" y="87"/>
                    <a:pt x="53" y="87"/>
                  </a:cubicBezTo>
                  <a:cubicBezTo>
                    <a:pt x="53" y="86"/>
                    <a:pt x="53" y="85"/>
                    <a:pt x="53" y="84"/>
                  </a:cubicBezTo>
                  <a:cubicBezTo>
                    <a:pt x="53" y="79"/>
                    <a:pt x="52" y="75"/>
                    <a:pt x="52" y="71"/>
                  </a:cubicBezTo>
                  <a:cubicBezTo>
                    <a:pt x="51" y="66"/>
                    <a:pt x="51" y="62"/>
                    <a:pt x="50" y="57"/>
                  </a:cubicBezTo>
                  <a:cubicBezTo>
                    <a:pt x="50" y="55"/>
                    <a:pt x="49" y="53"/>
                    <a:pt x="49" y="51"/>
                  </a:cubicBezTo>
                  <a:cubicBezTo>
                    <a:pt x="49" y="50"/>
                    <a:pt x="49" y="49"/>
                    <a:pt x="48" y="48"/>
                  </a:cubicBezTo>
                  <a:cubicBezTo>
                    <a:pt x="48" y="47"/>
                    <a:pt x="48" y="46"/>
                    <a:pt x="48" y="45"/>
                  </a:cubicBezTo>
                  <a:cubicBezTo>
                    <a:pt x="48" y="44"/>
                    <a:pt x="47" y="43"/>
                    <a:pt x="47" y="42"/>
                  </a:cubicBezTo>
                  <a:cubicBezTo>
                    <a:pt x="47" y="41"/>
                    <a:pt x="47" y="40"/>
                    <a:pt x="47" y="39"/>
                  </a:cubicBezTo>
                  <a:cubicBezTo>
                    <a:pt x="46" y="38"/>
                    <a:pt x="46" y="37"/>
                    <a:pt x="46" y="36"/>
                  </a:cubicBezTo>
                  <a:cubicBezTo>
                    <a:pt x="46" y="35"/>
                    <a:pt x="45" y="34"/>
                    <a:pt x="45" y="33"/>
                  </a:cubicBezTo>
                  <a:cubicBezTo>
                    <a:pt x="45" y="32"/>
                    <a:pt x="45" y="31"/>
                    <a:pt x="44" y="30"/>
                  </a:cubicBezTo>
                  <a:cubicBezTo>
                    <a:pt x="44" y="29"/>
                    <a:pt x="44" y="28"/>
                    <a:pt x="43" y="27"/>
                  </a:cubicBezTo>
                  <a:cubicBezTo>
                    <a:pt x="43" y="25"/>
                    <a:pt x="42" y="24"/>
                    <a:pt x="41" y="22"/>
                  </a:cubicBezTo>
                  <a:cubicBezTo>
                    <a:pt x="40" y="19"/>
                    <a:pt x="38" y="16"/>
                    <a:pt x="37" y="13"/>
                  </a:cubicBezTo>
                  <a:cubicBezTo>
                    <a:pt x="36" y="12"/>
                    <a:pt x="36" y="12"/>
                    <a:pt x="36" y="12"/>
                  </a:cubicBezTo>
                  <a:cubicBezTo>
                    <a:pt x="35" y="11"/>
                    <a:pt x="35" y="11"/>
                    <a:pt x="35" y="11"/>
                  </a:cubicBezTo>
                  <a:cubicBezTo>
                    <a:pt x="35" y="10"/>
                    <a:pt x="35" y="10"/>
                    <a:pt x="35" y="10"/>
                  </a:cubicBezTo>
                  <a:cubicBezTo>
                    <a:pt x="34" y="9"/>
                    <a:pt x="34" y="9"/>
                    <a:pt x="34" y="9"/>
                  </a:cubicBezTo>
                  <a:cubicBezTo>
                    <a:pt x="33" y="8"/>
                    <a:pt x="33" y="7"/>
                    <a:pt x="32" y="6"/>
                  </a:cubicBezTo>
                  <a:cubicBezTo>
                    <a:pt x="31" y="5"/>
                    <a:pt x="31" y="4"/>
                    <a:pt x="30" y="3"/>
                  </a:cubicBezTo>
                  <a:cubicBezTo>
                    <a:pt x="29" y="3"/>
                    <a:pt x="29" y="2"/>
                    <a:pt x="28" y="2"/>
                  </a:cubicBezTo>
                  <a:cubicBezTo>
                    <a:pt x="28" y="1"/>
                    <a:pt x="27" y="1"/>
                    <a:pt x="27" y="0"/>
                  </a:cubicBezTo>
                  <a:cubicBezTo>
                    <a:pt x="27" y="0"/>
                    <a:pt x="27" y="0"/>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85" name="Freeform 1108"/>
            <p:cNvSpPr/>
            <p:nvPr/>
          </p:nvSpPr>
          <p:spPr bwMode="auto">
            <a:xfrm>
              <a:off x="10774919" y="6576726"/>
              <a:ext cx="59175" cy="25382"/>
            </a:xfrm>
            <a:custGeom>
              <a:avLst/>
              <a:gdLst>
                <a:gd name="T0" fmla="*/ 0 w 19"/>
                <a:gd name="T1" fmla="*/ 0 h 8"/>
                <a:gd name="T2" fmla="*/ 2 w 19"/>
                <a:gd name="T3" fmla="*/ 8 h 8"/>
                <a:gd name="T4" fmla="*/ 19 w 19"/>
                <a:gd name="T5" fmla="*/ 8 h 8"/>
                <a:gd name="T6" fmla="*/ 19 w 19"/>
                <a:gd name="T7" fmla="*/ 0 h 8"/>
                <a:gd name="T8" fmla="*/ 18 w 19"/>
                <a:gd name="T9" fmla="*/ 0 h 8"/>
                <a:gd name="T10" fmla="*/ 0 w 19"/>
                <a:gd name="T11" fmla="*/ 0 h 8"/>
              </a:gdLst>
              <a:ahLst/>
              <a:cxnLst>
                <a:cxn ang="0">
                  <a:pos x="T0" y="T1"/>
                </a:cxn>
                <a:cxn ang="0">
                  <a:pos x="T2" y="T3"/>
                </a:cxn>
                <a:cxn ang="0">
                  <a:pos x="T4" y="T5"/>
                </a:cxn>
                <a:cxn ang="0">
                  <a:pos x="T6" y="T7"/>
                </a:cxn>
                <a:cxn ang="0">
                  <a:pos x="T8" y="T9"/>
                </a:cxn>
                <a:cxn ang="0">
                  <a:pos x="T10" y="T11"/>
                </a:cxn>
              </a:cxnLst>
              <a:rect l="0" t="0" r="r" b="b"/>
              <a:pathLst>
                <a:path w="19" h="8">
                  <a:moveTo>
                    <a:pt x="0" y="0"/>
                  </a:moveTo>
                  <a:cubicBezTo>
                    <a:pt x="1" y="3"/>
                    <a:pt x="1" y="6"/>
                    <a:pt x="2" y="8"/>
                  </a:cubicBezTo>
                  <a:cubicBezTo>
                    <a:pt x="19" y="8"/>
                    <a:pt x="19" y="8"/>
                    <a:pt x="19" y="8"/>
                  </a:cubicBezTo>
                  <a:cubicBezTo>
                    <a:pt x="19" y="0"/>
                    <a:pt x="19" y="0"/>
                    <a:pt x="19" y="0"/>
                  </a:cubicBezTo>
                  <a:cubicBezTo>
                    <a:pt x="18" y="0"/>
                    <a:pt x="18" y="0"/>
                    <a:pt x="18"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86" name="Freeform 1109"/>
            <p:cNvSpPr>
              <a:spLocks noEditPoints="1"/>
            </p:cNvSpPr>
            <p:nvPr/>
          </p:nvSpPr>
          <p:spPr bwMode="auto">
            <a:xfrm>
              <a:off x="10679113" y="6424427"/>
              <a:ext cx="25361" cy="177680"/>
            </a:xfrm>
            <a:custGeom>
              <a:avLst/>
              <a:gdLst>
                <a:gd name="T0" fmla="*/ 0 w 8"/>
                <a:gd name="T1" fmla="*/ 56 h 56"/>
                <a:gd name="T2" fmla="*/ 0 w 8"/>
                <a:gd name="T3" fmla="*/ 56 h 56"/>
                <a:gd name="T4" fmla="*/ 0 w 8"/>
                <a:gd name="T5" fmla="*/ 56 h 56"/>
                <a:gd name="T6" fmla="*/ 0 w 8"/>
                <a:gd name="T7" fmla="*/ 56 h 56"/>
                <a:gd name="T8" fmla="*/ 8 w 8"/>
                <a:gd name="T9" fmla="*/ 45 h 56"/>
                <a:gd name="T10" fmla="*/ 0 w 8"/>
                <a:gd name="T11" fmla="*/ 56 h 56"/>
                <a:gd name="T12" fmla="*/ 8 w 8"/>
                <a:gd name="T13" fmla="*/ 45 h 56"/>
                <a:gd name="T14" fmla="*/ 8 w 8"/>
                <a:gd name="T15" fmla="*/ 45 h 56"/>
                <a:gd name="T16" fmla="*/ 8 w 8"/>
                <a:gd name="T17" fmla="*/ 45 h 56"/>
                <a:gd name="T18" fmla="*/ 8 w 8"/>
                <a:gd name="T19" fmla="*/ 45 h 56"/>
                <a:gd name="T20" fmla="*/ 8 w 8"/>
                <a:gd name="T21" fmla="*/ 0 h 56"/>
                <a:gd name="T22" fmla="*/ 8 w 8"/>
                <a:gd name="T23" fmla="*/ 0 h 56"/>
                <a:gd name="T24" fmla="*/ 0 w 8"/>
                <a:gd name="T25" fmla="*/ 7 h 56"/>
                <a:gd name="T26" fmla="*/ 8 w 8"/>
                <a:gd name="T27" fmla="*/ 0 h 56"/>
                <a:gd name="T28" fmla="*/ 8 w 8"/>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6">
                  <a:moveTo>
                    <a:pt x="0" y="56"/>
                  </a:moveTo>
                  <a:cubicBezTo>
                    <a:pt x="0" y="56"/>
                    <a:pt x="0" y="56"/>
                    <a:pt x="0" y="56"/>
                  </a:cubicBezTo>
                  <a:cubicBezTo>
                    <a:pt x="0" y="56"/>
                    <a:pt x="0" y="56"/>
                    <a:pt x="0" y="56"/>
                  </a:cubicBezTo>
                  <a:cubicBezTo>
                    <a:pt x="0" y="56"/>
                    <a:pt x="0" y="56"/>
                    <a:pt x="0" y="56"/>
                  </a:cubicBezTo>
                  <a:moveTo>
                    <a:pt x="8" y="45"/>
                  </a:moveTo>
                  <a:cubicBezTo>
                    <a:pt x="4" y="50"/>
                    <a:pt x="0" y="56"/>
                    <a:pt x="0" y="56"/>
                  </a:cubicBezTo>
                  <a:cubicBezTo>
                    <a:pt x="0" y="56"/>
                    <a:pt x="4" y="50"/>
                    <a:pt x="8" y="45"/>
                  </a:cubicBezTo>
                  <a:moveTo>
                    <a:pt x="8" y="45"/>
                  </a:moveTo>
                  <a:cubicBezTo>
                    <a:pt x="8" y="45"/>
                    <a:pt x="8" y="45"/>
                    <a:pt x="8" y="45"/>
                  </a:cubicBezTo>
                  <a:cubicBezTo>
                    <a:pt x="8" y="45"/>
                    <a:pt x="8" y="45"/>
                    <a:pt x="8" y="45"/>
                  </a:cubicBezTo>
                  <a:moveTo>
                    <a:pt x="8" y="0"/>
                  </a:moveTo>
                  <a:cubicBezTo>
                    <a:pt x="8" y="0"/>
                    <a:pt x="8" y="0"/>
                    <a:pt x="8" y="0"/>
                  </a:cubicBezTo>
                  <a:cubicBezTo>
                    <a:pt x="0" y="7"/>
                    <a:pt x="0" y="7"/>
                    <a:pt x="0" y="7"/>
                  </a:cubicBezTo>
                  <a:cubicBezTo>
                    <a:pt x="8" y="0"/>
                    <a:pt x="8" y="0"/>
                    <a:pt x="8" y="0"/>
                  </a:cubicBezTo>
                  <a:cubicBezTo>
                    <a:pt x="8" y="0"/>
                    <a:pt x="8" y="0"/>
                    <a:pt x="8"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87" name="Freeform 1110"/>
            <p:cNvSpPr/>
            <p:nvPr/>
          </p:nvSpPr>
          <p:spPr bwMode="auto">
            <a:xfrm>
              <a:off x="10836910" y="6418787"/>
              <a:ext cx="67628" cy="188962"/>
            </a:xfrm>
            <a:custGeom>
              <a:avLst/>
              <a:gdLst>
                <a:gd name="T0" fmla="*/ 10 w 21"/>
                <a:gd name="T1" fmla="*/ 0 h 59"/>
                <a:gd name="T2" fmla="*/ 0 w 21"/>
                <a:gd name="T3" fmla="*/ 40 h 59"/>
                <a:gd name="T4" fmla="*/ 6 w 21"/>
                <a:gd name="T5" fmla="*/ 42 h 59"/>
                <a:gd name="T6" fmla="*/ 21 w 21"/>
                <a:gd name="T7" fmla="*/ 59 h 59"/>
                <a:gd name="T8" fmla="*/ 21 w 21"/>
                <a:gd name="T9" fmla="*/ 10 h 59"/>
                <a:gd name="T10" fmla="*/ 11 w 21"/>
                <a:gd name="T11" fmla="*/ 1 h 59"/>
                <a:gd name="T12" fmla="*/ 10 w 21"/>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10" y="0"/>
                  </a:moveTo>
                  <a:cubicBezTo>
                    <a:pt x="0" y="40"/>
                    <a:pt x="0" y="40"/>
                    <a:pt x="0" y="40"/>
                  </a:cubicBezTo>
                  <a:cubicBezTo>
                    <a:pt x="2" y="40"/>
                    <a:pt x="4" y="41"/>
                    <a:pt x="6" y="42"/>
                  </a:cubicBezTo>
                  <a:cubicBezTo>
                    <a:pt x="14" y="47"/>
                    <a:pt x="21" y="59"/>
                    <a:pt x="21" y="59"/>
                  </a:cubicBezTo>
                  <a:cubicBezTo>
                    <a:pt x="21" y="10"/>
                    <a:pt x="21" y="10"/>
                    <a:pt x="21" y="10"/>
                  </a:cubicBezTo>
                  <a:cubicBezTo>
                    <a:pt x="11" y="1"/>
                    <a:pt x="11" y="1"/>
                    <a:pt x="11" y="1"/>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151974" name="Rectangle 1111"/>
            <p:cNvSpPr>
              <a:spLocks noChangeArrowheads="1"/>
            </p:cNvSpPr>
            <p:nvPr/>
          </p:nvSpPr>
          <p:spPr bwMode="auto">
            <a:xfrm>
              <a:off x="10789009" y="6145213"/>
              <a:ext cx="281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2089" name="Freeform 1112"/>
            <p:cNvSpPr/>
            <p:nvPr/>
          </p:nvSpPr>
          <p:spPr bwMode="auto">
            <a:xfrm>
              <a:off x="10789009" y="61452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90" name="Freeform 1113"/>
            <p:cNvSpPr>
              <a:spLocks noEditPoints="1"/>
            </p:cNvSpPr>
            <p:nvPr/>
          </p:nvSpPr>
          <p:spPr bwMode="auto">
            <a:xfrm>
              <a:off x="10704474" y="6145213"/>
              <a:ext cx="84534" cy="456895"/>
            </a:xfrm>
            <a:custGeom>
              <a:avLst/>
              <a:gdLst>
                <a:gd name="T0" fmla="*/ 24 w 27"/>
                <a:gd name="T1" fmla="*/ 143 h 143"/>
                <a:gd name="T2" fmla="*/ 12 w 27"/>
                <a:gd name="T3" fmla="*/ 143 h 143"/>
                <a:gd name="T4" fmla="*/ 13 w 27"/>
                <a:gd name="T5" fmla="*/ 135 h 143"/>
                <a:gd name="T6" fmla="*/ 12 w 27"/>
                <a:gd name="T7" fmla="*/ 143 h 143"/>
                <a:gd name="T8" fmla="*/ 13 w 27"/>
                <a:gd name="T9" fmla="*/ 135 h 143"/>
                <a:gd name="T10" fmla="*/ 5 w 27"/>
                <a:gd name="T11" fmla="*/ 128 h 143"/>
                <a:gd name="T12" fmla="*/ 5 w 27"/>
                <a:gd name="T13" fmla="*/ 128 h 143"/>
                <a:gd name="T14" fmla="*/ 5 w 27"/>
                <a:gd name="T15" fmla="*/ 128 h 143"/>
                <a:gd name="T16" fmla="*/ 27 w 27"/>
                <a:gd name="T17" fmla="*/ 0 h 143"/>
                <a:gd name="T18" fmla="*/ 25 w 27"/>
                <a:gd name="T19" fmla="*/ 2 h 143"/>
                <a:gd name="T20" fmla="*/ 21 w 27"/>
                <a:gd name="T21" fmla="*/ 6 h 143"/>
                <a:gd name="T22" fmla="*/ 18 w 27"/>
                <a:gd name="T23" fmla="*/ 10 h 143"/>
                <a:gd name="T24" fmla="*/ 17 w 27"/>
                <a:gd name="T25" fmla="*/ 12 h 143"/>
                <a:gd name="T26" fmla="*/ 12 w 27"/>
                <a:gd name="T27" fmla="*/ 22 h 143"/>
                <a:gd name="T28" fmla="*/ 9 w 27"/>
                <a:gd name="T29" fmla="*/ 30 h 143"/>
                <a:gd name="T30" fmla="*/ 7 w 27"/>
                <a:gd name="T31" fmla="*/ 36 h 143"/>
                <a:gd name="T32" fmla="*/ 6 w 27"/>
                <a:gd name="T33" fmla="*/ 42 h 143"/>
                <a:gd name="T34" fmla="*/ 5 w 27"/>
                <a:gd name="T35" fmla="*/ 48 h 143"/>
                <a:gd name="T36" fmla="*/ 3 w 27"/>
                <a:gd name="T37" fmla="*/ 57 h 143"/>
                <a:gd name="T38" fmla="*/ 0 w 27"/>
                <a:gd name="T39" fmla="*/ 84 h 143"/>
                <a:gd name="T40" fmla="*/ 0 w 27"/>
                <a:gd name="T41" fmla="*/ 84 h 143"/>
                <a:gd name="T42" fmla="*/ 3 w 27"/>
                <a:gd name="T43" fmla="*/ 57 h 143"/>
                <a:gd name="T44" fmla="*/ 5 w 27"/>
                <a:gd name="T45" fmla="*/ 48 h 143"/>
                <a:gd name="T46" fmla="*/ 6 w 27"/>
                <a:gd name="T47" fmla="*/ 42 h 143"/>
                <a:gd name="T48" fmla="*/ 7 w 27"/>
                <a:gd name="T49" fmla="*/ 36 h 143"/>
                <a:gd name="T50" fmla="*/ 9 w 27"/>
                <a:gd name="T51" fmla="*/ 30 h 143"/>
                <a:gd name="T52" fmla="*/ 12 w 27"/>
                <a:gd name="T53" fmla="*/ 22 h 143"/>
                <a:gd name="T54" fmla="*/ 17 w 27"/>
                <a:gd name="T55" fmla="*/ 12 h 143"/>
                <a:gd name="T56" fmla="*/ 18 w 27"/>
                <a:gd name="T57" fmla="*/ 10 h 143"/>
                <a:gd name="T58" fmla="*/ 21 w 27"/>
                <a:gd name="T59" fmla="*/ 6 h 143"/>
                <a:gd name="T60" fmla="*/ 25 w 27"/>
                <a:gd name="T61" fmla="*/ 2 h 143"/>
                <a:gd name="T62" fmla="*/ 27 w 27"/>
                <a:gd name="T6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143">
                  <a:moveTo>
                    <a:pt x="12" y="143"/>
                  </a:moveTo>
                  <a:cubicBezTo>
                    <a:pt x="24" y="143"/>
                    <a:pt x="24" y="143"/>
                    <a:pt x="24" y="143"/>
                  </a:cubicBezTo>
                  <a:cubicBezTo>
                    <a:pt x="24" y="143"/>
                    <a:pt x="24" y="143"/>
                    <a:pt x="24" y="143"/>
                  </a:cubicBezTo>
                  <a:cubicBezTo>
                    <a:pt x="12" y="143"/>
                    <a:pt x="12" y="143"/>
                    <a:pt x="12" y="143"/>
                  </a:cubicBezTo>
                  <a:moveTo>
                    <a:pt x="12" y="135"/>
                  </a:moveTo>
                  <a:cubicBezTo>
                    <a:pt x="13" y="135"/>
                    <a:pt x="13" y="135"/>
                    <a:pt x="13" y="135"/>
                  </a:cubicBezTo>
                  <a:cubicBezTo>
                    <a:pt x="12" y="135"/>
                    <a:pt x="12" y="135"/>
                    <a:pt x="12" y="135"/>
                  </a:cubicBezTo>
                  <a:cubicBezTo>
                    <a:pt x="12" y="143"/>
                    <a:pt x="12" y="143"/>
                    <a:pt x="12" y="143"/>
                  </a:cubicBezTo>
                  <a:cubicBezTo>
                    <a:pt x="12" y="135"/>
                    <a:pt x="12" y="135"/>
                    <a:pt x="12" y="135"/>
                  </a:cubicBezTo>
                  <a:cubicBezTo>
                    <a:pt x="13" y="135"/>
                    <a:pt x="13" y="135"/>
                    <a:pt x="13" y="135"/>
                  </a:cubicBezTo>
                  <a:cubicBezTo>
                    <a:pt x="13" y="135"/>
                    <a:pt x="13" y="135"/>
                    <a:pt x="12" y="135"/>
                  </a:cubicBezTo>
                  <a:moveTo>
                    <a:pt x="5" y="128"/>
                  </a:moveTo>
                  <a:cubicBezTo>
                    <a:pt x="3" y="129"/>
                    <a:pt x="2" y="131"/>
                    <a:pt x="0" y="132"/>
                  </a:cubicBezTo>
                  <a:cubicBezTo>
                    <a:pt x="2" y="131"/>
                    <a:pt x="3" y="129"/>
                    <a:pt x="5" y="128"/>
                  </a:cubicBezTo>
                  <a:cubicBezTo>
                    <a:pt x="5" y="128"/>
                    <a:pt x="5" y="128"/>
                    <a:pt x="5" y="128"/>
                  </a:cubicBezTo>
                  <a:cubicBezTo>
                    <a:pt x="5" y="128"/>
                    <a:pt x="5" y="128"/>
                    <a:pt x="5" y="128"/>
                  </a:cubicBezTo>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4"/>
                    <a:pt x="0" y="84"/>
                    <a:pt x="0" y="84"/>
                  </a:cubicBezTo>
                  <a:cubicBezTo>
                    <a:pt x="0" y="79"/>
                    <a:pt x="1" y="75"/>
                    <a:pt x="1" y="71"/>
                  </a:cubicBezTo>
                  <a:cubicBezTo>
                    <a:pt x="2" y="66"/>
                    <a:pt x="3" y="62"/>
                    <a:pt x="3" y="57"/>
                  </a:cubicBezTo>
                  <a:cubicBezTo>
                    <a:pt x="4" y="55"/>
                    <a:pt x="4" y="53"/>
                    <a:pt x="4" y="51"/>
                  </a:cubicBezTo>
                  <a:cubicBezTo>
                    <a:pt x="5" y="50"/>
                    <a:pt x="5" y="49"/>
                    <a:pt x="5" y="48"/>
                  </a:cubicBezTo>
                  <a:cubicBezTo>
                    <a:pt x="5" y="47"/>
                    <a:pt x="5" y="46"/>
                    <a:pt x="5" y="45"/>
                  </a:cubicBezTo>
                  <a:cubicBezTo>
                    <a:pt x="6" y="44"/>
                    <a:pt x="6" y="43"/>
                    <a:pt x="6" y="42"/>
                  </a:cubicBezTo>
                  <a:cubicBezTo>
                    <a:pt x="6" y="41"/>
                    <a:pt x="6" y="40"/>
                    <a:pt x="7" y="39"/>
                  </a:cubicBezTo>
                  <a:cubicBezTo>
                    <a:pt x="7" y="38"/>
                    <a:pt x="7" y="37"/>
                    <a:pt x="7" y="36"/>
                  </a:cubicBezTo>
                  <a:cubicBezTo>
                    <a:pt x="8" y="35"/>
                    <a:pt x="8" y="34"/>
                    <a:pt x="8" y="33"/>
                  </a:cubicBezTo>
                  <a:cubicBezTo>
                    <a:pt x="8" y="32"/>
                    <a:pt x="9" y="31"/>
                    <a:pt x="9" y="30"/>
                  </a:cubicBezTo>
                  <a:cubicBezTo>
                    <a:pt x="9" y="29"/>
                    <a:pt x="10" y="28"/>
                    <a:pt x="10" y="27"/>
                  </a:cubicBezTo>
                  <a:cubicBezTo>
                    <a:pt x="11" y="25"/>
                    <a:pt x="11" y="24"/>
                    <a:pt x="12" y="22"/>
                  </a:cubicBezTo>
                  <a:cubicBezTo>
                    <a:pt x="13" y="19"/>
                    <a:pt x="15" y="16"/>
                    <a:pt x="17" y="13"/>
                  </a:cubicBezTo>
                  <a:cubicBezTo>
                    <a:pt x="17" y="12"/>
                    <a:pt x="17" y="12"/>
                    <a:pt x="17" y="12"/>
                  </a:cubicBezTo>
                  <a:cubicBezTo>
                    <a:pt x="18" y="11"/>
                    <a:pt x="18" y="11"/>
                    <a:pt x="18" y="11"/>
                  </a:cubicBezTo>
                  <a:cubicBezTo>
                    <a:pt x="18" y="10"/>
                    <a:pt x="18" y="10"/>
                    <a:pt x="18" y="10"/>
                  </a:cubicBezTo>
                  <a:cubicBezTo>
                    <a:pt x="19" y="9"/>
                    <a:pt x="19" y="9"/>
                    <a:pt x="19" y="9"/>
                  </a:cubicBezTo>
                  <a:cubicBezTo>
                    <a:pt x="20" y="8"/>
                    <a:pt x="21" y="7"/>
                    <a:pt x="21" y="6"/>
                  </a:cubicBezTo>
                  <a:cubicBezTo>
                    <a:pt x="22" y="5"/>
                    <a:pt x="23" y="4"/>
                    <a:pt x="23" y="3"/>
                  </a:cubicBezTo>
                  <a:cubicBezTo>
                    <a:pt x="24" y="3"/>
                    <a:pt x="25" y="2"/>
                    <a:pt x="25" y="2"/>
                  </a:cubicBezTo>
                  <a:cubicBezTo>
                    <a:pt x="26" y="1"/>
                    <a:pt x="26" y="1"/>
                    <a:pt x="26" y="0"/>
                  </a:cubicBezTo>
                  <a:cubicBezTo>
                    <a:pt x="27" y="0"/>
                    <a:pt x="27" y="0"/>
                    <a:pt x="27"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91" name="Freeform 1114"/>
            <p:cNvSpPr/>
            <p:nvPr/>
          </p:nvSpPr>
          <p:spPr bwMode="auto">
            <a:xfrm>
              <a:off x="10704474" y="6145213"/>
              <a:ext cx="84534" cy="431513"/>
            </a:xfrm>
            <a:custGeom>
              <a:avLst/>
              <a:gdLst>
                <a:gd name="T0" fmla="*/ 27 w 27"/>
                <a:gd name="T1" fmla="*/ 0 h 135"/>
                <a:gd name="T2" fmla="*/ 27 w 27"/>
                <a:gd name="T3" fmla="*/ 0 h 135"/>
                <a:gd name="T4" fmla="*/ 26 w 27"/>
                <a:gd name="T5" fmla="*/ 0 h 135"/>
                <a:gd name="T6" fmla="*/ 25 w 27"/>
                <a:gd name="T7" fmla="*/ 2 h 135"/>
                <a:gd name="T8" fmla="*/ 23 w 27"/>
                <a:gd name="T9" fmla="*/ 3 h 135"/>
                <a:gd name="T10" fmla="*/ 21 w 27"/>
                <a:gd name="T11" fmla="*/ 6 h 135"/>
                <a:gd name="T12" fmla="*/ 19 w 27"/>
                <a:gd name="T13" fmla="*/ 9 h 135"/>
                <a:gd name="T14" fmla="*/ 18 w 27"/>
                <a:gd name="T15" fmla="*/ 10 h 135"/>
                <a:gd name="T16" fmla="*/ 18 w 27"/>
                <a:gd name="T17" fmla="*/ 11 h 135"/>
                <a:gd name="T18" fmla="*/ 17 w 27"/>
                <a:gd name="T19" fmla="*/ 12 h 135"/>
                <a:gd name="T20" fmla="*/ 17 w 27"/>
                <a:gd name="T21" fmla="*/ 13 h 135"/>
                <a:gd name="T22" fmla="*/ 12 w 27"/>
                <a:gd name="T23" fmla="*/ 22 h 135"/>
                <a:gd name="T24" fmla="*/ 10 w 27"/>
                <a:gd name="T25" fmla="*/ 27 h 135"/>
                <a:gd name="T26" fmla="*/ 9 w 27"/>
                <a:gd name="T27" fmla="*/ 30 h 135"/>
                <a:gd name="T28" fmla="*/ 8 w 27"/>
                <a:gd name="T29" fmla="*/ 33 h 135"/>
                <a:gd name="T30" fmla="*/ 7 w 27"/>
                <a:gd name="T31" fmla="*/ 36 h 135"/>
                <a:gd name="T32" fmla="*/ 7 w 27"/>
                <a:gd name="T33" fmla="*/ 39 h 135"/>
                <a:gd name="T34" fmla="*/ 6 w 27"/>
                <a:gd name="T35" fmla="*/ 42 h 135"/>
                <a:gd name="T36" fmla="*/ 5 w 27"/>
                <a:gd name="T37" fmla="*/ 45 h 135"/>
                <a:gd name="T38" fmla="*/ 5 w 27"/>
                <a:gd name="T39" fmla="*/ 48 h 135"/>
                <a:gd name="T40" fmla="*/ 4 w 27"/>
                <a:gd name="T41" fmla="*/ 51 h 135"/>
                <a:gd name="T42" fmla="*/ 3 w 27"/>
                <a:gd name="T43" fmla="*/ 57 h 135"/>
                <a:gd name="T44" fmla="*/ 1 w 27"/>
                <a:gd name="T45" fmla="*/ 71 h 135"/>
                <a:gd name="T46" fmla="*/ 0 w 27"/>
                <a:gd name="T47" fmla="*/ 84 h 135"/>
                <a:gd name="T48" fmla="*/ 0 w 27"/>
                <a:gd name="T49" fmla="*/ 85 h 135"/>
                <a:gd name="T50" fmla="*/ 0 w 27"/>
                <a:gd name="T51" fmla="*/ 87 h 135"/>
                <a:gd name="T52" fmla="*/ 3 w 27"/>
                <a:gd name="T53" fmla="*/ 85 h 135"/>
                <a:gd name="T54" fmla="*/ 12 w 27"/>
                <a:gd name="T55" fmla="*/ 124 h 135"/>
                <a:gd name="T56" fmla="*/ 5 w 27"/>
                <a:gd name="T57" fmla="*/ 128 h 135"/>
                <a:gd name="T58" fmla="*/ 5 w 27"/>
                <a:gd name="T59" fmla="*/ 128 h 135"/>
                <a:gd name="T60" fmla="*/ 5 w 27"/>
                <a:gd name="T61" fmla="*/ 128 h 135"/>
                <a:gd name="T62" fmla="*/ 12 w 27"/>
                <a:gd name="T63" fmla="*/ 135 h 135"/>
                <a:gd name="T64" fmla="*/ 12 w 27"/>
                <a:gd name="T65" fmla="*/ 135 h 135"/>
                <a:gd name="T66" fmla="*/ 13 w 27"/>
                <a:gd name="T67" fmla="*/ 135 h 135"/>
                <a:gd name="T68" fmla="*/ 22 w 27"/>
                <a:gd name="T69" fmla="*/ 135 h 135"/>
                <a:gd name="T70" fmla="*/ 27 w 27"/>
                <a:gd name="T7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135">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5"/>
                    <a:pt x="0" y="86"/>
                    <a:pt x="0" y="87"/>
                  </a:cubicBezTo>
                  <a:cubicBezTo>
                    <a:pt x="3" y="85"/>
                    <a:pt x="3" y="85"/>
                    <a:pt x="3" y="85"/>
                  </a:cubicBezTo>
                  <a:cubicBezTo>
                    <a:pt x="12" y="124"/>
                    <a:pt x="12" y="124"/>
                    <a:pt x="12" y="124"/>
                  </a:cubicBezTo>
                  <a:cubicBezTo>
                    <a:pt x="10" y="125"/>
                    <a:pt x="7" y="126"/>
                    <a:pt x="5" y="128"/>
                  </a:cubicBezTo>
                  <a:cubicBezTo>
                    <a:pt x="5" y="128"/>
                    <a:pt x="5" y="128"/>
                    <a:pt x="5" y="128"/>
                  </a:cubicBezTo>
                  <a:cubicBezTo>
                    <a:pt x="5" y="128"/>
                    <a:pt x="5" y="128"/>
                    <a:pt x="5" y="128"/>
                  </a:cubicBezTo>
                  <a:cubicBezTo>
                    <a:pt x="7" y="131"/>
                    <a:pt x="9" y="133"/>
                    <a:pt x="12" y="135"/>
                  </a:cubicBezTo>
                  <a:cubicBezTo>
                    <a:pt x="12" y="135"/>
                    <a:pt x="12" y="135"/>
                    <a:pt x="12" y="135"/>
                  </a:cubicBezTo>
                  <a:cubicBezTo>
                    <a:pt x="13" y="135"/>
                    <a:pt x="13" y="135"/>
                    <a:pt x="13" y="135"/>
                  </a:cubicBezTo>
                  <a:cubicBezTo>
                    <a:pt x="22" y="135"/>
                    <a:pt x="22" y="135"/>
                    <a:pt x="22" y="135"/>
                  </a:cubicBezTo>
                  <a:cubicBezTo>
                    <a:pt x="7" y="66"/>
                    <a:pt x="26" y="2"/>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92" name="Freeform 1115"/>
            <p:cNvSpPr/>
            <p:nvPr/>
          </p:nvSpPr>
          <p:spPr bwMode="auto">
            <a:xfrm>
              <a:off x="10743924" y="6576726"/>
              <a:ext cx="36631" cy="25382"/>
            </a:xfrm>
            <a:custGeom>
              <a:avLst/>
              <a:gdLst>
                <a:gd name="T0" fmla="*/ 0 w 12"/>
                <a:gd name="T1" fmla="*/ 0 h 8"/>
                <a:gd name="T2" fmla="*/ 0 w 12"/>
                <a:gd name="T3" fmla="*/ 8 h 8"/>
                <a:gd name="T4" fmla="*/ 12 w 12"/>
                <a:gd name="T5" fmla="*/ 8 h 8"/>
                <a:gd name="T6" fmla="*/ 10 w 12"/>
                <a:gd name="T7" fmla="*/ 0 h 8"/>
                <a:gd name="T8" fmla="*/ 1 w 12"/>
                <a:gd name="T9" fmla="*/ 0 h 8"/>
                <a:gd name="T10" fmla="*/ 0 w 12"/>
                <a:gd name="T11" fmla="*/ 0 h 8"/>
              </a:gdLst>
              <a:ahLst/>
              <a:cxnLst>
                <a:cxn ang="0">
                  <a:pos x="T0" y="T1"/>
                </a:cxn>
                <a:cxn ang="0">
                  <a:pos x="T2" y="T3"/>
                </a:cxn>
                <a:cxn ang="0">
                  <a:pos x="T4" y="T5"/>
                </a:cxn>
                <a:cxn ang="0">
                  <a:pos x="T6" y="T7"/>
                </a:cxn>
                <a:cxn ang="0">
                  <a:pos x="T8" y="T9"/>
                </a:cxn>
                <a:cxn ang="0">
                  <a:pos x="T10" y="T11"/>
                </a:cxn>
              </a:cxnLst>
              <a:rect l="0" t="0" r="r" b="b"/>
              <a:pathLst>
                <a:path w="12" h="8">
                  <a:moveTo>
                    <a:pt x="0" y="0"/>
                  </a:moveTo>
                  <a:cubicBezTo>
                    <a:pt x="0" y="8"/>
                    <a:pt x="0" y="8"/>
                    <a:pt x="0" y="8"/>
                  </a:cubicBezTo>
                  <a:cubicBezTo>
                    <a:pt x="12" y="8"/>
                    <a:pt x="12" y="8"/>
                    <a:pt x="12" y="8"/>
                  </a:cubicBezTo>
                  <a:cubicBezTo>
                    <a:pt x="11" y="6"/>
                    <a:pt x="11" y="3"/>
                    <a:pt x="10"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93" name="Freeform 1116"/>
            <p:cNvSpPr>
              <a:spLocks noEditPoints="1"/>
            </p:cNvSpPr>
            <p:nvPr/>
          </p:nvSpPr>
          <p:spPr bwMode="auto">
            <a:xfrm>
              <a:off x="10679113" y="6565444"/>
              <a:ext cx="25361" cy="36664"/>
            </a:xfrm>
            <a:custGeom>
              <a:avLst/>
              <a:gdLst>
                <a:gd name="T0" fmla="*/ 0 w 8"/>
                <a:gd name="T1" fmla="*/ 11 h 11"/>
                <a:gd name="T2" fmla="*/ 0 w 8"/>
                <a:gd name="T3" fmla="*/ 11 h 11"/>
                <a:gd name="T4" fmla="*/ 0 w 8"/>
                <a:gd name="T5" fmla="*/ 11 h 11"/>
                <a:gd name="T6" fmla="*/ 8 w 8"/>
                <a:gd name="T7" fmla="*/ 0 h 11"/>
                <a:gd name="T8" fmla="*/ 8 w 8"/>
                <a:gd name="T9" fmla="*/ 0 h 11"/>
                <a:gd name="T10" fmla="*/ 8 w 8"/>
                <a:gd name="T11" fmla="*/ 0 h 11"/>
              </a:gdLst>
              <a:ahLst/>
              <a:cxnLst>
                <a:cxn ang="0">
                  <a:pos x="T0" y="T1"/>
                </a:cxn>
                <a:cxn ang="0">
                  <a:pos x="T2" y="T3"/>
                </a:cxn>
                <a:cxn ang="0">
                  <a:pos x="T4" y="T5"/>
                </a:cxn>
                <a:cxn ang="0">
                  <a:pos x="T6" y="T7"/>
                </a:cxn>
                <a:cxn ang="0">
                  <a:pos x="T8" y="T9"/>
                </a:cxn>
                <a:cxn ang="0">
                  <a:pos x="T10" y="T11"/>
                </a:cxn>
              </a:cxnLst>
              <a:rect l="0" t="0" r="r" b="b"/>
              <a:pathLst>
                <a:path w="8" h="11">
                  <a:moveTo>
                    <a:pt x="0" y="11"/>
                  </a:moveTo>
                  <a:cubicBezTo>
                    <a:pt x="0" y="11"/>
                    <a:pt x="0" y="11"/>
                    <a:pt x="0" y="11"/>
                  </a:cubicBezTo>
                  <a:cubicBezTo>
                    <a:pt x="0" y="11"/>
                    <a:pt x="0" y="11"/>
                    <a:pt x="0" y="11"/>
                  </a:cubicBezTo>
                  <a:moveTo>
                    <a:pt x="8" y="0"/>
                  </a:moveTo>
                  <a:cubicBezTo>
                    <a:pt x="8" y="0"/>
                    <a:pt x="8" y="0"/>
                    <a:pt x="8" y="0"/>
                  </a:cubicBezTo>
                  <a:cubicBezTo>
                    <a:pt x="8" y="0"/>
                    <a:pt x="8" y="0"/>
                    <a:pt x="8"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94" name="Freeform 1117"/>
            <p:cNvSpPr/>
            <p:nvPr/>
          </p:nvSpPr>
          <p:spPr bwMode="auto">
            <a:xfrm>
              <a:off x="10679113" y="6415966"/>
              <a:ext cx="64811" cy="186142"/>
            </a:xfrm>
            <a:custGeom>
              <a:avLst/>
              <a:gdLst>
                <a:gd name="T0" fmla="*/ 11 w 20"/>
                <a:gd name="T1" fmla="*/ 0 h 58"/>
                <a:gd name="T2" fmla="*/ 8 w 20"/>
                <a:gd name="T3" fmla="*/ 2 h 58"/>
                <a:gd name="T4" fmla="*/ 8 w 20"/>
                <a:gd name="T5" fmla="*/ 2 h 58"/>
                <a:gd name="T6" fmla="*/ 0 w 20"/>
                <a:gd name="T7" fmla="*/ 9 h 58"/>
                <a:gd name="T8" fmla="*/ 0 w 20"/>
                <a:gd name="T9" fmla="*/ 58 h 58"/>
                <a:gd name="T10" fmla="*/ 0 w 20"/>
                <a:gd name="T11" fmla="*/ 58 h 58"/>
                <a:gd name="T12" fmla="*/ 0 w 20"/>
                <a:gd name="T13" fmla="*/ 58 h 58"/>
                <a:gd name="T14" fmla="*/ 8 w 20"/>
                <a:gd name="T15" fmla="*/ 47 h 58"/>
                <a:gd name="T16" fmla="*/ 8 w 20"/>
                <a:gd name="T17" fmla="*/ 47 h 58"/>
                <a:gd name="T18" fmla="*/ 8 w 20"/>
                <a:gd name="T19" fmla="*/ 47 h 58"/>
                <a:gd name="T20" fmla="*/ 13 w 20"/>
                <a:gd name="T21" fmla="*/ 43 h 58"/>
                <a:gd name="T22" fmla="*/ 20 w 20"/>
                <a:gd name="T23" fmla="*/ 39 h 58"/>
                <a:gd name="T24" fmla="*/ 11 w 20"/>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58">
                  <a:moveTo>
                    <a:pt x="11" y="0"/>
                  </a:moveTo>
                  <a:cubicBezTo>
                    <a:pt x="8" y="2"/>
                    <a:pt x="8" y="2"/>
                    <a:pt x="8" y="2"/>
                  </a:cubicBezTo>
                  <a:cubicBezTo>
                    <a:pt x="8" y="2"/>
                    <a:pt x="8" y="2"/>
                    <a:pt x="8" y="2"/>
                  </a:cubicBezTo>
                  <a:cubicBezTo>
                    <a:pt x="0" y="9"/>
                    <a:pt x="0" y="9"/>
                    <a:pt x="0" y="9"/>
                  </a:cubicBezTo>
                  <a:cubicBezTo>
                    <a:pt x="0" y="58"/>
                    <a:pt x="0" y="58"/>
                    <a:pt x="0" y="58"/>
                  </a:cubicBezTo>
                  <a:cubicBezTo>
                    <a:pt x="0" y="58"/>
                    <a:pt x="0" y="58"/>
                    <a:pt x="0" y="58"/>
                  </a:cubicBezTo>
                  <a:cubicBezTo>
                    <a:pt x="0" y="58"/>
                    <a:pt x="0" y="58"/>
                    <a:pt x="0" y="58"/>
                  </a:cubicBezTo>
                  <a:cubicBezTo>
                    <a:pt x="0" y="58"/>
                    <a:pt x="4" y="52"/>
                    <a:pt x="8" y="47"/>
                  </a:cubicBezTo>
                  <a:cubicBezTo>
                    <a:pt x="8" y="47"/>
                    <a:pt x="8" y="47"/>
                    <a:pt x="8" y="47"/>
                  </a:cubicBezTo>
                  <a:cubicBezTo>
                    <a:pt x="8" y="47"/>
                    <a:pt x="8" y="47"/>
                    <a:pt x="8" y="47"/>
                  </a:cubicBezTo>
                  <a:cubicBezTo>
                    <a:pt x="10" y="46"/>
                    <a:pt x="11" y="44"/>
                    <a:pt x="13" y="43"/>
                  </a:cubicBezTo>
                  <a:cubicBezTo>
                    <a:pt x="15" y="41"/>
                    <a:pt x="18" y="40"/>
                    <a:pt x="20" y="39"/>
                  </a:cubicBezTo>
                  <a:cubicBezTo>
                    <a:pt x="11" y="0"/>
                    <a:pt x="11" y="0"/>
                    <a:pt x="1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151981" name="Rectangle 1141"/>
            <p:cNvSpPr>
              <a:spLocks noChangeArrowheads="1"/>
            </p:cNvSpPr>
            <p:nvPr/>
          </p:nvSpPr>
          <p:spPr bwMode="auto">
            <a:xfrm>
              <a:off x="10763647" y="6607749"/>
              <a:ext cx="61992" cy="1393247"/>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82" name="Rectangle 1142"/>
            <p:cNvSpPr>
              <a:spLocks noChangeArrowheads="1"/>
            </p:cNvSpPr>
            <p:nvPr/>
          </p:nvSpPr>
          <p:spPr bwMode="auto">
            <a:xfrm>
              <a:off x="10763647" y="6607749"/>
              <a:ext cx="45085" cy="25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grpSp>
      <p:cxnSp>
        <p:nvCxnSpPr>
          <p:cNvPr id="2558" name="直接连接符 2557"/>
          <p:cNvCxnSpPr/>
          <p:nvPr/>
        </p:nvCxnSpPr>
        <p:spPr>
          <a:xfrm flipV="1">
            <a:off x="10151533" y="3860800"/>
            <a:ext cx="0" cy="29972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0" name="直接连接符 1189"/>
          <p:cNvCxnSpPr/>
          <p:nvPr/>
        </p:nvCxnSpPr>
        <p:spPr>
          <a:xfrm flipV="1">
            <a:off x="8743951" y="4851400"/>
            <a:ext cx="0" cy="20066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1" name="直接连接符 1190"/>
          <p:cNvCxnSpPr/>
          <p:nvPr/>
        </p:nvCxnSpPr>
        <p:spPr>
          <a:xfrm flipV="1">
            <a:off x="6722533" y="4599517"/>
            <a:ext cx="0" cy="2258483"/>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2" name="直接连接符 1191"/>
          <p:cNvCxnSpPr/>
          <p:nvPr/>
        </p:nvCxnSpPr>
        <p:spPr>
          <a:xfrm flipV="1">
            <a:off x="2734733" y="5187953"/>
            <a:ext cx="0" cy="1670049"/>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9" name="直接连接符 1158"/>
          <p:cNvCxnSpPr/>
          <p:nvPr/>
        </p:nvCxnSpPr>
        <p:spPr>
          <a:xfrm>
            <a:off x="4701120" y="1993900"/>
            <a:ext cx="5643033"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14" name="直接连接符 1213"/>
          <p:cNvCxnSpPr/>
          <p:nvPr/>
        </p:nvCxnSpPr>
        <p:spPr>
          <a:xfrm>
            <a:off x="4701120" y="3094567"/>
            <a:ext cx="5643033"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2351" name="Freeform 592"/>
          <p:cNvSpPr/>
          <p:nvPr/>
        </p:nvSpPr>
        <p:spPr bwMode="auto">
          <a:xfrm>
            <a:off x="9734553" y="3479802"/>
            <a:ext cx="842433" cy="342900"/>
          </a:xfrm>
          <a:custGeom>
            <a:avLst/>
            <a:gdLst>
              <a:gd name="T0" fmla="*/ 208 w 352"/>
              <a:gd name="T1" fmla="*/ 0 h 144"/>
              <a:gd name="T2" fmla="*/ 115 w 352"/>
              <a:gd name="T3" fmla="*/ 82 h 144"/>
              <a:gd name="T4" fmla="*/ 79 w 352"/>
              <a:gd name="T5" fmla="*/ 74 h 144"/>
              <a:gd name="T6" fmla="*/ 0 w 352"/>
              <a:gd name="T7" fmla="*/ 144 h 144"/>
              <a:gd name="T8" fmla="*/ 352 w 352"/>
              <a:gd name="T9" fmla="*/ 144 h 144"/>
              <a:gd name="T10" fmla="*/ 301 w 352"/>
              <a:gd name="T11" fmla="*/ 84 h 144"/>
              <a:gd name="T12" fmla="*/ 208 w 352"/>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352" h="144">
                <a:moveTo>
                  <a:pt x="208" y="0"/>
                </a:moveTo>
                <a:cubicBezTo>
                  <a:pt x="160" y="0"/>
                  <a:pt x="120" y="36"/>
                  <a:pt x="115" y="82"/>
                </a:cubicBezTo>
                <a:cubicBezTo>
                  <a:pt x="104" y="77"/>
                  <a:pt x="92" y="74"/>
                  <a:pt x="79" y="74"/>
                </a:cubicBezTo>
                <a:cubicBezTo>
                  <a:pt x="38" y="74"/>
                  <a:pt x="4" y="104"/>
                  <a:pt x="0" y="144"/>
                </a:cubicBezTo>
                <a:cubicBezTo>
                  <a:pt x="352" y="144"/>
                  <a:pt x="352" y="144"/>
                  <a:pt x="352" y="144"/>
                </a:cubicBezTo>
                <a:cubicBezTo>
                  <a:pt x="352" y="113"/>
                  <a:pt x="330" y="89"/>
                  <a:pt x="301" y="84"/>
                </a:cubicBezTo>
                <a:cubicBezTo>
                  <a:pt x="297" y="37"/>
                  <a:pt x="257" y="0"/>
                  <a:pt x="208" y="0"/>
                </a:cubicBezTo>
              </a:path>
            </a:pathLst>
          </a:custGeom>
          <a:solidFill>
            <a:schemeClr val="bg1">
              <a:alpha val="50000"/>
            </a:schemeClr>
          </a:solidFill>
          <a:ln>
            <a:noFill/>
          </a:ln>
        </p:spPr>
        <p:txBody>
          <a:bodyPr lIns="68580" tIns="34291" rIns="68580" bIns="34291"/>
          <a:lstStyle/>
          <a:p>
            <a:pPr eaLnBrk="1" hangingPunct="1">
              <a:defRPr/>
            </a:pPr>
            <a:endParaRPr lang="zh-CN" altLang="en-US" sz="1355">
              <a:solidFill>
                <a:prstClr val="black"/>
              </a:solidFill>
            </a:endParaRPr>
          </a:p>
        </p:txBody>
      </p:sp>
      <p:cxnSp>
        <p:nvCxnSpPr>
          <p:cNvPr id="1215" name="直接连接符 1214"/>
          <p:cNvCxnSpPr/>
          <p:nvPr/>
        </p:nvCxnSpPr>
        <p:spPr>
          <a:xfrm>
            <a:off x="4701120" y="3594100"/>
            <a:ext cx="5643033"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208" name="Freeform 1058"/>
          <p:cNvSpPr/>
          <p:nvPr/>
        </p:nvSpPr>
        <p:spPr bwMode="auto">
          <a:xfrm>
            <a:off x="2476501" y="1310219"/>
            <a:ext cx="2387600" cy="3685116"/>
          </a:xfrm>
          <a:custGeom>
            <a:avLst/>
            <a:gdLst>
              <a:gd name="T0" fmla="*/ 500 w 999"/>
              <a:gd name="T1" fmla="*/ 0 h 1542"/>
              <a:gd name="T2" fmla="*/ 237 w 999"/>
              <a:gd name="T3" fmla="*/ 1542 h 1542"/>
              <a:gd name="T4" fmla="*/ 500 w 999"/>
              <a:gd name="T5" fmla="*/ 1542 h 1542"/>
              <a:gd name="T6" fmla="*/ 762 w 999"/>
              <a:gd name="T7" fmla="*/ 1542 h 1542"/>
              <a:gd name="T8" fmla="*/ 500 w 999"/>
              <a:gd name="T9" fmla="*/ 0 h 1542"/>
            </a:gdLst>
            <a:ahLst/>
            <a:cxnLst>
              <a:cxn ang="0">
                <a:pos x="T0" y="T1"/>
              </a:cxn>
              <a:cxn ang="0">
                <a:pos x="T2" y="T3"/>
              </a:cxn>
              <a:cxn ang="0">
                <a:pos x="T4" y="T5"/>
              </a:cxn>
              <a:cxn ang="0">
                <a:pos x="T6" y="T7"/>
              </a:cxn>
              <a:cxn ang="0">
                <a:pos x="T8" y="T9"/>
              </a:cxn>
            </a:cxnLst>
            <a:rect l="0" t="0" r="r" b="b"/>
            <a:pathLst>
              <a:path w="999" h="1542">
                <a:moveTo>
                  <a:pt x="500" y="0"/>
                </a:moveTo>
                <a:cubicBezTo>
                  <a:pt x="500" y="0"/>
                  <a:pt x="0" y="584"/>
                  <a:pt x="237" y="1542"/>
                </a:cubicBezTo>
                <a:cubicBezTo>
                  <a:pt x="500" y="1542"/>
                  <a:pt x="500" y="1542"/>
                  <a:pt x="500" y="1542"/>
                </a:cubicBezTo>
                <a:cubicBezTo>
                  <a:pt x="762" y="1542"/>
                  <a:pt x="762" y="1542"/>
                  <a:pt x="762" y="1542"/>
                </a:cubicBezTo>
                <a:cubicBezTo>
                  <a:pt x="999" y="584"/>
                  <a:pt x="500" y="0"/>
                  <a:pt x="500" y="0"/>
                </a:cubicBezTo>
              </a:path>
            </a:pathLst>
          </a:custGeom>
          <a:solidFill>
            <a:srgbClr val="FDD4C3"/>
          </a:solidFill>
          <a:ln>
            <a:noFill/>
          </a:ln>
        </p:spPr>
        <p:txBody>
          <a:bodyPr lIns="68580" tIns="34291" rIns="68580" bIns="34291"/>
          <a:lstStyle/>
          <a:p>
            <a:pPr eaLnBrk="1" hangingPunct="1">
              <a:defRPr/>
            </a:pPr>
            <a:endParaRPr lang="zh-CN" altLang="en-US" sz="1355">
              <a:solidFill>
                <a:prstClr val="black"/>
              </a:solidFill>
            </a:endParaRPr>
          </a:p>
        </p:txBody>
      </p:sp>
      <p:sp>
        <p:nvSpPr>
          <p:cNvPr id="151600" name="Oval 604"/>
          <p:cNvSpPr>
            <a:spLocks noChangeArrowheads="1"/>
          </p:cNvSpPr>
          <p:nvPr/>
        </p:nvSpPr>
        <p:spPr bwMode="auto">
          <a:xfrm>
            <a:off x="3276602" y="54229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01" name="Oval 605"/>
          <p:cNvSpPr>
            <a:spLocks noChangeArrowheads="1"/>
          </p:cNvSpPr>
          <p:nvPr/>
        </p:nvSpPr>
        <p:spPr bwMode="auto">
          <a:xfrm>
            <a:off x="3276602" y="5494869"/>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02" name="Oval 606"/>
          <p:cNvSpPr>
            <a:spLocks noChangeArrowheads="1"/>
          </p:cNvSpPr>
          <p:nvPr/>
        </p:nvSpPr>
        <p:spPr bwMode="auto">
          <a:xfrm>
            <a:off x="3276602" y="55668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03" name="Oval 607"/>
          <p:cNvSpPr>
            <a:spLocks noChangeArrowheads="1"/>
          </p:cNvSpPr>
          <p:nvPr/>
        </p:nvSpPr>
        <p:spPr bwMode="auto">
          <a:xfrm>
            <a:off x="3276602" y="5638802"/>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04" name="Oval 608"/>
          <p:cNvSpPr>
            <a:spLocks noChangeArrowheads="1"/>
          </p:cNvSpPr>
          <p:nvPr/>
        </p:nvSpPr>
        <p:spPr bwMode="auto">
          <a:xfrm>
            <a:off x="3276602" y="5710768"/>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05" name="Oval 609"/>
          <p:cNvSpPr>
            <a:spLocks noChangeArrowheads="1"/>
          </p:cNvSpPr>
          <p:nvPr/>
        </p:nvSpPr>
        <p:spPr bwMode="auto">
          <a:xfrm>
            <a:off x="3276602" y="5778502"/>
            <a:ext cx="2963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06" name="Oval 610"/>
          <p:cNvSpPr>
            <a:spLocks noChangeArrowheads="1"/>
          </p:cNvSpPr>
          <p:nvPr/>
        </p:nvSpPr>
        <p:spPr bwMode="auto">
          <a:xfrm>
            <a:off x="3276602" y="58525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07" name="Oval 611"/>
          <p:cNvSpPr>
            <a:spLocks noChangeArrowheads="1"/>
          </p:cNvSpPr>
          <p:nvPr/>
        </p:nvSpPr>
        <p:spPr bwMode="auto">
          <a:xfrm>
            <a:off x="3276602" y="59224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08" name="Oval 612"/>
          <p:cNvSpPr>
            <a:spLocks noChangeArrowheads="1"/>
          </p:cNvSpPr>
          <p:nvPr/>
        </p:nvSpPr>
        <p:spPr bwMode="auto">
          <a:xfrm>
            <a:off x="3276602" y="59944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09" name="Oval 631"/>
          <p:cNvSpPr>
            <a:spLocks noChangeArrowheads="1"/>
          </p:cNvSpPr>
          <p:nvPr/>
        </p:nvSpPr>
        <p:spPr bwMode="auto">
          <a:xfrm>
            <a:off x="3325286" y="5458886"/>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10" name="Oval 632"/>
          <p:cNvSpPr>
            <a:spLocks noChangeArrowheads="1"/>
          </p:cNvSpPr>
          <p:nvPr/>
        </p:nvSpPr>
        <p:spPr bwMode="auto">
          <a:xfrm>
            <a:off x="3325286" y="5530853"/>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11" name="Oval 633"/>
          <p:cNvSpPr>
            <a:spLocks noChangeArrowheads="1"/>
          </p:cNvSpPr>
          <p:nvPr/>
        </p:nvSpPr>
        <p:spPr bwMode="auto">
          <a:xfrm>
            <a:off x="3325286" y="5602820"/>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12" name="Oval 634"/>
          <p:cNvSpPr>
            <a:spLocks noChangeArrowheads="1"/>
          </p:cNvSpPr>
          <p:nvPr/>
        </p:nvSpPr>
        <p:spPr bwMode="auto">
          <a:xfrm>
            <a:off x="3325286" y="5674786"/>
            <a:ext cx="27516"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13" name="Oval 635"/>
          <p:cNvSpPr>
            <a:spLocks noChangeArrowheads="1"/>
          </p:cNvSpPr>
          <p:nvPr/>
        </p:nvSpPr>
        <p:spPr bwMode="auto">
          <a:xfrm>
            <a:off x="3325286" y="5742519"/>
            <a:ext cx="27516"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14" name="Oval 636"/>
          <p:cNvSpPr>
            <a:spLocks noChangeArrowheads="1"/>
          </p:cNvSpPr>
          <p:nvPr/>
        </p:nvSpPr>
        <p:spPr bwMode="auto">
          <a:xfrm>
            <a:off x="3325286" y="5816602"/>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15" name="Oval 637"/>
          <p:cNvSpPr>
            <a:spLocks noChangeArrowheads="1"/>
          </p:cNvSpPr>
          <p:nvPr/>
        </p:nvSpPr>
        <p:spPr bwMode="auto">
          <a:xfrm>
            <a:off x="3325286" y="5886452"/>
            <a:ext cx="27516"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16" name="Oval 638"/>
          <p:cNvSpPr>
            <a:spLocks noChangeArrowheads="1"/>
          </p:cNvSpPr>
          <p:nvPr/>
        </p:nvSpPr>
        <p:spPr bwMode="auto">
          <a:xfrm>
            <a:off x="3325286" y="5958420"/>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17" name="Oval 639"/>
          <p:cNvSpPr>
            <a:spLocks noChangeArrowheads="1"/>
          </p:cNvSpPr>
          <p:nvPr/>
        </p:nvSpPr>
        <p:spPr bwMode="auto">
          <a:xfrm>
            <a:off x="3325286" y="6030386"/>
            <a:ext cx="27516"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18" name="Oval 657"/>
          <p:cNvSpPr>
            <a:spLocks noChangeArrowheads="1"/>
          </p:cNvSpPr>
          <p:nvPr/>
        </p:nvSpPr>
        <p:spPr bwMode="auto">
          <a:xfrm>
            <a:off x="3371853" y="54229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19" name="Oval 658"/>
          <p:cNvSpPr>
            <a:spLocks noChangeArrowheads="1"/>
          </p:cNvSpPr>
          <p:nvPr/>
        </p:nvSpPr>
        <p:spPr bwMode="auto">
          <a:xfrm>
            <a:off x="3371853" y="5494869"/>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20" name="Oval 659"/>
          <p:cNvSpPr>
            <a:spLocks noChangeArrowheads="1"/>
          </p:cNvSpPr>
          <p:nvPr/>
        </p:nvSpPr>
        <p:spPr bwMode="auto">
          <a:xfrm>
            <a:off x="3371853" y="55668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21" name="Oval 660"/>
          <p:cNvSpPr>
            <a:spLocks noChangeArrowheads="1"/>
          </p:cNvSpPr>
          <p:nvPr/>
        </p:nvSpPr>
        <p:spPr bwMode="auto">
          <a:xfrm>
            <a:off x="3371853" y="5638802"/>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22" name="Oval 661"/>
          <p:cNvSpPr>
            <a:spLocks noChangeArrowheads="1"/>
          </p:cNvSpPr>
          <p:nvPr/>
        </p:nvSpPr>
        <p:spPr bwMode="auto">
          <a:xfrm>
            <a:off x="3371853" y="5710768"/>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23" name="Oval 662"/>
          <p:cNvSpPr>
            <a:spLocks noChangeArrowheads="1"/>
          </p:cNvSpPr>
          <p:nvPr/>
        </p:nvSpPr>
        <p:spPr bwMode="auto">
          <a:xfrm>
            <a:off x="3371853" y="5778502"/>
            <a:ext cx="2963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24" name="Oval 663"/>
          <p:cNvSpPr>
            <a:spLocks noChangeArrowheads="1"/>
          </p:cNvSpPr>
          <p:nvPr/>
        </p:nvSpPr>
        <p:spPr bwMode="auto">
          <a:xfrm>
            <a:off x="3371853" y="58525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25" name="Oval 664"/>
          <p:cNvSpPr>
            <a:spLocks noChangeArrowheads="1"/>
          </p:cNvSpPr>
          <p:nvPr/>
        </p:nvSpPr>
        <p:spPr bwMode="auto">
          <a:xfrm>
            <a:off x="3371853" y="59224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26" name="Oval 665"/>
          <p:cNvSpPr>
            <a:spLocks noChangeArrowheads="1"/>
          </p:cNvSpPr>
          <p:nvPr/>
        </p:nvSpPr>
        <p:spPr bwMode="auto">
          <a:xfrm>
            <a:off x="3371853" y="59944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27" name="Oval 684"/>
          <p:cNvSpPr>
            <a:spLocks noChangeArrowheads="1"/>
          </p:cNvSpPr>
          <p:nvPr/>
        </p:nvSpPr>
        <p:spPr bwMode="auto">
          <a:xfrm>
            <a:off x="3418420" y="54588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28" name="Oval 685"/>
          <p:cNvSpPr>
            <a:spLocks noChangeArrowheads="1"/>
          </p:cNvSpPr>
          <p:nvPr/>
        </p:nvSpPr>
        <p:spPr bwMode="auto">
          <a:xfrm>
            <a:off x="3418420" y="55308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29" name="Oval 686"/>
          <p:cNvSpPr>
            <a:spLocks noChangeArrowheads="1"/>
          </p:cNvSpPr>
          <p:nvPr/>
        </p:nvSpPr>
        <p:spPr bwMode="auto">
          <a:xfrm>
            <a:off x="3418420" y="5602820"/>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30" name="Oval 687"/>
          <p:cNvSpPr>
            <a:spLocks noChangeArrowheads="1"/>
          </p:cNvSpPr>
          <p:nvPr/>
        </p:nvSpPr>
        <p:spPr bwMode="auto">
          <a:xfrm>
            <a:off x="3418420" y="5674786"/>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31" name="Oval 688"/>
          <p:cNvSpPr>
            <a:spLocks noChangeArrowheads="1"/>
          </p:cNvSpPr>
          <p:nvPr/>
        </p:nvSpPr>
        <p:spPr bwMode="auto">
          <a:xfrm>
            <a:off x="3418420" y="5742519"/>
            <a:ext cx="2963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32" name="Oval 689"/>
          <p:cNvSpPr>
            <a:spLocks noChangeArrowheads="1"/>
          </p:cNvSpPr>
          <p:nvPr/>
        </p:nvSpPr>
        <p:spPr bwMode="auto">
          <a:xfrm>
            <a:off x="3418420" y="58166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33" name="Oval 690"/>
          <p:cNvSpPr>
            <a:spLocks noChangeArrowheads="1"/>
          </p:cNvSpPr>
          <p:nvPr/>
        </p:nvSpPr>
        <p:spPr bwMode="auto">
          <a:xfrm>
            <a:off x="3418420" y="5886452"/>
            <a:ext cx="2963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34" name="Oval 691"/>
          <p:cNvSpPr>
            <a:spLocks noChangeArrowheads="1"/>
          </p:cNvSpPr>
          <p:nvPr/>
        </p:nvSpPr>
        <p:spPr bwMode="auto">
          <a:xfrm>
            <a:off x="3418420" y="5958420"/>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35" name="Oval 692"/>
          <p:cNvSpPr>
            <a:spLocks noChangeArrowheads="1"/>
          </p:cNvSpPr>
          <p:nvPr/>
        </p:nvSpPr>
        <p:spPr bwMode="auto">
          <a:xfrm>
            <a:off x="3418420" y="6030386"/>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36" name="Oval 710"/>
          <p:cNvSpPr>
            <a:spLocks noChangeArrowheads="1"/>
          </p:cNvSpPr>
          <p:nvPr/>
        </p:nvSpPr>
        <p:spPr bwMode="auto">
          <a:xfrm>
            <a:off x="3464986" y="5422902"/>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37" name="Oval 711"/>
          <p:cNvSpPr>
            <a:spLocks noChangeArrowheads="1"/>
          </p:cNvSpPr>
          <p:nvPr/>
        </p:nvSpPr>
        <p:spPr bwMode="auto">
          <a:xfrm>
            <a:off x="3464986" y="5494869"/>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38" name="Oval 712"/>
          <p:cNvSpPr>
            <a:spLocks noChangeArrowheads="1"/>
          </p:cNvSpPr>
          <p:nvPr/>
        </p:nvSpPr>
        <p:spPr bwMode="auto">
          <a:xfrm>
            <a:off x="3464986" y="5566836"/>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39" name="Oval 713"/>
          <p:cNvSpPr>
            <a:spLocks noChangeArrowheads="1"/>
          </p:cNvSpPr>
          <p:nvPr/>
        </p:nvSpPr>
        <p:spPr bwMode="auto">
          <a:xfrm>
            <a:off x="3464986" y="5638802"/>
            <a:ext cx="31749"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40" name="Oval 714"/>
          <p:cNvSpPr>
            <a:spLocks noChangeArrowheads="1"/>
          </p:cNvSpPr>
          <p:nvPr/>
        </p:nvSpPr>
        <p:spPr bwMode="auto">
          <a:xfrm>
            <a:off x="3464986" y="5710768"/>
            <a:ext cx="31749"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41" name="Oval 715"/>
          <p:cNvSpPr>
            <a:spLocks noChangeArrowheads="1"/>
          </p:cNvSpPr>
          <p:nvPr/>
        </p:nvSpPr>
        <p:spPr bwMode="auto">
          <a:xfrm>
            <a:off x="3464986" y="5778502"/>
            <a:ext cx="31749"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42" name="Oval 716"/>
          <p:cNvSpPr>
            <a:spLocks noChangeArrowheads="1"/>
          </p:cNvSpPr>
          <p:nvPr/>
        </p:nvSpPr>
        <p:spPr bwMode="auto">
          <a:xfrm>
            <a:off x="3464986" y="5852586"/>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43" name="Oval 717"/>
          <p:cNvSpPr>
            <a:spLocks noChangeArrowheads="1"/>
          </p:cNvSpPr>
          <p:nvPr/>
        </p:nvSpPr>
        <p:spPr bwMode="auto">
          <a:xfrm>
            <a:off x="3464986" y="5922436"/>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44" name="Oval 718"/>
          <p:cNvSpPr>
            <a:spLocks noChangeArrowheads="1"/>
          </p:cNvSpPr>
          <p:nvPr/>
        </p:nvSpPr>
        <p:spPr bwMode="auto">
          <a:xfrm>
            <a:off x="3464986" y="5994402"/>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45" name="Oval 737"/>
          <p:cNvSpPr>
            <a:spLocks noChangeArrowheads="1"/>
          </p:cNvSpPr>
          <p:nvPr/>
        </p:nvSpPr>
        <p:spPr bwMode="auto">
          <a:xfrm>
            <a:off x="3513668" y="5458886"/>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46" name="Oval 738"/>
          <p:cNvSpPr>
            <a:spLocks noChangeArrowheads="1"/>
          </p:cNvSpPr>
          <p:nvPr/>
        </p:nvSpPr>
        <p:spPr bwMode="auto">
          <a:xfrm>
            <a:off x="3513668" y="5530853"/>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47" name="Oval 739"/>
          <p:cNvSpPr>
            <a:spLocks noChangeArrowheads="1"/>
          </p:cNvSpPr>
          <p:nvPr/>
        </p:nvSpPr>
        <p:spPr bwMode="auto">
          <a:xfrm>
            <a:off x="3513668" y="5602820"/>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48" name="Oval 740"/>
          <p:cNvSpPr>
            <a:spLocks noChangeArrowheads="1"/>
          </p:cNvSpPr>
          <p:nvPr/>
        </p:nvSpPr>
        <p:spPr bwMode="auto">
          <a:xfrm>
            <a:off x="3513668" y="5674786"/>
            <a:ext cx="2751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49" name="Oval 741"/>
          <p:cNvSpPr>
            <a:spLocks noChangeArrowheads="1"/>
          </p:cNvSpPr>
          <p:nvPr/>
        </p:nvSpPr>
        <p:spPr bwMode="auto">
          <a:xfrm>
            <a:off x="3513668" y="5742519"/>
            <a:ext cx="2751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50" name="Oval 742"/>
          <p:cNvSpPr>
            <a:spLocks noChangeArrowheads="1"/>
          </p:cNvSpPr>
          <p:nvPr/>
        </p:nvSpPr>
        <p:spPr bwMode="auto">
          <a:xfrm>
            <a:off x="3513668" y="5816602"/>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51" name="Oval 743"/>
          <p:cNvSpPr>
            <a:spLocks noChangeArrowheads="1"/>
          </p:cNvSpPr>
          <p:nvPr/>
        </p:nvSpPr>
        <p:spPr bwMode="auto">
          <a:xfrm>
            <a:off x="3513668" y="5886452"/>
            <a:ext cx="2751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52" name="Oval 744"/>
          <p:cNvSpPr>
            <a:spLocks noChangeArrowheads="1"/>
          </p:cNvSpPr>
          <p:nvPr/>
        </p:nvSpPr>
        <p:spPr bwMode="auto">
          <a:xfrm>
            <a:off x="3513668" y="5958420"/>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53" name="Oval 745"/>
          <p:cNvSpPr>
            <a:spLocks noChangeArrowheads="1"/>
          </p:cNvSpPr>
          <p:nvPr/>
        </p:nvSpPr>
        <p:spPr bwMode="auto">
          <a:xfrm>
            <a:off x="3513668" y="6030386"/>
            <a:ext cx="2751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54" name="Oval 763"/>
          <p:cNvSpPr>
            <a:spLocks noChangeArrowheads="1"/>
          </p:cNvSpPr>
          <p:nvPr/>
        </p:nvSpPr>
        <p:spPr bwMode="auto">
          <a:xfrm>
            <a:off x="3560236" y="54229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55" name="Oval 764"/>
          <p:cNvSpPr>
            <a:spLocks noChangeArrowheads="1"/>
          </p:cNvSpPr>
          <p:nvPr/>
        </p:nvSpPr>
        <p:spPr bwMode="auto">
          <a:xfrm>
            <a:off x="3560236" y="5494869"/>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56" name="Oval 765"/>
          <p:cNvSpPr>
            <a:spLocks noChangeArrowheads="1"/>
          </p:cNvSpPr>
          <p:nvPr/>
        </p:nvSpPr>
        <p:spPr bwMode="auto">
          <a:xfrm>
            <a:off x="3560236" y="55668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57" name="Oval 766"/>
          <p:cNvSpPr>
            <a:spLocks noChangeArrowheads="1"/>
          </p:cNvSpPr>
          <p:nvPr/>
        </p:nvSpPr>
        <p:spPr bwMode="auto">
          <a:xfrm>
            <a:off x="3560236" y="5638802"/>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58" name="Oval 767"/>
          <p:cNvSpPr>
            <a:spLocks noChangeArrowheads="1"/>
          </p:cNvSpPr>
          <p:nvPr/>
        </p:nvSpPr>
        <p:spPr bwMode="auto">
          <a:xfrm>
            <a:off x="3560236" y="5710768"/>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59" name="Oval 768"/>
          <p:cNvSpPr>
            <a:spLocks noChangeArrowheads="1"/>
          </p:cNvSpPr>
          <p:nvPr/>
        </p:nvSpPr>
        <p:spPr bwMode="auto">
          <a:xfrm>
            <a:off x="3560236" y="5778502"/>
            <a:ext cx="2963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60" name="Oval 769"/>
          <p:cNvSpPr>
            <a:spLocks noChangeArrowheads="1"/>
          </p:cNvSpPr>
          <p:nvPr/>
        </p:nvSpPr>
        <p:spPr bwMode="auto">
          <a:xfrm>
            <a:off x="3560236" y="58525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61" name="Oval 770"/>
          <p:cNvSpPr>
            <a:spLocks noChangeArrowheads="1"/>
          </p:cNvSpPr>
          <p:nvPr/>
        </p:nvSpPr>
        <p:spPr bwMode="auto">
          <a:xfrm>
            <a:off x="3560236" y="59224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62" name="Oval 771"/>
          <p:cNvSpPr>
            <a:spLocks noChangeArrowheads="1"/>
          </p:cNvSpPr>
          <p:nvPr/>
        </p:nvSpPr>
        <p:spPr bwMode="auto">
          <a:xfrm>
            <a:off x="3560236" y="59944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63" name="Oval 791"/>
          <p:cNvSpPr>
            <a:spLocks noChangeArrowheads="1"/>
          </p:cNvSpPr>
          <p:nvPr/>
        </p:nvSpPr>
        <p:spPr bwMode="auto">
          <a:xfrm>
            <a:off x="3608919" y="5461002"/>
            <a:ext cx="27516"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64" name="Oval 792"/>
          <p:cNvSpPr>
            <a:spLocks noChangeArrowheads="1"/>
          </p:cNvSpPr>
          <p:nvPr/>
        </p:nvSpPr>
        <p:spPr bwMode="auto">
          <a:xfrm>
            <a:off x="3608919" y="5530853"/>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65" name="Oval 793"/>
          <p:cNvSpPr>
            <a:spLocks noChangeArrowheads="1"/>
          </p:cNvSpPr>
          <p:nvPr/>
        </p:nvSpPr>
        <p:spPr bwMode="auto">
          <a:xfrm>
            <a:off x="3608919" y="5602820"/>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66" name="Oval 794"/>
          <p:cNvSpPr>
            <a:spLocks noChangeArrowheads="1"/>
          </p:cNvSpPr>
          <p:nvPr/>
        </p:nvSpPr>
        <p:spPr bwMode="auto">
          <a:xfrm>
            <a:off x="3608919" y="5674786"/>
            <a:ext cx="27516"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67" name="Oval 795"/>
          <p:cNvSpPr>
            <a:spLocks noChangeArrowheads="1"/>
          </p:cNvSpPr>
          <p:nvPr/>
        </p:nvSpPr>
        <p:spPr bwMode="auto">
          <a:xfrm>
            <a:off x="3608919" y="5742519"/>
            <a:ext cx="27516"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68" name="Oval 796"/>
          <p:cNvSpPr>
            <a:spLocks noChangeArrowheads="1"/>
          </p:cNvSpPr>
          <p:nvPr/>
        </p:nvSpPr>
        <p:spPr bwMode="auto">
          <a:xfrm>
            <a:off x="3608919" y="5816602"/>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69" name="Oval 797"/>
          <p:cNvSpPr>
            <a:spLocks noChangeArrowheads="1"/>
          </p:cNvSpPr>
          <p:nvPr/>
        </p:nvSpPr>
        <p:spPr bwMode="auto">
          <a:xfrm>
            <a:off x="3608919" y="5886452"/>
            <a:ext cx="27516"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70" name="Oval 798"/>
          <p:cNvSpPr>
            <a:spLocks noChangeArrowheads="1"/>
          </p:cNvSpPr>
          <p:nvPr/>
        </p:nvSpPr>
        <p:spPr bwMode="auto">
          <a:xfrm>
            <a:off x="3608919" y="5958420"/>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71" name="Oval 799"/>
          <p:cNvSpPr>
            <a:spLocks noChangeArrowheads="1"/>
          </p:cNvSpPr>
          <p:nvPr/>
        </p:nvSpPr>
        <p:spPr bwMode="auto">
          <a:xfrm>
            <a:off x="3608919" y="6030386"/>
            <a:ext cx="27516"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72" name="Oval 817"/>
          <p:cNvSpPr>
            <a:spLocks noChangeArrowheads="1"/>
          </p:cNvSpPr>
          <p:nvPr/>
        </p:nvSpPr>
        <p:spPr bwMode="auto">
          <a:xfrm>
            <a:off x="3653369" y="5422902"/>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73" name="Oval 818"/>
          <p:cNvSpPr>
            <a:spLocks noChangeArrowheads="1"/>
          </p:cNvSpPr>
          <p:nvPr/>
        </p:nvSpPr>
        <p:spPr bwMode="auto">
          <a:xfrm>
            <a:off x="3653369" y="5494869"/>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74" name="Oval 819"/>
          <p:cNvSpPr>
            <a:spLocks noChangeArrowheads="1"/>
          </p:cNvSpPr>
          <p:nvPr/>
        </p:nvSpPr>
        <p:spPr bwMode="auto">
          <a:xfrm>
            <a:off x="3653369" y="5566836"/>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75" name="Oval 820"/>
          <p:cNvSpPr>
            <a:spLocks noChangeArrowheads="1"/>
          </p:cNvSpPr>
          <p:nvPr/>
        </p:nvSpPr>
        <p:spPr bwMode="auto">
          <a:xfrm>
            <a:off x="3653369" y="5638802"/>
            <a:ext cx="31751"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76" name="Oval 821"/>
          <p:cNvSpPr>
            <a:spLocks noChangeArrowheads="1"/>
          </p:cNvSpPr>
          <p:nvPr/>
        </p:nvSpPr>
        <p:spPr bwMode="auto">
          <a:xfrm>
            <a:off x="3653369" y="5710768"/>
            <a:ext cx="31751"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77" name="Oval 822"/>
          <p:cNvSpPr>
            <a:spLocks noChangeArrowheads="1"/>
          </p:cNvSpPr>
          <p:nvPr/>
        </p:nvSpPr>
        <p:spPr bwMode="auto">
          <a:xfrm>
            <a:off x="3653369" y="5778502"/>
            <a:ext cx="31751"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78" name="Oval 823"/>
          <p:cNvSpPr>
            <a:spLocks noChangeArrowheads="1"/>
          </p:cNvSpPr>
          <p:nvPr/>
        </p:nvSpPr>
        <p:spPr bwMode="auto">
          <a:xfrm>
            <a:off x="3653369" y="5852586"/>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79" name="Oval 824"/>
          <p:cNvSpPr>
            <a:spLocks noChangeArrowheads="1"/>
          </p:cNvSpPr>
          <p:nvPr/>
        </p:nvSpPr>
        <p:spPr bwMode="auto">
          <a:xfrm>
            <a:off x="3653369" y="5922436"/>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80" name="Oval 825"/>
          <p:cNvSpPr>
            <a:spLocks noChangeArrowheads="1"/>
          </p:cNvSpPr>
          <p:nvPr/>
        </p:nvSpPr>
        <p:spPr bwMode="auto">
          <a:xfrm>
            <a:off x="3653369" y="5994402"/>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81" name="Oval 844"/>
          <p:cNvSpPr>
            <a:spLocks noChangeArrowheads="1"/>
          </p:cNvSpPr>
          <p:nvPr/>
        </p:nvSpPr>
        <p:spPr bwMode="auto">
          <a:xfrm>
            <a:off x="3702052" y="5461002"/>
            <a:ext cx="31749"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82" name="Oval 845"/>
          <p:cNvSpPr>
            <a:spLocks noChangeArrowheads="1"/>
          </p:cNvSpPr>
          <p:nvPr/>
        </p:nvSpPr>
        <p:spPr bwMode="auto">
          <a:xfrm>
            <a:off x="3702052" y="5530853"/>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83" name="Oval 846"/>
          <p:cNvSpPr>
            <a:spLocks noChangeArrowheads="1"/>
          </p:cNvSpPr>
          <p:nvPr/>
        </p:nvSpPr>
        <p:spPr bwMode="auto">
          <a:xfrm>
            <a:off x="3702052" y="5602820"/>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84" name="Oval 847"/>
          <p:cNvSpPr>
            <a:spLocks noChangeArrowheads="1"/>
          </p:cNvSpPr>
          <p:nvPr/>
        </p:nvSpPr>
        <p:spPr bwMode="auto">
          <a:xfrm>
            <a:off x="3702052" y="5674786"/>
            <a:ext cx="31749"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85" name="Oval 848"/>
          <p:cNvSpPr>
            <a:spLocks noChangeArrowheads="1"/>
          </p:cNvSpPr>
          <p:nvPr/>
        </p:nvSpPr>
        <p:spPr bwMode="auto">
          <a:xfrm>
            <a:off x="3702052" y="5742519"/>
            <a:ext cx="31749"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86" name="Oval 849"/>
          <p:cNvSpPr>
            <a:spLocks noChangeArrowheads="1"/>
          </p:cNvSpPr>
          <p:nvPr/>
        </p:nvSpPr>
        <p:spPr bwMode="auto">
          <a:xfrm>
            <a:off x="3702052" y="5816602"/>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87" name="Oval 850"/>
          <p:cNvSpPr>
            <a:spLocks noChangeArrowheads="1"/>
          </p:cNvSpPr>
          <p:nvPr/>
        </p:nvSpPr>
        <p:spPr bwMode="auto">
          <a:xfrm>
            <a:off x="3702052" y="5886452"/>
            <a:ext cx="31749"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88" name="Oval 851"/>
          <p:cNvSpPr>
            <a:spLocks noChangeArrowheads="1"/>
          </p:cNvSpPr>
          <p:nvPr/>
        </p:nvSpPr>
        <p:spPr bwMode="auto">
          <a:xfrm>
            <a:off x="3702052" y="5958420"/>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89" name="Oval 852"/>
          <p:cNvSpPr>
            <a:spLocks noChangeArrowheads="1"/>
          </p:cNvSpPr>
          <p:nvPr/>
        </p:nvSpPr>
        <p:spPr bwMode="auto">
          <a:xfrm>
            <a:off x="3702052" y="6030386"/>
            <a:ext cx="31749"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90" name="Oval 870"/>
          <p:cNvSpPr>
            <a:spLocks noChangeArrowheads="1"/>
          </p:cNvSpPr>
          <p:nvPr/>
        </p:nvSpPr>
        <p:spPr bwMode="auto">
          <a:xfrm>
            <a:off x="3748620" y="54229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91" name="Oval 871"/>
          <p:cNvSpPr>
            <a:spLocks noChangeArrowheads="1"/>
          </p:cNvSpPr>
          <p:nvPr/>
        </p:nvSpPr>
        <p:spPr bwMode="auto">
          <a:xfrm>
            <a:off x="3748620" y="5494869"/>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92" name="Oval 872"/>
          <p:cNvSpPr>
            <a:spLocks noChangeArrowheads="1"/>
          </p:cNvSpPr>
          <p:nvPr/>
        </p:nvSpPr>
        <p:spPr bwMode="auto">
          <a:xfrm>
            <a:off x="3748620" y="55668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93" name="Oval 873"/>
          <p:cNvSpPr>
            <a:spLocks noChangeArrowheads="1"/>
          </p:cNvSpPr>
          <p:nvPr/>
        </p:nvSpPr>
        <p:spPr bwMode="auto">
          <a:xfrm>
            <a:off x="3748620" y="5638802"/>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94" name="Oval 874"/>
          <p:cNvSpPr>
            <a:spLocks noChangeArrowheads="1"/>
          </p:cNvSpPr>
          <p:nvPr/>
        </p:nvSpPr>
        <p:spPr bwMode="auto">
          <a:xfrm>
            <a:off x="3748620" y="5710768"/>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95" name="Oval 875"/>
          <p:cNvSpPr>
            <a:spLocks noChangeArrowheads="1"/>
          </p:cNvSpPr>
          <p:nvPr/>
        </p:nvSpPr>
        <p:spPr bwMode="auto">
          <a:xfrm>
            <a:off x="3748620" y="5778502"/>
            <a:ext cx="2963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96" name="Oval 876"/>
          <p:cNvSpPr>
            <a:spLocks noChangeArrowheads="1"/>
          </p:cNvSpPr>
          <p:nvPr/>
        </p:nvSpPr>
        <p:spPr bwMode="auto">
          <a:xfrm>
            <a:off x="3748620" y="58525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97" name="Oval 877"/>
          <p:cNvSpPr>
            <a:spLocks noChangeArrowheads="1"/>
          </p:cNvSpPr>
          <p:nvPr/>
        </p:nvSpPr>
        <p:spPr bwMode="auto">
          <a:xfrm>
            <a:off x="3748620" y="59224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98" name="Oval 878"/>
          <p:cNvSpPr>
            <a:spLocks noChangeArrowheads="1"/>
          </p:cNvSpPr>
          <p:nvPr/>
        </p:nvSpPr>
        <p:spPr bwMode="auto">
          <a:xfrm>
            <a:off x="3748620" y="59944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699" name="Oval 897"/>
          <p:cNvSpPr>
            <a:spLocks noChangeArrowheads="1"/>
          </p:cNvSpPr>
          <p:nvPr/>
        </p:nvSpPr>
        <p:spPr bwMode="auto">
          <a:xfrm>
            <a:off x="3797302" y="5461002"/>
            <a:ext cx="2751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00" name="Oval 898"/>
          <p:cNvSpPr>
            <a:spLocks noChangeArrowheads="1"/>
          </p:cNvSpPr>
          <p:nvPr/>
        </p:nvSpPr>
        <p:spPr bwMode="auto">
          <a:xfrm>
            <a:off x="3797302" y="5530853"/>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01" name="Oval 899"/>
          <p:cNvSpPr>
            <a:spLocks noChangeArrowheads="1"/>
          </p:cNvSpPr>
          <p:nvPr/>
        </p:nvSpPr>
        <p:spPr bwMode="auto">
          <a:xfrm>
            <a:off x="3797302" y="5602820"/>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02" name="Oval 900"/>
          <p:cNvSpPr>
            <a:spLocks noChangeArrowheads="1"/>
          </p:cNvSpPr>
          <p:nvPr/>
        </p:nvSpPr>
        <p:spPr bwMode="auto">
          <a:xfrm>
            <a:off x="3797302" y="5674786"/>
            <a:ext cx="2751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03" name="Oval 901"/>
          <p:cNvSpPr>
            <a:spLocks noChangeArrowheads="1"/>
          </p:cNvSpPr>
          <p:nvPr/>
        </p:nvSpPr>
        <p:spPr bwMode="auto">
          <a:xfrm>
            <a:off x="3797302" y="5742519"/>
            <a:ext cx="2751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04" name="Oval 902"/>
          <p:cNvSpPr>
            <a:spLocks noChangeArrowheads="1"/>
          </p:cNvSpPr>
          <p:nvPr/>
        </p:nvSpPr>
        <p:spPr bwMode="auto">
          <a:xfrm>
            <a:off x="3797302" y="5816602"/>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05" name="Oval 903"/>
          <p:cNvSpPr>
            <a:spLocks noChangeArrowheads="1"/>
          </p:cNvSpPr>
          <p:nvPr/>
        </p:nvSpPr>
        <p:spPr bwMode="auto">
          <a:xfrm>
            <a:off x="3797302" y="5886452"/>
            <a:ext cx="2751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06" name="Oval 904"/>
          <p:cNvSpPr>
            <a:spLocks noChangeArrowheads="1"/>
          </p:cNvSpPr>
          <p:nvPr/>
        </p:nvSpPr>
        <p:spPr bwMode="auto">
          <a:xfrm>
            <a:off x="3797302" y="5958420"/>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07" name="Oval 905"/>
          <p:cNvSpPr>
            <a:spLocks noChangeArrowheads="1"/>
          </p:cNvSpPr>
          <p:nvPr/>
        </p:nvSpPr>
        <p:spPr bwMode="auto">
          <a:xfrm>
            <a:off x="3797302" y="6030386"/>
            <a:ext cx="2751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08" name="Oval 923"/>
          <p:cNvSpPr>
            <a:spLocks noChangeArrowheads="1"/>
          </p:cNvSpPr>
          <p:nvPr/>
        </p:nvSpPr>
        <p:spPr bwMode="auto">
          <a:xfrm>
            <a:off x="3843869" y="54229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09" name="Oval 924"/>
          <p:cNvSpPr>
            <a:spLocks noChangeArrowheads="1"/>
          </p:cNvSpPr>
          <p:nvPr/>
        </p:nvSpPr>
        <p:spPr bwMode="auto">
          <a:xfrm>
            <a:off x="3843869" y="5494869"/>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10" name="Oval 925"/>
          <p:cNvSpPr>
            <a:spLocks noChangeArrowheads="1"/>
          </p:cNvSpPr>
          <p:nvPr/>
        </p:nvSpPr>
        <p:spPr bwMode="auto">
          <a:xfrm>
            <a:off x="3843869" y="55668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11" name="Oval 926"/>
          <p:cNvSpPr>
            <a:spLocks noChangeArrowheads="1"/>
          </p:cNvSpPr>
          <p:nvPr/>
        </p:nvSpPr>
        <p:spPr bwMode="auto">
          <a:xfrm>
            <a:off x="3843869" y="5638802"/>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12" name="Oval 927"/>
          <p:cNvSpPr>
            <a:spLocks noChangeArrowheads="1"/>
          </p:cNvSpPr>
          <p:nvPr/>
        </p:nvSpPr>
        <p:spPr bwMode="auto">
          <a:xfrm>
            <a:off x="3843869" y="5710768"/>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13" name="Oval 928"/>
          <p:cNvSpPr>
            <a:spLocks noChangeArrowheads="1"/>
          </p:cNvSpPr>
          <p:nvPr/>
        </p:nvSpPr>
        <p:spPr bwMode="auto">
          <a:xfrm>
            <a:off x="3843869" y="5778502"/>
            <a:ext cx="2963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14" name="Oval 929"/>
          <p:cNvSpPr>
            <a:spLocks noChangeArrowheads="1"/>
          </p:cNvSpPr>
          <p:nvPr/>
        </p:nvSpPr>
        <p:spPr bwMode="auto">
          <a:xfrm>
            <a:off x="3843869" y="58525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15" name="Oval 930"/>
          <p:cNvSpPr>
            <a:spLocks noChangeArrowheads="1"/>
          </p:cNvSpPr>
          <p:nvPr/>
        </p:nvSpPr>
        <p:spPr bwMode="auto">
          <a:xfrm>
            <a:off x="3843869" y="59224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16" name="Oval 931"/>
          <p:cNvSpPr>
            <a:spLocks noChangeArrowheads="1"/>
          </p:cNvSpPr>
          <p:nvPr/>
        </p:nvSpPr>
        <p:spPr bwMode="auto">
          <a:xfrm>
            <a:off x="3843869" y="59944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17" name="Oval 950"/>
          <p:cNvSpPr>
            <a:spLocks noChangeArrowheads="1"/>
          </p:cNvSpPr>
          <p:nvPr/>
        </p:nvSpPr>
        <p:spPr bwMode="auto">
          <a:xfrm>
            <a:off x="3892553" y="5461002"/>
            <a:ext cx="27516"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18" name="Oval 951"/>
          <p:cNvSpPr>
            <a:spLocks noChangeArrowheads="1"/>
          </p:cNvSpPr>
          <p:nvPr/>
        </p:nvSpPr>
        <p:spPr bwMode="auto">
          <a:xfrm>
            <a:off x="3892553" y="5530853"/>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19" name="Oval 952"/>
          <p:cNvSpPr>
            <a:spLocks noChangeArrowheads="1"/>
          </p:cNvSpPr>
          <p:nvPr/>
        </p:nvSpPr>
        <p:spPr bwMode="auto">
          <a:xfrm>
            <a:off x="3892553" y="5602820"/>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20" name="Oval 953"/>
          <p:cNvSpPr>
            <a:spLocks noChangeArrowheads="1"/>
          </p:cNvSpPr>
          <p:nvPr/>
        </p:nvSpPr>
        <p:spPr bwMode="auto">
          <a:xfrm>
            <a:off x="3892553" y="5674786"/>
            <a:ext cx="27516"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21" name="Oval 954"/>
          <p:cNvSpPr>
            <a:spLocks noChangeArrowheads="1"/>
          </p:cNvSpPr>
          <p:nvPr/>
        </p:nvSpPr>
        <p:spPr bwMode="auto">
          <a:xfrm>
            <a:off x="3892553" y="5742519"/>
            <a:ext cx="27516"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22" name="Oval 955"/>
          <p:cNvSpPr>
            <a:spLocks noChangeArrowheads="1"/>
          </p:cNvSpPr>
          <p:nvPr/>
        </p:nvSpPr>
        <p:spPr bwMode="auto">
          <a:xfrm>
            <a:off x="3892553" y="5816602"/>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23" name="Oval 956"/>
          <p:cNvSpPr>
            <a:spLocks noChangeArrowheads="1"/>
          </p:cNvSpPr>
          <p:nvPr/>
        </p:nvSpPr>
        <p:spPr bwMode="auto">
          <a:xfrm>
            <a:off x="3892553" y="5886452"/>
            <a:ext cx="27516"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24" name="Oval 957"/>
          <p:cNvSpPr>
            <a:spLocks noChangeArrowheads="1"/>
          </p:cNvSpPr>
          <p:nvPr/>
        </p:nvSpPr>
        <p:spPr bwMode="auto">
          <a:xfrm>
            <a:off x="3892553" y="5958420"/>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25" name="Oval 958"/>
          <p:cNvSpPr>
            <a:spLocks noChangeArrowheads="1"/>
          </p:cNvSpPr>
          <p:nvPr/>
        </p:nvSpPr>
        <p:spPr bwMode="auto">
          <a:xfrm>
            <a:off x="3892553" y="6030386"/>
            <a:ext cx="27516"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26" name="Oval 976"/>
          <p:cNvSpPr>
            <a:spLocks noChangeArrowheads="1"/>
          </p:cNvSpPr>
          <p:nvPr/>
        </p:nvSpPr>
        <p:spPr bwMode="auto">
          <a:xfrm>
            <a:off x="3937002" y="5422902"/>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27" name="Oval 977"/>
          <p:cNvSpPr>
            <a:spLocks noChangeArrowheads="1"/>
          </p:cNvSpPr>
          <p:nvPr/>
        </p:nvSpPr>
        <p:spPr bwMode="auto">
          <a:xfrm>
            <a:off x="3937002" y="5494869"/>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28" name="Oval 978"/>
          <p:cNvSpPr>
            <a:spLocks noChangeArrowheads="1"/>
          </p:cNvSpPr>
          <p:nvPr/>
        </p:nvSpPr>
        <p:spPr bwMode="auto">
          <a:xfrm>
            <a:off x="3937002" y="5566836"/>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29" name="Oval 979"/>
          <p:cNvSpPr>
            <a:spLocks noChangeArrowheads="1"/>
          </p:cNvSpPr>
          <p:nvPr/>
        </p:nvSpPr>
        <p:spPr bwMode="auto">
          <a:xfrm>
            <a:off x="3937002" y="5638802"/>
            <a:ext cx="31751"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30" name="Oval 980"/>
          <p:cNvSpPr>
            <a:spLocks noChangeArrowheads="1"/>
          </p:cNvSpPr>
          <p:nvPr/>
        </p:nvSpPr>
        <p:spPr bwMode="auto">
          <a:xfrm>
            <a:off x="3937002" y="5710768"/>
            <a:ext cx="31751"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31" name="Oval 981"/>
          <p:cNvSpPr>
            <a:spLocks noChangeArrowheads="1"/>
          </p:cNvSpPr>
          <p:nvPr/>
        </p:nvSpPr>
        <p:spPr bwMode="auto">
          <a:xfrm>
            <a:off x="3937002" y="5778502"/>
            <a:ext cx="31751"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32" name="Oval 982"/>
          <p:cNvSpPr>
            <a:spLocks noChangeArrowheads="1"/>
          </p:cNvSpPr>
          <p:nvPr/>
        </p:nvSpPr>
        <p:spPr bwMode="auto">
          <a:xfrm>
            <a:off x="3937002" y="5852586"/>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33" name="Oval 983"/>
          <p:cNvSpPr>
            <a:spLocks noChangeArrowheads="1"/>
          </p:cNvSpPr>
          <p:nvPr/>
        </p:nvSpPr>
        <p:spPr bwMode="auto">
          <a:xfrm>
            <a:off x="3937002" y="5922436"/>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34" name="Oval 984"/>
          <p:cNvSpPr>
            <a:spLocks noChangeArrowheads="1"/>
          </p:cNvSpPr>
          <p:nvPr/>
        </p:nvSpPr>
        <p:spPr bwMode="auto">
          <a:xfrm>
            <a:off x="3937002" y="5994402"/>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35" name="Oval 1004"/>
          <p:cNvSpPr>
            <a:spLocks noChangeArrowheads="1"/>
          </p:cNvSpPr>
          <p:nvPr/>
        </p:nvSpPr>
        <p:spPr bwMode="auto">
          <a:xfrm>
            <a:off x="4034368" y="5422902"/>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36" name="Oval 1005"/>
          <p:cNvSpPr>
            <a:spLocks noChangeArrowheads="1"/>
          </p:cNvSpPr>
          <p:nvPr/>
        </p:nvSpPr>
        <p:spPr bwMode="auto">
          <a:xfrm>
            <a:off x="4034368" y="5494869"/>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37" name="Oval 1006"/>
          <p:cNvSpPr>
            <a:spLocks noChangeArrowheads="1"/>
          </p:cNvSpPr>
          <p:nvPr/>
        </p:nvSpPr>
        <p:spPr bwMode="auto">
          <a:xfrm>
            <a:off x="4034368" y="5566836"/>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38" name="Oval 1007"/>
          <p:cNvSpPr>
            <a:spLocks noChangeArrowheads="1"/>
          </p:cNvSpPr>
          <p:nvPr/>
        </p:nvSpPr>
        <p:spPr bwMode="auto">
          <a:xfrm>
            <a:off x="4034368" y="5638802"/>
            <a:ext cx="2751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39" name="Oval 1008"/>
          <p:cNvSpPr>
            <a:spLocks noChangeArrowheads="1"/>
          </p:cNvSpPr>
          <p:nvPr/>
        </p:nvSpPr>
        <p:spPr bwMode="auto">
          <a:xfrm>
            <a:off x="4034368" y="5710768"/>
            <a:ext cx="2751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40" name="Oval 1009"/>
          <p:cNvSpPr>
            <a:spLocks noChangeArrowheads="1"/>
          </p:cNvSpPr>
          <p:nvPr/>
        </p:nvSpPr>
        <p:spPr bwMode="auto">
          <a:xfrm>
            <a:off x="4034368" y="5778502"/>
            <a:ext cx="2751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41" name="Oval 1010"/>
          <p:cNvSpPr>
            <a:spLocks noChangeArrowheads="1"/>
          </p:cNvSpPr>
          <p:nvPr/>
        </p:nvSpPr>
        <p:spPr bwMode="auto">
          <a:xfrm>
            <a:off x="4034368" y="5852586"/>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42" name="Oval 1011"/>
          <p:cNvSpPr>
            <a:spLocks noChangeArrowheads="1"/>
          </p:cNvSpPr>
          <p:nvPr/>
        </p:nvSpPr>
        <p:spPr bwMode="auto">
          <a:xfrm>
            <a:off x="4034368" y="5922436"/>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43" name="Oval 1012"/>
          <p:cNvSpPr>
            <a:spLocks noChangeArrowheads="1"/>
          </p:cNvSpPr>
          <p:nvPr/>
        </p:nvSpPr>
        <p:spPr bwMode="auto">
          <a:xfrm>
            <a:off x="4034368" y="5994402"/>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44" name="Oval 1031"/>
          <p:cNvSpPr>
            <a:spLocks noChangeArrowheads="1"/>
          </p:cNvSpPr>
          <p:nvPr/>
        </p:nvSpPr>
        <p:spPr bwMode="auto">
          <a:xfrm>
            <a:off x="3985686" y="54588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45" name="Oval 1032"/>
          <p:cNvSpPr>
            <a:spLocks noChangeArrowheads="1"/>
          </p:cNvSpPr>
          <p:nvPr/>
        </p:nvSpPr>
        <p:spPr bwMode="auto">
          <a:xfrm>
            <a:off x="3985686" y="55308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46" name="Oval 1033"/>
          <p:cNvSpPr>
            <a:spLocks noChangeArrowheads="1"/>
          </p:cNvSpPr>
          <p:nvPr/>
        </p:nvSpPr>
        <p:spPr bwMode="auto">
          <a:xfrm>
            <a:off x="3985686" y="5602820"/>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47" name="Oval 1034"/>
          <p:cNvSpPr>
            <a:spLocks noChangeArrowheads="1"/>
          </p:cNvSpPr>
          <p:nvPr/>
        </p:nvSpPr>
        <p:spPr bwMode="auto">
          <a:xfrm>
            <a:off x="3985686" y="5674786"/>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48" name="Oval 1035"/>
          <p:cNvSpPr>
            <a:spLocks noChangeArrowheads="1"/>
          </p:cNvSpPr>
          <p:nvPr/>
        </p:nvSpPr>
        <p:spPr bwMode="auto">
          <a:xfrm>
            <a:off x="3985686" y="5742519"/>
            <a:ext cx="2963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49" name="Oval 1036"/>
          <p:cNvSpPr>
            <a:spLocks noChangeArrowheads="1"/>
          </p:cNvSpPr>
          <p:nvPr/>
        </p:nvSpPr>
        <p:spPr bwMode="auto">
          <a:xfrm>
            <a:off x="3985686" y="58166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50" name="Oval 1037"/>
          <p:cNvSpPr>
            <a:spLocks noChangeArrowheads="1"/>
          </p:cNvSpPr>
          <p:nvPr/>
        </p:nvSpPr>
        <p:spPr bwMode="auto">
          <a:xfrm>
            <a:off x="3985686" y="5886452"/>
            <a:ext cx="2963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51" name="Oval 1038"/>
          <p:cNvSpPr>
            <a:spLocks noChangeArrowheads="1"/>
          </p:cNvSpPr>
          <p:nvPr/>
        </p:nvSpPr>
        <p:spPr bwMode="auto">
          <a:xfrm>
            <a:off x="3985686" y="5958420"/>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52" name="Oval 1039"/>
          <p:cNvSpPr>
            <a:spLocks noChangeArrowheads="1"/>
          </p:cNvSpPr>
          <p:nvPr/>
        </p:nvSpPr>
        <p:spPr bwMode="auto">
          <a:xfrm>
            <a:off x="3985686" y="6030386"/>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2035" name="Freeform 1057"/>
          <p:cNvSpPr/>
          <p:nvPr/>
        </p:nvSpPr>
        <p:spPr bwMode="auto">
          <a:xfrm>
            <a:off x="3107269" y="4963586"/>
            <a:ext cx="1123951" cy="438149"/>
          </a:xfrm>
          <a:custGeom>
            <a:avLst/>
            <a:gdLst>
              <a:gd name="T0" fmla="*/ 813 w 945"/>
              <a:gd name="T1" fmla="*/ 367 h 367"/>
              <a:gd name="T2" fmla="*/ 133 w 945"/>
              <a:gd name="T3" fmla="*/ 367 h 367"/>
              <a:gd name="T4" fmla="*/ 0 w 945"/>
              <a:gd name="T5" fmla="*/ 0 h 367"/>
              <a:gd name="T6" fmla="*/ 945 w 945"/>
              <a:gd name="T7" fmla="*/ 0 h 367"/>
              <a:gd name="T8" fmla="*/ 813 w 945"/>
              <a:gd name="T9" fmla="*/ 367 h 367"/>
            </a:gdLst>
            <a:ahLst/>
            <a:cxnLst>
              <a:cxn ang="0">
                <a:pos x="T0" y="T1"/>
              </a:cxn>
              <a:cxn ang="0">
                <a:pos x="T2" y="T3"/>
              </a:cxn>
              <a:cxn ang="0">
                <a:pos x="T4" y="T5"/>
              </a:cxn>
              <a:cxn ang="0">
                <a:pos x="T6" y="T7"/>
              </a:cxn>
              <a:cxn ang="0">
                <a:pos x="T8" y="T9"/>
              </a:cxn>
            </a:cxnLst>
            <a:rect l="0" t="0" r="r" b="b"/>
            <a:pathLst>
              <a:path w="945" h="367">
                <a:moveTo>
                  <a:pt x="813" y="367"/>
                </a:moveTo>
                <a:lnTo>
                  <a:pt x="133" y="367"/>
                </a:lnTo>
                <a:lnTo>
                  <a:pt x="0" y="0"/>
                </a:lnTo>
                <a:lnTo>
                  <a:pt x="945" y="0"/>
                </a:lnTo>
                <a:lnTo>
                  <a:pt x="813" y="367"/>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37" name="Freeform 1059"/>
          <p:cNvSpPr/>
          <p:nvPr/>
        </p:nvSpPr>
        <p:spPr bwMode="auto">
          <a:xfrm>
            <a:off x="2849036" y="2986619"/>
            <a:ext cx="1640417" cy="2008716"/>
          </a:xfrm>
          <a:custGeom>
            <a:avLst/>
            <a:gdLst>
              <a:gd name="T0" fmla="*/ 81 w 687"/>
              <a:gd name="T1" fmla="*/ 841 h 841"/>
              <a:gd name="T2" fmla="*/ 344 w 687"/>
              <a:gd name="T3" fmla="*/ 841 h 841"/>
              <a:gd name="T4" fmla="*/ 606 w 687"/>
              <a:gd name="T5" fmla="*/ 841 h 841"/>
              <a:gd name="T6" fmla="*/ 641 w 687"/>
              <a:gd name="T7" fmla="*/ 0 h 841"/>
              <a:gd name="T8" fmla="*/ 46 w 687"/>
              <a:gd name="T9" fmla="*/ 0 h 841"/>
              <a:gd name="T10" fmla="*/ 81 w 687"/>
              <a:gd name="T11" fmla="*/ 841 h 841"/>
            </a:gdLst>
            <a:ahLst/>
            <a:cxnLst>
              <a:cxn ang="0">
                <a:pos x="T0" y="T1"/>
              </a:cxn>
              <a:cxn ang="0">
                <a:pos x="T2" y="T3"/>
              </a:cxn>
              <a:cxn ang="0">
                <a:pos x="T4" y="T5"/>
              </a:cxn>
              <a:cxn ang="0">
                <a:pos x="T6" y="T7"/>
              </a:cxn>
              <a:cxn ang="0">
                <a:pos x="T8" y="T9"/>
              </a:cxn>
              <a:cxn ang="0">
                <a:pos x="T10" y="T11"/>
              </a:cxn>
            </a:cxnLst>
            <a:rect l="0" t="0" r="r" b="b"/>
            <a:pathLst>
              <a:path w="687" h="841">
                <a:moveTo>
                  <a:pt x="81" y="841"/>
                </a:moveTo>
                <a:cubicBezTo>
                  <a:pt x="344" y="841"/>
                  <a:pt x="344" y="841"/>
                  <a:pt x="344" y="841"/>
                </a:cubicBezTo>
                <a:cubicBezTo>
                  <a:pt x="606" y="841"/>
                  <a:pt x="606" y="841"/>
                  <a:pt x="606" y="841"/>
                </a:cubicBezTo>
                <a:cubicBezTo>
                  <a:pt x="687" y="514"/>
                  <a:pt x="682" y="232"/>
                  <a:pt x="641" y="0"/>
                </a:cubicBezTo>
                <a:cubicBezTo>
                  <a:pt x="46" y="0"/>
                  <a:pt x="46" y="0"/>
                  <a:pt x="46" y="0"/>
                </a:cubicBezTo>
                <a:cubicBezTo>
                  <a:pt x="5" y="232"/>
                  <a:pt x="0" y="514"/>
                  <a:pt x="81" y="841"/>
                </a:cubicBezTo>
                <a:close/>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38" name="Freeform 1060"/>
          <p:cNvSpPr/>
          <p:nvPr/>
        </p:nvSpPr>
        <p:spPr bwMode="auto">
          <a:xfrm>
            <a:off x="3155953" y="1902885"/>
            <a:ext cx="1026583" cy="353483"/>
          </a:xfrm>
          <a:custGeom>
            <a:avLst/>
            <a:gdLst>
              <a:gd name="T0" fmla="*/ 0 w 429"/>
              <a:gd name="T1" fmla="*/ 148 h 148"/>
              <a:gd name="T2" fmla="*/ 429 w 429"/>
              <a:gd name="T3" fmla="*/ 148 h 148"/>
              <a:gd name="T4" fmla="*/ 367 w 429"/>
              <a:gd name="T5" fmla="*/ 0 h 148"/>
              <a:gd name="T6" fmla="*/ 63 w 429"/>
              <a:gd name="T7" fmla="*/ 0 h 148"/>
              <a:gd name="T8" fmla="*/ 0 w 429"/>
              <a:gd name="T9" fmla="*/ 148 h 148"/>
            </a:gdLst>
            <a:ahLst/>
            <a:cxnLst>
              <a:cxn ang="0">
                <a:pos x="T0" y="T1"/>
              </a:cxn>
              <a:cxn ang="0">
                <a:pos x="T2" y="T3"/>
              </a:cxn>
              <a:cxn ang="0">
                <a:pos x="T4" y="T5"/>
              </a:cxn>
              <a:cxn ang="0">
                <a:pos x="T6" y="T7"/>
              </a:cxn>
              <a:cxn ang="0">
                <a:pos x="T8" y="T9"/>
              </a:cxn>
            </a:cxnLst>
            <a:rect l="0" t="0" r="r" b="b"/>
            <a:pathLst>
              <a:path w="429" h="148">
                <a:moveTo>
                  <a:pt x="0" y="148"/>
                </a:moveTo>
                <a:cubicBezTo>
                  <a:pt x="429" y="148"/>
                  <a:pt x="429" y="148"/>
                  <a:pt x="429" y="148"/>
                </a:cubicBezTo>
                <a:cubicBezTo>
                  <a:pt x="409" y="94"/>
                  <a:pt x="388" y="44"/>
                  <a:pt x="367" y="0"/>
                </a:cubicBezTo>
                <a:cubicBezTo>
                  <a:pt x="63" y="0"/>
                  <a:pt x="63" y="0"/>
                  <a:pt x="63" y="0"/>
                </a:cubicBezTo>
                <a:cubicBezTo>
                  <a:pt x="42" y="44"/>
                  <a:pt x="20" y="94"/>
                  <a:pt x="0" y="148"/>
                </a:cubicBezTo>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151757" name="Oval 1061"/>
          <p:cNvSpPr>
            <a:spLocks noChangeArrowheads="1"/>
          </p:cNvSpPr>
          <p:nvPr/>
        </p:nvSpPr>
        <p:spPr bwMode="auto">
          <a:xfrm>
            <a:off x="3039535" y="3024719"/>
            <a:ext cx="52917"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58" name="Oval 1062"/>
          <p:cNvSpPr>
            <a:spLocks noChangeArrowheads="1"/>
          </p:cNvSpPr>
          <p:nvPr/>
        </p:nvSpPr>
        <p:spPr bwMode="auto">
          <a:xfrm>
            <a:off x="3172886" y="3024719"/>
            <a:ext cx="52916"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59" name="Oval 1063"/>
          <p:cNvSpPr>
            <a:spLocks noChangeArrowheads="1"/>
          </p:cNvSpPr>
          <p:nvPr/>
        </p:nvSpPr>
        <p:spPr bwMode="auto">
          <a:xfrm>
            <a:off x="3310468" y="3024719"/>
            <a:ext cx="508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60" name="Oval 1064"/>
          <p:cNvSpPr>
            <a:spLocks noChangeArrowheads="1"/>
          </p:cNvSpPr>
          <p:nvPr/>
        </p:nvSpPr>
        <p:spPr bwMode="auto">
          <a:xfrm>
            <a:off x="3443819" y="3024719"/>
            <a:ext cx="508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61" name="Oval 1065"/>
          <p:cNvSpPr>
            <a:spLocks noChangeArrowheads="1"/>
          </p:cNvSpPr>
          <p:nvPr/>
        </p:nvSpPr>
        <p:spPr bwMode="auto">
          <a:xfrm>
            <a:off x="3577168" y="3024719"/>
            <a:ext cx="508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62" name="Oval 1066"/>
          <p:cNvSpPr>
            <a:spLocks noChangeArrowheads="1"/>
          </p:cNvSpPr>
          <p:nvPr/>
        </p:nvSpPr>
        <p:spPr bwMode="auto">
          <a:xfrm>
            <a:off x="3710519" y="3024719"/>
            <a:ext cx="508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63" name="Oval 1067"/>
          <p:cNvSpPr>
            <a:spLocks noChangeArrowheads="1"/>
          </p:cNvSpPr>
          <p:nvPr/>
        </p:nvSpPr>
        <p:spPr bwMode="auto">
          <a:xfrm>
            <a:off x="3843868" y="3024719"/>
            <a:ext cx="52917"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64" name="Oval 1068"/>
          <p:cNvSpPr>
            <a:spLocks noChangeArrowheads="1"/>
          </p:cNvSpPr>
          <p:nvPr/>
        </p:nvSpPr>
        <p:spPr bwMode="auto">
          <a:xfrm>
            <a:off x="3977220" y="3024719"/>
            <a:ext cx="55033"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65" name="Oval 1069"/>
          <p:cNvSpPr>
            <a:spLocks noChangeArrowheads="1"/>
          </p:cNvSpPr>
          <p:nvPr/>
        </p:nvSpPr>
        <p:spPr bwMode="auto">
          <a:xfrm>
            <a:off x="4114801" y="3024719"/>
            <a:ext cx="508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66" name="Oval 1070"/>
          <p:cNvSpPr>
            <a:spLocks noChangeArrowheads="1"/>
          </p:cNvSpPr>
          <p:nvPr/>
        </p:nvSpPr>
        <p:spPr bwMode="auto">
          <a:xfrm>
            <a:off x="4248152" y="3024719"/>
            <a:ext cx="508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67" name="Oval 1071"/>
          <p:cNvSpPr>
            <a:spLocks noChangeArrowheads="1"/>
          </p:cNvSpPr>
          <p:nvPr/>
        </p:nvSpPr>
        <p:spPr bwMode="auto">
          <a:xfrm>
            <a:off x="3232153" y="2178053"/>
            <a:ext cx="4656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68" name="Oval 1072"/>
          <p:cNvSpPr>
            <a:spLocks noChangeArrowheads="1"/>
          </p:cNvSpPr>
          <p:nvPr/>
        </p:nvSpPr>
        <p:spPr bwMode="auto">
          <a:xfrm>
            <a:off x="3350686" y="2178053"/>
            <a:ext cx="44449"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69" name="Oval 1073"/>
          <p:cNvSpPr>
            <a:spLocks noChangeArrowheads="1"/>
          </p:cNvSpPr>
          <p:nvPr/>
        </p:nvSpPr>
        <p:spPr bwMode="auto">
          <a:xfrm>
            <a:off x="3469219" y="2178053"/>
            <a:ext cx="4656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70" name="Oval 1074"/>
          <p:cNvSpPr>
            <a:spLocks noChangeArrowheads="1"/>
          </p:cNvSpPr>
          <p:nvPr/>
        </p:nvSpPr>
        <p:spPr bwMode="auto">
          <a:xfrm>
            <a:off x="3585635" y="2178053"/>
            <a:ext cx="4656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71" name="Oval 1075"/>
          <p:cNvSpPr>
            <a:spLocks noChangeArrowheads="1"/>
          </p:cNvSpPr>
          <p:nvPr/>
        </p:nvSpPr>
        <p:spPr bwMode="auto">
          <a:xfrm>
            <a:off x="3706286" y="2178053"/>
            <a:ext cx="4656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72" name="Oval 1076"/>
          <p:cNvSpPr>
            <a:spLocks noChangeArrowheads="1"/>
          </p:cNvSpPr>
          <p:nvPr/>
        </p:nvSpPr>
        <p:spPr bwMode="auto">
          <a:xfrm>
            <a:off x="3822702" y="2178053"/>
            <a:ext cx="4656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73" name="Oval 1077"/>
          <p:cNvSpPr>
            <a:spLocks noChangeArrowheads="1"/>
          </p:cNvSpPr>
          <p:nvPr/>
        </p:nvSpPr>
        <p:spPr bwMode="auto">
          <a:xfrm>
            <a:off x="3943353" y="2178053"/>
            <a:ext cx="44449"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74" name="Oval 1078"/>
          <p:cNvSpPr>
            <a:spLocks noChangeArrowheads="1"/>
          </p:cNvSpPr>
          <p:nvPr/>
        </p:nvSpPr>
        <p:spPr bwMode="auto">
          <a:xfrm>
            <a:off x="4059769" y="2178053"/>
            <a:ext cx="4656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2057" name="Freeform 1079"/>
          <p:cNvSpPr/>
          <p:nvPr/>
        </p:nvSpPr>
        <p:spPr bwMode="auto">
          <a:xfrm>
            <a:off x="2311402" y="4044952"/>
            <a:ext cx="764117" cy="1143000"/>
          </a:xfrm>
          <a:custGeom>
            <a:avLst/>
            <a:gdLst>
              <a:gd name="T0" fmla="*/ 642 w 642"/>
              <a:gd name="T1" fmla="*/ 761 h 960"/>
              <a:gd name="T2" fmla="*/ 26 w 642"/>
              <a:gd name="T3" fmla="*/ 960 h 960"/>
              <a:gd name="T4" fmla="*/ 0 w 642"/>
              <a:gd name="T5" fmla="*/ 725 h 960"/>
              <a:gd name="T6" fmla="*/ 558 w 642"/>
              <a:gd name="T7" fmla="*/ 0 h 960"/>
              <a:gd name="T8" fmla="*/ 642 w 642"/>
              <a:gd name="T9" fmla="*/ 761 h 960"/>
            </a:gdLst>
            <a:ahLst/>
            <a:cxnLst>
              <a:cxn ang="0">
                <a:pos x="T0" y="T1"/>
              </a:cxn>
              <a:cxn ang="0">
                <a:pos x="T2" y="T3"/>
              </a:cxn>
              <a:cxn ang="0">
                <a:pos x="T4" y="T5"/>
              </a:cxn>
              <a:cxn ang="0">
                <a:pos x="T6" y="T7"/>
              </a:cxn>
              <a:cxn ang="0">
                <a:pos x="T8" y="T9"/>
              </a:cxn>
            </a:cxnLst>
            <a:rect l="0" t="0" r="r" b="b"/>
            <a:pathLst>
              <a:path w="642" h="960">
                <a:moveTo>
                  <a:pt x="642" y="761"/>
                </a:moveTo>
                <a:lnTo>
                  <a:pt x="26" y="960"/>
                </a:lnTo>
                <a:lnTo>
                  <a:pt x="0" y="725"/>
                </a:lnTo>
                <a:lnTo>
                  <a:pt x="558" y="0"/>
                </a:lnTo>
                <a:lnTo>
                  <a:pt x="642"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58" name="Freeform 1080"/>
          <p:cNvSpPr/>
          <p:nvPr/>
        </p:nvSpPr>
        <p:spPr bwMode="auto">
          <a:xfrm>
            <a:off x="4265085" y="4044952"/>
            <a:ext cx="762000" cy="1143000"/>
          </a:xfrm>
          <a:custGeom>
            <a:avLst/>
            <a:gdLst>
              <a:gd name="T0" fmla="*/ 0 w 640"/>
              <a:gd name="T1" fmla="*/ 761 h 960"/>
              <a:gd name="T2" fmla="*/ 614 w 640"/>
              <a:gd name="T3" fmla="*/ 960 h 960"/>
              <a:gd name="T4" fmla="*/ 640 w 640"/>
              <a:gd name="T5" fmla="*/ 725 h 960"/>
              <a:gd name="T6" fmla="*/ 82 w 640"/>
              <a:gd name="T7" fmla="*/ 0 h 960"/>
              <a:gd name="T8" fmla="*/ 0 w 640"/>
              <a:gd name="T9" fmla="*/ 761 h 960"/>
            </a:gdLst>
            <a:ahLst/>
            <a:cxnLst>
              <a:cxn ang="0">
                <a:pos x="T0" y="T1"/>
              </a:cxn>
              <a:cxn ang="0">
                <a:pos x="T2" y="T3"/>
              </a:cxn>
              <a:cxn ang="0">
                <a:pos x="T4" y="T5"/>
              </a:cxn>
              <a:cxn ang="0">
                <a:pos x="T6" y="T7"/>
              </a:cxn>
              <a:cxn ang="0">
                <a:pos x="T8" y="T9"/>
              </a:cxn>
            </a:cxnLst>
            <a:rect l="0" t="0" r="r" b="b"/>
            <a:pathLst>
              <a:path w="640" h="960">
                <a:moveTo>
                  <a:pt x="0" y="761"/>
                </a:moveTo>
                <a:lnTo>
                  <a:pt x="614" y="960"/>
                </a:lnTo>
                <a:lnTo>
                  <a:pt x="640" y="725"/>
                </a:lnTo>
                <a:lnTo>
                  <a:pt x="82" y="0"/>
                </a:lnTo>
                <a:lnTo>
                  <a:pt x="0"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2059" name="Freeform 1081"/>
          <p:cNvSpPr/>
          <p:nvPr/>
        </p:nvSpPr>
        <p:spPr bwMode="auto">
          <a:xfrm>
            <a:off x="3619501" y="4044952"/>
            <a:ext cx="101600" cy="1143000"/>
          </a:xfrm>
          <a:custGeom>
            <a:avLst/>
            <a:gdLst>
              <a:gd name="T0" fmla="*/ 0 w 85"/>
              <a:gd name="T1" fmla="*/ 239 h 960"/>
              <a:gd name="T2" fmla="*/ 43 w 85"/>
              <a:gd name="T3" fmla="*/ 0 h 960"/>
              <a:gd name="T4" fmla="*/ 85 w 85"/>
              <a:gd name="T5" fmla="*/ 239 h 960"/>
              <a:gd name="T6" fmla="*/ 85 w 85"/>
              <a:gd name="T7" fmla="*/ 721 h 960"/>
              <a:gd name="T8" fmla="*/ 43 w 85"/>
              <a:gd name="T9" fmla="*/ 960 h 960"/>
              <a:gd name="T10" fmla="*/ 0 w 85"/>
              <a:gd name="T11" fmla="*/ 721 h 960"/>
              <a:gd name="T12" fmla="*/ 0 w 85"/>
              <a:gd name="T13" fmla="*/ 239 h 960"/>
            </a:gdLst>
            <a:ahLst/>
            <a:cxnLst>
              <a:cxn ang="0">
                <a:pos x="T0" y="T1"/>
              </a:cxn>
              <a:cxn ang="0">
                <a:pos x="T2" y="T3"/>
              </a:cxn>
              <a:cxn ang="0">
                <a:pos x="T4" y="T5"/>
              </a:cxn>
              <a:cxn ang="0">
                <a:pos x="T6" y="T7"/>
              </a:cxn>
              <a:cxn ang="0">
                <a:pos x="T8" y="T9"/>
              </a:cxn>
              <a:cxn ang="0">
                <a:pos x="T10" y="T11"/>
              </a:cxn>
              <a:cxn ang="0">
                <a:pos x="T12" y="T13"/>
              </a:cxn>
            </a:cxnLst>
            <a:rect l="0" t="0" r="r" b="b"/>
            <a:pathLst>
              <a:path w="85" h="960">
                <a:moveTo>
                  <a:pt x="0" y="239"/>
                </a:moveTo>
                <a:lnTo>
                  <a:pt x="43" y="0"/>
                </a:lnTo>
                <a:lnTo>
                  <a:pt x="85" y="239"/>
                </a:lnTo>
                <a:lnTo>
                  <a:pt x="85" y="721"/>
                </a:lnTo>
                <a:lnTo>
                  <a:pt x="43" y="960"/>
                </a:lnTo>
                <a:lnTo>
                  <a:pt x="0" y="721"/>
                </a:lnTo>
                <a:lnTo>
                  <a:pt x="0" y="239"/>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151778" name="Oval 1082"/>
          <p:cNvSpPr>
            <a:spLocks noChangeArrowheads="1"/>
          </p:cNvSpPr>
          <p:nvPr/>
        </p:nvSpPr>
        <p:spPr bwMode="auto">
          <a:xfrm>
            <a:off x="3390902" y="2347386"/>
            <a:ext cx="556684" cy="55456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79" name="Oval 1083"/>
          <p:cNvSpPr>
            <a:spLocks noChangeArrowheads="1"/>
          </p:cNvSpPr>
          <p:nvPr/>
        </p:nvSpPr>
        <p:spPr bwMode="auto">
          <a:xfrm>
            <a:off x="3450168" y="2406652"/>
            <a:ext cx="440267" cy="438149"/>
          </a:xfrm>
          <a:prstGeom prst="ellipse">
            <a:avLst/>
          </a:prstGeom>
          <a:solidFill>
            <a:srgbClr val="009099"/>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80" name="Rectangle 1084"/>
          <p:cNvSpPr>
            <a:spLocks noChangeArrowheads="1"/>
          </p:cNvSpPr>
          <p:nvPr/>
        </p:nvSpPr>
        <p:spPr bwMode="auto">
          <a:xfrm>
            <a:off x="3544512" y="2415901"/>
            <a:ext cx="32861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13080">
              <a:lnSpc>
                <a:spcPct val="93000"/>
              </a:lnSpc>
              <a:spcBef>
                <a:spcPts val="1200"/>
              </a:spcBef>
              <a:buClr>
                <a:schemeClr val="accent1"/>
              </a:buClr>
              <a:buFont typeface="Arial" panose="020B0604020202020204" pitchFamily="34" charset="0"/>
              <a:buChar char="•"/>
              <a:defRPr sz="2100">
                <a:solidFill>
                  <a:schemeClr val="tx2"/>
                </a:solidFill>
                <a:latin typeface="Open Sans" pitchFamily="34" charset="0"/>
              </a:defRPr>
            </a:lvl1pPr>
            <a:lvl2pPr indent="-228600"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2pPr>
            <a:lvl3pPr marL="685800" indent="-228600"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3pPr>
            <a:lvl4pPr marL="973455" indent="-287655"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4pPr>
            <a:lvl5pPr marL="2057400" indent="-228600" defTabSz="513080">
              <a:spcBef>
                <a:spcPct val="20000"/>
              </a:spcBef>
              <a:buClr>
                <a:schemeClr val="accent1"/>
              </a:buClr>
              <a:buFont typeface="Arial" panose="020B0604020202020204" pitchFamily="34" charset="0"/>
              <a:buChar char="»"/>
              <a:defRPr sz="2100">
                <a:solidFill>
                  <a:schemeClr val="bg2"/>
                </a:solidFill>
                <a:latin typeface="Open Sans" pitchFamily="34" charset="0"/>
              </a:defRPr>
            </a:lvl5pPr>
            <a:lvl6pPr marL="25146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6pPr>
            <a:lvl7pPr marL="29718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7pPr>
            <a:lvl8pPr marL="34290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8pPr>
            <a:lvl9pPr marL="38862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9pPr>
          </a:lstStyle>
          <a:p>
            <a:pPr>
              <a:lnSpc>
                <a:spcPct val="100000"/>
              </a:lnSpc>
              <a:spcBef>
                <a:spcPct val="0"/>
              </a:spcBef>
              <a:buClrTx/>
              <a:buFontTx/>
              <a:buNone/>
            </a:pPr>
            <a:r>
              <a:rPr lang="en-US" altLang="zh-CN" sz="2665" dirty="0">
                <a:solidFill>
                  <a:srgbClr val="FCFCFC"/>
                </a:solidFill>
                <a:latin typeface="张海山锐谐体" panose="02000000000000000000"/>
                <a:ea typeface="张海山锐谐体" panose="02000000000000000000"/>
              </a:rPr>
              <a:t>W</a:t>
            </a:r>
            <a:endParaRPr lang="zh-CN" altLang="zh-CN" sz="1335" dirty="0">
              <a:solidFill>
                <a:srgbClr val="000000"/>
              </a:solidFill>
              <a:latin typeface="Arial" panose="020B0604020202020204" pitchFamily="34" charset="0"/>
              <a:ea typeface="张海山锐谐体" panose="02000000000000000000"/>
            </a:endParaRPr>
          </a:p>
        </p:txBody>
      </p:sp>
      <p:sp>
        <p:nvSpPr>
          <p:cNvPr id="2146" name="Freeform 1168"/>
          <p:cNvSpPr/>
          <p:nvPr/>
        </p:nvSpPr>
        <p:spPr bwMode="auto">
          <a:xfrm>
            <a:off x="4015319" y="1896535"/>
            <a:ext cx="118533" cy="239184"/>
          </a:xfrm>
          <a:custGeom>
            <a:avLst/>
            <a:gdLst>
              <a:gd name="T0" fmla="*/ 5 w 49"/>
              <a:gd name="T1" fmla="*/ 0 h 100"/>
              <a:gd name="T2" fmla="*/ 0 w 49"/>
              <a:gd name="T3" fmla="*/ 3 h 100"/>
              <a:gd name="T4" fmla="*/ 7 w 49"/>
              <a:gd name="T5" fmla="*/ 3 h 100"/>
              <a:gd name="T6" fmla="*/ 49 w 49"/>
              <a:gd name="T7" fmla="*/ 100 h 100"/>
              <a:gd name="T8" fmla="*/ 49 w 49"/>
              <a:gd name="T9" fmla="*/ 100 h 100"/>
              <a:gd name="T10" fmla="*/ 5 w 49"/>
              <a:gd name="T11" fmla="*/ 0 h 100"/>
            </a:gdLst>
            <a:ahLst/>
            <a:cxnLst>
              <a:cxn ang="0">
                <a:pos x="T0" y="T1"/>
              </a:cxn>
              <a:cxn ang="0">
                <a:pos x="T2" y="T3"/>
              </a:cxn>
              <a:cxn ang="0">
                <a:pos x="T4" y="T5"/>
              </a:cxn>
              <a:cxn ang="0">
                <a:pos x="T6" y="T7"/>
              </a:cxn>
              <a:cxn ang="0">
                <a:pos x="T8" y="T9"/>
              </a:cxn>
              <a:cxn ang="0">
                <a:pos x="T10" y="T11"/>
              </a:cxn>
            </a:cxnLst>
            <a:rect l="0" t="0" r="r" b="b"/>
            <a:pathLst>
              <a:path w="49" h="100">
                <a:moveTo>
                  <a:pt x="5" y="0"/>
                </a:moveTo>
                <a:cubicBezTo>
                  <a:pt x="3" y="1"/>
                  <a:pt x="2" y="2"/>
                  <a:pt x="0" y="3"/>
                </a:cubicBezTo>
                <a:cubicBezTo>
                  <a:pt x="7" y="3"/>
                  <a:pt x="7" y="3"/>
                  <a:pt x="7" y="3"/>
                </a:cubicBezTo>
                <a:cubicBezTo>
                  <a:pt x="21" y="33"/>
                  <a:pt x="35" y="65"/>
                  <a:pt x="49" y="100"/>
                </a:cubicBezTo>
                <a:cubicBezTo>
                  <a:pt x="49" y="100"/>
                  <a:pt x="49" y="100"/>
                  <a:pt x="49" y="100"/>
                </a:cubicBezTo>
                <a:cubicBezTo>
                  <a:pt x="35" y="64"/>
                  <a:pt x="20" y="31"/>
                  <a:pt x="5" y="0"/>
                </a:cubicBezTo>
              </a:path>
            </a:pathLst>
          </a:custGeom>
          <a:solidFill>
            <a:srgbClr val="C8DFE2"/>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p>
            <a:pPr eaLnBrk="1" hangingPunct="1">
              <a:defRPr/>
            </a:pPr>
            <a:endParaRPr lang="zh-CN" altLang="en-US" sz="1355">
              <a:solidFill>
                <a:prstClr val="black"/>
              </a:solidFill>
            </a:endParaRPr>
          </a:p>
        </p:txBody>
      </p:sp>
      <p:sp>
        <p:nvSpPr>
          <p:cNvPr id="151783" name="Oval 604"/>
          <p:cNvSpPr>
            <a:spLocks noChangeArrowheads="1"/>
          </p:cNvSpPr>
          <p:nvPr/>
        </p:nvSpPr>
        <p:spPr bwMode="auto">
          <a:xfrm>
            <a:off x="3276602" y="60642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84" name="Oval 605"/>
          <p:cNvSpPr>
            <a:spLocks noChangeArrowheads="1"/>
          </p:cNvSpPr>
          <p:nvPr/>
        </p:nvSpPr>
        <p:spPr bwMode="auto">
          <a:xfrm>
            <a:off x="3276602" y="6136220"/>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85" name="Oval 606"/>
          <p:cNvSpPr>
            <a:spLocks noChangeArrowheads="1"/>
          </p:cNvSpPr>
          <p:nvPr/>
        </p:nvSpPr>
        <p:spPr bwMode="auto">
          <a:xfrm>
            <a:off x="3276602" y="62081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86" name="Oval 607"/>
          <p:cNvSpPr>
            <a:spLocks noChangeArrowheads="1"/>
          </p:cNvSpPr>
          <p:nvPr/>
        </p:nvSpPr>
        <p:spPr bwMode="auto">
          <a:xfrm>
            <a:off x="3276602" y="6280153"/>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87" name="Oval 608"/>
          <p:cNvSpPr>
            <a:spLocks noChangeArrowheads="1"/>
          </p:cNvSpPr>
          <p:nvPr/>
        </p:nvSpPr>
        <p:spPr bwMode="auto">
          <a:xfrm>
            <a:off x="3276602" y="6352119"/>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88" name="Oval 609"/>
          <p:cNvSpPr>
            <a:spLocks noChangeArrowheads="1"/>
          </p:cNvSpPr>
          <p:nvPr/>
        </p:nvSpPr>
        <p:spPr bwMode="auto">
          <a:xfrm>
            <a:off x="3276602" y="6419852"/>
            <a:ext cx="2963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89" name="Oval 610"/>
          <p:cNvSpPr>
            <a:spLocks noChangeArrowheads="1"/>
          </p:cNvSpPr>
          <p:nvPr/>
        </p:nvSpPr>
        <p:spPr bwMode="auto">
          <a:xfrm>
            <a:off x="3276602" y="64939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90" name="Oval 611"/>
          <p:cNvSpPr>
            <a:spLocks noChangeArrowheads="1"/>
          </p:cNvSpPr>
          <p:nvPr/>
        </p:nvSpPr>
        <p:spPr bwMode="auto">
          <a:xfrm>
            <a:off x="3276602" y="65637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91" name="Oval 612"/>
          <p:cNvSpPr>
            <a:spLocks noChangeArrowheads="1"/>
          </p:cNvSpPr>
          <p:nvPr/>
        </p:nvSpPr>
        <p:spPr bwMode="auto">
          <a:xfrm>
            <a:off x="3276602" y="66357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92" name="Oval 631"/>
          <p:cNvSpPr>
            <a:spLocks noChangeArrowheads="1"/>
          </p:cNvSpPr>
          <p:nvPr/>
        </p:nvSpPr>
        <p:spPr bwMode="auto">
          <a:xfrm>
            <a:off x="3325286" y="6102353"/>
            <a:ext cx="27516"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93" name="Oval 632"/>
          <p:cNvSpPr>
            <a:spLocks noChangeArrowheads="1"/>
          </p:cNvSpPr>
          <p:nvPr/>
        </p:nvSpPr>
        <p:spPr bwMode="auto">
          <a:xfrm>
            <a:off x="3325286" y="6172202"/>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94" name="Oval 633"/>
          <p:cNvSpPr>
            <a:spLocks noChangeArrowheads="1"/>
          </p:cNvSpPr>
          <p:nvPr/>
        </p:nvSpPr>
        <p:spPr bwMode="auto">
          <a:xfrm>
            <a:off x="3325286" y="6244169"/>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95" name="Oval 634"/>
          <p:cNvSpPr>
            <a:spLocks noChangeArrowheads="1"/>
          </p:cNvSpPr>
          <p:nvPr/>
        </p:nvSpPr>
        <p:spPr bwMode="auto">
          <a:xfrm>
            <a:off x="3325286" y="6316135"/>
            <a:ext cx="27516"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96" name="Oval 635"/>
          <p:cNvSpPr>
            <a:spLocks noChangeArrowheads="1"/>
          </p:cNvSpPr>
          <p:nvPr/>
        </p:nvSpPr>
        <p:spPr bwMode="auto">
          <a:xfrm>
            <a:off x="3325286" y="6383869"/>
            <a:ext cx="27516"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97" name="Oval 636"/>
          <p:cNvSpPr>
            <a:spLocks noChangeArrowheads="1"/>
          </p:cNvSpPr>
          <p:nvPr/>
        </p:nvSpPr>
        <p:spPr bwMode="auto">
          <a:xfrm>
            <a:off x="3325286" y="6457953"/>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98" name="Oval 637"/>
          <p:cNvSpPr>
            <a:spLocks noChangeArrowheads="1"/>
          </p:cNvSpPr>
          <p:nvPr/>
        </p:nvSpPr>
        <p:spPr bwMode="auto">
          <a:xfrm>
            <a:off x="3325286" y="6527802"/>
            <a:ext cx="27516"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799" name="Oval 638"/>
          <p:cNvSpPr>
            <a:spLocks noChangeArrowheads="1"/>
          </p:cNvSpPr>
          <p:nvPr/>
        </p:nvSpPr>
        <p:spPr bwMode="auto">
          <a:xfrm>
            <a:off x="3325286" y="6599769"/>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00" name="Oval 639"/>
          <p:cNvSpPr>
            <a:spLocks noChangeArrowheads="1"/>
          </p:cNvSpPr>
          <p:nvPr/>
        </p:nvSpPr>
        <p:spPr bwMode="auto">
          <a:xfrm>
            <a:off x="3325286" y="6671735"/>
            <a:ext cx="27516"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01" name="Oval 657"/>
          <p:cNvSpPr>
            <a:spLocks noChangeArrowheads="1"/>
          </p:cNvSpPr>
          <p:nvPr/>
        </p:nvSpPr>
        <p:spPr bwMode="auto">
          <a:xfrm>
            <a:off x="3371853" y="60642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02" name="Oval 658"/>
          <p:cNvSpPr>
            <a:spLocks noChangeArrowheads="1"/>
          </p:cNvSpPr>
          <p:nvPr/>
        </p:nvSpPr>
        <p:spPr bwMode="auto">
          <a:xfrm>
            <a:off x="3371853" y="6136220"/>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03" name="Oval 659"/>
          <p:cNvSpPr>
            <a:spLocks noChangeArrowheads="1"/>
          </p:cNvSpPr>
          <p:nvPr/>
        </p:nvSpPr>
        <p:spPr bwMode="auto">
          <a:xfrm>
            <a:off x="3371853" y="62081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04" name="Oval 660"/>
          <p:cNvSpPr>
            <a:spLocks noChangeArrowheads="1"/>
          </p:cNvSpPr>
          <p:nvPr/>
        </p:nvSpPr>
        <p:spPr bwMode="auto">
          <a:xfrm>
            <a:off x="3371853" y="6280153"/>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05" name="Oval 661"/>
          <p:cNvSpPr>
            <a:spLocks noChangeArrowheads="1"/>
          </p:cNvSpPr>
          <p:nvPr/>
        </p:nvSpPr>
        <p:spPr bwMode="auto">
          <a:xfrm>
            <a:off x="3371853" y="6352119"/>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06" name="Oval 662"/>
          <p:cNvSpPr>
            <a:spLocks noChangeArrowheads="1"/>
          </p:cNvSpPr>
          <p:nvPr/>
        </p:nvSpPr>
        <p:spPr bwMode="auto">
          <a:xfrm>
            <a:off x="3371853" y="6419852"/>
            <a:ext cx="2963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07" name="Oval 663"/>
          <p:cNvSpPr>
            <a:spLocks noChangeArrowheads="1"/>
          </p:cNvSpPr>
          <p:nvPr/>
        </p:nvSpPr>
        <p:spPr bwMode="auto">
          <a:xfrm>
            <a:off x="3371853" y="64939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08" name="Oval 664"/>
          <p:cNvSpPr>
            <a:spLocks noChangeArrowheads="1"/>
          </p:cNvSpPr>
          <p:nvPr/>
        </p:nvSpPr>
        <p:spPr bwMode="auto">
          <a:xfrm>
            <a:off x="3371853" y="65637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09" name="Oval 665"/>
          <p:cNvSpPr>
            <a:spLocks noChangeArrowheads="1"/>
          </p:cNvSpPr>
          <p:nvPr/>
        </p:nvSpPr>
        <p:spPr bwMode="auto">
          <a:xfrm>
            <a:off x="3371853" y="66357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10" name="Oval 684"/>
          <p:cNvSpPr>
            <a:spLocks noChangeArrowheads="1"/>
          </p:cNvSpPr>
          <p:nvPr/>
        </p:nvSpPr>
        <p:spPr bwMode="auto">
          <a:xfrm>
            <a:off x="3418420" y="6102353"/>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11" name="Oval 685"/>
          <p:cNvSpPr>
            <a:spLocks noChangeArrowheads="1"/>
          </p:cNvSpPr>
          <p:nvPr/>
        </p:nvSpPr>
        <p:spPr bwMode="auto">
          <a:xfrm>
            <a:off x="3418420" y="61722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12" name="Oval 686"/>
          <p:cNvSpPr>
            <a:spLocks noChangeArrowheads="1"/>
          </p:cNvSpPr>
          <p:nvPr/>
        </p:nvSpPr>
        <p:spPr bwMode="auto">
          <a:xfrm>
            <a:off x="3418420" y="6244169"/>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13" name="Oval 687"/>
          <p:cNvSpPr>
            <a:spLocks noChangeArrowheads="1"/>
          </p:cNvSpPr>
          <p:nvPr/>
        </p:nvSpPr>
        <p:spPr bwMode="auto">
          <a:xfrm>
            <a:off x="3418420" y="6316135"/>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14" name="Oval 688"/>
          <p:cNvSpPr>
            <a:spLocks noChangeArrowheads="1"/>
          </p:cNvSpPr>
          <p:nvPr/>
        </p:nvSpPr>
        <p:spPr bwMode="auto">
          <a:xfrm>
            <a:off x="3418420" y="6383869"/>
            <a:ext cx="2963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15" name="Oval 689"/>
          <p:cNvSpPr>
            <a:spLocks noChangeArrowheads="1"/>
          </p:cNvSpPr>
          <p:nvPr/>
        </p:nvSpPr>
        <p:spPr bwMode="auto">
          <a:xfrm>
            <a:off x="3418420" y="64579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16" name="Oval 690"/>
          <p:cNvSpPr>
            <a:spLocks noChangeArrowheads="1"/>
          </p:cNvSpPr>
          <p:nvPr/>
        </p:nvSpPr>
        <p:spPr bwMode="auto">
          <a:xfrm>
            <a:off x="3418420" y="6527802"/>
            <a:ext cx="2963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17" name="Oval 691"/>
          <p:cNvSpPr>
            <a:spLocks noChangeArrowheads="1"/>
          </p:cNvSpPr>
          <p:nvPr/>
        </p:nvSpPr>
        <p:spPr bwMode="auto">
          <a:xfrm>
            <a:off x="3418420" y="6599769"/>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18" name="Oval 692"/>
          <p:cNvSpPr>
            <a:spLocks noChangeArrowheads="1"/>
          </p:cNvSpPr>
          <p:nvPr/>
        </p:nvSpPr>
        <p:spPr bwMode="auto">
          <a:xfrm>
            <a:off x="3418420" y="6671735"/>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19" name="Oval 710"/>
          <p:cNvSpPr>
            <a:spLocks noChangeArrowheads="1"/>
          </p:cNvSpPr>
          <p:nvPr/>
        </p:nvSpPr>
        <p:spPr bwMode="auto">
          <a:xfrm>
            <a:off x="3464986" y="6064253"/>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20" name="Oval 711"/>
          <p:cNvSpPr>
            <a:spLocks noChangeArrowheads="1"/>
          </p:cNvSpPr>
          <p:nvPr/>
        </p:nvSpPr>
        <p:spPr bwMode="auto">
          <a:xfrm>
            <a:off x="3464986" y="6136220"/>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21" name="Oval 712"/>
          <p:cNvSpPr>
            <a:spLocks noChangeArrowheads="1"/>
          </p:cNvSpPr>
          <p:nvPr/>
        </p:nvSpPr>
        <p:spPr bwMode="auto">
          <a:xfrm>
            <a:off x="3464986" y="6208186"/>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22" name="Oval 713"/>
          <p:cNvSpPr>
            <a:spLocks noChangeArrowheads="1"/>
          </p:cNvSpPr>
          <p:nvPr/>
        </p:nvSpPr>
        <p:spPr bwMode="auto">
          <a:xfrm>
            <a:off x="3464986" y="6280153"/>
            <a:ext cx="31749"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23" name="Oval 714"/>
          <p:cNvSpPr>
            <a:spLocks noChangeArrowheads="1"/>
          </p:cNvSpPr>
          <p:nvPr/>
        </p:nvSpPr>
        <p:spPr bwMode="auto">
          <a:xfrm>
            <a:off x="3464986" y="6352119"/>
            <a:ext cx="31749"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24" name="Oval 715"/>
          <p:cNvSpPr>
            <a:spLocks noChangeArrowheads="1"/>
          </p:cNvSpPr>
          <p:nvPr/>
        </p:nvSpPr>
        <p:spPr bwMode="auto">
          <a:xfrm>
            <a:off x="3464986" y="6419852"/>
            <a:ext cx="31749"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25" name="Oval 716"/>
          <p:cNvSpPr>
            <a:spLocks noChangeArrowheads="1"/>
          </p:cNvSpPr>
          <p:nvPr/>
        </p:nvSpPr>
        <p:spPr bwMode="auto">
          <a:xfrm>
            <a:off x="3464986" y="6493936"/>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26" name="Oval 717"/>
          <p:cNvSpPr>
            <a:spLocks noChangeArrowheads="1"/>
          </p:cNvSpPr>
          <p:nvPr/>
        </p:nvSpPr>
        <p:spPr bwMode="auto">
          <a:xfrm>
            <a:off x="3464986" y="6563786"/>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27" name="Oval 718"/>
          <p:cNvSpPr>
            <a:spLocks noChangeArrowheads="1"/>
          </p:cNvSpPr>
          <p:nvPr/>
        </p:nvSpPr>
        <p:spPr bwMode="auto">
          <a:xfrm>
            <a:off x="3464986" y="6635753"/>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28" name="Oval 737"/>
          <p:cNvSpPr>
            <a:spLocks noChangeArrowheads="1"/>
          </p:cNvSpPr>
          <p:nvPr/>
        </p:nvSpPr>
        <p:spPr bwMode="auto">
          <a:xfrm>
            <a:off x="3513668" y="6102353"/>
            <a:ext cx="2751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29" name="Oval 738"/>
          <p:cNvSpPr>
            <a:spLocks noChangeArrowheads="1"/>
          </p:cNvSpPr>
          <p:nvPr/>
        </p:nvSpPr>
        <p:spPr bwMode="auto">
          <a:xfrm>
            <a:off x="3513668" y="6172202"/>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30" name="Oval 739"/>
          <p:cNvSpPr>
            <a:spLocks noChangeArrowheads="1"/>
          </p:cNvSpPr>
          <p:nvPr/>
        </p:nvSpPr>
        <p:spPr bwMode="auto">
          <a:xfrm>
            <a:off x="3513668" y="6244169"/>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31" name="Oval 740"/>
          <p:cNvSpPr>
            <a:spLocks noChangeArrowheads="1"/>
          </p:cNvSpPr>
          <p:nvPr/>
        </p:nvSpPr>
        <p:spPr bwMode="auto">
          <a:xfrm>
            <a:off x="3513668" y="6316135"/>
            <a:ext cx="2751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32" name="Oval 741"/>
          <p:cNvSpPr>
            <a:spLocks noChangeArrowheads="1"/>
          </p:cNvSpPr>
          <p:nvPr/>
        </p:nvSpPr>
        <p:spPr bwMode="auto">
          <a:xfrm>
            <a:off x="3513668" y="6383869"/>
            <a:ext cx="2751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33" name="Oval 742"/>
          <p:cNvSpPr>
            <a:spLocks noChangeArrowheads="1"/>
          </p:cNvSpPr>
          <p:nvPr/>
        </p:nvSpPr>
        <p:spPr bwMode="auto">
          <a:xfrm>
            <a:off x="3513668" y="6457953"/>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34" name="Oval 743"/>
          <p:cNvSpPr>
            <a:spLocks noChangeArrowheads="1"/>
          </p:cNvSpPr>
          <p:nvPr/>
        </p:nvSpPr>
        <p:spPr bwMode="auto">
          <a:xfrm>
            <a:off x="3513668" y="6527802"/>
            <a:ext cx="2751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35" name="Oval 744"/>
          <p:cNvSpPr>
            <a:spLocks noChangeArrowheads="1"/>
          </p:cNvSpPr>
          <p:nvPr/>
        </p:nvSpPr>
        <p:spPr bwMode="auto">
          <a:xfrm>
            <a:off x="3513668" y="6599769"/>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36" name="Oval 745"/>
          <p:cNvSpPr>
            <a:spLocks noChangeArrowheads="1"/>
          </p:cNvSpPr>
          <p:nvPr/>
        </p:nvSpPr>
        <p:spPr bwMode="auto">
          <a:xfrm>
            <a:off x="3513668" y="6671735"/>
            <a:ext cx="2751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37" name="Oval 763"/>
          <p:cNvSpPr>
            <a:spLocks noChangeArrowheads="1"/>
          </p:cNvSpPr>
          <p:nvPr/>
        </p:nvSpPr>
        <p:spPr bwMode="auto">
          <a:xfrm>
            <a:off x="3560236" y="60642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38" name="Oval 764"/>
          <p:cNvSpPr>
            <a:spLocks noChangeArrowheads="1"/>
          </p:cNvSpPr>
          <p:nvPr/>
        </p:nvSpPr>
        <p:spPr bwMode="auto">
          <a:xfrm>
            <a:off x="3560236" y="6136220"/>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39" name="Oval 765"/>
          <p:cNvSpPr>
            <a:spLocks noChangeArrowheads="1"/>
          </p:cNvSpPr>
          <p:nvPr/>
        </p:nvSpPr>
        <p:spPr bwMode="auto">
          <a:xfrm>
            <a:off x="3560236" y="62081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40" name="Oval 766"/>
          <p:cNvSpPr>
            <a:spLocks noChangeArrowheads="1"/>
          </p:cNvSpPr>
          <p:nvPr/>
        </p:nvSpPr>
        <p:spPr bwMode="auto">
          <a:xfrm>
            <a:off x="3560236" y="6280153"/>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41" name="Oval 767"/>
          <p:cNvSpPr>
            <a:spLocks noChangeArrowheads="1"/>
          </p:cNvSpPr>
          <p:nvPr/>
        </p:nvSpPr>
        <p:spPr bwMode="auto">
          <a:xfrm>
            <a:off x="3560236" y="6352119"/>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42" name="Oval 768"/>
          <p:cNvSpPr>
            <a:spLocks noChangeArrowheads="1"/>
          </p:cNvSpPr>
          <p:nvPr/>
        </p:nvSpPr>
        <p:spPr bwMode="auto">
          <a:xfrm>
            <a:off x="3560236" y="6419852"/>
            <a:ext cx="2963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43" name="Oval 769"/>
          <p:cNvSpPr>
            <a:spLocks noChangeArrowheads="1"/>
          </p:cNvSpPr>
          <p:nvPr/>
        </p:nvSpPr>
        <p:spPr bwMode="auto">
          <a:xfrm>
            <a:off x="3560236" y="64939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44" name="Oval 770"/>
          <p:cNvSpPr>
            <a:spLocks noChangeArrowheads="1"/>
          </p:cNvSpPr>
          <p:nvPr/>
        </p:nvSpPr>
        <p:spPr bwMode="auto">
          <a:xfrm>
            <a:off x="3560236" y="65637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45" name="Oval 771"/>
          <p:cNvSpPr>
            <a:spLocks noChangeArrowheads="1"/>
          </p:cNvSpPr>
          <p:nvPr/>
        </p:nvSpPr>
        <p:spPr bwMode="auto">
          <a:xfrm>
            <a:off x="3560236" y="66357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46" name="Oval 791"/>
          <p:cNvSpPr>
            <a:spLocks noChangeArrowheads="1"/>
          </p:cNvSpPr>
          <p:nvPr/>
        </p:nvSpPr>
        <p:spPr bwMode="auto">
          <a:xfrm>
            <a:off x="3608919" y="6102353"/>
            <a:ext cx="27516"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47" name="Oval 792"/>
          <p:cNvSpPr>
            <a:spLocks noChangeArrowheads="1"/>
          </p:cNvSpPr>
          <p:nvPr/>
        </p:nvSpPr>
        <p:spPr bwMode="auto">
          <a:xfrm>
            <a:off x="3608919" y="6172202"/>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48" name="Oval 793"/>
          <p:cNvSpPr>
            <a:spLocks noChangeArrowheads="1"/>
          </p:cNvSpPr>
          <p:nvPr/>
        </p:nvSpPr>
        <p:spPr bwMode="auto">
          <a:xfrm>
            <a:off x="3608919" y="6244169"/>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49" name="Oval 794"/>
          <p:cNvSpPr>
            <a:spLocks noChangeArrowheads="1"/>
          </p:cNvSpPr>
          <p:nvPr/>
        </p:nvSpPr>
        <p:spPr bwMode="auto">
          <a:xfrm>
            <a:off x="3608919" y="6316135"/>
            <a:ext cx="27516"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50" name="Oval 795"/>
          <p:cNvSpPr>
            <a:spLocks noChangeArrowheads="1"/>
          </p:cNvSpPr>
          <p:nvPr/>
        </p:nvSpPr>
        <p:spPr bwMode="auto">
          <a:xfrm>
            <a:off x="3608919" y="6383869"/>
            <a:ext cx="27516"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51" name="Oval 796"/>
          <p:cNvSpPr>
            <a:spLocks noChangeArrowheads="1"/>
          </p:cNvSpPr>
          <p:nvPr/>
        </p:nvSpPr>
        <p:spPr bwMode="auto">
          <a:xfrm>
            <a:off x="3608919" y="6457953"/>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52" name="Oval 797"/>
          <p:cNvSpPr>
            <a:spLocks noChangeArrowheads="1"/>
          </p:cNvSpPr>
          <p:nvPr/>
        </p:nvSpPr>
        <p:spPr bwMode="auto">
          <a:xfrm>
            <a:off x="3608919" y="6527802"/>
            <a:ext cx="27516"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53" name="Oval 798"/>
          <p:cNvSpPr>
            <a:spLocks noChangeArrowheads="1"/>
          </p:cNvSpPr>
          <p:nvPr/>
        </p:nvSpPr>
        <p:spPr bwMode="auto">
          <a:xfrm>
            <a:off x="3608919" y="6599769"/>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54" name="Oval 799"/>
          <p:cNvSpPr>
            <a:spLocks noChangeArrowheads="1"/>
          </p:cNvSpPr>
          <p:nvPr/>
        </p:nvSpPr>
        <p:spPr bwMode="auto">
          <a:xfrm>
            <a:off x="3608919" y="6671735"/>
            <a:ext cx="27516"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55" name="Oval 817"/>
          <p:cNvSpPr>
            <a:spLocks noChangeArrowheads="1"/>
          </p:cNvSpPr>
          <p:nvPr/>
        </p:nvSpPr>
        <p:spPr bwMode="auto">
          <a:xfrm>
            <a:off x="3653369" y="6064253"/>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56" name="Oval 818"/>
          <p:cNvSpPr>
            <a:spLocks noChangeArrowheads="1"/>
          </p:cNvSpPr>
          <p:nvPr/>
        </p:nvSpPr>
        <p:spPr bwMode="auto">
          <a:xfrm>
            <a:off x="3653369" y="6136220"/>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57" name="Oval 819"/>
          <p:cNvSpPr>
            <a:spLocks noChangeArrowheads="1"/>
          </p:cNvSpPr>
          <p:nvPr/>
        </p:nvSpPr>
        <p:spPr bwMode="auto">
          <a:xfrm>
            <a:off x="3653369" y="6208186"/>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58" name="Oval 820"/>
          <p:cNvSpPr>
            <a:spLocks noChangeArrowheads="1"/>
          </p:cNvSpPr>
          <p:nvPr/>
        </p:nvSpPr>
        <p:spPr bwMode="auto">
          <a:xfrm>
            <a:off x="3653369" y="6280153"/>
            <a:ext cx="31751"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59" name="Oval 821"/>
          <p:cNvSpPr>
            <a:spLocks noChangeArrowheads="1"/>
          </p:cNvSpPr>
          <p:nvPr/>
        </p:nvSpPr>
        <p:spPr bwMode="auto">
          <a:xfrm>
            <a:off x="3653369" y="6352119"/>
            <a:ext cx="31751"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60" name="Oval 822"/>
          <p:cNvSpPr>
            <a:spLocks noChangeArrowheads="1"/>
          </p:cNvSpPr>
          <p:nvPr/>
        </p:nvSpPr>
        <p:spPr bwMode="auto">
          <a:xfrm>
            <a:off x="3653369" y="6419852"/>
            <a:ext cx="31751"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61" name="Oval 823"/>
          <p:cNvSpPr>
            <a:spLocks noChangeArrowheads="1"/>
          </p:cNvSpPr>
          <p:nvPr/>
        </p:nvSpPr>
        <p:spPr bwMode="auto">
          <a:xfrm>
            <a:off x="3653369" y="6493936"/>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62" name="Oval 824"/>
          <p:cNvSpPr>
            <a:spLocks noChangeArrowheads="1"/>
          </p:cNvSpPr>
          <p:nvPr/>
        </p:nvSpPr>
        <p:spPr bwMode="auto">
          <a:xfrm>
            <a:off x="3653369" y="6563786"/>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63" name="Oval 825"/>
          <p:cNvSpPr>
            <a:spLocks noChangeArrowheads="1"/>
          </p:cNvSpPr>
          <p:nvPr/>
        </p:nvSpPr>
        <p:spPr bwMode="auto">
          <a:xfrm>
            <a:off x="3653369" y="6635753"/>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64" name="Oval 844"/>
          <p:cNvSpPr>
            <a:spLocks noChangeArrowheads="1"/>
          </p:cNvSpPr>
          <p:nvPr/>
        </p:nvSpPr>
        <p:spPr bwMode="auto">
          <a:xfrm>
            <a:off x="3702052" y="6102353"/>
            <a:ext cx="31749"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65" name="Oval 845"/>
          <p:cNvSpPr>
            <a:spLocks noChangeArrowheads="1"/>
          </p:cNvSpPr>
          <p:nvPr/>
        </p:nvSpPr>
        <p:spPr bwMode="auto">
          <a:xfrm>
            <a:off x="3702052" y="6172202"/>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66" name="Oval 846"/>
          <p:cNvSpPr>
            <a:spLocks noChangeArrowheads="1"/>
          </p:cNvSpPr>
          <p:nvPr/>
        </p:nvSpPr>
        <p:spPr bwMode="auto">
          <a:xfrm>
            <a:off x="3702052" y="6244169"/>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67" name="Oval 847"/>
          <p:cNvSpPr>
            <a:spLocks noChangeArrowheads="1"/>
          </p:cNvSpPr>
          <p:nvPr/>
        </p:nvSpPr>
        <p:spPr bwMode="auto">
          <a:xfrm>
            <a:off x="3702052" y="6316135"/>
            <a:ext cx="31749"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68" name="Oval 848"/>
          <p:cNvSpPr>
            <a:spLocks noChangeArrowheads="1"/>
          </p:cNvSpPr>
          <p:nvPr/>
        </p:nvSpPr>
        <p:spPr bwMode="auto">
          <a:xfrm>
            <a:off x="3702052" y="6383869"/>
            <a:ext cx="31749"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69" name="Oval 849"/>
          <p:cNvSpPr>
            <a:spLocks noChangeArrowheads="1"/>
          </p:cNvSpPr>
          <p:nvPr/>
        </p:nvSpPr>
        <p:spPr bwMode="auto">
          <a:xfrm>
            <a:off x="3702052" y="6457953"/>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70" name="Oval 850"/>
          <p:cNvSpPr>
            <a:spLocks noChangeArrowheads="1"/>
          </p:cNvSpPr>
          <p:nvPr/>
        </p:nvSpPr>
        <p:spPr bwMode="auto">
          <a:xfrm>
            <a:off x="3702052" y="6527802"/>
            <a:ext cx="31749"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71" name="Oval 851"/>
          <p:cNvSpPr>
            <a:spLocks noChangeArrowheads="1"/>
          </p:cNvSpPr>
          <p:nvPr/>
        </p:nvSpPr>
        <p:spPr bwMode="auto">
          <a:xfrm>
            <a:off x="3702052" y="6599769"/>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72" name="Oval 852"/>
          <p:cNvSpPr>
            <a:spLocks noChangeArrowheads="1"/>
          </p:cNvSpPr>
          <p:nvPr/>
        </p:nvSpPr>
        <p:spPr bwMode="auto">
          <a:xfrm>
            <a:off x="3702052" y="6671735"/>
            <a:ext cx="31749"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73" name="Oval 870"/>
          <p:cNvSpPr>
            <a:spLocks noChangeArrowheads="1"/>
          </p:cNvSpPr>
          <p:nvPr/>
        </p:nvSpPr>
        <p:spPr bwMode="auto">
          <a:xfrm>
            <a:off x="3748620" y="60642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74" name="Oval 871"/>
          <p:cNvSpPr>
            <a:spLocks noChangeArrowheads="1"/>
          </p:cNvSpPr>
          <p:nvPr/>
        </p:nvSpPr>
        <p:spPr bwMode="auto">
          <a:xfrm>
            <a:off x="3748620" y="6136220"/>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75" name="Oval 872"/>
          <p:cNvSpPr>
            <a:spLocks noChangeArrowheads="1"/>
          </p:cNvSpPr>
          <p:nvPr/>
        </p:nvSpPr>
        <p:spPr bwMode="auto">
          <a:xfrm>
            <a:off x="3748620" y="62081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76" name="Oval 873"/>
          <p:cNvSpPr>
            <a:spLocks noChangeArrowheads="1"/>
          </p:cNvSpPr>
          <p:nvPr/>
        </p:nvSpPr>
        <p:spPr bwMode="auto">
          <a:xfrm>
            <a:off x="3748620" y="6280153"/>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77" name="Oval 874"/>
          <p:cNvSpPr>
            <a:spLocks noChangeArrowheads="1"/>
          </p:cNvSpPr>
          <p:nvPr/>
        </p:nvSpPr>
        <p:spPr bwMode="auto">
          <a:xfrm>
            <a:off x="3748620" y="6352119"/>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78" name="Oval 875"/>
          <p:cNvSpPr>
            <a:spLocks noChangeArrowheads="1"/>
          </p:cNvSpPr>
          <p:nvPr/>
        </p:nvSpPr>
        <p:spPr bwMode="auto">
          <a:xfrm>
            <a:off x="3748620" y="6419852"/>
            <a:ext cx="2963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79" name="Oval 876"/>
          <p:cNvSpPr>
            <a:spLocks noChangeArrowheads="1"/>
          </p:cNvSpPr>
          <p:nvPr/>
        </p:nvSpPr>
        <p:spPr bwMode="auto">
          <a:xfrm>
            <a:off x="3748620" y="64939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80" name="Oval 877"/>
          <p:cNvSpPr>
            <a:spLocks noChangeArrowheads="1"/>
          </p:cNvSpPr>
          <p:nvPr/>
        </p:nvSpPr>
        <p:spPr bwMode="auto">
          <a:xfrm>
            <a:off x="3748620" y="65637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81" name="Oval 878"/>
          <p:cNvSpPr>
            <a:spLocks noChangeArrowheads="1"/>
          </p:cNvSpPr>
          <p:nvPr/>
        </p:nvSpPr>
        <p:spPr bwMode="auto">
          <a:xfrm>
            <a:off x="3748620" y="66357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82" name="Oval 897"/>
          <p:cNvSpPr>
            <a:spLocks noChangeArrowheads="1"/>
          </p:cNvSpPr>
          <p:nvPr/>
        </p:nvSpPr>
        <p:spPr bwMode="auto">
          <a:xfrm>
            <a:off x="3797302" y="6102353"/>
            <a:ext cx="2751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83" name="Oval 898"/>
          <p:cNvSpPr>
            <a:spLocks noChangeArrowheads="1"/>
          </p:cNvSpPr>
          <p:nvPr/>
        </p:nvSpPr>
        <p:spPr bwMode="auto">
          <a:xfrm>
            <a:off x="3797302" y="6172202"/>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84" name="Oval 899"/>
          <p:cNvSpPr>
            <a:spLocks noChangeArrowheads="1"/>
          </p:cNvSpPr>
          <p:nvPr/>
        </p:nvSpPr>
        <p:spPr bwMode="auto">
          <a:xfrm>
            <a:off x="3797302" y="6244169"/>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85" name="Oval 900"/>
          <p:cNvSpPr>
            <a:spLocks noChangeArrowheads="1"/>
          </p:cNvSpPr>
          <p:nvPr/>
        </p:nvSpPr>
        <p:spPr bwMode="auto">
          <a:xfrm>
            <a:off x="3797302" y="6316135"/>
            <a:ext cx="2751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86" name="Oval 901"/>
          <p:cNvSpPr>
            <a:spLocks noChangeArrowheads="1"/>
          </p:cNvSpPr>
          <p:nvPr/>
        </p:nvSpPr>
        <p:spPr bwMode="auto">
          <a:xfrm>
            <a:off x="3797302" y="6383869"/>
            <a:ext cx="2751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87" name="Oval 902"/>
          <p:cNvSpPr>
            <a:spLocks noChangeArrowheads="1"/>
          </p:cNvSpPr>
          <p:nvPr/>
        </p:nvSpPr>
        <p:spPr bwMode="auto">
          <a:xfrm>
            <a:off x="3797302" y="6457953"/>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88" name="Oval 903"/>
          <p:cNvSpPr>
            <a:spLocks noChangeArrowheads="1"/>
          </p:cNvSpPr>
          <p:nvPr/>
        </p:nvSpPr>
        <p:spPr bwMode="auto">
          <a:xfrm>
            <a:off x="3797302" y="6527802"/>
            <a:ext cx="2751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89" name="Oval 904"/>
          <p:cNvSpPr>
            <a:spLocks noChangeArrowheads="1"/>
          </p:cNvSpPr>
          <p:nvPr/>
        </p:nvSpPr>
        <p:spPr bwMode="auto">
          <a:xfrm>
            <a:off x="3797302" y="6599769"/>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90" name="Oval 905"/>
          <p:cNvSpPr>
            <a:spLocks noChangeArrowheads="1"/>
          </p:cNvSpPr>
          <p:nvPr/>
        </p:nvSpPr>
        <p:spPr bwMode="auto">
          <a:xfrm>
            <a:off x="3797302" y="6671735"/>
            <a:ext cx="2751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91" name="Oval 923"/>
          <p:cNvSpPr>
            <a:spLocks noChangeArrowheads="1"/>
          </p:cNvSpPr>
          <p:nvPr/>
        </p:nvSpPr>
        <p:spPr bwMode="auto">
          <a:xfrm>
            <a:off x="3843869" y="60642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92" name="Oval 924"/>
          <p:cNvSpPr>
            <a:spLocks noChangeArrowheads="1"/>
          </p:cNvSpPr>
          <p:nvPr/>
        </p:nvSpPr>
        <p:spPr bwMode="auto">
          <a:xfrm>
            <a:off x="3843869" y="6136220"/>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93" name="Oval 925"/>
          <p:cNvSpPr>
            <a:spLocks noChangeArrowheads="1"/>
          </p:cNvSpPr>
          <p:nvPr/>
        </p:nvSpPr>
        <p:spPr bwMode="auto">
          <a:xfrm>
            <a:off x="3843869" y="62081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94" name="Oval 926"/>
          <p:cNvSpPr>
            <a:spLocks noChangeArrowheads="1"/>
          </p:cNvSpPr>
          <p:nvPr/>
        </p:nvSpPr>
        <p:spPr bwMode="auto">
          <a:xfrm>
            <a:off x="3843869" y="6280153"/>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95" name="Oval 927"/>
          <p:cNvSpPr>
            <a:spLocks noChangeArrowheads="1"/>
          </p:cNvSpPr>
          <p:nvPr/>
        </p:nvSpPr>
        <p:spPr bwMode="auto">
          <a:xfrm>
            <a:off x="3843869" y="6352119"/>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96" name="Oval 928"/>
          <p:cNvSpPr>
            <a:spLocks noChangeArrowheads="1"/>
          </p:cNvSpPr>
          <p:nvPr/>
        </p:nvSpPr>
        <p:spPr bwMode="auto">
          <a:xfrm>
            <a:off x="3843869" y="6419852"/>
            <a:ext cx="2963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97" name="Oval 929"/>
          <p:cNvSpPr>
            <a:spLocks noChangeArrowheads="1"/>
          </p:cNvSpPr>
          <p:nvPr/>
        </p:nvSpPr>
        <p:spPr bwMode="auto">
          <a:xfrm>
            <a:off x="3843869" y="649393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98" name="Oval 930"/>
          <p:cNvSpPr>
            <a:spLocks noChangeArrowheads="1"/>
          </p:cNvSpPr>
          <p:nvPr/>
        </p:nvSpPr>
        <p:spPr bwMode="auto">
          <a:xfrm>
            <a:off x="3843869" y="6563786"/>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899" name="Oval 931"/>
          <p:cNvSpPr>
            <a:spLocks noChangeArrowheads="1"/>
          </p:cNvSpPr>
          <p:nvPr/>
        </p:nvSpPr>
        <p:spPr bwMode="auto">
          <a:xfrm>
            <a:off x="3843869" y="66357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00" name="Oval 950"/>
          <p:cNvSpPr>
            <a:spLocks noChangeArrowheads="1"/>
          </p:cNvSpPr>
          <p:nvPr/>
        </p:nvSpPr>
        <p:spPr bwMode="auto">
          <a:xfrm>
            <a:off x="3892553" y="6102353"/>
            <a:ext cx="27516"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01" name="Oval 951"/>
          <p:cNvSpPr>
            <a:spLocks noChangeArrowheads="1"/>
          </p:cNvSpPr>
          <p:nvPr/>
        </p:nvSpPr>
        <p:spPr bwMode="auto">
          <a:xfrm>
            <a:off x="3892553" y="6172202"/>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02" name="Oval 952"/>
          <p:cNvSpPr>
            <a:spLocks noChangeArrowheads="1"/>
          </p:cNvSpPr>
          <p:nvPr/>
        </p:nvSpPr>
        <p:spPr bwMode="auto">
          <a:xfrm>
            <a:off x="3892553" y="6244169"/>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03" name="Oval 953"/>
          <p:cNvSpPr>
            <a:spLocks noChangeArrowheads="1"/>
          </p:cNvSpPr>
          <p:nvPr/>
        </p:nvSpPr>
        <p:spPr bwMode="auto">
          <a:xfrm>
            <a:off x="3892553" y="6316135"/>
            <a:ext cx="27516"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04" name="Oval 954"/>
          <p:cNvSpPr>
            <a:spLocks noChangeArrowheads="1"/>
          </p:cNvSpPr>
          <p:nvPr/>
        </p:nvSpPr>
        <p:spPr bwMode="auto">
          <a:xfrm>
            <a:off x="3892553" y="6383869"/>
            <a:ext cx="27516"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05" name="Oval 955"/>
          <p:cNvSpPr>
            <a:spLocks noChangeArrowheads="1"/>
          </p:cNvSpPr>
          <p:nvPr/>
        </p:nvSpPr>
        <p:spPr bwMode="auto">
          <a:xfrm>
            <a:off x="3892553" y="6457953"/>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06" name="Oval 956"/>
          <p:cNvSpPr>
            <a:spLocks noChangeArrowheads="1"/>
          </p:cNvSpPr>
          <p:nvPr/>
        </p:nvSpPr>
        <p:spPr bwMode="auto">
          <a:xfrm>
            <a:off x="3892553" y="6527802"/>
            <a:ext cx="27516"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07" name="Oval 957"/>
          <p:cNvSpPr>
            <a:spLocks noChangeArrowheads="1"/>
          </p:cNvSpPr>
          <p:nvPr/>
        </p:nvSpPr>
        <p:spPr bwMode="auto">
          <a:xfrm>
            <a:off x="3892553" y="6599769"/>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08" name="Oval 958"/>
          <p:cNvSpPr>
            <a:spLocks noChangeArrowheads="1"/>
          </p:cNvSpPr>
          <p:nvPr/>
        </p:nvSpPr>
        <p:spPr bwMode="auto">
          <a:xfrm>
            <a:off x="3892553" y="6671735"/>
            <a:ext cx="27516"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09" name="Oval 976"/>
          <p:cNvSpPr>
            <a:spLocks noChangeArrowheads="1"/>
          </p:cNvSpPr>
          <p:nvPr/>
        </p:nvSpPr>
        <p:spPr bwMode="auto">
          <a:xfrm>
            <a:off x="3937002" y="6064253"/>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10" name="Oval 977"/>
          <p:cNvSpPr>
            <a:spLocks noChangeArrowheads="1"/>
          </p:cNvSpPr>
          <p:nvPr/>
        </p:nvSpPr>
        <p:spPr bwMode="auto">
          <a:xfrm>
            <a:off x="3937002" y="6136220"/>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11" name="Oval 978"/>
          <p:cNvSpPr>
            <a:spLocks noChangeArrowheads="1"/>
          </p:cNvSpPr>
          <p:nvPr/>
        </p:nvSpPr>
        <p:spPr bwMode="auto">
          <a:xfrm>
            <a:off x="3937002" y="6208186"/>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12" name="Oval 979"/>
          <p:cNvSpPr>
            <a:spLocks noChangeArrowheads="1"/>
          </p:cNvSpPr>
          <p:nvPr/>
        </p:nvSpPr>
        <p:spPr bwMode="auto">
          <a:xfrm>
            <a:off x="3937002" y="6280153"/>
            <a:ext cx="31751"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13" name="Oval 980"/>
          <p:cNvSpPr>
            <a:spLocks noChangeArrowheads="1"/>
          </p:cNvSpPr>
          <p:nvPr/>
        </p:nvSpPr>
        <p:spPr bwMode="auto">
          <a:xfrm>
            <a:off x="3937002" y="6352119"/>
            <a:ext cx="31751"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14" name="Oval 981"/>
          <p:cNvSpPr>
            <a:spLocks noChangeArrowheads="1"/>
          </p:cNvSpPr>
          <p:nvPr/>
        </p:nvSpPr>
        <p:spPr bwMode="auto">
          <a:xfrm>
            <a:off x="3937002" y="6419852"/>
            <a:ext cx="31751"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15" name="Oval 982"/>
          <p:cNvSpPr>
            <a:spLocks noChangeArrowheads="1"/>
          </p:cNvSpPr>
          <p:nvPr/>
        </p:nvSpPr>
        <p:spPr bwMode="auto">
          <a:xfrm>
            <a:off x="3937002" y="6493936"/>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16" name="Oval 983"/>
          <p:cNvSpPr>
            <a:spLocks noChangeArrowheads="1"/>
          </p:cNvSpPr>
          <p:nvPr/>
        </p:nvSpPr>
        <p:spPr bwMode="auto">
          <a:xfrm>
            <a:off x="3937002" y="6563786"/>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17" name="Oval 984"/>
          <p:cNvSpPr>
            <a:spLocks noChangeArrowheads="1"/>
          </p:cNvSpPr>
          <p:nvPr/>
        </p:nvSpPr>
        <p:spPr bwMode="auto">
          <a:xfrm>
            <a:off x="3937002" y="6635753"/>
            <a:ext cx="31751"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18" name="Oval 1004"/>
          <p:cNvSpPr>
            <a:spLocks noChangeArrowheads="1"/>
          </p:cNvSpPr>
          <p:nvPr/>
        </p:nvSpPr>
        <p:spPr bwMode="auto">
          <a:xfrm>
            <a:off x="4034368" y="6064253"/>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19" name="Oval 1005"/>
          <p:cNvSpPr>
            <a:spLocks noChangeArrowheads="1"/>
          </p:cNvSpPr>
          <p:nvPr/>
        </p:nvSpPr>
        <p:spPr bwMode="auto">
          <a:xfrm>
            <a:off x="4034368" y="6136220"/>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20" name="Oval 1006"/>
          <p:cNvSpPr>
            <a:spLocks noChangeArrowheads="1"/>
          </p:cNvSpPr>
          <p:nvPr/>
        </p:nvSpPr>
        <p:spPr bwMode="auto">
          <a:xfrm>
            <a:off x="4034368" y="6208186"/>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21" name="Oval 1007"/>
          <p:cNvSpPr>
            <a:spLocks noChangeArrowheads="1"/>
          </p:cNvSpPr>
          <p:nvPr/>
        </p:nvSpPr>
        <p:spPr bwMode="auto">
          <a:xfrm>
            <a:off x="4034368" y="6280153"/>
            <a:ext cx="2751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22" name="Oval 1008"/>
          <p:cNvSpPr>
            <a:spLocks noChangeArrowheads="1"/>
          </p:cNvSpPr>
          <p:nvPr/>
        </p:nvSpPr>
        <p:spPr bwMode="auto">
          <a:xfrm>
            <a:off x="4034368" y="6352119"/>
            <a:ext cx="2751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23" name="Oval 1009"/>
          <p:cNvSpPr>
            <a:spLocks noChangeArrowheads="1"/>
          </p:cNvSpPr>
          <p:nvPr/>
        </p:nvSpPr>
        <p:spPr bwMode="auto">
          <a:xfrm>
            <a:off x="4034368" y="6419852"/>
            <a:ext cx="2751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24" name="Oval 1010"/>
          <p:cNvSpPr>
            <a:spLocks noChangeArrowheads="1"/>
          </p:cNvSpPr>
          <p:nvPr/>
        </p:nvSpPr>
        <p:spPr bwMode="auto">
          <a:xfrm>
            <a:off x="4034368" y="6493936"/>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25" name="Oval 1011"/>
          <p:cNvSpPr>
            <a:spLocks noChangeArrowheads="1"/>
          </p:cNvSpPr>
          <p:nvPr/>
        </p:nvSpPr>
        <p:spPr bwMode="auto">
          <a:xfrm>
            <a:off x="4034368" y="6563786"/>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26" name="Oval 1012"/>
          <p:cNvSpPr>
            <a:spLocks noChangeArrowheads="1"/>
          </p:cNvSpPr>
          <p:nvPr/>
        </p:nvSpPr>
        <p:spPr bwMode="auto">
          <a:xfrm>
            <a:off x="4034368" y="6635753"/>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27" name="Oval 1031"/>
          <p:cNvSpPr>
            <a:spLocks noChangeArrowheads="1"/>
          </p:cNvSpPr>
          <p:nvPr/>
        </p:nvSpPr>
        <p:spPr bwMode="auto">
          <a:xfrm>
            <a:off x="3985686" y="6102353"/>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28" name="Oval 1032"/>
          <p:cNvSpPr>
            <a:spLocks noChangeArrowheads="1"/>
          </p:cNvSpPr>
          <p:nvPr/>
        </p:nvSpPr>
        <p:spPr bwMode="auto">
          <a:xfrm>
            <a:off x="3985686" y="6172202"/>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29" name="Oval 1033"/>
          <p:cNvSpPr>
            <a:spLocks noChangeArrowheads="1"/>
          </p:cNvSpPr>
          <p:nvPr/>
        </p:nvSpPr>
        <p:spPr bwMode="auto">
          <a:xfrm>
            <a:off x="3985686" y="6244169"/>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30" name="Oval 1034"/>
          <p:cNvSpPr>
            <a:spLocks noChangeArrowheads="1"/>
          </p:cNvSpPr>
          <p:nvPr/>
        </p:nvSpPr>
        <p:spPr bwMode="auto">
          <a:xfrm>
            <a:off x="3985686" y="6316135"/>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31" name="Oval 1035"/>
          <p:cNvSpPr>
            <a:spLocks noChangeArrowheads="1"/>
          </p:cNvSpPr>
          <p:nvPr/>
        </p:nvSpPr>
        <p:spPr bwMode="auto">
          <a:xfrm>
            <a:off x="3985686" y="6383869"/>
            <a:ext cx="2963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32" name="Oval 1036"/>
          <p:cNvSpPr>
            <a:spLocks noChangeArrowheads="1"/>
          </p:cNvSpPr>
          <p:nvPr/>
        </p:nvSpPr>
        <p:spPr bwMode="auto">
          <a:xfrm>
            <a:off x="3985686" y="64579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33" name="Oval 1037"/>
          <p:cNvSpPr>
            <a:spLocks noChangeArrowheads="1"/>
          </p:cNvSpPr>
          <p:nvPr/>
        </p:nvSpPr>
        <p:spPr bwMode="auto">
          <a:xfrm>
            <a:off x="3985686" y="6527802"/>
            <a:ext cx="2963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34" name="Oval 1038"/>
          <p:cNvSpPr>
            <a:spLocks noChangeArrowheads="1"/>
          </p:cNvSpPr>
          <p:nvPr/>
        </p:nvSpPr>
        <p:spPr bwMode="auto">
          <a:xfrm>
            <a:off x="3985686" y="6599769"/>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35" name="Oval 1039"/>
          <p:cNvSpPr>
            <a:spLocks noChangeArrowheads="1"/>
          </p:cNvSpPr>
          <p:nvPr/>
        </p:nvSpPr>
        <p:spPr bwMode="auto">
          <a:xfrm>
            <a:off x="3985686" y="6671735"/>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36" name="Oval 611"/>
          <p:cNvSpPr>
            <a:spLocks noChangeArrowheads="1"/>
          </p:cNvSpPr>
          <p:nvPr/>
        </p:nvSpPr>
        <p:spPr bwMode="auto">
          <a:xfrm>
            <a:off x="3276602" y="6707719"/>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37" name="Oval 612"/>
          <p:cNvSpPr>
            <a:spLocks noChangeArrowheads="1"/>
          </p:cNvSpPr>
          <p:nvPr/>
        </p:nvSpPr>
        <p:spPr bwMode="auto">
          <a:xfrm>
            <a:off x="3276602" y="6779686"/>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38" name="Oval 638"/>
          <p:cNvSpPr>
            <a:spLocks noChangeArrowheads="1"/>
          </p:cNvSpPr>
          <p:nvPr/>
        </p:nvSpPr>
        <p:spPr bwMode="auto">
          <a:xfrm>
            <a:off x="3325286" y="6743702"/>
            <a:ext cx="27516"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39" name="Oval 639"/>
          <p:cNvSpPr>
            <a:spLocks noChangeArrowheads="1"/>
          </p:cNvSpPr>
          <p:nvPr/>
        </p:nvSpPr>
        <p:spPr bwMode="auto">
          <a:xfrm>
            <a:off x="3325286" y="6813553"/>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40" name="Oval 664"/>
          <p:cNvSpPr>
            <a:spLocks noChangeArrowheads="1"/>
          </p:cNvSpPr>
          <p:nvPr/>
        </p:nvSpPr>
        <p:spPr bwMode="auto">
          <a:xfrm>
            <a:off x="3371853" y="6707719"/>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41" name="Oval 665"/>
          <p:cNvSpPr>
            <a:spLocks noChangeArrowheads="1"/>
          </p:cNvSpPr>
          <p:nvPr/>
        </p:nvSpPr>
        <p:spPr bwMode="auto">
          <a:xfrm>
            <a:off x="3371853" y="6779686"/>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42" name="Oval 691"/>
          <p:cNvSpPr>
            <a:spLocks noChangeArrowheads="1"/>
          </p:cNvSpPr>
          <p:nvPr/>
        </p:nvSpPr>
        <p:spPr bwMode="auto">
          <a:xfrm>
            <a:off x="3418420" y="6743702"/>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43" name="Oval 692"/>
          <p:cNvSpPr>
            <a:spLocks noChangeArrowheads="1"/>
          </p:cNvSpPr>
          <p:nvPr/>
        </p:nvSpPr>
        <p:spPr bwMode="auto">
          <a:xfrm>
            <a:off x="3418420" y="68135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44" name="Oval 717"/>
          <p:cNvSpPr>
            <a:spLocks noChangeArrowheads="1"/>
          </p:cNvSpPr>
          <p:nvPr/>
        </p:nvSpPr>
        <p:spPr bwMode="auto">
          <a:xfrm>
            <a:off x="3464986" y="6707719"/>
            <a:ext cx="31749"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45" name="Oval 718"/>
          <p:cNvSpPr>
            <a:spLocks noChangeArrowheads="1"/>
          </p:cNvSpPr>
          <p:nvPr/>
        </p:nvSpPr>
        <p:spPr bwMode="auto">
          <a:xfrm>
            <a:off x="3464986" y="6779686"/>
            <a:ext cx="31749"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46" name="Oval 744"/>
          <p:cNvSpPr>
            <a:spLocks noChangeArrowheads="1"/>
          </p:cNvSpPr>
          <p:nvPr/>
        </p:nvSpPr>
        <p:spPr bwMode="auto">
          <a:xfrm>
            <a:off x="3513668" y="6743702"/>
            <a:ext cx="2751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47" name="Oval 745"/>
          <p:cNvSpPr>
            <a:spLocks noChangeArrowheads="1"/>
          </p:cNvSpPr>
          <p:nvPr/>
        </p:nvSpPr>
        <p:spPr bwMode="auto">
          <a:xfrm>
            <a:off x="3513668" y="6813553"/>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48" name="Oval 770"/>
          <p:cNvSpPr>
            <a:spLocks noChangeArrowheads="1"/>
          </p:cNvSpPr>
          <p:nvPr/>
        </p:nvSpPr>
        <p:spPr bwMode="auto">
          <a:xfrm>
            <a:off x="3560236" y="6707719"/>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49" name="Oval 771"/>
          <p:cNvSpPr>
            <a:spLocks noChangeArrowheads="1"/>
          </p:cNvSpPr>
          <p:nvPr/>
        </p:nvSpPr>
        <p:spPr bwMode="auto">
          <a:xfrm>
            <a:off x="3560236" y="6779686"/>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50" name="Oval 798"/>
          <p:cNvSpPr>
            <a:spLocks noChangeArrowheads="1"/>
          </p:cNvSpPr>
          <p:nvPr/>
        </p:nvSpPr>
        <p:spPr bwMode="auto">
          <a:xfrm>
            <a:off x="3608919" y="6743702"/>
            <a:ext cx="27516"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51" name="Oval 799"/>
          <p:cNvSpPr>
            <a:spLocks noChangeArrowheads="1"/>
          </p:cNvSpPr>
          <p:nvPr/>
        </p:nvSpPr>
        <p:spPr bwMode="auto">
          <a:xfrm>
            <a:off x="3608919" y="6813553"/>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52" name="Oval 824"/>
          <p:cNvSpPr>
            <a:spLocks noChangeArrowheads="1"/>
          </p:cNvSpPr>
          <p:nvPr/>
        </p:nvSpPr>
        <p:spPr bwMode="auto">
          <a:xfrm>
            <a:off x="3653369" y="6707719"/>
            <a:ext cx="31751"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53" name="Oval 825"/>
          <p:cNvSpPr>
            <a:spLocks noChangeArrowheads="1"/>
          </p:cNvSpPr>
          <p:nvPr/>
        </p:nvSpPr>
        <p:spPr bwMode="auto">
          <a:xfrm>
            <a:off x="3653369" y="6779686"/>
            <a:ext cx="31751"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54" name="Oval 851"/>
          <p:cNvSpPr>
            <a:spLocks noChangeArrowheads="1"/>
          </p:cNvSpPr>
          <p:nvPr/>
        </p:nvSpPr>
        <p:spPr bwMode="auto">
          <a:xfrm>
            <a:off x="3702052" y="6743702"/>
            <a:ext cx="31749"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55" name="Oval 852"/>
          <p:cNvSpPr>
            <a:spLocks noChangeArrowheads="1"/>
          </p:cNvSpPr>
          <p:nvPr/>
        </p:nvSpPr>
        <p:spPr bwMode="auto">
          <a:xfrm>
            <a:off x="3702052" y="6813553"/>
            <a:ext cx="31749"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56" name="Oval 877"/>
          <p:cNvSpPr>
            <a:spLocks noChangeArrowheads="1"/>
          </p:cNvSpPr>
          <p:nvPr/>
        </p:nvSpPr>
        <p:spPr bwMode="auto">
          <a:xfrm>
            <a:off x="3748620" y="6707719"/>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57" name="Oval 878"/>
          <p:cNvSpPr>
            <a:spLocks noChangeArrowheads="1"/>
          </p:cNvSpPr>
          <p:nvPr/>
        </p:nvSpPr>
        <p:spPr bwMode="auto">
          <a:xfrm>
            <a:off x="3748620" y="6779686"/>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58" name="Oval 904"/>
          <p:cNvSpPr>
            <a:spLocks noChangeArrowheads="1"/>
          </p:cNvSpPr>
          <p:nvPr/>
        </p:nvSpPr>
        <p:spPr bwMode="auto">
          <a:xfrm>
            <a:off x="3797302" y="6743702"/>
            <a:ext cx="2751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59" name="Oval 905"/>
          <p:cNvSpPr>
            <a:spLocks noChangeArrowheads="1"/>
          </p:cNvSpPr>
          <p:nvPr/>
        </p:nvSpPr>
        <p:spPr bwMode="auto">
          <a:xfrm>
            <a:off x="3797302" y="6813553"/>
            <a:ext cx="2751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60" name="Oval 930"/>
          <p:cNvSpPr>
            <a:spLocks noChangeArrowheads="1"/>
          </p:cNvSpPr>
          <p:nvPr/>
        </p:nvSpPr>
        <p:spPr bwMode="auto">
          <a:xfrm>
            <a:off x="3843869" y="6707719"/>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61" name="Oval 931"/>
          <p:cNvSpPr>
            <a:spLocks noChangeArrowheads="1"/>
          </p:cNvSpPr>
          <p:nvPr/>
        </p:nvSpPr>
        <p:spPr bwMode="auto">
          <a:xfrm>
            <a:off x="3843869" y="6779686"/>
            <a:ext cx="2963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62" name="Oval 957"/>
          <p:cNvSpPr>
            <a:spLocks noChangeArrowheads="1"/>
          </p:cNvSpPr>
          <p:nvPr/>
        </p:nvSpPr>
        <p:spPr bwMode="auto">
          <a:xfrm>
            <a:off x="3892553" y="6743702"/>
            <a:ext cx="27516"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63" name="Oval 958"/>
          <p:cNvSpPr>
            <a:spLocks noChangeArrowheads="1"/>
          </p:cNvSpPr>
          <p:nvPr/>
        </p:nvSpPr>
        <p:spPr bwMode="auto">
          <a:xfrm>
            <a:off x="3892553" y="6813553"/>
            <a:ext cx="27516"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64" name="Oval 983"/>
          <p:cNvSpPr>
            <a:spLocks noChangeArrowheads="1"/>
          </p:cNvSpPr>
          <p:nvPr/>
        </p:nvSpPr>
        <p:spPr bwMode="auto">
          <a:xfrm>
            <a:off x="3937002" y="6707719"/>
            <a:ext cx="31751"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65" name="Oval 984"/>
          <p:cNvSpPr>
            <a:spLocks noChangeArrowheads="1"/>
          </p:cNvSpPr>
          <p:nvPr/>
        </p:nvSpPr>
        <p:spPr bwMode="auto">
          <a:xfrm>
            <a:off x="3937002" y="6779686"/>
            <a:ext cx="31751"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66" name="Oval 1011"/>
          <p:cNvSpPr>
            <a:spLocks noChangeArrowheads="1"/>
          </p:cNvSpPr>
          <p:nvPr/>
        </p:nvSpPr>
        <p:spPr bwMode="auto">
          <a:xfrm>
            <a:off x="4034368" y="6707719"/>
            <a:ext cx="2751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67" name="Oval 1012"/>
          <p:cNvSpPr>
            <a:spLocks noChangeArrowheads="1"/>
          </p:cNvSpPr>
          <p:nvPr/>
        </p:nvSpPr>
        <p:spPr bwMode="auto">
          <a:xfrm>
            <a:off x="4034368" y="6779686"/>
            <a:ext cx="2751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68" name="Oval 1038"/>
          <p:cNvSpPr>
            <a:spLocks noChangeArrowheads="1"/>
          </p:cNvSpPr>
          <p:nvPr/>
        </p:nvSpPr>
        <p:spPr bwMode="auto">
          <a:xfrm>
            <a:off x="3985686" y="6743702"/>
            <a:ext cx="2963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151969" name="Oval 1039"/>
          <p:cNvSpPr>
            <a:spLocks noChangeArrowheads="1"/>
          </p:cNvSpPr>
          <p:nvPr/>
        </p:nvSpPr>
        <p:spPr bwMode="auto">
          <a:xfrm>
            <a:off x="3985686" y="6813553"/>
            <a:ext cx="2963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68580" tIns="34291" rIns="68580" bIns="34291"/>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335">
              <a:solidFill>
                <a:srgbClr val="000000"/>
              </a:solidFill>
              <a:ea typeface="宋体" panose="02010600030101010101" pitchFamily="2" charset="-122"/>
            </a:endParaRPr>
          </a:p>
        </p:txBody>
      </p:sp>
      <p:sp>
        <p:nvSpPr>
          <p:cNvPr id="2552" name="Freeform 1173"/>
          <p:cNvSpPr/>
          <p:nvPr/>
        </p:nvSpPr>
        <p:spPr bwMode="auto">
          <a:xfrm>
            <a:off x="3915035" y="1900769"/>
            <a:ext cx="776816" cy="226484"/>
          </a:xfrm>
          <a:custGeom>
            <a:avLst/>
            <a:gdLst>
              <a:gd name="T0" fmla="*/ 196 w 403"/>
              <a:gd name="T1" fmla="*/ 0 h 115"/>
              <a:gd name="T2" fmla="*/ 92 w 403"/>
              <a:gd name="T3" fmla="*/ 66 h 115"/>
              <a:gd name="T4" fmla="*/ 76 w 403"/>
              <a:gd name="T5" fmla="*/ 64 h 115"/>
              <a:gd name="T6" fmla="*/ 0 w 403"/>
              <a:gd name="T7" fmla="*/ 115 h 115"/>
              <a:gd name="T8" fmla="*/ 403 w 403"/>
              <a:gd name="T9" fmla="*/ 115 h 115"/>
              <a:gd name="T10" fmla="*/ 327 w 403"/>
              <a:gd name="T11" fmla="*/ 64 h 115"/>
              <a:gd name="T12" fmla="*/ 301 w 403"/>
              <a:gd name="T13" fmla="*/ 69 h 115"/>
              <a:gd name="T14" fmla="*/ 196 w 403"/>
              <a:gd name="T15" fmla="*/ 0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115">
                <a:moveTo>
                  <a:pt x="196" y="0"/>
                </a:moveTo>
                <a:cubicBezTo>
                  <a:pt x="150" y="0"/>
                  <a:pt x="111" y="27"/>
                  <a:pt x="92" y="66"/>
                </a:cubicBezTo>
                <a:cubicBezTo>
                  <a:pt x="87" y="65"/>
                  <a:pt x="81" y="64"/>
                  <a:pt x="76" y="64"/>
                </a:cubicBezTo>
                <a:cubicBezTo>
                  <a:pt x="42" y="64"/>
                  <a:pt x="12" y="85"/>
                  <a:pt x="0" y="115"/>
                </a:cubicBezTo>
                <a:cubicBezTo>
                  <a:pt x="403" y="115"/>
                  <a:pt x="403" y="115"/>
                  <a:pt x="403" y="115"/>
                </a:cubicBezTo>
                <a:cubicBezTo>
                  <a:pt x="390" y="85"/>
                  <a:pt x="361" y="64"/>
                  <a:pt x="327" y="64"/>
                </a:cubicBezTo>
                <a:cubicBezTo>
                  <a:pt x="317" y="64"/>
                  <a:pt x="309" y="66"/>
                  <a:pt x="301" y="69"/>
                </a:cubicBezTo>
                <a:cubicBezTo>
                  <a:pt x="283" y="28"/>
                  <a:pt x="243" y="0"/>
                  <a:pt x="196" y="0"/>
                </a:cubicBezTo>
              </a:path>
            </a:pathLst>
          </a:custGeom>
          <a:solidFill>
            <a:schemeClr val="bg1">
              <a:alpha val="30000"/>
            </a:schemeClr>
          </a:solidFill>
          <a:ln>
            <a:noFill/>
          </a:ln>
        </p:spPr>
        <p:txBody>
          <a:bodyPr lIns="68580" tIns="34291" rIns="68580" bIns="34291"/>
          <a:lstStyle/>
          <a:p>
            <a:pPr eaLnBrk="1" hangingPunct="1">
              <a:defRPr/>
            </a:pPr>
            <a:endParaRPr lang="zh-CN" altLang="en-US" sz="1355">
              <a:solidFill>
                <a:prstClr val="black"/>
              </a:solidFill>
            </a:endParaRPr>
          </a:p>
        </p:txBody>
      </p:sp>
      <p:sp>
        <p:nvSpPr>
          <p:cNvPr id="473" name="文本框 472"/>
          <p:cNvSpPr/>
          <p:nvPr/>
        </p:nvSpPr>
        <p:spPr bwMode="auto">
          <a:xfrm>
            <a:off x="5154086" y="3187700"/>
            <a:ext cx="4737100" cy="321733"/>
          </a:xfrm>
          <a:custGeom>
            <a:avLst/>
            <a:gdLst>
              <a:gd name="T0" fmla="*/ 1550052 w 4737914"/>
              <a:gd name="T1" fmla="*/ 119304 h 321608"/>
              <a:gd name="T2" fmla="*/ 725233 w 4737914"/>
              <a:gd name="T3" fmla="*/ 114612 h 321608"/>
              <a:gd name="T4" fmla="*/ 759377 w 4737914"/>
              <a:gd name="T5" fmla="*/ 112602 h 321608"/>
              <a:gd name="T6" fmla="*/ 1533984 w 4737914"/>
              <a:gd name="T7" fmla="*/ 148796 h 321608"/>
              <a:gd name="T8" fmla="*/ 918047 w 4737914"/>
              <a:gd name="T9" fmla="*/ 105229 h 321608"/>
              <a:gd name="T10" fmla="*/ 1437576 w 4737914"/>
              <a:gd name="T11" fmla="*/ 149465 h 321608"/>
              <a:gd name="T12" fmla="*/ 1328448 w 4737914"/>
              <a:gd name="T13" fmla="*/ 139412 h 321608"/>
              <a:gd name="T14" fmla="*/ 944158 w 4737914"/>
              <a:gd name="T15" fmla="*/ 87803 h 321608"/>
              <a:gd name="T16" fmla="*/ 1559425 w 4737914"/>
              <a:gd name="T17" fmla="*/ 93835 h 321608"/>
              <a:gd name="T18" fmla="*/ 84524 w 4737914"/>
              <a:gd name="T19" fmla="*/ 89143 h 321608"/>
              <a:gd name="T20" fmla="*/ 74482 w 4737914"/>
              <a:gd name="T21" fmla="*/ 82441 h 321608"/>
              <a:gd name="T22" fmla="*/ 1367949 w 4737914"/>
              <a:gd name="T23" fmla="*/ 74397 h 321608"/>
              <a:gd name="T24" fmla="*/ 2110107 w 4737914"/>
              <a:gd name="T25" fmla="*/ 65684 h 321608"/>
              <a:gd name="T26" fmla="*/ 2254362 w 4737914"/>
              <a:gd name="T27" fmla="*/ 148125 h 321608"/>
              <a:gd name="T28" fmla="*/ 1987902 w 4737914"/>
              <a:gd name="T29" fmla="*/ 174935 h 321608"/>
              <a:gd name="T30" fmla="*/ 2604509 w 4737914"/>
              <a:gd name="T31" fmla="*/ 76408 h 321608"/>
              <a:gd name="T32" fmla="*/ 2654052 w 4737914"/>
              <a:gd name="T33" fmla="*/ 59652 h 321608"/>
              <a:gd name="T34" fmla="*/ 2228252 w 4737914"/>
              <a:gd name="T35" fmla="*/ 107240 h 321608"/>
              <a:gd name="T36" fmla="*/ 2113099 w 4737914"/>
              <a:gd name="T37" fmla="*/ 59652 h 321608"/>
              <a:gd name="T38" fmla="*/ 216415 w 4737914"/>
              <a:gd name="T39" fmla="*/ 76408 h 321608"/>
              <a:gd name="T40" fmla="*/ 196330 w 4737914"/>
              <a:gd name="T41" fmla="*/ 130699 h 321608"/>
              <a:gd name="T42" fmla="*/ 212398 w 4737914"/>
              <a:gd name="T43" fmla="*/ 58982 h 321608"/>
              <a:gd name="T44" fmla="*/ 1696672 w 4737914"/>
              <a:gd name="T45" fmla="*/ 144773 h 321608"/>
              <a:gd name="T46" fmla="*/ 1657172 w 4737914"/>
              <a:gd name="T47" fmla="*/ 83781 h 321608"/>
              <a:gd name="T48" fmla="*/ 760716 w 4737914"/>
              <a:gd name="T49" fmla="*/ 139412 h 321608"/>
              <a:gd name="T50" fmla="*/ 767411 w 4737914"/>
              <a:gd name="T51" fmla="*/ 81770 h 321608"/>
              <a:gd name="T52" fmla="*/ 411908 w 4737914"/>
              <a:gd name="T53" fmla="*/ 102548 h 321608"/>
              <a:gd name="T54" fmla="*/ 396509 w 4737914"/>
              <a:gd name="T55" fmla="*/ 100538 h 321608"/>
              <a:gd name="T56" fmla="*/ 297424 w 4737914"/>
              <a:gd name="T57" fmla="*/ 70377 h 321608"/>
              <a:gd name="T58" fmla="*/ 650918 w 4737914"/>
              <a:gd name="T59" fmla="*/ 132709 h 321608"/>
              <a:gd name="T60" fmla="*/ 600036 w 4737914"/>
              <a:gd name="T61" fmla="*/ 78419 h 321608"/>
              <a:gd name="T62" fmla="*/ 1145676 w 4737914"/>
              <a:gd name="T63" fmla="*/ 95845 h 321608"/>
              <a:gd name="T64" fmla="*/ 1063329 w 4737914"/>
              <a:gd name="T65" fmla="*/ 115283 h 321608"/>
              <a:gd name="T66" fmla="*/ 1118896 w 4737914"/>
              <a:gd name="T67" fmla="*/ 63004 h 321608"/>
              <a:gd name="T68" fmla="*/ 274661 w 4737914"/>
              <a:gd name="T69" fmla="*/ 130028 h 321608"/>
              <a:gd name="T70" fmla="*/ 53058 w 4737914"/>
              <a:gd name="T71" fmla="*/ 105229 h 321608"/>
              <a:gd name="T72" fmla="*/ 1323763 w 4737914"/>
              <a:gd name="T73" fmla="*/ 31502 h 321608"/>
              <a:gd name="T74" fmla="*/ 2385584 w 4737914"/>
              <a:gd name="T75" fmla="*/ 96516 h 321608"/>
              <a:gd name="T76" fmla="*/ 2278464 w 4737914"/>
              <a:gd name="T77" fmla="*/ 25469 h 321608"/>
              <a:gd name="T78" fmla="*/ 735945 w 4737914"/>
              <a:gd name="T79" fmla="*/ 48258 h 321608"/>
              <a:gd name="T80" fmla="*/ 1506535 w 4737914"/>
              <a:gd name="T81" fmla="*/ 20108 h 321608"/>
              <a:gd name="T82" fmla="*/ 1461009 w 4737914"/>
              <a:gd name="T83" fmla="*/ 103888 h 321608"/>
              <a:gd name="T84" fmla="*/ 556519 w 4737914"/>
              <a:gd name="T85" fmla="*/ 33513 h 321608"/>
              <a:gd name="T86" fmla="*/ 263949 w 4737914"/>
              <a:gd name="T87" fmla="*/ 80430 h 321608"/>
              <a:gd name="T88" fmla="*/ 220432 w 4737914"/>
              <a:gd name="T89" fmla="*/ 26810 h 321608"/>
              <a:gd name="T90" fmla="*/ 1129608 w 4737914"/>
              <a:gd name="T91" fmla="*/ 136731 h 321608"/>
              <a:gd name="T92" fmla="*/ 1048599 w 4737914"/>
              <a:gd name="T93" fmla="*/ 138071 h 321608"/>
              <a:gd name="T94" fmla="*/ 946836 w 4737914"/>
              <a:gd name="T95" fmla="*/ 46917 h 321608"/>
              <a:gd name="T96" fmla="*/ 1552061 w 4737914"/>
              <a:gd name="T97" fmla="*/ 52280 h 321608"/>
              <a:gd name="T98" fmla="*/ 1401424 w 4737914"/>
              <a:gd name="T99" fmla="*/ 71717 h 321608"/>
              <a:gd name="T100" fmla="*/ 1382678 w 4737914"/>
              <a:gd name="T101" fmla="*/ 12735 h 321608"/>
              <a:gd name="T102" fmla="*/ 1354559 w 4737914"/>
              <a:gd name="T103" fmla="*/ 12735 h 321608"/>
              <a:gd name="T104" fmla="*/ 1360584 w 4737914"/>
              <a:gd name="T105" fmla="*/ 64344 h 321608"/>
              <a:gd name="T106" fmla="*/ 1283592 w 4737914"/>
              <a:gd name="T107" fmla="*/ 129358 h 321608"/>
              <a:gd name="T108" fmla="*/ 1349872 w 4737914"/>
              <a:gd name="T109" fmla="*/ 45577 h 321608"/>
              <a:gd name="T110" fmla="*/ 991692 w 4737914"/>
              <a:gd name="T111" fmla="*/ 97856 h 321608"/>
              <a:gd name="T112" fmla="*/ 880556 w 4737914"/>
              <a:gd name="T113" fmla="*/ 22789 h 321608"/>
              <a:gd name="T114" fmla="*/ 823649 w 4737914"/>
              <a:gd name="T115" fmla="*/ 50269 h 321608"/>
              <a:gd name="T116" fmla="*/ 754021 w 4737914"/>
              <a:gd name="T117" fmla="*/ 48258 h 321608"/>
              <a:gd name="T118" fmla="*/ 1702697 w 4737914"/>
              <a:gd name="T119" fmla="*/ 47587 h 321608"/>
              <a:gd name="T120" fmla="*/ 448061 w 4737914"/>
              <a:gd name="T121" fmla="*/ 12735 h 321608"/>
              <a:gd name="T122" fmla="*/ 105278 w 4737914"/>
              <a:gd name="T123" fmla="*/ 54290 h 321608"/>
              <a:gd name="T124" fmla="*/ 79168 w 4737914"/>
              <a:gd name="T125" fmla="*/ 73727 h 3216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37914" h="321608">
                <a:moveTo>
                  <a:pt x="3266182" y="272653"/>
                </a:moveTo>
                <a:cubicBezTo>
                  <a:pt x="3271739" y="272653"/>
                  <a:pt x="3274517" y="276225"/>
                  <a:pt x="3274517" y="283369"/>
                </a:cubicBezTo>
                <a:cubicBezTo>
                  <a:pt x="3272929" y="292894"/>
                  <a:pt x="3268960" y="298053"/>
                  <a:pt x="3262611" y="298847"/>
                </a:cubicBezTo>
                <a:cubicBezTo>
                  <a:pt x="3262611" y="298847"/>
                  <a:pt x="3262214" y="298847"/>
                  <a:pt x="3261420" y="298847"/>
                </a:cubicBezTo>
                <a:cubicBezTo>
                  <a:pt x="3257451" y="298053"/>
                  <a:pt x="3255070" y="294878"/>
                  <a:pt x="3254276" y="289322"/>
                </a:cubicBezTo>
                <a:cubicBezTo>
                  <a:pt x="3255070" y="279003"/>
                  <a:pt x="3259039" y="273447"/>
                  <a:pt x="3266182" y="272653"/>
                </a:cubicBezTo>
                <a:close/>
                <a:moveTo>
                  <a:pt x="4388347" y="233363"/>
                </a:moveTo>
                <a:cubicBezTo>
                  <a:pt x="4388347" y="232966"/>
                  <a:pt x="4388545" y="233759"/>
                  <a:pt x="4388942" y="235744"/>
                </a:cubicBezTo>
                <a:lnTo>
                  <a:pt x="4388354" y="233438"/>
                </a:lnTo>
                <a:lnTo>
                  <a:pt x="4388347" y="233363"/>
                </a:lnTo>
                <a:close/>
                <a:moveTo>
                  <a:pt x="1419523" y="230981"/>
                </a:moveTo>
                <a:cubicBezTo>
                  <a:pt x="1425079" y="230981"/>
                  <a:pt x="1434604" y="236538"/>
                  <a:pt x="1448098" y="247650"/>
                </a:cubicBezTo>
                <a:cubicBezTo>
                  <a:pt x="1470323" y="262731"/>
                  <a:pt x="1475482" y="276225"/>
                  <a:pt x="1463576" y="288131"/>
                </a:cubicBezTo>
                <a:cubicBezTo>
                  <a:pt x="1459607" y="288131"/>
                  <a:pt x="1456036" y="285750"/>
                  <a:pt x="1452861" y="280988"/>
                </a:cubicBezTo>
                <a:cubicBezTo>
                  <a:pt x="1451273" y="278606"/>
                  <a:pt x="1450082" y="277019"/>
                  <a:pt x="1449289" y="276225"/>
                </a:cubicBezTo>
                <a:cubicBezTo>
                  <a:pt x="1443733" y="266700"/>
                  <a:pt x="1437779" y="259556"/>
                  <a:pt x="1431429" y="254794"/>
                </a:cubicBezTo>
                <a:cubicBezTo>
                  <a:pt x="1430636" y="253206"/>
                  <a:pt x="1427857" y="250825"/>
                  <a:pt x="1423095" y="247650"/>
                </a:cubicBezTo>
                <a:cubicBezTo>
                  <a:pt x="1415158" y="242888"/>
                  <a:pt x="1411189" y="238522"/>
                  <a:pt x="1411189" y="234553"/>
                </a:cubicBezTo>
                <a:cubicBezTo>
                  <a:pt x="1411189" y="232966"/>
                  <a:pt x="1413967" y="231775"/>
                  <a:pt x="1419523" y="230981"/>
                </a:cubicBezTo>
                <a:close/>
                <a:moveTo>
                  <a:pt x="2791123" y="204788"/>
                </a:moveTo>
                <a:cubicBezTo>
                  <a:pt x="2787154" y="205581"/>
                  <a:pt x="2781598" y="206772"/>
                  <a:pt x="2774454" y="208359"/>
                </a:cubicBezTo>
                <a:cubicBezTo>
                  <a:pt x="2766517" y="209947"/>
                  <a:pt x="2760564" y="211138"/>
                  <a:pt x="2756595" y="211931"/>
                </a:cubicBezTo>
                <a:cubicBezTo>
                  <a:pt x="2755801" y="211931"/>
                  <a:pt x="2755008" y="212328"/>
                  <a:pt x="2754214" y="213122"/>
                </a:cubicBezTo>
                <a:cubicBezTo>
                  <a:pt x="2747070" y="215503"/>
                  <a:pt x="2742307" y="218281"/>
                  <a:pt x="2739926" y="221456"/>
                </a:cubicBezTo>
                <a:cubicBezTo>
                  <a:pt x="2739926" y="223838"/>
                  <a:pt x="2740323" y="227806"/>
                  <a:pt x="2741117" y="233363"/>
                </a:cubicBezTo>
                <a:cubicBezTo>
                  <a:pt x="2741911" y="238919"/>
                  <a:pt x="2742307" y="243284"/>
                  <a:pt x="2742307" y="246459"/>
                </a:cubicBezTo>
                <a:cubicBezTo>
                  <a:pt x="2754214" y="243284"/>
                  <a:pt x="2766517" y="239316"/>
                  <a:pt x="2779217" y="234553"/>
                </a:cubicBezTo>
                <a:cubicBezTo>
                  <a:pt x="2780011" y="232966"/>
                  <a:pt x="2780804" y="231378"/>
                  <a:pt x="2781598" y="229791"/>
                </a:cubicBezTo>
                <a:cubicBezTo>
                  <a:pt x="2784773" y="224234"/>
                  <a:pt x="2787154" y="219075"/>
                  <a:pt x="2788742" y="214313"/>
                </a:cubicBezTo>
                <a:cubicBezTo>
                  <a:pt x="2788742" y="213519"/>
                  <a:pt x="2789139" y="212725"/>
                  <a:pt x="2789932" y="211931"/>
                </a:cubicBezTo>
                <a:cubicBezTo>
                  <a:pt x="2790726" y="210344"/>
                  <a:pt x="2791123" y="207963"/>
                  <a:pt x="2791123" y="204788"/>
                </a:cubicBezTo>
                <a:close/>
                <a:moveTo>
                  <a:pt x="1296889" y="198834"/>
                </a:moveTo>
                <a:cubicBezTo>
                  <a:pt x="1297682" y="199628"/>
                  <a:pt x="1298079" y="200819"/>
                  <a:pt x="1298079" y="202406"/>
                </a:cubicBezTo>
                <a:cubicBezTo>
                  <a:pt x="1297286" y="207963"/>
                  <a:pt x="1294111" y="215106"/>
                  <a:pt x="1288554" y="223838"/>
                </a:cubicBezTo>
                <a:cubicBezTo>
                  <a:pt x="1285379" y="227806"/>
                  <a:pt x="1283395" y="230981"/>
                  <a:pt x="1282601" y="233363"/>
                </a:cubicBezTo>
                <a:cubicBezTo>
                  <a:pt x="1281808" y="234950"/>
                  <a:pt x="1280617" y="238919"/>
                  <a:pt x="1279029" y="245269"/>
                </a:cubicBezTo>
                <a:cubicBezTo>
                  <a:pt x="1275061" y="262731"/>
                  <a:pt x="1271092" y="271066"/>
                  <a:pt x="1267123" y="270272"/>
                </a:cubicBezTo>
                <a:cubicBezTo>
                  <a:pt x="1259979" y="270272"/>
                  <a:pt x="1256011" y="265906"/>
                  <a:pt x="1255217" y="257175"/>
                </a:cubicBezTo>
                <a:cubicBezTo>
                  <a:pt x="1255217" y="257175"/>
                  <a:pt x="1255614" y="255588"/>
                  <a:pt x="1256407" y="252413"/>
                </a:cubicBezTo>
                <a:cubicBezTo>
                  <a:pt x="1256407" y="248444"/>
                  <a:pt x="1256407" y="246459"/>
                  <a:pt x="1256407" y="246459"/>
                </a:cubicBezTo>
                <a:cubicBezTo>
                  <a:pt x="1256407" y="239316"/>
                  <a:pt x="1257995" y="235744"/>
                  <a:pt x="1261170" y="235744"/>
                </a:cubicBezTo>
                <a:lnTo>
                  <a:pt x="1269504" y="235744"/>
                </a:lnTo>
                <a:cubicBezTo>
                  <a:pt x="1271886" y="232569"/>
                  <a:pt x="1273870" y="230188"/>
                  <a:pt x="1275457" y="228600"/>
                </a:cubicBezTo>
                <a:cubicBezTo>
                  <a:pt x="1280220" y="219869"/>
                  <a:pt x="1284982" y="211534"/>
                  <a:pt x="1289745" y="203597"/>
                </a:cubicBezTo>
                <a:cubicBezTo>
                  <a:pt x="1291333" y="203597"/>
                  <a:pt x="1292126" y="202803"/>
                  <a:pt x="1292126" y="201216"/>
                </a:cubicBezTo>
                <a:cubicBezTo>
                  <a:pt x="1293714" y="199628"/>
                  <a:pt x="1295301" y="198834"/>
                  <a:pt x="1296889" y="198834"/>
                </a:cubicBezTo>
                <a:close/>
                <a:moveTo>
                  <a:pt x="1001614" y="196453"/>
                </a:moveTo>
                <a:cubicBezTo>
                  <a:pt x="1002407" y="196453"/>
                  <a:pt x="1003201" y="196850"/>
                  <a:pt x="1003995" y="197644"/>
                </a:cubicBezTo>
                <a:cubicBezTo>
                  <a:pt x="1003995" y="198438"/>
                  <a:pt x="1003995" y="199628"/>
                  <a:pt x="1003995" y="201216"/>
                </a:cubicBezTo>
                <a:cubicBezTo>
                  <a:pt x="1003995" y="213122"/>
                  <a:pt x="997248" y="228203"/>
                  <a:pt x="983754" y="246459"/>
                </a:cubicBezTo>
                <a:cubicBezTo>
                  <a:pt x="980579" y="251222"/>
                  <a:pt x="978198" y="254794"/>
                  <a:pt x="976611" y="257175"/>
                </a:cubicBezTo>
                <a:cubicBezTo>
                  <a:pt x="976611" y="257175"/>
                  <a:pt x="976214" y="257572"/>
                  <a:pt x="975420" y="258366"/>
                </a:cubicBezTo>
                <a:cubicBezTo>
                  <a:pt x="973039" y="264716"/>
                  <a:pt x="970657" y="267891"/>
                  <a:pt x="968276" y="267891"/>
                </a:cubicBezTo>
                <a:cubicBezTo>
                  <a:pt x="961926" y="267097"/>
                  <a:pt x="958354" y="264319"/>
                  <a:pt x="957561" y="259556"/>
                </a:cubicBezTo>
                <a:cubicBezTo>
                  <a:pt x="957561" y="258763"/>
                  <a:pt x="957561" y="257969"/>
                  <a:pt x="957561" y="257175"/>
                </a:cubicBezTo>
                <a:cubicBezTo>
                  <a:pt x="959148" y="251619"/>
                  <a:pt x="960339" y="243681"/>
                  <a:pt x="961132" y="233363"/>
                </a:cubicBezTo>
                <a:cubicBezTo>
                  <a:pt x="962720" y="230188"/>
                  <a:pt x="965101" y="228600"/>
                  <a:pt x="968276" y="228600"/>
                </a:cubicBezTo>
                <a:cubicBezTo>
                  <a:pt x="969864" y="228600"/>
                  <a:pt x="971451" y="229394"/>
                  <a:pt x="973039" y="230981"/>
                </a:cubicBezTo>
                <a:cubicBezTo>
                  <a:pt x="974626" y="233363"/>
                  <a:pt x="975817" y="234553"/>
                  <a:pt x="976611" y="234553"/>
                </a:cubicBezTo>
                <a:cubicBezTo>
                  <a:pt x="980579" y="232172"/>
                  <a:pt x="986136" y="223838"/>
                  <a:pt x="993279" y="209550"/>
                </a:cubicBezTo>
                <a:cubicBezTo>
                  <a:pt x="995661" y="203994"/>
                  <a:pt x="997645" y="200422"/>
                  <a:pt x="999232" y="198834"/>
                </a:cubicBezTo>
                <a:cubicBezTo>
                  <a:pt x="999232" y="197247"/>
                  <a:pt x="1000026" y="196453"/>
                  <a:pt x="1001614" y="196453"/>
                </a:cubicBezTo>
                <a:close/>
                <a:moveTo>
                  <a:pt x="1371898" y="188119"/>
                </a:moveTo>
                <a:cubicBezTo>
                  <a:pt x="1366342" y="192881"/>
                  <a:pt x="1361182" y="195659"/>
                  <a:pt x="1356420" y="196453"/>
                </a:cubicBezTo>
                <a:cubicBezTo>
                  <a:pt x="1354832" y="197247"/>
                  <a:pt x="1353245" y="197644"/>
                  <a:pt x="1351657" y="197644"/>
                </a:cubicBezTo>
                <a:cubicBezTo>
                  <a:pt x="1350070" y="196850"/>
                  <a:pt x="1349673" y="197644"/>
                  <a:pt x="1350467" y="200025"/>
                </a:cubicBezTo>
                <a:cubicBezTo>
                  <a:pt x="1350467" y="201613"/>
                  <a:pt x="1350864" y="203200"/>
                  <a:pt x="1351657" y="204788"/>
                </a:cubicBezTo>
                <a:cubicBezTo>
                  <a:pt x="1352451" y="206375"/>
                  <a:pt x="1352848" y="207963"/>
                  <a:pt x="1352848" y="209550"/>
                </a:cubicBezTo>
                <a:cubicBezTo>
                  <a:pt x="1352848" y="211931"/>
                  <a:pt x="1353642" y="212328"/>
                  <a:pt x="1355229" y="210741"/>
                </a:cubicBezTo>
                <a:cubicBezTo>
                  <a:pt x="1360786" y="209153"/>
                  <a:pt x="1364754" y="207963"/>
                  <a:pt x="1367136" y="207169"/>
                </a:cubicBezTo>
                <a:cubicBezTo>
                  <a:pt x="1371104" y="207169"/>
                  <a:pt x="1372692" y="205184"/>
                  <a:pt x="1371898" y="201216"/>
                </a:cubicBezTo>
                <a:cubicBezTo>
                  <a:pt x="1371898" y="196453"/>
                  <a:pt x="1371898" y="192088"/>
                  <a:pt x="1371898" y="188119"/>
                </a:cubicBezTo>
                <a:close/>
                <a:moveTo>
                  <a:pt x="2800648" y="183356"/>
                </a:moveTo>
                <a:cubicBezTo>
                  <a:pt x="2801442" y="183356"/>
                  <a:pt x="2802633" y="183356"/>
                  <a:pt x="2804220" y="183356"/>
                </a:cubicBezTo>
                <a:cubicBezTo>
                  <a:pt x="2805807" y="184944"/>
                  <a:pt x="2807792" y="186531"/>
                  <a:pt x="2810173" y="188119"/>
                </a:cubicBezTo>
                <a:cubicBezTo>
                  <a:pt x="2816523" y="192088"/>
                  <a:pt x="2819698" y="196453"/>
                  <a:pt x="2819698" y="201216"/>
                </a:cubicBezTo>
                <a:cubicBezTo>
                  <a:pt x="2819698" y="202803"/>
                  <a:pt x="2819698" y="203994"/>
                  <a:pt x="2819698" y="204788"/>
                </a:cubicBezTo>
                <a:cubicBezTo>
                  <a:pt x="2819698" y="205581"/>
                  <a:pt x="2818111" y="207566"/>
                  <a:pt x="2814936" y="210741"/>
                </a:cubicBezTo>
                <a:cubicBezTo>
                  <a:pt x="2811760" y="213916"/>
                  <a:pt x="2809776" y="215900"/>
                  <a:pt x="2808982" y="216694"/>
                </a:cubicBezTo>
                <a:cubicBezTo>
                  <a:pt x="2807395" y="218281"/>
                  <a:pt x="2805411" y="221059"/>
                  <a:pt x="2803029" y="225028"/>
                </a:cubicBezTo>
                <a:cubicBezTo>
                  <a:pt x="2802235" y="227409"/>
                  <a:pt x="2801442" y="228997"/>
                  <a:pt x="2800648" y="229791"/>
                </a:cubicBezTo>
                <a:cubicBezTo>
                  <a:pt x="2801442" y="229791"/>
                  <a:pt x="2802235" y="229791"/>
                  <a:pt x="2803029" y="229791"/>
                </a:cubicBezTo>
                <a:cubicBezTo>
                  <a:pt x="2815729" y="231378"/>
                  <a:pt x="2822079" y="235347"/>
                  <a:pt x="2822079" y="241697"/>
                </a:cubicBezTo>
                <a:cubicBezTo>
                  <a:pt x="2822079" y="247253"/>
                  <a:pt x="2820095" y="250031"/>
                  <a:pt x="2816126" y="250031"/>
                </a:cubicBezTo>
                <a:cubicBezTo>
                  <a:pt x="2805807" y="248444"/>
                  <a:pt x="2795092" y="248444"/>
                  <a:pt x="2783979" y="250031"/>
                </a:cubicBezTo>
                <a:cubicBezTo>
                  <a:pt x="2780011" y="250825"/>
                  <a:pt x="2766517" y="253603"/>
                  <a:pt x="2743498" y="258366"/>
                </a:cubicBezTo>
                <a:cubicBezTo>
                  <a:pt x="2741911" y="264716"/>
                  <a:pt x="2739132" y="268288"/>
                  <a:pt x="2735164" y="269081"/>
                </a:cubicBezTo>
                <a:cubicBezTo>
                  <a:pt x="2731989" y="269081"/>
                  <a:pt x="2729607" y="267494"/>
                  <a:pt x="2728020" y="264319"/>
                </a:cubicBezTo>
                <a:cubicBezTo>
                  <a:pt x="2728020" y="257969"/>
                  <a:pt x="2726432" y="246459"/>
                  <a:pt x="2723257" y="229791"/>
                </a:cubicBezTo>
                <a:cubicBezTo>
                  <a:pt x="2722464" y="224234"/>
                  <a:pt x="2721273" y="219869"/>
                  <a:pt x="2719686" y="216694"/>
                </a:cubicBezTo>
                <a:cubicBezTo>
                  <a:pt x="2719686" y="215900"/>
                  <a:pt x="2719289" y="214709"/>
                  <a:pt x="2718495" y="213122"/>
                </a:cubicBezTo>
                <a:cubicBezTo>
                  <a:pt x="2716907" y="210741"/>
                  <a:pt x="2716114" y="209550"/>
                  <a:pt x="2716114" y="209550"/>
                </a:cubicBezTo>
                <a:cubicBezTo>
                  <a:pt x="2716114" y="208756"/>
                  <a:pt x="2716114" y="208359"/>
                  <a:pt x="2716114" y="208359"/>
                </a:cubicBezTo>
                <a:cubicBezTo>
                  <a:pt x="2716114" y="203597"/>
                  <a:pt x="2718098" y="201216"/>
                  <a:pt x="2722067" y="201216"/>
                </a:cubicBezTo>
                <a:cubicBezTo>
                  <a:pt x="2723654" y="201216"/>
                  <a:pt x="2726432" y="202803"/>
                  <a:pt x="2730401" y="205978"/>
                </a:cubicBezTo>
                <a:cubicBezTo>
                  <a:pt x="2731989" y="207566"/>
                  <a:pt x="2733179" y="208756"/>
                  <a:pt x="2733973" y="209550"/>
                </a:cubicBezTo>
                <a:cubicBezTo>
                  <a:pt x="2738736" y="206375"/>
                  <a:pt x="2743498" y="204391"/>
                  <a:pt x="2748261" y="203597"/>
                </a:cubicBezTo>
                <a:cubicBezTo>
                  <a:pt x="2755404" y="202009"/>
                  <a:pt x="2765326" y="199231"/>
                  <a:pt x="2778026" y="195263"/>
                </a:cubicBezTo>
                <a:cubicBezTo>
                  <a:pt x="2782789" y="193675"/>
                  <a:pt x="2786361" y="192484"/>
                  <a:pt x="2788742" y="191691"/>
                </a:cubicBezTo>
                <a:cubicBezTo>
                  <a:pt x="2791123" y="186134"/>
                  <a:pt x="2795092" y="183356"/>
                  <a:pt x="2800648" y="183356"/>
                </a:cubicBezTo>
                <a:close/>
                <a:moveTo>
                  <a:pt x="1411189" y="178594"/>
                </a:moveTo>
                <a:cubicBezTo>
                  <a:pt x="1400076" y="178594"/>
                  <a:pt x="1392932" y="179784"/>
                  <a:pt x="1389757" y="182166"/>
                </a:cubicBezTo>
                <a:cubicBezTo>
                  <a:pt x="1388964" y="183753"/>
                  <a:pt x="1388964" y="187722"/>
                  <a:pt x="1389757" y="194072"/>
                </a:cubicBezTo>
                <a:cubicBezTo>
                  <a:pt x="1389757" y="195659"/>
                  <a:pt x="1389757" y="196453"/>
                  <a:pt x="1389757" y="196453"/>
                </a:cubicBezTo>
                <a:cubicBezTo>
                  <a:pt x="1389757" y="198041"/>
                  <a:pt x="1390154" y="198834"/>
                  <a:pt x="1390948" y="198834"/>
                </a:cubicBezTo>
                <a:cubicBezTo>
                  <a:pt x="1397298" y="198041"/>
                  <a:pt x="1402854" y="196453"/>
                  <a:pt x="1407617" y="194072"/>
                </a:cubicBezTo>
                <a:cubicBezTo>
                  <a:pt x="1407617" y="193278"/>
                  <a:pt x="1408014" y="191691"/>
                  <a:pt x="1408807" y="189309"/>
                </a:cubicBezTo>
                <a:cubicBezTo>
                  <a:pt x="1409601" y="184547"/>
                  <a:pt x="1410395" y="180975"/>
                  <a:pt x="1411189" y="178594"/>
                </a:cubicBezTo>
                <a:close/>
                <a:moveTo>
                  <a:pt x="1614786" y="169069"/>
                </a:moveTo>
                <a:cubicBezTo>
                  <a:pt x="1624311" y="175419"/>
                  <a:pt x="1630264" y="181372"/>
                  <a:pt x="1632645" y="186928"/>
                </a:cubicBezTo>
                <a:lnTo>
                  <a:pt x="1632645" y="188119"/>
                </a:lnTo>
                <a:cubicBezTo>
                  <a:pt x="1632645" y="188119"/>
                  <a:pt x="1632248" y="188913"/>
                  <a:pt x="1631454" y="190500"/>
                </a:cubicBezTo>
                <a:cubicBezTo>
                  <a:pt x="1630661" y="192088"/>
                  <a:pt x="1630264" y="193278"/>
                  <a:pt x="1630264" y="194072"/>
                </a:cubicBezTo>
                <a:cubicBezTo>
                  <a:pt x="1631057" y="236934"/>
                  <a:pt x="1620739" y="261144"/>
                  <a:pt x="1599307" y="266700"/>
                </a:cubicBezTo>
                <a:cubicBezTo>
                  <a:pt x="1596133" y="267494"/>
                  <a:pt x="1594545" y="266700"/>
                  <a:pt x="1594545" y="264319"/>
                </a:cubicBezTo>
                <a:cubicBezTo>
                  <a:pt x="1595339" y="261144"/>
                  <a:pt x="1596926" y="258763"/>
                  <a:pt x="1599307" y="257175"/>
                </a:cubicBezTo>
                <a:cubicBezTo>
                  <a:pt x="1609626" y="241300"/>
                  <a:pt x="1614786" y="223044"/>
                  <a:pt x="1614786" y="202406"/>
                </a:cubicBezTo>
                <a:cubicBezTo>
                  <a:pt x="1614786" y="200819"/>
                  <a:pt x="1614389" y="198041"/>
                  <a:pt x="1613595" y="194072"/>
                </a:cubicBezTo>
                <a:cubicBezTo>
                  <a:pt x="1613595" y="191691"/>
                  <a:pt x="1613595" y="190103"/>
                  <a:pt x="1613595" y="189309"/>
                </a:cubicBezTo>
                <a:cubicBezTo>
                  <a:pt x="1613595" y="187722"/>
                  <a:pt x="1612801" y="185738"/>
                  <a:pt x="1611214" y="183356"/>
                </a:cubicBezTo>
                <a:cubicBezTo>
                  <a:pt x="1608832" y="180181"/>
                  <a:pt x="1607642" y="177403"/>
                  <a:pt x="1607642" y="175022"/>
                </a:cubicBezTo>
                <a:cubicBezTo>
                  <a:pt x="1607642" y="171053"/>
                  <a:pt x="1610023" y="169069"/>
                  <a:pt x="1614786" y="169069"/>
                </a:cubicBezTo>
                <a:close/>
                <a:moveTo>
                  <a:pt x="2469654" y="158353"/>
                </a:moveTo>
                <a:cubicBezTo>
                  <a:pt x="2482354" y="159147"/>
                  <a:pt x="2489101" y="162719"/>
                  <a:pt x="2489895" y="169069"/>
                </a:cubicBezTo>
                <a:cubicBezTo>
                  <a:pt x="2489895" y="176213"/>
                  <a:pt x="2488704" y="187325"/>
                  <a:pt x="2486323" y="202406"/>
                </a:cubicBezTo>
                <a:cubicBezTo>
                  <a:pt x="2485529" y="207963"/>
                  <a:pt x="2484736" y="211931"/>
                  <a:pt x="2483942" y="214313"/>
                </a:cubicBezTo>
                <a:cubicBezTo>
                  <a:pt x="2498229" y="230188"/>
                  <a:pt x="2512914" y="240903"/>
                  <a:pt x="2527995" y="246459"/>
                </a:cubicBezTo>
                <a:cubicBezTo>
                  <a:pt x="2529582" y="247253"/>
                  <a:pt x="2533551" y="247650"/>
                  <a:pt x="2539901" y="247650"/>
                </a:cubicBezTo>
                <a:cubicBezTo>
                  <a:pt x="2563714" y="249238"/>
                  <a:pt x="2575223" y="252809"/>
                  <a:pt x="2574429" y="258366"/>
                </a:cubicBezTo>
                <a:cubicBezTo>
                  <a:pt x="2574429" y="260747"/>
                  <a:pt x="2573239" y="262731"/>
                  <a:pt x="2570857" y="264319"/>
                </a:cubicBezTo>
                <a:cubicBezTo>
                  <a:pt x="2570064" y="264319"/>
                  <a:pt x="2566888" y="264716"/>
                  <a:pt x="2561332" y="265509"/>
                </a:cubicBezTo>
                <a:cubicBezTo>
                  <a:pt x="2558157" y="265509"/>
                  <a:pt x="2556570" y="265509"/>
                  <a:pt x="2556570" y="265509"/>
                </a:cubicBezTo>
                <a:cubicBezTo>
                  <a:pt x="2552601" y="265509"/>
                  <a:pt x="2543473" y="265509"/>
                  <a:pt x="2529186" y="265509"/>
                </a:cubicBezTo>
                <a:cubicBezTo>
                  <a:pt x="2524423" y="265509"/>
                  <a:pt x="2519264" y="263922"/>
                  <a:pt x="2513707" y="260747"/>
                </a:cubicBezTo>
                <a:cubicBezTo>
                  <a:pt x="2509739" y="258366"/>
                  <a:pt x="2499023" y="249634"/>
                  <a:pt x="2481561" y="234553"/>
                </a:cubicBezTo>
                <a:cubicBezTo>
                  <a:pt x="2479973" y="232966"/>
                  <a:pt x="2478783" y="231775"/>
                  <a:pt x="2477989" y="230981"/>
                </a:cubicBezTo>
                <a:cubicBezTo>
                  <a:pt x="2464495" y="258763"/>
                  <a:pt x="2445048" y="276225"/>
                  <a:pt x="2419648" y="283369"/>
                </a:cubicBezTo>
                <a:cubicBezTo>
                  <a:pt x="2418061" y="284956"/>
                  <a:pt x="2416870" y="284956"/>
                  <a:pt x="2416076" y="283369"/>
                </a:cubicBezTo>
                <a:cubicBezTo>
                  <a:pt x="2415282" y="282575"/>
                  <a:pt x="2415679" y="281384"/>
                  <a:pt x="2417267" y="279797"/>
                </a:cubicBezTo>
                <a:cubicBezTo>
                  <a:pt x="2443461" y="263922"/>
                  <a:pt x="2459733" y="243681"/>
                  <a:pt x="2466082" y="219075"/>
                </a:cubicBezTo>
                <a:cubicBezTo>
                  <a:pt x="2457351" y="210344"/>
                  <a:pt x="2451001" y="204391"/>
                  <a:pt x="2447032" y="201216"/>
                </a:cubicBezTo>
                <a:cubicBezTo>
                  <a:pt x="2427189" y="232172"/>
                  <a:pt x="2413695" y="249634"/>
                  <a:pt x="2406551" y="253603"/>
                </a:cubicBezTo>
                <a:cubicBezTo>
                  <a:pt x="2401789" y="252809"/>
                  <a:pt x="2399011" y="250031"/>
                  <a:pt x="2398217" y="245269"/>
                </a:cubicBezTo>
                <a:cubicBezTo>
                  <a:pt x="2398217" y="243681"/>
                  <a:pt x="2398217" y="242888"/>
                  <a:pt x="2398217" y="242888"/>
                </a:cubicBezTo>
                <a:cubicBezTo>
                  <a:pt x="2399804" y="238125"/>
                  <a:pt x="2401392" y="232569"/>
                  <a:pt x="2402979" y="226219"/>
                </a:cubicBezTo>
                <a:cubicBezTo>
                  <a:pt x="2402979" y="226219"/>
                  <a:pt x="2402979" y="224631"/>
                  <a:pt x="2402979" y="221456"/>
                </a:cubicBezTo>
                <a:cubicBezTo>
                  <a:pt x="2403773" y="210344"/>
                  <a:pt x="2404170" y="203597"/>
                  <a:pt x="2404170" y="201216"/>
                </a:cubicBezTo>
                <a:cubicBezTo>
                  <a:pt x="2404170" y="199628"/>
                  <a:pt x="2404170" y="197644"/>
                  <a:pt x="2404170" y="195263"/>
                </a:cubicBezTo>
                <a:cubicBezTo>
                  <a:pt x="2404170" y="195263"/>
                  <a:pt x="2404170" y="194469"/>
                  <a:pt x="2404170" y="192881"/>
                </a:cubicBezTo>
                <a:cubicBezTo>
                  <a:pt x="2404963" y="190500"/>
                  <a:pt x="2404567" y="188913"/>
                  <a:pt x="2402979" y="188119"/>
                </a:cubicBezTo>
                <a:cubicBezTo>
                  <a:pt x="2399011" y="188913"/>
                  <a:pt x="2395438" y="196850"/>
                  <a:pt x="2392264" y="211931"/>
                </a:cubicBezTo>
                <a:cubicBezTo>
                  <a:pt x="2390676" y="217488"/>
                  <a:pt x="2389485" y="221059"/>
                  <a:pt x="2388692" y="222647"/>
                </a:cubicBezTo>
                <a:cubicBezTo>
                  <a:pt x="2379167" y="240903"/>
                  <a:pt x="2371229" y="250031"/>
                  <a:pt x="2364879" y="250031"/>
                </a:cubicBezTo>
                <a:cubicBezTo>
                  <a:pt x="2363292" y="250031"/>
                  <a:pt x="2362498" y="249238"/>
                  <a:pt x="2362498" y="247650"/>
                </a:cubicBezTo>
                <a:cubicBezTo>
                  <a:pt x="2362498" y="244475"/>
                  <a:pt x="2364482" y="240506"/>
                  <a:pt x="2368451" y="235744"/>
                </a:cubicBezTo>
                <a:cubicBezTo>
                  <a:pt x="2369245" y="234950"/>
                  <a:pt x="2369642" y="234156"/>
                  <a:pt x="2369642" y="233363"/>
                </a:cubicBezTo>
                <a:cubicBezTo>
                  <a:pt x="2375992" y="221456"/>
                  <a:pt x="2379564" y="205978"/>
                  <a:pt x="2380357" y="186928"/>
                </a:cubicBezTo>
                <a:cubicBezTo>
                  <a:pt x="2381945" y="182166"/>
                  <a:pt x="2383929" y="179784"/>
                  <a:pt x="2386311" y="179784"/>
                </a:cubicBezTo>
                <a:cubicBezTo>
                  <a:pt x="2389485" y="179784"/>
                  <a:pt x="2392264" y="178991"/>
                  <a:pt x="2394645" y="177403"/>
                </a:cubicBezTo>
                <a:cubicBezTo>
                  <a:pt x="2399407" y="174228"/>
                  <a:pt x="2405361" y="169863"/>
                  <a:pt x="2412504" y="164306"/>
                </a:cubicBezTo>
                <a:cubicBezTo>
                  <a:pt x="2414092" y="163513"/>
                  <a:pt x="2415282" y="163116"/>
                  <a:pt x="2416076" y="163116"/>
                </a:cubicBezTo>
                <a:cubicBezTo>
                  <a:pt x="2420839" y="163116"/>
                  <a:pt x="2423220" y="165100"/>
                  <a:pt x="2423220" y="169069"/>
                </a:cubicBezTo>
                <a:cubicBezTo>
                  <a:pt x="2423220" y="172244"/>
                  <a:pt x="2422426" y="177403"/>
                  <a:pt x="2420839" y="184547"/>
                </a:cubicBezTo>
                <a:cubicBezTo>
                  <a:pt x="2420045" y="186928"/>
                  <a:pt x="2419648" y="188516"/>
                  <a:pt x="2419648" y="189309"/>
                </a:cubicBezTo>
                <a:cubicBezTo>
                  <a:pt x="2419648" y="198834"/>
                  <a:pt x="2419648" y="208756"/>
                  <a:pt x="2419648" y="219075"/>
                </a:cubicBezTo>
                <a:cubicBezTo>
                  <a:pt x="2420442" y="219075"/>
                  <a:pt x="2423617" y="216297"/>
                  <a:pt x="2429173" y="210741"/>
                </a:cubicBezTo>
                <a:cubicBezTo>
                  <a:pt x="2429173" y="209947"/>
                  <a:pt x="2430364" y="207963"/>
                  <a:pt x="2432745" y="204788"/>
                </a:cubicBezTo>
                <a:cubicBezTo>
                  <a:pt x="2436714" y="198438"/>
                  <a:pt x="2439095" y="194469"/>
                  <a:pt x="2439889" y="192881"/>
                </a:cubicBezTo>
                <a:cubicBezTo>
                  <a:pt x="2435126" y="188119"/>
                  <a:pt x="2432745" y="184547"/>
                  <a:pt x="2432745" y="182166"/>
                </a:cubicBezTo>
                <a:cubicBezTo>
                  <a:pt x="2433539" y="175022"/>
                  <a:pt x="2437904" y="174228"/>
                  <a:pt x="2445842" y="179784"/>
                </a:cubicBezTo>
                <a:cubicBezTo>
                  <a:pt x="2448223" y="182166"/>
                  <a:pt x="2452986" y="186531"/>
                  <a:pt x="2460129" y="192881"/>
                </a:cubicBezTo>
                <a:cubicBezTo>
                  <a:pt x="2464892" y="197644"/>
                  <a:pt x="2468067" y="200819"/>
                  <a:pt x="2469654" y="202406"/>
                </a:cubicBezTo>
                <a:cubicBezTo>
                  <a:pt x="2472036" y="195263"/>
                  <a:pt x="2473226" y="186531"/>
                  <a:pt x="2473226" y="176213"/>
                </a:cubicBezTo>
                <a:cubicBezTo>
                  <a:pt x="2473226" y="172244"/>
                  <a:pt x="2470448" y="168672"/>
                  <a:pt x="2464892" y="165497"/>
                </a:cubicBezTo>
                <a:cubicBezTo>
                  <a:pt x="2463304" y="161528"/>
                  <a:pt x="2464892" y="159147"/>
                  <a:pt x="2469654" y="158353"/>
                </a:cubicBezTo>
                <a:close/>
                <a:moveTo>
                  <a:pt x="1679079" y="155972"/>
                </a:moveTo>
                <a:cubicBezTo>
                  <a:pt x="1684636" y="155972"/>
                  <a:pt x="1688207" y="158750"/>
                  <a:pt x="1689795" y="164306"/>
                </a:cubicBezTo>
                <a:cubicBezTo>
                  <a:pt x="1689795" y="165894"/>
                  <a:pt x="1689001" y="167878"/>
                  <a:pt x="1687414" y="170259"/>
                </a:cubicBezTo>
                <a:cubicBezTo>
                  <a:pt x="1685032" y="173434"/>
                  <a:pt x="1683842" y="175816"/>
                  <a:pt x="1683842" y="177403"/>
                </a:cubicBezTo>
                <a:cubicBezTo>
                  <a:pt x="1683842" y="186928"/>
                  <a:pt x="1684636" y="195659"/>
                  <a:pt x="1686223" y="203597"/>
                </a:cubicBezTo>
                <a:cubicBezTo>
                  <a:pt x="1694161" y="255191"/>
                  <a:pt x="1695351" y="283766"/>
                  <a:pt x="1689795" y="289322"/>
                </a:cubicBezTo>
                <a:cubicBezTo>
                  <a:pt x="1689001" y="290909"/>
                  <a:pt x="1687811" y="292894"/>
                  <a:pt x="1686223" y="295275"/>
                </a:cubicBezTo>
                <a:lnTo>
                  <a:pt x="1681461" y="295275"/>
                </a:lnTo>
                <a:cubicBezTo>
                  <a:pt x="1681461" y="292894"/>
                  <a:pt x="1681064" y="291306"/>
                  <a:pt x="1680270" y="290513"/>
                </a:cubicBezTo>
                <a:cubicBezTo>
                  <a:pt x="1678682" y="280194"/>
                  <a:pt x="1676698" y="264319"/>
                  <a:pt x="1674317" y="242888"/>
                </a:cubicBezTo>
                <a:cubicBezTo>
                  <a:pt x="1671142" y="207963"/>
                  <a:pt x="1667967" y="184547"/>
                  <a:pt x="1664792" y="172641"/>
                </a:cubicBezTo>
                <a:cubicBezTo>
                  <a:pt x="1663998" y="171847"/>
                  <a:pt x="1662411" y="171053"/>
                  <a:pt x="1660029" y="170259"/>
                </a:cubicBezTo>
                <a:cubicBezTo>
                  <a:pt x="1655267" y="169466"/>
                  <a:pt x="1652886" y="167481"/>
                  <a:pt x="1652886" y="164306"/>
                </a:cubicBezTo>
                <a:cubicBezTo>
                  <a:pt x="1652886" y="158750"/>
                  <a:pt x="1661617" y="155972"/>
                  <a:pt x="1679079" y="155972"/>
                </a:cubicBezTo>
                <a:close/>
                <a:moveTo>
                  <a:pt x="1370707" y="154781"/>
                </a:moveTo>
                <a:cubicBezTo>
                  <a:pt x="1354039" y="162719"/>
                  <a:pt x="1344911" y="167481"/>
                  <a:pt x="1343323" y="169069"/>
                </a:cubicBezTo>
                <a:cubicBezTo>
                  <a:pt x="1345704" y="176213"/>
                  <a:pt x="1347292" y="181372"/>
                  <a:pt x="1348086" y="184547"/>
                </a:cubicBezTo>
                <a:cubicBezTo>
                  <a:pt x="1362373" y="178991"/>
                  <a:pt x="1369914" y="175022"/>
                  <a:pt x="1370707" y="172641"/>
                </a:cubicBezTo>
                <a:cubicBezTo>
                  <a:pt x="1370707" y="159147"/>
                  <a:pt x="1370707" y="153194"/>
                  <a:pt x="1370707" y="154781"/>
                </a:cubicBezTo>
                <a:close/>
                <a:moveTo>
                  <a:pt x="2783979" y="148828"/>
                </a:moveTo>
                <a:cubicBezTo>
                  <a:pt x="2790329" y="148034"/>
                  <a:pt x="2793504" y="150019"/>
                  <a:pt x="2793504" y="154781"/>
                </a:cubicBezTo>
                <a:cubicBezTo>
                  <a:pt x="2794298" y="157956"/>
                  <a:pt x="2793108" y="160338"/>
                  <a:pt x="2789932" y="161925"/>
                </a:cubicBezTo>
                <a:cubicBezTo>
                  <a:pt x="2786757" y="164306"/>
                  <a:pt x="2781201" y="165894"/>
                  <a:pt x="2773264" y="166688"/>
                </a:cubicBezTo>
                <a:cubicBezTo>
                  <a:pt x="2769295" y="166688"/>
                  <a:pt x="2766120" y="167084"/>
                  <a:pt x="2763739" y="167878"/>
                </a:cubicBezTo>
                <a:cubicBezTo>
                  <a:pt x="2761357" y="168672"/>
                  <a:pt x="2756595" y="170656"/>
                  <a:pt x="2749451" y="173831"/>
                </a:cubicBezTo>
                <a:cubicBezTo>
                  <a:pt x="2740720" y="177800"/>
                  <a:pt x="2734767" y="179784"/>
                  <a:pt x="2731592" y="179784"/>
                </a:cubicBezTo>
                <a:cubicBezTo>
                  <a:pt x="2726829" y="179784"/>
                  <a:pt x="2724448" y="177800"/>
                  <a:pt x="2724448" y="173831"/>
                </a:cubicBezTo>
                <a:cubicBezTo>
                  <a:pt x="2724448" y="173038"/>
                  <a:pt x="2724448" y="172244"/>
                  <a:pt x="2724448" y="171450"/>
                </a:cubicBezTo>
                <a:cubicBezTo>
                  <a:pt x="2731592" y="167481"/>
                  <a:pt x="2735958" y="165497"/>
                  <a:pt x="2737545" y="165497"/>
                </a:cubicBezTo>
                <a:cubicBezTo>
                  <a:pt x="2739926" y="164703"/>
                  <a:pt x="2743101" y="163116"/>
                  <a:pt x="2747070" y="160734"/>
                </a:cubicBezTo>
                <a:cubicBezTo>
                  <a:pt x="2762945" y="152797"/>
                  <a:pt x="2775248" y="148828"/>
                  <a:pt x="2783979" y="148828"/>
                </a:cubicBezTo>
                <a:close/>
                <a:moveTo>
                  <a:pt x="1409998" y="146447"/>
                </a:moveTo>
                <a:cubicBezTo>
                  <a:pt x="1399679" y="146447"/>
                  <a:pt x="1392536" y="148034"/>
                  <a:pt x="1388567" y="151209"/>
                </a:cubicBezTo>
                <a:cubicBezTo>
                  <a:pt x="1388567" y="155178"/>
                  <a:pt x="1388567" y="159544"/>
                  <a:pt x="1388567" y="164306"/>
                </a:cubicBezTo>
                <a:cubicBezTo>
                  <a:pt x="1388567" y="165894"/>
                  <a:pt x="1388567" y="166688"/>
                  <a:pt x="1388567" y="166688"/>
                </a:cubicBezTo>
                <a:cubicBezTo>
                  <a:pt x="1389361" y="166688"/>
                  <a:pt x="1390551" y="166291"/>
                  <a:pt x="1392139" y="165497"/>
                </a:cubicBezTo>
                <a:cubicBezTo>
                  <a:pt x="1392932" y="165497"/>
                  <a:pt x="1394123" y="165100"/>
                  <a:pt x="1395711" y="164306"/>
                </a:cubicBezTo>
                <a:cubicBezTo>
                  <a:pt x="1398886" y="162719"/>
                  <a:pt x="1401664" y="161925"/>
                  <a:pt x="1404045" y="161925"/>
                </a:cubicBezTo>
                <a:cubicBezTo>
                  <a:pt x="1408807" y="161925"/>
                  <a:pt x="1412776" y="163116"/>
                  <a:pt x="1415951" y="165497"/>
                </a:cubicBezTo>
                <a:cubicBezTo>
                  <a:pt x="1417539" y="160734"/>
                  <a:pt x="1418332" y="155972"/>
                  <a:pt x="1418332" y="151209"/>
                </a:cubicBezTo>
                <a:cubicBezTo>
                  <a:pt x="1418332" y="151209"/>
                  <a:pt x="1418332" y="150813"/>
                  <a:pt x="1418332" y="150019"/>
                </a:cubicBezTo>
                <a:cubicBezTo>
                  <a:pt x="1419126" y="147638"/>
                  <a:pt x="1418332" y="146447"/>
                  <a:pt x="1415951" y="146447"/>
                </a:cubicBezTo>
                <a:cubicBezTo>
                  <a:pt x="1414364" y="146447"/>
                  <a:pt x="1412379" y="146447"/>
                  <a:pt x="1409998" y="146447"/>
                </a:cubicBezTo>
                <a:close/>
                <a:moveTo>
                  <a:pt x="132457" y="146447"/>
                </a:moveTo>
                <a:cubicBezTo>
                  <a:pt x="139601" y="146447"/>
                  <a:pt x="145554" y="150416"/>
                  <a:pt x="150317" y="158353"/>
                </a:cubicBezTo>
                <a:cubicBezTo>
                  <a:pt x="179686" y="202009"/>
                  <a:pt x="205086" y="230584"/>
                  <a:pt x="226517" y="244078"/>
                </a:cubicBezTo>
                <a:cubicBezTo>
                  <a:pt x="231279" y="248047"/>
                  <a:pt x="240011" y="251222"/>
                  <a:pt x="252711" y="253603"/>
                </a:cubicBezTo>
                <a:cubicBezTo>
                  <a:pt x="256679" y="254397"/>
                  <a:pt x="259457" y="254794"/>
                  <a:pt x="261045" y="254794"/>
                </a:cubicBezTo>
                <a:cubicBezTo>
                  <a:pt x="280095" y="256381"/>
                  <a:pt x="289620" y="260350"/>
                  <a:pt x="289620" y="266700"/>
                </a:cubicBezTo>
                <a:cubicBezTo>
                  <a:pt x="289620" y="270669"/>
                  <a:pt x="287239" y="272653"/>
                  <a:pt x="282476" y="272653"/>
                </a:cubicBezTo>
                <a:cubicBezTo>
                  <a:pt x="280095" y="272653"/>
                  <a:pt x="277317" y="272256"/>
                  <a:pt x="274142" y="271463"/>
                </a:cubicBezTo>
                <a:lnTo>
                  <a:pt x="236042" y="269081"/>
                </a:lnTo>
                <a:cubicBezTo>
                  <a:pt x="230486" y="269081"/>
                  <a:pt x="221754" y="265113"/>
                  <a:pt x="209848" y="257175"/>
                </a:cubicBezTo>
                <a:cubicBezTo>
                  <a:pt x="194767" y="245269"/>
                  <a:pt x="175320" y="223044"/>
                  <a:pt x="151507" y="190500"/>
                </a:cubicBezTo>
                <a:cubicBezTo>
                  <a:pt x="142776" y="232569"/>
                  <a:pt x="122536" y="256778"/>
                  <a:pt x="90786" y="263128"/>
                </a:cubicBezTo>
                <a:cubicBezTo>
                  <a:pt x="90786" y="263128"/>
                  <a:pt x="90389" y="263128"/>
                  <a:pt x="89595" y="263128"/>
                </a:cubicBezTo>
                <a:cubicBezTo>
                  <a:pt x="88007" y="263128"/>
                  <a:pt x="86817" y="261938"/>
                  <a:pt x="86023" y="259556"/>
                </a:cubicBezTo>
                <a:cubicBezTo>
                  <a:pt x="86023" y="257969"/>
                  <a:pt x="89992" y="255588"/>
                  <a:pt x="97929" y="252413"/>
                </a:cubicBezTo>
                <a:cubicBezTo>
                  <a:pt x="105073" y="248444"/>
                  <a:pt x="109042" y="245666"/>
                  <a:pt x="109836" y="244078"/>
                </a:cubicBezTo>
                <a:cubicBezTo>
                  <a:pt x="125711" y="222647"/>
                  <a:pt x="133648" y="201613"/>
                  <a:pt x="133648" y="180975"/>
                </a:cubicBezTo>
                <a:cubicBezTo>
                  <a:pt x="133648" y="179388"/>
                  <a:pt x="133648" y="178594"/>
                  <a:pt x="133648" y="178594"/>
                </a:cubicBezTo>
                <a:cubicBezTo>
                  <a:pt x="133648" y="177800"/>
                  <a:pt x="133251" y="175022"/>
                  <a:pt x="132457" y="170259"/>
                </a:cubicBezTo>
                <a:cubicBezTo>
                  <a:pt x="132457" y="167084"/>
                  <a:pt x="132457" y="165497"/>
                  <a:pt x="132457" y="165497"/>
                </a:cubicBezTo>
                <a:cubicBezTo>
                  <a:pt x="132457" y="165497"/>
                  <a:pt x="132061" y="164703"/>
                  <a:pt x="131267" y="163116"/>
                </a:cubicBezTo>
                <a:cubicBezTo>
                  <a:pt x="128092" y="157559"/>
                  <a:pt x="126107" y="154384"/>
                  <a:pt x="125314" y="153591"/>
                </a:cubicBezTo>
                <a:cubicBezTo>
                  <a:pt x="125314" y="152797"/>
                  <a:pt x="124917" y="152400"/>
                  <a:pt x="124123" y="152400"/>
                </a:cubicBezTo>
                <a:cubicBezTo>
                  <a:pt x="124123" y="148431"/>
                  <a:pt x="126901" y="146447"/>
                  <a:pt x="132457" y="146447"/>
                </a:cubicBezTo>
                <a:close/>
                <a:moveTo>
                  <a:pt x="3266182" y="144066"/>
                </a:moveTo>
                <a:cubicBezTo>
                  <a:pt x="3271739" y="144066"/>
                  <a:pt x="3274517" y="147241"/>
                  <a:pt x="3274517" y="153591"/>
                </a:cubicBezTo>
                <a:cubicBezTo>
                  <a:pt x="3273723" y="164703"/>
                  <a:pt x="3269754" y="170259"/>
                  <a:pt x="3262611" y="170259"/>
                </a:cubicBezTo>
                <a:cubicBezTo>
                  <a:pt x="3257848" y="169466"/>
                  <a:pt x="3255070" y="165894"/>
                  <a:pt x="3254276" y="159544"/>
                </a:cubicBezTo>
                <a:cubicBezTo>
                  <a:pt x="3255864" y="150019"/>
                  <a:pt x="3259833" y="144859"/>
                  <a:pt x="3266182" y="144066"/>
                </a:cubicBezTo>
                <a:close/>
                <a:moveTo>
                  <a:pt x="1246882" y="134541"/>
                </a:moveTo>
                <a:cubicBezTo>
                  <a:pt x="1265932" y="133747"/>
                  <a:pt x="1275457" y="138509"/>
                  <a:pt x="1275457" y="148828"/>
                </a:cubicBezTo>
                <a:cubicBezTo>
                  <a:pt x="1274664" y="154384"/>
                  <a:pt x="1270298" y="155575"/>
                  <a:pt x="1262361" y="152400"/>
                </a:cubicBezTo>
                <a:cubicBezTo>
                  <a:pt x="1256804" y="150813"/>
                  <a:pt x="1253629" y="149622"/>
                  <a:pt x="1252836" y="148828"/>
                </a:cubicBezTo>
                <a:cubicBezTo>
                  <a:pt x="1252042" y="148828"/>
                  <a:pt x="1250851" y="148828"/>
                  <a:pt x="1249264" y="148828"/>
                </a:cubicBezTo>
                <a:cubicBezTo>
                  <a:pt x="1239739" y="148034"/>
                  <a:pt x="1234976" y="144859"/>
                  <a:pt x="1234976" y="139303"/>
                </a:cubicBezTo>
                <a:cubicBezTo>
                  <a:pt x="1234976" y="136128"/>
                  <a:pt x="1238945" y="134541"/>
                  <a:pt x="1246882" y="134541"/>
                </a:cubicBezTo>
                <a:close/>
                <a:moveTo>
                  <a:pt x="938511" y="130969"/>
                </a:moveTo>
                <a:cubicBezTo>
                  <a:pt x="959148" y="132556"/>
                  <a:pt x="969864" y="137319"/>
                  <a:pt x="970657" y="145256"/>
                </a:cubicBezTo>
                <a:cubicBezTo>
                  <a:pt x="969864" y="150813"/>
                  <a:pt x="967482" y="153988"/>
                  <a:pt x="963514" y="154781"/>
                </a:cubicBezTo>
                <a:cubicBezTo>
                  <a:pt x="961926" y="154781"/>
                  <a:pt x="959942" y="153591"/>
                  <a:pt x="957561" y="151209"/>
                </a:cubicBezTo>
                <a:cubicBezTo>
                  <a:pt x="956767" y="150416"/>
                  <a:pt x="956370" y="150019"/>
                  <a:pt x="956370" y="150019"/>
                </a:cubicBezTo>
                <a:cubicBezTo>
                  <a:pt x="955576" y="150019"/>
                  <a:pt x="953592" y="149225"/>
                  <a:pt x="950417" y="147638"/>
                </a:cubicBezTo>
                <a:cubicBezTo>
                  <a:pt x="936923" y="142875"/>
                  <a:pt x="930176" y="138906"/>
                  <a:pt x="930176" y="135731"/>
                </a:cubicBezTo>
                <a:cubicBezTo>
                  <a:pt x="930176" y="133350"/>
                  <a:pt x="932954" y="131763"/>
                  <a:pt x="938511" y="130969"/>
                </a:cubicBezTo>
                <a:close/>
                <a:moveTo>
                  <a:pt x="2425601" y="126206"/>
                </a:moveTo>
                <a:cubicBezTo>
                  <a:pt x="2429570" y="127000"/>
                  <a:pt x="2431951" y="128984"/>
                  <a:pt x="2432745" y="132159"/>
                </a:cubicBezTo>
                <a:cubicBezTo>
                  <a:pt x="2432745" y="138509"/>
                  <a:pt x="2424013" y="145256"/>
                  <a:pt x="2406551" y="152400"/>
                </a:cubicBezTo>
                <a:cubicBezTo>
                  <a:pt x="2402583" y="153988"/>
                  <a:pt x="2399804" y="155178"/>
                  <a:pt x="2398217" y="155972"/>
                </a:cubicBezTo>
                <a:cubicBezTo>
                  <a:pt x="2397423" y="156766"/>
                  <a:pt x="2395836" y="157956"/>
                  <a:pt x="2393454" y="159544"/>
                </a:cubicBezTo>
                <a:cubicBezTo>
                  <a:pt x="2386311" y="165894"/>
                  <a:pt x="2381548" y="169069"/>
                  <a:pt x="2379167" y="169069"/>
                </a:cubicBezTo>
                <a:cubicBezTo>
                  <a:pt x="2373610" y="169069"/>
                  <a:pt x="2370832" y="166688"/>
                  <a:pt x="2370832" y="161925"/>
                </a:cubicBezTo>
                <a:cubicBezTo>
                  <a:pt x="2370832" y="160338"/>
                  <a:pt x="2371626" y="159147"/>
                  <a:pt x="2373214" y="158353"/>
                </a:cubicBezTo>
                <a:cubicBezTo>
                  <a:pt x="2404963" y="137716"/>
                  <a:pt x="2422426" y="127000"/>
                  <a:pt x="2425601" y="126206"/>
                </a:cubicBezTo>
                <a:close/>
                <a:moveTo>
                  <a:pt x="4468714" y="116681"/>
                </a:moveTo>
                <a:cubicBezTo>
                  <a:pt x="4422676" y="122238"/>
                  <a:pt x="4395292" y="157163"/>
                  <a:pt x="4386561" y="221456"/>
                </a:cubicBezTo>
                <a:cubicBezTo>
                  <a:pt x="4386561" y="222250"/>
                  <a:pt x="4386660" y="223540"/>
                  <a:pt x="4386858" y="225326"/>
                </a:cubicBezTo>
                <a:lnTo>
                  <a:pt x="4387502" y="230261"/>
                </a:lnTo>
                <a:lnTo>
                  <a:pt x="4387975" y="231949"/>
                </a:lnTo>
                <a:lnTo>
                  <a:pt x="4388354" y="233438"/>
                </a:lnTo>
                <a:lnTo>
                  <a:pt x="4388495" y="234851"/>
                </a:lnTo>
                <a:cubicBezTo>
                  <a:pt x="4388595" y="235645"/>
                  <a:pt x="4388743" y="236736"/>
                  <a:pt x="4388942" y="238125"/>
                </a:cubicBezTo>
                <a:cubicBezTo>
                  <a:pt x="4397673" y="246856"/>
                  <a:pt x="4408389" y="250825"/>
                  <a:pt x="4421089" y="250031"/>
                </a:cubicBezTo>
                <a:cubicBezTo>
                  <a:pt x="4466333" y="243681"/>
                  <a:pt x="4492923" y="209153"/>
                  <a:pt x="4500861" y="146447"/>
                </a:cubicBezTo>
                <a:cubicBezTo>
                  <a:pt x="4500861" y="144859"/>
                  <a:pt x="4500464" y="141684"/>
                  <a:pt x="4499670" y="136922"/>
                </a:cubicBezTo>
                <a:cubicBezTo>
                  <a:pt x="4498876" y="134541"/>
                  <a:pt x="4498479" y="132556"/>
                  <a:pt x="4498479" y="130969"/>
                </a:cubicBezTo>
                <a:cubicBezTo>
                  <a:pt x="4500067" y="135731"/>
                  <a:pt x="4500067" y="134541"/>
                  <a:pt x="4498479" y="127397"/>
                </a:cubicBezTo>
                <a:cubicBezTo>
                  <a:pt x="4491336" y="120253"/>
                  <a:pt x="4481414" y="116681"/>
                  <a:pt x="4468714" y="116681"/>
                </a:cubicBezTo>
                <a:close/>
                <a:moveTo>
                  <a:pt x="3752590" y="116681"/>
                </a:moveTo>
                <a:cubicBezTo>
                  <a:pt x="3709008" y="119459"/>
                  <a:pt x="3680619" y="141684"/>
                  <a:pt x="3667423" y="183356"/>
                </a:cubicBezTo>
                <a:cubicBezTo>
                  <a:pt x="3661073" y="200025"/>
                  <a:pt x="3657898" y="217091"/>
                  <a:pt x="3657898" y="234553"/>
                </a:cubicBezTo>
                <a:cubicBezTo>
                  <a:pt x="3659485" y="244078"/>
                  <a:pt x="3661867" y="248841"/>
                  <a:pt x="3665042" y="248841"/>
                </a:cubicBezTo>
                <a:cubicBezTo>
                  <a:pt x="3672186" y="248047"/>
                  <a:pt x="3682901" y="241300"/>
                  <a:pt x="3697189" y="228600"/>
                </a:cubicBezTo>
                <a:cubicBezTo>
                  <a:pt x="3738463" y="197644"/>
                  <a:pt x="3767832" y="160338"/>
                  <a:pt x="3785295" y="116681"/>
                </a:cubicBezTo>
                <a:lnTo>
                  <a:pt x="3772198" y="116681"/>
                </a:lnTo>
                <a:cubicBezTo>
                  <a:pt x="3765352" y="116284"/>
                  <a:pt x="3758816" y="116284"/>
                  <a:pt x="3752590" y="116681"/>
                </a:cubicBezTo>
                <a:close/>
                <a:moveTo>
                  <a:pt x="2781598" y="111919"/>
                </a:moveTo>
                <a:cubicBezTo>
                  <a:pt x="2786361" y="111919"/>
                  <a:pt x="2788742" y="113903"/>
                  <a:pt x="2788742" y="117872"/>
                </a:cubicBezTo>
                <a:cubicBezTo>
                  <a:pt x="2788742" y="120253"/>
                  <a:pt x="2787551" y="122634"/>
                  <a:pt x="2785170" y="125016"/>
                </a:cubicBezTo>
                <a:cubicBezTo>
                  <a:pt x="2784376" y="125809"/>
                  <a:pt x="2783583" y="126206"/>
                  <a:pt x="2782789" y="126206"/>
                </a:cubicBezTo>
                <a:cubicBezTo>
                  <a:pt x="2780407" y="127794"/>
                  <a:pt x="2776836" y="128984"/>
                  <a:pt x="2772073" y="129778"/>
                </a:cubicBezTo>
                <a:cubicBezTo>
                  <a:pt x="2768104" y="129778"/>
                  <a:pt x="2765326" y="130175"/>
                  <a:pt x="2763739" y="130969"/>
                </a:cubicBezTo>
                <a:cubicBezTo>
                  <a:pt x="2752626" y="134144"/>
                  <a:pt x="2741514" y="138509"/>
                  <a:pt x="2730401" y="144066"/>
                </a:cubicBezTo>
                <a:lnTo>
                  <a:pt x="2729211" y="144066"/>
                </a:lnTo>
                <a:cubicBezTo>
                  <a:pt x="2723654" y="143272"/>
                  <a:pt x="2720876" y="140891"/>
                  <a:pt x="2720876" y="136922"/>
                </a:cubicBezTo>
                <a:cubicBezTo>
                  <a:pt x="2736751" y="127397"/>
                  <a:pt x="2756992" y="119063"/>
                  <a:pt x="2781598" y="111919"/>
                </a:cubicBezTo>
                <a:close/>
                <a:moveTo>
                  <a:pt x="4029373" y="109538"/>
                </a:moveTo>
                <a:lnTo>
                  <a:pt x="4042470" y="109538"/>
                </a:lnTo>
                <a:lnTo>
                  <a:pt x="4042470" y="111919"/>
                </a:lnTo>
                <a:cubicBezTo>
                  <a:pt x="4042470" y="130969"/>
                  <a:pt x="4032945" y="176213"/>
                  <a:pt x="4013895" y="247650"/>
                </a:cubicBezTo>
                <a:cubicBezTo>
                  <a:pt x="4012308" y="252413"/>
                  <a:pt x="4010720" y="257572"/>
                  <a:pt x="4009132" y="263128"/>
                </a:cubicBezTo>
                <a:cubicBezTo>
                  <a:pt x="4008339" y="265509"/>
                  <a:pt x="4007942" y="267097"/>
                  <a:pt x="4007942" y="267891"/>
                </a:cubicBezTo>
                <a:cubicBezTo>
                  <a:pt x="4002385" y="298053"/>
                  <a:pt x="3989289" y="314325"/>
                  <a:pt x="3968651" y="316706"/>
                </a:cubicBezTo>
                <a:lnTo>
                  <a:pt x="3968651" y="309563"/>
                </a:lnTo>
                <a:cubicBezTo>
                  <a:pt x="3980557" y="306388"/>
                  <a:pt x="3989289" y="292100"/>
                  <a:pt x="3994845" y="266700"/>
                </a:cubicBezTo>
                <a:lnTo>
                  <a:pt x="4023420" y="146447"/>
                </a:lnTo>
                <a:cubicBezTo>
                  <a:pt x="4023420" y="144859"/>
                  <a:pt x="4023817" y="142478"/>
                  <a:pt x="4024611" y="139303"/>
                </a:cubicBezTo>
                <a:cubicBezTo>
                  <a:pt x="4028579" y="125016"/>
                  <a:pt x="4030167" y="115094"/>
                  <a:pt x="4029373" y="109538"/>
                </a:cubicBezTo>
                <a:close/>
                <a:moveTo>
                  <a:pt x="3535264" y="109538"/>
                </a:moveTo>
                <a:lnTo>
                  <a:pt x="3548361" y="109538"/>
                </a:lnTo>
                <a:lnTo>
                  <a:pt x="3548361" y="114300"/>
                </a:lnTo>
                <a:cubicBezTo>
                  <a:pt x="3549948" y="128588"/>
                  <a:pt x="3543995" y="152003"/>
                  <a:pt x="3530501" y="184547"/>
                </a:cubicBezTo>
                <a:cubicBezTo>
                  <a:pt x="3518595" y="213122"/>
                  <a:pt x="3512642" y="234156"/>
                  <a:pt x="3512642" y="247650"/>
                </a:cubicBezTo>
                <a:cubicBezTo>
                  <a:pt x="3512642" y="249238"/>
                  <a:pt x="3513039" y="250031"/>
                  <a:pt x="3513832" y="250031"/>
                </a:cubicBezTo>
                <a:cubicBezTo>
                  <a:pt x="3514626" y="250031"/>
                  <a:pt x="3515420" y="249634"/>
                  <a:pt x="3516214" y="248841"/>
                </a:cubicBezTo>
                <a:lnTo>
                  <a:pt x="3517404" y="248841"/>
                </a:lnTo>
                <a:cubicBezTo>
                  <a:pt x="3566617" y="225822"/>
                  <a:pt x="3608289" y="179388"/>
                  <a:pt x="3642420" y="109538"/>
                </a:cubicBezTo>
                <a:lnTo>
                  <a:pt x="3655517" y="109538"/>
                </a:lnTo>
                <a:lnTo>
                  <a:pt x="3626942" y="236934"/>
                </a:lnTo>
                <a:cubicBezTo>
                  <a:pt x="3615036" y="295672"/>
                  <a:pt x="3582492" y="323850"/>
                  <a:pt x="3529311" y="321469"/>
                </a:cubicBezTo>
                <a:cubicBezTo>
                  <a:pt x="3519786" y="321469"/>
                  <a:pt x="3509467" y="319881"/>
                  <a:pt x="3498354" y="316706"/>
                </a:cubicBezTo>
                <a:lnTo>
                  <a:pt x="3501926" y="305991"/>
                </a:lnTo>
                <a:cubicBezTo>
                  <a:pt x="3512245" y="309166"/>
                  <a:pt x="3523357" y="310753"/>
                  <a:pt x="3535264" y="310753"/>
                </a:cubicBezTo>
                <a:cubicBezTo>
                  <a:pt x="3584476" y="313134"/>
                  <a:pt x="3614639" y="272653"/>
                  <a:pt x="3625751" y="189309"/>
                </a:cubicBezTo>
                <a:cubicBezTo>
                  <a:pt x="3629720" y="166291"/>
                  <a:pt x="3633292" y="150019"/>
                  <a:pt x="3636467" y="140494"/>
                </a:cubicBezTo>
                <a:cubicBezTo>
                  <a:pt x="3588048" y="215900"/>
                  <a:pt x="3547567" y="254794"/>
                  <a:pt x="3515023" y="257175"/>
                </a:cubicBezTo>
                <a:cubicBezTo>
                  <a:pt x="3507085" y="256381"/>
                  <a:pt x="3502323" y="252016"/>
                  <a:pt x="3500736" y="244078"/>
                </a:cubicBezTo>
                <a:cubicBezTo>
                  <a:pt x="3500736" y="230584"/>
                  <a:pt x="3506292" y="208359"/>
                  <a:pt x="3517404" y="177403"/>
                </a:cubicBezTo>
                <a:cubicBezTo>
                  <a:pt x="3528517" y="146447"/>
                  <a:pt x="3534470" y="123825"/>
                  <a:pt x="3535264" y="109538"/>
                </a:cubicBezTo>
                <a:close/>
                <a:moveTo>
                  <a:pt x="4465769" y="106091"/>
                </a:moveTo>
                <a:lnTo>
                  <a:pt x="4485606" y="110058"/>
                </a:lnTo>
                <a:cubicBezTo>
                  <a:pt x="4503316" y="117053"/>
                  <a:pt x="4512767" y="132755"/>
                  <a:pt x="4513958" y="157163"/>
                </a:cubicBezTo>
                <a:cubicBezTo>
                  <a:pt x="4506020" y="217488"/>
                  <a:pt x="4476254" y="250825"/>
                  <a:pt x="4424661" y="257175"/>
                </a:cubicBezTo>
                <a:cubicBezTo>
                  <a:pt x="4391323" y="257175"/>
                  <a:pt x="4374258" y="240903"/>
                  <a:pt x="4373464" y="208359"/>
                </a:cubicBezTo>
                <a:cubicBezTo>
                  <a:pt x="4381103" y="155575"/>
                  <a:pt x="4405760" y="122845"/>
                  <a:pt x="4447431" y="110170"/>
                </a:cubicBezTo>
                <a:lnTo>
                  <a:pt x="4465769" y="106091"/>
                </a:lnTo>
                <a:close/>
                <a:moveTo>
                  <a:pt x="4719936" y="105966"/>
                </a:moveTo>
                <a:lnTo>
                  <a:pt x="4728270" y="105966"/>
                </a:lnTo>
                <a:cubicBezTo>
                  <a:pt x="4735414" y="106759"/>
                  <a:pt x="4738589" y="109141"/>
                  <a:pt x="4737795" y="113109"/>
                </a:cubicBezTo>
                <a:cubicBezTo>
                  <a:pt x="4732239" y="137716"/>
                  <a:pt x="4708029" y="185738"/>
                  <a:pt x="4665167" y="257175"/>
                </a:cubicBezTo>
                <a:lnTo>
                  <a:pt x="4662786" y="257175"/>
                </a:lnTo>
                <a:cubicBezTo>
                  <a:pt x="4659611" y="257175"/>
                  <a:pt x="4657626" y="257175"/>
                  <a:pt x="4656833" y="257175"/>
                </a:cubicBezTo>
                <a:lnTo>
                  <a:pt x="4652070" y="257175"/>
                </a:lnTo>
                <a:cubicBezTo>
                  <a:pt x="4645720" y="253206"/>
                  <a:pt x="4639370" y="216297"/>
                  <a:pt x="4633020" y="146447"/>
                </a:cubicBezTo>
                <a:cubicBezTo>
                  <a:pt x="4632226" y="140097"/>
                  <a:pt x="4631829" y="136525"/>
                  <a:pt x="4631829" y="135731"/>
                </a:cubicBezTo>
                <a:cubicBezTo>
                  <a:pt x="4617542" y="169069"/>
                  <a:pt x="4593729" y="209550"/>
                  <a:pt x="4560392" y="257175"/>
                </a:cubicBezTo>
                <a:cubicBezTo>
                  <a:pt x="4558011" y="257175"/>
                  <a:pt x="4555233" y="257175"/>
                  <a:pt x="4552058" y="257175"/>
                </a:cubicBezTo>
                <a:lnTo>
                  <a:pt x="4547295" y="257175"/>
                </a:lnTo>
                <a:lnTo>
                  <a:pt x="4543723" y="257175"/>
                </a:lnTo>
                <a:cubicBezTo>
                  <a:pt x="4538961" y="229394"/>
                  <a:pt x="4536579" y="194866"/>
                  <a:pt x="4536579" y="153591"/>
                </a:cubicBezTo>
                <a:lnTo>
                  <a:pt x="4536579" y="136922"/>
                </a:lnTo>
                <a:cubicBezTo>
                  <a:pt x="4536579" y="132953"/>
                  <a:pt x="4536976" y="128191"/>
                  <a:pt x="4537770" y="122634"/>
                </a:cubicBezTo>
                <a:lnTo>
                  <a:pt x="4537770" y="109538"/>
                </a:lnTo>
                <a:lnTo>
                  <a:pt x="4552058" y="109538"/>
                </a:lnTo>
                <a:lnTo>
                  <a:pt x="4552058" y="123825"/>
                </a:lnTo>
                <a:cubicBezTo>
                  <a:pt x="4551264" y="130969"/>
                  <a:pt x="4550867" y="136525"/>
                  <a:pt x="4550867" y="140494"/>
                </a:cubicBezTo>
                <a:lnTo>
                  <a:pt x="4550867" y="159544"/>
                </a:lnTo>
                <a:cubicBezTo>
                  <a:pt x="4550867" y="188119"/>
                  <a:pt x="4552058" y="217091"/>
                  <a:pt x="4554439" y="246459"/>
                </a:cubicBezTo>
                <a:cubicBezTo>
                  <a:pt x="4591745" y="188516"/>
                  <a:pt x="4617145" y="142875"/>
                  <a:pt x="4630639" y="109538"/>
                </a:cubicBezTo>
                <a:lnTo>
                  <a:pt x="4643736" y="109538"/>
                </a:lnTo>
                <a:cubicBezTo>
                  <a:pt x="4643736" y="114300"/>
                  <a:pt x="4644132" y="121444"/>
                  <a:pt x="4644926" y="130969"/>
                </a:cubicBezTo>
                <a:cubicBezTo>
                  <a:pt x="4648895" y="181769"/>
                  <a:pt x="4653261" y="220266"/>
                  <a:pt x="4658023" y="246459"/>
                </a:cubicBezTo>
                <a:cubicBezTo>
                  <a:pt x="4696917" y="177403"/>
                  <a:pt x="4717951" y="134541"/>
                  <a:pt x="4721126" y="117872"/>
                </a:cubicBezTo>
                <a:lnTo>
                  <a:pt x="4716364" y="113109"/>
                </a:lnTo>
                <a:cubicBezTo>
                  <a:pt x="4713983" y="113109"/>
                  <a:pt x="4711601" y="113506"/>
                  <a:pt x="4709220" y="114300"/>
                </a:cubicBezTo>
                <a:lnTo>
                  <a:pt x="4711601" y="107156"/>
                </a:lnTo>
                <a:cubicBezTo>
                  <a:pt x="4713983" y="107156"/>
                  <a:pt x="4716761" y="106759"/>
                  <a:pt x="4719936" y="105966"/>
                </a:cubicBezTo>
                <a:close/>
                <a:moveTo>
                  <a:pt x="4465142" y="105966"/>
                </a:moveTo>
                <a:lnTo>
                  <a:pt x="4466333" y="105966"/>
                </a:lnTo>
                <a:lnTo>
                  <a:pt x="4465769" y="106091"/>
                </a:lnTo>
                <a:lnTo>
                  <a:pt x="4465142" y="105966"/>
                </a:lnTo>
                <a:close/>
                <a:moveTo>
                  <a:pt x="4147245" y="105966"/>
                </a:moveTo>
                <a:cubicBezTo>
                  <a:pt x="4159945" y="105966"/>
                  <a:pt x="4177011" y="109141"/>
                  <a:pt x="4198442" y="115491"/>
                </a:cubicBezTo>
                <a:lnTo>
                  <a:pt x="4194870" y="126206"/>
                </a:lnTo>
                <a:cubicBezTo>
                  <a:pt x="4177407" y="119856"/>
                  <a:pt x="4159945" y="116681"/>
                  <a:pt x="4142483" y="116681"/>
                </a:cubicBezTo>
                <a:cubicBezTo>
                  <a:pt x="4104383" y="115094"/>
                  <a:pt x="4086126" y="125809"/>
                  <a:pt x="4087714" y="148828"/>
                </a:cubicBezTo>
                <a:cubicBezTo>
                  <a:pt x="4087714" y="160734"/>
                  <a:pt x="4103589" y="169863"/>
                  <a:pt x="4135339" y="176213"/>
                </a:cubicBezTo>
                <a:cubicBezTo>
                  <a:pt x="4171058" y="182563"/>
                  <a:pt x="4188917" y="193675"/>
                  <a:pt x="4188917" y="209550"/>
                </a:cubicBezTo>
                <a:cubicBezTo>
                  <a:pt x="4186536" y="238919"/>
                  <a:pt x="4161533" y="254794"/>
                  <a:pt x="4113908" y="257175"/>
                </a:cubicBezTo>
                <a:cubicBezTo>
                  <a:pt x="4094858" y="257175"/>
                  <a:pt x="4076204" y="254397"/>
                  <a:pt x="4057948" y="248841"/>
                </a:cubicBezTo>
                <a:lnTo>
                  <a:pt x="4060329" y="238125"/>
                </a:lnTo>
                <a:cubicBezTo>
                  <a:pt x="4084142" y="246063"/>
                  <a:pt x="4105176" y="250031"/>
                  <a:pt x="4123433" y="250031"/>
                </a:cubicBezTo>
                <a:cubicBezTo>
                  <a:pt x="4158357" y="250031"/>
                  <a:pt x="4175820" y="237728"/>
                  <a:pt x="4175820" y="213122"/>
                </a:cubicBezTo>
                <a:cubicBezTo>
                  <a:pt x="4175820" y="202009"/>
                  <a:pt x="4161136" y="193675"/>
                  <a:pt x="4131767" y="188119"/>
                </a:cubicBezTo>
                <a:cubicBezTo>
                  <a:pt x="4094460" y="180975"/>
                  <a:pt x="4075807" y="169069"/>
                  <a:pt x="4075807" y="152400"/>
                </a:cubicBezTo>
                <a:cubicBezTo>
                  <a:pt x="4078189" y="124619"/>
                  <a:pt x="4102001" y="109141"/>
                  <a:pt x="4147245" y="105966"/>
                </a:cubicBezTo>
                <a:close/>
                <a:moveTo>
                  <a:pt x="3966270" y="105966"/>
                </a:moveTo>
                <a:cubicBezTo>
                  <a:pt x="3973414" y="107553"/>
                  <a:pt x="3978176" y="112713"/>
                  <a:pt x="3980557" y="121444"/>
                </a:cubicBezTo>
                <a:cubicBezTo>
                  <a:pt x="3979764" y="130969"/>
                  <a:pt x="3973810" y="153988"/>
                  <a:pt x="3962698" y="190500"/>
                </a:cubicBezTo>
                <a:cubicBezTo>
                  <a:pt x="3951585" y="224631"/>
                  <a:pt x="3946426" y="244078"/>
                  <a:pt x="3947220" y="248841"/>
                </a:cubicBezTo>
                <a:lnTo>
                  <a:pt x="3950792" y="252413"/>
                </a:lnTo>
                <a:cubicBezTo>
                  <a:pt x="3955554" y="252413"/>
                  <a:pt x="3959920" y="252016"/>
                  <a:pt x="3963889" y="251222"/>
                </a:cubicBezTo>
                <a:lnTo>
                  <a:pt x="3962698" y="257175"/>
                </a:lnTo>
                <a:lnTo>
                  <a:pt x="3954364" y="257175"/>
                </a:lnTo>
                <a:cubicBezTo>
                  <a:pt x="3950395" y="257175"/>
                  <a:pt x="3947617" y="257175"/>
                  <a:pt x="3946029" y="257175"/>
                </a:cubicBezTo>
                <a:cubicBezTo>
                  <a:pt x="3938886" y="257969"/>
                  <a:pt x="3934917" y="255588"/>
                  <a:pt x="3934123" y="250031"/>
                </a:cubicBezTo>
                <a:cubicBezTo>
                  <a:pt x="3934123" y="235744"/>
                  <a:pt x="3939679" y="213916"/>
                  <a:pt x="3950792" y="184547"/>
                </a:cubicBezTo>
                <a:cubicBezTo>
                  <a:pt x="3961904" y="154384"/>
                  <a:pt x="3967461" y="132556"/>
                  <a:pt x="3967461" y="119063"/>
                </a:cubicBezTo>
                <a:lnTo>
                  <a:pt x="3965079" y="116681"/>
                </a:lnTo>
                <a:cubicBezTo>
                  <a:pt x="3927773" y="129381"/>
                  <a:pt x="3885704" y="176213"/>
                  <a:pt x="3838873" y="257175"/>
                </a:cubicBezTo>
                <a:lnTo>
                  <a:pt x="3826967" y="257175"/>
                </a:lnTo>
                <a:cubicBezTo>
                  <a:pt x="3826967" y="256381"/>
                  <a:pt x="3827364" y="255191"/>
                  <a:pt x="3828157" y="253603"/>
                </a:cubicBezTo>
                <a:cubicBezTo>
                  <a:pt x="3828951" y="250428"/>
                  <a:pt x="3829348" y="248047"/>
                  <a:pt x="3829348" y="246459"/>
                </a:cubicBezTo>
                <a:cubicBezTo>
                  <a:pt x="3849192" y="167878"/>
                  <a:pt x="3858320" y="122238"/>
                  <a:pt x="3856732" y="109538"/>
                </a:cubicBezTo>
                <a:lnTo>
                  <a:pt x="3869829" y="109538"/>
                </a:lnTo>
                <a:lnTo>
                  <a:pt x="3871020" y="111919"/>
                </a:lnTo>
                <a:cubicBezTo>
                  <a:pt x="3871020" y="127000"/>
                  <a:pt x="3866257" y="152400"/>
                  <a:pt x="3856732" y="188119"/>
                </a:cubicBezTo>
                <a:cubicBezTo>
                  <a:pt x="3855939" y="192881"/>
                  <a:pt x="3854351" y="199231"/>
                  <a:pt x="3851970" y="207169"/>
                </a:cubicBezTo>
                <a:cubicBezTo>
                  <a:pt x="3850382" y="212725"/>
                  <a:pt x="3849192" y="216694"/>
                  <a:pt x="3848398" y="219075"/>
                </a:cubicBezTo>
                <a:cubicBezTo>
                  <a:pt x="3898404" y="146050"/>
                  <a:pt x="3937695" y="108347"/>
                  <a:pt x="3966270" y="105966"/>
                </a:cubicBezTo>
                <a:close/>
                <a:moveTo>
                  <a:pt x="3757911" y="105966"/>
                </a:moveTo>
                <a:cubicBezTo>
                  <a:pt x="3761879" y="105966"/>
                  <a:pt x="3770610" y="106363"/>
                  <a:pt x="3784104" y="107156"/>
                </a:cubicBezTo>
                <a:cubicBezTo>
                  <a:pt x="3789661" y="107950"/>
                  <a:pt x="3793629" y="108347"/>
                  <a:pt x="3796011" y="108347"/>
                </a:cubicBezTo>
                <a:cubicBezTo>
                  <a:pt x="3785692" y="106759"/>
                  <a:pt x="3786882" y="106759"/>
                  <a:pt x="3799582" y="108347"/>
                </a:cubicBezTo>
                <a:cubicBezTo>
                  <a:pt x="3798789" y="113903"/>
                  <a:pt x="3796011" y="126206"/>
                  <a:pt x="3791248" y="145256"/>
                </a:cubicBezTo>
                <a:cubicBezTo>
                  <a:pt x="3776961" y="203200"/>
                  <a:pt x="3769817" y="237728"/>
                  <a:pt x="3769817" y="248841"/>
                </a:cubicBezTo>
                <a:lnTo>
                  <a:pt x="3769817" y="250031"/>
                </a:lnTo>
                <a:lnTo>
                  <a:pt x="3773389" y="252413"/>
                </a:lnTo>
                <a:cubicBezTo>
                  <a:pt x="3778151" y="252413"/>
                  <a:pt x="3782517" y="252016"/>
                  <a:pt x="3786486" y="251222"/>
                </a:cubicBezTo>
                <a:lnTo>
                  <a:pt x="3785295" y="257175"/>
                </a:lnTo>
                <a:lnTo>
                  <a:pt x="3776961" y="257175"/>
                </a:lnTo>
                <a:cubicBezTo>
                  <a:pt x="3772198" y="257175"/>
                  <a:pt x="3769420" y="257175"/>
                  <a:pt x="3768626" y="257175"/>
                </a:cubicBezTo>
                <a:cubicBezTo>
                  <a:pt x="3761482" y="257969"/>
                  <a:pt x="3757513" y="255588"/>
                  <a:pt x="3756720" y="250031"/>
                </a:cubicBezTo>
                <a:cubicBezTo>
                  <a:pt x="3757513" y="230188"/>
                  <a:pt x="3765054" y="196850"/>
                  <a:pt x="3779342" y="150019"/>
                </a:cubicBezTo>
                <a:cubicBezTo>
                  <a:pt x="3735685" y="217488"/>
                  <a:pt x="3698776" y="253206"/>
                  <a:pt x="3668614" y="257175"/>
                </a:cubicBezTo>
                <a:cubicBezTo>
                  <a:pt x="3654326" y="256381"/>
                  <a:pt x="3646786" y="246459"/>
                  <a:pt x="3645992" y="227409"/>
                </a:cubicBezTo>
                <a:cubicBezTo>
                  <a:pt x="3650754" y="149622"/>
                  <a:pt x="3688060" y="109141"/>
                  <a:pt x="3757911" y="105966"/>
                </a:cubicBezTo>
                <a:close/>
                <a:moveTo>
                  <a:pt x="377726" y="104775"/>
                </a:moveTo>
                <a:cubicBezTo>
                  <a:pt x="378520" y="104775"/>
                  <a:pt x="379314" y="104775"/>
                  <a:pt x="380107" y="104775"/>
                </a:cubicBezTo>
                <a:cubicBezTo>
                  <a:pt x="380901" y="104775"/>
                  <a:pt x="381695" y="105172"/>
                  <a:pt x="382489" y="105966"/>
                </a:cubicBezTo>
                <a:cubicBezTo>
                  <a:pt x="392807" y="109141"/>
                  <a:pt x="397967" y="113506"/>
                  <a:pt x="397967" y="119063"/>
                </a:cubicBezTo>
                <a:cubicBezTo>
                  <a:pt x="397967" y="123031"/>
                  <a:pt x="395586" y="126603"/>
                  <a:pt x="390823" y="129778"/>
                </a:cubicBezTo>
                <a:cubicBezTo>
                  <a:pt x="388442" y="132159"/>
                  <a:pt x="386457" y="134144"/>
                  <a:pt x="384870" y="135731"/>
                </a:cubicBezTo>
                <a:cubicBezTo>
                  <a:pt x="380901" y="142081"/>
                  <a:pt x="378520" y="151209"/>
                  <a:pt x="377726" y="163116"/>
                </a:cubicBezTo>
                <a:cubicBezTo>
                  <a:pt x="377726" y="179784"/>
                  <a:pt x="383679" y="192088"/>
                  <a:pt x="395586" y="200025"/>
                </a:cubicBezTo>
                <a:cubicBezTo>
                  <a:pt x="396379" y="200025"/>
                  <a:pt x="400745" y="202009"/>
                  <a:pt x="408682" y="205978"/>
                </a:cubicBezTo>
                <a:cubicBezTo>
                  <a:pt x="412651" y="208359"/>
                  <a:pt x="415429" y="212725"/>
                  <a:pt x="417017" y="219075"/>
                </a:cubicBezTo>
                <a:cubicBezTo>
                  <a:pt x="424954" y="223044"/>
                  <a:pt x="439639" y="227409"/>
                  <a:pt x="461070" y="232172"/>
                </a:cubicBezTo>
                <a:cubicBezTo>
                  <a:pt x="464245" y="232966"/>
                  <a:pt x="466626" y="233363"/>
                  <a:pt x="468214" y="233363"/>
                </a:cubicBezTo>
                <a:cubicBezTo>
                  <a:pt x="469007" y="233363"/>
                  <a:pt x="469801" y="233759"/>
                  <a:pt x="470595" y="234553"/>
                </a:cubicBezTo>
                <a:cubicBezTo>
                  <a:pt x="492026" y="238522"/>
                  <a:pt x="509092" y="240506"/>
                  <a:pt x="521792" y="240506"/>
                </a:cubicBezTo>
                <a:cubicBezTo>
                  <a:pt x="524967" y="240506"/>
                  <a:pt x="528936" y="240506"/>
                  <a:pt x="533698" y="240506"/>
                </a:cubicBezTo>
                <a:cubicBezTo>
                  <a:pt x="540842" y="238125"/>
                  <a:pt x="552351" y="236934"/>
                  <a:pt x="568226" y="236934"/>
                </a:cubicBezTo>
                <a:cubicBezTo>
                  <a:pt x="569020" y="236934"/>
                  <a:pt x="570607" y="236538"/>
                  <a:pt x="572989" y="235744"/>
                </a:cubicBezTo>
                <a:cubicBezTo>
                  <a:pt x="575370" y="234950"/>
                  <a:pt x="576561" y="234553"/>
                  <a:pt x="576561" y="234553"/>
                </a:cubicBezTo>
                <a:cubicBezTo>
                  <a:pt x="577354" y="234553"/>
                  <a:pt x="578545" y="234553"/>
                  <a:pt x="580132" y="234553"/>
                </a:cubicBezTo>
                <a:cubicBezTo>
                  <a:pt x="587276" y="233759"/>
                  <a:pt x="590848" y="236141"/>
                  <a:pt x="590848" y="241697"/>
                </a:cubicBezTo>
                <a:cubicBezTo>
                  <a:pt x="590848" y="244872"/>
                  <a:pt x="586483" y="247650"/>
                  <a:pt x="577751" y="250031"/>
                </a:cubicBezTo>
                <a:cubicBezTo>
                  <a:pt x="575370" y="250825"/>
                  <a:pt x="573782" y="251619"/>
                  <a:pt x="572989" y="252413"/>
                </a:cubicBezTo>
                <a:cubicBezTo>
                  <a:pt x="553145" y="256381"/>
                  <a:pt x="532507" y="258366"/>
                  <a:pt x="511076" y="258366"/>
                </a:cubicBezTo>
                <a:cubicBezTo>
                  <a:pt x="489645" y="256778"/>
                  <a:pt x="464642" y="250825"/>
                  <a:pt x="436067" y="240506"/>
                </a:cubicBezTo>
                <a:cubicBezTo>
                  <a:pt x="433686" y="239713"/>
                  <a:pt x="430511" y="238522"/>
                  <a:pt x="426542" y="236934"/>
                </a:cubicBezTo>
                <a:cubicBezTo>
                  <a:pt x="409079" y="230584"/>
                  <a:pt x="395982" y="227409"/>
                  <a:pt x="387251" y="227409"/>
                </a:cubicBezTo>
                <a:cubicBezTo>
                  <a:pt x="377726" y="227409"/>
                  <a:pt x="368201" y="228203"/>
                  <a:pt x="358676" y="229791"/>
                </a:cubicBezTo>
                <a:cubicBezTo>
                  <a:pt x="356295" y="229791"/>
                  <a:pt x="353120" y="230584"/>
                  <a:pt x="349151" y="232172"/>
                </a:cubicBezTo>
                <a:cubicBezTo>
                  <a:pt x="342007" y="233759"/>
                  <a:pt x="336848" y="234553"/>
                  <a:pt x="333673" y="234553"/>
                </a:cubicBezTo>
                <a:cubicBezTo>
                  <a:pt x="331292" y="234553"/>
                  <a:pt x="328911" y="234553"/>
                  <a:pt x="326529" y="234553"/>
                </a:cubicBezTo>
                <a:cubicBezTo>
                  <a:pt x="324148" y="232172"/>
                  <a:pt x="322957" y="230188"/>
                  <a:pt x="322957" y="228600"/>
                </a:cubicBezTo>
                <a:cubicBezTo>
                  <a:pt x="322957" y="226219"/>
                  <a:pt x="324148" y="224631"/>
                  <a:pt x="326529" y="223838"/>
                </a:cubicBezTo>
                <a:cubicBezTo>
                  <a:pt x="342404" y="219075"/>
                  <a:pt x="358279" y="216694"/>
                  <a:pt x="374154" y="216694"/>
                </a:cubicBezTo>
                <a:cubicBezTo>
                  <a:pt x="374948" y="215900"/>
                  <a:pt x="376932" y="215503"/>
                  <a:pt x="380107" y="215503"/>
                </a:cubicBezTo>
                <a:cubicBezTo>
                  <a:pt x="384870" y="214709"/>
                  <a:pt x="387251" y="213519"/>
                  <a:pt x="387251" y="211931"/>
                </a:cubicBezTo>
                <a:cubicBezTo>
                  <a:pt x="387251" y="211138"/>
                  <a:pt x="387251" y="210741"/>
                  <a:pt x="387251" y="210741"/>
                </a:cubicBezTo>
                <a:cubicBezTo>
                  <a:pt x="370582" y="198834"/>
                  <a:pt x="362248" y="180578"/>
                  <a:pt x="362248" y="155972"/>
                </a:cubicBezTo>
                <a:cubicBezTo>
                  <a:pt x="362248" y="153591"/>
                  <a:pt x="362645" y="150019"/>
                  <a:pt x="363439" y="145256"/>
                </a:cubicBezTo>
                <a:cubicBezTo>
                  <a:pt x="364232" y="141288"/>
                  <a:pt x="364629" y="138113"/>
                  <a:pt x="364629" y="135731"/>
                </a:cubicBezTo>
                <a:lnTo>
                  <a:pt x="363439" y="135731"/>
                </a:lnTo>
                <a:cubicBezTo>
                  <a:pt x="350739" y="142875"/>
                  <a:pt x="341611" y="148034"/>
                  <a:pt x="336054" y="151209"/>
                </a:cubicBezTo>
                <a:cubicBezTo>
                  <a:pt x="334467" y="152003"/>
                  <a:pt x="332482" y="153194"/>
                  <a:pt x="330101" y="154781"/>
                </a:cubicBezTo>
                <a:cubicBezTo>
                  <a:pt x="324545" y="159544"/>
                  <a:pt x="320179" y="161925"/>
                  <a:pt x="317004" y="161925"/>
                </a:cubicBezTo>
                <a:cubicBezTo>
                  <a:pt x="313036" y="161131"/>
                  <a:pt x="311051" y="159544"/>
                  <a:pt x="311051" y="157163"/>
                </a:cubicBezTo>
                <a:cubicBezTo>
                  <a:pt x="315814" y="141288"/>
                  <a:pt x="322561" y="132159"/>
                  <a:pt x="331292" y="129778"/>
                </a:cubicBezTo>
                <a:lnTo>
                  <a:pt x="338436" y="135731"/>
                </a:lnTo>
                <a:cubicBezTo>
                  <a:pt x="350342" y="130175"/>
                  <a:pt x="358279" y="125809"/>
                  <a:pt x="362248" y="122634"/>
                </a:cubicBezTo>
                <a:cubicBezTo>
                  <a:pt x="364629" y="121841"/>
                  <a:pt x="367011" y="120650"/>
                  <a:pt x="369392" y="119063"/>
                </a:cubicBezTo>
                <a:cubicBezTo>
                  <a:pt x="369392" y="118269"/>
                  <a:pt x="369392" y="117475"/>
                  <a:pt x="369392" y="116681"/>
                </a:cubicBezTo>
                <a:cubicBezTo>
                  <a:pt x="368598" y="107950"/>
                  <a:pt x="371376" y="103981"/>
                  <a:pt x="377726" y="104775"/>
                </a:cubicBezTo>
                <a:close/>
                <a:moveTo>
                  <a:pt x="3161407" y="102394"/>
                </a:moveTo>
                <a:cubicBezTo>
                  <a:pt x="3170139" y="103981"/>
                  <a:pt x="3175298" y="107156"/>
                  <a:pt x="3176886" y="111919"/>
                </a:cubicBezTo>
                <a:cubicBezTo>
                  <a:pt x="3176092" y="118269"/>
                  <a:pt x="3172123" y="121841"/>
                  <a:pt x="3164979" y="122634"/>
                </a:cubicBezTo>
                <a:cubicBezTo>
                  <a:pt x="3163392" y="122634"/>
                  <a:pt x="3161407" y="122238"/>
                  <a:pt x="3159026" y="121444"/>
                </a:cubicBezTo>
                <a:cubicBezTo>
                  <a:pt x="3156645" y="121444"/>
                  <a:pt x="3154660" y="121444"/>
                  <a:pt x="3153073" y="121444"/>
                </a:cubicBezTo>
                <a:cubicBezTo>
                  <a:pt x="3122911" y="121444"/>
                  <a:pt x="3082032" y="125413"/>
                  <a:pt x="3030439" y="133350"/>
                </a:cubicBezTo>
                <a:cubicBezTo>
                  <a:pt x="3031233" y="136525"/>
                  <a:pt x="3030439" y="139700"/>
                  <a:pt x="3028057" y="142875"/>
                </a:cubicBezTo>
                <a:cubicBezTo>
                  <a:pt x="3020914" y="157956"/>
                  <a:pt x="3016548" y="169466"/>
                  <a:pt x="3014961" y="177403"/>
                </a:cubicBezTo>
                <a:cubicBezTo>
                  <a:pt x="3019723" y="177403"/>
                  <a:pt x="3027264" y="175816"/>
                  <a:pt x="3037582" y="172641"/>
                </a:cubicBezTo>
                <a:cubicBezTo>
                  <a:pt x="3042345" y="171847"/>
                  <a:pt x="3045917" y="171053"/>
                  <a:pt x="3048298" y="170259"/>
                </a:cubicBezTo>
                <a:cubicBezTo>
                  <a:pt x="3049092" y="170259"/>
                  <a:pt x="3050679" y="169863"/>
                  <a:pt x="3053061" y="169069"/>
                </a:cubicBezTo>
                <a:cubicBezTo>
                  <a:pt x="3055442" y="169069"/>
                  <a:pt x="3056632" y="169069"/>
                  <a:pt x="3056632" y="169069"/>
                </a:cubicBezTo>
                <a:cubicBezTo>
                  <a:pt x="3058220" y="168275"/>
                  <a:pt x="3060204" y="167481"/>
                  <a:pt x="3062586" y="166688"/>
                </a:cubicBezTo>
                <a:cubicBezTo>
                  <a:pt x="3068142" y="164306"/>
                  <a:pt x="3072507" y="163116"/>
                  <a:pt x="3075682" y="163116"/>
                </a:cubicBezTo>
                <a:cubicBezTo>
                  <a:pt x="3086795" y="165497"/>
                  <a:pt x="3094336" y="171053"/>
                  <a:pt x="3098304" y="179784"/>
                </a:cubicBezTo>
                <a:cubicBezTo>
                  <a:pt x="3099098" y="181372"/>
                  <a:pt x="3097908" y="184547"/>
                  <a:pt x="3094732" y="189309"/>
                </a:cubicBezTo>
                <a:cubicBezTo>
                  <a:pt x="3092351" y="192484"/>
                  <a:pt x="3091161" y="194866"/>
                  <a:pt x="3091161" y="196453"/>
                </a:cubicBezTo>
                <a:cubicBezTo>
                  <a:pt x="3084017" y="218678"/>
                  <a:pt x="3075286" y="238919"/>
                  <a:pt x="3064967" y="257175"/>
                </a:cubicBezTo>
                <a:cubicBezTo>
                  <a:pt x="3057029" y="267494"/>
                  <a:pt x="3049489" y="274638"/>
                  <a:pt x="3042345" y="278606"/>
                </a:cubicBezTo>
                <a:cubicBezTo>
                  <a:pt x="3030439" y="276225"/>
                  <a:pt x="3021310" y="269081"/>
                  <a:pt x="3014961" y="257175"/>
                </a:cubicBezTo>
                <a:cubicBezTo>
                  <a:pt x="3014961" y="257175"/>
                  <a:pt x="3015357" y="257175"/>
                  <a:pt x="3016151" y="257175"/>
                </a:cubicBezTo>
                <a:lnTo>
                  <a:pt x="3017342" y="257175"/>
                </a:lnTo>
                <a:cubicBezTo>
                  <a:pt x="3023692" y="260350"/>
                  <a:pt x="3029645" y="261938"/>
                  <a:pt x="3035201" y="261938"/>
                </a:cubicBezTo>
                <a:cubicBezTo>
                  <a:pt x="3039170" y="261938"/>
                  <a:pt x="3042742" y="259556"/>
                  <a:pt x="3045917" y="254794"/>
                </a:cubicBezTo>
                <a:cubicBezTo>
                  <a:pt x="3046711" y="254000"/>
                  <a:pt x="3047504" y="253206"/>
                  <a:pt x="3048298" y="252413"/>
                </a:cubicBezTo>
                <a:cubicBezTo>
                  <a:pt x="3063379" y="226219"/>
                  <a:pt x="3071714" y="202803"/>
                  <a:pt x="3073301" y="182166"/>
                </a:cubicBezTo>
                <a:cubicBezTo>
                  <a:pt x="3066157" y="182166"/>
                  <a:pt x="3055442" y="183356"/>
                  <a:pt x="3041154" y="185738"/>
                </a:cubicBezTo>
                <a:cubicBezTo>
                  <a:pt x="3036392" y="186531"/>
                  <a:pt x="3032820" y="187325"/>
                  <a:pt x="3030439" y="188119"/>
                </a:cubicBezTo>
                <a:cubicBezTo>
                  <a:pt x="3028057" y="188913"/>
                  <a:pt x="3024486" y="190103"/>
                  <a:pt x="3019723" y="191691"/>
                </a:cubicBezTo>
                <a:cubicBezTo>
                  <a:pt x="3010198" y="196453"/>
                  <a:pt x="3002658" y="198834"/>
                  <a:pt x="2997101" y="198834"/>
                </a:cubicBezTo>
                <a:cubicBezTo>
                  <a:pt x="2993133" y="198041"/>
                  <a:pt x="2990751" y="196056"/>
                  <a:pt x="2989957" y="192881"/>
                </a:cubicBezTo>
                <a:cubicBezTo>
                  <a:pt x="2989957" y="188119"/>
                  <a:pt x="2991545" y="182959"/>
                  <a:pt x="2994720" y="177403"/>
                </a:cubicBezTo>
                <a:cubicBezTo>
                  <a:pt x="2995514" y="175816"/>
                  <a:pt x="2996704" y="173831"/>
                  <a:pt x="2998292" y="171450"/>
                </a:cubicBezTo>
                <a:cubicBezTo>
                  <a:pt x="3003054" y="162719"/>
                  <a:pt x="3005832" y="156369"/>
                  <a:pt x="3006626" y="152400"/>
                </a:cubicBezTo>
                <a:cubicBezTo>
                  <a:pt x="3009801" y="146050"/>
                  <a:pt x="3009801" y="141684"/>
                  <a:pt x="3006626" y="139303"/>
                </a:cubicBezTo>
                <a:cubicBezTo>
                  <a:pt x="2993133" y="144066"/>
                  <a:pt x="2972098" y="151209"/>
                  <a:pt x="2943523" y="160734"/>
                </a:cubicBezTo>
                <a:cubicBezTo>
                  <a:pt x="2937173" y="163116"/>
                  <a:pt x="2932807" y="164703"/>
                  <a:pt x="2930426" y="165497"/>
                </a:cubicBezTo>
                <a:cubicBezTo>
                  <a:pt x="2925664" y="168672"/>
                  <a:pt x="2920504" y="170259"/>
                  <a:pt x="2914948" y="170259"/>
                </a:cubicBezTo>
                <a:cubicBezTo>
                  <a:pt x="2908598" y="169466"/>
                  <a:pt x="2905026" y="167084"/>
                  <a:pt x="2904232" y="163116"/>
                </a:cubicBezTo>
                <a:cubicBezTo>
                  <a:pt x="2905026" y="158353"/>
                  <a:pt x="2907804" y="155178"/>
                  <a:pt x="2912567" y="153591"/>
                </a:cubicBezTo>
                <a:cubicBezTo>
                  <a:pt x="2913361" y="153591"/>
                  <a:pt x="2914154" y="154384"/>
                  <a:pt x="2914948" y="155972"/>
                </a:cubicBezTo>
                <a:cubicBezTo>
                  <a:pt x="2915742" y="157559"/>
                  <a:pt x="2916933" y="158353"/>
                  <a:pt x="2918520" y="158353"/>
                </a:cubicBezTo>
                <a:cubicBezTo>
                  <a:pt x="2920107" y="157559"/>
                  <a:pt x="2924870" y="155972"/>
                  <a:pt x="2932807" y="153591"/>
                </a:cubicBezTo>
                <a:cubicBezTo>
                  <a:pt x="2940745" y="150416"/>
                  <a:pt x="2945508" y="148828"/>
                  <a:pt x="2947095" y="148828"/>
                </a:cubicBezTo>
                <a:cubicBezTo>
                  <a:pt x="3018532" y="121047"/>
                  <a:pt x="3089970" y="105569"/>
                  <a:pt x="3161407" y="102394"/>
                </a:cubicBezTo>
                <a:close/>
                <a:moveTo>
                  <a:pt x="1411189" y="100013"/>
                </a:moveTo>
                <a:cubicBezTo>
                  <a:pt x="1414364" y="101600"/>
                  <a:pt x="1415554" y="103981"/>
                  <a:pt x="1414761" y="107156"/>
                </a:cubicBezTo>
                <a:cubicBezTo>
                  <a:pt x="1413173" y="111919"/>
                  <a:pt x="1407617" y="114697"/>
                  <a:pt x="1398092" y="115491"/>
                </a:cubicBezTo>
                <a:cubicBezTo>
                  <a:pt x="1392536" y="116284"/>
                  <a:pt x="1388964" y="117475"/>
                  <a:pt x="1387376" y="119063"/>
                </a:cubicBezTo>
                <a:cubicBezTo>
                  <a:pt x="1387376" y="121444"/>
                  <a:pt x="1387376" y="123825"/>
                  <a:pt x="1387376" y="126206"/>
                </a:cubicBezTo>
                <a:cubicBezTo>
                  <a:pt x="1387376" y="129381"/>
                  <a:pt x="1387376" y="133350"/>
                  <a:pt x="1387376" y="138113"/>
                </a:cubicBezTo>
                <a:cubicBezTo>
                  <a:pt x="1388964" y="137319"/>
                  <a:pt x="1391742" y="136525"/>
                  <a:pt x="1395711" y="135731"/>
                </a:cubicBezTo>
                <a:cubicBezTo>
                  <a:pt x="1406029" y="131763"/>
                  <a:pt x="1414364" y="129778"/>
                  <a:pt x="1420714" y="129778"/>
                </a:cubicBezTo>
                <a:cubicBezTo>
                  <a:pt x="1431826" y="131366"/>
                  <a:pt x="1439764" y="137716"/>
                  <a:pt x="1444526" y="148828"/>
                </a:cubicBezTo>
                <a:cubicBezTo>
                  <a:pt x="1444526" y="150416"/>
                  <a:pt x="1441351" y="157163"/>
                  <a:pt x="1435001" y="169069"/>
                </a:cubicBezTo>
                <a:cubicBezTo>
                  <a:pt x="1431032" y="176213"/>
                  <a:pt x="1428651" y="180975"/>
                  <a:pt x="1427857" y="183356"/>
                </a:cubicBezTo>
                <a:cubicBezTo>
                  <a:pt x="1427064" y="187325"/>
                  <a:pt x="1425476" y="192484"/>
                  <a:pt x="1423095" y="198834"/>
                </a:cubicBezTo>
                <a:cubicBezTo>
                  <a:pt x="1423889" y="201216"/>
                  <a:pt x="1421904" y="204788"/>
                  <a:pt x="1417142" y="209550"/>
                </a:cubicBezTo>
                <a:cubicBezTo>
                  <a:pt x="1416348" y="210344"/>
                  <a:pt x="1415951" y="210741"/>
                  <a:pt x="1415951" y="210741"/>
                </a:cubicBezTo>
                <a:cubicBezTo>
                  <a:pt x="1402457" y="211534"/>
                  <a:pt x="1382217" y="216297"/>
                  <a:pt x="1355229" y="225028"/>
                </a:cubicBezTo>
                <a:cubicBezTo>
                  <a:pt x="1352848" y="225822"/>
                  <a:pt x="1350864" y="226616"/>
                  <a:pt x="1349276" y="227409"/>
                </a:cubicBezTo>
                <a:lnTo>
                  <a:pt x="1338308" y="229902"/>
                </a:lnTo>
                <a:lnTo>
                  <a:pt x="1344514" y="230981"/>
                </a:lnTo>
                <a:cubicBezTo>
                  <a:pt x="1344514" y="232569"/>
                  <a:pt x="1345704" y="234156"/>
                  <a:pt x="1348086" y="235744"/>
                </a:cubicBezTo>
                <a:cubicBezTo>
                  <a:pt x="1352054" y="238125"/>
                  <a:pt x="1354039" y="240903"/>
                  <a:pt x="1354039" y="244078"/>
                </a:cubicBezTo>
                <a:cubicBezTo>
                  <a:pt x="1354039" y="245666"/>
                  <a:pt x="1353642" y="246856"/>
                  <a:pt x="1352848" y="247650"/>
                </a:cubicBezTo>
                <a:cubicBezTo>
                  <a:pt x="1351261" y="248444"/>
                  <a:pt x="1349276" y="250031"/>
                  <a:pt x="1346895" y="252413"/>
                </a:cubicBezTo>
                <a:cubicBezTo>
                  <a:pt x="1334195" y="262731"/>
                  <a:pt x="1323876" y="268684"/>
                  <a:pt x="1315939" y="270272"/>
                </a:cubicBezTo>
                <a:cubicBezTo>
                  <a:pt x="1313557" y="270272"/>
                  <a:pt x="1311970" y="269081"/>
                  <a:pt x="1311176" y="266700"/>
                </a:cubicBezTo>
                <a:lnTo>
                  <a:pt x="1311176" y="265509"/>
                </a:lnTo>
                <a:cubicBezTo>
                  <a:pt x="1316732" y="258366"/>
                  <a:pt x="1323082" y="251222"/>
                  <a:pt x="1330226" y="244078"/>
                </a:cubicBezTo>
                <a:cubicBezTo>
                  <a:pt x="1330226" y="243284"/>
                  <a:pt x="1330623" y="241300"/>
                  <a:pt x="1331417" y="238125"/>
                </a:cubicBezTo>
                <a:cubicBezTo>
                  <a:pt x="1331417" y="234950"/>
                  <a:pt x="1331417" y="233363"/>
                  <a:pt x="1331417" y="233363"/>
                </a:cubicBezTo>
                <a:lnTo>
                  <a:pt x="1336921" y="230217"/>
                </a:lnTo>
                <a:lnTo>
                  <a:pt x="1336179" y="230386"/>
                </a:lnTo>
                <a:cubicBezTo>
                  <a:pt x="1333004" y="230386"/>
                  <a:pt x="1331020" y="229394"/>
                  <a:pt x="1330226" y="227409"/>
                </a:cubicBezTo>
                <a:lnTo>
                  <a:pt x="1330226" y="226219"/>
                </a:lnTo>
                <a:cubicBezTo>
                  <a:pt x="1330226" y="224631"/>
                  <a:pt x="1331417" y="222647"/>
                  <a:pt x="1333798" y="220266"/>
                </a:cubicBezTo>
                <a:cubicBezTo>
                  <a:pt x="1336179" y="218678"/>
                  <a:pt x="1337370" y="217091"/>
                  <a:pt x="1337370" y="215503"/>
                </a:cubicBezTo>
                <a:cubicBezTo>
                  <a:pt x="1336576" y="205184"/>
                  <a:pt x="1333798" y="194469"/>
                  <a:pt x="1329036" y="183356"/>
                </a:cubicBezTo>
                <a:cubicBezTo>
                  <a:pt x="1329036" y="182563"/>
                  <a:pt x="1326654" y="177403"/>
                  <a:pt x="1321892" y="167878"/>
                </a:cubicBezTo>
                <a:cubicBezTo>
                  <a:pt x="1321098" y="166291"/>
                  <a:pt x="1320701" y="165100"/>
                  <a:pt x="1320701" y="164306"/>
                </a:cubicBezTo>
                <a:cubicBezTo>
                  <a:pt x="1321495" y="159544"/>
                  <a:pt x="1325464" y="156766"/>
                  <a:pt x="1332607" y="155972"/>
                </a:cubicBezTo>
                <a:cubicBezTo>
                  <a:pt x="1333401" y="155972"/>
                  <a:pt x="1334592" y="155972"/>
                  <a:pt x="1336179" y="155972"/>
                </a:cubicBezTo>
                <a:cubicBezTo>
                  <a:pt x="1337767" y="156766"/>
                  <a:pt x="1338958" y="157163"/>
                  <a:pt x="1339751" y="157163"/>
                </a:cubicBezTo>
                <a:cubicBezTo>
                  <a:pt x="1340545" y="157163"/>
                  <a:pt x="1340942" y="157163"/>
                  <a:pt x="1340942" y="157163"/>
                </a:cubicBezTo>
                <a:cubicBezTo>
                  <a:pt x="1341736" y="156369"/>
                  <a:pt x="1343720" y="155575"/>
                  <a:pt x="1346895" y="154781"/>
                </a:cubicBezTo>
                <a:cubicBezTo>
                  <a:pt x="1357214" y="149225"/>
                  <a:pt x="1363167" y="146050"/>
                  <a:pt x="1364754" y="145256"/>
                </a:cubicBezTo>
                <a:cubicBezTo>
                  <a:pt x="1368723" y="143669"/>
                  <a:pt x="1370311" y="142081"/>
                  <a:pt x="1369517" y="140494"/>
                </a:cubicBezTo>
                <a:cubicBezTo>
                  <a:pt x="1369517" y="135731"/>
                  <a:pt x="1369517" y="131366"/>
                  <a:pt x="1369517" y="127397"/>
                </a:cubicBezTo>
                <a:cubicBezTo>
                  <a:pt x="1370311" y="125016"/>
                  <a:pt x="1369517" y="124222"/>
                  <a:pt x="1367136" y="125016"/>
                </a:cubicBezTo>
                <a:cubicBezTo>
                  <a:pt x="1365548" y="125809"/>
                  <a:pt x="1363167" y="127397"/>
                  <a:pt x="1359992" y="129778"/>
                </a:cubicBezTo>
                <a:cubicBezTo>
                  <a:pt x="1354436" y="133747"/>
                  <a:pt x="1350467" y="135731"/>
                  <a:pt x="1348086" y="135731"/>
                </a:cubicBezTo>
                <a:cubicBezTo>
                  <a:pt x="1340942" y="134938"/>
                  <a:pt x="1338561" y="132159"/>
                  <a:pt x="1340942" y="127397"/>
                </a:cubicBezTo>
                <a:cubicBezTo>
                  <a:pt x="1362373" y="110728"/>
                  <a:pt x="1385789" y="101600"/>
                  <a:pt x="1411189" y="100013"/>
                </a:cubicBezTo>
                <a:close/>
                <a:moveTo>
                  <a:pt x="784920" y="89297"/>
                </a:moveTo>
                <a:cubicBezTo>
                  <a:pt x="788095" y="90091"/>
                  <a:pt x="790079" y="92869"/>
                  <a:pt x="790873" y="97631"/>
                </a:cubicBezTo>
                <a:cubicBezTo>
                  <a:pt x="790079" y="101600"/>
                  <a:pt x="788095" y="103584"/>
                  <a:pt x="784920" y="103584"/>
                </a:cubicBezTo>
                <a:cubicBezTo>
                  <a:pt x="753964" y="112316"/>
                  <a:pt x="727770" y="121841"/>
                  <a:pt x="706339" y="132159"/>
                </a:cubicBezTo>
                <a:cubicBezTo>
                  <a:pt x="720626" y="132953"/>
                  <a:pt x="726182" y="137716"/>
                  <a:pt x="723008" y="146447"/>
                </a:cubicBezTo>
                <a:cubicBezTo>
                  <a:pt x="723008" y="148034"/>
                  <a:pt x="722611" y="152003"/>
                  <a:pt x="721817" y="158353"/>
                </a:cubicBezTo>
                <a:cubicBezTo>
                  <a:pt x="721023" y="163116"/>
                  <a:pt x="720626" y="167481"/>
                  <a:pt x="720626" y="171450"/>
                </a:cubicBezTo>
                <a:cubicBezTo>
                  <a:pt x="733326" y="166688"/>
                  <a:pt x="741264" y="163513"/>
                  <a:pt x="744439" y="161925"/>
                </a:cubicBezTo>
                <a:cubicBezTo>
                  <a:pt x="746026" y="159544"/>
                  <a:pt x="746820" y="157956"/>
                  <a:pt x="746820" y="157163"/>
                </a:cubicBezTo>
                <a:lnTo>
                  <a:pt x="775395" y="157163"/>
                </a:lnTo>
                <a:cubicBezTo>
                  <a:pt x="778570" y="157956"/>
                  <a:pt x="780157" y="158750"/>
                  <a:pt x="780157" y="159544"/>
                </a:cubicBezTo>
                <a:lnTo>
                  <a:pt x="780157" y="169069"/>
                </a:lnTo>
                <a:cubicBezTo>
                  <a:pt x="777776" y="171450"/>
                  <a:pt x="776189" y="172641"/>
                  <a:pt x="775395" y="172641"/>
                </a:cubicBezTo>
                <a:cubicBezTo>
                  <a:pt x="772220" y="172641"/>
                  <a:pt x="768648" y="172641"/>
                  <a:pt x="764679" y="172641"/>
                </a:cubicBezTo>
                <a:cubicBezTo>
                  <a:pt x="757536" y="173434"/>
                  <a:pt x="746820" y="176609"/>
                  <a:pt x="732532" y="182166"/>
                </a:cubicBezTo>
                <a:cubicBezTo>
                  <a:pt x="742851" y="200422"/>
                  <a:pt x="767061" y="225425"/>
                  <a:pt x="805161" y="257175"/>
                </a:cubicBezTo>
                <a:cubicBezTo>
                  <a:pt x="817861" y="267494"/>
                  <a:pt x="830561" y="272653"/>
                  <a:pt x="843261" y="272653"/>
                </a:cubicBezTo>
                <a:cubicBezTo>
                  <a:pt x="855961" y="272653"/>
                  <a:pt x="867470" y="273844"/>
                  <a:pt x="877789" y="276225"/>
                </a:cubicBezTo>
                <a:cubicBezTo>
                  <a:pt x="884139" y="278606"/>
                  <a:pt x="887314" y="281384"/>
                  <a:pt x="887314" y="284559"/>
                </a:cubicBezTo>
                <a:cubicBezTo>
                  <a:pt x="885726" y="288528"/>
                  <a:pt x="882551" y="290513"/>
                  <a:pt x="877789" y="290513"/>
                </a:cubicBezTo>
                <a:cubicBezTo>
                  <a:pt x="872232" y="290513"/>
                  <a:pt x="863898" y="290909"/>
                  <a:pt x="852786" y="291703"/>
                </a:cubicBezTo>
                <a:cubicBezTo>
                  <a:pt x="842467" y="291703"/>
                  <a:pt x="834926" y="291703"/>
                  <a:pt x="830164" y="291703"/>
                </a:cubicBezTo>
                <a:cubicBezTo>
                  <a:pt x="822226" y="293291"/>
                  <a:pt x="814686" y="290116"/>
                  <a:pt x="807542" y="282178"/>
                </a:cubicBezTo>
                <a:cubicBezTo>
                  <a:pt x="774204" y="255984"/>
                  <a:pt x="744836" y="226219"/>
                  <a:pt x="719436" y="192881"/>
                </a:cubicBezTo>
                <a:cubicBezTo>
                  <a:pt x="718642" y="195263"/>
                  <a:pt x="717054" y="198834"/>
                  <a:pt x="714673" y="203597"/>
                </a:cubicBezTo>
                <a:cubicBezTo>
                  <a:pt x="709911" y="215503"/>
                  <a:pt x="705942" y="224234"/>
                  <a:pt x="702767" y="229791"/>
                </a:cubicBezTo>
                <a:cubicBezTo>
                  <a:pt x="689273" y="254397"/>
                  <a:pt x="673398" y="266700"/>
                  <a:pt x="655142" y="266700"/>
                </a:cubicBezTo>
                <a:cubicBezTo>
                  <a:pt x="648792" y="265906"/>
                  <a:pt x="645220" y="264319"/>
                  <a:pt x="644426" y="261938"/>
                </a:cubicBezTo>
                <a:cubicBezTo>
                  <a:pt x="644426" y="260350"/>
                  <a:pt x="645220" y="259159"/>
                  <a:pt x="646807" y="258366"/>
                </a:cubicBezTo>
                <a:cubicBezTo>
                  <a:pt x="650776" y="259159"/>
                  <a:pt x="654745" y="258763"/>
                  <a:pt x="658714" y="257175"/>
                </a:cubicBezTo>
                <a:cubicBezTo>
                  <a:pt x="661095" y="256381"/>
                  <a:pt x="662682" y="255588"/>
                  <a:pt x="663476" y="254794"/>
                </a:cubicBezTo>
                <a:cubicBezTo>
                  <a:pt x="680939" y="241300"/>
                  <a:pt x="693242" y="220663"/>
                  <a:pt x="700386" y="192881"/>
                </a:cubicBezTo>
                <a:cubicBezTo>
                  <a:pt x="683717" y="200819"/>
                  <a:pt x="671017" y="204788"/>
                  <a:pt x="662286" y="204788"/>
                </a:cubicBezTo>
                <a:cubicBezTo>
                  <a:pt x="659904" y="203994"/>
                  <a:pt x="658317" y="202406"/>
                  <a:pt x="657523" y="200025"/>
                </a:cubicBezTo>
                <a:cubicBezTo>
                  <a:pt x="657523" y="196850"/>
                  <a:pt x="659111" y="194866"/>
                  <a:pt x="662286" y="194072"/>
                </a:cubicBezTo>
                <a:cubicBezTo>
                  <a:pt x="669429" y="191691"/>
                  <a:pt x="679748" y="188119"/>
                  <a:pt x="693242" y="183356"/>
                </a:cubicBezTo>
                <a:cubicBezTo>
                  <a:pt x="698798" y="180975"/>
                  <a:pt x="702767" y="179388"/>
                  <a:pt x="705148" y="178594"/>
                </a:cubicBezTo>
                <a:cubicBezTo>
                  <a:pt x="705942" y="173038"/>
                  <a:pt x="706339" y="163116"/>
                  <a:pt x="706339" y="148828"/>
                </a:cubicBezTo>
                <a:cubicBezTo>
                  <a:pt x="703164" y="145653"/>
                  <a:pt x="698401" y="142478"/>
                  <a:pt x="692051" y="139303"/>
                </a:cubicBezTo>
                <a:cubicBezTo>
                  <a:pt x="689670" y="140097"/>
                  <a:pt x="686495" y="141288"/>
                  <a:pt x="682526" y="142875"/>
                </a:cubicBezTo>
                <a:cubicBezTo>
                  <a:pt x="677764" y="144463"/>
                  <a:pt x="674589" y="145653"/>
                  <a:pt x="673001" y="146447"/>
                </a:cubicBezTo>
                <a:lnTo>
                  <a:pt x="671811" y="146447"/>
                </a:lnTo>
                <a:cubicBezTo>
                  <a:pt x="659904" y="144859"/>
                  <a:pt x="653554" y="141288"/>
                  <a:pt x="652761" y="135731"/>
                </a:cubicBezTo>
                <a:cubicBezTo>
                  <a:pt x="652761" y="133350"/>
                  <a:pt x="654348" y="132159"/>
                  <a:pt x="657523" y="132159"/>
                </a:cubicBezTo>
                <a:cubicBezTo>
                  <a:pt x="667842" y="132159"/>
                  <a:pt x="680939" y="128984"/>
                  <a:pt x="696814" y="122634"/>
                </a:cubicBezTo>
                <a:cubicBezTo>
                  <a:pt x="698401" y="121841"/>
                  <a:pt x="699592" y="121444"/>
                  <a:pt x="700386" y="121444"/>
                </a:cubicBezTo>
                <a:cubicBezTo>
                  <a:pt x="708323" y="118269"/>
                  <a:pt x="719833" y="113506"/>
                  <a:pt x="734914" y="107156"/>
                </a:cubicBezTo>
                <a:cubicBezTo>
                  <a:pt x="744439" y="103981"/>
                  <a:pt x="751186" y="101600"/>
                  <a:pt x="755154" y="100013"/>
                </a:cubicBezTo>
                <a:cubicBezTo>
                  <a:pt x="755948" y="100013"/>
                  <a:pt x="756742" y="99616"/>
                  <a:pt x="757536" y="98822"/>
                </a:cubicBezTo>
                <a:cubicBezTo>
                  <a:pt x="769442" y="92472"/>
                  <a:pt x="778570" y="89297"/>
                  <a:pt x="784920" y="89297"/>
                </a:cubicBezTo>
                <a:close/>
                <a:moveTo>
                  <a:pt x="526554" y="83344"/>
                </a:moveTo>
                <a:cubicBezTo>
                  <a:pt x="521792" y="83344"/>
                  <a:pt x="514251" y="86916"/>
                  <a:pt x="503932" y="94059"/>
                </a:cubicBezTo>
                <a:cubicBezTo>
                  <a:pt x="503932" y="105172"/>
                  <a:pt x="503932" y="115491"/>
                  <a:pt x="503932" y="125016"/>
                </a:cubicBezTo>
                <a:cubicBezTo>
                  <a:pt x="503932" y="127397"/>
                  <a:pt x="503932" y="131763"/>
                  <a:pt x="503932" y="138113"/>
                </a:cubicBezTo>
                <a:lnTo>
                  <a:pt x="518220" y="142875"/>
                </a:lnTo>
                <a:lnTo>
                  <a:pt x="521792" y="142875"/>
                </a:lnTo>
                <a:cubicBezTo>
                  <a:pt x="523379" y="140494"/>
                  <a:pt x="524570" y="138906"/>
                  <a:pt x="525364" y="138113"/>
                </a:cubicBezTo>
                <a:cubicBezTo>
                  <a:pt x="525364" y="136525"/>
                  <a:pt x="526157" y="133350"/>
                  <a:pt x="527745" y="128588"/>
                </a:cubicBezTo>
                <a:cubicBezTo>
                  <a:pt x="528539" y="126206"/>
                  <a:pt x="528936" y="125016"/>
                  <a:pt x="528936" y="125016"/>
                </a:cubicBezTo>
                <a:lnTo>
                  <a:pt x="528936" y="86916"/>
                </a:lnTo>
                <a:cubicBezTo>
                  <a:pt x="528936" y="84534"/>
                  <a:pt x="528142" y="83344"/>
                  <a:pt x="526554" y="83344"/>
                </a:cubicBezTo>
                <a:close/>
                <a:moveTo>
                  <a:pt x="1114723" y="80963"/>
                </a:moveTo>
                <a:cubicBezTo>
                  <a:pt x="1120279" y="79375"/>
                  <a:pt x="1123851" y="82153"/>
                  <a:pt x="1125439" y="89297"/>
                </a:cubicBezTo>
                <a:cubicBezTo>
                  <a:pt x="1125439" y="94059"/>
                  <a:pt x="1121073" y="97234"/>
                  <a:pt x="1112342" y="98822"/>
                </a:cubicBezTo>
                <a:cubicBezTo>
                  <a:pt x="1109961" y="99616"/>
                  <a:pt x="1106786" y="100409"/>
                  <a:pt x="1102817" y="101203"/>
                </a:cubicBezTo>
                <a:cubicBezTo>
                  <a:pt x="1091704" y="104378"/>
                  <a:pt x="1084957" y="107156"/>
                  <a:pt x="1082576" y="109538"/>
                </a:cubicBezTo>
                <a:cubicBezTo>
                  <a:pt x="1084957" y="111919"/>
                  <a:pt x="1086148" y="114697"/>
                  <a:pt x="1086148" y="117872"/>
                </a:cubicBezTo>
                <a:cubicBezTo>
                  <a:pt x="1086148" y="120253"/>
                  <a:pt x="1085751" y="126603"/>
                  <a:pt x="1084957" y="136922"/>
                </a:cubicBezTo>
                <a:cubicBezTo>
                  <a:pt x="1084957" y="144859"/>
                  <a:pt x="1084957" y="149622"/>
                  <a:pt x="1084957" y="151209"/>
                </a:cubicBezTo>
                <a:cubicBezTo>
                  <a:pt x="1088132" y="150416"/>
                  <a:pt x="1092101" y="149225"/>
                  <a:pt x="1096864" y="147638"/>
                </a:cubicBezTo>
                <a:cubicBezTo>
                  <a:pt x="1106389" y="144463"/>
                  <a:pt x="1113136" y="142875"/>
                  <a:pt x="1117104" y="142875"/>
                </a:cubicBezTo>
                <a:cubicBezTo>
                  <a:pt x="1122661" y="142875"/>
                  <a:pt x="1125439" y="146050"/>
                  <a:pt x="1125439" y="152400"/>
                </a:cubicBezTo>
                <a:cubicBezTo>
                  <a:pt x="1125439" y="156369"/>
                  <a:pt x="1124248" y="158353"/>
                  <a:pt x="1121867" y="158353"/>
                </a:cubicBezTo>
                <a:cubicBezTo>
                  <a:pt x="1110754" y="159941"/>
                  <a:pt x="1098451" y="162719"/>
                  <a:pt x="1084957" y="166688"/>
                </a:cubicBezTo>
                <a:cubicBezTo>
                  <a:pt x="1085751" y="196056"/>
                  <a:pt x="1084164" y="213519"/>
                  <a:pt x="1080195" y="219075"/>
                </a:cubicBezTo>
                <a:cubicBezTo>
                  <a:pt x="1083370" y="219075"/>
                  <a:pt x="1088529" y="218678"/>
                  <a:pt x="1095673" y="217884"/>
                </a:cubicBezTo>
                <a:cubicBezTo>
                  <a:pt x="1118692" y="216297"/>
                  <a:pt x="1136154" y="215503"/>
                  <a:pt x="1148061" y="215503"/>
                </a:cubicBezTo>
                <a:cubicBezTo>
                  <a:pt x="1158379" y="215503"/>
                  <a:pt x="1168301" y="216297"/>
                  <a:pt x="1177826" y="217884"/>
                </a:cubicBezTo>
                <a:cubicBezTo>
                  <a:pt x="1184176" y="220266"/>
                  <a:pt x="1187351" y="223441"/>
                  <a:pt x="1187351" y="227409"/>
                </a:cubicBezTo>
                <a:cubicBezTo>
                  <a:pt x="1187351" y="234553"/>
                  <a:pt x="1182589" y="237728"/>
                  <a:pt x="1173064" y="236934"/>
                </a:cubicBezTo>
                <a:cubicBezTo>
                  <a:pt x="1169889" y="236934"/>
                  <a:pt x="1164729" y="236538"/>
                  <a:pt x="1157586" y="235744"/>
                </a:cubicBezTo>
                <a:cubicBezTo>
                  <a:pt x="1149648" y="234156"/>
                  <a:pt x="1143695" y="233363"/>
                  <a:pt x="1139726" y="233363"/>
                </a:cubicBezTo>
                <a:cubicBezTo>
                  <a:pt x="1097657" y="231775"/>
                  <a:pt x="1061542" y="234950"/>
                  <a:pt x="1031379" y="242888"/>
                </a:cubicBezTo>
                <a:cubicBezTo>
                  <a:pt x="1029792" y="243681"/>
                  <a:pt x="1027014" y="244475"/>
                  <a:pt x="1023045" y="245269"/>
                </a:cubicBezTo>
                <a:cubicBezTo>
                  <a:pt x="1015901" y="247650"/>
                  <a:pt x="1009948" y="248841"/>
                  <a:pt x="1005186" y="248841"/>
                </a:cubicBezTo>
                <a:cubicBezTo>
                  <a:pt x="1002011" y="248841"/>
                  <a:pt x="1000423" y="248444"/>
                  <a:pt x="1000423" y="247650"/>
                </a:cubicBezTo>
                <a:lnTo>
                  <a:pt x="998042" y="246459"/>
                </a:lnTo>
                <a:lnTo>
                  <a:pt x="998042" y="236934"/>
                </a:lnTo>
                <a:cubicBezTo>
                  <a:pt x="998042" y="236934"/>
                  <a:pt x="998439" y="236141"/>
                  <a:pt x="999232" y="234553"/>
                </a:cubicBezTo>
                <a:cubicBezTo>
                  <a:pt x="1000026" y="234553"/>
                  <a:pt x="1000820" y="234553"/>
                  <a:pt x="1001614" y="234553"/>
                </a:cubicBezTo>
                <a:cubicBezTo>
                  <a:pt x="1003201" y="234553"/>
                  <a:pt x="1005186" y="234950"/>
                  <a:pt x="1007567" y="235744"/>
                </a:cubicBezTo>
                <a:cubicBezTo>
                  <a:pt x="1009948" y="236538"/>
                  <a:pt x="1011536" y="236934"/>
                  <a:pt x="1012329" y="236934"/>
                </a:cubicBezTo>
                <a:cubicBezTo>
                  <a:pt x="1018679" y="234553"/>
                  <a:pt x="1033364" y="230188"/>
                  <a:pt x="1056382" y="223838"/>
                </a:cubicBezTo>
                <a:cubicBezTo>
                  <a:pt x="1060351" y="223044"/>
                  <a:pt x="1063129" y="222250"/>
                  <a:pt x="1064717" y="221456"/>
                </a:cubicBezTo>
                <a:cubicBezTo>
                  <a:pt x="1065511" y="211931"/>
                  <a:pt x="1065907" y="195659"/>
                  <a:pt x="1065907" y="172641"/>
                </a:cubicBezTo>
                <a:cubicBezTo>
                  <a:pt x="1059557" y="174228"/>
                  <a:pt x="1054001" y="176213"/>
                  <a:pt x="1049239" y="178594"/>
                </a:cubicBezTo>
                <a:cubicBezTo>
                  <a:pt x="1048445" y="178594"/>
                  <a:pt x="1047254" y="178991"/>
                  <a:pt x="1045667" y="179784"/>
                </a:cubicBezTo>
                <a:cubicBezTo>
                  <a:pt x="1042492" y="180578"/>
                  <a:pt x="1040111" y="180975"/>
                  <a:pt x="1038523" y="180975"/>
                </a:cubicBezTo>
                <a:cubicBezTo>
                  <a:pt x="1033761" y="180181"/>
                  <a:pt x="1030982" y="178197"/>
                  <a:pt x="1030189" y="175022"/>
                </a:cubicBezTo>
                <a:cubicBezTo>
                  <a:pt x="1030189" y="172641"/>
                  <a:pt x="1030982" y="170656"/>
                  <a:pt x="1032570" y="169069"/>
                </a:cubicBezTo>
                <a:cubicBezTo>
                  <a:pt x="1032570" y="168275"/>
                  <a:pt x="1034554" y="168275"/>
                  <a:pt x="1038523" y="169069"/>
                </a:cubicBezTo>
                <a:cubicBezTo>
                  <a:pt x="1049636" y="165100"/>
                  <a:pt x="1058764" y="161131"/>
                  <a:pt x="1065907" y="157163"/>
                </a:cubicBezTo>
                <a:cubicBezTo>
                  <a:pt x="1065907" y="154781"/>
                  <a:pt x="1066304" y="148828"/>
                  <a:pt x="1067098" y="139303"/>
                </a:cubicBezTo>
                <a:cubicBezTo>
                  <a:pt x="1067098" y="132159"/>
                  <a:pt x="1067098" y="127794"/>
                  <a:pt x="1067098" y="126206"/>
                </a:cubicBezTo>
                <a:cubicBezTo>
                  <a:pt x="1064717" y="120650"/>
                  <a:pt x="1061939" y="117872"/>
                  <a:pt x="1058764" y="117872"/>
                </a:cubicBezTo>
                <a:cubicBezTo>
                  <a:pt x="1057970" y="117872"/>
                  <a:pt x="1055589" y="118666"/>
                  <a:pt x="1051620" y="120253"/>
                </a:cubicBezTo>
                <a:cubicBezTo>
                  <a:pt x="1047651" y="121841"/>
                  <a:pt x="1045270" y="123031"/>
                  <a:pt x="1044476" y="123825"/>
                </a:cubicBezTo>
                <a:cubicBezTo>
                  <a:pt x="1044476" y="124619"/>
                  <a:pt x="1043286" y="125016"/>
                  <a:pt x="1040904" y="125016"/>
                </a:cubicBezTo>
                <a:cubicBezTo>
                  <a:pt x="1031379" y="125016"/>
                  <a:pt x="1024632" y="123428"/>
                  <a:pt x="1020664" y="120253"/>
                </a:cubicBezTo>
                <a:cubicBezTo>
                  <a:pt x="1019076" y="119459"/>
                  <a:pt x="1018282" y="119063"/>
                  <a:pt x="1018282" y="119063"/>
                </a:cubicBezTo>
                <a:cubicBezTo>
                  <a:pt x="1017489" y="116681"/>
                  <a:pt x="1019870" y="114697"/>
                  <a:pt x="1025426" y="113109"/>
                </a:cubicBezTo>
                <a:cubicBezTo>
                  <a:pt x="1027807" y="112316"/>
                  <a:pt x="1030189" y="111919"/>
                  <a:pt x="1032570" y="111919"/>
                </a:cubicBezTo>
                <a:cubicBezTo>
                  <a:pt x="1036539" y="111919"/>
                  <a:pt x="1041698" y="110331"/>
                  <a:pt x="1048048" y="107156"/>
                </a:cubicBezTo>
                <a:cubicBezTo>
                  <a:pt x="1059954" y="102394"/>
                  <a:pt x="1082179" y="93663"/>
                  <a:pt x="1114723" y="80963"/>
                </a:cubicBezTo>
                <a:close/>
                <a:moveTo>
                  <a:pt x="1996976" y="67866"/>
                </a:moveTo>
                <a:cubicBezTo>
                  <a:pt x="1998564" y="67866"/>
                  <a:pt x="1999754" y="68263"/>
                  <a:pt x="2000548" y="69056"/>
                </a:cubicBezTo>
                <a:cubicBezTo>
                  <a:pt x="2001342" y="69056"/>
                  <a:pt x="2004120" y="70644"/>
                  <a:pt x="2008882" y="73819"/>
                </a:cubicBezTo>
                <a:cubicBezTo>
                  <a:pt x="2012851" y="76200"/>
                  <a:pt x="2015232" y="77788"/>
                  <a:pt x="2016026" y="78581"/>
                </a:cubicBezTo>
                <a:cubicBezTo>
                  <a:pt x="2016026" y="79375"/>
                  <a:pt x="2016423" y="80566"/>
                  <a:pt x="2017217" y="82153"/>
                </a:cubicBezTo>
                <a:lnTo>
                  <a:pt x="2017217" y="83344"/>
                </a:lnTo>
                <a:cubicBezTo>
                  <a:pt x="2017217" y="86519"/>
                  <a:pt x="2016026" y="90488"/>
                  <a:pt x="2013645" y="95250"/>
                </a:cubicBezTo>
                <a:cubicBezTo>
                  <a:pt x="2012851" y="96838"/>
                  <a:pt x="2012057" y="98028"/>
                  <a:pt x="2011264" y="98822"/>
                </a:cubicBezTo>
                <a:cubicBezTo>
                  <a:pt x="2008882" y="107553"/>
                  <a:pt x="2004517" y="120650"/>
                  <a:pt x="1998167" y="138113"/>
                </a:cubicBezTo>
                <a:cubicBezTo>
                  <a:pt x="1998961" y="138113"/>
                  <a:pt x="1999754" y="138509"/>
                  <a:pt x="2000548" y="139303"/>
                </a:cubicBezTo>
                <a:cubicBezTo>
                  <a:pt x="2016423" y="152003"/>
                  <a:pt x="2028726" y="162322"/>
                  <a:pt x="2037457" y="170259"/>
                </a:cubicBezTo>
                <a:cubicBezTo>
                  <a:pt x="2039045" y="172641"/>
                  <a:pt x="2039839" y="175419"/>
                  <a:pt x="2039839" y="178594"/>
                </a:cubicBezTo>
                <a:cubicBezTo>
                  <a:pt x="2039045" y="183356"/>
                  <a:pt x="2036664" y="186134"/>
                  <a:pt x="2032695" y="186928"/>
                </a:cubicBezTo>
                <a:cubicBezTo>
                  <a:pt x="2029520" y="186928"/>
                  <a:pt x="2025948" y="185341"/>
                  <a:pt x="2021979" y="182166"/>
                </a:cubicBezTo>
                <a:cubicBezTo>
                  <a:pt x="2019598" y="179784"/>
                  <a:pt x="2016423" y="176609"/>
                  <a:pt x="2012454" y="172641"/>
                </a:cubicBezTo>
                <a:cubicBezTo>
                  <a:pt x="2008486" y="168672"/>
                  <a:pt x="2001739" y="163116"/>
                  <a:pt x="1992214" y="155972"/>
                </a:cubicBezTo>
                <a:cubicBezTo>
                  <a:pt x="1984276" y="176609"/>
                  <a:pt x="1974751" y="192088"/>
                  <a:pt x="1963639" y="202406"/>
                </a:cubicBezTo>
                <a:cubicBezTo>
                  <a:pt x="1955701" y="209550"/>
                  <a:pt x="1949748" y="213519"/>
                  <a:pt x="1945779" y="214313"/>
                </a:cubicBezTo>
                <a:cubicBezTo>
                  <a:pt x="1941811" y="213519"/>
                  <a:pt x="1939429" y="211931"/>
                  <a:pt x="1938636" y="209550"/>
                </a:cubicBezTo>
                <a:cubicBezTo>
                  <a:pt x="1938636" y="208756"/>
                  <a:pt x="1939826" y="207566"/>
                  <a:pt x="1942207" y="205978"/>
                </a:cubicBezTo>
                <a:cubicBezTo>
                  <a:pt x="1943001" y="205184"/>
                  <a:pt x="1943398" y="204788"/>
                  <a:pt x="1943398" y="204788"/>
                </a:cubicBezTo>
                <a:cubicBezTo>
                  <a:pt x="1956098" y="192881"/>
                  <a:pt x="1968004" y="173434"/>
                  <a:pt x="1979117" y="146447"/>
                </a:cubicBezTo>
                <a:cubicBezTo>
                  <a:pt x="1970386" y="140097"/>
                  <a:pt x="1959670" y="133747"/>
                  <a:pt x="1946970" y="127397"/>
                </a:cubicBezTo>
                <a:cubicBezTo>
                  <a:pt x="1943001" y="136922"/>
                  <a:pt x="1940620" y="142478"/>
                  <a:pt x="1939826" y="144066"/>
                </a:cubicBezTo>
                <a:cubicBezTo>
                  <a:pt x="1942207" y="146447"/>
                  <a:pt x="1946573" y="149622"/>
                  <a:pt x="1952923" y="153591"/>
                </a:cubicBezTo>
                <a:cubicBezTo>
                  <a:pt x="1956892" y="155178"/>
                  <a:pt x="1958876" y="158353"/>
                  <a:pt x="1958876" y="163116"/>
                </a:cubicBezTo>
                <a:cubicBezTo>
                  <a:pt x="1959670" y="170259"/>
                  <a:pt x="1956495" y="173831"/>
                  <a:pt x="1949351" y="173831"/>
                </a:cubicBezTo>
                <a:cubicBezTo>
                  <a:pt x="1946970" y="173831"/>
                  <a:pt x="1944589" y="173038"/>
                  <a:pt x="1942207" y="171450"/>
                </a:cubicBezTo>
                <a:cubicBezTo>
                  <a:pt x="1941414" y="170656"/>
                  <a:pt x="1940223" y="169466"/>
                  <a:pt x="1938636" y="167878"/>
                </a:cubicBezTo>
                <a:cubicBezTo>
                  <a:pt x="1936254" y="165497"/>
                  <a:pt x="1934667" y="164306"/>
                  <a:pt x="1933873" y="164306"/>
                </a:cubicBezTo>
                <a:cubicBezTo>
                  <a:pt x="1924348" y="187325"/>
                  <a:pt x="1913236" y="203200"/>
                  <a:pt x="1900536" y="211931"/>
                </a:cubicBezTo>
                <a:cubicBezTo>
                  <a:pt x="1898154" y="213519"/>
                  <a:pt x="1896170" y="214313"/>
                  <a:pt x="1894582" y="214313"/>
                </a:cubicBezTo>
                <a:cubicBezTo>
                  <a:pt x="1890614" y="213519"/>
                  <a:pt x="1889423" y="210344"/>
                  <a:pt x="1891011" y="204788"/>
                </a:cubicBezTo>
                <a:cubicBezTo>
                  <a:pt x="1905298" y="192881"/>
                  <a:pt x="1915220" y="175419"/>
                  <a:pt x="1920776" y="152400"/>
                </a:cubicBezTo>
                <a:cubicBezTo>
                  <a:pt x="1919983" y="150813"/>
                  <a:pt x="1916411" y="147638"/>
                  <a:pt x="1910061" y="142875"/>
                </a:cubicBezTo>
                <a:cubicBezTo>
                  <a:pt x="1906886" y="139700"/>
                  <a:pt x="1904504" y="137319"/>
                  <a:pt x="1902917" y="135731"/>
                </a:cubicBezTo>
                <a:cubicBezTo>
                  <a:pt x="1898948" y="131763"/>
                  <a:pt x="1896964" y="128588"/>
                  <a:pt x="1896964" y="126206"/>
                </a:cubicBezTo>
                <a:cubicBezTo>
                  <a:pt x="1896964" y="121444"/>
                  <a:pt x="1899345" y="119063"/>
                  <a:pt x="1904107" y="119063"/>
                </a:cubicBezTo>
                <a:cubicBezTo>
                  <a:pt x="1906489" y="119063"/>
                  <a:pt x="1908870" y="120253"/>
                  <a:pt x="1911251" y="122634"/>
                </a:cubicBezTo>
                <a:cubicBezTo>
                  <a:pt x="1917601" y="128984"/>
                  <a:pt x="1922761" y="132953"/>
                  <a:pt x="1926729" y="134541"/>
                </a:cubicBezTo>
                <a:cubicBezTo>
                  <a:pt x="1927523" y="132159"/>
                  <a:pt x="1928714" y="128191"/>
                  <a:pt x="1930301" y="122634"/>
                </a:cubicBezTo>
                <a:cubicBezTo>
                  <a:pt x="1933476" y="111522"/>
                  <a:pt x="1935461" y="103188"/>
                  <a:pt x="1936254" y="97631"/>
                </a:cubicBezTo>
                <a:cubicBezTo>
                  <a:pt x="1936254" y="97631"/>
                  <a:pt x="1935857" y="96838"/>
                  <a:pt x="1935064" y="95250"/>
                </a:cubicBezTo>
                <a:cubicBezTo>
                  <a:pt x="1934270" y="95250"/>
                  <a:pt x="1932286" y="93663"/>
                  <a:pt x="1929111" y="90488"/>
                </a:cubicBezTo>
                <a:cubicBezTo>
                  <a:pt x="1929111" y="89694"/>
                  <a:pt x="1929111" y="89297"/>
                  <a:pt x="1929111" y="89297"/>
                </a:cubicBezTo>
                <a:cubicBezTo>
                  <a:pt x="1929904" y="84534"/>
                  <a:pt x="1932286" y="81756"/>
                  <a:pt x="1936254" y="80963"/>
                </a:cubicBezTo>
                <a:cubicBezTo>
                  <a:pt x="1938636" y="80963"/>
                  <a:pt x="1941811" y="82153"/>
                  <a:pt x="1945779" y="84534"/>
                </a:cubicBezTo>
                <a:cubicBezTo>
                  <a:pt x="1947367" y="85328"/>
                  <a:pt x="1948558" y="86122"/>
                  <a:pt x="1949351" y="86916"/>
                </a:cubicBezTo>
                <a:cubicBezTo>
                  <a:pt x="1950145" y="86916"/>
                  <a:pt x="1950939" y="87313"/>
                  <a:pt x="1951732" y="88106"/>
                </a:cubicBezTo>
                <a:cubicBezTo>
                  <a:pt x="1957289" y="88900"/>
                  <a:pt x="1959273" y="92075"/>
                  <a:pt x="1957686" y="97631"/>
                </a:cubicBezTo>
                <a:cubicBezTo>
                  <a:pt x="1957686" y="100013"/>
                  <a:pt x="1957289" y="101600"/>
                  <a:pt x="1956495" y="102394"/>
                </a:cubicBezTo>
                <a:cubicBezTo>
                  <a:pt x="1955701" y="103981"/>
                  <a:pt x="1954511" y="106363"/>
                  <a:pt x="1952923" y="109538"/>
                </a:cubicBezTo>
                <a:cubicBezTo>
                  <a:pt x="1952129" y="111919"/>
                  <a:pt x="1951336" y="113506"/>
                  <a:pt x="1950542" y="114300"/>
                </a:cubicBezTo>
                <a:cubicBezTo>
                  <a:pt x="1961654" y="119063"/>
                  <a:pt x="1972767" y="124222"/>
                  <a:pt x="1983879" y="129778"/>
                </a:cubicBezTo>
                <a:cubicBezTo>
                  <a:pt x="1985467" y="127397"/>
                  <a:pt x="1987451" y="121444"/>
                  <a:pt x="1989832" y="111919"/>
                </a:cubicBezTo>
                <a:cubicBezTo>
                  <a:pt x="1992214" y="105569"/>
                  <a:pt x="1993801" y="101600"/>
                  <a:pt x="1994595" y="100013"/>
                </a:cubicBezTo>
                <a:cubicBezTo>
                  <a:pt x="1995389" y="95250"/>
                  <a:pt x="1995786" y="90884"/>
                  <a:pt x="1995786" y="86916"/>
                </a:cubicBezTo>
                <a:cubicBezTo>
                  <a:pt x="1995786" y="85328"/>
                  <a:pt x="1994595" y="83344"/>
                  <a:pt x="1992214" y="80963"/>
                </a:cubicBezTo>
                <a:cubicBezTo>
                  <a:pt x="1989832" y="78581"/>
                  <a:pt x="1988642" y="76597"/>
                  <a:pt x="1988642" y="75009"/>
                </a:cubicBezTo>
                <a:cubicBezTo>
                  <a:pt x="1989436" y="71834"/>
                  <a:pt x="1992214" y="69453"/>
                  <a:pt x="1996976" y="67866"/>
                </a:cubicBezTo>
                <a:close/>
                <a:moveTo>
                  <a:pt x="536079" y="67866"/>
                </a:moveTo>
                <a:cubicBezTo>
                  <a:pt x="544811" y="69453"/>
                  <a:pt x="549573" y="73819"/>
                  <a:pt x="550367" y="80963"/>
                </a:cubicBezTo>
                <a:cubicBezTo>
                  <a:pt x="550367" y="82550"/>
                  <a:pt x="549970" y="84931"/>
                  <a:pt x="549176" y="88106"/>
                </a:cubicBezTo>
                <a:cubicBezTo>
                  <a:pt x="548382" y="91281"/>
                  <a:pt x="547986" y="93663"/>
                  <a:pt x="547986" y="95250"/>
                </a:cubicBezTo>
                <a:cubicBezTo>
                  <a:pt x="547986" y="96044"/>
                  <a:pt x="547986" y="98822"/>
                  <a:pt x="547986" y="103584"/>
                </a:cubicBezTo>
                <a:cubicBezTo>
                  <a:pt x="547192" y="109934"/>
                  <a:pt x="546795" y="113903"/>
                  <a:pt x="546795" y="115491"/>
                </a:cubicBezTo>
                <a:cubicBezTo>
                  <a:pt x="543620" y="145653"/>
                  <a:pt x="537667" y="161528"/>
                  <a:pt x="528936" y="163116"/>
                </a:cubicBezTo>
                <a:cubicBezTo>
                  <a:pt x="524173" y="163116"/>
                  <a:pt x="520204" y="161131"/>
                  <a:pt x="517029" y="157163"/>
                </a:cubicBezTo>
                <a:cubicBezTo>
                  <a:pt x="512267" y="150813"/>
                  <a:pt x="507901" y="147241"/>
                  <a:pt x="503932" y="146447"/>
                </a:cubicBezTo>
                <a:cubicBezTo>
                  <a:pt x="503932" y="152797"/>
                  <a:pt x="504329" y="161925"/>
                  <a:pt x="505123" y="173831"/>
                </a:cubicBezTo>
                <a:cubicBezTo>
                  <a:pt x="505123" y="184150"/>
                  <a:pt x="505123" y="192088"/>
                  <a:pt x="505123" y="197644"/>
                </a:cubicBezTo>
                <a:cubicBezTo>
                  <a:pt x="505123" y="199231"/>
                  <a:pt x="505123" y="201216"/>
                  <a:pt x="505123" y="203597"/>
                </a:cubicBezTo>
                <a:cubicBezTo>
                  <a:pt x="505917" y="213916"/>
                  <a:pt x="505123" y="221853"/>
                  <a:pt x="502742" y="227409"/>
                </a:cubicBezTo>
                <a:cubicBezTo>
                  <a:pt x="501948" y="228203"/>
                  <a:pt x="500757" y="229394"/>
                  <a:pt x="499170" y="230981"/>
                </a:cubicBezTo>
                <a:cubicBezTo>
                  <a:pt x="498376" y="231775"/>
                  <a:pt x="497582" y="232569"/>
                  <a:pt x="496789" y="233363"/>
                </a:cubicBezTo>
                <a:cubicBezTo>
                  <a:pt x="495201" y="234950"/>
                  <a:pt x="493217" y="235744"/>
                  <a:pt x="490836" y="235744"/>
                </a:cubicBezTo>
                <a:cubicBezTo>
                  <a:pt x="488454" y="234950"/>
                  <a:pt x="487660" y="233363"/>
                  <a:pt x="488454" y="230981"/>
                </a:cubicBezTo>
                <a:lnTo>
                  <a:pt x="489645" y="227409"/>
                </a:lnTo>
                <a:cubicBezTo>
                  <a:pt x="489645" y="225028"/>
                  <a:pt x="489645" y="221456"/>
                  <a:pt x="489645" y="216694"/>
                </a:cubicBezTo>
                <a:cubicBezTo>
                  <a:pt x="489645" y="209550"/>
                  <a:pt x="489248" y="198834"/>
                  <a:pt x="488454" y="184547"/>
                </a:cubicBezTo>
                <a:cubicBezTo>
                  <a:pt x="486073" y="148828"/>
                  <a:pt x="485676" y="121444"/>
                  <a:pt x="487264" y="102394"/>
                </a:cubicBezTo>
                <a:cubicBezTo>
                  <a:pt x="485676" y="103188"/>
                  <a:pt x="483692" y="103981"/>
                  <a:pt x="481311" y="104775"/>
                </a:cubicBezTo>
                <a:cubicBezTo>
                  <a:pt x="478136" y="105569"/>
                  <a:pt x="474961" y="106363"/>
                  <a:pt x="471786" y="107156"/>
                </a:cubicBezTo>
                <a:cubicBezTo>
                  <a:pt x="467023" y="107156"/>
                  <a:pt x="464642" y="105569"/>
                  <a:pt x="464642" y="102394"/>
                </a:cubicBezTo>
                <a:cubicBezTo>
                  <a:pt x="464642" y="99219"/>
                  <a:pt x="465832" y="96838"/>
                  <a:pt x="468214" y="95250"/>
                </a:cubicBezTo>
                <a:cubicBezTo>
                  <a:pt x="469007" y="95250"/>
                  <a:pt x="472182" y="94456"/>
                  <a:pt x="477739" y="92869"/>
                </a:cubicBezTo>
                <a:cubicBezTo>
                  <a:pt x="480120" y="92075"/>
                  <a:pt x="484486" y="89694"/>
                  <a:pt x="490836" y="85725"/>
                </a:cubicBezTo>
                <a:cubicBezTo>
                  <a:pt x="515442" y="73819"/>
                  <a:pt x="530523" y="67866"/>
                  <a:pt x="536079" y="67866"/>
                </a:cubicBezTo>
                <a:close/>
                <a:moveTo>
                  <a:pt x="86023" y="64294"/>
                </a:moveTo>
                <a:cubicBezTo>
                  <a:pt x="97929" y="65881"/>
                  <a:pt x="104279" y="70247"/>
                  <a:pt x="105073" y="77391"/>
                </a:cubicBezTo>
                <a:cubicBezTo>
                  <a:pt x="105073" y="79772"/>
                  <a:pt x="103486" y="83344"/>
                  <a:pt x="100311" y="88106"/>
                </a:cubicBezTo>
                <a:cubicBezTo>
                  <a:pt x="98723" y="91281"/>
                  <a:pt x="97532" y="94059"/>
                  <a:pt x="96739" y="96441"/>
                </a:cubicBezTo>
                <a:cubicBezTo>
                  <a:pt x="94357" y="106759"/>
                  <a:pt x="90389" y="122634"/>
                  <a:pt x="84832" y="144066"/>
                </a:cubicBezTo>
                <a:cubicBezTo>
                  <a:pt x="83245" y="149622"/>
                  <a:pt x="82054" y="153591"/>
                  <a:pt x="81261" y="155972"/>
                </a:cubicBezTo>
                <a:cubicBezTo>
                  <a:pt x="82848" y="157559"/>
                  <a:pt x="85626" y="159544"/>
                  <a:pt x="89595" y="161925"/>
                </a:cubicBezTo>
                <a:cubicBezTo>
                  <a:pt x="95151" y="165100"/>
                  <a:pt x="99517" y="167878"/>
                  <a:pt x="102692" y="170259"/>
                </a:cubicBezTo>
                <a:cubicBezTo>
                  <a:pt x="108248" y="173434"/>
                  <a:pt x="111026" y="177800"/>
                  <a:pt x="111026" y="183356"/>
                </a:cubicBezTo>
                <a:cubicBezTo>
                  <a:pt x="111026" y="188119"/>
                  <a:pt x="108645" y="190500"/>
                  <a:pt x="103882" y="190500"/>
                </a:cubicBezTo>
                <a:cubicBezTo>
                  <a:pt x="99914" y="190500"/>
                  <a:pt x="96739" y="189309"/>
                  <a:pt x="94357" y="186928"/>
                </a:cubicBezTo>
                <a:cubicBezTo>
                  <a:pt x="87214" y="181372"/>
                  <a:pt x="80467" y="176609"/>
                  <a:pt x="74117" y="172641"/>
                </a:cubicBezTo>
                <a:cubicBezTo>
                  <a:pt x="55067" y="209153"/>
                  <a:pt x="32445" y="234950"/>
                  <a:pt x="6251" y="250031"/>
                </a:cubicBezTo>
                <a:cubicBezTo>
                  <a:pt x="3870" y="250825"/>
                  <a:pt x="1886" y="250825"/>
                  <a:pt x="298" y="250031"/>
                </a:cubicBezTo>
                <a:cubicBezTo>
                  <a:pt x="-496" y="248444"/>
                  <a:pt x="298" y="246856"/>
                  <a:pt x="2679" y="245269"/>
                </a:cubicBezTo>
                <a:cubicBezTo>
                  <a:pt x="28079" y="221456"/>
                  <a:pt x="47129" y="194072"/>
                  <a:pt x="59829" y="163116"/>
                </a:cubicBezTo>
                <a:cubicBezTo>
                  <a:pt x="59036" y="162322"/>
                  <a:pt x="56654" y="161131"/>
                  <a:pt x="52686" y="159544"/>
                </a:cubicBezTo>
                <a:cubicBezTo>
                  <a:pt x="47923" y="157956"/>
                  <a:pt x="44351" y="156369"/>
                  <a:pt x="41970" y="154781"/>
                </a:cubicBezTo>
                <a:cubicBezTo>
                  <a:pt x="37207" y="151606"/>
                  <a:pt x="34429" y="148431"/>
                  <a:pt x="33636" y="145256"/>
                </a:cubicBezTo>
                <a:cubicBezTo>
                  <a:pt x="34429" y="142081"/>
                  <a:pt x="36414" y="140891"/>
                  <a:pt x="39589" y="141684"/>
                </a:cubicBezTo>
                <a:cubicBezTo>
                  <a:pt x="42764" y="142478"/>
                  <a:pt x="49114" y="144066"/>
                  <a:pt x="58639" y="146447"/>
                </a:cubicBezTo>
                <a:cubicBezTo>
                  <a:pt x="61814" y="147241"/>
                  <a:pt x="64195" y="148034"/>
                  <a:pt x="65782" y="148828"/>
                </a:cubicBezTo>
                <a:cubicBezTo>
                  <a:pt x="69751" y="137716"/>
                  <a:pt x="72926" y="125016"/>
                  <a:pt x="75307" y="110728"/>
                </a:cubicBezTo>
                <a:cubicBezTo>
                  <a:pt x="75307" y="109141"/>
                  <a:pt x="74911" y="108347"/>
                  <a:pt x="74117" y="108347"/>
                </a:cubicBezTo>
                <a:cubicBezTo>
                  <a:pt x="68561" y="109141"/>
                  <a:pt x="59036" y="114697"/>
                  <a:pt x="45542" y="125016"/>
                </a:cubicBezTo>
                <a:cubicBezTo>
                  <a:pt x="39192" y="129778"/>
                  <a:pt x="34826" y="132953"/>
                  <a:pt x="32445" y="134541"/>
                </a:cubicBezTo>
                <a:cubicBezTo>
                  <a:pt x="31651" y="134541"/>
                  <a:pt x="30857" y="134541"/>
                  <a:pt x="30064" y="134541"/>
                </a:cubicBezTo>
                <a:cubicBezTo>
                  <a:pt x="24507" y="134541"/>
                  <a:pt x="21729" y="132556"/>
                  <a:pt x="21729" y="128588"/>
                </a:cubicBezTo>
                <a:cubicBezTo>
                  <a:pt x="21729" y="125413"/>
                  <a:pt x="29270" y="119459"/>
                  <a:pt x="44351" y="110728"/>
                </a:cubicBezTo>
                <a:cubicBezTo>
                  <a:pt x="60226" y="100409"/>
                  <a:pt x="69354" y="93266"/>
                  <a:pt x="71736" y="89297"/>
                </a:cubicBezTo>
                <a:cubicBezTo>
                  <a:pt x="73323" y="86916"/>
                  <a:pt x="74514" y="83344"/>
                  <a:pt x="75307" y="78581"/>
                </a:cubicBezTo>
                <a:cubicBezTo>
                  <a:pt x="75307" y="69056"/>
                  <a:pt x="78879" y="64294"/>
                  <a:pt x="86023" y="64294"/>
                </a:cubicBezTo>
                <a:close/>
                <a:moveTo>
                  <a:pt x="2354164" y="55959"/>
                </a:moveTo>
                <a:cubicBezTo>
                  <a:pt x="2362895" y="56753"/>
                  <a:pt x="2368054" y="60722"/>
                  <a:pt x="2369642" y="67866"/>
                </a:cubicBezTo>
                <a:cubicBezTo>
                  <a:pt x="2369642" y="70247"/>
                  <a:pt x="2369642" y="71834"/>
                  <a:pt x="2369642" y="72628"/>
                </a:cubicBezTo>
                <a:cubicBezTo>
                  <a:pt x="2366467" y="74216"/>
                  <a:pt x="2364879" y="75406"/>
                  <a:pt x="2364879" y="76200"/>
                </a:cubicBezTo>
                <a:cubicBezTo>
                  <a:pt x="2363292" y="77788"/>
                  <a:pt x="2360910" y="81756"/>
                  <a:pt x="2357736" y="88106"/>
                </a:cubicBezTo>
                <a:cubicBezTo>
                  <a:pt x="2356942" y="89694"/>
                  <a:pt x="2356545" y="90488"/>
                  <a:pt x="2356545" y="90488"/>
                </a:cubicBezTo>
                <a:cubicBezTo>
                  <a:pt x="2349401" y="100013"/>
                  <a:pt x="2342257" y="107950"/>
                  <a:pt x="2335114" y="114300"/>
                </a:cubicBezTo>
                <a:cubicBezTo>
                  <a:pt x="2333526" y="115094"/>
                  <a:pt x="2332732" y="115491"/>
                  <a:pt x="2332732" y="115491"/>
                </a:cubicBezTo>
                <a:lnTo>
                  <a:pt x="2331542" y="115491"/>
                </a:lnTo>
                <a:cubicBezTo>
                  <a:pt x="2328367" y="115491"/>
                  <a:pt x="2326382" y="115094"/>
                  <a:pt x="2325589" y="114300"/>
                </a:cubicBezTo>
                <a:lnTo>
                  <a:pt x="2325589" y="113109"/>
                </a:lnTo>
                <a:cubicBezTo>
                  <a:pt x="2327176" y="110728"/>
                  <a:pt x="2329557" y="106759"/>
                  <a:pt x="2332732" y="101203"/>
                </a:cubicBezTo>
                <a:cubicBezTo>
                  <a:pt x="2344639" y="84534"/>
                  <a:pt x="2349401" y="71041"/>
                  <a:pt x="2347020" y="60722"/>
                </a:cubicBezTo>
                <a:cubicBezTo>
                  <a:pt x="2348607" y="57547"/>
                  <a:pt x="2350989" y="55959"/>
                  <a:pt x="2354164" y="55959"/>
                </a:cubicBezTo>
                <a:close/>
                <a:moveTo>
                  <a:pt x="676573" y="50006"/>
                </a:moveTo>
                <a:cubicBezTo>
                  <a:pt x="687686" y="54769"/>
                  <a:pt x="694829" y="61913"/>
                  <a:pt x="698004" y="71438"/>
                </a:cubicBezTo>
                <a:cubicBezTo>
                  <a:pt x="697211" y="76200"/>
                  <a:pt x="694829" y="78978"/>
                  <a:pt x="690861" y="79772"/>
                </a:cubicBezTo>
                <a:cubicBezTo>
                  <a:pt x="680542" y="77391"/>
                  <a:pt x="673398" y="69056"/>
                  <a:pt x="669429" y="54769"/>
                </a:cubicBezTo>
                <a:cubicBezTo>
                  <a:pt x="670223" y="52388"/>
                  <a:pt x="672604" y="50800"/>
                  <a:pt x="676573" y="50006"/>
                </a:cubicBezTo>
                <a:close/>
                <a:moveTo>
                  <a:pt x="4250829" y="48816"/>
                </a:moveTo>
                <a:lnTo>
                  <a:pt x="4265117" y="48816"/>
                </a:lnTo>
                <a:lnTo>
                  <a:pt x="4265117" y="51197"/>
                </a:lnTo>
                <a:cubicBezTo>
                  <a:pt x="4265117" y="74216"/>
                  <a:pt x="4257576" y="114300"/>
                  <a:pt x="4242495" y="171450"/>
                </a:cubicBezTo>
                <a:cubicBezTo>
                  <a:pt x="4241701" y="174625"/>
                  <a:pt x="4240511" y="179388"/>
                  <a:pt x="4238923" y="185738"/>
                </a:cubicBezTo>
                <a:cubicBezTo>
                  <a:pt x="4234955" y="199231"/>
                  <a:pt x="4232176" y="210344"/>
                  <a:pt x="4230589" y="219075"/>
                </a:cubicBezTo>
                <a:cubicBezTo>
                  <a:pt x="4279801" y="146844"/>
                  <a:pt x="4319092" y="109141"/>
                  <a:pt x="4348461" y="105966"/>
                </a:cubicBezTo>
                <a:cubicBezTo>
                  <a:pt x="4355604" y="108347"/>
                  <a:pt x="4360367" y="113506"/>
                  <a:pt x="4362748" y="121444"/>
                </a:cubicBezTo>
                <a:cubicBezTo>
                  <a:pt x="4361161" y="133350"/>
                  <a:pt x="4355604" y="152797"/>
                  <a:pt x="4346079" y="179784"/>
                </a:cubicBezTo>
                <a:cubicBezTo>
                  <a:pt x="4334173" y="212328"/>
                  <a:pt x="4328220" y="235347"/>
                  <a:pt x="4328220" y="248841"/>
                </a:cubicBezTo>
                <a:lnTo>
                  <a:pt x="4329411" y="250031"/>
                </a:lnTo>
                <a:lnTo>
                  <a:pt x="4329411" y="252413"/>
                </a:lnTo>
                <a:cubicBezTo>
                  <a:pt x="4331792" y="253206"/>
                  <a:pt x="4335364" y="253206"/>
                  <a:pt x="4340126" y="252413"/>
                </a:cubicBezTo>
                <a:cubicBezTo>
                  <a:pt x="4343301" y="251619"/>
                  <a:pt x="4345286" y="251222"/>
                  <a:pt x="4346079" y="251222"/>
                </a:cubicBezTo>
                <a:lnTo>
                  <a:pt x="4343698" y="257175"/>
                </a:lnTo>
                <a:lnTo>
                  <a:pt x="4325839" y="257175"/>
                </a:lnTo>
                <a:cubicBezTo>
                  <a:pt x="4317108" y="257175"/>
                  <a:pt x="4313536" y="254794"/>
                  <a:pt x="4315123" y="250031"/>
                </a:cubicBezTo>
                <a:cubicBezTo>
                  <a:pt x="4315123" y="237331"/>
                  <a:pt x="4321076" y="212725"/>
                  <a:pt x="4332983" y="176213"/>
                </a:cubicBezTo>
                <a:cubicBezTo>
                  <a:pt x="4334570" y="171450"/>
                  <a:pt x="4336554" y="165100"/>
                  <a:pt x="4338936" y="157163"/>
                </a:cubicBezTo>
                <a:cubicBezTo>
                  <a:pt x="4345286" y="137319"/>
                  <a:pt x="4348857" y="124619"/>
                  <a:pt x="4349651" y="119063"/>
                </a:cubicBezTo>
                <a:cubicBezTo>
                  <a:pt x="4349651" y="117475"/>
                  <a:pt x="4348857" y="116681"/>
                  <a:pt x="4347270" y="116681"/>
                </a:cubicBezTo>
                <a:cubicBezTo>
                  <a:pt x="4306789" y="133350"/>
                  <a:pt x="4264323" y="180181"/>
                  <a:pt x="4219873" y="257175"/>
                </a:cubicBezTo>
                <a:lnTo>
                  <a:pt x="4209158" y="257175"/>
                </a:lnTo>
                <a:cubicBezTo>
                  <a:pt x="4209158" y="255588"/>
                  <a:pt x="4210348" y="251222"/>
                  <a:pt x="4212729" y="244078"/>
                </a:cubicBezTo>
                <a:cubicBezTo>
                  <a:pt x="4240511" y="129778"/>
                  <a:pt x="4253211" y="64691"/>
                  <a:pt x="4250829" y="48816"/>
                </a:cubicBezTo>
                <a:close/>
                <a:moveTo>
                  <a:pt x="4051995" y="45244"/>
                </a:moveTo>
                <a:cubicBezTo>
                  <a:pt x="4056757" y="45244"/>
                  <a:pt x="4059535" y="48816"/>
                  <a:pt x="4060329" y="55959"/>
                </a:cubicBezTo>
                <a:cubicBezTo>
                  <a:pt x="4060329" y="65484"/>
                  <a:pt x="4055964" y="70247"/>
                  <a:pt x="4047232" y="70247"/>
                </a:cubicBezTo>
                <a:cubicBezTo>
                  <a:pt x="4044057" y="68659"/>
                  <a:pt x="4041676" y="65088"/>
                  <a:pt x="4040089" y="59531"/>
                </a:cubicBezTo>
                <a:cubicBezTo>
                  <a:pt x="4040882" y="50800"/>
                  <a:pt x="4044851" y="46038"/>
                  <a:pt x="4051995" y="45244"/>
                </a:cubicBezTo>
                <a:close/>
                <a:moveTo>
                  <a:pt x="1635026" y="39291"/>
                </a:moveTo>
                <a:cubicBezTo>
                  <a:pt x="1619151" y="44053"/>
                  <a:pt x="1601292" y="50800"/>
                  <a:pt x="1581448" y="59531"/>
                </a:cubicBezTo>
                <a:cubicBezTo>
                  <a:pt x="1583036" y="61913"/>
                  <a:pt x="1585417" y="65484"/>
                  <a:pt x="1588592" y="70247"/>
                </a:cubicBezTo>
                <a:cubicBezTo>
                  <a:pt x="1598117" y="84534"/>
                  <a:pt x="1601689" y="96441"/>
                  <a:pt x="1599307" y="105966"/>
                </a:cubicBezTo>
                <a:cubicBezTo>
                  <a:pt x="1600895" y="107553"/>
                  <a:pt x="1602482" y="108347"/>
                  <a:pt x="1604070" y="108347"/>
                </a:cubicBezTo>
                <a:cubicBezTo>
                  <a:pt x="1622326" y="104378"/>
                  <a:pt x="1632645" y="99616"/>
                  <a:pt x="1635026" y="94059"/>
                </a:cubicBezTo>
                <a:lnTo>
                  <a:pt x="1633836" y="78581"/>
                </a:lnTo>
                <a:cubicBezTo>
                  <a:pt x="1625104" y="81756"/>
                  <a:pt x="1618357" y="83741"/>
                  <a:pt x="1613595" y="84534"/>
                </a:cubicBezTo>
                <a:cubicBezTo>
                  <a:pt x="1608039" y="84534"/>
                  <a:pt x="1605261" y="82947"/>
                  <a:pt x="1605261" y="79772"/>
                </a:cubicBezTo>
                <a:cubicBezTo>
                  <a:pt x="1605261" y="77391"/>
                  <a:pt x="1607245" y="75009"/>
                  <a:pt x="1611214" y="72628"/>
                </a:cubicBezTo>
                <a:cubicBezTo>
                  <a:pt x="1615183" y="71041"/>
                  <a:pt x="1623120" y="67469"/>
                  <a:pt x="1635026" y="61913"/>
                </a:cubicBezTo>
                <a:cubicBezTo>
                  <a:pt x="1636614" y="53181"/>
                  <a:pt x="1636614" y="45641"/>
                  <a:pt x="1635026" y="39291"/>
                </a:cubicBezTo>
                <a:close/>
                <a:moveTo>
                  <a:pt x="1270695" y="39291"/>
                </a:moveTo>
                <a:cubicBezTo>
                  <a:pt x="1273076" y="39291"/>
                  <a:pt x="1276251" y="42069"/>
                  <a:pt x="1280220" y="47625"/>
                </a:cubicBezTo>
                <a:cubicBezTo>
                  <a:pt x="1281808" y="51594"/>
                  <a:pt x="1283395" y="53975"/>
                  <a:pt x="1284982" y="54769"/>
                </a:cubicBezTo>
                <a:cubicBezTo>
                  <a:pt x="1285776" y="55563"/>
                  <a:pt x="1287761" y="57150"/>
                  <a:pt x="1290936" y="59531"/>
                </a:cubicBezTo>
                <a:cubicBezTo>
                  <a:pt x="1302842" y="67469"/>
                  <a:pt x="1308795" y="74216"/>
                  <a:pt x="1308795" y="79772"/>
                </a:cubicBezTo>
                <a:cubicBezTo>
                  <a:pt x="1308795" y="82153"/>
                  <a:pt x="1308795" y="84138"/>
                  <a:pt x="1308795" y="85725"/>
                </a:cubicBezTo>
                <a:cubicBezTo>
                  <a:pt x="1308001" y="87313"/>
                  <a:pt x="1306414" y="88106"/>
                  <a:pt x="1304032" y="88106"/>
                </a:cubicBezTo>
                <a:cubicBezTo>
                  <a:pt x="1288157" y="88106"/>
                  <a:pt x="1280220" y="86122"/>
                  <a:pt x="1280220" y="82153"/>
                </a:cubicBezTo>
                <a:cubicBezTo>
                  <a:pt x="1280220" y="80566"/>
                  <a:pt x="1280220" y="79772"/>
                  <a:pt x="1280220" y="79772"/>
                </a:cubicBezTo>
                <a:cubicBezTo>
                  <a:pt x="1281808" y="78184"/>
                  <a:pt x="1283395" y="76994"/>
                  <a:pt x="1284982" y="76200"/>
                </a:cubicBezTo>
                <a:cubicBezTo>
                  <a:pt x="1272283" y="65881"/>
                  <a:pt x="1265932" y="57150"/>
                  <a:pt x="1265932" y="50006"/>
                </a:cubicBezTo>
                <a:cubicBezTo>
                  <a:pt x="1265932" y="50006"/>
                  <a:pt x="1265932" y="49609"/>
                  <a:pt x="1265932" y="48816"/>
                </a:cubicBezTo>
                <a:cubicBezTo>
                  <a:pt x="1265139" y="42466"/>
                  <a:pt x="1266726" y="39291"/>
                  <a:pt x="1270695" y="39291"/>
                </a:cubicBezTo>
                <a:close/>
                <a:moveTo>
                  <a:pt x="3047107" y="35719"/>
                </a:moveTo>
                <a:cubicBezTo>
                  <a:pt x="3039170" y="35719"/>
                  <a:pt x="3028057" y="38100"/>
                  <a:pt x="3013770" y="42863"/>
                </a:cubicBezTo>
                <a:cubicBezTo>
                  <a:pt x="3011389" y="43656"/>
                  <a:pt x="3009801" y="44450"/>
                  <a:pt x="3009007" y="45244"/>
                </a:cubicBezTo>
                <a:cubicBezTo>
                  <a:pt x="3008214" y="45244"/>
                  <a:pt x="3006626" y="45641"/>
                  <a:pt x="3004245" y="46434"/>
                </a:cubicBezTo>
                <a:cubicBezTo>
                  <a:pt x="2997101" y="49609"/>
                  <a:pt x="2991148" y="51197"/>
                  <a:pt x="2986386" y="51197"/>
                </a:cubicBezTo>
                <a:cubicBezTo>
                  <a:pt x="2991148" y="55959"/>
                  <a:pt x="2995911" y="64691"/>
                  <a:pt x="3000673" y="77391"/>
                </a:cubicBezTo>
                <a:cubicBezTo>
                  <a:pt x="3001467" y="78184"/>
                  <a:pt x="3001864" y="78978"/>
                  <a:pt x="3001864" y="79772"/>
                </a:cubicBezTo>
                <a:cubicBezTo>
                  <a:pt x="3002658" y="79772"/>
                  <a:pt x="3003054" y="79772"/>
                  <a:pt x="3003054" y="79772"/>
                </a:cubicBezTo>
                <a:cubicBezTo>
                  <a:pt x="3004642" y="79772"/>
                  <a:pt x="3012183" y="76994"/>
                  <a:pt x="3025676" y="71438"/>
                </a:cubicBezTo>
                <a:cubicBezTo>
                  <a:pt x="3030439" y="69056"/>
                  <a:pt x="3033217" y="67866"/>
                  <a:pt x="3034011" y="67866"/>
                </a:cubicBezTo>
                <a:cubicBezTo>
                  <a:pt x="3034804" y="64691"/>
                  <a:pt x="3036392" y="61516"/>
                  <a:pt x="3038773" y="58341"/>
                </a:cubicBezTo>
                <a:cubicBezTo>
                  <a:pt x="3038773" y="56753"/>
                  <a:pt x="3039964" y="53975"/>
                  <a:pt x="3042345" y="50006"/>
                </a:cubicBezTo>
                <a:cubicBezTo>
                  <a:pt x="3045520" y="42069"/>
                  <a:pt x="3047107" y="37306"/>
                  <a:pt x="3047107" y="35719"/>
                </a:cubicBezTo>
                <a:close/>
                <a:moveTo>
                  <a:pt x="2678014" y="35719"/>
                </a:moveTo>
                <a:cubicBezTo>
                  <a:pt x="2678808" y="35719"/>
                  <a:pt x="2679204" y="35719"/>
                  <a:pt x="2679204" y="35719"/>
                </a:cubicBezTo>
                <a:cubicBezTo>
                  <a:pt x="2679998" y="35719"/>
                  <a:pt x="2681586" y="36116"/>
                  <a:pt x="2683967" y="36909"/>
                </a:cubicBezTo>
                <a:cubicBezTo>
                  <a:pt x="2686348" y="38497"/>
                  <a:pt x="2687539" y="39291"/>
                  <a:pt x="2687539" y="39291"/>
                </a:cubicBezTo>
                <a:cubicBezTo>
                  <a:pt x="2688333" y="39291"/>
                  <a:pt x="2690317" y="39688"/>
                  <a:pt x="2693492" y="40481"/>
                </a:cubicBezTo>
                <a:cubicBezTo>
                  <a:pt x="2700636" y="41275"/>
                  <a:pt x="2704207" y="44450"/>
                  <a:pt x="2704207" y="50006"/>
                </a:cubicBezTo>
                <a:cubicBezTo>
                  <a:pt x="2704207" y="54769"/>
                  <a:pt x="2700636" y="59531"/>
                  <a:pt x="2693492" y="64294"/>
                </a:cubicBezTo>
                <a:cubicBezTo>
                  <a:pt x="2691904" y="74613"/>
                  <a:pt x="2681982" y="91678"/>
                  <a:pt x="2663726" y="115491"/>
                </a:cubicBezTo>
                <a:cubicBezTo>
                  <a:pt x="2675632" y="123428"/>
                  <a:pt x="2680792" y="138113"/>
                  <a:pt x="2679204" y="159544"/>
                </a:cubicBezTo>
                <a:cubicBezTo>
                  <a:pt x="2678410" y="231775"/>
                  <a:pt x="2673251" y="268684"/>
                  <a:pt x="2663726" y="270272"/>
                </a:cubicBezTo>
                <a:cubicBezTo>
                  <a:pt x="2658170" y="268684"/>
                  <a:pt x="2654598" y="265906"/>
                  <a:pt x="2653011" y="261938"/>
                </a:cubicBezTo>
                <a:cubicBezTo>
                  <a:pt x="2653011" y="261144"/>
                  <a:pt x="2653011" y="260747"/>
                  <a:pt x="2653011" y="260747"/>
                </a:cubicBezTo>
                <a:cubicBezTo>
                  <a:pt x="2653804" y="258366"/>
                  <a:pt x="2654201" y="257175"/>
                  <a:pt x="2654201" y="257175"/>
                </a:cubicBezTo>
                <a:cubicBezTo>
                  <a:pt x="2661345" y="233363"/>
                  <a:pt x="2664917" y="200025"/>
                  <a:pt x="2664917" y="157163"/>
                </a:cubicBezTo>
                <a:cubicBezTo>
                  <a:pt x="2666504" y="139700"/>
                  <a:pt x="2663726" y="129778"/>
                  <a:pt x="2656582" y="127397"/>
                </a:cubicBezTo>
                <a:cubicBezTo>
                  <a:pt x="2655789" y="128984"/>
                  <a:pt x="2654201" y="131366"/>
                  <a:pt x="2651820" y="134541"/>
                </a:cubicBezTo>
                <a:cubicBezTo>
                  <a:pt x="2647851" y="140891"/>
                  <a:pt x="2645073" y="145653"/>
                  <a:pt x="2643486" y="148828"/>
                </a:cubicBezTo>
                <a:cubicBezTo>
                  <a:pt x="2642692" y="148828"/>
                  <a:pt x="2640310" y="150813"/>
                  <a:pt x="2636342" y="154781"/>
                </a:cubicBezTo>
                <a:cubicBezTo>
                  <a:pt x="2632373" y="158750"/>
                  <a:pt x="2629992" y="161131"/>
                  <a:pt x="2629198" y="161925"/>
                </a:cubicBezTo>
                <a:cubicBezTo>
                  <a:pt x="2628404" y="163513"/>
                  <a:pt x="2626817" y="165497"/>
                  <a:pt x="2624436" y="167878"/>
                </a:cubicBezTo>
                <a:cubicBezTo>
                  <a:pt x="2615704" y="178197"/>
                  <a:pt x="2608164" y="184944"/>
                  <a:pt x="2601814" y="188119"/>
                </a:cubicBezTo>
                <a:cubicBezTo>
                  <a:pt x="2601814" y="188119"/>
                  <a:pt x="2601417" y="188119"/>
                  <a:pt x="2600623" y="188119"/>
                </a:cubicBezTo>
                <a:cubicBezTo>
                  <a:pt x="2599036" y="188119"/>
                  <a:pt x="2598242" y="187325"/>
                  <a:pt x="2598242" y="185738"/>
                </a:cubicBezTo>
                <a:cubicBezTo>
                  <a:pt x="2598242" y="184944"/>
                  <a:pt x="2598242" y="184547"/>
                  <a:pt x="2598242" y="184547"/>
                </a:cubicBezTo>
                <a:cubicBezTo>
                  <a:pt x="2600623" y="178197"/>
                  <a:pt x="2606179" y="170259"/>
                  <a:pt x="2614911" y="160734"/>
                </a:cubicBezTo>
                <a:cubicBezTo>
                  <a:pt x="2621260" y="153591"/>
                  <a:pt x="2625626" y="148034"/>
                  <a:pt x="2628007" y="144066"/>
                </a:cubicBezTo>
                <a:cubicBezTo>
                  <a:pt x="2629595" y="141684"/>
                  <a:pt x="2631976" y="137716"/>
                  <a:pt x="2635151" y="132159"/>
                </a:cubicBezTo>
                <a:cubicBezTo>
                  <a:pt x="2646264" y="113109"/>
                  <a:pt x="2654995" y="99616"/>
                  <a:pt x="2661345" y="91678"/>
                </a:cubicBezTo>
                <a:cubicBezTo>
                  <a:pt x="2662138" y="90091"/>
                  <a:pt x="2664917" y="84534"/>
                  <a:pt x="2669679" y="75009"/>
                </a:cubicBezTo>
                <a:cubicBezTo>
                  <a:pt x="2673648" y="65484"/>
                  <a:pt x="2676029" y="59928"/>
                  <a:pt x="2676823" y="58341"/>
                </a:cubicBezTo>
                <a:cubicBezTo>
                  <a:pt x="2678410" y="57547"/>
                  <a:pt x="2679204" y="55959"/>
                  <a:pt x="2679204" y="53578"/>
                </a:cubicBezTo>
                <a:cubicBezTo>
                  <a:pt x="2679204" y="51991"/>
                  <a:pt x="2676823" y="49213"/>
                  <a:pt x="2672061" y="45244"/>
                </a:cubicBezTo>
                <a:cubicBezTo>
                  <a:pt x="2671267" y="44450"/>
                  <a:pt x="2670870" y="44053"/>
                  <a:pt x="2670870" y="44053"/>
                </a:cubicBezTo>
                <a:cubicBezTo>
                  <a:pt x="2670870" y="43259"/>
                  <a:pt x="2670870" y="42466"/>
                  <a:pt x="2670870" y="41672"/>
                </a:cubicBezTo>
                <a:cubicBezTo>
                  <a:pt x="2670870" y="37703"/>
                  <a:pt x="2673251" y="35719"/>
                  <a:pt x="2678014" y="35719"/>
                </a:cubicBezTo>
                <a:close/>
                <a:moveTo>
                  <a:pt x="983754" y="32147"/>
                </a:moveTo>
                <a:cubicBezTo>
                  <a:pt x="987723" y="31353"/>
                  <a:pt x="991295" y="35322"/>
                  <a:pt x="994470" y="44053"/>
                </a:cubicBezTo>
                <a:lnTo>
                  <a:pt x="1012329" y="60722"/>
                </a:lnTo>
                <a:cubicBezTo>
                  <a:pt x="1013123" y="61516"/>
                  <a:pt x="1013520" y="63103"/>
                  <a:pt x="1013520" y="65484"/>
                </a:cubicBezTo>
                <a:cubicBezTo>
                  <a:pt x="1013520" y="71041"/>
                  <a:pt x="1008361" y="75406"/>
                  <a:pt x="998042" y="78581"/>
                </a:cubicBezTo>
                <a:cubicBezTo>
                  <a:pt x="995661" y="79375"/>
                  <a:pt x="994073" y="79772"/>
                  <a:pt x="993279" y="79772"/>
                </a:cubicBezTo>
                <a:cubicBezTo>
                  <a:pt x="990104" y="79772"/>
                  <a:pt x="988517" y="78581"/>
                  <a:pt x="988517" y="76200"/>
                </a:cubicBezTo>
                <a:cubicBezTo>
                  <a:pt x="988517" y="75406"/>
                  <a:pt x="989311" y="73819"/>
                  <a:pt x="990898" y="71438"/>
                </a:cubicBezTo>
                <a:cubicBezTo>
                  <a:pt x="992486" y="69056"/>
                  <a:pt x="993279" y="67072"/>
                  <a:pt x="993279" y="65484"/>
                </a:cubicBezTo>
                <a:cubicBezTo>
                  <a:pt x="993279" y="64691"/>
                  <a:pt x="993279" y="64294"/>
                  <a:pt x="993279" y="64294"/>
                </a:cubicBezTo>
                <a:cubicBezTo>
                  <a:pt x="992486" y="63500"/>
                  <a:pt x="991295" y="61913"/>
                  <a:pt x="989707" y="59531"/>
                </a:cubicBezTo>
                <a:cubicBezTo>
                  <a:pt x="982564" y="53181"/>
                  <a:pt x="978992" y="46831"/>
                  <a:pt x="978992" y="40481"/>
                </a:cubicBezTo>
                <a:cubicBezTo>
                  <a:pt x="978992" y="38100"/>
                  <a:pt x="978992" y="36116"/>
                  <a:pt x="978992" y="34528"/>
                </a:cubicBezTo>
                <a:cubicBezTo>
                  <a:pt x="979786" y="33734"/>
                  <a:pt x="980579" y="33338"/>
                  <a:pt x="981373" y="33338"/>
                </a:cubicBezTo>
                <a:cubicBezTo>
                  <a:pt x="982961" y="32544"/>
                  <a:pt x="983754" y="32147"/>
                  <a:pt x="983754" y="32147"/>
                </a:cubicBezTo>
                <a:close/>
                <a:moveTo>
                  <a:pt x="440829" y="30956"/>
                </a:moveTo>
                <a:cubicBezTo>
                  <a:pt x="441623" y="30956"/>
                  <a:pt x="442814" y="30956"/>
                  <a:pt x="444401" y="30956"/>
                </a:cubicBezTo>
                <a:cubicBezTo>
                  <a:pt x="445989" y="30956"/>
                  <a:pt x="447179" y="30956"/>
                  <a:pt x="447973" y="30956"/>
                </a:cubicBezTo>
                <a:cubicBezTo>
                  <a:pt x="448767" y="30956"/>
                  <a:pt x="449957" y="31750"/>
                  <a:pt x="451545" y="33338"/>
                </a:cubicBezTo>
                <a:cubicBezTo>
                  <a:pt x="453132" y="34925"/>
                  <a:pt x="453926" y="35719"/>
                  <a:pt x="453926" y="35719"/>
                </a:cubicBezTo>
                <a:cubicBezTo>
                  <a:pt x="454720" y="36513"/>
                  <a:pt x="456704" y="37306"/>
                  <a:pt x="459879" y="38100"/>
                </a:cubicBezTo>
                <a:cubicBezTo>
                  <a:pt x="466229" y="40481"/>
                  <a:pt x="469404" y="44053"/>
                  <a:pt x="469404" y="48816"/>
                </a:cubicBezTo>
                <a:cubicBezTo>
                  <a:pt x="469404" y="49609"/>
                  <a:pt x="469007" y="50800"/>
                  <a:pt x="468214" y="52388"/>
                </a:cubicBezTo>
                <a:cubicBezTo>
                  <a:pt x="462657" y="57150"/>
                  <a:pt x="454720" y="65881"/>
                  <a:pt x="444401" y="78581"/>
                </a:cubicBezTo>
                <a:cubicBezTo>
                  <a:pt x="435670" y="89694"/>
                  <a:pt x="428526" y="97631"/>
                  <a:pt x="422970" y="102394"/>
                </a:cubicBezTo>
                <a:cubicBezTo>
                  <a:pt x="430114" y="107950"/>
                  <a:pt x="434082" y="114697"/>
                  <a:pt x="434876" y="122634"/>
                </a:cubicBezTo>
                <a:lnTo>
                  <a:pt x="434876" y="160734"/>
                </a:lnTo>
                <a:cubicBezTo>
                  <a:pt x="437257" y="160734"/>
                  <a:pt x="439242" y="159544"/>
                  <a:pt x="440829" y="157163"/>
                </a:cubicBezTo>
                <a:cubicBezTo>
                  <a:pt x="444798" y="153194"/>
                  <a:pt x="452736" y="147241"/>
                  <a:pt x="464642" y="139303"/>
                </a:cubicBezTo>
                <a:cubicBezTo>
                  <a:pt x="465436" y="138509"/>
                  <a:pt x="465832" y="138113"/>
                  <a:pt x="465832" y="138113"/>
                </a:cubicBezTo>
                <a:cubicBezTo>
                  <a:pt x="465832" y="138113"/>
                  <a:pt x="466229" y="138113"/>
                  <a:pt x="467023" y="138113"/>
                </a:cubicBezTo>
                <a:cubicBezTo>
                  <a:pt x="467817" y="138906"/>
                  <a:pt x="468611" y="139303"/>
                  <a:pt x="469404" y="139303"/>
                </a:cubicBezTo>
                <a:cubicBezTo>
                  <a:pt x="469404" y="140097"/>
                  <a:pt x="469404" y="141288"/>
                  <a:pt x="469404" y="142875"/>
                </a:cubicBezTo>
                <a:cubicBezTo>
                  <a:pt x="469404" y="148431"/>
                  <a:pt x="460673" y="158353"/>
                  <a:pt x="443211" y="172641"/>
                </a:cubicBezTo>
                <a:cubicBezTo>
                  <a:pt x="440036" y="175022"/>
                  <a:pt x="438051" y="176609"/>
                  <a:pt x="437257" y="177403"/>
                </a:cubicBezTo>
                <a:cubicBezTo>
                  <a:pt x="436464" y="178197"/>
                  <a:pt x="435273" y="179784"/>
                  <a:pt x="433686" y="182166"/>
                </a:cubicBezTo>
                <a:cubicBezTo>
                  <a:pt x="431304" y="187722"/>
                  <a:pt x="428526" y="190500"/>
                  <a:pt x="425351" y="190500"/>
                </a:cubicBezTo>
                <a:cubicBezTo>
                  <a:pt x="419001" y="190500"/>
                  <a:pt x="415826" y="187325"/>
                  <a:pt x="415826" y="180975"/>
                </a:cubicBezTo>
                <a:cubicBezTo>
                  <a:pt x="415826" y="177800"/>
                  <a:pt x="416223" y="173038"/>
                  <a:pt x="417017" y="166688"/>
                </a:cubicBezTo>
                <a:cubicBezTo>
                  <a:pt x="417811" y="160338"/>
                  <a:pt x="418207" y="155575"/>
                  <a:pt x="418207" y="152400"/>
                </a:cubicBezTo>
                <a:cubicBezTo>
                  <a:pt x="418207" y="134144"/>
                  <a:pt x="417414" y="123031"/>
                  <a:pt x="415826" y="119063"/>
                </a:cubicBezTo>
                <a:cubicBezTo>
                  <a:pt x="415826" y="117475"/>
                  <a:pt x="414636" y="115491"/>
                  <a:pt x="412254" y="113109"/>
                </a:cubicBezTo>
                <a:cubicBezTo>
                  <a:pt x="409873" y="109141"/>
                  <a:pt x="408682" y="105966"/>
                  <a:pt x="408682" y="103584"/>
                </a:cubicBezTo>
                <a:cubicBezTo>
                  <a:pt x="408682" y="101203"/>
                  <a:pt x="412651" y="96044"/>
                  <a:pt x="420589" y="88106"/>
                </a:cubicBezTo>
                <a:cubicBezTo>
                  <a:pt x="423764" y="83344"/>
                  <a:pt x="427732" y="76597"/>
                  <a:pt x="432495" y="67866"/>
                </a:cubicBezTo>
                <a:cubicBezTo>
                  <a:pt x="438051" y="58341"/>
                  <a:pt x="442020" y="51594"/>
                  <a:pt x="444401" y="47625"/>
                </a:cubicBezTo>
                <a:cubicBezTo>
                  <a:pt x="444401" y="46831"/>
                  <a:pt x="443607" y="45641"/>
                  <a:pt x="442020" y="44053"/>
                </a:cubicBezTo>
                <a:cubicBezTo>
                  <a:pt x="440432" y="40878"/>
                  <a:pt x="439639" y="38100"/>
                  <a:pt x="439639" y="35719"/>
                </a:cubicBezTo>
                <a:cubicBezTo>
                  <a:pt x="439639" y="35719"/>
                  <a:pt x="439639" y="35322"/>
                  <a:pt x="439639" y="34528"/>
                </a:cubicBezTo>
                <a:cubicBezTo>
                  <a:pt x="438845" y="32941"/>
                  <a:pt x="439242" y="31750"/>
                  <a:pt x="440829" y="30956"/>
                </a:cubicBezTo>
                <a:close/>
                <a:moveTo>
                  <a:pt x="364629" y="30956"/>
                </a:moveTo>
                <a:cubicBezTo>
                  <a:pt x="365423" y="30956"/>
                  <a:pt x="366217" y="30956"/>
                  <a:pt x="367011" y="30956"/>
                </a:cubicBezTo>
                <a:cubicBezTo>
                  <a:pt x="368598" y="31750"/>
                  <a:pt x="372567" y="34131"/>
                  <a:pt x="378917" y="38100"/>
                </a:cubicBezTo>
                <a:cubicBezTo>
                  <a:pt x="386061" y="42863"/>
                  <a:pt x="390029" y="45641"/>
                  <a:pt x="390823" y="46434"/>
                </a:cubicBezTo>
                <a:cubicBezTo>
                  <a:pt x="390823" y="46434"/>
                  <a:pt x="391220" y="46831"/>
                  <a:pt x="392014" y="47625"/>
                </a:cubicBezTo>
                <a:cubicBezTo>
                  <a:pt x="394395" y="49213"/>
                  <a:pt x="395586" y="51197"/>
                  <a:pt x="395586" y="53578"/>
                </a:cubicBezTo>
                <a:cubicBezTo>
                  <a:pt x="395586" y="61516"/>
                  <a:pt x="392807" y="65484"/>
                  <a:pt x="387251" y="65484"/>
                </a:cubicBezTo>
                <a:cubicBezTo>
                  <a:pt x="384870" y="65484"/>
                  <a:pt x="382489" y="64691"/>
                  <a:pt x="380107" y="63103"/>
                </a:cubicBezTo>
                <a:cubicBezTo>
                  <a:pt x="376139" y="61516"/>
                  <a:pt x="374154" y="59531"/>
                  <a:pt x="374154" y="57150"/>
                </a:cubicBezTo>
                <a:cubicBezTo>
                  <a:pt x="374154" y="55563"/>
                  <a:pt x="373361" y="53975"/>
                  <a:pt x="371773" y="52388"/>
                </a:cubicBezTo>
                <a:cubicBezTo>
                  <a:pt x="370979" y="51594"/>
                  <a:pt x="369392" y="50403"/>
                  <a:pt x="367011" y="48816"/>
                </a:cubicBezTo>
                <a:cubicBezTo>
                  <a:pt x="361454" y="44847"/>
                  <a:pt x="358676" y="40481"/>
                  <a:pt x="358676" y="35719"/>
                </a:cubicBezTo>
                <a:cubicBezTo>
                  <a:pt x="358676" y="32544"/>
                  <a:pt x="360661" y="30956"/>
                  <a:pt x="364629" y="30956"/>
                </a:cubicBezTo>
                <a:close/>
                <a:moveTo>
                  <a:pt x="2031504" y="29766"/>
                </a:moveTo>
                <a:cubicBezTo>
                  <a:pt x="2037854" y="29766"/>
                  <a:pt x="2044204" y="32941"/>
                  <a:pt x="2050554" y="39291"/>
                </a:cubicBezTo>
                <a:cubicBezTo>
                  <a:pt x="2051348" y="40084"/>
                  <a:pt x="2052142" y="40878"/>
                  <a:pt x="2052936" y="41672"/>
                </a:cubicBezTo>
                <a:cubicBezTo>
                  <a:pt x="2053729" y="43259"/>
                  <a:pt x="2054126" y="45641"/>
                  <a:pt x="2054126" y="48816"/>
                </a:cubicBezTo>
                <a:cubicBezTo>
                  <a:pt x="2054126" y="51197"/>
                  <a:pt x="2054126" y="53181"/>
                  <a:pt x="2054126" y="54769"/>
                </a:cubicBezTo>
                <a:cubicBezTo>
                  <a:pt x="2059682" y="108744"/>
                  <a:pt x="2063651" y="162719"/>
                  <a:pt x="2066032" y="216694"/>
                </a:cubicBezTo>
                <a:cubicBezTo>
                  <a:pt x="2066032" y="234156"/>
                  <a:pt x="2063651" y="249634"/>
                  <a:pt x="2058889" y="263128"/>
                </a:cubicBezTo>
                <a:cubicBezTo>
                  <a:pt x="2058889" y="263128"/>
                  <a:pt x="2058492" y="263525"/>
                  <a:pt x="2057698" y="264319"/>
                </a:cubicBezTo>
                <a:cubicBezTo>
                  <a:pt x="2052936" y="272256"/>
                  <a:pt x="2049364" y="276225"/>
                  <a:pt x="2046982" y="276225"/>
                </a:cubicBezTo>
                <a:cubicBezTo>
                  <a:pt x="2045395" y="276225"/>
                  <a:pt x="2043014" y="275431"/>
                  <a:pt x="2039839" y="273844"/>
                </a:cubicBezTo>
                <a:cubicBezTo>
                  <a:pt x="2038251" y="272256"/>
                  <a:pt x="2037061" y="271463"/>
                  <a:pt x="2036267" y="271463"/>
                </a:cubicBezTo>
                <a:lnTo>
                  <a:pt x="2011264" y="250031"/>
                </a:lnTo>
                <a:cubicBezTo>
                  <a:pt x="2011264" y="249238"/>
                  <a:pt x="2010867" y="248047"/>
                  <a:pt x="2010073" y="246459"/>
                </a:cubicBezTo>
                <a:cubicBezTo>
                  <a:pt x="2009279" y="244078"/>
                  <a:pt x="2008882" y="242888"/>
                  <a:pt x="2008882" y="242888"/>
                </a:cubicBezTo>
                <a:cubicBezTo>
                  <a:pt x="2008882" y="242094"/>
                  <a:pt x="2008486" y="241697"/>
                  <a:pt x="2007692" y="241697"/>
                </a:cubicBezTo>
                <a:cubicBezTo>
                  <a:pt x="2007692" y="240109"/>
                  <a:pt x="2008089" y="239316"/>
                  <a:pt x="2008882" y="239316"/>
                </a:cubicBezTo>
                <a:cubicBezTo>
                  <a:pt x="2008882" y="239316"/>
                  <a:pt x="2010073" y="240506"/>
                  <a:pt x="2012454" y="242888"/>
                </a:cubicBezTo>
                <a:cubicBezTo>
                  <a:pt x="2025154" y="252413"/>
                  <a:pt x="2033886" y="257175"/>
                  <a:pt x="2038648" y="257175"/>
                </a:cubicBezTo>
                <a:cubicBezTo>
                  <a:pt x="2042617" y="257175"/>
                  <a:pt x="2044998" y="252016"/>
                  <a:pt x="2045792" y="241697"/>
                </a:cubicBezTo>
                <a:cubicBezTo>
                  <a:pt x="2046586" y="239316"/>
                  <a:pt x="2046982" y="237728"/>
                  <a:pt x="2046982" y="236934"/>
                </a:cubicBezTo>
                <a:cubicBezTo>
                  <a:pt x="2047776" y="178991"/>
                  <a:pt x="2043411" y="117475"/>
                  <a:pt x="2033886" y="52388"/>
                </a:cubicBezTo>
                <a:cubicBezTo>
                  <a:pt x="2033886" y="50800"/>
                  <a:pt x="2033092" y="49213"/>
                  <a:pt x="2031504" y="47625"/>
                </a:cubicBezTo>
                <a:cubicBezTo>
                  <a:pt x="2028329" y="47625"/>
                  <a:pt x="2025154" y="47625"/>
                  <a:pt x="2021979" y="47625"/>
                </a:cubicBezTo>
                <a:cubicBezTo>
                  <a:pt x="2017217" y="47625"/>
                  <a:pt x="2013645" y="47625"/>
                  <a:pt x="2011264" y="47625"/>
                </a:cubicBezTo>
                <a:cubicBezTo>
                  <a:pt x="2008882" y="47625"/>
                  <a:pt x="2001739" y="48419"/>
                  <a:pt x="1989832" y="50006"/>
                </a:cubicBezTo>
                <a:cubicBezTo>
                  <a:pt x="1972370" y="51594"/>
                  <a:pt x="1962448" y="52784"/>
                  <a:pt x="1960067" y="53578"/>
                </a:cubicBezTo>
                <a:cubicBezTo>
                  <a:pt x="1960067" y="53578"/>
                  <a:pt x="1956495" y="54372"/>
                  <a:pt x="1949351" y="55959"/>
                </a:cubicBezTo>
                <a:cubicBezTo>
                  <a:pt x="1939826" y="57547"/>
                  <a:pt x="1933873" y="58738"/>
                  <a:pt x="1931492" y="59531"/>
                </a:cubicBezTo>
                <a:cubicBezTo>
                  <a:pt x="1930698" y="59531"/>
                  <a:pt x="1929111" y="59928"/>
                  <a:pt x="1926729" y="60722"/>
                </a:cubicBezTo>
                <a:cubicBezTo>
                  <a:pt x="1909267" y="66278"/>
                  <a:pt x="1898551" y="71834"/>
                  <a:pt x="1894582" y="77391"/>
                </a:cubicBezTo>
                <a:cubicBezTo>
                  <a:pt x="1892995" y="80566"/>
                  <a:pt x="1892201" y="85725"/>
                  <a:pt x="1892201" y="92869"/>
                </a:cubicBezTo>
                <a:cubicBezTo>
                  <a:pt x="1892201" y="94456"/>
                  <a:pt x="1892201" y="95647"/>
                  <a:pt x="1892201" y="96441"/>
                </a:cubicBezTo>
                <a:cubicBezTo>
                  <a:pt x="1892201" y="146447"/>
                  <a:pt x="1889423" y="192088"/>
                  <a:pt x="1883867" y="233363"/>
                </a:cubicBezTo>
                <a:cubicBezTo>
                  <a:pt x="1882279" y="240506"/>
                  <a:pt x="1881089" y="246063"/>
                  <a:pt x="1880295" y="250031"/>
                </a:cubicBezTo>
                <a:cubicBezTo>
                  <a:pt x="1879501" y="251619"/>
                  <a:pt x="1877120" y="252413"/>
                  <a:pt x="1873151" y="252413"/>
                </a:cubicBezTo>
                <a:cubicBezTo>
                  <a:pt x="1868389" y="251619"/>
                  <a:pt x="1865611" y="249238"/>
                  <a:pt x="1864817" y="245269"/>
                </a:cubicBezTo>
                <a:cubicBezTo>
                  <a:pt x="1864817" y="241300"/>
                  <a:pt x="1865611" y="237728"/>
                  <a:pt x="1867198" y="234553"/>
                </a:cubicBezTo>
                <a:cubicBezTo>
                  <a:pt x="1871961" y="205184"/>
                  <a:pt x="1875532" y="163513"/>
                  <a:pt x="1877914" y="109538"/>
                </a:cubicBezTo>
                <a:cubicBezTo>
                  <a:pt x="1877914" y="99219"/>
                  <a:pt x="1877120" y="89297"/>
                  <a:pt x="1875532" y="79772"/>
                </a:cubicBezTo>
                <a:cubicBezTo>
                  <a:pt x="1875532" y="78978"/>
                  <a:pt x="1874739" y="77391"/>
                  <a:pt x="1873151" y="75009"/>
                </a:cubicBezTo>
                <a:cubicBezTo>
                  <a:pt x="1870770" y="72628"/>
                  <a:pt x="1869579" y="70644"/>
                  <a:pt x="1869579" y="69056"/>
                </a:cubicBezTo>
                <a:cubicBezTo>
                  <a:pt x="1869579" y="65088"/>
                  <a:pt x="1871961" y="63103"/>
                  <a:pt x="1876723" y="63103"/>
                </a:cubicBezTo>
                <a:cubicBezTo>
                  <a:pt x="1878311" y="63103"/>
                  <a:pt x="1879501" y="63103"/>
                  <a:pt x="1880295" y="63103"/>
                </a:cubicBezTo>
                <a:cubicBezTo>
                  <a:pt x="1882676" y="63897"/>
                  <a:pt x="1884264" y="64294"/>
                  <a:pt x="1885057" y="64294"/>
                </a:cubicBezTo>
                <a:cubicBezTo>
                  <a:pt x="1918395" y="51594"/>
                  <a:pt x="1942604" y="44053"/>
                  <a:pt x="1957686" y="41672"/>
                </a:cubicBezTo>
                <a:cubicBezTo>
                  <a:pt x="1967211" y="40084"/>
                  <a:pt x="1981895" y="37703"/>
                  <a:pt x="2001739" y="34528"/>
                </a:cubicBezTo>
                <a:cubicBezTo>
                  <a:pt x="2005707" y="33734"/>
                  <a:pt x="2008882" y="33338"/>
                  <a:pt x="2011264" y="33338"/>
                </a:cubicBezTo>
                <a:cubicBezTo>
                  <a:pt x="2012851" y="33338"/>
                  <a:pt x="2015232" y="32941"/>
                  <a:pt x="2018407" y="32147"/>
                </a:cubicBezTo>
                <a:cubicBezTo>
                  <a:pt x="2023964" y="30559"/>
                  <a:pt x="2028329" y="29766"/>
                  <a:pt x="2031504" y="29766"/>
                </a:cubicBezTo>
                <a:close/>
                <a:moveTo>
                  <a:pt x="1695748" y="27384"/>
                </a:moveTo>
                <a:cubicBezTo>
                  <a:pt x="1684636" y="26591"/>
                  <a:pt x="1669951" y="28972"/>
                  <a:pt x="1651695" y="34528"/>
                </a:cubicBezTo>
                <a:cubicBezTo>
                  <a:pt x="1653283" y="40084"/>
                  <a:pt x="1654076" y="47228"/>
                  <a:pt x="1654076" y="55959"/>
                </a:cubicBezTo>
                <a:cubicBezTo>
                  <a:pt x="1661220" y="53578"/>
                  <a:pt x="1667173" y="52388"/>
                  <a:pt x="1671936" y="52388"/>
                </a:cubicBezTo>
                <a:cubicBezTo>
                  <a:pt x="1677492" y="53181"/>
                  <a:pt x="1680270" y="55563"/>
                  <a:pt x="1680270" y="59531"/>
                </a:cubicBezTo>
                <a:cubicBezTo>
                  <a:pt x="1680270" y="65088"/>
                  <a:pt x="1675111" y="68659"/>
                  <a:pt x="1664792" y="70247"/>
                </a:cubicBezTo>
                <a:cubicBezTo>
                  <a:pt x="1660029" y="71834"/>
                  <a:pt x="1656457" y="73025"/>
                  <a:pt x="1654076" y="73819"/>
                </a:cubicBezTo>
                <a:lnTo>
                  <a:pt x="1654076" y="89297"/>
                </a:lnTo>
                <a:cubicBezTo>
                  <a:pt x="1665189" y="86916"/>
                  <a:pt x="1675111" y="84931"/>
                  <a:pt x="1683842" y="83344"/>
                </a:cubicBezTo>
                <a:cubicBezTo>
                  <a:pt x="1685429" y="79375"/>
                  <a:pt x="1688207" y="73025"/>
                  <a:pt x="1692176" y="64294"/>
                </a:cubicBezTo>
                <a:cubicBezTo>
                  <a:pt x="1700908" y="46038"/>
                  <a:pt x="1705670" y="34925"/>
                  <a:pt x="1706464" y="30956"/>
                </a:cubicBezTo>
                <a:cubicBezTo>
                  <a:pt x="1705670" y="28575"/>
                  <a:pt x="1702098" y="27384"/>
                  <a:pt x="1695748" y="27384"/>
                </a:cubicBezTo>
                <a:close/>
                <a:moveTo>
                  <a:pt x="2741117" y="20241"/>
                </a:moveTo>
                <a:cubicBezTo>
                  <a:pt x="2745085" y="20241"/>
                  <a:pt x="2750642" y="21431"/>
                  <a:pt x="2757786" y="23813"/>
                </a:cubicBezTo>
                <a:cubicBezTo>
                  <a:pt x="2760961" y="24606"/>
                  <a:pt x="2763342" y="25400"/>
                  <a:pt x="2764929" y="26194"/>
                </a:cubicBezTo>
                <a:cubicBezTo>
                  <a:pt x="2770486" y="27781"/>
                  <a:pt x="2773264" y="32147"/>
                  <a:pt x="2773264" y="39291"/>
                </a:cubicBezTo>
                <a:cubicBezTo>
                  <a:pt x="2773264" y="40084"/>
                  <a:pt x="2772073" y="42069"/>
                  <a:pt x="2769692" y="45244"/>
                </a:cubicBezTo>
                <a:cubicBezTo>
                  <a:pt x="2768104" y="46831"/>
                  <a:pt x="2767311" y="48022"/>
                  <a:pt x="2767311" y="48816"/>
                </a:cubicBezTo>
                <a:cubicBezTo>
                  <a:pt x="2766517" y="51991"/>
                  <a:pt x="2766120" y="55959"/>
                  <a:pt x="2766120" y="60722"/>
                </a:cubicBezTo>
                <a:cubicBezTo>
                  <a:pt x="2765326" y="64691"/>
                  <a:pt x="2764929" y="67469"/>
                  <a:pt x="2764929" y="69056"/>
                </a:cubicBezTo>
                <a:cubicBezTo>
                  <a:pt x="2764929" y="69850"/>
                  <a:pt x="2764533" y="71834"/>
                  <a:pt x="2763739" y="75009"/>
                </a:cubicBezTo>
                <a:cubicBezTo>
                  <a:pt x="2762945" y="77391"/>
                  <a:pt x="2762151" y="79375"/>
                  <a:pt x="2761357" y="80963"/>
                </a:cubicBezTo>
                <a:cubicBezTo>
                  <a:pt x="2766914" y="80169"/>
                  <a:pt x="2776042" y="77391"/>
                  <a:pt x="2788742" y="72628"/>
                </a:cubicBezTo>
                <a:cubicBezTo>
                  <a:pt x="2793504" y="71041"/>
                  <a:pt x="2797076" y="69850"/>
                  <a:pt x="2799457" y="69056"/>
                </a:cubicBezTo>
                <a:cubicBezTo>
                  <a:pt x="2806601" y="65088"/>
                  <a:pt x="2814936" y="63103"/>
                  <a:pt x="2824461" y="63103"/>
                </a:cubicBezTo>
                <a:cubicBezTo>
                  <a:pt x="2824461" y="63103"/>
                  <a:pt x="2825254" y="63103"/>
                  <a:pt x="2826842" y="63103"/>
                </a:cubicBezTo>
                <a:cubicBezTo>
                  <a:pt x="2832398" y="62309"/>
                  <a:pt x="2835176" y="64294"/>
                  <a:pt x="2835176" y="69056"/>
                </a:cubicBezTo>
                <a:cubicBezTo>
                  <a:pt x="2835176" y="69850"/>
                  <a:pt x="2835176" y="70247"/>
                  <a:pt x="2835176" y="70247"/>
                </a:cubicBezTo>
                <a:cubicBezTo>
                  <a:pt x="2834382" y="71041"/>
                  <a:pt x="2833986" y="72231"/>
                  <a:pt x="2833986" y="73819"/>
                </a:cubicBezTo>
                <a:cubicBezTo>
                  <a:pt x="2833192" y="73819"/>
                  <a:pt x="2832398" y="74216"/>
                  <a:pt x="2831604" y="75009"/>
                </a:cubicBezTo>
                <a:cubicBezTo>
                  <a:pt x="2811760" y="78978"/>
                  <a:pt x="2787948" y="84931"/>
                  <a:pt x="2760167" y="92869"/>
                </a:cubicBezTo>
                <a:cubicBezTo>
                  <a:pt x="2752229" y="95250"/>
                  <a:pt x="2740720" y="100013"/>
                  <a:pt x="2725639" y="107156"/>
                </a:cubicBezTo>
                <a:cubicBezTo>
                  <a:pt x="2720082" y="109538"/>
                  <a:pt x="2716114" y="111522"/>
                  <a:pt x="2713732" y="113109"/>
                </a:cubicBezTo>
                <a:cubicBezTo>
                  <a:pt x="2712145" y="113903"/>
                  <a:pt x="2710161" y="114697"/>
                  <a:pt x="2707779" y="115491"/>
                </a:cubicBezTo>
                <a:cubicBezTo>
                  <a:pt x="2702223" y="118666"/>
                  <a:pt x="2698254" y="120253"/>
                  <a:pt x="2695873" y="120253"/>
                </a:cubicBezTo>
                <a:cubicBezTo>
                  <a:pt x="2691904" y="119459"/>
                  <a:pt x="2689523" y="116681"/>
                  <a:pt x="2688729" y="111919"/>
                </a:cubicBezTo>
                <a:cubicBezTo>
                  <a:pt x="2688729" y="110331"/>
                  <a:pt x="2694286" y="107553"/>
                  <a:pt x="2705398" y="103584"/>
                </a:cubicBezTo>
                <a:cubicBezTo>
                  <a:pt x="2720479" y="98028"/>
                  <a:pt x="2732386" y="92869"/>
                  <a:pt x="2741117" y="88106"/>
                </a:cubicBezTo>
                <a:cubicBezTo>
                  <a:pt x="2745085" y="82550"/>
                  <a:pt x="2747467" y="73422"/>
                  <a:pt x="2748261" y="60722"/>
                </a:cubicBezTo>
                <a:cubicBezTo>
                  <a:pt x="2748261" y="57547"/>
                  <a:pt x="2748261" y="55166"/>
                  <a:pt x="2748261" y="53578"/>
                </a:cubicBezTo>
                <a:cubicBezTo>
                  <a:pt x="2748261" y="52784"/>
                  <a:pt x="2748657" y="51197"/>
                  <a:pt x="2749451" y="48816"/>
                </a:cubicBezTo>
                <a:cubicBezTo>
                  <a:pt x="2750245" y="45641"/>
                  <a:pt x="2750642" y="44053"/>
                  <a:pt x="2750642" y="44053"/>
                </a:cubicBezTo>
                <a:cubicBezTo>
                  <a:pt x="2750642" y="43259"/>
                  <a:pt x="2750642" y="42069"/>
                  <a:pt x="2750642" y="40481"/>
                </a:cubicBezTo>
                <a:cubicBezTo>
                  <a:pt x="2750642" y="37306"/>
                  <a:pt x="2748261" y="34528"/>
                  <a:pt x="2743498" y="32147"/>
                </a:cubicBezTo>
                <a:cubicBezTo>
                  <a:pt x="2737942" y="30559"/>
                  <a:pt x="2735164" y="28178"/>
                  <a:pt x="2735164" y="25003"/>
                </a:cubicBezTo>
                <a:cubicBezTo>
                  <a:pt x="2735164" y="21828"/>
                  <a:pt x="2737148" y="20241"/>
                  <a:pt x="2741117" y="20241"/>
                </a:cubicBezTo>
                <a:close/>
                <a:moveTo>
                  <a:pt x="2468464" y="16669"/>
                </a:moveTo>
                <a:cubicBezTo>
                  <a:pt x="2478783" y="17463"/>
                  <a:pt x="2484339" y="22225"/>
                  <a:pt x="2485132" y="30956"/>
                </a:cubicBezTo>
                <a:cubicBezTo>
                  <a:pt x="2485132" y="31750"/>
                  <a:pt x="2485132" y="32147"/>
                  <a:pt x="2485132" y="32147"/>
                </a:cubicBezTo>
                <a:cubicBezTo>
                  <a:pt x="2485132" y="32941"/>
                  <a:pt x="2484339" y="35322"/>
                  <a:pt x="2482751" y="39291"/>
                </a:cubicBezTo>
                <a:cubicBezTo>
                  <a:pt x="2480370" y="46434"/>
                  <a:pt x="2479179" y="50403"/>
                  <a:pt x="2479179" y="51197"/>
                </a:cubicBezTo>
                <a:cubicBezTo>
                  <a:pt x="2474417" y="77391"/>
                  <a:pt x="2466082" y="110728"/>
                  <a:pt x="2454176" y="151209"/>
                </a:cubicBezTo>
                <a:cubicBezTo>
                  <a:pt x="2460526" y="147241"/>
                  <a:pt x="2473226" y="139303"/>
                  <a:pt x="2492276" y="127397"/>
                </a:cubicBezTo>
                <a:cubicBezTo>
                  <a:pt x="2501007" y="121841"/>
                  <a:pt x="2506564" y="118269"/>
                  <a:pt x="2508945" y="116681"/>
                </a:cubicBezTo>
                <a:cubicBezTo>
                  <a:pt x="2509739" y="115888"/>
                  <a:pt x="2510929" y="115094"/>
                  <a:pt x="2512517" y="114300"/>
                </a:cubicBezTo>
                <a:cubicBezTo>
                  <a:pt x="2515692" y="111919"/>
                  <a:pt x="2518867" y="110728"/>
                  <a:pt x="2522042" y="110728"/>
                </a:cubicBezTo>
                <a:cubicBezTo>
                  <a:pt x="2526804" y="110728"/>
                  <a:pt x="2528789" y="112713"/>
                  <a:pt x="2527995" y="116681"/>
                </a:cubicBezTo>
                <a:cubicBezTo>
                  <a:pt x="2527995" y="122238"/>
                  <a:pt x="2526408" y="125413"/>
                  <a:pt x="2523232" y="126206"/>
                </a:cubicBezTo>
                <a:cubicBezTo>
                  <a:pt x="2521645" y="126206"/>
                  <a:pt x="2519264" y="126206"/>
                  <a:pt x="2516089" y="126206"/>
                </a:cubicBezTo>
                <a:cubicBezTo>
                  <a:pt x="2516089" y="127000"/>
                  <a:pt x="2512120" y="129381"/>
                  <a:pt x="2504182" y="133350"/>
                </a:cubicBezTo>
                <a:cubicBezTo>
                  <a:pt x="2471639" y="152400"/>
                  <a:pt x="2451398" y="165894"/>
                  <a:pt x="2443461" y="173831"/>
                </a:cubicBezTo>
                <a:cubicBezTo>
                  <a:pt x="2442667" y="174625"/>
                  <a:pt x="2441079" y="175419"/>
                  <a:pt x="2438698" y="176213"/>
                </a:cubicBezTo>
                <a:cubicBezTo>
                  <a:pt x="2437904" y="175419"/>
                  <a:pt x="2437110" y="174625"/>
                  <a:pt x="2436317" y="173831"/>
                </a:cubicBezTo>
                <a:cubicBezTo>
                  <a:pt x="2433936" y="172244"/>
                  <a:pt x="2432745" y="170656"/>
                  <a:pt x="2432745" y="169069"/>
                </a:cubicBezTo>
                <a:cubicBezTo>
                  <a:pt x="2433539" y="168275"/>
                  <a:pt x="2433936" y="167878"/>
                  <a:pt x="2433936" y="167878"/>
                </a:cubicBezTo>
                <a:cubicBezTo>
                  <a:pt x="2433936" y="167084"/>
                  <a:pt x="2434729" y="165894"/>
                  <a:pt x="2436317" y="164306"/>
                </a:cubicBezTo>
                <a:cubicBezTo>
                  <a:pt x="2437110" y="161925"/>
                  <a:pt x="2437507" y="160734"/>
                  <a:pt x="2437507" y="160734"/>
                </a:cubicBezTo>
                <a:lnTo>
                  <a:pt x="2450136" y="101438"/>
                </a:lnTo>
                <a:lnTo>
                  <a:pt x="2452986" y="100013"/>
                </a:lnTo>
                <a:cubicBezTo>
                  <a:pt x="2452986" y="99219"/>
                  <a:pt x="2452986" y="97631"/>
                  <a:pt x="2452986" y="95250"/>
                </a:cubicBezTo>
                <a:lnTo>
                  <a:pt x="2451911" y="93101"/>
                </a:lnTo>
                <a:lnTo>
                  <a:pt x="2464892" y="32147"/>
                </a:lnTo>
                <a:cubicBezTo>
                  <a:pt x="2464892" y="31353"/>
                  <a:pt x="2464892" y="30956"/>
                  <a:pt x="2464892" y="30956"/>
                </a:cubicBezTo>
                <a:lnTo>
                  <a:pt x="2458939" y="23813"/>
                </a:lnTo>
                <a:cubicBezTo>
                  <a:pt x="2458939" y="23019"/>
                  <a:pt x="2458939" y="22622"/>
                  <a:pt x="2458939" y="22622"/>
                </a:cubicBezTo>
                <a:cubicBezTo>
                  <a:pt x="2458939" y="18653"/>
                  <a:pt x="2462113" y="16669"/>
                  <a:pt x="2468464" y="16669"/>
                </a:cubicBezTo>
                <a:close/>
                <a:moveTo>
                  <a:pt x="1062336" y="16669"/>
                </a:moveTo>
                <a:cubicBezTo>
                  <a:pt x="1064717" y="16669"/>
                  <a:pt x="1068289" y="18653"/>
                  <a:pt x="1073051" y="22622"/>
                </a:cubicBezTo>
                <a:cubicBezTo>
                  <a:pt x="1076226" y="25003"/>
                  <a:pt x="1078211" y="26591"/>
                  <a:pt x="1079004" y="27384"/>
                </a:cubicBezTo>
                <a:cubicBezTo>
                  <a:pt x="1080592" y="28178"/>
                  <a:pt x="1082973" y="29766"/>
                  <a:pt x="1086148" y="32147"/>
                </a:cubicBezTo>
                <a:cubicBezTo>
                  <a:pt x="1093292" y="34528"/>
                  <a:pt x="1096864" y="38497"/>
                  <a:pt x="1096864" y="44053"/>
                </a:cubicBezTo>
                <a:cubicBezTo>
                  <a:pt x="1096864" y="48816"/>
                  <a:pt x="1094086" y="51197"/>
                  <a:pt x="1088529" y="51197"/>
                </a:cubicBezTo>
                <a:cubicBezTo>
                  <a:pt x="1086148" y="51197"/>
                  <a:pt x="1084561" y="51197"/>
                  <a:pt x="1083767" y="51197"/>
                </a:cubicBezTo>
                <a:cubicBezTo>
                  <a:pt x="1083767" y="51197"/>
                  <a:pt x="1082179" y="51594"/>
                  <a:pt x="1079004" y="52388"/>
                </a:cubicBezTo>
                <a:cubicBezTo>
                  <a:pt x="1076623" y="53181"/>
                  <a:pt x="1075036" y="53578"/>
                  <a:pt x="1074242" y="53578"/>
                </a:cubicBezTo>
                <a:cubicBezTo>
                  <a:pt x="1074242" y="53578"/>
                  <a:pt x="1073845" y="53578"/>
                  <a:pt x="1073051" y="53578"/>
                </a:cubicBezTo>
                <a:cubicBezTo>
                  <a:pt x="1070670" y="53578"/>
                  <a:pt x="1069479" y="51991"/>
                  <a:pt x="1069479" y="48816"/>
                </a:cubicBezTo>
                <a:cubicBezTo>
                  <a:pt x="1069479" y="48022"/>
                  <a:pt x="1069479" y="47625"/>
                  <a:pt x="1069479" y="47625"/>
                </a:cubicBezTo>
                <a:cubicBezTo>
                  <a:pt x="1070273" y="46038"/>
                  <a:pt x="1071067" y="44450"/>
                  <a:pt x="1071861" y="42863"/>
                </a:cubicBezTo>
                <a:cubicBezTo>
                  <a:pt x="1071861" y="42069"/>
                  <a:pt x="1071861" y="41672"/>
                  <a:pt x="1071861" y="41672"/>
                </a:cubicBezTo>
                <a:cubicBezTo>
                  <a:pt x="1071861" y="41672"/>
                  <a:pt x="1071464" y="41275"/>
                  <a:pt x="1070670" y="40481"/>
                </a:cubicBezTo>
                <a:cubicBezTo>
                  <a:pt x="1061145" y="33338"/>
                  <a:pt x="1056382" y="26988"/>
                  <a:pt x="1056382" y="21431"/>
                </a:cubicBezTo>
                <a:cubicBezTo>
                  <a:pt x="1056382" y="18256"/>
                  <a:pt x="1058367" y="16669"/>
                  <a:pt x="1062336" y="16669"/>
                </a:cubicBezTo>
                <a:close/>
                <a:moveTo>
                  <a:pt x="2397026" y="13097"/>
                </a:moveTo>
                <a:cubicBezTo>
                  <a:pt x="2399407" y="13097"/>
                  <a:pt x="2400995" y="14288"/>
                  <a:pt x="2401789" y="16669"/>
                </a:cubicBezTo>
                <a:cubicBezTo>
                  <a:pt x="2401789" y="18256"/>
                  <a:pt x="2402185" y="19447"/>
                  <a:pt x="2402979" y="20241"/>
                </a:cubicBezTo>
                <a:cubicBezTo>
                  <a:pt x="2403773" y="21034"/>
                  <a:pt x="2405757" y="21828"/>
                  <a:pt x="2408932" y="22622"/>
                </a:cubicBezTo>
                <a:cubicBezTo>
                  <a:pt x="2416076" y="23416"/>
                  <a:pt x="2419648" y="26194"/>
                  <a:pt x="2419648" y="30956"/>
                </a:cubicBezTo>
                <a:cubicBezTo>
                  <a:pt x="2419648" y="38100"/>
                  <a:pt x="2418854" y="48816"/>
                  <a:pt x="2417267" y="63103"/>
                </a:cubicBezTo>
                <a:cubicBezTo>
                  <a:pt x="2415679" y="77391"/>
                  <a:pt x="2414886" y="88106"/>
                  <a:pt x="2414886" y="95250"/>
                </a:cubicBezTo>
                <a:cubicBezTo>
                  <a:pt x="2414886" y="98425"/>
                  <a:pt x="2414886" y="100806"/>
                  <a:pt x="2414886" y="102394"/>
                </a:cubicBezTo>
                <a:cubicBezTo>
                  <a:pt x="2422029" y="100806"/>
                  <a:pt x="2427586" y="98028"/>
                  <a:pt x="2431554" y="94059"/>
                </a:cubicBezTo>
                <a:cubicBezTo>
                  <a:pt x="2433142" y="91678"/>
                  <a:pt x="2433936" y="86122"/>
                  <a:pt x="2433936" y="77391"/>
                </a:cubicBezTo>
                <a:cubicBezTo>
                  <a:pt x="2433936" y="75803"/>
                  <a:pt x="2433539" y="73819"/>
                  <a:pt x="2432745" y="71438"/>
                </a:cubicBezTo>
                <a:cubicBezTo>
                  <a:pt x="2431158" y="69056"/>
                  <a:pt x="2430364" y="67072"/>
                  <a:pt x="2430364" y="65484"/>
                </a:cubicBezTo>
                <a:cubicBezTo>
                  <a:pt x="2430364" y="61516"/>
                  <a:pt x="2431554" y="59531"/>
                  <a:pt x="2433936" y="59531"/>
                </a:cubicBezTo>
                <a:lnTo>
                  <a:pt x="2444651" y="59531"/>
                </a:lnTo>
                <a:cubicBezTo>
                  <a:pt x="2448620" y="60325"/>
                  <a:pt x="2451001" y="62706"/>
                  <a:pt x="2451795" y="66675"/>
                </a:cubicBezTo>
                <a:cubicBezTo>
                  <a:pt x="2451795" y="69056"/>
                  <a:pt x="2451398" y="72231"/>
                  <a:pt x="2450604" y="76200"/>
                </a:cubicBezTo>
                <a:cubicBezTo>
                  <a:pt x="2449017" y="80963"/>
                  <a:pt x="2448223" y="84534"/>
                  <a:pt x="2448223" y="86916"/>
                </a:cubicBezTo>
                <a:cubicBezTo>
                  <a:pt x="2448223" y="87709"/>
                  <a:pt x="2449017" y="88900"/>
                  <a:pt x="2450604" y="90488"/>
                </a:cubicBezTo>
                <a:lnTo>
                  <a:pt x="2451911" y="93101"/>
                </a:lnTo>
                <a:lnTo>
                  <a:pt x="2450136" y="101438"/>
                </a:lnTo>
                <a:lnTo>
                  <a:pt x="2445842" y="103584"/>
                </a:lnTo>
                <a:cubicBezTo>
                  <a:pt x="2442667" y="104378"/>
                  <a:pt x="2440683" y="105172"/>
                  <a:pt x="2439889" y="105966"/>
                </a:cubicBezTo>
                <a:cubicBezTo>
                  <a:pt x="2439889" y="105966"/>
                  <a:pt x="2439095" y="106759"/>
                  <a:pt x="2437507" y="108347"/>
                </a:cubicBezTo>
                <a:cubicBezTo>
                  <a:pt x="2435920" y="109934"/>
                  <a:pt x="2434729" y="110728"/>
                  <a:pt x="2433936" y="110728"/>
                </a:cubicBezTo>
                <a:cubicBezTo>
                  <a:pt x="2431554" y="110728"/>
                  <a:pt x="2428776" y="110728"/>
                  <a:pt x="2425601" y="110728"/>
                </a:cubicBezTo>
                <a:cubicBezTo>
                  <a:pt x="2424807" y="110728"/>
                  <a:pt x="2422823" y="111919"/>
                  <a:pt x="2419648" y="114300"/>
                </a:cubicBezTo>
                <a:cubicBezTo>
                  <a:pt x="2415679" y="115888"/>
                  <a:pt x="2413298" y="117078"/>
                  <a:pt x="2412504" y="117872"/>
                </a:cubicBezTo>
                <a:cubicBezTo>
                  <a:pt x="2412504" y="117872"/>
                  <a:pt x="2410917" y="119063"/>
                  <a:pt x="2407742" y="121444"/>
                </a:cubicBezTo>
                <a:cubicBezTo>
                  <a:pt x="2405361" y="123825"/>
                  <a:pt x="2403773" y="125413"/>
                  <a:pt x="2402979" y="126206"/>
                </a:cubicBezTo>
                <a:cubicBezTo>
                  <a:pt x="2401392" y="126206"/>
                  <a:pt x="2399407" y="126206"/>
                  <a:pt x="2397026" y="126206"/>
                </a:cubicBezTo>
                <a:cubicBezTo>
                  <a:pt x="2390676" y="130175"/>
                  <a:pt x="2385120" y="136128"/>
                  <a:pt x="2380357" y="144066"/>
                </a:cubicBezTo>
                <a:cubicBezTo>
                  <a:pt x="2379564" y="144859"/>
                  <a:pt x="2378373" y="145256"/>
                  <a:pt x="2376786" y="145256"/>
                </a:cubicBezTo>
                <a:cubicBezTo>
                  <a:pt x="2375198" y="145256"/>
                  <a:pt x="2373214" y="144859"/>
                  <a:pt x="2370832" y="144066"/>
                </a:cubicBezTo>
                <a:cubicBezTo>
                  <a:pt x="2368451" y="143272"/>
                  <a:pt x="2366864" y="142875"/>
                  <a:pt x="2366070" y="142875"/>
                </a:cubicBezTo>
                <a:lnTo>
                  <a:pt x="2364879" y="142875"/>
                </a:lnTo>
                <a:cubicBezTo>
                  <a:pt x="2363292" y="144463"/>
                  <a:pt x="2360117" y="149225"/>
                  <a:pt x="2355354" y="157163"/>
                </a:cubicBezTo>
                <a:cubicBezTo>
                  <a:pt x="2351385" y="162719"/>
                  <a:pt x="2348607" y="166688"/>
                  <a:pt x="2347020" y="169069"/>
                </a:cubicBezTo>
                <a:cubicBezTo>
                  <a:pt x="2350195" y="171450"/>
                  <a:pt x="2352973" y="174625"/>
                  <a:pt x="2355354" y="178594"/>
                </a:cubicBezTo>
                <a:cubicBezTo>
                  <a:pt x="2356148" y="181769"/>
                  <a:pt x="2356545" y="186928"/>
                  <a:pt x="2356545" y="194072"/>
                </a:cubicBezTo>
                <a:cubicBezTo>
                  <a:pt x="2356545" y="198834"/>
                  <a:pt x="2356545" y="202009"/>
                  <a:pt x="2356545" y="203597"/>
                </a:cubicBezTo>
                <a:cubicBezTo>
                  <a:pt x="2357339" y="205978"/>
                  <a:pt x="2357736" y="207566"/>
                  <a:pt x="2357736" y="208359"/>
                </a:cubicBezTo>
                <a:cubicBezTo>
                  <a:pt x="2357736" y="209947"/>
                  <a:pt x="2357736" y="211931"/>
                  <a:pt x="2357736" y="214313"/>
                </a:cubicBezTo>
                <a:cubicBezTo>
                  <a:pt x="2354560" y="250031"/>
                  <a:pt x="2349798" y="268684"/>
                  <a:pt x="2343448" y="270272"/>
                </a:cubicBezTo>
                <a:cubicBezTo>
                  <a:pt x="2337098" y="270272"/>
                  <a:pt x="2333923" y="266700"/>
                  <a:pt x="2333923" y="259556"/>
                </a:cubicBezTo>
                <a:cubicBezTo>
                  <a:pt x="2333923" y="257175"/>
                  <a:pt x="2334717" y="252809"/>
                  <a:pt x="2336304" y="246459"/>
                </a:cubicBezTo>
                <a:cubicBezTo>
                  <a:pt x="2341067" y="235347"/>
                  <a:pt x="2342654" y="217884"/>
                  <a:pt x="2341067" y="194072"/>
                </a:cubicBezTo>
                <a:cubicBezTo>
                  <a:pt x="2341861" y="190103"/>
                  <a:pt x="2341067" y="186531"/>
                  <a:pt x="2338686" y="183356"/>
                </a:cubicBezTo>
                <a:cubicBezTo>
                  <a:pt x="2320429" y="206375"/>
                  <a:pt x="2301776" y="221853"/>
                  <a:pt x="2282726" y="229791"/>
                </a:cubicBezTo>
                <a:cubicBezTo>
                  <a:pt x="2280345" y="229791"/>
                  <a:pt x="2279154" y="228997"/>
                  <a:pt x="2279154" y="227409"/>
                </a:cubicBezTo>
                <a:cubicBezTo>
                  <a:pt x="2279948" y="225822"/>
                  <a:pt x="2281536" y="224631"/>
                  <a:pt x="2283917" y="223838"/>
                </a:cubicBezTo>
                <a:cubicBezTo>
                  <a:pt x="2308523" y="200025"/>
                  <a:pt x="2329161" y="173038"/>
                  <a:pt x="2345829" y="142875"/>
                </a:cubicBezTo>
                <a:cubicBezTo>
                  <a:pt x="2345829" y="142081"/>
                  <a:pt x="2346226" y="141288"/>
                  <a:pt x="2347020" y="140494"/>
                </a:cubicBezTo>
                <a:cubicBezTo>
                  <a:pt x="2349401" y="137319"/>
                  <a:pt x="2350592" y="134144"/>
                  <a:pt x="2350592" y="130969"/>
                </a:cubicBezTo>
                <a:cubicBezTo>
                  <a:pt x="2350592" y="129381"/>
                  <a:pt x="2350592" y="128588"/>
                  <a:pt x="2350592" y="128588"/>
                </a:cubicBezTo>
                <a:lnTo>
                  <a:pt x="2343448" y="121444"/>
                </a:lnTo>
                <a:lnTo>
                  <a:pt x="2343448" y="120253"/>
                </a:lnTo>
                <a:cubicBezTo>
                  <a:pt x="2346623" y="117872"/>
                  <a:pt x="2349004" y="116284"/>
                  <a:pt x="2350592" y="115491"/>
                </a:cubicBezTo>
                <a:cubicBezTo>
                  <a:pt x="2351385" y="115491"/>
                  <a:pt x="2352179" y="115491"/>
                  <a:pt x="2352973" y="115491"/>
                </a:cubicBezTo>
                <a:cubicBezTo>
                  <a:pt x="2356148" y="115491"/>
                  <a:pt x="2360514" y="117078"/>
                  <a:pt x="2366070" y="120253"/>
                </a:cubicBezTo>
                <a:cubicBezTo>
                  <a:pt x="2367657" y="121047"/>
                  <a:pt x="2368848" y="121444"/>
                  <a:pt x="2369642" y="121444"/>
                </a:cubicBezTo>
                <a:cubicBezTo>
                  <a:pt x="2370435" y="121444"/>
                  <a:pt x="2370832" y="119459"/>
                  <a:pt x="2370832" y="115491"/>
                </a:cubicBezTo>
                <a:cubicBezTo>
                  <a:pt x="2370832" y="108347"/>
                  <a:pt x="2370832" y="103981"/>
                  <a:pt x="2370832" y="102394"/>
                </a:cubicBezTo>
                <a:cubicBezTo>
                  <a:pt x="2370039" y="101600"/>
                  <a:pt x="2369642" y="100013"/>
                  <a:pt x="2369642" y="97631"/>
                </a:cubicBezTo>
                <a:cubicBezTo>
                  <a:pt x="2370435" y="92869"/>
                  <a:pt x="2373214" y="90488"/>
                  <a:pt x="2377976" y="90488"/>
                </a:cubicBezTo>
                <a:cubicBezTo>
                  <a:pt x="2382739" y="90488"/>
                  <a:pt x="2385517" y="94853"/>
                  <a:pt x="2386311" y="103584"/>
                </a:cubicBezTo>
                <a:cubicBezTo>
                  <a:pt x="2386311" y="105172"/>
                  <a:pt x="2385913" y="107553"/>
                  <a:pt x="2385120" y="110728"/>
                </a:cubicBezTo>
                <a:cubicBezTo>
                  <a:pt x="2384326" y="113903"/>
                  <a:pt x="2383929" y="116681"/>
                  <a:pt x="2383929" y="119063"/>
                </a:cubicBezTo>
                <a:cubicBezTo>
                  <a:pt x="2383929" y="119063"/>
                  <a:pt x="2384326" y="118666"/>
                  <a:pt x="2385120" y="117872"/>
                </a:cubicBezTo>
                <a:cubicBezTo>
                  <a:pt x="2391470" y="115491"/>
                  <a:pt x="2395836" y="113109"/>
                  <a:pt x="2398217" y="110728"/>
                </a:cubicBezTo>
                <a:cubicBezTo>
                  <a:pt x="2398217" y="104378"/>
                  <a:pt x="2399011" y="94456"/>
                  <a:pt x="2400598" y="80963"/>
                </a:cubicBezTo>
                <a:cubicBezTo>
                  <a:pt x="2401392" y="68263"/>
                  <a:pt x="2401789" y="58738"/>
                  <a:pt x="2401789" y="52388"/>
                </a:cubicBezTo>
                <a:cubicBezTo>
                  <a:pt x="2401789" y="46831"/>
                  <a:pt x="2401789" y="42069"/>
                  <a:pt x="2401789" y="38100"/>
                </a:cubicBezTo>
                <a:cubicBezTo>
                  <a:pt x="2400995" y="36513"/>
                  <a:pt x="2398614" y="34925"/>
                  <a:pt x="2394645" y="33338"/>
                </a:cubicBezTo>
                <a:cubicBezTo>
                  <a:pt x="2389089" y="31750"/>
                  <a:pt x="2386311" y="29369"/>
                  <a:pt x="2386311" y="26194"/>
                </a:cubicBezTo>
                <a:cubicBezTo>
                  <a:pt x="2387104" y="18256"/>
                  <a:pt x="2390676" y="13891"/>
                  <a:pt x="2397026" y="13097"/>
                </a:cubicBezTo>
                <a:close/>
                <a:moveTo>
                  <a:pt x="1710036" y="8334"/>
                </a:moveTo>
                <a:cubicBezTo>
                  <a:pt x="1718767" y="13097"/>
                  <a:pt x="1725514" y="20638"/>
                  <a:pt x="1730276" y="30956"/>
                </a:cubicBezTo>
                <a:cubicBezTo>
                  <a:pt x="1730276" y="34131"/>
                  <a:pt x="1728689" y="36909"/>
                  <a:pt x="1725514" y="39291"/>
                </a:cubicBezTo>
                <a:cubicBezTo>
                  <a:pt x="1723132" y="40878"/>
                  <a:pt x="1721545" y="42466"/>
                  <a:pt x="1720751" y="44053"/>
                </a:cubicBezTo>
                <a:cubicBezTo>
                  <a:pt x="1720751" y="44053"/>
                  <a:pt x="1719958" y="45641"/>
                  <a:pt x="1718370" y="48816"/>
                </a:cubicBezTo>
                <a:cubicBezTo>
                  <a:pt x="1716782" y="51991"/>
                  <a:pt x="1715592" y="53975"/>
                  <a:pt x="1714798" y="54769"/>
                </a:cubicBezTo>
                <a:cubicBezTo>
                  <a:pt x="1707654" y="69056"/>
                  <a:pt x="1704082" y="78581"/>
                  <a:pt x="1704082" y="83344"/>
                </a:cubicBezTo>
                <a:cubicBezTo>
                  <a:pt x="1704082" y="84138"/>
                  <a:pt x="1704082" y="84931"/>
                  <a:pt x="1704082" y="85725"/>
                </a:cubicBezTo>
                <a:cubicBezTo>
                  <a:pt x="1704876" y="87313"/>
                  <a:pt x="1705670" y="89297"/>
                  <a:pt x="1706464" y="91678"/>
                </a:cubicBezTo>
                <a:cubicBezTo>
                  <a:pt x="1706464" y="96441"/>
                  <a:pt x="1701701" y="99616"/>
                  <a:pt x="1692176" y="101203"/>
                </a:cubicBezTo>
                <a:cubicBezTo>
                  <a:pt x="1690589" y="101203"/>
                  <a:pt x="1689398" y="101203"/>
                  <a:pt x="1688604" y="101203"/>
                </a:cubicBezTo>
                <a:cubicBezTo>
                  <a:pt x="1670348" y="102791"/>
                  <a:pt x="1657251" y="105172"/>
                  <a:pt x="1649314" y="108347"/>
                </a:cubicBezTo>
                <a:cubicBezTo>
                  <a:pt x="1650901" y="109141"/>
                  <a:pt x="1652092" y="110728"/>
                  <a:pt x="1652886" y="113109"/>
                </a:cubicBezTo>
                <a:cubicBezTo>
                  <a:pt x="1657648" y="116284"/>
                  <a:pt x="1664395" y="120650"/>
                  <a:pt x="1673126" y="126206"/>
                </a:cubicBezTo>
                <a:cubicBezTo>
                  <a:pt x="1702495" y="146844"/>
                  <a:pt x="1726704" y="160734"/>
                  <a:pt x="1745754" y="167878"/>
                </a:cubicBezTo>
                <a:cubicBezTo>
                  <a:pt x="1748136" y="168672"/>
                  <a:pt x="1751311" y="169466"/>
                  <a:pt x="1755279" y="170259"/>
                </a:cubicBezTo>
                <a:cubicBezTo>
                  <a:pt x="1759248" y="171847"/>
                  <a:pt x="1762026" y="173038"/>
                  <a:pt x="1763614" y="173831"/>
                </a:cubicBezTo>
                <a:cubicBezTo>
                  <a:pt x="1764407" y="173831"/>
                  <a:pt x="1766789" y="174228"/>
                  <a:pt x="1770757" y="175022"/>
                </a:cubicBezTo>
                <a:cubicBezTo>
                  <a:pt x="1777108" y="175022"/>
                  <a:pt x="1784251" y="175022"/>
                  <a:pt x="1792189" y="175022"/>
                </a:cubicBezTo>
                <a:cubicBezTo>
                  <a:pt x="1802507" y="177403"/>
                  <a:pt x="1807667" y="181372"/>
                  <a:pt x="1807667" y="186928"/>
                </a:cubicBezTo>
                <a:cubicBezTo>
                  <a:pt x="1807667" y="190103"/>
                  <a:pt x="1803698" y="192088"/>
                  <a:pt x="1795761" y="192881"/>
                </a:cubicBezTo>
                <a:cubicBezTo>
                  <a:pt x="1794173" y="193675"/>
                  <a:pt x="1792982" y="194072"/>
                  <a:pt x="1792189" y="194072"/>
                </a:cubicBezTo>
                <a:cubicBezTo>
                  <a:pt x="1786633" y="194072"/>
                  <a:pt x="1780282" y="194469"/>
                  <a:pt x="1773139" y="195263"/>
                </a:cubicBezTo>
                <a:cubicBezTo>
                  <a:pt x="1761232" y="197644"/>
                  <a:pt x="1750914" y="195659"/>
                  <a:pt x="1742182" y="189309"/>
                </a:cubicBezTo>
                <a:cubicBezTo>
                  <a:pt x="1724720" y="182166"/>
                  <a:pt x="1704479" y="169069"/>
                  <a:pt x="1681461" y="150019"/>
                </a:cubicBezTo>
                <a:cubicBezTo>
                  <a:pt x="1664792" y="137319"/>
                  <a:pt x="1652489" y="128984"/>
                  <a:pt x="1644551" y="125016"/>
                </a:cubicBezTo>
                <a:cubicBezTo>
                  <a:pt x="1640582" y="128984"/>
                  <a:pt x="1634629" y="135334"/>
                  <a:pt x="1626692" y="144066"/>
                </a:cubicBezTo>
                <a:cubicBezTo>
                  <a:pt x="1593354" y="181372"/>
                  <a:pt x="1562795" y="203200"/>
                  <a:pt x="1535014" y="209550"/>
                </a:cubicBezTo>
                <a:cubicBezTo>
                  <a:pt x="1531839" y="209550"/>
                  <a:pt x="1530251" y="208359"/>
                  <a:pt x="1530251" y="205978"/>
                </a:cubicBezTo>
                <a:cubicBezTo>
                  <a:pt x="1530251" y="205184"/>
                  <a:pt x="1530251" y="204788"/>
                  <a:pt x="1530251" y="204788"/>
                </a:cubicBezTo>
                <a:cubicBezTo>
                  <a:pt x="1574701" y="179388"/>
                  <a:pt x="1606848" y="148828"/>
                  <a:pt x="1626692" y="113109"/>
                </a:cubicBezTo>
                <a:cubicBezTo>
                  <a:pt x="1622723" y="114697"/>
                  <a:pt x="1617961" y="117078"/>
                  <a:pt x="1612404" y="120253"/>
                </a:cubicBezTo>
                <a:cubicBezTo>
                  <a:pt x="1606054" y="123428"/>
                  <a:pt x="1601689" y="124619"/>
                  <a:pt x="1599307" y="123825"/>
                </a:cubicBezTo>
                <a:cubicBezTo>
                  <a:pt x="1597720" y="123825"/>
                  <a:pt x="1596133" y="123825"/>
                  <a:pt x="1594545" y="123825"/>
                </a:cubicBezTo>
                <a:cubicBezTo>
                  <a:pt x="1592164" y="121444"/>
                  <a:pt x="1591370" y="117872"/>
                  <a:pt x="1592164" y="113109"/>
                </a:cubicBezTo>
                <a:lnTo>
                  <a:pt x="1575495" y="78581"/>
                </a:lnTo>
                <a:cubicBezTo>
                  <a:pt x="1573907" y="76200"/>
                  <a:pt x="1571526" y="73025"/>
                  <a:pt x="1568351" y="69056"/>
                </a:cubicBezTo>
                <a:cubicBezTo>
                  <a:pt x="1560414" y="59531"/>
                  <a:pt x="1556445" y="52388"/>
                  <a:pt x="1556445" y="47625"/>
                </a:cubicBezTo>
                <a:cubicBezTo>
                  <a:pt x="1557239" y="44450"/>
                  <a:pt x="1560414" y="42069"/>
                  <a:pt x="1565970" y="40481"/>
                </a:cubicBezTo>
                <a:cubicBezTo>
                  <a:pt x="1569145" y="41275"/>
                  <a:pt x="1570732" y="42069"/>
                  <a:pt x="1570732" y="42863"/>
                </a:cubicBezTo>
                <a:cubicBezTo>
                  <a:pt x="1570732" y="43656"/>
                  <a:pt x="1570336" y="44847"/>
                  <a:pt x="1569542" y="46434"/>
                </a:cubicBezTo>
                <a:cubicBezTo>
                  <a:pt x="1569542" y="48022"/>
                  <a:pt x="1570336" y="49213"/>
                  <a:pt x="1571923" y="50006"/>
                </a:cubicBezTo>
                <a:cubicBezTo>
                  <a:pt x="1572717" y="50800"/>
                  <a:pt x="1573114" y="51197"/>
                  <a:pt x="1573114" y="51197"/>
                </a:cubicBezTo>
                <a:cubicBezTo>
                  <a:pt x="1577083" y="49609"/>
                  <a:pt x="1583432" y="47228"/>
                  <a:pt x="1592164" y="44053"/>
                </a:cubicBezTo>
                <a:cubicBezTo>
                  <a:pt x="1638201" y="25797"/>
                  <a:pt x="1673920" y="15478"/>
                  <a:pt x="1699320" y="13097"/>
                </a:cubicBezTo>
                <a:cubicBezTo>
                  <a:pt x="1700908" y="13097"/>
                  <a:pt x="1702892" y="12303"/>
                  <a:pt x="1705273" y="10716"/>
                </a:cubicBezTo>
                <a:cubicBezTo>
                  <a:pt x="1706861" y="9128"/>
                  <a:pt x="1708448" y="8334"/>
                  <a:pt x="1710036" y="8334"/>
                </a:cubicBezTo>
                <a:close/>
                <a:moveTo>
                  <a:pt x="1358801" y="8334"/>
                </a:moveTo>
                <a:cubicBezTo>
                  <a:pt x="1359595" y="8334"/>
                  <a:pt x="1361182" y="9525"/>
                  <a:pt x="1363564" y="11906"/>
                </a:cubicBezTo>
                <a:cubicBezTo>
                  <a:pt x="1365945" y="15081"/>
                  <a:pt x="1367929" y="16669"/>
                  <a:pt x="1369517" y="16669"/>
                </a:cubicBezTo>
                <a:lnTo>
                  <a:pt x="1384995" y="16669"/>
                </a:lnTo>
                <a:cubicBezTo>
                  <a:pt x="1388964" y="18256"/>
                  <a:pt x="1391345" y="21034"/>
                  <a:pt x="1392139" y="25003"/>
                </a:cubicBezTo>
                <a:cubicBezTo>
                  <a:pt x="1392139" y="28178"/>
                  <a:pt x="1390948" y="33734"/>
                  <a:pt x="1388567" y="41672"/>
                </a:cubicBezTo>
                <a:cubicBezTo>
                  <a:pt x="1386186" y="50403"/>
                  <a:pt x="1384995" y="57150"/>
                  <a:pt x="1384995" y="61913"/>
                </a:cubicBezTo>
                <a:cubicBezTo>
                  <a:pt x="1384995" y="65088"/>
                  <a:pt x="1385789" y="66278"/>
                  <a:pt x="1387376" y="65484"/>
                </a:cubicBezTo>
                <a:cubicBezTo>
                  <a:pt x="1390551" y="64691"/>
                  <a:pt x="1395314" y="63103"/>
                  <a:pt x="1401664" y="60722"/>
                </a:cubicBezTo>
                <a:cubicBezTo>
                  <a:pt x="1414364" y="56753"/>
                  <a:pt x="1424286" y="54769"/>
                  <a:pt x="1431429" y="54769"/>
                </a:cubicBezTo>
                <a:cubicBezTo>
                  <a:pt x="1448098" y="57150"/>
                  <a:pt x="1461989" y="63897"/>
                  <a:pt x="1473101" y="75009"/>
                </a:cubicBezTo>
                <a:cubicBezTo>
                  <a:pt x="1473101" y="75803"/>
                  <a:pt x="1473101" y="76597"/>
                  <a:pt x="1473101" y="77391"/>
                </a:cubicBezTo>
                <a:cubicBezTo>
                  <a:pt x="1473895" y="82947"/>
                  <a:pt x="1472704" y="86519"/>
                  <a:pt x="1469529" y="88106"/>
                </a:cubicBezTo>
                <a:cubicBezTo>
                  <a:pt x="1467942" y="88900"/>
                  <a:pt x="1466354" y="89297"/>
                  <a:pt x="1464767" y="89297"/>
                </a:cubicBezTo>
                <a:cubicBezTo>
                  <a:pt x="1463179" y="89297"/>
                  <a:pt x="1461989" y="89297"/>
                  <a:pt x="1461195" y="89297"/>
                </a:cubicBezTo>
                <a:cubicBezTo>
                  <a:pt x="1456432" y="90091"/>
                  <a:pt x="1450082" y="92075"/>
                  <a:pt x="1442145" y="95250"/>
                </a:cubicBezTo>
                <a:cubicBezTo>
                  <a:pt x="1435795" y="97631"/>
                  <a:pt x="1431032" y="99219"/>
                  <a:pt x="1427857" y="100013"/>
                </a:cubicBezTo>
                <a:cubicBezTo>
                  <a:pt x="1427064" y="100013"/>
                  <a:pt x="1426270" y="100409"/>
                  <a:pt x="1425476" y="101203"/>
                </a:cubicBezTo>
                <a:cubicBezTo>
                  <a:pt x="1423095" y="101997"/>
                  <a:pt x="1421111" y="102394"/>
                  <a:pt x="1419523" y="102394"/>
                </a:cubicBezTo>
                <a:cubicBezTo>
                  <a:pt x="1417936" y="102394"/>
                  <a:pt x="1417142" y="101600"/>
                  <a:pt x="1417142" y="100013"/>
                </a:cubicBezTo>
                <a:cubicBezTo>
                  <a:pt x="1417142" y="97631"/>
                  <a:pt x="1421904" y="93663"/>
                  <a:pt x="1431429" y="88106"/>
                </a:cubicBezTo>
                <a:cubicBezTo>
                  <a:pt x="1439367" y="83344"/>
                  <a:pt x="1443336" y="80169"/>
                  <a:pt x="1443336" y="78581"/>
                </a:cubicBezTo>
                <a:cubicBezTo>
                  <a:pt x="1438573" y="73025"/>
                  <a:pt x="1430636" y="70247"/>
                  <a:pt x="1419523" y="70247"/>
                </a:cubicBezTo>
                <a:cubicBezTo>
                  <a:pt x="1399679" y="73422"/>
                  <a:pt x="1369914" y="84138"/>
                  <a:pt x="1330226" y="102394"/>
                </a:cubicBezTo>
                <a:cubicBezTo>
                  <a:pt x="1328639" y="104775"/>
                  <a:pt x="1325861" y="109934"/>
                  <a:pt x="1321892" y="117872"/>
                </a:cubicBezTo>
                <a:cubicBezTo>
                  <a:pt x="1321098" y="121047"/>
                  <a:pt x="1320304" y="123031"/>
                  <a:pt x="1319511" y="123825"/>
                </a:cubicBezTo>
                <a:cubicBezTo>
                  <a:pt x="1319511" y="124619"/>
                  <a:pt x="1319114" y="125809"/>
                  <a:pt x="1318320" y="127397"/>
                </a:cubicBezTo>
                <a:cubicBezTo>
                  <a:pt x="1316732" y="132953"/>
                  <a:pt x="1313954" y="135731"/>
                  <a:pt x="1309986" y="135731"/>
                </a:cubicBezTo>
                <a:cubicBezTo>
                  <a:pt x="1304429" y="134938"/>
                  <a:pt x="1301651" y="132159"/>
                  <a:pt x="1301651" y="127397"/>
                </a:cubicBezTo>
                <a:cubicBezTo>
                  <a:pt x="1302445" y="123428"/>
                  <a:pt x="1304826" y="117475"/>
                  <a:pt x="1308795" y="109538"/>
                </a:cubicBezTo>
                <a:cubicBezTo>
                  <a:pt x="1311970" y="103188"/>
                  <a:pt x="1313954" y="98425"/>
                  <a:pt x="1314748" y="95250"/>
                </a:cubicBezTo>
                <a:cubicBezTo>
                  <a:pt x="1315542" y="94456"/>
                  <a:pt x="1316336" y="93663"/>
                  <a:pt x="1317129" y="92869"/>
                </a:cubicBezTo>
                <a:cubicBezTo>
                  <a:pt x="1318717" y="90488"/>
                  <a:pt x="1320304" y="89297"/>
                  <a:pt x="1321892" y="89297"/>
                </a:cubicBezTo>
                <a:cubicBezTo>
                  <a:pt x="1322686" y="89297"/>
                  <a:pt x="1323876" y="89297"/>
                  <a:pt x="1325464" y="89297"/>
                </a:cubicBezTo>
                <a:cubicBezTo>
                  <a:pt x="1327051" y="90091"/>
                  <a:pt x="1328242" y="90488"/>
                  <a:pt x="1329036" y="90488"/>
                </a:cubicBezTo>
                <a:cubicBezTo>
                  <a:pt x="1331417" y="90488"/>
                  <a:pt x="1335386" y="88900"/>
                  <a:pt x="1340942" y="85725"/>
                </a:cubicBezTo>
                <a:cubicBezTo>
                  <a:pt x="1344117" y="84138"/>
                  <a:pt x="1346498" y="82947"/>
                  <a:pt x="1348086" y="82153"/>
                </a:cubicBezTo>
                <a:cubicBezTo>
                  <a:pt x="1363961" y="76597"/>
                  <a:pt x="1370311" y="71041"/>
                  <a:pt x="1367136" y="65484"/>
                </a:cubicBezTo>
                <a:cubicBezTo>
                  <a:pt x="1367136" y="58341"/>
                  <a:pt x="1367136" y="50800"/>
                  <a:pt x="1367136" y="42863"/>
                </a:cubicBezTo>
                <a:cubicBezTo>
                  <a:pt x="1367136" y="42069"/>
                  <a:pt x="1367533" y="40878"/>
                  <a:pt x="1368326" y="39291"/>
                </a:cubicBezTo>
                <a:cubicBezTo>
                  <a:pt x="1368326" y="37703"/>
                  <a:pt x="1368326" y="36909"/>
                  <a:pt x="1368326" y="36909"/>
                </a:cubicBezTo>
                <a:cubicBezTo>
                  <a:pt x="1368326" y="36116"/>
                  <a:pt x="1368326" y="35719"/>
                  <a:pt x="1368326" y="35719"/>
                </a:cubicBezTo>
                <a:cubicBezTo>
                  <a:pt x="1368326" y="32544"/>
                  <a:pt x="1365945" y="30163"/>
                  <a:pt x="1361182" y="28575"/>
                </a:cubicBezTo>
                <a:cubicBezTo>
                  <a:pt x="1354832" y="26194"/>
                  <a:pt x="1351657" y="22622"/>
                  <a:pt x="1351657" y="17859"/>
                </a:cubicBezTo>
                <a:cubicBezTo>
                  <a:pt x="1352451" y="10716"/>
                  <a:pt x="1354832" y="7541"/>
                  <a:pt x="1358801" y="8334"/>
                </a:cubicBezTo>
                <a:close/>
                <a:moveTo>
                  <a:pt x="3056632" y="5953"/>
                </a:moveTo>
                <a:cubicBezTo>
                  <a:pt x="3059014" y="5953"/>
                  <a:pt x="3062189" y="7541"/>
                  <a:pt x="3066157" y="10716"/>
                </a:cubicBezTo>
                <a:cubicBezTo>
                  <a:pt x="3066951" y="11509"/>
                  <a:pt x="3067745" y="11906"/>
                  <a:pt x="3068539" y="11906"/>
                </a:cubicBezTo>
                <a:cubicBezTo>
                  <a:pt x="3069333" y="12700"/>
                  <a:pt x="3070920" y="13494"/>
                  <a:pt x="3073301" y="14288"/>
                </a:cubicBezTo>
                <a:cubicBezTo>
                  <a:pt x="3078858" y="16669"/>
                  <a:pt x="3081636" y="19844"/>
                  <a:pt x="3081636" y="23813"/>
                </a:cubicBezTo>
                <a:cubicBezTo>
                  <a:pt x="3081636" y="26988"/>
                  <a:pt x="3078858" y="30163"/>
                  <a:pt x="3073301" y="33338"/>
                </a:cubicBezTo>
                <a:cubicBezTo>
                  <a:pt x="3070920" y="34131"/>
                  <a:pt x="3069333" y="34925"/>
                  <a:pt x="3068539" y="35719"/>
                </a:cubicBezTo>
                <a:cubicBezTo>
                  <a:pt x="3066951" y="38100"/>
                  <a:pt x="3064967" y="41672"/>
                  <a:pt x="3062586" y="46434"/>
                </a:cubicBezTo>
                <a:cubicBezTo>
                  <a:pt x="3059410" y="54372"/>
                  <a:pt x="3055839" y="59928"/>
                  <a:pt x="3051870" y="63103"/>
                </a:cubicBezTo>
                <a:cubicBezTo>
                  <a:pt x="3054251" y="63897"/>
                  <a:pt x="3055442" y="66278"/>
                  <a:pt x="3055442" y="70247"/>
                </a:cubicBezTo>
                <a:cubicBezTo>
                  <a:pt x="3056236" y="73422"/>
                  <a:pt x="3055442" y="76200"/>
                  <a:pt x="3053061" y="78581"/>
                </a:cubicBezTo>
                <a:cubicBezTo>
                  <a:pt x="3049885" y="80963"/>
                  <a:pt x="3043536" y="82550"/>
                  <a:pt x="3034011" y="83344"/>
                </a:cubicBezTo>
                <a:cubicBezTo>
                  <a:pt x="3030835" y="84138"/>
                  <a:pt x="3028851" y="84534"/>
                  <a:pt x="3028057" y="84534"/>
                </a:cubicBezTo>
                <a:cubicBezTo>
                  <a:pt x="3016151" y="87709"/>
                  <a:pt x="3002260" y="93266"/>
                  <a:pt x="2986386" y="101203"/>
                </a:cubicBezTo>
                <a:cubicBezTo>
                  <a:pt x="2986386" y="101203"/>
                  <a:pt x="2985989" y="101203"/>
                  <a:pt x="2985195" y="101203"/>
                </a:cubicBezTo>
                <a:cubicBezTo>
                  <a:pt x="2981226" y="101203"/>
                  <a:pt x="2979242" y="99219"/>
                  <a:pt x="2979242" y="95250"/>
                </a:cubicBezTo>
                <a:cubicBezTo>
                  <a:pt x="2979242" y="92869"/>
                  <a:pt x="2980432" y="90488"/>
                  <a:pt x="2982814" y="88106"/>
                </a:cubicBezTo>
                <a:cubicBezTo>
                  <a:pt x="2985195" y="86519"/>
                  <a:pt x="2986386" y="84931"/>
                  <a:pt x="2986386" y="83344"/>
                </a:cubicBezTo>
                <a:cubicBezTo>
                  <a:pt x="2986386" y="82550"/>
                  <a:pt x="2986386" y="82153"/>
                  <a:pt x="2986386" y="82153"/>
                </a:cubicBezTo>
                <a:cubicBezTo>
                  <a:pt x="2982417" y="74216"/>
                  <a:pt x="2979639" y="69453"/>
                  <a:pt x="2978051" y="67866"/>
                </a:cubicBezTo>
                <a:cubicBezTo>
                  <a:pt x="2976464" y="65484"/>
                  <a:pt x="2974083" y="62706"/>
                  <a:pt x="2970907" y="59531"/>
                </a:cubicBezTo>
                <a:cubicBezTo>
                  <a:pt x="2966939" y="55563"/>
                  <a:pt x="2964954" y="50403"/>
                  <a:pt x="2964954" y="44053"/>
                </a:cubicBezTo>
                <a:cubicBezTo>
                  <a:pt x="2964954" y="42466"/>
                  <a:pt x="2966145" y="40878"/>
                  <a:pt x="2968526" y="39291"/>
                </a:cubicBezTo>
                <a:cubicBezTo>
                  <a:pt x="2970907" y="39291"/>
                  <a:pt x="2974479" y="40878"/>
                  <a:pt x="2979242" y="44053"/>
                </a:cubicBezTo>
                <a:cubicBezTo>
                  <a:pt x="2980036" y="45641"/>
                  <a:pt x="2980829" y="46434"/>
                  <a:pt x="2981623" y="46434"/>
                </a:cubicBezTo>
                <a:cubicBezTo>
                  <a:pt x="2982417" y="45641"/>
                  <a:pt x="2983608" y="44847"/>
                  <a:pt x="2985195" y="44053"/>
                </a:cubicBezTo>
                <a:cubicBezTo>
                  <a:pt x="2986782" y="42466"/>
                  <a:pt x="2987973" y="41672"/>
                  <a:pt x="2988767" y="41672"/>
                </a:cubicBezTo>
                <a:cubicBezTo>
                  <a:pt x="2992735" y="40084"/>
                  <a:pt x="2998292" y="38100"/>
                  <a:pt x="3005436" y="35719"/>
                </a:cubicBezTo>
                <a:cubicBezTo>
                  <a:pt x="3023692" y="28575"/>
                  <a:pt x="3037582" y="23416"/>
                  <a:pt x="3047107" y="20241"/>
                </a:cubicBezTo>
                <a:cubicBezTo>
                  <a:pt x="3047901" y="19447"/>
                  <a:pt x="3048298" y="17859"/>
                  <a:pt x="3048298" y="15478"/>
                </a:cubicBezTo>
                <a:cubicBezTo>
                  <a:pt x="3049885" y="9128"/>
                  <a:pt x="3052664" y="5953"/>
                  <a:pt x="3056632" y="5953"/>
                </a:cubicBezTo>
                <a:close/>
                <a:moveTo>
                  <a:pt x="776586" y="5953"/>
                </a:moveTo>
                <a:cubicBezTo>
                  <a:pt x="777379" y="5953"/>
                  <a:pt x="777776" y="5953"/>
                  <a:pt x="777776" y="5953"/>
                </a:cubicBezTo>
                <a:cubicBezTo>
                  <a:pt x="778570" y="6747"/>
                  <a:pt x="780157" y="7938"/>
                  <a:pt x="782539" y="9525"/>
                </a:cubicBezTo>
                <a:cubicBezTo>
                  <a:pt x="792064" y="15081"/>
                  <a:pt x="796826" y="19447"/>
                  <a:pt x="796826" y="22622"/>
                </a:cubicBezTo>
                <a:cubicBezTo>
                  <a:pt x="796826" y="23416"/>
                  <a:pt x="796429" y="25003"/>
                  <a:pt x="795636" y="27384"/>
                </a:cubicBezTo>
                <a:cubicBezTo>
                  <a:pt x="794842" y="28972"/>
                  <a:pt x="793651" y="30163"/>
                  <a:pt x="792064" y="30956"/>
                </a:cubicBezTo>
                <a:cubicBezTo>
                  <a:pt x="789682" y="31750"/>
                  <a:pt x="788492" y="32544"/>
                  <a:pt x="788492" y="33338"/>
                </a:cubicBezTo>
                <a:cubicBezTo>
                  <a:pt x="770236" y="61913"/>
                  <a:pt x="753567" y="80566"/>
                  <a:pt x="738486" y="89297"/>
                </a:cubicBezTo>
                <a:cubicBezTo>
                  <a:pt x="736104" y="88503"/>
                  <a:pt x="734517" y="86916"/>
                  <a:pt x="733723" y="84534"/>
                </a:cubicBezTo>
                <a:lnTo>
                  <a:pt x="734914" y="84534"/>
                </a:lnTo>
                <a:cubicBezTo>
                  <a:pt x="758726" y="53578"/>
                  <a:pt x="771823" y="32941"/>
                  <a:pt x="774204" y="22622"/>
                </a:cubicBezTo>
                <a:cubicBezTo>
                  <a:pt x="774204" y="21034"/>
                  <a:pt x="773411" y="19050"/>
                  <a:pt x="771823" y="16669"/>
                </a:cubicBezTo>
                <a:cubicBezTo>
                  <a:pt x="769442" y="14288"/>
                  <a:pt x="768251" y="12303"/>
                  <a:pt x="768251" y="10716"/>
                </a:cubicBezTo>
                <a:cubicBezTo>
                  <a:pt x="768251" y="8334"/>
                  <a:pt x="771029" y="6747"/>
                  <a:pt x="776586" y="5953"/>
                </a:cubicBezTo>
                <a:close/>
                <a:moveTo>
                  <a:pt x="145554" y="0"/>
                </a:moveTo>
                <a:cubicBezTo>
                  <a:pt x="148729" y="0"/>
                  <a:pt x="150317" y="2381"/>
                  <a:pt x="150317" y="7144"/>
                </a:cubicBezTo>
                <a:cubicBezTo>
                  <a:pt x="150317" y="7938"/>
                  <a:pt x="150317" y="9128"/>
                  <a:pt x="150317" y="10716"/>
                </a:cubicBezTo>
                <a:cubicBezTo>
                  <a:pt x="149523" y="12303"/>
                  <a:pt x="149126" y="13494"/>
                  <a:pt x="149126" y="14288"/>
                </a:cubicBezTo>
                <a:cubicBezTo>
                  <a:pt x="149126" y="16669"/>
                  <a:pt x="151904" y="19050"/>
                  <a:pt x="157461" y="21431"/>
                </a:cubicBezTo>
                <a:cubicBezTo>
                  <a:pt x="165398" y="25400"/>
                  <a:pt x="169367" y="29369"/>
                  <a:pt x="169367" y="33338"/>
                </a:cubicBezTo>
                <a:cubicBezTo>
                  <a:pt x="169367" y="34925"/>
                  <a:pt x="168176" y="38100"/>
                  <a:pt x="165795" y="42863"/>
                </a:cubicBezTo>
                <a:cubicBezTo>
                  <a:pt x="156270" y="73819"/>
                  <a:pt x="147142" y="98028"/>
                  <a:pt x="138411" y="115491"/>
                </a:cubicBezTo>
                <a:lnTo>
                  <a:pt x="140792" y="115491"/>
                </a:lnTo>
                <a:cubicBezTo>
                  <a:pt x="145554" y="113109"/>
                  <a:pt x="152698" y="109934"/>
                  <a:pt x="162223" y="105966"/>
                </a:cubicBezTo>
                <a:cubicBezTo>
                  <a:pt x="171748" y="101997"/>
                  <a:pt x="178495" y="99219"/>
                  <a:pt x="182464" y="97631"/>
                </a:cubicBezTo>
                <a:cubicBezTo>
                  <a:pt x="183257" y="97631"/>
                  <a:pt x="184845" y="97234"/>
                  <a:pt x="187226" y="96441"/>
                </a:cubicBezTo>
                <a:cubicBezTo>
                  <a:pt x="192782" y="95647"/>
                  <a:pt x="196354" y="94456"/>
                  <a:pt x="197942" y="92869"/>
                </a:cubicBezTo>
                <a:cubicBezTo>
                  <a:pt x="199529" y="92075"/>
                  <a:pt x="201117" y="90091"/>
                  <a:pt x="202704" y="86916"/>
                </a:cubicBezTo>
                <a:cubicBezTo>
                  <a:pt x="205086" y="83741"/>
                  <a:pt x="207864" y="82153"/>
                  <a:pt x="211039" y="82153"/>
                </a:cubicBezTo>
                <a:cubicBezTo>
                  <a:pt x="211832" y="82153"/>
                  <a:pt x="212626" y="82153"/>
                  <a:pt x="213420" y="82153"/>
                </a:cubicBezTo>
                <a:cubicBezTo>
                  <a:pt x="215801" y="83741"/>
                  <a:pt x="219373" y="86519"/>
                  <a:pt x="224136" y="90488"/>
                </a:cubicBezTo>
                <a:cubicBezTo>
                  <a:pt x="224929" y="91281"/>
                  <a:pt x="226120" y="92075"/>
                  <a:pt x="227707" y="92869"/>
                </a:cubicBezTo>
                <a:cubicBezTo>
                  <a:pt x="231676" y="94456"/>
                  <a:pt x="233661" y="97234"/>
                  <a:pt x="233661" y="101203"/>
                </a:cubicBezTo>
                <a:cubicBezTo>
                  <a:pt x="233661" y="104378"/>
                  <a:pt x="231676" y="107156"/>
                  <a:pt x="227707" y="109538"/>
                </a:cubicBezTo>
                <a:cubicBezTo>
                  <a:pt x="226914" y="110331"/>
                  <a:pt x="225723" y="111125"/>
                  <a:pt x="224136" y="111919"/>
                </a:cubicBezTo>
                <a:cubicBezTo>
                  <a:pt x="221754" y="112713"/>
                  <a:pt x="219770" y="114300"/>
                  <a:pt x="218182" y="116681"/>
                </a:cubicBezTo>
                <a:cubicBezTo>
                  <a:pt x="216595" y="118269"/>
                  <a:pt x="215007" y="119856"/>
                  <a:pt x="213420" y="121444"/>
                </a:cubicBezTo>
                <a:cubicBezTo>
                  <a:pt x="188814" y="142081"/>
                  <a:pt x="174526" y="152400"/>
                  <a:pt x="170557" y="152400"/>
                </a:cubicBezTo>
                <a:cubicBezTo>
                  <a:pt x="168970" y="152400"/>
                  <a:pt x="167382" y="152400"/>
                  <a:pt x="165795" y="152400"/>
                </a:cubicBezTo>
                <a:cubicBezTo>
                  <a:pt x="165001" y="152400"/>
                  <a:pt x="165001" y="152003"/>
                  <a:pt x="165795" y="151209"/>
                </a:cubicBezTo>
                <a:cubicBezTo>
                  <a:pt x="165795" y="150416"/>
                  <a:pt x="165795" y="150019"/>
                  <a:pt x="165795" y="150019"/>
                </a:cubicBezTo>
                <a:cubicBezTo>
                  <a:pt x="165795" y="150019"/>
                  <a:pt x="165795" y="149622"/>
                  <a:pt x="165795" y="148828"/>
                </a:cubicBezTo>
                <a:cubicBezTo>
                  <a:pt x="180082" y="134541"/>
                  <a:pt x="190004" y="123428"/>
                  <a:pt x="195561" y="115491"/>
                </a:cubicBezTo>
                <a:cubicBezTo>
                  <a:pt x="197148" y="113903"/>
                  <a:pt x="199132" y="111125"/>
                  <a:pt x="201514" y="107156"/>
                </a:cubicBezTo>
                <a:lnTo>
                  <a:pt x="201514" y="104775"/>
                </a:lnTo>
                <a:cubicBezTo>
                  <a:pt x="191195" y="104775"/>
                  <a:pt x="176907" y="109538"/>
                  <a:pt x="158651" y="119063"/>
                </a:cubicBezTo>
                <a:cubicBezTo>
                  <a:pt x="157857" y="119856"/>
                  <a:pt x="153492" y="122634"/>
                  <a:pt x="145554" y="127397"/>
                </a:cubicBezTo>
                <a:cubicBezTo>
                  <a:pt x="143173" y="128984"/>
                  <a:pt x="141586" y="130175"/>
                  <a:pt x="140792" y="130969"/>
                </a:cubicBezTo>
                <a:cubicBezTo>
                  <a:pt x="139998" y="130969"/>
                  <a:pt x="139204" y="131366"/>
                  <a:pt x="138411" y="132159"/>
                </a:cubicBezTo>
                <a:cubicBezTo>
                  <a:pt x="135236" y="134541"/>
                  <a:pt x="132854" y="135731"/>
                  <a:pt x="131267" y="135731"/>
                </a:cubicBezTo>
                <a:cubicBezTo>
                  <a:pt x="127298" y="135731"/>
                  <a:pt x="124520" y="134144"/>
                  <a:pt x="122932" y="130969"/>
                </a:cubicBezTo>
                <a:cubicBezTo>
                  <a:pt x="122932" y="123031"/>
                  <a:pt x="124123" y="116681"/>
                  <a:pt x="126504" y="111919"/>
                </a:cubicBezTo>
                <a:cubicBezTo>
                  <a:pt x="137617" y="81756"/>
                  <a:pt x="144761" y="56356"/>
                  <a:pt x="147936" y="35719"/>
                </a:cubicBezTo>
                <a:cubicBezTo>
                  <a:pt x="147936" y="34925"/>
                  <a:pt x="146745" y="33734"/>
                  <a:pt x="144364" y="32147"/>
                </a:cubicBezTo>
                <a:cubicBezTo>
                  <a:pt x="138014" y="26591"/>
                  <a:pt x="134839" y="21431"/>
                  <a:pt x="134839" y="16669"/>
                </a:cubicBezTo>
                <a:cubicBezTo>
                  <a:pt x="134045" y="5556"/>
                  <a:pt x="137617" y="0"/>
                  <a:pt x="14555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91440" tIns="45720" rIns="91440" bIns="45720"/>
          <a:lstStyle/>
          <a:p>
            <a:endParaRPr lang="zh-CN" altLang="en-US" sz="2400"/>
          </a:p>
        </p:txBody>
      </p:sp>
      <p:grpSp>
        <p:nvGrpSpPr>
          <p:cNvPr id="151572" name="组合 473"/>
          <p:cNvGrpSpPr/>
          <p:nvPr/>
        </p:nvGrpSpPr>
        <p:grpSpPr bwMode="auto">
          <a:xfrm>
            <a:off x="120880" y="345622"/>
            <a:ext cx="11950238" cy="5872544"/>
            <a:chOff x="-1834933" y="346486"/>
            <a:chExt cx="11949030" cy="5871804"/>
          </a:xfrm>
        </p:grpSpPr>
        <p:sp>
          <p:nvSpPr>
            <p:cNvPr id="476" name="矩形 475"/>
            <p:cNvSpPr/>
            <p:nvPr/>
          </p:nvSpPr>
          <p:spPr>
            <a:xfrm rot="20139556">
              <a:off x="1649699" y="346486"/>
              <a:ext cx="2582497" cy="461607"/>
            </a:xfrm>
            <a:prstGeom prst="rect">
              <a:avLst/>
            </a:prstGeom>
          </p:spPr>
          <p:txBody>
            <a:bodyPr wrap="none">
              <a:spAutoFit/>
            </a:bodyPr>
            <a:lstStyle/>
            <a:p>
              <a:pPr eaLnBrk="1" hangingPunct="1">
                <a:defRPr/>
              </a:pPr>
              <a:r>
                <a:rPr lang="zh-CN" altLang="en-US" sz="2400" dirty="0">
                  <a:solidFill>
                    <a:prstClr val="white">
                      <a:alpha val="10000"/>
                    </a:prstClr>
                  </a:solidFill>
                  <a:latin typeface="微软雅黑" panose="020B0503020204020204" charset="-122"/>
                  <a:ea typeface="微软雅黑" panose="020B0503020204020204" charset="-122"/>
                </a:rPr>
                <a:t>欧美精品</a:t>
              </a:r>
              <a:r>
                <a:rPr lang="en-US" altLang="zh-CN" sz="2400" dirty="0">
                  <a:solidFill>
                    <a:prstClr val="white">
                      <a:alpha val="10000"/>
                    </a:prstClr>
                  </a:solidFill>
                  <a:latin typeface="微软雅黑" panose="020B0503020204020204" charset="-122"/>
                  <a:ea typeface="微软雅黑" panose="020B0503020204020204" charset="-122"/>
                </a:rPr>
                <a:t>PPT</a:t>
              </a:r>
              <a:r>
                <a:rPr lang="zh-CN" altLang="en-US" sz="2400" dirty="0">
                  <a:solidFill>
                    <a:prstClr val="white">
                      <a:alpha val="10000"/>
                    </a:prstClr>
                  </a:solidFill>
                  <a:latin typeface="微软雅黑" panose="020B0503020204020204" charset="-122"/>
                  <a:ea typeface="微软雅黑" panose="020B0503020204020204" charset="-122"/>
                </a:rPr>
                <a:t>赏析</a:t>
              </a:r>
            </a:p>
          </p:txBody>
        </p:sp>
        <p:sp>
          <p:nvSpPr>
            <p:cNvPr id="477" name="矩形 476"/>
            <p:cNvSpPr/>
            <p:nvPr/>
          </p:nvSpPr>
          <p:spPr>
            <a:xfrm rot="20139556">
              <a:off x="3610334" y="346486"/>
              <a:ext cx="2582497" cy="461607"/>
            </a:xfrm>
            <a:prstGeom prst="rect">
              <a:avLst/>
            </a:prstGeom>
          </p:spPr>
          <p:txBody>
            <a:bodyPr wrap="none">
              <a:spAutoFit/>
            </a:bodyPr>
            <a:lstStyle/>
            <a:p>
              <a:pPr eaLnBrk="1" hangingPunct="1">
                <a:defRPr/>
              </a:pPr>
              <a:r>
                <a:rPr lang="zh-CN" altLang="en-US" sz="2400" dirty="0">
                  <a:solidFill>
                    <a:prstClr val="white">
                      <a:alpha val="10000"/>
                    </a:prstClr>
                  </a:solidFill>
                  <a:latin typeface="微软雅黑" panose="020B0503020204020204" charset="-122"/>
                  <a:ea typeface="微软雅黑" panose="020B0503020204020204" charset="-122"/>
                </a:rPr>
                <a:t>欧美精品</a:t>
              </a:r>
              <a:r>
                <a:rPr lang="en-US" altLang="zh-CN" sz="2400" dirty="0">
                  <a:solidFill>
                    <a:prstClr val="white">
                      <a:alpha val="10000"/>
                    </a:prstClr>
                  </a:solidFill>
                  <a:latin typeface="微软雅黑" panose="020B0503020204020204" charset="-122"/>
                  <a:ea typeface="微软雅黑" panose="020B0503020204020204" charset="-122"/>
                </a:rPr>
                <a:t>PPT</a:t>
              </a:r>
              <a:r>
                <a:rPr lang="zh-CN" altLang="en-US" sz="2400" dirty="0">
                  <a:solidFill>
                    <a:prstClr val="white">
                      <a:alpha val="10000"/>
                    </a:prstClr>
                  </a:solidFill>
                  <a:latin typeface="微软雅黑" panose="020B0503020204020204" charset="-122"/>
                  <a:ea typeface="微软雅黑" panose="020B0503020204020204" charset="-122"/>
                </a:rPr>
                <a:t>赏析</a:t>
              </a:r>
            </a:p>
          </p:txBody>
        </p:sp>
        <p:sp>
          <p:nvSpPr>
            <p:cNvPr id="479" name="矩形 478"/>
            <p:cNvSpPr/>
            <p:nvPr/>
          </p:nvSpPr>
          <p:spPr>
            <a:xfrm rot="20139556">
              <a:off x="7531600" y="346486"/>
              <a:ext cx="2582497" cy="461607"/>
            </a:xfrm>
            <a:prstGeom prst="rect">
              <a:avLst/>
            </a:prstGeom>
          </p:spPr>
          <p:txBody>
            <a:bodyPr wrap="none">
              <a:spAutoFit/>
            </a:bodyPr>
            <a:lstStyle/>
            <a:p>
              <a:pPr eaLnBrk="1" hangingPunct="1">
                <a:defRPr/>
              </a:pPr>
              <a:r>
                <a:rPr lang="zh-CN" altLang="en-US" sz="2400" dirty="0">
                  <a:solidFill>
                    <a:prstClr val="white">
                      <a:alpha val="10000"/>
                    </a:prstClr>
                  </a:solidFill>
                  <a:latin typeface="微软雅黑" panose="020B0503020204020204" charset="-122"/>
                  <a:ea typeface="微软雅黑" panose="020B0503020204020204" charset="-122"/>
                </a:rPr>
                <a:t>欧美精品</a:t>
              </a:r>
              <a:r>
                <a:rPr lang="en-US" altLang="zh-CN" sz="2400" dirty="0">
                  <a:solidFill>
                    <a:prstClr val="white">
                      <a:alpha val="10000"/>
                    </a:prstClr>
                  </a:solidFill>
                  <a:latin typeface="微软雅黑" panose="020B0503020204020204" charset="-122"/>
                  <a:ea typeface="微软雅黑" panose="020B0503020204020204" charset="-122"/>
                </a:rPr>
                <a:t>PPT</a:t>
              </a:r>
              <a:r>
                <a:rPr lang="zh-CN" altLang="en-US" sz="2400" dirty="0">
                  <a:solidFill>
                    <a:prstClr val="white">
                      <a:alpha val="10000"/>
                    </a:prstClr>
                  </a:solidFill>
                  <a:latin typeface="微软雅黑" panose="020B0503020204020204" charset="-122"/>
                  <a:ea typeface="微软雅黑" panose="020B0503020204020204" charset="-122"/>
                </a:rPr>
                <a:t>赏析</a:t>
              </a:r>
            </a:p>
          </p:txBody>
        </p:sp>
        <p:sp>
          <p:nvSpPr>
            <p:cNvPr id="480" name="矩形 479"/>
            <p:cNvSpPr/>
            <p:nvPr/>
          </p:nvSpPr>
          <p:spPr>
            <a:xfrm rot="20139556">
              <a:off x="-691932" y="1699035"/>
              <a:ext cx="2582497" cy="461607"/>
            </a:xfrm>
            <a:prstGeom prst="rect">
              <a:avLst/>
            </a:prstGeom>
          </p:spPr>
          <p:txBody>
            <a:bodyPr wrap="none">
              <a:spAutoFit/>
            </a:bodyPr>
            <a:lstStyle/>
            <a:p>
              <a:pPr eaLnBrk="1" hangingPunct="1">
                <a:defRPr/>
              </a:pPr>
              <a:r>
                <a:rPr lang="zh-CN" altLang="en-US" sz="2400" dirty="0">
                  <a:solidFill>
                    <a:prstClr val="white">
                      <a:alpha val="10000"/>
                    </a:prstClr>
                  </a:solidFill>
                  <a:latin typeface="微软雅黑" panose="020B0503020204020204" charset="-122"/>
                  <a:ea typeface="微软雅黑" panose="020B0503020204020204" charset="-122"/>
                </a:rPr>
                <a:t>欧美精品</a:t>
              </a:r>
              <a:r>
                <a:rPr lang="en-US" altLang="zh-CN" sz="2400" dirty="0">
                  <a:solidFill>
                    <a:prstClr val="white">
                      <a:alpha val="10000"/>
                    </a:prstClr>
                  </a:solidFill>
                  <a:latin typeface="微软雅黑" panose="020B0503020204020204" charset="-122"/>
                  <a:ea typeface="微软雅黑" panose="020B0503020204020204" charset="-122"/>
                </a:rPr>
                <a:t>PPT</a:t>
              </a:r>
              <a:r>
                <a:rPr lang="zh-CN" altLang="en-US" sz="2400" dirty="0">
                  <a:solidFill>
                    <a:prstClr val="white">
                      <a:alpha val="10000"/>
                    </a:prstClr>
                  </a:solidFill>
                  <a:latin typeface="微软雅黑" panose="020B0503020204020204" charset="-122"/>
                  <a:ea typeface="微软雅黑" panose="020B0503020204020204" charset="-122"/>
                </a:rPr>
                <a:t>赏析</a:t>
              </a:r>
            </a:p>
          </p:txBody>
        </p:sp>
        <p:sp>
          <p:nvSpPr>
            <p:cNvPr id="482" name="矩形 481"/>
            <p:cNvSpPr/>
            <p:nvPr/>
          </p:nvSpPr>
          <p:spPr>
            <a:xfrm rot="20139556">
              <a:off x="3229333" y="1699035"/>
              <a:ext cx="2582497" cy="461607"/>
            </a:xfrm>
            <a:prstGeom prst="rect">
              <a:avLst/>
            </a:prstGeom>
          </p:spPr>
          <p:txBody>
            <a:bodyPr wrap="none">
              <a:spAutoFit/>
            </a:bodyPr>
            <a:lstStyle/>
            <a:p>
              <a:pPr eaLnBrk="1" hangingPunct="1">
                <a:defRPr/>
              </a:pPr>
              <a:r>
                <a:rPr lang="zh-CN" altLang="en-US" sz="2400" dirty="0">
                  <a:solidFill>
                    <a:prstClr val="white">
                      <a:alpha val="10000"/>
                    </a:prstClr>
                  </a:solidFill>
                  <a:latin typeface="微软雅黑" panose="020B0503020204020204" charset="-122"/>
                  <a:ea typeface="微软雅黑" panose="020B0503020204020204" charset="-122"/>
                </a:rPr>
                <a:t>欧美精品</a:t>
              </a:r>
              <a:r>
                <a:rPr lang="en-US" altLang="zh-CN" sz="2400" dirty="0">
                  <a:solidFill>
                    <a:prstClr val="white">
                      <a:alpha val="10000"/>
                    </a:prstClr>
                  </a:solidFill>
                  <a:latin typeface="微软雅黑" panose="020B0503020204020204" charset="-122"/>
                  <a:ea typeface="微软雅黑" panose="020B0503020204020204" charset="-122"/>
                </a:rPr>
                <a:t>PPT</a:t>
              </a:r>
              <a:r>
                <a:rPr lang="zh-CN" altLang="en-US" sz="2400" dirty="0">
                  <a:solidFill>
                    <a:prstClr val="white">
                      <a:alpha val="10000"/>
                    </a:prstClr>
                  </a:solidFill>
                  <a:latin typeface="微软雅黑" panose="020B0503020204020204" charset="-122"/>
                  <a:ea typeface="微软雅黑" panose="020B0503020204020204" charset="-122"/>
                </a:rPr>
                <a:t>赏析</a:t>
              </a:r>
            </a:p>
          </p:txBody>
        </p:sp>
        <p:sp>
          <p:nvSpPr>
            <p:cNvPr id="483" name="矩形 482"/>
            <p:cNvSpPr/>
            <p:nvPr/>
          </p:nvSpPr>
          <p:spPr>
            <a:xfrm rot="20139556">
              <a:off x="5189964" y="1699035"/>
              <a:ext cx="2582497" cy="461607"/>
            </a:xfrm>
            <a:prstGeom prst="rect">
              <a:avLst/>
            </a:prstGeom>
          </p:spPr>
          <p:txBody>
            <a:bodyPr wrap="none">
              <a:spAutoFit/>
            </a:bodyPr>
            <a:lstStyle/>
            <a:p>
              <a:pPr eaLnBrk="1" hangingPunct="1">
                <a:defRPr/>
              </a:pPr>
              <a:r>
                <a:rPr lang="zh-CN" altLang="en-US" sz="2400" dirty="0">
                  <a:solidFill>
                    <a:prstClr val="white">
                      <a:alpha val="10000"/>
                    </a:prstClr>
                  </a:solidFill>
                  <a:latin typeface="微软雅黑" panose="020B0503020204020204" charset="-122"/>
                  <a:ea typeface="微软雅黑" panose="020B0503020204020204" charset="-122"/>
                </a:rPr>
                <a:t>欧美精品</a:t>
              </a:r>
              <a:r>
                <a:rPr lang="en-US" altLang="zh-CN" sz="2400" dirty="0">
                  <a:solidFill>
                    <a:prstClr val="white">
                      <a:alpha val="10000"/>
                    </a:prstClr>
                  </a:solidFill>
                  <a:latin typeface="微软雅黑" panose="020B0503020204020204" charset="-122"/>
                  <a:ea typeface="微软雅黑" panose="020B0503020204020204" charset="-122"/>
                </a:rPr>
                <a:t>PPT</a:t>
              </a:r>
              <a:r>
                <a:rPr lang="zh-CN" altLang="en-US" sz="2400" dirty="0">
                  <a:solidFill>
                    <a:prstClr val="white">
                      <a:alpha val="10000"/>
                    </a:prstClr>
                  </a:solidFill>
                  <a:latin typeface="微软雅黑" panose="020B0503020204020204" charset="-122"/>
                  <a:ea typeface="微软雅黑" panose="020B0503020204020204" charset="-122"/>
                </a:rPr>
                <a:t>赏析</a:t>
              </a:r>
            </a:p>
          </p:txBody>
        </p:sp>
        <p:sp>
          <p:nvSpPr>
            <p:cNvPr id="484" name="矩形 483"/>
            <p:cNvSpPr/>
            <p:nvPr/>
          </p:nvSpPr>
          <p:spPr>
            <a:xfrm rot="20139556">
              <a:off x="7150598" y="1699035"/>
              <a:ext cx="2582497" cy="461607"/>
            </a:xfrm>
            <a:prstGeom prst="rect">
              <a:avLst/>
            </a:prstGeom>
          </p:spPr>
          <p:txBody>
            <a:bodyPr wrap="none">
              <a:spAutoFit/>
            </a:bodyPr>
            <a:lstStyle/>
            <a:p>
              <a:pPr eaLnBrk="1" hangingPunct="1">
                <a:defRPr/>
              </a:pPr>
              <a:r>
                <a:rPr lang="zh-CN" altLang="en-US" sz="2400" dirty="0">
                  <a:solidFill>
                    <a:prstClr val="white">
                      <a:alpha val="10000"/>
                    </a:prstClr>
                  </a:solidFill>
                  <a:latin typeface="微软雅黑" panose="020B0503020204020204" charset="-122"/>
                  <a:ea typeface="微软雅黑" panose="020B0503020204020204" charset="-122"/>
                </a:rPr>
                <a:t>欧美精品</a:t>
              </a:r>
              <a:r>
                <a:rPr lang="en-US" altLang="zh-CN" sz="2400" dirty="0">
                  <a:solidFill>
                    <a:prstClr val="white">
                      <a:alpha val="10000"/>
                    </a:prstClr>
                  </a:solidFill>
                  <a:latin typeface="微软雅黑" panose="020B0503020204020204" charset="-122"/>
                  <a:ea typeface="微软雅黑" panose="020B0503020204020204" charset="-122"/>
                </a:rPr>
                <a:t>PPT</a:t>
              </a:r>
              <a:r>
                <a:rPr lang="zh-CN" altLang="en-US" sz="2400" dirty="0">
                  <a:solidFill>
                    <a:prstClr val="white">
                      <a:alpha val="10000"/>
                    </a:prstClr>
                  </a:solidFill>
                  <a:latin typeface="微软雅黑" panose="020B0503020204020204" charset="-122"/>
                  <a:ea typeface="微软雅黑" panose="020B0503020204020204" charset="-122"/>
                </a:rPr>
                <a:t>赏析</a:t>
              </a:r>
            </a:p>
          </p:txBody>
        </p:sp>
        <p:sp>
          <p:nvSpPr>
            <p:cNvPr id="487" name="矩形 486"/>
            <p:cNvSpPr/>
            <p:nvPr/>
          </p:nvSpPr>
          <p:spPr>
            <a:xfrm rot="20139556">
              <a:off x="2848335" y="3051583"/>
              <a:ext cx="2582497" cy="461607"/>
            </a:xfrm>
            <a:prstGeom prst="rect">
              <a:avLst/>
            </a:prstGeom>
          </p:spPr>
          <p:txBody>
            <a:bodyPr wrap="none">
              <a:spAutoFit/>
            </a:bodyPr>
            <a:lstStyle/>
            <a:p>
              <a:pPr eaLnBrk="1" hangingPunct="1">
                <a:defRPr/>
              </a:pPr>
              <a:r>
                <a:rPr lang="zh-CN" altLang="en-US" sz="2400" dirty="0">
                  <a:solidFill>
                    <a:prstClr val="white">
                      <a:alpha val="10000"/>
                    </a:prstClr>
                  </a:solidFill>
                  <a:latin typeface="微软雅黑" panose="020B0503020204020204" charset="-122"/>
                  <a:ea typeface="微软雅黑" panose="020B0503020204020204" charset="-122"/>
                </a:rPr>
                <a:t>欧美精品</a:t>
              </a:r>
              <a:r>
                <a:rPr lang="en-US" altLang="zh-CN" sz="2400" dirty="0">
                  <a:solidFill>
                    <a:prstClr val="white">
                      <a:alpha val="10000"/>
                    </a:prstClr>
                  </a:solidFill>
                  <a:latin typeface="微软雅黑" panose="020B0503020204020204" charset="-122"/>
                  <a:ea typeface="微软雅黑" panose="020B0503020204020204" charset="-122"/>
                </a:rPr>
                <a:t>PPT</a:t>
              </a:r>
              <a:r>
                <a:rPr lang="zh-CN" altLang="en-US" sz="2400" dirty="0">
                  <a:solidFill>
                    <a:prstClr val="white">
                      <a:alpha val="10000"/>
                    </a:prstClr>
                  </a:solidFill>
                  <a:latin typeface="微软雅黑" panose="020B0503020204020204" charset="-122"/>
                  <a:ea typeface="微软雅黑" panose="020B0503020204020204" charset="-122"/>
                </a:rPr>
                <a:t>赏析</a:t>
              </a:r>
            </a:p>
          </p:txBody>
        </p:sp>
        <p:sp>
          <p:nvSpPr>
            <p:cNvPr id="490" name="矩形 489"/>
            <p:cNvSpPr/>
            <p:nvPr/>
          </p:nvSpPr>
          <p:spPr>
            <a:xfrm rot="20139556">
              <a:off x="-1453931" y="4404133"/>
              <a:ext cx="2582497" cy="461607"/>
            </a:xfrm>
            <a:prstGeom prst="rect">
              <a:avLst/>
            </a:prstGeom>
          </p:spPr>
          <p:txBody>
            <a:bodyPr wrap="none">
              <a:spAutoFit/>
            </a:bodyPr>
            <a:lstStyle/>
            <a:p>
              <a:pPr eaLnBrk="1" hangingPunct="1">
                <a:defRPr/>
              </a:pPr>
              <a:r>
                <a:rPr lang="zh-CN" altLang="en-US" sz="2400" dirty="0">
                  <a:solidFill>
                    <a:prstClr val="white">
                      <a:alpha val="10000"/>
                    </a:prstClr>
                  </a:solidFill>
                  <a:latin typeface="微软雅黑" panose="020B0503020204020204" charset="-122"/>
                  <a:ea typeface="微软雅黑" panose="020B0503020204020204" charset="-122"/>
                </a:rPr>
                <a:t>欧美精品</a:t>
              </a:r>
              <a:r>
                <a:rPr lang="en-US" altLang="zh-CN" sz="2400" dirty="0">
                  <a:solidFill>
                    <a:prstClr val="white">
                      <a:alpha val="10000"/>
                    </a:prstClr>
                  </a:solidFill>
                  <a:latin typeface="微软雅黑" panose="020B0503020204020204" charset="-122"/>
                  <a:ea typeface="微软雅黑" panose="020B0503020204020204" charset="-122"/>
                </a:rPr>
                <a:t>PPT</a:t>
              </a:r>
              <a:r>
                <a:rPr lang="zh-CN" altLang="en-US" sz="2400" dirty="0">
                  <a:solidFill>
                    <a:prstClr val="white">
                      <a:alpha val="10000"/>
                    </a:prstClr>
                  </a:solidFill>
                  <a:latin typeface="微软雅黑" panose="020B0503020204020204" charset="-122"/>
                  <a:ea typeface="微软雅黑" panose="020B0503020204020204" charset="-122"/>
                </a:rPr>
                <a:t>赏析</a:t>
              </a:r>
            </a:p>
          </p:txBody>
        </p:sp>
        <p:sp>
          <p:nvSpPr>
            <p:cNvPr id="494" name="矩形 493"/>
            <p:cNvSpPr/>
            <p:nvPr/>
          </p:nvSpPr>
          <p:spPr>
            <a:xfrm rot="20139556">
              <a:off x="6388601" y="4404133"/>
              <a:ext cx="2582497" cy="461607"/>
            </a:xfrm>
            <a:prstGeom prst="rect">
              <a:avLst/>
            </a:prstGeom>
          </p:spPr>
          <p:txBody>
            <a:bodyPr wrap="none">
              <a:spAutoFit/>
            </a:bodyPr>
            <a:lstStyle/>
            <a:p>
              <a:pPr eaLnBrk="1" hangingPunct="1">
                <a:defRPr/>
              </a:pPr>
              <a:r>
                <a:rPr lang="zh-CN" altLang="en-US" sz="2400" dirty="0">
                  <a:solidFill>
                    <a:prstClr val="white">
                      <a:alpha val="10000"/>
                    </a:prstClr>
                  </a:solidFill>
                  <a:latin typeface="微软雅黑" panose="020B0503020204020204" charset="-122"/>
                  <a:ea typeface="微软雅黑" panose="020B0503020204020204" charset="-122"/>
                </a:rPr>
                <a:t>欧美精品</a:t>
              </a:r>
              <a:r>
                <a:rPr lang="en-US" altLang="zh-CN" sz="2400" dirty="0">
                  <a:solidFill>
                    <a:prstClr val="white">
                      <a:alpha val="10000"/>
                    </a:prstClr>
                  </a:solidFill>
                  <a:latin typeface="微软雅黑" panose="020B0503020204020204" charset="-122"/>
                  <a:ea typeface="微软雅黑" panose="020B0503020204020204" charset="-122"/>
                </a:rPr>
                <a:t>PPT</a:t>
              </a:r>
              <a:r>
                <a:rPr lang="zh-CN" altLang="en-US" sz="2400" dirty="0">
                  <a:solidFill>
                    <a:prstClr val="white">
                      <a:alpha val="10000"/>
                    </a:prstClr>
                  </a:solidFill>
                  <a:latin typeface="微软雅黑" panose="020B0503020204020204" charset="-122"/>
                  <a:ea typeface="微软雅黑" panose="020B0503020204020204" charset="-122"/>
                </a:rPr>
                <a:t>赏析</a:t>
              </a:r>
            </a:p>
          </p:txBody>
        </p:sp>
        <p:sp>
          <p:nvSpPr>
            <p:cNvPr id="495" name="矩形 494"/>
            <p:cNvSpPr/>
            <p:nvPr/>
          </p:nvSpPr>
          <p:spPr>
            <a:xfrm rot="20139556">
              <a:off x="-1834933" y="5756681"/>
              <a:ext cx="2582497" cy="461607"/>
            </a:xfrm>
            <a:prstGeom prst="rect">
              <a:avLst/>
            </a:prstGeom>
          </p:spPr>
          <p:txBody>
            <a:bodyPr wrap="none">
              <a:spAutoFit/>
            </a:bodyPr>
            <a:lstStyle/>
            <a:p>
              <a:pPr eaLnBrk="1" hangingPunct="1">
                <a:defRPr/>
              </a:pPr>
              <a:r>
                <a:rPr lang="zh-CN" altLang="en-US" sz="2400" dirty="0">
                  <a:solidFill>
                    <a:prstClr val="white">
                      <a:alpha val="10000"/>
                    </a:prstClr>
                  </a:solidFill>
                  <a:latin typeface="微软雅黑" panose="020B0503020204020204" charset="-122"/>
                  <a:ea typeface="微软雅黑" panose="020B0503020204020204" charset="-122"/>
                </a:rPr>
                <a:t>欧美精品</a:t>
              </a:r>
              <a:r>
                <a:rPr lang="en-US" altLang="zh-CN" sz="2400" dirty="0">
                  <a:solidFill>
                    <a:prstClr val="white">
                      <a:alpha val="10000"/>
                    </a:prstClr>
                  </a:solidFill>
                  <a:latin typeface="微软雅黑" panose="020B0503020204020204" charset="-122"/>
                  <a:ea typeface="微软雅黑" panose="020B0503020204020204" charset="-122"/>
                </a:rPr>
                <a:t>PPT</a:t>
              </a:r>
              <a:r>
                <a:rPr lang="zh-CN" altLang="en-US" sz="2400" dirty="0">
                  <a:solidFill>
                    <a:prstClr val="white">
                      <a:alpha val="10000"/>
                    </a:prstClr>
                  </a:solidFill>
                  <a:latin typeface="微软雅黑" panose="020B0503020204020204" charset="-122"/>
                  <a:ea typeface="微软雅黑" panose="020B0503020204020204" charset="-122"/>
                </a:rPr>
                <a:t>赏析</a:t>
              </a:r>
            </a:p>
          </p:txBody>
        </p:sp>
        <p:sp>
          <p:nvSpPr>
            <p:cNvPr id="496" name="矩形 495"/>
            <p:cNvSpPr/>
            <p:nvPr/>
          </p:nvSpPr>
          <p:spPr>
            <a:xfrm rot="20139556">
              <a:off x="125699" y="5756683"/>
              <a:ext cx="2582497" cy="461607"/>
            </a:xfrm>
            <a:prstGeom prst="rect">
              <a:avLst/>
            </a:prstGeom>
          </p:spPr>
          <p:txBody>
            <a:bodyPr wrap="none">
              <a:spAutoFit/>
            </a:bodyPr>
            <a:lstStyle/>
            <a:p>
              <a:pPr eaLnBrk="1" hangingPunct="1">
                <a:defRPr/>
              </a:pPr>
              <a:r>
                <a:rPr lang="zh-CN" altLang="en-US" sz="2400" dirty="0">
                  <a:solidFill>
                    <a:prstClr val="white">
                      <a:alpha val="10000"/>
                    </a:prstClr>
                  </a:solidFill>
                  <a:latin typeface="微软雅黑" panose="020B0503020204020204" charset="-122"/>
                  <a:ea typeface="微软雅黑" panose="020B0503020204020204" charset="-122"/>
                </a:rPr>
                <a:t>欧美精品</a:t>
              </a:r>
              <a:r>
                <a:rPr lang="en-US" altLang="zh-CN" sz="2400" dirty="0">
                  <a:solidFill>
                    <a:prstClr val="white">
                      <a:alpha val="10000"/>
                    </a:prstClr>
                  </a:solidFill>
                  <a:latin typeface="微软雅黑" panose="020B0503020204020204" charset="-122"/>
                  <a:ea typeface="微软雅黑" panose="020B0503020204020204" charset="-122"/>
                </a:rPr>
                <a:t>PPT</a:t>
              </a:r>
              <a:r>
                <a:rPr lang="zh-CN" altLang="en-US" sz="2400" dirty="0">
                  <a:solidFill>
                    <a:prstClr val="white">
                      <a:alpha val="10000"/>
                    </a:prstClr>
                  </a:solidFill>
                  <a:latin typeface="微软雅黑" panose="020B0503020204020204" charset="-122"/>
                  <a:ea typeface="微软雅黑" panose="020B0503020204020204" charset="-122"/>
                </a:rPr>
                <a:t>赏析</a:t>
              </a:r>
            </a:p>
          </p:txBody>
        </p:sp>
        <p:sp>
          <p:nvSpPr>
            <p:cNvPr id="497" name="矩形 496"/>
            <p:cNvSpPr/>
            <p:nvPr/>
          </p:nvSpPr>
          <p:spPr>
            <a:xfrm rot="20139556">
              <a:off x="2086334" y="5756683"/>
              <a:ext cx="2582497" cy="461607"/>
            </a:xfrm>
            <a:prstGeom prst="rect">
              <a:avLst/>
            </a:prstGeom>
          </p:spPr>
          <p:txBody>
            <a:bodyPr wrap="none">
              <a:spAutoFit/>
            </a:bodyPr>
            <a:lstStyle/>
            <a:p>
              <a:pPr eaLnBrk="1" hangingPunct="1">
                <a:defRPr/>
              </a:pPr>
              <a:r>
                <a:rPr lang="zh-CN" altLang="en-US" sz="2400" dirty="0">
                  <a:solidFill>
                    <a:prstClr val="white">
                      <a:alpha val="10000"/>
                    </a:prstClr>
                  </a:solidFill>
                  <a:latin typeface="微软雅黑" panose="020B0503020204020204" charset="-122"/>
                  <a:ea typeface="微软雅黑" panose="020B0503020204020204" charset="-122"/>
                </a:rPr>
                <a:t>欧美精品</a:t>
              </a:r>
              <a:r>
                <a:rPr lang="en-US" altLang="zh-CN" sz="2400" dirty="0">
                  <a:solidFill>
                    <a:prstClr val="white">
                      <a:alpha val="10000"/>
                    </a:prstClr>
                  </a:solidFill>
                  <a:latin typeface="微软雅黑" panose="020B0503020204020204" charset="-122"/>
                  <a:ea typeface="微软雅黑" panose="020B0503020204020204" charset="-122"/>
                </a:rPr>
                <a:t>PPT</a:t>
              </a:r>
              <a:r>
                <a:rPr lang="zh-CN" altLang="en-US" sz="2400" dirty="0">
                  <a:solidFill>
                    <a:prstClr val="white">
                      <a:alpha val="10000"/>
                    </a:prstClr>
                  </a:solidFill>
                  <a:latin typeface="微软雅黑" panose="020B0503020204020204" charset="-122"/>
                  <a:ea typeface="微软雅黑" panose="020B0503020204020204" charset="-122"/>
                </a:rPr>
                <a:t>赏析</a:t>
              </a:r>
            </a:p>
          </p:txBody>
        </p:sp>
      </p:gr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28993" t="13832" r="23968" b="53502"/>
          <a:stretch>
            <a:fillRect/>
          </a:stretch>
        </p:blipFill>
        <p:spPr>
          <a:xfrm>
            <a:off x="3111441" y="3140635"/>
            <a:ext cx="1078924" cy="1267383"/>
          </a:xfrm>
          <a:prstGeom prst="rect">
            <a:avLst/>
          </a:prstGeom>
          <a:effectLst>
            <a:softEdge rad="76200"/>
          </a:effectLst>
        </p:spPr>
      </p:pic>
      <p:sp>
        <p:nvSpPr>
          <p:cNvPr id="461" name="TextBox 11"/>
          <p:cNvSpPr txBox="1"/>
          <p:nvPr/>
        </p:nvSpPr>
        <p:spPr>
          <a:xfrm>
            <a:off x="5075768" y="2590022"/>
            <a:ext cx="6283725" cy="913007"/>
          </a:xfrm>
          <a:prstGeom prst="rect">
            <a:avLst/>
          </a:prstGeom>
          <a:noFill/>
        </p:spPr>
        <p:txBody>
          <a:bodyPr wrap="square" rtlCol="0">
            <a:spAutoFit/>
          </a:bodyPr>
          <a:lstStyle/>
          <a:p>
            <a:r>
              <a:rPr lang="zh-CN" altLang="en-US" sz="5335" dirty="0">
                <a:solidFill>
                  <a:srgbClr val="61A5A7"/>
                </a:solidFill>
                <a:latin typeface="Georgia" panose="02040502050405020303" pitchFamily="18" charset="0"/>
                <a:ea typeface="Roboto Bk" pitchFamily="2" charset="0"/>
              </a:rPr>
              <a:t>欢迎使用微课资源</a:t>
            </a:r>
            <a:r>
              <a:rPr lang="en-US" sz="5335" dirty="0">
                <a:solidFill>
                  <a:srgbClr val="61A5A7"/>
                </a:solidFill>
                <a:latin typeface="Georgia" panose="02040502050405020303" pitchFamily="18" charset="0"/>
                <a:ea typeface="Roboto Bk"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50"/>
                                        </p:tgtEl>
                                        <p:attrNameLst>
                                          <p:attrName>style.visibility</p:attrName>
                                        </p:attrNameLst>
                                      </p:cBhvr>
                                      <p:to>
                                        <p:strVal val="visible"/>
                                      </p:to>
                                    </p:set>
                                    <p:animEffect transition="in" filter="fade">
                                      <p:cBhvr>
                                        <p:cTn id="7" dur="500"/>
                                        <p:tgtEl>
                                          <p:spTgt spid="2350"/>
                                        </p:tgtEl>
                                      </p:cBhvr>
                                    </p:animEffect>
                                  </p:childTnLst>
                                </p:cTn>
                              </p:par>
                              <p:par>
                                <p:cTn id="8" presetID="42" presetClass="path" presetSubtype="0" repeatCount="indefinite" accel="50000" decel="50000" autoRev="1" fill="hold" nodeType="withEffect">
                                  <p:stCondLst>
                                    <p:cond delay="500"/>
                                  </p:stCondLst>
                                  <p:childTnLst>
                                    <p:animMotion origin="layout" path="M -5.55556E-7 3.33333E-6 L 0.08837 3.33333E-6 " pathEditMode="relative" rAng="0" ptsTypes="AA">
                                      <p:cBhvr>
                                        <p:cTn id="9" dur="4600" fill="hold"/>
                                        <p:tgtEl>
                                          <p:spTgt spid="2350"/>
                                        </p:tgtEl>
                                        <p:attrNameLst>
                                          <p:attrName>ppt_x</p:attrName>
                                          <p:attrName>ppt_y</p:attrName>
                                        </p:attrNameLst>
                                      </p:cBhvr>
                                      <p:rCtr x="4410" y="0"/>
                                    </p:animMotion>
                                  </p:childTnLst>
                                </p:cTn>
                              </p:par>
                              <p:par>
                                <p:cTn id="10" presetID="10" presetClass="entr" presetSubtype="0" fill="hold" nodeType="withEffect">
                                  <p:stCondLst>
                                    <p:cond delay="0"/>
                                  </p:stCondLst>
                                  <p:childTnLst>
                                    <p:set>
                                      <p:cBhvr>
                                        <p:cTn id="11" dur="1" fill="hold">
                                          <p:stCondLst>
                                            <p:cond delay="0"/>
                                          </p:stCondLst>
                                        </p:cTn>
                                        <p:tgtEl>
                                          <p:spTgt spid="2552"/>
                                        </p:tgtEl>
                                        <p:attrNameLst>
                                          <p:attrName>style.visibility</p:attrName>
                                        </p:attrNameLst>
                                      </p:cBhvr>
                                      <p:to>
                                        <p:strVal val="visible"/>
                                      </p:to>
                                    </p:set>
                                    <p:animEffect transition="in" filter="fade">
                                      <p:cBhvr>
                                        <p:cTn id="12" dur="500"/>
                                        <p:tgtEl>
                                          <p:spTgt spid="2552"/>
                                        </p:tgtEl>
                                      </p:cBhvr>
                                    </p:animEffect>
                                  </p:childTnLst>
                                </p:cTn>
                              </p:par>
                              <p:par>
                                <p:cTn id="13" presetID="42" presetClass="path" presetSubtype="0" repeatCount="indefinite" accel="50000" decel="50000" autoRev="1" fill="hold" nodeType="withEffect">
                                  <p:stCondLst>
                                    <p:cond delay="500"/>
                                  </p:stCondLst>
                                  <p:childTnLst>
                                    <p:animMotion origin="layout" path="M -1.38889E-6 1.48148E-6 L 0.10573 -0.00031 " pathEditMode="relative" rAng="0" ptsTypes="AA">
                                      <p:cBhvr>
                                        <p:cTn id="14" dur="3100" fill="hold"/>
                                        <p:tgtEl>
                                          <p:spTgt spid="2552"/>
                                        </p:tgtEl>
                                        <p:attrNameLst>
                                          <p:attrName>ppt_x</p:attrName>
                                          <p:attrName>ppt_y</p:attrName>
                                        </p:attrNameLst>
                                      </p:cBhvr>
                                      <p:rCtr x="5278" y="-31"/>
                                    </p:animMotion>
                                  </p:childTnLst>
                                </p:cTn>
                              </p:par>
                              <p:par>
                                <p:cTn id="15" presetID="10" presetClass="entr" presetSubtype="0" fill="hold" nodeType="withEffect">
                                  <p:stCondLst>
                                    <p:cond delay="0"/>
                                  </p:stCondLst>
                                  <p:childTnLst>
                                    <p:set>
                                      <p:cBhvr>
                                        <p:cTn id="16" dur="1" fill="hold">
                                          <p:stCondLst>
                                            <p:cond delay="0"/>
                                          </p:stCondLst>
                                        </p:cTn>
                                        <p:tgtEl>
                                          <p:spTgt spid="2351"/>
                                        </p:tgtEl>
                                        <p:attrNameLst>
                                          <p:attrName>style.visibility</p:attrName>
                                        </p:attrNameLst>
                                      </p:cBhvr>
                                      <p:to>
                                        <p:strVal val="visible"/>
                                      </p:to>
                                    </p:set>
                                    <p:animEffect transition="in" filter="fade">
                                      <p:cBhvr>
                                        <p:cTn id="17" dur="500"/>
                                        <p:tgtEl>
                                          <p:spTgt spid="2351"/>
                                        </p:tgtEl>
                                      </p:cBhvr>
                                    </p:animEffect>
                                  </p:childTnLst>
                                </p:cTn>
                              </p:par>
                              <p:par>
                                <p:cTn id="18" presetID="42" presetClass="path" presetSubtype="0" repeatCount="indefinite" accel="50000" decel="50000" autoRev="1" fill="hold" nodeType="withEffect">
                                  <p:stCondLst>
                                    <p:cond delay="500"/>
                                  </p:stCondLst>
                                  <p:childTnLst>
                                    <p:animMotion origin="layout" path="M -3.61111E-6 2.59259E-6 L -0.15017 -0.00023 " pathEditMode="relative" rAng="0" ptsTypes="AA">
                                      <p:cBhvr>
                                        <p:cTn id="19" dur="4000" fill="hold"/>
                                        <p:tgtEl>
                                          <p:spTgt spid="2351"/>
                                        </p:tgtEl>
                                        <p:attrNameLst>
                                          <p:attrName>ppt_x</p:attrName>
                                          <p:attrName>ppt_y</p:attrName>
                                        </p:attrNameLst>
                                      </p:cBhvr>
                                      <p:rCtr x="-7517" y="-23"/>
                                    </p:animMotion>
                                  </p:childTnLst>
                                </p:cTn>
                              </p:par>
                              <p:par>
                                <p:cTn id="20" presetID="2" presetClass="entr" presetSubtype="4" decel="56000" fill="hold" nodeType="withEffect">
                                  <p:stCondLst>
                                    <p:cond delay="0"/>
                                  </p:stCondLst>
                                  <p:childTnLst>
                                    <p:set>
                                      <p:cBhvr>
                                        <p:cTn id="21" dur="1" fill="hold">
                                          <p:stCondLst>
                                            <p:cond delay="0"/>
                                          </p:stCondLst>
                                        </p:cTn>
                                        <p:tgtEl>
                                          <p:spTgt spid="2558"/>
                                        </p:tgtEl>
                                        <p:attrNameLst>
                                          <p:attrName>style.visibility</p:attrName>
                                        </p:attrNameLst>
                                      </p:cBhvr>
                                      <p:to>
                                        <p:strVal val="visible"/>
                                      </p:to>
                                    </p:set>
                                    <p:anim calcmode="lin" valueType="num">
                                      <p:cBhvr additive="base">
                                        <p:cTn id="22" dur="750" fill="hold"/>
                                        <p:tgtEl>
                                          <p:spTgt spid="2558"/>
                                        </p:tgtEl>
                                        <p:attrNameLst>
                                          <p:attrName>ppt_x</p:attrName>
                                        </p:attrNameLst>
                                      </p:cBhvr>
                                      <p:tavLst>
                                        <p:tav tm="0">
                                          <p:val>
                                            <p:strVal val="#ppt_x"/>
                                          </p:val>
                                        </p:tav>
                                        <p:tav tm="100000">
                                          <p:val>
                                            <p:strVal val="#ppt_x"/>
                                          </p:val>
                                        </p:tav>
                                      </p:tavLst>
                                    </p:anim>
                                    <p:anim calcmode="lin" valueType="num">
                                      <p:cBhvr additive="base">
                                        <p:cTn id="23" dur="750" fill="hold"/>
                                        <p:tgtEl>
                                          <p:spTgt spid="2558"/>
                                        </p:tgtEl>
                                        <p:attrNameLst>
                                          <p:attrName>ppt_y</p:attrName>
                                        </p:attrNameLst>
                                      </p:cBhvr>
                                      <p:tavLst>
                                        <p:tav tm="0">
                                          <p:val>
                                            <p:strVal val="1+#ppt_h/2"/>
                                          </p:val>
                                        </p:tav>
                                        <p:tav tm="100000">
                                          <p:val>
                                            <p:strVal val="#ppt_y"/>
                                          </p:val>
                                        </p:tav>
                                      </p:tavLst>
                                    </p:anim>
                                  </p:childTnLst>
                                </p:cTn>
                              </p:par>
                              <p:par>
                                <p:cTn id="24" presetID="2" presetClass="entr" presetSubtype="4" decel="56000" fill="hold" nodeType="withEffect">
                                  <p:stCondLst>
                                    <p:cond delay="100"/>
                                  </p:stCondLst>
                                  <p:childTnLst>
                                    <p:set>
                                      <p:cBhvr>
                                        <p:cTn id="25" dur="1" fill="hold">
                                          <p:stCondLst>
                                            <p:cond delay="0"/>
                                          </p:stCondLst>
                                        </p:cTn>
                                        <p:tgtEl>
                                          <p:spTgt spid="1190"/>
                                        </p:tgtEl>
                                        <p:attrNameLst>
                                          <p:attrName>style.visibility</p:attrName>
                                        </p:attrNameLst>
                                      </p:cBhvr>
                                      <p:to>
                                        <p:strVal val="visible"/>
                                      </p:to>
                                    </p:set>
                                    <p:anim calcmode="lin" valueType="num">
                                      <p:cBhvr additive="base">
                                        <p:cTn id="26" dur="750" fill="hold"/>
                                        <p:tgtEl>
                                          <p:spTgt spid="1190"/>
                                        </p:tgtEl>
                                        <p:attrNameLst>
                                          <p:attrName>ppt_x</p:attrName>
                                        </p:attrNameLst>
                                      </p:cBhvr>
                                      <p:tavLst>
                                        <p:tav tm="0">
                                          <p:val>
                                            <p:strVal val="#ppt_x"/>
                                          </p:val>
                                        </p:tav>
                                        <p:tav tm="100000">
                                          <p:val>
                                            <p:strVal val="#ppt_x"/>
                                          </p:val>
                                        </p:tav>
                                      </p:tavLst>
                                    </p:anim>
                                    <p:anim calcmode="lin" valueType="num">
                                      <p:cBhvr additive="base">
                                        <p:cTn id="27" dur="750" fill="hold"/>
                                        <p:tgtEl>
                                          <p:spTgt spid="1190"/>
                                        </p:tgtEl>
                                        <p:attrNameLst>
                                          <p:attrName>ppt_y</p:attrName>
                                        </p:attrNameLst>
                                      </p:cBhvr>
                                      <p:tavLst>
                                        <p:tav tm="0">
                                          <p:val>
                                            <p:strVal val="1+#ppt_h/2"/>
                                          </p:val>
                                        </p:tav>
                                        <p:tav tm="100000">
                                          <p:val>
                                            <p:strVal val="#ppt_y"/>
                                          </p:val>
                                        </p:tav>
                                      </p:tavLst>
                                    </p:anim>
                                  </p:childTnLst>
                                </p:cTn>
                              </p:par>
                              <p:par>
                                <p:cTn id="28" presetID="2" presetClass="entr" presetSubtype="4" decel="56000" fill="hold" nodeType="withEffect">
                                  <p:stCondLst>
                                    <p:cond delay="200"/>
                                  </p:stCondLst>
                                  <p:childTnLst>
                                    <p:set>
                                      <p:cBhvr>
                                        <p:cTn id="29" dur="1" fill="hold">
                                          <p:stCondLst>
                                            <p:cond delay="0"/>
                                          </p:stCondLst>
                                        </p:cTn>
                                        <p:tgtEl>
                                          <p:spTgt spid="1162"/>
                                        </p:tgtEl>
                                        <p:attrNameLst>
                                          <p:attrName>style.visibility</p:attrName>
                                        </p:attrNameLst>
                                      </p:cBhvr>
                                      <p:to>
                                        <p:strVal val="visible"/>
                                      </p:to>
                                    </p:set>
                                    <p:anim calcmode="lin" valueType="num">
                                      <p:cBhvr additive="base">
                                        <p:cTn id="30" dur="750" fill="hold"/>
                                        <p:tgtEl>
                                          <p:spTgt spid="1162"/>
                                        </p:tgtEl>
                                        <p:attrNameLst>
                                          <p:attrName>ppt_x</p:attrName>
                                        </p:attrNameLst>
                                      </p:cBhvr>
                                      <p:tavLst>
                                        <p:tav tm="0">
                                          <p:val>
                                            <p:strVal val="#ppt_x"/>
                                          </p:val>
                                        </p:tav>
                                        <p:tav tm="100000">
                                          <p:val>
                                            <p:strVal val="#ppt_x"/>
                                          </p:val>
                                        </p:tav>
                                      </p:tavLst>
                                    </p:anim>
                                    <p:anim calcmode="lin" valueType="num">
                                      <p:cBhvr additive="base">
                                        <p:cTn id="31" dur="750" fill="hold"/>
                                        <p:tgtEl>
                                          <p:spTgt spid="1162"/>
                                        </p:tgtEl>
                                        <p:attrNameLst>
                                          <p:attrName>ppt_y</p:attrName>
                                        </p:attrNameLst>
                                      </p:cBhvr>
                                      <p:tavLst>
                                        <p:tav tm="0">
                                          <p:val>
                                            <p:strVal val="1+#ppt_h/2"/>
                                          </p:val>
                                        </p:tav>
                                        <p:tav tm="100000">
                                          <p:val>
                                            <p:strVal val="#ppt_y"/>
                                          </p:val>
                                        </p:tav>
                                      </p:tavLst>
                                    </p:anim>
                                  </p:childTnLst>
                                </p:cTn>
                              </p:par>
                              <p:par>
                                <p:cTn id="32" presetID="2" presetClass="entr" presetSubtype="4" decel="56000" fill="hold" nodeType="withEffect">
                                  <p:stCondLst>
                                    <p:cond delay="300"/>
                                  </p:stCondLst>
                                  <p:childTnLst>
                                    <p:set>
                                      <p:cBhvr>
                                        <p:cTn id="33" dur="1" fill="hold">
                                          <p:stCondLst>
                                            <p:cond delay="0"/>
                                          </p:stCondLst>
                                        </p:cTn>
                                        <p:tgtEl>
                                          <p:spTgt spid="1191"/>
                                        </p:tgtEl>
                                        <p:attrNameLst>
                                          <p:attrName>style.visibility</p:attrName>
                                        </p:attrNameLst>
                                      </p:cBhvr>
                                      <p:to>
                                        <p:strVal val="visible"/>
                                      </p:to>
                                    </p:set>
                                    <p:anim calcmode="lin" valueType="num">
                                      <p:cBhvr additive="base">
                                        <p:cTn id="34" dur="750" fill="hold"/>
                                        <p:tgtEl>
                                          <p:spTgt spid="1191"/>
                                        </p:tgtEl>
                                        <p:attrNameLst>
                                          <p:attrName>ppt_x</p:attrName>
                                        </p:attrNameLst>
                                      </p:cBhvr>
                                      <p:tavLst>
                                        <p:tav tm="0">
                                          <p:val>
                                            <p:strVal val="#ppt_x"/>
                                          </p:val>
                                        </p:tav>
                                        <p:tav tm="100000">
                                          <p:val>
                                            <p:strVal val="#ppt_x"/>
                                          </p:val>
                                        </p:tav>
                                      </p:tavLst>
                                    </p:anim>
                                    <p:anim calcmode="lin" valueType="num">
                                      <p:cBhvr additive="base">
                                        <p:cTn id="35" dur="750" fill="hold"/>
                                        <p:tgtEl>
                                          <p:spTgt spid="1191"/>
                                        </p:tgtEl>
                                        <p:attrNameLst>
                                          <p:attrName>ppt_y</p:attrName>
                                        </p:attrNameLst>
                                      </p:cBhvr>
                                      <p:tavLst>
                                        <p:tav tm="0">
                                          <p:val>
                                            <p:strVal val="1+#ppt_h/2"/>
                                          </p:val>
                                        </p:tav>
                                        <p:tav tm="100000">
                                          <p:val>
                                            <p:strVal val="#ppt_y"/>
                                          </p:val>
                                        </p:tav>
                                      </p:tavLst>
                                    </p:anim>
                                  </p:childTnLst>
                                </p:cTn>
                              </p:par>
                              <p:par>
                                <p:cTn id="36" presetID="2" presetClass="entr" presetSubtype="4" decel="56000" fill="hold" nodeType="withEffect">
                                  <p:stCondLst>
                                    <p:cond delay="400"/>
                                  </p:stCondLst>
                                  <p:childTnLst>
                                    <p:set>
                                      <p:cBhvr>
                                        <p:cTn id="37" dur="1" fill="hold">
                                          <p:stCondLst>
                                            <p:cond delay="0"/>
                                          </p:stCondLst>
                                        </p:cTn>
                                        <p:tgtEl>
                                          <p:spTgt spid="1161"/>
                                        </p:tgtEl>
                                        <p:attrNameLst>
                                          <p:attrName>style.visibility</p:attrName>
                                        </p:attrNameLst>
                                      </p:cBhvr>
                                      <p:to>
                                        <p:strVal val="visible"/>
                                      </p:to>
                                    </p:set>
                                    <p:anim calcmode="lin" valueType="num">
                                      <p:cBhvr additive="base">
                                        <p:cTn id="38" dur="750" fill="hold"/>
                                        <p:tgtEl>
                                          <p:spTgt spid="1161"/>
                                        </p:tgtEl>
                                        <p:attrNameLst>
                                          <p:attrName>ppt_x</p:attrName>
                                        </p:attrNameLst>
                                      </p:cBhvr>
                                      <p:tavLst>
                                        <p:tav tm="0">
                                          <p:val>
                                            <p:strVal val="#ppt_x"/>
                                          </p:val>
                                        </p:tav>
                                        <p:tav tm="100000">
                                          <p:val>
                                            <p:strVal val="#ppt_x"/>
                                          </p:val>
                                        </p:tav>
                                      </p:tavLst>
                                    </p:anim>
                                    <p:anim calcmode="lin" valueType="num">
                                      <p:cBhvr additive="base">
                                        <p:cTn id="39" dur="750" fill="hold"/>
                                        <p:tgtEl>
                                          <p:spTgt spid="1161"/>
                                        </p:tgtEl>
                                        <p:attrNameLst>
                                          <p:attrName>ppt_y</p:attrName>
                                        </p:attrNameLst>
                                      </p:cBhvr>
                                      <p:tavLst>
                                        <p:tav tm="0">
                                          <p:val>
                                            <p:strVal val="1+#ppt_h/2"/>
                                          </p:val>
                                        </p:tav>
                                        <p:tav tm="100000">
                                          <p:val>
                                            <p:strVal val="#ppt_y"/>
                                          </p:val>
                                        </p:tav>
                                      </p:tavLst>
                                    </p:anim>
                                  </p:childTnLst>
                                </p:cTn>
                              </p:par>
                              <p:par>
                                <p:cTn id="40" presetID="2" presetClass="entr" presetSubtype="4" decel="56000" fill="hold" nodeType="withEffect">
                                  <p:stCondLst>
                                    <p:cond delay="500"/>
                                  </p:stCondLst>
                                  <p:childTnLst>
                                    <p:set>
                                      <p:cBhvr>
                                        <p:cTn id="41" dur="1" fill="hold">
                                          <p:stCondLst>
                                            <p:cond delay="0"/>
                                          </p:stCondLst>
                                        </p:cTn>
                                        <p:tgtEl>
                                          <p:spTgt spid="1192"/>
                                        </p:tgtEl>
                                        <p:attrNameLst>
                                          <p:attrName>style.visibility</p:attrName>
                                        </p:attrNameLst>
                                      </p:cBhvr>
                                      <p:to>
                                        <p:strVal val="visible"/>
                                      </p:to>
                                    </p:set>
                                    <p:anim calcmode="lin" valueType="num">
                                      <p:cBhvr additive="base">
                                        <p:cTn id="42" dur="750" fill="hold"/>
                                        <p:tgtEl>
                                          <p:spTgt spid="1192"/>
                                        </p:tgtEl>
                                        <p:attrNameLst>
                                          <p:attrName>ppt_x</p:attrName>
                                        </p:attrNameLst>
                                      </p:cBhvr>
                                      <p:tavLst>
                                        <p:tav tm="0">
                                          <p:val>
                                            <p:strVal val="#ppt_x"/>
                                          </p:val>
                                        </p:tav>
                                        <p:tav tm="100000">
                                          <p:val>
                                            <p:strVal val="#ppt_x"/>
                                          </p:val>
                                        </p:tav>
                                      </p:tavLst>
                                    </p:anim>
                                    <p:anim calcmode="lin" valueType="num">
                                      <p:cBhvr additive="base">
                                        <p:cTn id="43" dur="750" fill="hold"/>
                                        <p:tgtEl>
                                          <p:spTgt spid="1192"/>
                                        </p:tgtEl>
                                        <p:attrNameLst>
                                          <p:attrName>ppt_y</p:attrName>
                                        </p:attrNameLst>
                                      </p:cBhvr>
                                      <p:tavLst>
                                        <p:tav tm="0">
                                          <p:val>
                                            <p:strVal val="1+#ppt_h/2"/>
                                          </p:val>
                                        </p:tav>
                                        <p:tav tm="100000">
                                          <p:val>
                                            <p:strVal val="#ppt_y"/>
                                          </p:val>
                                        </p:tav>
                                      </p:tavLst>
                                    </p:anim>
                                  </p:childTnLst>
                                </p:cTn>
                              </p:par>
                              <p:par>
                                <p:cTn id="44" presetID="2" presetClass="entr" presetSubtype="4" decel="56000" fill="hold" nodeType="withEffect">
                                  <p:stCondLst>
                                    <p:cond delay="600"/>
                                  </p:stCondLst>
                                  <p:childTnLst>
                                    <p:set>
                                      <p:cBhvr>
                                        <p:cTn id="45" dur="1" fill="hold">
                                          <p:stCondLst>
                                            <p:cond delay="0"/>
                                          </p:stCondLst>
                                        </p:cTn>
                                        <p:tgtEl>
                                          <p:spTgt spid="1160"/>
                                        </p:tgtEl>
                                        <p:attrNameLst>
                                          <p:attrName>style.visibility</p:attrName>
                                        </p:attrNameLst>
                                      </p:cBhvr>
                                      <p:to>
                                        <p:strVal val="visible"/>
                                      </p:to>
                                    </p:set>
                                    <p:anim calcmode="lin" valueType="num">
                                      <p:cBhvr additive="base">
                                        <p:cTn id="46" dur="750" fill="hold"/>
                                        <p:tgtEl>
                                          <p:spTgt spid="1160"/>
                                        </p:tgtEl>
                                        <p:attrNameLst>
                                          <p:attrName>ppt_x</p:attrName>
                                        </p:attrNameLst>
                                      </p:cBhvr>
                                      <p:tavLst>
                                        <p:tav tm="0">
                                          <p:val>
                                            <p:strVal val="#ppt_x"/>
                                          </p:val>
                                        </p:tav>
                                        <p:tav tm="100000">
                                          <p:val>
                                            <p:strVal val="#ppt_x"/>
                                          </p:val>
                                        </p:tav>
                                      </p:tavLst>
                                    </p:anim>
                                    <p:anim calcmode="lin" valueType="num">
                                      <p:cBhvr additive="base">
                                        <p:cTn id="47" dur="750" fill="hold"/>
                                        <p:tgtEl>
                                          <p:spTgt spid="1160"/>
                                        </p:tgtEl>
                                        <p:attrNameLst>
                                          <p:attrName>ppt_y</p:attrName>
                                        </p:attrNameLst>
                                      </p:cBhvr>
                                      <p:tavLst>
                                        <p:tav tm="0">
                                          <p:val>
                                            <p:strVal val="1+#ppt_h/2"/>
                                          </p:val>
                                        </p:tav>
                                        <p:tav tm="100000">
                                          <p:val>
                                            <p:strVal val="#ppt_y"/>
                                          </p:val>
                                        </p:tav>
                                      </p:tavLst>
                                    </p:anim>
                                  </p:childTnLst>
                                </p:cTn>
                              </p:par>
                              <p:par>
                                <p:cTn id="48" presetID="2" presetClass="entr" presetSubtype="4" decel="56000" fill="hold" nodeType="withEffect">
                                  <p:stCondLst>
                                    <p:cond delay="700"/>
                                  </p:stCondLst>
                                  <p:childTnLst>
                                    <p:set>
                                      <p:cBhvr>
                                        <p:cTn id="49" dur="1" fill="hold">
                                          <p:stCondLst>
                                            <p:cond delay="0"/>
                                          </p:stCondLst>
                                        </p:cTn>
                                        <p:tgtEl>
                                          <p:spTgt spid="1163"/>
                                        </p:tgtEl>
                                        <p:attrNameLst>
                                          <p:attrName>style.visibility</p:attrName>
                                        </p:attrNameLst>
                                      </p:cBhvr>
                                      <p:to>
                                        <p:strVal val="visible"/>
                                      </p:to>
                                    </p:set>
                                    <p:anim calcmode="lin" valueType="num">
                                      <p:cBhvr additive="base">
                                        <p:cTn id="50" dur="750" fill="hold"/>
                                        <p:tgtEl>
                                          <p:spTgt spid="1163"/>
                                        </p:tgtEl>
                                        <p:attrNameLst>
                                          <p:attrName>ppt_x</p:attrName>
                                        </p:attrNameLst>
                                      </p:cBhvr>
                                      <p:tavLst>
                                        <p:tav tm="0">
                                          <p:val>
                                            <p:strVal val="#ppt_x"/>
                                          </p:val>
                                        </p:tav>
                                        <p:tav tm="100000">
                                          <p:val>
                                            <p:strVal val="#ppt_x"/>
                                          </p:val>
                                        </p:tav>
                                      </p:tavLst>
                                    </p:anim>
                                    <p:anim calcmode="lin" valueType="num">
                                      <p:cBhvr additive="base">
                                        <p:cTn id="51" dur="750" fill="hold"/>
                                        <p:tgtEl>
                                          <p:spTgt spid="1163"/>
                                        </p:tgtEl>
                                        <p:attrNameLst>
                                          <p:attrName>ppt_y</p:attrName>
                                        </p:attrNameLst>
                                      </p:cBhvr>
                                      <p:tavLst>
                                        <p:tav tm="0">
                                          <p:val>
                                            <p:strVal val="1+#ppt_h/2"/>
                                          </p:val>
                                        </p:tav>
                                        <p:tav tm="100000">
                                          <p:val>
                                            <p:strVal val="#ppt_y"/>
                                          </p:val>
                                        </p:tav>
                                      </p:tavLst>
                                    </p:anim>
                                  </p:childTnLst>
                                </p:cTn>
                              </p:par>
                              <p:par>
                                <p:cTn id="52" presetID="22" presetClass="entr" presetSubtype="8" fill="hold" nodeType="withEffect">
                                  <p:stCondLst>
                                    <p:cond delay="1500"/>
                                  </p:stCondLst>
                                  <p:childTnLst>
                                    <p:set>
                                      <p:cBhvr>
                                        <p:cTn id="53" dur="1" fill="hold">
                                          <p:stCondLst>
                                            <p:cond delay="0"/>
                                          </p:stCondLst>
                                        </p:cTn>
                                        <p:tgtEl>
                                          <p:spTgt spid="1159"/>
                                        </p:tgtEl>
                                        <p:attrNameLst>
                                          <p:attrName>style.visibility</p:attrName>
                                        </p:attrNameLst>
                                      </p:cBhvr>
                                      <p:to>
                                        <p:strVal val="visible"/>
                                      </p:to>
                                    </p:set>
                                    <p:animEffect transition="in" filter="wipe(left)">
                                      <p:cBhvr>
                                        <p:cTn id="54" dur="500"/>
                                        <p:tgtEl>
                                          <p:spTgt spid="1159"/>
                                        </p:tgtEl>
                                      </p:cBhvr>
                                    </p:animEffect>
                                  </p:childTnLst>
                                </p:cTn>
                              </p:par>
                              <p:par>
                                <p:cTn id="55" presetID="22" presetClass="entr" presetSubtype="2" fill="hold" nodeType="withEffect">
                                  <p:stCondLst>
                                    <p:cond delay="1500"/>
                                  </p:stCondLst>
                                  <p:childTnLst>
                                    <p:set>
                                      <p:cBhvr>
                                        <p:cTn id="56" dur="1" fill="hold">
                                          <p:stCondLst>
                                            <p:cond delay="0"/>
                                          </p:stCondLst>
                                        </p:cTn>
                                        <p:tgtEl>
                                          <p:spTgt spid="1214"/>
                                        </p:tgtEl>
                                        <p:attrNameLst>
                                          <p:attrName>style.visibility</p:attrName>
                                        </p:attrNameLst>
                                      </p:cBhvr>
                                      <p:to>
                                        <p:strVal val="visible"/>
                                      </p:to>
                                    </p:set>
                                    <p:animEffect transition="in" filter="wipe(right)">
                                      <p:cBhvr>
                                        <p:cTn id="57" dur="500"/>
                                        <p:tgtEl>
                                          <p:spTgt spid="1214"/>
                                        </p:tgtEl>
                                      </p:cBhvr>
                                    </p:animEffect>
                                  </p:childTnLst>
                                </p:cTn>
                              </p:par>
                              <p:par>
                                <p:cTn id="58" presetID="22" presetClass="entr" presetSubtype="8" fill="hold" nodeType="withEffect">
                                  <p:stCondLst>
                                    <p:cond delay="1500"/>
                                  </p:stCondLst>
                                  <p:childTnLst>
                                    <p:set>
                                      <p:cBhvr>
                                        <p:cTn id="59" dur="1" fill="hold">
                                          <p:stCondLst>
                                            <p:cond delay="0"/>
                                          </p:stCondLst>
                                        </p:cTn>
                                        <p:tgtEl>
                                          <p:spTgt spid="1215"/>
                                        </p:tgtEl>
                                        <p:attrNameLst>
                                          <p:attrName>style.visibility</p:attrName>
                                        </p:attrNameLst>
                                      </p:cBhvr>
                                      <p:to>
                                        <p:strVal val="visible"/>
                                      </p:to>
                                    </p:set>
                                    <p:animEffect transition="in" filter="wipe(left)">
                                      <p:cBhvr>
                                        <p:cTn id="60" dur="500"/>
                                        <p:tgtEl>
                                          <p:spTgt spid="1215"/>
                                        </p:tgtEl>
                                      </p:cBhvr>
                                    </p:animEffect>
                                  </p:childTnLst>
                                </p:cTn>
                              </p:par>
                              <p:par>
                                <p:cTn id="61" presetID="10" presetClass="entr" presetSubtype="0" fill="hold" grpId="0" nodeType="withEffect">
                                  <p:stCondLst>
                                    <p:cond delay="2300"/>
                                  </p:stCondLst>
                                  <p:childTnLst>
                                    <p:set>
                                      <p:cBhvr>
                                        <p:cTn id="62" dur="1" fill="hold">
                                          <p:stCondLst>
                                            <p:cond delay="0"/>
                                          </p:stCondLst>
                                        </p:cTn>
                                        <p:tgtEl>
                                          <p:spTgt spid="473"/>
                                        </p:tgtEl>
                                        <p:attrNameLst>
                                          <p:attrName>style.visibility</p:attrName>
                                        </p:attrNameLst>
                                      </p:cBhvr>
                                      <p:to>
                                        <p:strVal val="visible"/>
                                      </p:to>
                                    </p:set>
                                    <p:animEffect transition="in" filter="fade">
                                      <p:cBhvr>
                                        <p:cTn id="63" dur="5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623888" y="0"/>
            <a:ext cx="10871200" cy="731839"/>
          </a:xfrm>
        </p:spPr>
        <p:txBody>
          <a:bodyPr/>
          <a:lstStyle/>
          <a:p>
            <a:pPr eaLnBrk="1" hangingPunct="1"/>
            <a:r>
              <a:rPr lang="zh-CN" altLang="en-US" sz="3600"/>
              <a:t>简单查询</a:t>
            </a:r>
            <a:r>
              <a:rPr lang="en-US" altLang="zh-CN" sz="3600"/>
              <a:t>(3) </a:t>
            </a:r>
          </a:p>
        </p:txBody>
      </p:sp>
      <p:sp>
        <p:nvSpPr>
          <p:cNvPr id="10245" name="Rectangle 3"/>
          <p:cNvSpPr>
            <a:spLocks noGrp="1" noChangeArrowheads="1"/>
          </p:cNvSpPr>
          <p:nvPr>
            <p:ph idx="1"/>
          </p:nvPr>
        </p:nvSpPr>
        <p:spPr>
          <a:xfrm>
            <a:off x="995680" y="735806"/>
            <a:ext cx="10871200" cy="2808288"/>
          </a:xfrm>
        </p:spPr>
        <p:txBody>
          <a:bodyPr>
            <a:noAutofit/>
          </a:bodyPr>
          <a:lstStyle/>
          <a:p>
            <a:pPr marL="0" indent="373380" fontAlgn="auto">
              <a:lnSpc>
                <a:spcPct val="150000"/>
              </a:lnSpc>
              <a:spcBef>
                <a:spcPts val="0"/>
              </a:spcBef>
              <a:buClr>
                <a:schemeClr val="hlink"/>
              </a:buClr>
              <a:buSzPct val="95000"/>
              <a:buFont typeface="Wingdings" panose="05000000000000000000" pitchFamily="2" charset="2"/>
              <a:buChar char="v"/>
            </a:pPr>
            <a:r>
              <a:rPr lang="en-US" altLang="zh-CN" sz="2000" dirty="0">
                <a:solidFill>
                  <a:srgbClr val="148BD4"/>
                </a:solidFill>
              </a:rPr>
              <a:t> </a:t>
            </a:r>
            <a:r>
              <a:rPr lang="zh-CN" altLang="en-US" sz="2000" dirty="0">
                <a:solidFill>
                  <a:srgbClr val="148BD4"/>
                </a:solidFill>
              </a:rPr>
              <a:t>查询经过计算的值  </a:t>
            </a:r>
            <a:endParaRPr lang="zh-CN" altLang="en-US" sz="2000" dirty="0"/>
          </a:p>
          <a:p>
            <a:pPr marL="0" indent="373380" fontAlgn="auto">
              <a:lnSpc>
                <a:spcPct val="150000"/>
              </a:lnSpc>
              <a:spcBef>
                <a:spcPts val="0"/>
              </a:spcBef>
              <a:buNone/>
            </a:pPr>
            <a:r>
              <a:rPr lang="zh-CN" altLang="en-US" sz="2000" dirty="0"/>
              <a:t>  </a:t>
            </a:r>
            <a:r>
              <a:rPr lang="en-US" altLang="zh-CN" sz="2000" dirty="0"/>
              <a:t>SELECT</a:t>
            </a:r>
            <a:r>
              <a:rPr lang="zh-CN" altLang="en-US" sz="2000" dirty="0"/>
              <a:t>子句的</a:t>
            </a:r>
            <a:r>
              <a:rPr lang="en-US" altLang="zh-CN" sz="2000" dirty="0"/>
              <a:t>&lt;</a:t>
            </a:r>
            <a:r>
              <a:rPr lang="zh-CN" altLang="en-US" sz="2000" dirty="0"/>
              <a:t>目标列表达式</a:t>
            </a:r>
            <a:r>
              <a:rPr lang="en-US" altLang="zh-CN" sz="2000" dirty="0"/>
              <a:t>&gt;</a:t>
            </a:r>
            <a:r>
              <a:rPr lang="zh-CN" altLang="en-US" sz="2000" dirty="0"/>
              <a:t>不仅可以是表中的属性列，也可以是算术表达式，还可以是字符串常量、函数等。</a:t>
            </a:r>
          </a:p>
          <a:p>
            <a:pPr marL="0" indent="373380" fontAlgn="auto">
              <a:lnSpc>
                <a:spcPct val="150000"/>
              </a:lnSpc>
              <a:spcBef>
                <a:spcPts val="0"/>
              </a:spcBef>
              <a:buNone/>
            </a:pPr>
            <a:r>
              <a:rPr lang="zh-CN" altLang="en-US" sz="2000" dirty="0"/>
              <a:t> </a:t>
            </a:r>
            <a:r>
              <a:rPr lang="zh-CN" altLang="en-US" sz="2000" dirty="0">
                <a:solidFill>
                  <a:srgbClr val="006600"/>
                </a:solidFill>
              </a:rPr>
              <a:t>例</a:t>
            </a:r>
            <a:r>
              <a:rPr lang="en-US" altLang="zh-CN" sz="2000" dirty="0">
                <a:solidFill>
                  <a:srgbClr val="006600"/>
                </a:solidFill>
              </a:rPr>
              <a:t> </a:t>
            </a:r>
            <a:r>
              <a:rPr lang="zh-CN" altLang="en-US" sz="2000" dirty="0"/>
              <a:t>查询全体学生的姓名年及龄。    </a:t>
            </a:r>
          </a:p>
          <a:p>
            <a:pPr marL="0" indent="373380" fontAlgn="auto">
              <a:lnSpc>
                <a:spcPct val="150000"/>
              </a:lnSpc>
              <a:spcBef>
                <a:spcPts val="0"/>
              </a:spcBef>
              <a:buNone/>
            </a:pPr>
            <a:r>
              <a:rPr lang="zh-CN" altLang="en-US" sz="2000" dirty="0"/>
              <a:t>    </a:t>
            </a:r>
            <a:r>
              <a:rPr lang="en-US" altLang="zh-CN" sz="2000" dirty="0"/>
              <a:t>USE JXGL</a:t>
            </a:r>
          </a:p>
          <a:p>
            <a:pPr marL="0" indent="373380" fontAlgn="auto">
              <a:lnSpc>
                <a:spcPct val="150000"/>
              </a:lnSpc>
              <a:spcBef>
                <a:spcPts val="0"/>
              </a:spcBef>
              <a:buNone/>
            </a:pPr>
            <a:r>
              <a:rPr lang="en-US" altLang="zh-CN" sz="2000" dirty="0"/>
              <a:t>    SELECT SNAME,</a:t>
            </a:r>
            <a:r>
              <a:rPr lang="en-US" altLang="zh-CN" sz="2000" b="1" dirty="0">
                <a:solidFill>
                  <a:srgbClr val="0070C0"/>
                </a:solidFill>
              </a:rPr>
              <a:t>YEAR</a:t>
            </a:r>
            <a:r>
              <a:rPr lang="en-US" altLang="zh-CN" sz="2000" b="1" dirty="0">
                <a:solidFill>
                  <a:srgbClr val="FF0000"/>
                </a:solidFill>
              </a:rPr>
              <a:t>(</a:t>
            </a:r>
            <a:r>
              <a:rPr lang="en-US" altLang="zh-CN" sz="2000" b="1" dirty="0">
                <a:solidFill>
                  <a:srgbClr val="0070C0"/>
                </a:solidFill>
              </a:rPr>
              <a:t>GETDATE</a:t>
            </a:r>
            <a:r>
              <a:rPr lang="en-US" altLang="zh-CN" sz="2000" b="1" dirty="0">
                <a:solidFill>
                  <a:srgbClr val="FF0000"/>
                </a:solidFill>
              </a:rPr>
              <a:t>())-</a:t>
            </a:r>
            <a:r>
              <a:rPr lang="en-US" altLang="zh-CN" sz="2000" b="1" dirty="0">
                <a:solidFill>
                  <a:srgbClr val="0070C0"/>
                </a:solidFill>
              </a:rPr>
              <a:t>YEAR</a:t>
            </a:r>
            <a:r>
              <a:rPr lang="en-US" altLang="zh-CN" sz="2000" b="1" dirty="0">
                <a:solidFill>
                  <a:srgbClr val="FF0000"/>
                </a:solidFill>
              </a:rPr>
              <a:t>(</a:t>
            </a:r>
            <a:r>
              <a:rPr lang="en-US" altLang="zh-CN" sz="2000" dirty="0"/>
              <a:t>BIRTHDAY</a:t>
            </a:r>
            <a:r>
              <a:rPr lang="en-US" altLang="zh-CN" sz="2000" b="1" dirty="0">
                <a:solidFill>
                  <a:srgbClr val="FF0000"/>
                </a:solidFill>
              </a:rPr>
              <a:t>) </a:t>
            </a:r>
          </a:p>
          <a:p>
            <a:pPr marL="0" indent="373380" fontAlgn="auto">
              <a:lnSpc>
                <a:spcPct val="150000"/>
              </a:lnSpc>
              <a:spcBef>
                <a:spcPts val="0"/>
              </a:spcBef>
              <a:buNone/>
            </a:pPr>
            <a:r>
              <a:rPr lang="en-US" altLang="zh-CN" sz="2000" dirty="0"/>
              <a:t>    FROM S</a:t>
            </a:r>
          </a:p>
        </p:txBody>
      </p:sp>
      <p:sp>
        <p:nvSpPr>
          <p:cNvPr id="5" name="日期占位符 3"/>
          <p:cNvSpPr>
            <a:spLocks noGrp="1"/>
          </p:cNvSpPr>
          <p:nvPr>
            <p:ph type="dt" sz="half" idx="10"/>
          </p:nvPr>
        </p:nvSpPr>
        <p:spPr/>
        <p:txBody>
          <a:bodyPr/>
          <a:lstStyle/>
          <a:p>
            <a:pPr>
              <a:defRPr/>
            </a:pPr>
            <a:fld id="{5DA0C8EC-42D8-4D7A-91F9-D5F819CCEED2}"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26FF72-E25D-4483-89C4-697E2F6ADA91}" type="slidenum">
              <a:rPr lang="en-US" altLang="zh-CN">
                <a:latin typeface="Tahoma" panose="020B0604030504040204" pitchFamily="34" charset="0"/>
              </a:rPr>
              <a:t>8</a:t>
            </a:fld>
            <a:r>
              <a:rPr lang="en-US" altLang="zh-CN">
                <a:latin typeface="Tahoma" panose="020B0604030504040204" pitchFamily="34" charset="0"/>
              </a:rPr>
              <a:t>/69</a:t>
            </a:r>
          </a:p>
        </p:txBody>
      </p:sp>
      <p:pic>
        <p:nvPicPr>
          <p:cNvPr id="1024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1860" y="3007122"/>
            <a:ext cx="2414460" cy="247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623888" y="-28136"/>
            <a:ext cx="10871200" cy="731839"/>
          </a:xfrm>
        </p:spPr>
        <p:txBody>
          <a:bodyPr/>
          <a:lstStyle/>
          <a:p>
            <a:pPr eaLnBrk="1" hangingPunct="1"/>
            <a:r>
              <a:rPr lang="zh-CN" altLang="en-US" sz="3600"/>
              <a:t>简单查询</a:t>
            </a:r>
            <a:r>
              <a:rPr lang="en-US" altLang="zh-CN" sz="3600"/>
              <a:t>(4) </a:t>
            </a:r>
          </a:p>
        </p:txBody>
      </p:sp>
      <p:sp>
        <p:nvSpPr>
          <p:cNvPr id="11269" name="Rectangle 3"/>
          <p:cNvSpPr>
            <a:spLocks noGrp="1" noChangeArrowheads="1"/>
          </p:cNvSpPr>
          <p:nvPr>
            <p:ph idx="1"/>
          </p:nvPr>
        </p:nvSpPr>
        <p:spPr>
          <a:xfrm>
            <a:off x="883920" y="703703"/>
            <a:ext cx="10769600" cy="4752975"/>
          </a:xfrm>
        </p:spPr>
        <p:txBody>
          <a:bodyPr>
            <a:normAutofit fontScale="95000"/>
          </a:bodyPr>
          <a:lstStyle/>
          <a:p>
            <a:pPr marL="0" indent="373380" fontAlgn="auto">
              <a:lnSpc>
                <a:spcPct val="150000"/>
              </a:lnSpc>
              <a:spcBef>
                <a:spcPts val="0"/>
              </a:spcBef>
              <a:buNone/>
            </a:pPr>
            <a:r>
              <a:rPr lang="zh-CN" altLang="en-US" sz="2000" dirty="0"/>
              <a:t>用户可以通过指定别名来改变查询结果的列标题，这对于含算术表达式、常量、函数名的目标列表达式是很有用处的。 </a:t>
            </a:r>
          </a:p>
          <a:p>
            <a:pPr marL="0" indent="373380" fontAlgn="auto">
              <a:lnSpc>
                <a:spcPct val="150000"/>
              </a:lnSpc>
              <a:spcBef>
                <a:spcPts val="0"/>
              </a:spcBef>
              <a:buNone/>
            </a:pPr>
            <a:r>
              <a:rPr lang="zh-CN" altLang="en-US" sz="2000" dirty="0"/>
              <a:t>   </a:t>
            </a:r>
            <a:r>
              <a:rPr lang="en-US" altLang="zh-CN" sz="2000" dirty="0"/>
              <a:t>USE JXGL</a:t>
            </a:r>
          </a:p>
          <a:p>
            <a:pPr marL="0" indent="373380" fontAlgn="auto">
              <a:lnSpc>
                <a:spcPct val="150000"/>
              </a:lnSpc>
              <a:spcBef>
                <a:spcPts val="0"/>
              </a:spcBef>
              <a:buNone/>
            </a:pPr>
            <a:r>
              <a:rPr lang="en-US" altLang="zh-CN" sz="2000" dirty="0"/>
              <a:t>    GO</a:t>
            </a:r>
          </a:p>
          <a:p>
            <a:pPr marL="0" indent="373380" fontAlgn="auto">
              <a:lnSpc>
                <a:spcPct val="150000"/>
              </a:lnSpc>
              <a:spcBef>
                <a:spcPts val="0"/>
              </a:spcBef>
              <a:buNone/>
            </a:pPr>
            <a:r>
              <a:rPr lang="en-US" altLang="zh-CN" sz="2000" dirty="0"/>
              <a:t>    SELECT SNAME </a:t>
            </a:r>
            <a:r>
              <a:rPr lang="en-US" altLang="zh-CN" sz="2000" b="1" dirty="0">
                <a:solidFill>
                  <a:srgbClr val="FF0000"/>
                </a:solidFill>
              </a:rPr>
              <a:t>AS </a:t>
            </a:r>
            <a:r>
              <a:rPr lang="en-US" altLang="zh-CN" sz="2000" dirty="0"/>
              <a:t>’</a:t>
            </a:r>
            <a:r>
              <a:rPr lang="zh-CN" altLang="en-US" sz="2000" dirty="0"/>
              <a:t>姓名</a:t>
            </a:r>
            <a:r>
              <a:rPr lang="en-US" altLang="zh-CN" sz="2000" dirty="0"/>
              <a:t>’ ,YEAR(GETDATE())-YEAR(BIRTHDATE) AS ‘</a:t>
            </a:r>
            <a:r>
              <a:rPr lang="zh-CN" altLang="en-US" sz="2000" dirty="0"/>
              <a:t>年龄</a:t>
            </a:r>
            <a:r>
              <a:rPr lang="en-US" altLang="zh-CN" sz="2000" dirty="0"/>
              <a:t>’,</a:t>
            </a:r>
            <a:r>
              <a:rPr lang="en-US" altLang="zh-CN" sz="2000" b="1" dirty="0">
                <a:solidFill>
                  <a:srgbClr val="0070C0"/>
                </a:solidFill>
              </a:rPr>
              <a:t>LOWER</a:t>
            </a:r>
            <a:r>
              <a:rPr lang="en-US" altLang="zh-CN" sz="2000" dirty="0"/>
              <a:t>(COLLEGE) AS ’</a:t>
            </a:r>
            <a:r>
              <a:rPr lang="zh-CN" altLang="en-US" sz="2000" dirty="0"/>
              <a:t>所在学院</a:t>
            </a:r>
            <a:r>
              <a:rPr lang="en-US" altLang="zh-CN" sz="2000" dirty="0"/>
              <a:t>'</a:t>
            </a:r>
          </a:p>
          <a:p>
            <a:pPr marL="0" indent="373380" fontAlgn="auto">
              <a:lnSpc>
                <a:spcPct val="150000"/>
              </a:lnSpc>
              <a:spcBef>
                <a:spcPts val="0"/>
              </a:spcBef>
              <a:buNone/>
            </a:pPr>
            <a:r>
              <a:rPr lang="en-US" altLang="zh-CN" sz="2000" dirty="0"/>
              <a:t>   FROM S</a:t>
            </a:r>
          </a:p>
          <a:p>
            <a:pPr marL="0" indent="373380" fontAlgn="auto">
              <a:lnSpc>
                <a:spcPct val="150000"/>
              </a:lnSpc>
              <a:spcBef>
                <a:spcPts val="0"/>
              </a:spcBef>
              <a:buNone/>
            </a:pPr>
            <a:r>
              <a:rPr lang="en-US" altLang="zh-CN" sz="2000" dirty="0"/>
              <a:t>   GO</a:t>
            </a:r>
          </a:p>
          <a:p>
            <a:pPr marL="0" indent="373380" fontAlgn="auto">
              <a:lnSpc>
                <a:spcPct val="150000"/>
              </a:lnSpc>
              <a:spcBef>
                <a:spcPts val="0"/>
              </a:spcBef>
              <a:buNone/>
            </a:pPr>
            <a:endParaRPr lang="en-US" altLang="zh-CN" sz="2000" dirty="0"/>
          </a:p>
        </p:txBody>
      </p:sp>
      <p:sp>
        <p:nvSpPr>
          <p:cNvPr id="5" name="日期占位符 3"/>
          <p:cNvSpPr>
            <a:spLocks noGrp="1"/>
          </p:cNvSpPr>
          <p:nvPr>
            <p:ph type="dt" sz="half" idx="10"/>
          </p:nvPr>
        </p:nvSpPr>
        <p:spPr/>
        <p:txBody>
          <a:bodyPr/>
          <a:lstStyle/>
          <a:p>
            <a:pPr>
              <a:defRPr/>
            </a:pPr>
            <a:fld id="{183EFDE1-04F4-404D-83D3-65FBDBD6BDAA}" type="datetime1">
              <a:rPr lang="zh-CN" altLang="en-US"/>
              <a:t>2020/4/13</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EDD91A-8CFC-4492-8F88-F4350510EB31}" type="slidenum">
              <a:rPr lang="en-US" altLang="zh-CN">
                <a:latin typeface="Tahoma" panose="020B0604030504040204" pitchFamily="34" charset="0"/>
              </a:rPr>
              <a:t>9</a:t>
            </a:fld>
            <a:r>
              <a:rPr lang="en-US" altLang="zh-CN">
                <a:latin typeface="Tahoma" panose="020B0604030504040204" pitchFamily="34" charset="0"/>
              </a:rPr>
              <a:t>/69</a:t>
            </a:r>
          </a:p>
        </p:txBody>
      </p:sp>
      <p:pic>
        <p:nvPicPr>
          <p:cNvPr id="1127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760" y="3117338"/>
            <a:ext cx="3830320" cy="294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amond/>
  </p:transition>
</p:sld>
</file>

<file path=ppt/theme/theme1.xml><?xml version="1.0" encoding="utf-8"?>
<a:theme xmlns:a="http://schemas.openxmlformats.org/drawingml/2006/main" name="冯演示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冯演示模版</Template>
  <TotalTime>1059</TotalTime>
  <Words>8367</Words>
  <Application>Microsoft Office PowerPoint</Application>
  <PresentationFormat>宽屏</PresentationFormat>
  <Paragraphs>913</Paragraphs>
  <Slides>74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74</vt:i4>
      </vt:variant>
    </vt:vector>
  </HeadingPairs>
  <TitlesOfParts>
    <vt:vector size="86" baseType="lpstr">
      <vt:lpstr>Open Sans Light</vt:lpstr>
      <vt:lpstr>等线</vt:lpstr>
      <vt:lpstr>宋体</vt:lpstr>
      <vt:lpstr>微软雅黑</vt:lpstr>
      <vt:lpstr>张海山锐谐体</vt:lpstr>
      <vt:lpstr>Arial</vt:lpstr>
      <vt:lpstr>Calibri</vt:lpstr>
      <vt:lpstr>Georgia</vt:lpstr>
      <vt:lpstr>Tahoma</vt:lpstr>
      <vt:lpstr>Times New Roman</vt:lpstr>
      <vt:lpstr>Wingdings</vt:lpstr>
      <vt:lpstr>冯演示模版</vt:lpstr>
      <vt:lpstr>PowerPoint 演示文稿</vt:lpstr>
      <vt:lpstr>PowerPoint 演示文稿</vt:lpstr>
      <vt:lpstr>SELECT查询语句的结构 (1) </vt:lpstr>
      <vt:lpstr>SELECT查询语句的结构 (2) </vt:lpstr>
      <vt:lpstr>SELECT查询语句的结构 (3) </vt:lpstr>
      <vt:lpstr>简单查询(1) </vt:lpstr>
      <vt:lpstr>简单查询(2) </vt:lpstr>
      <vt:lpstr>简单查询(3) </vt:lpstr>
      <vt:lpstr>简单查询(4) </vt:lpstr>
      <vt:lpstr>带有WHERE子句的查询 (1) </vt:lpstr>
      <vt:lpstr>带有WHERE子句的查询 (2) </vt:lpstr>
      <vt:lpstr>带有WHERE子句的查询 (3) </vt:lpstr>
      <vt:lpstr>带有WHERE子句的查询 (4) </vt:lpstr>
      <vt:lpstr>带有WHERE子句的查询 (5) </vt:lpstr>
      <vt:lpstr>带有WHERE子句的查询 (5-2) </vt:lpstr>
      <vt:lpstr>带有WHERE子句的查询 (6) </vt:lpstr>
      <vt:lpstr>带有WHERE子句的查询 (7) </vt:lpstr>
      <vt:lpstr> 带有ORDER BY子句的查询 (1) </vt:lpstr>
      <vt:lpstr>带有GROUP BY子句的查询(1) </vt:lpstr>
      <vt:lpstr>带有GROUP BY子句的查询(2) </vt:lpstr>
      <vt:lpstr>带有GROUP BY子句的查询(3) </vt:lpstr>
      <vt:lpstr>输出结果选项 (1) </vt:lpstr>
      <vt:lpstr>输出结果选项 (2) </vt:lpstr>
      <vt:lpstr>输出结果选项 (3) </vt:lpstr>
      <vt:lpstr> 联合查询 (1) </vt:lpstr>
      <vt:lpstr> 联合查询 (2) </vt:lpstr>
      <vt:lpstr> 联合查询 (1) </vt:lpstr>
      <vt:lpstr>PowerPoint 演示文稿</vt:lpstr>
      <vt:lpstr>连接查询(1)</vt:lpstr>
      <vt:lpstr>连接查询(2)</vt:lpstr>
      <vt:lpstr>连接查询(3)</vt:lpstr>
      <vt:lpstr>连接查询(4)</vt:lpstr>
      <vt:lpstr>连接查询(5)</vt:lpstr>
      <vt:lpstr>连接查询(6)</vt:lpstr>
      <vt:lpstr>连接查询(7)</vt:lpstr>
      <vt:lpstr>连接查询(8)</vt:lpstr>
      <vt:lpstr>连接查询(9)</vt:lpstr>
      <vt:lpstr>连接查询(10)</vt:lpstr>
      <vt:lpstr>本次课小结</vt:lpstr>
      <vt:lpstr>PowerPoint 演示文稿</vt:lpstr>
      <vt:lpstr>SELECT语句格式复习 (1)</vt:lpstr>
      <vt:lpstr>SELECT语句格式复习 (2)</vt:lpstr>
      <vt:lpstr>子查询 (1)</vt:lpstr>
      <vt:lpstr>子查询 (2)</vt:lpstr>
      <vt:lpstr>子查询 (3)</vt:lpstr>
      <vt:lpstr>子查询 (4)</vt:lpstr>
      <vt:lpstr>子查询 (5)</vt:lpstr>
      <vt:lpstr>子查询 (6)</vt:lpstr>
      <vt:lpstr>子查询 (7)</vt:lpstr>
      <vt:lpstr>子查询(8)</vt:lpstr>
      <vt:lpstr>子查询(9)</vt:lpstr>
      <vt:lpstr>子查询(8)</vt:lpstr>
      <vt:lpstr>子查询(8)</vt:lpstr>
      <vt:lpstr>子查询(9)</vt:lpstr>
      <vt:lpstr>子查询(10)</vt:lpstr>
      <vt:lpstr>子查询(11)</vt:lpstr>
      <vt:lpstr>子查询(12)</vt:lpstr>
      <vt:lpstr>子查询(13)</vt:lpstr>
      <vt:lpstr>PowerPoint 演示文稿</vt:lpstr>
      <vt:lpstr>游标的概念 (1)</vt:lpstr>
      <vt:lpstr>游标的管理 (2)</vt:lpstr>
      <vt:lpstr>游标的管理(3)</vt:lpstr>
      <vt:lpstr>游标的管理(4)</vt:lpstr>
      <vt:lpstr>游标的管理(5)</vt:lpstr>
      <vt:lpstr>游标的管理(6)</vt:lpstr>
      <vt:lpstr>游标的管理(7)</vt:lpstr>
      <vt:lpstr>游标的管理(8)</vt:lpstr>
      <vt:lpstr>游标的管理(9)</vt:lpstr>
      <vt:lpstr>游标的管理(10)</vt:lpstr>
      <vt:lpstr>游标的管理(11)</vt:lpstr>
      <vt:lpstr>利用游标修改和删除表数据(1)</vt:lpstr>
      <vt:lpstr>利用游标修改和删除表数据(2)</vt:lpstr>
      <vt:lpstr>本次课小结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数据查询 </dc:title>
  <dc:creator>weinima</dc:creator>
  <cp:lastModifiedBy>homezhou</cp:lastModifiedBy>
  <cp:revision>49</cp:revision>
  <dcterms:created xsi:type="dcterms:W3CDTF">2019-04-28T06:53:00Z</dcterms:created>
  <dcterms:modified xsi:type="dcterms:W3CDTF">2020-04-13T06:39:47Z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