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994" r:id="rId19"/>
    <p:sldId id="273" r:id="rId20"/>
    <p:sldId id="274" r:id="rId21"/>
    <p:sldId id="275" r:id="rId22"/>
    <p:sldId id="996" r:id="rId23"/>
    <p:sldId id="997" r:id="rId24"/>
    <p:sldId id="998" r:id="rId25"/>
    <p:sldId id="276" r:id="rId26"/>
    <p:sldId id="277" r:id="rId27"/>
    <p:sldId id="278" r:id="rId28"/>
    <p:sldId id="279" r:id="rId29"/>
    <p:sldId id="280" r:id="rId30"/>
    <p:sldId id="281" r:id="rId31"/>
    <p:sldId id="282" r:id="rId32"/>
    <p:sldId id="283" r:id="rId33"/>
    <p:sldId id="284" r:id="rId34"/>
    <p:sldId id="999"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4747"/>
    <a:srgbClr val="148B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1C633-5117-400F-BF30-69363C2318CA}" type="datetimeFigureOut">
              <a:rPr lang="zh-CN" altLang="en-US" smtClean="0"/>
              <a:t>2020/4/13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A3502-BCB2-4CF3-A9C8-9B27B3A4D78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a:noFill/>
        </p:spPr>
        <p:txBody>
          <a:bodyPr/>
          <a:lstStyle/>
          <a:p>
            <a:endParaRPr lang="en-US" altLang="zh-CN">
              <a:latin typeface="Arial" panose="020B0604020202020204" pitchFamily="34" charset="0"/>
            </a:endParaRPr>
          </a:p>
        </p:txBody>
      </p:sp>
      <p:sp>
        <p:nvSpPr>
          <p:cNvPr id="47108" name="Slide Number Placeholder 3"/>
          <p:cNvSpPr>
            <a:spLocks noGrp="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FD0065-B507-4BD4-907B-73960D1BF75B}" type="slidenum">
              <a:rPr lang="en-US" altLang="zh-CN"/>
              <a:t>1</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26DB5995-62BE-4B73-9A7C-6EEB6E29A3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852623C0-5D05-4343-9E11-7E93D6F4CF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1C787974-1EF6-4288-99DD-BD45FD118C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anose="020B0604030504040204" pitchFamily="34" charset="0"/>
                <a:ea typeface="微软雅黑" panose="020B0503020204020204" pitchFamily="34" charset="-122"/>
              </a:defRPr>
            </a:lvl1pPr>
            <a:lvl2pPr marL="742950" indent="-285750" eaLnBrk="0" hangingPunct="0">
              <a:defRPr>
                <a:solidFill>
                  <a:schemeClr val="tx1"/>
                </a:solidFill>
                <a:latin typeface="Verdana" panose="020B0604030504040204" pitchFamily="34" charset="0"/>
                <a:ea typeface="微软雅黑" panose="020B0503020204020204" pitchFamily="34" charset="-122"/>
              </a:defRPr>
            </a:lvl2pPr>
            <a:lvl3pPr marL="1143000" indent="-228600" eaLnBrk="0" hangingPunct="0">
              <a:defRPr>
                <a:solidFill>
                  <a:schemeClr val="tx1"/>
                </a:solidFill>
                <a:latin typeface="Verdana" panose="020B0604030504040204" pitchFamily="34" charset="0"/>
                <a:ea typeface="微软雅黑" panose="020B0503020204020204" pitchFamily="34" charset="-122"/>
              </a:defRPr>
            </a:lvl3pPr>
            <a:lvl4pPr marL="1600200" indent="-228600" eaLnBrk="0" hangingPunct="0">
              <a:defRPr>
                <a:solidFill>
                  <a:schemeClr val="tx1"/>
                </a:solidFill>
                <a:latin typeface="Verdana" panose="020B0604030504040204" pitchFamily="34" charset="0"/>
                <a:ea typeface="微软雅黑" panose="020B0503020204020204" pitchFamily="34" charset="-122"/>
              </a:defRPr>
            </a:lvl4pPr>
            <a:lvl5pPr marL="2057400" indent="-228600" eaLnBrk="0" hangingPunct="0">
              <a:defRPr>
                <a:solidFill>
                  <a:schemeClr val="tx1"/>
                </a:solidFill>
                <a:latin typeface="Verdana" panose="020B060403050404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微软雅黑" panose="020B0503020204020204" pitchFamily="34" charset="-122"/>
              </a:defRPr>
            </a:lvl9pPr>
          </a:lstStyle>
          <a:p>
            <a:pPr eaLnBrk="1" hangingPunct="1"/>
            <a:fld id="{F9B4D05A-54A1-415E-B5A8-7D813164C33E}" type="slidenum">
              <a:rPr lang="zh-CN" altLang="en-US"/>
              <a:pPr eaLnBrk="1" hangingPunct="1"/>
              <a:t>18</a:t>
            </a:fld>
            <a:endParaRPr lang="zh-CN" altLang="en-US"/>
          </a:p>
        </p:txBody>
      </p:sp>
    </p:spTree>
    <p:extLst>
      <p:ext uri="{BB962C8B-B14F-4D97-AF65-F5344CB8AC3E}">
        <p14:creationId xmlns:p14="http://schemas.microsoft.com/office/powerpoint/2010/main" val="172865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fld id="{E917288C-F359-4782-9C3A-EAF2FFD201FB}" type="datetimeFigureOut">
              <a:rPr lang="zh-CN" altLang="en-US" smtClean="0"/>
              <a:t>2020/4/13</a:t>
            </a:fld>
            <a:endParaRPr lang="zh-CN" altLang="en-US"/>
          </a:p>
        </p:txBody>
      </p:sp>
      <p:sp>
        <p:nvSpPr>
          <p:cNvPr id="6" name="Rectangle 5"/>
          <p:cNvSpPr>
            <a:spLocks noGrp="1" noChangeArrowheads="1"/>
          </p:cNvSpPr>
          <p:nvPr>
            <p:ph type="sldNum" sz="quarter" idx="11"/>
          </p:nvPr>
        </p:nvSpPr>
        <p:spPr/>
        <p:txBody>
          <a:bodyPr/>
          <a:lstStyle>
            <a:lvl1pPr>
              <a:defRPr/>
            </a:lvl1pPr>
          </a:lstStyle>
          <a:p>
            <a:fld id="{C88CC905-C118-4FF9-B833-E00A08F42985}"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fld id="{DAED689A-E4B8-4C39-8E6D-0DFEBE35E9CD}" type="datetime1">
              <a:rPr lang="zh-CN" altLang="en-US" smtClean="0"/>
              <a:t>2020/4/13</a:t>
            </a:fld>
            <a:endParaRPr lang="en-US" altLang="zh-CN"/>
          </a:p>
        </p:txBody>
      </p:sp>
      <p:sp>
        <p:nvSpPr>
          <p:cNvPr id="7" name="Rectangle 5"/>
          <p:cNvSpPr>
            <a:spLocks noGrp="1" noChangeArrowheads="1"/>
          </p:cNvSpPr>
          <p:nvPr>
            <p:ph type="sldNum" sz="quarter" idx="11"/>
          </p:nvPr>
        </p:nvSpPr>
        <p:spPr/>
        <p:txBody>
          <a:bodyPr/>
          <a:lstStyle>
            <a:lvl1pPr>
              <a:defRPr/>
            </a:lvl1pPr>
          </a:lstStyle>
          <a:p>
            <a:fld id="{D6A8B905-9851-447A-9AFD-1FA8924CC026}" type="slidenum">
              <a:rPr lang="en-US" altLang="zh-CN" smtClean="0"/>
              <a:t>‹#›</a:t>
            </a:fld>
            <a:r>
              <a:rPr lang="en-US" altLang="zh-CN"/>
              <a:t>/31</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fld id="{E917288C-F359-4782-9C3A-EAF2FFD201FB}" type="datetimeFigureOut">
              <a:rPr lang="zh-CN" altLang="en-US" smtClean="0"/>
              <a:t>2020/4/13</a:t>
            </a:fld>
            <a:endParaRPr lang="zh-CN" altLang="en-US"/>
          </a:p>
        </p:txBody>
      </p:sp>
      <p:sp>
        <p:nvSpPr>
          <p:cNvPr id="5" name="Rectangle 5"/>
          <p:cNvSpPr>
            <a:spLocks noGrp="1" noChangeArrowheads="1"/>
          </p:cNvSpPr>
          <p:nvPr>
            <p:ph type="sldNum" sz="quarter" idx="11"/>
          </p:nvPr>
        </p:nvSpPr>
        <p:spPr/>
        <p:txBody>
          <a:bodyPr/>
          <a:lstStyle>
            <a:lvl1pPr>
              <a:defRPr/>
            </a:lvl1pPr>
          </a:lstStyle>
          <a:p>
            <a:fld id="{C88CC905-C118-4FF9-B833-E00A08F4298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E917288C-F359-4782-9C3A-EAF2FFD201FB}" type="datetimeFigureOut">
              <a:rPr lang="zh-CN" altLang="en-US" smtClean="0"/>
              <a:t>2020/4/13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8CC905-C118-4FF9-B833-E00A08F4298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E917288C-F359-4782-9C3A-EAF2FFD201FB}" type="datetimeFigureOut">
              <a:rPr lang="zh-CN" altLang="en-US" smtClean="0"/>
              <a:t>2020/4/13</a:t>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C88CC905-C118-4FF9-B833-E00A08F4298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serv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1038" y="1712913"/>
            <a:ext cx="4527550" cy="327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3"/>
          <p:cNvSpPr txBox="1">
            <a:spLocks noChangeArrowheads="1"/>
          </p:cNvSpPr>
          <p:nvPr/>
        </p:nvSpPr>
        <p:spPr bwMode="auto">
          <a:xfrm>
            <a:off x="6478589" y="2209801"/>
            <a:ext cx="3684587"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zh-CN" altLang="en-US" sz="3200" b="1">
                <a:solidFill>
                  <a:srgbClr val="4DA9DB"/>
                </a:solidFill>
                <a:latin typeface="Georgia" panose="02040502050405020303" pitchFamily="18" charset="0"/>
              </a:rPr>
              <a:t>第</a:t>
            </a:r>
            <a:r>
              <a:rPr lang="en-US" altLang="zh-CN" sz="3200" b="1">
                <a:solidFill>
                  <a:srgbClr val="4DA9DB"/>
                </a:solidFill>
                <a:latin typeface="Georgia" panose="02040502050405020303" pitchFamily="18" charset="0"/>
              </a:rPr>
              <a:t>7</a:t>
            </a:r>
            <a:r>
              <a:rPr lang="zh-CN" altLang="en-US" sz="3200" b="1">
                <a:solidFill>
                  <a:srgbClr val="4DA9DB"/>
                </a:solidFill>
                <a:latin typeface="Georgia" panose="02040502050405020303" pitchFamily="18" charset="0"/>
              </a:rPr>
              <a:t>章</a:t>
            </a:r>
            <a:endParaRPr lang="en-US" altLang="zh-CN" sz="3200" b="1">
              <a:solidFill>
                <a:srgbClr val="4DA9DB"/>
              </a:solidFill>
              <a:latin typeface="Georgia" panose="02040502050405020303" pitchFamily="18" charset="0"/>
            </a:endParaRPr>
          </a:p>
          <a:p>
            <a:pPr algn="ctr" eaLnBrk="1" hangingPunct="1">
              <a:lnSpc>
                <a:spcPct val="150000"/>
              </a:lnSpc>
            </a:pPr>
            <a:r>
              <a:rPr lang="zh-CN" altLang="en-US" sz="3600" b="1">
                <a:solidFill>
                  <a:srgbClr val="E4A241"/>
                </a:solidFill>
                <a:latin typeface="Georgia" panose="02040502050405020303" pitchFamily="18" charset="0"/>
              </a:rPr>
              <a:t>视图和索引 </a:t>
            </a:r>
            <a:endParaRPr lang="en-US" altLang="zh-CN" sz="3600" b="1">
              <a:solidFill>
                <a:srgbClr val="E4A241"/>
              </a:solidFill>
              <a:latin typeface="Georgia" panose="02040502050405020303" pitchFamily="18" charset="0"/>
            </a:endParaRPr>
          </a:p>
        </p:txBody>
      </p:sp>
      <p:pic>
        <p:nvPicPr>
          <p:cNvPr id="8196" name="Picture 4" descr="dot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734175" y="4489451"/>
            <a:ext cx="3429000"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TextBox 6"/>
          <p:cNvSpPr txBox="1">
            <a:spLocks noChangeArrowheads="1"/>
          </p:cNvSpPr>
          <p:nvPr/>
        </p:nvSpPr>
        <p:spPr bwMode="auto">
          <a:xfrm>
            <a:off x="7239001" y="4551363"/>
            <a:ext cx="2462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solidFill>
                  <a:srgbClr val="7C7C7C"/>
                </a:solidFill>
                <a:cs typeface="Arial" panose="020B0604020202020204" pitchFamily="34" charset="0"/>
              </a:rPr>
              <a:t>数据库原理及应用</a:t>
            </a:r>
            <a:endParaRPr lang="en-US" altLang="zh-CN" sz="2000">
              <a:solidFill>
                <a:srgbClr val="7C7C7C"/>
              </a:solidFill>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a:xfrm>
            <a:off x="2351089" y="-103188"/>
            <a:ext cx="7793037" cy="795338"/>
          </a:xfrm>
          <a:noFill/>
        </p:spPr>
        <p:txBody>
          <a:bodyPr>
            <a:normAutofit fontScale="90000"/>
          </a:bodyPr>
          <a:lstStyle/>
          <a:p>
            <a:r>
              <a:rPr lang="zh-CN" altLang="en-US" sz="3600" dirty="0"/>
              <a:t>修改视图 </a:t>
            </a:r>
            <a:r>
              <a:rPr lang="en-US" altLang="zh-CN" sz="3600" dirty="0"/>
              <a:t>(7)</a:t>
            </a:r>
            <a:r>
              <a:rPr lang="en-US" altLang="zh-CN" dirty="0"/>
              <a:t> </a:t>
            </a:r>
          </a:p>
        </p:txBody>
      </p:sp>
      <p:sp>
        <p:nvSpPr>
          <p:cNvPr id="12292" name="Rectangle 2"/>
          <p:cNvSpPr>
            <a:spLocks noGrp="1" noChangeArrowheads="1"/>
          </p:cNvSpPr>
          <p:nvPr>
            <p:ph idx="1"/>
          </p:nvPr>
        </p:nvSpPr>
        <p:spPr>
          <a:xfrm>
            <a:off x="873760" y="479426"/>
            <a:ext cx="10932160" cy="5876925"/>
          </a:xfrm>
        </p:spPr>
        <p:txBody>
          <a:bodyPr rtlCol="0">
            <a:normAutofit fontScale="90000" lnSpcReduction="10000"/>
          </a:bodyPr>
          <a:lstStyle/>
          <a:p>
            <a:pPr fontAlgn="auto">
              <a:lnSpc>
                <a:spcPct val="150000"/>
              </a:lnSpc>
              <a:spcBef>
                <a:spcPts val="0"/>
              </a:spcBef>
              <a:spcAft>
                <a:spcPct val="30000"/>
              </a:spcAft>
              <a:buClr>
                <a:schemeClr val="hlink"/>
              </a:buClr>
              <a:buSzPct val="95000"/>
              <a:buFont typeface="Wingdings" panose="05000000000000000000" pitchFamily="2" charset="2"/>
              <a:buChar char="v"/>
              <a:defRPr/>
            </a:pPr>
            <a:r>
              <a:rPr lang="zh-CN" altLang="en-US" sz="2400" dirty="0">
                <a:solidFill>
                  <a:srgbClr val="148BD4"/>
                </a:solidFill>
              </a:rPr>
              <a:t>使用</a:t>
            </a:r>
            <a:r>
              <a:rPr lang="en-US" altLang="zh-CN" sz="2400" dirty="0">
                <a:solidFill>
                  <a:srgbClr val="148BD4"/>
                </a:solidFill>
              </a:rPr>
              <a:t>T-SQL</a:t>
            </a:r>
            <a:r>
              <a:rPr lang="zh-CN" altLang="en-US" sz="2400" dirty="0">
                <a:solidFill>
                  <a:srgbClr val="148BD4"/>
                </a:solidFill>
              </a:rPr>
              <a:t>语句</a:t>
            </a:r>
            <a:endParaRPr lang="zh-CN" altLang="en-US" dirty="0">
              <a:solidFill>
                <a:srgbClr val="0000CC"/>
              </a:solidFill>
            </a:endParaRPr>
          </a:p>
          <a:p>
            <a:pPr fontAlgn="auto">
              <a:lnSpc>
                <a:spcPct val="150000"/>
              </a:lnSpc>
              <a:spcBef>
                <a:spcPts val="0"/>
              </a:spcBef>
              <a:buNone/>
              <a:defRPr/>
            </a:pPr>
            <a:r>
              <a:rPr lang="en-US" altLang="zh-CN" sz="1800" dirty="0"/>
              <a:t>T-SQL</a:t>
            </a:r>
            <a:r>
              <a:rPr lang="zh-CN" altLang="en-US" sz="1800" dirty="0"/>
              <a:t>提供了</a:t>
            </a:r>
            <a:r>
              <a:rPr lang="en-US" altLang="zh-CN" sz="1800" dirty="0"/>
              <a:t>ALTER VIEW</a:t>
            </a:r>
            <a:r>
              <a:rPr lang="zh-CN" altLang="en-US" sz="1800" dirty="0"/>
              <a:t>语句修改视图，语句格式如下：</a:t>
            </a:r>
          </a:p>
          <a:p>
            <a:pPr fontAlgn="auto">
              <a:lnSpc>
                <a:spcPct val="150000"/>
              </a:lnSpc>
              <a:spcBef>
                <a:spcPts val="0"/>
              </a:spcBef>
              <a:buNone/>
              <a:defRPr/>
            </a:pPr>
            <a:r>
              <a:rPr lang="zh-CN" altLang="en-US" sz="1800" dirty="0">
                <a:solidFill>
                  <a:srgbClr val="006600"/>
                </a:solidFill>
              </a:rPr>
              <a:t>     </a:t>
            </a:r>
            <a:r>
              <a:rPr lang="en-US" altLang="zh-CN" sz="1800" dirty="0">
                <a:solidFill>
                  <a:srgbClr val="006600"/>
                </a:solidFill>
              </a:rPr>
              <a:t>ALTER VIEW &lt;</a:t>
            </a:r>
            <a:r>
              <a:rPr lang="zh-CN" altLang="en-US" sz="1800" dirty="0">
                <a:solidFill>
                  <a:srgbClr val="006600"/>
                </a:solidFill>
              </a:rPr>
              <a:t>视图名</a:t>
            </a:r>
            <a:r>
              <a:rPr lang="en-US" altLang="zh-CN" sz="1800" dirty="0">
                <a:solidFill>
                  <a:srgbClr val="006600"/>
                </a:solidFill>
              </a:rPr>
              <a:t>&gt;[(&lt;</a:t>
            </a:r>
            <a:r>
              <a:rPr lang="zh-CN" altLang="en-US" sz="1800" dirty="0">
                <a:solidFill>
                  <a:srgbClr val="006600"/>
                </a:solidFill>
              </a:rPr>
              <a:t>列名</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 ])] </a:t>
            </a:r>
          </a:p>
          <a:p>
            <a:pPr fontAlgn="auto">
              <a:lnSpc>
                <a:spcPct val="150000"/>
              </a:lnSpc>
              <a:spcBef>
                <a:spcPts val="0"/>
              </a:spcBef>
              <a:buNone/>
              <a:defRPr/>
            </a:pPr>
            <a:r>
              <a:rPr lang="en-US" altLang="zh-CN" sz="1800" dirty="0">
                <a:solidFill>
                  <a:srgbClr val="006600"/>
                </a:solidFill>
              </a:rPr>
              <a:t>     AS </a:t>
            </a:r>
          </a:p>
          <a:p>
            <a:pPr fontAlgn="auto">
              <a:lnSpc>
                <a:spcPct val="150000"/>
              </a:lnSpc>
              <a:spcBef>
                <a:spcPts val="0"/>
              </a:spcBef>
              <a:buNone/>
              <a:defRPr/>
            </a:pPr>
            <a:r>
              <a:rPr lang="en-US" altLang="zh-CN" sz="1800" dirty="0">
                <a:solidFill>
                  <a:srgbClr val="006600"/>
                </a:solidFill>
              </a:rPr>
              <a:t>     &lt;SELECT</a:t>
            </a:r>
            <a:r>
              <a:rPr lang="zh-CN" altLang="en-US" sz="1800" dirty="0">
                <a:solidFill>
                  <a:srgbClr val="006600"/>
                </a:solidFill>
              </a:rPr>
              <a:t>查询子句</a:t>
            </a:r>
            <a:r>
              <a:rPr lang="en-US" altLang="zh-CN" sz="1800" dirty="0">
                <a:solidFill>
                  <a:srgbClr val="006600"/>
                </a:solidFill>
              </a:rPr>
              <a:t>&gt; </a:t>
            </a:r>
          </a:p>
          <a:p>
            <a:pPr fontAlgn="auto">
              <a:lnSpc>
                <a:spcPct val="150000"/>
              </a:lnSpc>
              <a:spcBef>
                <a:spcPts val="0"/>
              </a:spcBef>
              <a:buNone/>
              <a:defRPr/>
            </a:pPr>
            <a:r>
              <a:rPr lang="en-US" altLang="zh-CN" sz="1800" dirty="0">
                <a:solidFill>
                  <a:srgbClr val="006600"/>
                </a:solidFill>
              </a:rPr>
              <a:t>     [WITH CHECK OPTION]</a:t>
            </a:r>
          </a:p>
          <a:p>
            <a:pPr fontAlgn="auto">
              <a:lnSpc>
                <a:spcPct val="150000"/>
              </a:lnSpc>
              <a:spcBef>
                <a:spcPts val="0"/>
              </a:spcBef>
              <a:buNone/>
              <a:defRPr/>
            </a:pPr>
            <a:r>
              <a:rPr lang="zh-CN" altLang="en-US" sz="1800" dirty="0">
                <a:solidFill>
                  <a:srgbClr val="006600"/>
                </a:solidFill>
              </a:rPr>
              <a:t>例</a:t>
            </a:r>
            <a:r>
              <a:rPr lang="en-US" altLang="zh-CN" sz="1800" dirty="0">
                <a:solidFill>
                  <a:srgbClr val="006600"/>
                </a:solidFill>
              </a:rPr>
              <a:t>7.5</a:t>
            </a:r>
            <a:r>
              <a:rPr lang="en-US" altLang="zh-CN" sz="1800" dirty="0"/>
              <a:t> </a:t>
            </a:r>
            <a:r>
              <a:rPr lang="zh-CN" altLang="en-US" sz="1800" dirty="0"/>
              <a:t>修改例</a:t>
            </a:r>
            <a:r>
              <a:rPr lang="en-US" altLang="zh-CN" sz="1800" dirty="0"/>
              <a:t>7.2</a:t>
            </a:r>
            <a:r>
              <a:rPr lang="zh-CN" altLang="en-US" sz="1800" dirty="0"/>
              <a:t>中视图</a:t>
            </a:r>
            <a:r>
              <a:rPr lang="en-US" altLang="zh-CN" sz="1800" dirty="0"/>
              <a:t>V_MA</a:t>
            </a:r>
            <a:r>
              <a:rPr lang="zh-CN" altLang="en-US" sz="1800" dirty="0"/>
              <a:t>，并要求该视图只查询数学系（</a:t>
            </a:r>
            <a:r>
              <a:rPr lang="en-US" altLang="zh-CN" sz="1800" dirty="0"/>
              <a:t>MA</a:t>
            </a:r>
            <a:r>
              <a:rPr lang="zh-CN" altLang="en-US" sz="1800" dirty="0"/>
              <a:t>）的男学生。 </a:t>
            </a:r>
          </a:p>
          <a:p>
            <a:pPr fontAlgn="auto">
              <a:lnSpc>
                <a:spcPct val="150000"/>
              </a:lnSpc>
              <a:spcBef>
                <a:spcPts val="0"/>
              </a:spcBef>
              <a:buNone/>
              <a:defRPr/>
            </a:pPr>
            <a:r>
              <a:rPr lang="zh-CN" altLang="en-US" sz="1800" dirty="0"/>
              <a:t>    </a:t>
            </a:r>
            <a:r>
              <a:rPr lang="en-US" altLang="zh-CN" sz="1800" dirty="0"/>
              <a:t>USE JXGL</a:t>
            </a:r>
          </a:p>
          <a:p>
            <a:pPr fontAlgn="auto">
              <a:lnSpc>
                <a:spcPct val="150000"/>
              </a:lnSpc>
              <a:spcBef>
                <a:spcPts val="0"/>
              </a:spcBef>
              <a:buNone/>
              <a:defRPr/>
            </a:pPr>
            <a:r>
              <a:rPr lang="en-US" altLang="zh-CN" sz="1800" dirty="0"/>
              <a:t>    GO</a:t>
            </a:r>
          </a:p>
          <a:p>
            <a:pPr fontAlgn="auto">
              <a:lnSpc>
                <a:spcPct val="150000"/>
              </a:lnSpc>
              <a:spcBef>
                <a:spcPts val="0"/>
              </a:spcBef>
              <a:buNone/>
              <a:defRPr/>
            </a:pPr>
            <a:r>
              <a:rPr lang="en-US" altLang="zh-CN" sz="1800" dirty="0"/>
              <a:t>    ALTER VIEW V_MA</a:t>
            </a:r>
          </a:p>
          <a:p>
            <a:pPr fontAlgn="auto">
              <a:lnSpc>
                <a:spcPct val="150000"/>
              </a:lnSpc>
              <a:spcBef>
                <a:spcPts val="0"/>
              </a:spcBef>
              <a:buNone/>
              <a:defRPr/>
            </a:pPr>
            <a:r>
              <a:rPr lang="en-US" altLang="zh-CN" sz="1800" dirty="0"/>
              <a:t>    AS</a:t>
            </a:r>
          </a:p>
          <a:p>
            <a:pPr fontAlgn="auto">
              <a:lnSpc>
                <a:spcPct val="150000"/>
              </a:lnSpc>
              <a:spcBef>
                <a:spcPts val="0"/>
              </a:spcBef>
              <a:buNone/>
              <a:defRPr/>
            </a:pPr>
            <a:r>
              <a:rPr lang="en-US" altLang="zh-CN" sz="1800" dirty="0"/>
              <a:t>    SELECT SNO,SNAME,AGE</a:t>
            </a:r>
          </a:p>
          <a:p>
            <a:pPr fontAlgn="auto">
              <a:lnSpc>
                <a:spcPct val="150000"/>
              </a:lnSpc>
              <a:spcBef>
                <a:spcPts val="0"/>
              </a:spcBef>
              <a:buNone/>
              <a:defRPr/>
            </a:pPr>
            <a:r>
              <a:rPr lang="en-US" altLang="zh-CN" sz="1800" dirty="0"/>
              <a:t>    FROM S</a:t>
            </a:r>
          </a:p>
          <a:p>
            <a:pPr fontAlgn="auto">
              <a:lnSpc>
                <a:spcPct val="150000"/>
              </a:lnSpc>
              <a:spcBef>
                <a:spcPts val="0"/>
              </a:spcBef>
              <a:buNone/>
              <a:defRPr/>
            </a:pPr>
            <a:r>
              <a:rPr lang="en-US" altLang="zh-CN" sz="1800" dirty="0"/>
              <a:t>    WHERE SDEPT='MA' AND SEX='M'</a:t>
            </a:r>
          </a:p>
          <a:p>
            <a:pPr fontAlgn="auto">
              <a:lnSpc>
                <a:spcPct val="150000"/>
              </a:lnSpc>
              <a:spcBef>
                <a:spcPts val="0"/>
              </a:spcBef>
              <a:buNone/>
              <a:defRPr/>
            </a:pPr>
            <a:r>
              <a:rPr lang="en-US" altLang="zh-CN" sz="1800" dirty="0"/>
              <a:t>    WITH CHECK OPTION</a:t>
            </a:r>
          </a:p>
          <a:p>
            <a:pPr fontAlgn="auto">
              <a:lnSpc>
                <a:spcPct val="150000"/>
              </a:lnSpc>
              <a:spcBef>
                <a:spcPts val="0"/>
              </a:spcBef>
              <a:buNone/>
              <a:defRPr/>
            </a:pPr>
            <a:r>
              <a:rPr lang="en-US" altLang="zh-CN" sz="1800" dirty="0"/>
              <a:t>    GO</a:t>
            </a:r>
          </a:p>
        </p:txBody>
      </p:sp>
      <p:sp>
        <p:nvSpPr>
          <p:cNvPr id="4" name="日期占位符 3"/>
          <p:cNvSpPr>
            <a:spLocks noGrp="1"/>
          </p:cNvSpPr>
          <p:nvPr>
            <p:ph type="dt" sz="half" idx="10"/>
          </p:nvPr>
        </p:nvSpPr>
        <p:spPr/>
        <p:txBody>
          <a:bodyPr/>
          <a:lstStyle/>
          <a:p>
            <a:pPr>
              <a:defRPr/>
            </a:pPr>
            <a:fld id="{DEB38D5F-2849-4531-83CB-3EC9FF6CC979}"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DFE7AA3-72E3-4067-81A6-359DADF53FBB}" type="slidenum">
              <a:rPr lang="en-US" altLang="zh-CN">
                <a:solidFill>
                  <a:srgbClr val="898989"/>
                </a:solidFill>
              </a:rPr>
              <a:t>10</a:t>
            </a:fld>
            <a:r>
              <a:rPr lang="en-US" altLang="zh-CN">
                <a:solidFill>
                  <a:srgbClr val="898989"/>
                </a:solidFill>
              </a:rPr>
              <a:t>/31</a:t>
            </a:r>
          </a:p>
        </p:txBody>
      </p:sp>
    </p:spTree>
  </p:cSld>
  <p:clrMapOvr>
    <a:masterClrMapping/>
  </p:clrMapOvr>
  <p:transition>
    <p:plu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删除视图 </a:t>
            </a:r>
            <a:r>
              <a:rPr lang="zh-CN" altLang="en-US"/>
              <a:t> </a:t>
            </a:r>
          </a:p>
        </p:txBody>
      </p:sp>
      <p:sp>
        <p:nvSpPr>
          <p:cNvPr id="13316" name="Rectangle 2"/>
          <p:cNvSpPr>
            <a:spLocks noGrp="1" noChangeArrowheads="1"/>
          </p:cNvSpPr>
          <p:nvPr>
            <p:ph idx="1"/>
          </p:nvPr>
        </p:nvSpPr>
        <p:spPr>
          <a:xfrm>
            <a:off x="761207" y="858521"/>
            <a:ext cx="10972800" cy="4525963"/>
          </a:xfrm>
        </p:spPr>
        <p:txBody>
          <a:bodyPr rtlCol="0">
            <a:normAutofit fontScale="57500" lnSpcReduction="20000"/>
          </a:bodyPr>
          <a:lstStyle/>
          <a:p>
            <a:pPr fontAlgn="auto">
              <a:lnSpc>
                <a:spcPct val="150000"/>
              </a:lnSpc>
              <a:spcBef>
                <a:spcPts val="0"/>
              </a:spcBef>
              <a:spcAft>
                <a:spcPct val="30000"/>
              </a:spcAft>
              <a:buClr>
                <a:schemeClr val="hlink"/>
              </a:buClr>
              <a:buSzPct val="95000"/>
              <a:buFont typeface="Wingdings" panose="05000000000000000000" pitchFamily="2" charset="2"/>
              <a:buChar char="v"/>
              <a:defRPr/>
            </a:pPr>
            <a:r>
              <a:rPr lang="zh-CN" altLang="en-US" sz="2400" dirty="0">
                <a:solidFill>
                  <a:srgbClr val="148BD4"/>
                </a:solidFill>
              </a:rPr>
              <a:t>使用</a:t>
            </a:r>
            <a:r>
              <a:rPr lang="en-US" altLang="zh-CN" sz="2400" dirty="0">
                <a:solidFill>
                  <a:srgbClr val="148BD4"/>
                </a:solidFill>
              </a:rPr>
              <a:t>SSMS</a:t>
            </a:r>
            <a:r>
              <a:rPr lang="zh-CN" altLang="en-US" sz="2400" dirty="0">
                <a:solidFill>
                  <a:srgbClr val="148BD4"/>
                </a:solidFill>
              </a:rPr>
              <a:t>图形化方式</a:t>
            </a:r>
            <a:endParaRPr lang="zh-CN" altLang="en-US" sz="2400" dirty="0">
              <a:solidFill>
                <a:srgbClr val="0000CC"/>
              </a:solidFill>
            </a:endParaRPr>
          </a:p>
          <a:p>
            <a:pPr fontAlgn="auto">
              <a:lnSpc>
                <a:spcPct val="150000"/>
              </a:lnSpc>
              <a:spcBef>
                <a:spcPts val="0"/>
              </a:spcBef>
              <a:buNone/>
              <a:defRPr/>
            </a:pPr>
            <a:r>
              <a:rPr lang="en-US" altLang="zh-CN" dirty="0"/>
              <a:t>(1) </a:t>
            </a:r>
            <a:r>
              <a:rPr lang="zh-CN" altLang="en-US" dirty="0"/>
              <a:t>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文件夹，并进一步展开视图所在数据库文件夹。</a:t>
            </a:r>
          </a:p>
          <a:p>
            <a:pPr fontAlgn="auto">
              <a:lnSpc>
                <a:spcPct val="150000"/>
              </a:lnSpc>
              <a:spcBef>
                <a:spcPts val="0"/>
              </a:spcBef>
              <a:buNone/>
              <a:defRPr/>
            </a:pPr>
            <a:r>
              <a:rPr lang="en-US" altLang="zh-CN" dirty="0"/>
              <a:t>(2) </a:t>
            </a:r>
            <a:r>
              <a:rPr lang="zh-CN" altLang="en-US" dirty="0"/>
              <a:t>展开</a:t>
            </a:r>
            <a:r>
              <a:rPr lang="zh-CN" altLang="en-US" dirty="0">
                <a:latin typeface="Arial" panose="020B0604020202020204" pitchFamily="34" charset="0"/>
              </a:rPr>
              <a:t>“</a:t>
            </a:r>
            <a:r>
              <a:rPr lang="zh-CN" altLang="en-US" dirty="0"/>
              <a:t>视图</a:t>
            </a:r>
            <a:r>
              <a:rPr lang="zh-CN" altLang="en-US" dirty="0">
                <a:latin typeface="Arial" panose="020B0604020202020204" pitchFamily="34" charset="0"/>
              </a:rPr>
              <a:t>”</a:t>
            </a:r>
            <a:r>
              <a:rPr lang="zh-CN" altLang="en-US" dirty="0"/>
              <a:t>选项，右击要删除的视图，在弹出的快捷菜单中选择</a:t>
            </a:r>
            <a:r>
              <a:rPr lang="zh-CN" altLang="en-US" dirty="0">
                <a:latin typeface="Arial" panose="020B0604020202020204" pitchFamily="34" charset="0"/>
              </a:rPr>
              <a:t>“</a:t>
            </a:r>
            <a:r>
              <a:rPr lang="zh-CN" altLang="en-US" dirty="0"/>
              <a:t>删除</a:t>
            </a:r>
            <a:r>
              <a:rPr lang="zh-CN" altLang="en-US" dirty="0">
                <a:latin typeface="Arial" panose="020B0604020202020204" pitchFamily="34" charset="0"/>
              </a:rPr>
              <a:t>”</a:t>
            </a:r>
            <a:r>
              <a:rPr lang="zh-CN" altLang="en-US" dirty="0"/>
              <a:t>菜单项，进入</a:t>
            </a:r>
            <a:r>
              <a:rPr lang="zh-CN" altLang="en-US" dirty="0">
                <a:latin typeface="Arial" panose="020B0604020202020204" pitchFamily="34" charset="0"/>
              </a:rPr>
              <a:t>“</a:t>
            </a:r>
            <a:r>
              <a:rPr lang="zh-CN" altLang="en-US" dirty="0"/>
              <a:t>删除对象</a:t>
            </a:r>
            <a:r>
              <a:rPr lang="zh-CN" altLang="en-US" dirty="0">
                <a:latin typeface="Arial" panose="020B0604020202020204" pitchFamily="34" charset="0"/>
              </a:rPr>
              <a:t>”</a:t>
            </a:r>
            <a:r>
              <a:rPr lang="zh-CN" altLang="en-US" dirty="0"/>
              <a:t>窗口，单击</a:t>
            </a:r>
            <a:r>
              <a:rPr lang="zh-CN" altLang="en-US" dirty="0">
                <a:latin typeface="Arial" panose="020B0604020202020204" pitchFamily="34" charset="0"/>
              </a:rPr>
              <a:t>“</a:t>
            </a:r>
            <a:r>
              <a:rPr lang="zh-CN" altLang="en-US" dirty="0"/>
              <a:t>确定</a:t>
            </a:r>
            <a:r>
              <a:rPr lang="zh-CN" altLang="en-US" dirty="0">
                <a:latin typeface="Arial" panose="020B0604020202020204" pitchFamily="34" charset="0"/>
              </a:rPr>
              <a:t>”</a:t>
            </a:r>
            <a:r>
              <a:rPr lang="zh-CN" altLang="en-US" dirty="0"/>
              <a:t>按钮就可以删除视图。</a:t>
            </a:r>
            <a:endParaRPr lang="en-US" altLang="zh-CN" dirty="0"/>
          </a:p>
          <a:p>
            <a:pPr fontAlgn="auto">
              <a:lnSpc>
                <a:spcPct val="150000"/>
              </a:lnSpc>
              <a:spcBef>
                <a:spcPts val="0"/>
              </a:spcBef>
              <a:buNone/>
              <a:defRPr/>
            </a:pPr>
            <a:endParaRPr lang="zh-CN" altLang="en-US" dirty="0"/>
          </a:p>
          <a:p>
            <a:pPr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2400" dirty="0">
                <a:solidFill>
                  <a:srgbClr val="148BD4"/>
                </a:solidFill>
              </a:rPr>
              <a:t>使用</a:t>
            </a:r>
            <a:r>
              <a:rPr lang="en-US" altLang="zh-CN" sz="2400" dirty="0">
                <a:solidFill>
                  <a:srgbClr val="148BD4"/>
                </a:solidFill>
              </a:rPr>
              <a:t>T-SQL</a:t>
            </a:r>
            <a:r>
              <a:rPr lang="zh-CN" altLang="en-US" sz="2400" dirty="0">
                <a:solidFill>
                  <a:srgbClr val="148BD4"/>
                </a:solidFill>
              </a:rPr>
              <a:t>语句</a:t>
            </a:r>
            <a:endParaRPr lang="zh-CN" altLang="en-US" sz="2400" dirty="0">
              <a:solidFill>
                <a:srgbClr val="0000CC"/>
              </a:solidFill>
            </a:endParaRPr>
          </a:p>
          <a:p>
            <a:pPr fontAlgn="auto">
              <a:lnSpc>
                <a:spcPct val="150000"/>
              </a:lnSpc>
              <a:spcBef>
                <a:spcPts val="0"/>
              </a:spcBef>
              <a:buNone/>
              <a:defRPr/>
            </a:pPr>
            <a:r>
              <a:rPr lang="en-US" altLang="zh-CN" dirty="0"/>
              <a:t>T-SQL</a:t>
            </a:r>
            <a:r>
              <a:rPr lang="zh-CN" altLang="en-US" dirty="0"/>
              <a:t>提供了</a:t>
            </a:r>
            <a:r>
              <a:rPr lang="en-US" altLang="zh-CN" dirty="0"/>
              <a:t>DROP VIEW</a:t>
            </a:r>
            <a:r>
              <a:rPr lang="zh-CN" altLang="en-US" dirty="0"/>
              <a:t>语句删除视图，语句格式如下：</a:t>
            </a:r>
          </a:p>
          <a:p>
            <a:pPr fontAlgn="auto">
              <a:lnSpc>
                <a:spcPct val="150000"/>
              </a:lnSpc>
              <a:spcBef>
                <a:spcPts val="0"/>
              </a:spcBef>
              <a:spcAft>
                <a:spcPct val="20000"/>
              </a:spcAft>
              <a:buFont typeface="Wingdings" panose="05000000000000000000" pitchFamily="2" charset="2"/>
              <a:buNone/>
              <a:defRPr/>
            </a:pPr>
            <a:r>
              <a:rPr lang="zh-CN" altLang="en-US" dirty="0">
                <a:solidFill>
                  <a:srgbClr val="006600"/>
                </a:solidFill>
              </a:rPr>
              <a:t>     </a:t>
            </a:r>
            <a:r>
              <a:rPr lang="en-US" altLang="zh-CN" dirty="0">
                <a:solidFill>
                  <a:srgbClr val="006600"/>
                </a:solidFill>
              </a:rPr>
              <a:t>DROP VIEW &lt;</a:t>
            </a:r>
            <a:r>
              <a:rPr lang="zh-CN" altLang="en-US" dirty="0">
                <a:solidFill>
                  <a:srgbClr val="006600"/>
                </a:solidFill>
              </a:rPr>
              <a:t>视图名</a:t>
            </a:r>
            <a:r>
              <a:rPr lang="en-US" altLang="zh-CN" dirty="0">
                <a:solidFill>
                  <a:srgbClr val="006600"/>
                </a:solidFill>
              </a:rPr>
              <a:t>&gt;</a:t>
            </a:r>
          </a:p>
        </p:txBody>
      </p:sp>
      <p:sp>
        <p:nvSpPr>
          <p:cNvPr id="4" name="日期占位符 3"/>
          <p:cNvSpPr>
            <a:spLocks noGrp="1"/>
          </p:cNvSpPr>
          <p:nvPr>
            <p:ph type="dt" sz="half" idx="10"/>
          </p:nvPr>
        </p:nvSpPr>
        <p:spPr/>
        <p:txBody>
          <a:bodyPr/>
          <a:lstStyle/>
          <a:p>
            <a:pPr>
              <a:defRPr/>
            </a:pPr>
            <a:fld id="{63B7C364-1A62-42EC-B63D-758C78FCEAB5}"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14C5F9D-7F1A-4E1C-ADE4-26FC83F481AA}" type="slidenum">
              <a:rPr lang="en-US" altLang="zh-CN">
                <a:solidFill>
                  <a:srgbClr val="898989"/>
                </a:solidFill>
              </a:rPr>
              <a:t>11</a:t>
            </a:fld>
            <a:r>
              <a:rPr lang="en-US" altLang="zh-CN">
                <a:solidFill>
                  <a:srgbClr val="898989"/>
                </a:solidFill>
              </a:rPr>
              <a:t>/31</a:t>
            </a:r>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2351089" y="-100013"/>
            <a:ext cx="7793037" cy="795338"/>
          </a:xfrm>
          <a:noFill/>
        </p:spPr>
        <p:txBody>
          <a:bodyPr>
            <a:normAutofit fontScale="90000"/>
          </a:bodyPr>
          <a:lstStyle/>
          <a:p>
            <a:r>
              <a:rPr lang="en-US" altLang="zh-CN"/>
              <a:t> </a:t>
            </a:r>
            <a:r>
              <a:rPr lang="zh-CN" altLang="en-US" sz="3600"/>
              <a:t>使用视图 </a:t>
            </a:r>
            <a:r>
              <a:rPr lang="en-US" altLang="zh-CN" sz="3600"/>
              <a:t>(1)</a:t>
            </a:r>
            <a:r>
              <a:rPr lang="en-US" altLang="zh-CN"/>
              <a:t> </a:t>
            </a:r>
          </a:p>
        </p:txBody>
      </p:sp>
      <p:sp>
        <p:nvSpPr>
          <p:cNvPr id="14340" name="Rectangle 2"/>
          <p:cNvSpPr>
            <a:spLocks noGrp="1" noChangeArrowheads="1"/>
          </p:cNvSpPr>
          <p:nvPr>
            <p:ph idx="1"/>
          </p:nvPr>
        </p:nvSpPr>
        <p:spPr>
          <a:xfrm>
            <a:off x="609600" y="802640"/>
            <a:ext cx="11115040" cy="5002849"/>
          </a:xfrm>
        </p:spPr>
        <p:txBody>
          <a:bodyPr rtlCol="0">
            <a:normAutofit fontScale="52500" lnSpcReduction="20000"/>
          </a:bodyPr>
          <a:lstStyle/>
          <a:p>
            <a:pPr fontAlgn="auto">
              <a:lnSpc>
                <a:spcPct val="150000"/>
              </a:lnSpc>
              <a:spcBef>
                <a:spcPts val="0"/>
              </a:spcBef>
              <a:buClr>
                <a:schemeClr val="hlink"/>
              </a:buClr>
              <a:buSzPct val="95000"/>
              <a:buFont typeface="Wingdings" panose="05000000000000000000" pitchFamily="2" charset="2"/>
              <a:buChar char="v"/>
              <a:defRPr/>
            </a:pPr>
            <a:r>
              <a:rPr lang="zh-CN" altLang="en-US" sz="3200" dirty="0">
                <a:solidFill>
                  <a:srgbClr val="148BD4"/>
                </a:solidFill>
              </a:rPr>
              <a:t>数据查询</a:t>
            </a:r>
            <a:endParaRPr lang="zh-CN" altLang="en-US" sz="2400" dirty="0">
              <a:solidFill>
                <a:srgbClr val="0000CC"/>
              </a:solidFill>
            </a:endParaRPr>
          </a:p>
          <a:p>
            <a:pPr fontAlgn="auto">
              <a:lnSpc>
                <a:spcPct val="150000"/>
              </a:lnSpc>
              <a:spcBef>
                <a:spcPts val="0"/>
              </a:spcBef>
              <a:spcAft>
                <a:spcPct val="20000"/>
              </a:spcAft>
              <a:buFont typeface="Wingdings" panose="05000000000000000000" pitchFamily="2" charset="2"/>
              <a:buNone/>
              <a:defRPr/>
            </a:pPr>
            <a:r>
              <a:rPr lang="en-US" altLang="zh-CN" dirty="0">
                <a:solidFill>
                  <a:srgbClr val="E24747"/>
                </a:solidFill>
              </a:rPr>
              <a:t>(1) </a:t>
            </a:r>
            <a:r>
              <a:rPr lang="zh-CN" altLang="en-US" dirty="0">
                <a:solidFill>
                  <a:srgbClr val="E24747"/>
                </a:solidFill>
              </a:rPr>
              <a:t>使用</a:t>
            </a:r>
            <a:r>
              <a:rPr lang="en-US" altLang="zh-CN" dirty="0">
                <a:solidFill>
                  <a:srgbClr val="E24747"/>
                </a:solidFill>
              </a:rPr>
              <a:t>SSMS</a:t>
            </a:r>
            <a:r>
              <a:rPr lang="zh-CN" altLang="en-US" dirty="0">
                <a:solidFill>
                  <a:srgbClr val="E24747"/>
                </a:solidFill>
              </a:rPr>
              <a:t>图形化方式</a:t>
            </a:r>
            <a:endParaRPr lang="zh-CN" altLang="en-US" dirty="0">
              <a:solidFill>
                <a:srgbClr val="993300"/>
              </a:solidFill>
            </a:endParaRPr>
          </a:p>
          <a:p>
            <a:pPr fontAlgn="auto">
              <a:lnSpc>
                <a:spcPct val="150000"/>
              </a:lnSpc>
              <a:spcBef>
                <a:spcPts val="0"/>
              </a:spcBef>
              <a:buNone/>
              <a:defRPr/>
            </a:pPr>
            <a:r>
              <a:rPr lang="zh-CN" altLang="en-US" dirty="0"/>
              <a:t>① 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文件夹，并进一步展开视图所在数据库文件夹。</a:t>
            </a:r>
          </a:p>
          <a:p>
            <a:pPr fontAlgn="auto">
              <a:lnSpc>
                <a:spcPct val="150000"/>
              </a:lnSpc>
              <a:spcBef>
                <a:spcPts val="0"/>
              </a:spcBef>
              <a:buNone/>
              <a:defRPr/>
            </a:pPr>
            <a:r>
              <a:rPr lang="zh-CN" altLang="en-US" dirty="0"/>
              <a:t>② 展开</a:t>
            </a:r>
            <a:r>
              <a:rPr lang="zh-CN" altLang="en-US" dirty="0">
                <a:latin typeface="Arial" panose="020B0604020202020204" pitchFamily="34" charset="0"/>
              </a:rPr>
              <a:t>“</a:t>
            </a:r>
            <a:r>
              <a:rPr lang="zh-CN" altLang="en-US" dirty="0"/>
              <a:t>视图</a:t>
            </a:r>
            <a:r>
              <a:rPr lang="zh-CN" altLang="en-US" dirty="0">
                <a:latin typeface="Arial" panose="020B0604020202020204" pitchFamily="34" charset="0"/>
              </a:rPr>
              <a:t>”</a:t>
            </a:r>
            <a:r>
              <a:rPr lang="zh-CN" altLang="en-US" dirty="0"/>
              <a:t>选项，右击要查询数据的视图，在弹出的快捷菜单中选择</a:t>
            </a:r>
            <a:r>
              <a:rPr lang="zh-CN" altLang="en-US" dirty="0">
                <a:latin typeface="Arial" panose="020B0604020202020204" pitchFamily="34" charset="0"/>
              </a:rPr>
              <a:t>“</a:t>
            </a:r>
            <a:r>
              <a:rPr lang="zh-CN" altLang="en-US" dirty="0"/>
              <a:t>选择前</a:t>
            </a:r>
            <a:r>
              <a:rPr lang="en-US" altLang="zh-CN" dirty="0"/>
              <a:t>1000</a:t>
            </a:r>
            <a:r>
              <a:rPr lang="zh-CN" altLang="en-US" dirty="0"/>
              <a:t>行</a:t>
            </a:r>
            <a:r>
              <a:rPr lang="zh-CN" altLang="en-US" dirty="0">
                <a:latin typeface="Arial" panose="020B0604020202020204" pitchFamily="34" charset="0"/>
              </a:rPr>
              <a:t>”</a:t>
            </a:r>
            <a:r>
              <a:rPr lang="zh-CN" altLang="en-US" dirty="0"/>
              <a:t>菜单项，进入数据浏览窗口。</a:t>
            </a:r>
            <a:endParaRPr lang="en-US" altLang="zh-CN" dirty="0"/>
          </a:p>
          <a:p>
            <a:pPr fontAlgn="auto">
              <a:lnSpc>
                <a:spcPct val="150000"/>
              </a:lnSpc>
              <a:spcBef>
                <a:spcPts val="0"/>
              </a:spcBef>
              <a:buNone/>
              <a:defRPr/>
            </a:pPr>
            <a:endParaRPr lang="zh-CN" altLang="en-US" dirty="0"/>
          </a:p>
          <a:p>
            <a:pPr fontAlgn="auto">
              <a:lnSpc>
                <a:spcPct val="150000"/>
              </a:lnSpc>
              <a:spcBef>
                <a:spcPts val="0"/>
              </a:spcBef>
              <a:spcAft>
                <a:spcPct val="20000"/>
              </a:spcAft>
              <a:buFont typeface="Wingdings" panose="05000000000000000000" pitchFamily="2" charset="2"/>
              <a:buNone/>
              <a:defRPr/>
            </a:pPr>
            <a:r>
              <a:rPr lang="en-US" altLang="zh-CN" dirty="0">
                <a:solidFill>
                  <a:srgbClr val="E24747"/>
                </a:solidFill>
              </a:rPr>
              <a:t>(2) </a:t>
            </a:r>
            <a:r>
              <a:rPr lang="zh-CN" altLang="en-US" dirty="0">
                <a:solidFill>
                  <a:srgbClr val="E24747"/>
                </a:solidFill>
              </a:rPr>
              <a:t>使用</a:t>
            </a:r>
            <a:r>
              <a:rPr lang="en-US" altLang="zh-CN" dirty="0">
                <a:solidFill>
                  <a:srgbClr val="E24747"/>
                </a:solidFill>
              </a:rPr>
              <a:t>T-SQL</a:t>
            </a:r>
            <a:r>
              <a:rPr lang="zh-CN" altLang="en-US" dirty="0">
                <a:solidFill>
                  <a:srgbClr val="E24747"/>
                </a:solidFill>
              </a:rPr>
              <a:t>语句</a:t>
            </a:r>
            <a:endParaRPr lang="zh-CN" altLang="en-US" dirty="0">
              <a:solidFill>
                <a:srgbClr val="993300"/>
              </a:solidFill>
            </a:endParaRPr>
          </a:p>
          <a:p>
            <a:pPr fontAlgn="auto">
              <a:lnSpc>
                <a:spcPct val="150000"/>
              </a:lnSpc>
              <a:spcBef>
                <a:spcPts val="0"/>
              </a:spcBef>
              <a:buNone/>
              <a:defRPr/>
            </a:pPr>
            <a:r>
              <a:rPr lang="zh-CN" altLang="en-US" dirty="0"/>
              <a:t>与表的数据查询一样，在查询窗口可以使用查询语句，格式如下：</a:t>
            </a:r>
          </a:p>
          <a:p>
            <a:pPr fontAlgn="auto">
              <a:lnSpc>
                <a:spcPct val="150000"/>
              </a:lnSpc>
              <a:spcBef>
                <a:spcPts val="0"/>
              </a:spcBef>
              <a:buNone/>
              <a:defRPr/>
            </a:pPr>
            <a:r>
              <a:rPr lang="en-US" altLang="zh-CN" dirty="0">
                <a:solidFill>
                  <a:srgbClr val="006600"/>
                </a:solidFill>
              </a:rPr>
              <a:t>SELECT *</a:t>
            </a:r>
          </a:p>
          <a:p>
            <a:pPr fontAlgn="auto">
              <a:lnSpc>
                <a:spcPct val="150000"/>
              </a:lnSpc>
              <a:spcBef>
                <a:spcPts val="0"/>
              </a:spcBef>
              <a:buNone/>
              <a:defRPr/>
            </a:pPr>
            <a:r>
              <a:rPr lang="en-US" altLang="zh-CN" dirty="0">
                <a:solidFill>
                  <a:srgbClr val="006600"/>
                </a:solidFill>
              </a:rPr>
              <a:t>FROM  &lt;</a:t>
            </a:r>
            <a:r>
              <a:rPr lang="zh-CN" altLang="en-US" dirty="0">
                <a:solidFill>
                  <a:srgbClr val="006600"/>
                </a:solidFill>
              </a:rPr>
              <a:t>视图名</a:t>
            </a:r>
            <a:r>
              <a:rPr lang="en-US" altLang="zh-CN" dirty="0">
                <a:solidFill>
                  <a:srgbClr val="006600"/>
                </a:solidFill>
              </a:rPr>
              <a:t>&gt;</a:t>
            </a:r>
          </a:p>
        </p:txBody>
      </p:sp>
      <p:sp>
        <p:nvSpPr>
          <p:cNvPr id="4" name="日期占位符 3"/>
          <p:cNvSpPr>
            <a:spLocks noGrp="1"/>
          </p:cNvSpPr>
          <p:nvPr>
            <p:ph type="dt" sz="half" idx="10"/>
          </p:nvPr>
        </p:nvSpPr>
        <p:spPr/>
        <p:txBody>
          <a:bodyPr/>
          <a:lstStyle/>
          <a:p>
            <a:pPr>
              <a:defRPr/>
            </a:pPr>
            <a:fld id="{D5932EE4-B277-4790-8451-3BA540B0E869}"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6606CF-856C-41E7-B2D8-FE4639C9256E}" type="slidenum">
              <a:rPr lang="en-US" altLang="zh-CN">
                <a:solidFill>
                  <a:srgbClr val="898989"/>
                </a:solidFill>
              </a:rPr>
              <a:t>12</a:t>
            </a:fld>
            <a:r>
              <a:rPr lang="en-US" altLang="zh-CN">
                <a:solidFill>
                  <a:srgbClr val="898989"/>
                </a:solidFill>
              </a:rPr>
              <a:t>/31</a:t>
            </a:r>
          </a:p>
        </p:txBody>
      </p:sp>
    </p:spTree>
  </p:cSld>
  <p:clrMapOvr>
    <a:masterClrMapping/>
  </p:clrMapOvr>
  <p:transition>
    <p:push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5"/>
          <p:cNvSpPr>
            <a:spLocks noGrp="1" noChangeArrowheads="1"/>
          </p:cNvSpPr>
          <p:nvPr>
            <p:ph type="title"/>
          </p:nvPr>
        </p:nvSpPr>
        <p:spPr>
          <a:xfrm>
            <a:off x="2351089" y="-100013"/>
            <a:ext cx="7793037" cy="795338"/>
          </a:xfrm>
          <a:noFill/>
        </p:spPr>
        <p:txBody>
          <a:bodyPr/>
          <a:lstStyle/>
          <a:p>
            <a:r>
              <a:rPr lang="en-US" altLang="zh-CN" sz="3600"/>
              <a:t> </a:t>
            </a:r>
            <a:r>
              <a:rPr lang="zh-CN" altLang="en-US" sz="3600"/>
              <a:t>使用视图 </a:t>
            </a:r>
            <a:r>
              <a:rPr lang="en-US" altLang="zh-CN" sz="3600"/>
              <a:t>(2) </a:t>
            </a:r>
          </a:p>
        </p:txBody>
      </p:sp>
      <p:sp>
        <p:nvSpPr>
          <p:cNvPr id="15364" name="Rectangle 2"/>
          <p:cNvSpPr>
            <a:spLocks noGrp="1" noChangeArrowheads="1"/>
          </p:cNvSpPr>
          <p:nvPr>
            <p:ph idx="1"/>
          </p:nvPr>
        </p:nvSpPr>
        <p:spPr>
          <a:xfrm>
            <a:off x="640080" y="930276"/>
            <a:ext cx="10942320" cy="4752975"/>
          </a:xfrm>
        </p:spPr>
        <p:txBody>
          <a:bodyPr rtlCol="0">
            <a:normAutofit fontScale="57500" lnSpcReduction="20000"/>
          </a:bodyPr>
          <a:lstStyle/>
          <a:p>
            <a:pPr indent="0" fontAlgn="auto">
              <a:lnSpc>
                <a:spcPct val="150000"/>
              </a:lnSpc>
              <a:spcBef>
                <a:spcPts val="0"/>
              </a:spcBef>
              <a:spcAft>
                <a:spcPct val="20000"/>
              </a:spcAft>
              <a:defRPr/>
            </a:pPr>
            <a:r>
              <a:rPr lang="zh-CN" altLang="en-US" sz="3600" dirty="0">
                <a:solidFill>
                  <a:srgbClr val="148BD4"/>
                </a:solidFill>
              </a:rPr>
              <a:t>数据修改</a:t>
            </a:r>
            <a:endParaRPr lang="zh-CN" altLang="en-US" sz="2400" dirty="0">
              <a:solidFill>
                <a:srgbClr val="0000CC"/>
              </a:solidFill>
            </a:endParaRPr>
          </a:p>
          <a:p>
            <a:pPr indent="0" fontAlgn="auto">
              <a:lnSpc>
                <a:spcPct val="150000"/>
              </a:lnSpc>
              <a:spcBef>
                <a:spcPts val="0"/>
              </a:spcBef>
              <a:buNone/>
              <a:defRPr/>
            </a:pPr>
            <a:r>
              <a:rPr lang="zh-CN" altLang="en-US" dirty="0"/>
              <a:t> 更新视图的数据，其实就是对基本表的更新。这是由于视图是不实际存储数据的虚表，对视图的更新最终要转换为对基本表的更新。对于视图数据的更新操作（</a:t>
            </a:r>
            <a:r>
              <a:rPr lang="en-US" altLang="zh-CN" dirty="0"/>
              <a:t>INSERT</a:t>
            </a:r>
            <a:r>
              <a:rPr lang="zh-CN" altLang="en-US" dirty="0"/>
              <a:t>、</a:t>
            </a:r>
            <a:r>
              <a:rPr lang="en-US" altLang="zh-CN" dirty="0"/>
              <a:t>DELETE</a:t>
            </a:r>
            <a:r>
              <a:rPr lang="zh-CN" altLang="en-US" dirty="0"/>
              <a:t>、</a:t>
            </a:r>
            <a:r>
              <a:rPr lang="en-US" altLang="zh-CN" dirty="0"/>
              <a:t>UPDATA</a:t>
            </a:r>
            <a:r>
              <a:rPr lang="zh-CN" altLang="en-US" dirty="0"/>
              <a:t>），有以下三条规则： </a:t>
            </a:r>
          </a:p>
          <a:p>
            <a:pPr lvl="1" indent="0" fontAlgn="auto">
              <a:lnSpc>
                <a:spcPct val="150000"/>
              </a:lnSpc>
              <a:spcBef>
                <a:spcPts val="0"/>
              </a:spcBef>
              <a:defRPr/>
            </a:pPr>
            <a:r>
              <a:rPr lang="zh-CN" altLang="en-US" dirty="0"/>
              <a:t>如果一个视图是从多个基本表使用</a:t>
            </a:r>
            <a:r>
              <a:rPr lang="zh-CN" altLang="en-US" b="1" dirty="0">
                <a:solidFill>
                  <a:srgbClr val="0070C0"/>
                </a:solidFill>
              </a:rPr>
              <a:t>连接操作</a:t>
            </a:r>
            <a:r>
              <a:rPr lang="zh-CN" altLang="en-US" dirty="0"/>
              <a:t>导出的，那么不允许对这个视图执行更新操作。</a:t>
            </a:r>
          </a:p>
          <a:p>
            <a:pPr lvl="1" indent="0" fontAlgn="auto">
              <a:lnSpc>
                <a:spcPct val="150000"/>
              </a:lnSpc>
              <a:spcBef>
                <a:spcPts val="0"/>
              </a:spcBef>
              <a:defRPr/>
            </a:pPr>
            <a:r>
              <a:rPr lang="zh-CN" altLang="en-US" dirty="0"/>
              <a:t> 如果在导出视图的过程中，使用了</a:t>
            </a:r>
            <a:r>
              <a:rPr lang="zh-CN" altLang="en-US" b="1" dirty="0">
                <a:solidFill>
                  <a:srgbClr val="0070C0"/>
                </a:solidFill>
              </a:rPr>
              <a:t>分组和统计函数</a:t>
            </a:r>
            <a:r>
              <a:rPr lang="zh-CN" altLang="en-US" dirty="0"/>
              <a:t>操作，也不允许对这个视图执行更新操作。</a:t>
            </a:r>
          </a:p>
          <a:p>
            <a:pPr lvl="1" indent="0" fontAlgn="auto">
              <a:lnSpc>
                <a:spcPct val="150000"/>
              </a:lnSpc>
              <a:spcBef>
                <a:spcPts val="0"/>
              </a:spcBef>
              <a:defRPr/>
            </a:pPr>
            <a:r>
              <a:rPr lang="zh-CN" altLang="en-US" dirty="0"/>
              <a:t>去掉同一个表的若干行或列，切保留了主键所得到的视图称为</a:t>
            </a:r>
            <a:r>
              <a:rPr lang="zh-CN" altLang="en-US" b="1" dirty="0">
                <a:solidFill>
                  <a:srgbClr val="FF0000"/>
                </a:solidFill>
              </a:rPr>
              <a:t>行列子集视图</a:t>
            </a:r>
            <a:r>
              <a:rPr lang="zh-CN" altLang="en-US" dirty="0"/>
              <a:t>。行列子集视图是可以执行更新操作的。</a:t>
            </a:r>
          </a:p>
          <a:p>
            <a:pPr indent="0" fontAlgn="auto">
              <a:lnSpc>
                <a:spcPct val="150000"/>
              </a:lnSpc>
              <a:spcBef>
                <a:spcPts val="0"/>
              </a:spcBef>
              <a:defRPr/>
            </a:pPr>
            <a:endParaRPr lang="en-US" altLang="zh-CN" dirty="0"/>
          </a:p>
        </p:txBody>
      </p:sp>
      <p:sp>
        <p:nvSpPr>
          <p:cNvPr id="4" name="日期占位符 3"/>
          <p:cNvSpPr>
            <a:spLocks noGrp="1"/>
          </p:cNvSpPr>
          <p:nvPr>
            <p:ph type="dt" sz="half" idx="10"/>
          </p:nvPr>
        </p:nvSpPr>
        <p:spPr/>
        <p:txBody>
          <a:bodyPr/>
          <a:lstStyle/>
          <a:p>
            <a:pPr>
              <a:defRPr/>
            </a:pPr>
            <a:fld id="{654DB208-C797-4FBA-8702-18D4998AC747}"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07D285-B6A0-4CF9-8747-2BE3FB88BC90}" type="slidenum">
              <a:rPr lang="en-US" altLang="zh-CN">
                <a:solidFill>
                  <a:srgbClr val="898989"/>
                </a:solidFill>
              </a:rPr>
              <a:t>13</a:t>
            </a:fld>
            <a:r>
              <a:rPr lang="en-US" altLang="zh-CN">
                <a:solidFill>
                  <a:srgbClr val="898989"/>
                </a:solidFill>
              </a:rPr>
              <a:t>/31</a:t>
            </a:r>
          </a:p>
        </p:txBody>
      </p:sp>
    </p:spTree>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2351089" y="-100013"/>
            <a:ext cx="7793037" cy="795338"/>
          </a:xfrm>
          <a:noFill/>
        </p:spPr>
        <p:txBody>
          <a:bodyPr>
            <a:normAutofit fontScale="90000"/>
          </a:bodyPr>
          <a:lstStyle/>
          <a:p>
            <a:r>
              <a:rPr lang="en-US" altLang="zh-CN"/>
              <a:t> </a:t>
            </a:r>
            <a:r>
              <a:rPr lang="zh-CN" altLang="en-US" sz="3600"/>
              <a:t>使用视图 </a:t>
            </a:r>
            <a:r>
              <a:rPr lang="en-US" altLang="zh-CN" sz="3600"/>
              <a:t>(3) </a:t>
            </a:r>
          </a:p>
        </p:txBody>
      </p:sp>
      <p:sp>
        <p:nvSpPr>
          <p:cNvPr id="16388" name="Rectangle 3"/>
          <p:cNvSpPr>
            <a:spLocks noGrp="1" noChangeArrowheads="1"/>
          </p:cNvSpPr>
          <p:nvPr>
            <p:ph idx="1"/>
          </p:nvPr>
        </p:nvSpPr>
        <p:spPr>
          <a:xfrm>
            <a:off x="609600" y="807720"/>
            <a:ext cx="11115040" cy="5805488"/>
          </a:xfrm>
        </p:spPr>
        <p:txBody>
          <a:bodyPr rtlCol="0">
            <a:normAutofit fontScale="45000" lnSpcReduction="20000"/>
          </a:bodyPr>
          <a:lstStyle/>
          <a:p>
            <a:pPr fontAlgn="auto">
              <a:lnSpc>
                <a:spcPct val="150000"/>
              </a:lnSpc>
              <a:spcBef>
                <a:spcPts val="0"/>
              </a:spcBef>
              <a:buNone/>
              <a:defRPr/>
            </a:pPr>
            <a:r>
              <a:rPr lang="en-US" altLang="zh-CN" dirty="0">
                <a:solidFill>
                  <a:srgbClr val="E24747"/>
                </a:solidFill>
              </a:rPr>
              <a:t>(1) </a:t>
            </a:r>
            <a:r>
              <a:rPr lang="zh-CN" altLang="en-US" dirty="0">
                <a:solidFill>
                  <a:srgbClr val="E24747"/>
                </a:solidFill>
              </a:rPr>
              <a:t>使用</a:t>
            </a:r>
            <a:r>
              <a:rPr lang="en-US" altLang="zh-CN" dirty="0">
                <a:solidFill>
                  <a:srgbClr val="E24747"/>
                </a:solidFill>
              </a:rPr>
              <a:t>SSMS</a:t>
            </a:r>
            <a:r>
              <a:rPr lang="zh-CN" altLang="en-US" dirty="0">
                <a:solidFill>
                  <a:srgbClr val="E24747"/>
                </a:solidFill>
              </a:rPr>
              <a:t>图形化方式</a:t>
            </a:r>
            <a:endParaRPr lang="zh-CN" altLang="en-US" dirty="0">
              <a:solidFill>
                <a:srgbClr val="993300"/>
              </a:solidFill>
            </a:endParaRPr>
          </a:p>
          <a:p>
            <a:pPr fontAlgn="auto">
              <a:lnSpc>
                <a:spcPct val="150000"/>
              </a:lnSpc>
              <a:spcBef>
                <a:spcPts val="0"/>
              </a:spcBef>
              <a:buNone/>
              <a:defRPr/>
            </a:pPr>
            <a:r>
              <a:rPr lang="zh-CN" altLang="en-US" dirty="0"/>
              <a:t>① 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文件夹，并进一步展开视图所在数据库文件夹。</a:t>
            </a:r>
          </a:p>
          <a:p>
            <a:pPr fontAlgn="auto">
              <a:lnSpc>
                <a:spcPct val="150000"/>
              </a:lnSpc>
              <a:spcBef>
                <a:spcPts val="0"/>
              </a:spcBef>
              <a:buNone/>
              <a:defRPr/>
            </a:pPr>
            <a:r>
              <a:rPr lang="zh-CN" altLang="en-US" dirty="0"/>
              <a:t>② 展开</a:t>
            </a:r>
            <a:r>
              <a:rPr lang="zh-CN" altLang="en-US" dirty="0">
                <a:latin typeface="Arial" panose="020B0604020202020204" pitchFamily="34" charset="0"/>
              </a:rPr>
              <a:t>“</a:t>
            </a:r>
            <a:r>
              <a:rPr lang="zh-CN" altLang="en-US" dirty="0"/>
              <a:t>视图</a:t>
            </a:r>
            <a:r>
              <a:rPr lang="zh-CN" altLang="en-US" dirty="0">
                <a:latin typeface="Arial" panose="020B0604020202020204" pitchFamily="34" charset="0"/>
              </a:rPr>
              <a:t>”</a:t>
            </a:r>
            <a:r>
              <a:rPr lang="zh-CN" altLang="en-US" dirty="0"/>
              <a:t>选项，右击要更新数据的视图，在弹出的快捷菜单中选择</a:t>
            </a:r>
            <a:r>
              <a:rPr lang="zh-CN" altLang="en-US" dirty="0">
                <a:latin typeface="Arial" panose="020B0604020202020204" pitchFamily="34" charset="0"/>
              </a:rPr>
              <a:t>“</a:t>
            </a:r>
            <a:r>
              <a:rPr lang="zh-CN" altLang="en-US" dirty="0"/>
              <a:t>编辑前</a:t>
            </a:r>
            <a:r>
              <a:rPr lang="en-US" altLang="zh-CN" dirty="0"/>
              <a:t>200</a:t>
            </a:r>
            <a:r>
              <a:rPr lang="zh-CN" altLang="en-US" dirty="0"/>
              <a:t>行</a:t>
            </a:r>
            <a:r>
              <a:rPr lang="zh-CN" altLang="en-US" dirty="0">
                <a:latin typeface="Arial" panose="020B0604020202020204" pitchFamily="34" charset="0"/>
              </a:rPr>
              <a:t>”</a:t>
            </a:r>
            <a:r>
              <a:rPr lang="zh-CN" altLang="en-US" dirty="0"/>
              <a:t>菜单项，进入数据更新窗口。</a:t>
            </a:r>
          </a:p>
          <a:p>
            <a:pPr fontAlgn="auto">
              <a:lnSpc>
                <a:spcPct val="150000"/>
              </a:lnSpc>
              <a:spcBef>
                <a:spcPts val="0"/>
              </a:spcBef>
              <a:buNone/>
              <a:defRPr/>
            </a:pPr>
            <a:r>
              <a:rPr lang="en-US" altLang="zh-CN" dirty="0">
                <a:solidFill>
                  <a:srgbClr val="E24747"/>
                </a:solidFill>
              </a:rPr>
              <a:t>(2) </a:t>
            </a:r>
            <a:r>
              <a:rPr lang="zh-CN" altLang="en-US" dirty="0">
                <a:solidFill>
                  <a:srgbClr val="E24747"/>
                </a:solidFill>
              </a:rPr>
              <a:t>使用</a:t>
            </a:r>
            <a:r>
              <a:rPr lang="en-US" altLang="zh-CN" dirty="0">
                <a:solidFill>
                  <a:srgbClr val="E24747"/>
                </a:solidFill>
              </a:rPr>
              <a:t>T-SQL</a:t>
            </a:r>
            <a:r>
              <a:rPr lang="zh-CN" altLang="en-US" dirty="0">
                <a:solidFill>
                  <a:srgbClr val="E24747"/>
                </a:solidFill>
              </a:rPr>
              <a:t>语句</a:t>
            </a:r>
            <a:endParaRPr lang="zh-CN" altLang="en-US" dirty="0">
              <a:solidFill>
                <a:srgbClr val="993300"/>
              </a:solidFill>
            </a:endParaRPr>
          </a:p>
          <a:p>
            <a:pPr fontAlgn="auto">
              <a:lnSpc>
                <a:spcPct val="150000"/>
              </a:lnSpc>
              <a:spcBef>
                <a:spcPts val="0"/>
              </a:spcBef>
              <a:buNone/>
              <a:defRPr/>
            </a:pPr>
            <a:r>
              <a:rPr lang="zh-CN" altLang="en-US" dirty="0"/>
              <a:t>与表的数据更新一样，在查询窗口可以使用数据更新语句。</a:t>
            </a:r>
          </a:p>
          <a:p>
            <a:pPr fontAlgn="auto">
              <a:lnSpc>
                <a:spcPct val="150000"/>
              </a:lnSpc>
              <a:spcBef>
                <a:spcPts val="0"/>
              </a:spcBef>
              <a:buNone/>
              <a:defRPr/>
            </a:pPr>
            <a:r>
              <a:rPr lang="zh-CN" altLang="en-US" dirty="0">
                <a:solidFill>
                  <a:srgbClr val="006600"/>
                </a:solidFill>
              </a:rPr>
              <a:t>例</a:t>
            </a:r>
            <a:r>
              <a:rPr lang="en-US" altLang="zh-CN" dirty="0">
                <a:solidFill>
                  <a:srgbClr val="006600"/>
                </a:solidFill>
              </a:rPr>
              <a:t>7.6</a:t>
            </a:r>
            <a:r>
              <a:rPr lang="en-US" altLang="zh-CN" dirty="0"/>
              <a:t> </a:t>
            </a:r>
            <a:r>
              <a:rPr lang="zh-CN" altLang="en-US" dirty="0"/>
              <a:t>在例</a:t>
            </a:r>
            <a:r>
              <a:rPr lang="en-US" altLang="zh-CN" dirty="0"/>
              <a:t>7.2 </a:t>
            </a:r>
            <a:r>
              <a:rPr lang="zh-CN" altLang="en-US" dirty="0"/>
              <a:t>建立的数学系（</a:t>
            </a:r>
            <a:r>
              <a:rPr lang="en-US" altLang="zh-CN" dirty="0"/>
              <a:t>MA</a:t>
            </a:r>
            <a:r>
              <a:rPr lang="zh-CN" altLang="en-US" dirty="0"/>
              <a:t>）学生的视图</a:t>
            </a:r>
            <a:r>
              <a:rPr lang="en-US" altLang="zh-CN" dirty="0"/>
              <a:t>V_MA</a:t>
            </a:r>
            <a:r>
              <a:rPr lang="zh-CN" altLang="en-US" dirty="0"/>
              <a:t>中，将学号为</a:t>
            </a:r>
            <a:r>
              <a:rPr lang="zh-CN" altLang="en-US" dirty="0">
                <a:latin typeface="Arial" panose="020B0604020202020204" pitchFamily="34" charset="0"/>
              </a:rPr>
              <a:t>“</a:t>
            </a:r>
            <a:r>
              <a:rPr lang="en-US" altLang="zh-CN" dirty="0"/>
              <a:t>S6</a:t>
            </a:r>
            <a:r>
              <a:rPr lang="en-US" altLang="zh-CN" dirty="0">
                <a:latin typeface="Arial" panose="020B0604020202020204" pitchFamily="34" charset="0"/>
              </a:rPr>
              <a:t>”</a:t>
            </a:r>
            <a:r>
              <a:rPr lang="zh-CN" altLang="en-US" dirty="0"/>
              <a:t>的学生姓名改为</a:t>
            </a:r>
            <a:r>
              <a:rPr lang="zh-CN" altLang="en-US" dirty="0">
                <a:latin typeface="Arial" panose="020B0604020202020204" pitchFamily="34" charset="0"/>
              </a:rPr>
              <a:t>“</a:t>
            </a:r>
            <a:r>
              <a:rPr lang="zh-CN" altLang="en-US" dirty="0"/>
              <a:t>马常友</a:t>
            </a:r>
            <a:r>
              <a:rPr lang="zh-CN" altLang="en-US" dirty="0">
                <a:latin typeface="Arial" panose="020B0604020202020204" pitchFamily="34" charset="0"/>
              </a:rPr>
              <a:t>”</a:t>
            </a:r>
            <a:r>
              <a:rPr lang="zh-CN" altLang="en-US" dirty="0"/>
              <a:t>。</a:t>
            </a:r>
          </a:p>
          <a:p>
            <a:pPr fontAlgn="auto">
              <a:lnSpc>
                <a:spcPct val="150000"/>
              </a:lnSpc>
              <a:spcBef>
                <a:spcPts val="0"/>
              </a:spcBef>
              <a:buNone/>
              <a:defRPr/>
            </a:pPr>
            <a:r>
              <a:rPr lang="zh-CN" altLang="en-US" dirty="0"/>
              <a:t> </a:t>
            </a:r>
            <a:r>
              <a:rPr lang="en-US" altLang="zh-CN" dirty="0"/>
              <a:t>USE JXGL</a:t>
            </a:r>
          </a:p>
          <a:p>
            <a:pPr fontAlgn="auto">
              <a:lnSpc>
                <a:spcPct val="150000"/>
              </a:lnSpc>
              <a:spcBef>
                <a:spcPts val="0"/>
              </a:spcBef>
              <a:buNone/>
              <a:defRPr/>
            </a:pPr>
            <a:r>
              <a:rPr lang="en-US" altLang="zh-CN" dirty="0"/>
              <a:t>GO</a:t>
            </a:r>
          </a:p>
          <a:p>
            <a:pPr fontAlgn="auto">
              <a:lnSpc>
                <a:spcPct val="150000"/>
              </a:lnSpc>
              <a:spcBef>
                <a:spcPts val="0"/>
              </a:spcBef>
              <a:buNone/>
              <a:defRPr/>
            </a:pPr>
            <a:r>
              <a:rPr lang="en-US" altLang="zh-CN" dirty="0"/>
              <a:t>UPDATE V_MA</a:t>
            </a:r>
          </a:p>
          <a:p>
            <a:pPr fontAlgn="auto">
              <a:lnSpc>
                <a:spcPct val="150000"/>
              </a:lnSpc>
              <a:spcBef>
                <a:spcPts val="0"/>
              </a:spcBef>
              <a:buNone/>
              <a:defRPr/>
            </a:pPr>
            <a:r>
              <a:rPr lang="en-US" altLang="zh-CN" dirty="0"/>
              <a:t>SET SNAME='</a:t>
            </a:r>
            <a:r>
              <a:rPr lang="zh-CN" altLang="en-US" dirty="0"/>
              <a:t>马常友</a:t>
            </a:r>
            <a:r>
              <a:rPr lang="en-US" altLang="zh-CN" dirty="0"/>
              <a:t>'</a:t>
            </a:r>
          </a:p>
          <a:p>
            <a:pPr fontAlgn="auto">
              <a:lnSpc>
                <a:spcPct val="150000"/>
              </a:lnSpc>
              <a:spcBef>
                <a:spcPts val="0"/>
              </a:spcBef>
              <a:buNone/>
              <a:defRPr/>
            </a:pPr>
            <a:r>
              <a:rPr lang="en-US" altLang="zh-CN" dirty="0"/>
              <a:t>WHERE SNO='S6</a:t>
            </a:r>
            <a:r>
              <a:rPr lang="en-US" altLang="zh-CN" dirty="0">
                <a:latin typeface="Arial" panose="020B0604020202020204" pitchFamily="34" charset="0"/>
              </a:rPr>
              <a:t>‘</a:t>
            </a:r>
            <a:endParaRPr lang="en-US" altLang="zh-CN" dirty="0"/>
          </a:p>
          <a:p>
            <a:pPr fontAlgn="auto">
              <a:lnSpc>
                <a:spcPct val="150000"/>
              </a:lnSpc>
              <a:spcBef>
                <a:spcPts val="0"/>
              </a:spcBef>
              <a:buNone/>
              <a:defRPr/>
            </a:pPr>
            <a:r>
              <a:rPr lang="en-US" altLang="zh-CN" dirty="0"/>
              <a:t>GO</a:t>
            </a:r>
          </a:p>
        </p:txBody>
      </p:sp>
      <p:sp>
        <p:nvSpPr>
          <p:cNvPr id="5" name="日期占位符 3"/>
          <p:cNvSpPr>
            <a:spLocks noGrp="1"/>
          </p:cNvSpPr>
          <p:nvPr>
            <p:ph type="dt" sz="half" idx="10"/>
          </p:nvPr>
        </p:nvSpPr>
        <p:spPr/>
        <p:txBody>
          <a:bodyPr/>
          <a:lstStyle/>
          <a:p>
            <a:pPr>
              <a:defRPr/>
            </a:pPr>
            <a:fld id="{3609078C-57C9-490D-B7FC-05AA6B6C0148}" type="datetime1">
              <a:rPr lang="zh-CN" altLang="en-US"/>
              <a:t>2020/4/13</a:t>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C910AA-302B-4AD4-966D-67824DF468BE}" type="slidenum">
              <a:rPr lang="en-US" altLang="zh-CN">
                <a:solidFill>
                  <a:srgbClr val="898989"/>
                </a:solidFill>
              </a:rPr>
              <a:t>14</a:t>
            </a:fld>
            <a:r>
              <a:rPr lang="en-US" altLang="zh-CN">
                <a:solidFill>
                  <a:srgbClr val="898989"/>
                </a:solidFill>
              </a:rPr>
              <a:t>/31</a:t>
            </a:r>
          </a:p>
        </p:txBody>
      </p:sp>
      <p:sp>
        <p:nvSpPr>
          <p:cNvPr id="21510" name="Rectangle 5"/>
          <p:cNvSpPr>
            <a:spLocks noChangeArrowheads="1"/>
          </p:cNvSpPr>
          <p:nvPr/>
        </p:nvSpPr>
        <p:spPr bwMode="auto">
          <a:xfrm>
            <a:off x="5354882" y="3987801"/>
            <a:ext cx="49307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000" b="1" dirty="0">
                <a:latin typeface="Arial" panose="020B0604020202020204" pitchFamily="34" charset="0"/>
              </a:rPr>
              <a:t>转换为对基本表的更新语句为：</a:t>
            </a:r>
          </a:p>
          <a:p>
            <a:pPr>
              <a:spcBef>
                <a:spcPct val="0"/>
              </a:spcBef>
              <a:buFontTx/>
              <a:buNone/>
            </a:pPr>
            <a:r>
              <a:rPr lang="zh-CN" altLang="en-US" sz="2000" b="1" dirty="0">
                <a:latin typeface="Arial" panose="020B0604020202020204" pitchFamily="34" charset="0"/>
              </a:rPr>
              <a:t>     </a:t>
            </a:r>
            <a:r>
              <a:rPr lang="en-US" altLang="zh-CN" sz="2000" b="1" dirty="0">
                <a:latin typeface="Arial" panose="020B0604020202020204" pitchFamily="34" charset="0"/>
              </a:rPr>
              <a:t>USE JXGL</a:t>
            </a:r>
          </a:p>
          <a:p>
            <a:pPr>
              <a:spcBef>
                <a:spcPct val="0"/>
              </a:spcBef>
              <a:buFontTx/>
              <a:buNone/>
            </a:pPr>
            <a:r>
              <a:rPr lang="en-US" altLang="zh-CN" sz="2000" b="1" dirty="0">
                <a:latin typeface="Arial" panose="020B0604020202020204" pitchFamily="34" charset="0"/>
              </a:rPr>
              <a:t>     GO</a:t>
            </a:r>
          </a:p>
          <a:p>
            <a:pPr>
              <a:spcBef>
                <a:spcPct val="0"/>
              </a:spcBef>
              <a:buFontTx/>
              <a:buNone/>
            </a:pPr>
            <a:r>
              <a:rPr lang="en-US" altLang="zh-CN" sz="2000" b="1" dirty="0">
                <a:latin typeface="Arial" panose="020B0604020202020204" pitchFamily="34" charset="0"/>
              </a:rPr>
              <a:t>     UPDATE S</a:t>
            </a:r>
          </a:p>
          <a:p>
            <a:pPr>
              <a:spcBef>
                <a:spcPct val="0"/>
              </a:spcBef>
              <a:buFontTx/>
              <a:buNone/>
            </a:pPr>
            <a:r>
              <a:rPr lang="en-US" altLang="zh-CN" sz="2000" b="1" dirty="0">
                <a:latin typeface="Arial" panose="020B0604020202020204" pitchFamily="34" charset="0"/>
              </a:rPr>
              <a:t>     SET SNAME='</a:t>
            </a:r>
            <a:r>
              <a:rPr lang="zh-CN" altLang="en-US" sz="2000" b="1" dirty="0">
                <a:latin typeface="Arial" panose="020B0604020202020204" pitchFamily="34" charset="0"/>
              </a:rPr>
              <a:t>马常友</a:t>
            </a:r>
            <a:r>
              <a:rPr lang="en-US" altLang="zh-CN" sz="2000" b="1" dirty="0">
                <a:latin typeface="Arial" panose="020B0604020202020204" pitchFamily="34" charset="0"/>
              </a:rPr>
              <a:t>'</a:t>
            </a:r>
          </a:p>
          <a:p>
            <a:pPr>
              <a:spcBef>
                <a:spcPct val="0"/>
              </a:spcBef>
              <a:buFontTx/>
              <a:buNone/>
            </a:pPr>
            <a:r>
              <a:rPr lang="en-US" altLang="zh-CN" sz="2000" b="1" dirty="0">
                <a:latin typeface="Arial" panose="020B0604020202020204" pitchFamily="34" charset="0"/>
              </a:rPr>
              <a:t>     WHERE SNO='S6' AND SDEPT='MA' </a:t>
            </a:r>
          </a:p>
          <a:p>
            <a:pPr>
              <a:spcBef>
                <a:spcPct val="0"/>
              </a:spcBef>
              <a:buFontTx/>
              <a:buNone/>
            </a:pPr>
            <a:r>
              <a:rPr lang="en-US" altLang="zh-CN" sz="2000" b="1" dirty="0">
                <a:latin typeface="Arial" panose="020B0604020202020204" pitchFamily="34" charset="0"/>
              </a:rPr>
              <a:t>    GO</a:t>
            </a:r>
            <a:r>
              <a:rPr lang="en-US" altLang="zh-CN" sz="2000" dirty="0">
                <a:latin typeface="Arial" panose="020B0604020202020204" pitchFamily="34" charset="0"/>
              </a:rPr>
              <a:t> </a:t>
            </a:r>
          </a:p>
        </p:txBody>
      </p:sp>
    </p:spTree>
  </p:cSld>
  <p:clrMapOvr>
    <a:masterClrMapping/>
  </p:clrMapOvr>
  <p:transition>
    <p:wheel spokes="3"/>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a:xfrm>
            <a:off x="2397601" y="-40481"/>
            <a:ext cx="7793037" cy="795337"/>
          </a:xfrm>
          <a:noFill/>
        </p:spPr>
        <p:txBody>
          <a:bodyPr/>
          <a:lstStyle/>
          <a:p>
            <a:r>
              <a:rPr lang="en-US" altLang="zh-CN" sz="3600" dirty="0"/>
              <a:t> </a:t>
            </a:r>
            <a:r>
              <a:rPr lang="zh-CN" altLang="en-US" sz="3600" dirty="0"/>
              <a:t>使用视图 </a:t>
            </a:r>
            <a:r>
              <a:rPr lang="en-US" altLang="zh-CN" sz="3600" dirty="0"/>
              <a:t>(4) </a:t>
            </a:r>
          </a:p>
        </p:txBody>
      </p:sp>
      <p:sp>
        <p:nvSpPr>
          <p:cNvPr id="17412" name="Rectangle 2"/>
          <p:cNvSpPr>
            <a:spLocks noGrp="1" noChangeArrowheads="1"/>
          </p:cNvSpPr>
          <p:nvPr>
            <p:ph idx="1"/>
          </p:nvPr>
        </p:nvSpPr>
        <p:spPr>
          <a:xfrm>
            <a:off x="609599" y="550863"/>
            <a:ext cx="11369040" cy="5805488"/>
          </a:xfrm>
        </p:spPr>
        <p:txBody>
          <a:bodyPr rtlCol="0">
            <a:normAutofit fontScale="52500" lnSpcReduction="20000"/>
          </a:bodyPr>
          <a:lstStyle/>
          <a:p>
            <a:pPr fontAlgn="auto">
              <a:lnSpc>
                <a:spcPct val="150000"/>
              </a:lnSpc>
              <a:spcBef>
                <a:spcPts val="0"/>
              </a:spcBef>
              <a:buNone/>
              <a:defRPr/>
            </a:pPr>
            <a:r>
              <a:rPr lang="zh-CN" altLang="en-US" dirty="0"/>
              <a:t>在关系数据库中，有些视图是不可以更新的，其原因是这些视图的更新不能唯一地有意义地转换成对相应基本表的更新。</a:t>
            </a:r>
          </a:p>
          <a:p>
            <a:pPr fontAlgn="auto">
              <a:lnSpc>
                <a:spcPct val="150000"/>
              </a:lnSpc>
              <a:spcBef>
                <a:spcPts val="0"/>
              </a:spcBef>
              <a:buNone/>
              <a:defRPr/>
            </a:pPr>
            <a:r>
              <a:rPr lang="zh-CN" altLang="en-US" dirty="0"/>
              <a:t>例如，前面例</a:t>
            </a:r>
            <a:r>
              <a:rPr lang="en-US" altLang="zh-CN" dirty="0"/>
              <a:t>7.3</a:t>
            </a:r>
            <a:r>
              <a:rPr lang="zh-CN" altLang="en-US" dirty="0"/>
              <a:t>中定义的视图</a:t>
            </a:r>
            <a:r>
              <a:rPr lang="en-US" altLang="zh-CN" dirty="0"/>
              <a:t>C_GE</a:t>
            </a:r>
            <a:r>
              <a:rPr lang="zh-CN" altLang="en-US" dirty="0"/>
              <a:t>是由学生选修课程的门数和平均成绩两个属性列组成的，其中平均成绩一项</a:t>
            </a:r>
            <a:r>
              <a:rPr lang="en-US" altLang="zh-CN" dirty="0"/>
              <a:t>AVG_GRADE</a:t>
            </a:r>
            <a:r>
              <a:rPr lang="zh-CN" altLang="en-US" dirty="0"/>
              <a:t>是由</a:t>
            </a:r>
            <a:r>
              <a:rPr lang="en-US" altLang="zh-CN" dirty="0"/>
              <a:t>SC</a:t>
            </a:r>
            <a:r>
              <a:rPr lang="zh-CN" altLang="en-US" dirty="0"/>
              <a:t>表中对元组分组后计算平均值得来的，如果想把视图</a:t>
            </a:r>
            <a:r>
              <a:rPr lang="en-US" altLang="zh-CN" dirty="0"/>
              <a:t>C_G</a:t>
            </a:r>
            <a:r>
              <a:rPr lang="zh-CN" altLang="en-US" dirty="0"/>
              <a:t>中学号为</a:t>
            </a:r>
            <a:r>
              <a:rPr lang="zh-CN" altLang="en-US" dirty="0">
                <a:latin typeface="Arial" panose="020B0604020202020204" pitchFamily="34" charset="0"/>
              </a:rPr>
              <a:t>“</a:t>
            </a:r>
            <a:r>
              <a:rPr lang="en-US" altLang="zh-CN" dirty="0"/>
              <a:t>S5</a:t>
            </a:r>
            <a:r>
              <a:rPr lang="en-US" altLang="zh-CN" dirty="0">
                <a:latin typeface="Arial" panose="020B0604020202020204" pitchFamily="34" charset="0"/>
              </a:rPr>
              <a:t>”</a:t>
            </a:r>
            <a:r>
              <a:rPr lang="zh-CN" altLang="en-US" dirty="0"/>
              <a:t>的学生的平均成绩改成</a:t>
            </a:r>
            <a:r>
              <a:rPr lang="en-US" altLang="zh-CN" dirty="0"/>
              <a:t>90</a:t>
            </a:r>
            <a:r>
              <a:rPr lang="zh-CN" altLang="en-US" dirty="0"/>
              <a:t>分，</a:t>
            </a:r>
            <a:r>
              <a:rPr lang="en-US" altLang="zh-CN" dirty="0"/>
              <a:t>SQL</a:t>
            </a:r>
            <a:r>
              <a:rPr lang="zh-CN" altLang="en-US" dirty="0"/>
              <a:t>语句如下： </a:t>
            </a:r>
          </a:p>
          <a:p>
            <a:pPr fontAlgn="auto">
              <a:lnSpc>
                <a:spcPct val="150000"/>
              </a:lnSpc>
              <a:spcBef>
                <a:spcPts val="0"/>
              </a:spcBef>
              <a:buNone/>
              <a:defRPr/>
            </a:pPr>
            <a:r>
              <a:rPr lang="en-US" altLang="zh-CN" dirty="0"/>
              <a:t>USE JXGL</a:t>
            </a:r>
          </a:p>
          <a:p>
            <a:pPr fontAlgn="auto">
              <a:lnSpc>
                <a:spcPct val="150000"/>
              </a:lnSpc>
              <a:spcBef>
                <a:spcPts val="0"/>
              </a:spcBef>
              <a:buNone/>
              <a:defRPr/>
            </a:pPr>
            <a:r>
              <a:rPr lang="en-US" altLang="zh-CN" dirty="0"/>
              <a:t>GO</a:t>
            </a:r>
          </a:p>
          <a:p>
            <a:pPr fontAlgn="auto">
              <a:lnSpc>
                <a:spcPct val="150000"/>
              </a:lnSpc>
              <a:spcBef>
                <a:spcPts val="0"/>
              </a:spcBef>
              <a:buNone/>
              <a:defRPr/>
            </a:pPr>
            <a:r>
              <a:rPr lang="en-US" altLang="zh-CN" dirty="0"/>
              <a:t>UPDATE C_G</a:t>
            </a:r>
          </a:p>
          <a:p>
            <a:pPr fontAlgn="auto">
              <a:lnSpc>
                <a:spcPct val="150000"/>
              </a:lnSpc>
              <a:spcBef>
                <a:spcPts val="0"/>
              </a:spcBef>
              <a:buNone/>
              <a:defRPr/>
            </a:pPr>
            <a:r>
              <a:rPr lang="en-US" altLang="zh-CN" dirty="0"/>
              <a:t>SET AVG_GRADE=90</a:t>
            </a:r>
          </a:p>
          <a:p>
            <a:pPr fontAlgn="auto">
              <a:lnSpc>
                <a:spcPct val="150000"/>
              </a:lnSpc>
              <a:spcBef>
                <a:spcPts val="0"/>
              </a:spcBef>
              <a:buNone/>
              <a:defRPr/>
            </a:pPr>
            <a:r>
              <a:rPr lang="en-US" altLang="zh-CN" dirty="0"/>
              <a:t>WHERE SNO='S5'</a:t>
            </a:r>
          </a:p>
          <a:p>
            <a:pPr fontAlgn="auto">
              <a:lnSpc>
                <a:spcPct val="150000"/>
              </a:lnSpc>
              <a:spcBef>
                <a:spcPts val="0"/>
              </a:spcBef>
              <a:buNone/>
              <a:defRPr/>
            </a:pPr>
            <a:r>
              <a:rPr lang="en-US" altLang="zh-CN" dirty="0"/>
              <a:t>GO </a:t>
            </a:r>
          </a:p>
          <a:p>
            <a:pPr fontAlgn="auto">
              <a:lnSpc>
                <a:spcPct val="150000"/>
              </a:lnSpc>
              <a:spcBef>
                <a:spcPts val="0"/>
              </a:spcBef>
              <a:buNone/>
              <a:defRPr/>
            </a:pPr>
            <a:r>
              <a:rPr lang="zh-CN" altLang="en-US" dirty="0"/>
              <a:t>但这个对视图的更新是无法转换成对基本表</a:t>
            </a:r>
            <a:r>
              <a:rPr lang="en-US" altLang="zh-CN" dirty="0"/>
              <a:t>SC</a:t>
            </a:r>
            <a:r>
              <a:rPr lang="zh-CN" altLang="en-US" dirty="0"/>
              <a:t>的更新的，因为系统无法修改各科成绩，以使平均成绩成为</a:t>
            </a:r>
            <a:r>
              <a:rPr lang="en-US" altLang="zh-CN" dirty="0"/>
              <a:t>90</a:t>
            </a:r>
            <a:r>
              <a:rPr lang="zh-CN" altLang="en-US" dirty="0"/>
              <a:t>。所以</a:t>
            </a:r>
            <a:r>
              <a:rPr lang="en-US" altLang="zh-CN" dirty="0"/>
              <a:t>C_G</a:t>
            </a:r>
            <a:r>
              <a:rPr lang="zh-CN" altLang="en-US" dirty="0"/>
              <a:t>视图是不可更新的。 </a:t>
            </a:r>
          </a:p>
        </p:txBody>
      </p:sp>
      <p:sp>
        <p:nvSpPr>
          <p:cNvPr id="5" name="日期占位符 3"/>
          <p:cNvSpPr>
            <a:spLocks noGrp="1"/>
          </p:cNvSpPr>
          <p:nvPr>
            <p:ph type="dt" sz="half" idx="10"/>
          </p:nvPr>
        </p:nvSpPr>
        <p:spPr/>
        <p:txBody>
          <a:bodyPr/>
          <a:lstStyle/>
          <a:p>
            <a:pPr>
              <a:defRPr/>
            </a:pPr>
            <a:fld id="{D330CD3E-5F15-4988-8C48-A13EB53326B8}" type="datetime1">
              <a:rPr lang="zh-CN" altLang="en-US"/>
              <a:t>2020/4/13</a:t>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26413C-8B77-4B67-8A64-66C105202A1E}" type="slidenum">
              <a:rPr lang="en-US" altLang="zh-CN">
                <a:solidFill>
                  <a:srgbClr val="898989"/>
                </a:solidFill>
              </a:rPr>
              <a:t>15</a:t>
            </a:fld>
            <a:r>
              <a:rPr lang="en-US" altLang="zh-CN">
                <a:solidFill>
                  <a:srgbClr val="898989"/>
                </a:solidFill>
              </a:rPr>
              <a:t>/31</a:t>
            </a:r>
          </a:p>
        </p:txBody>
      </p:sp>
      <p:sp>
        <p:nvSpPr>
          <p:cNvPr id="225284" name="AutoShape 4"/>
          <p:cNvSpPr>
            <a:spLocks noChangeArrowheads="1"/>
          </p:cNvSpPr>
          <p:nvPr/>
        </p:nvSpPr>
        <p:spPr bwMode="auto">
          <a:xfrm>
            <a:off x="3553778" y="3223261"/>
            <a:ext cx="8424862" cy="2016125"/>
          </a:xfrm>
          <a:prstGeom prst="horizontalScroll">
            <a:avLst>
              <a:gd name="adj" fmla="val 12500"/>
            </a:avLst>
          </a:prstGeom>
          <a:solidFill>
            <a:srgbClr val="FFFF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1800">
                <a:solidFill>
                  <a:srgbClr val="993300"/>
                </a:solidFill>
                <a:latin typeface="Arial" panose="020B0604020202020204" pitchFamily="34" charset="0"/>
              </a:rPr>
              <a:t>        </a:t>
            </a:r>
            <a:r>
              <a:rPr lang="zh-CN" altLang="en-US" sz="2000" b="1">
                <a:solidFill>
                  <a:srgbClr val="993300"/>
                </a:solidFill>
                <a:latin typeface="Arial" panose="020B0604020202020204" pitchFamily="34" charset="0"/>
              </a:rPr>
              <a:t>一般地，行列子集视图是可更新的。除行列子集视图外，还有些</a:t>
            </a:r>
          </a:p>
          <a:p>
            <a:pPr>
              <a:lnSpc>
                <a:spcPct val="120000"/>
              </a:lnSpc>
              <a:spcBef>
                <a:spcPct val="0"/>
              </a:spcBef>
              <a:buFontTx/>
              <a:buNone/>
            </a:pPr>
            <a:r>
              <a:rPr lang="zh-CN" altLang="en-US" sz="2000" b="1">
                <a:solidFill>
                  <a:srgbClr val="993300"/>
                </a:solidFill>
                <a:latin typeface="Arial" panose="020B0604020202020204" pitchFamily="34" charset="0"/>
              </a:rPr>
              <a:t>视图理论上是可以更新的，但它们确切特征还是尚待研究的课题。还</a:t>
            </a:r>
          </a:p>
          <a:p>
            <a:pPr>
              <a:lnSpc>
                <a:spcPct val="120000"/>
              </a:lnSpc>
              <a:spcBef>
                <a:spcPct val="0"/>
              </a:spcBef>
              <a:buFontTx/>
              <a:buNone/>
            </a:pPr>
            <a:r>
              <a:rPr lang="zh-CN" altLang="en-US" sz="2000" b="1">
                <a:solidFill>
                  <a:srgbClr val="993300"/>
                </a:solidFill>
                <a:latin typeface="Arial" panose="020B0604020202020204" pitchFamily="34" charset="0"/>
              </a:rPr>
              <a:t>有些视图从理论上就是不可以更新的。 </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25284"/>
                                        </p:tgtEl>
                                        <p:attrNameLst>
                                          <p:attrName>style.visibility</p:attrName>
                                        </p:attrNameLst>
                                      </p:cBhvr>
                                      <p:to>
                                        <p:strVal val="visible"/>
                                      </p:to>
                                    </p:set>
                                    <p:animEffect transition="in" filter="wedge">
                                      <p:cBhvr>
                                        <p:cTn id="7" dur="500"/>
                                        <p:tgtEl>
                                          <p:spTgt spid="225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Box 6"/>
          <p:cNvSpPr txBox="1">
            <a:spLocks noChangeArrowheads="1"/>
          </p:cNvSpPr>
          <p:nvPr/>
        </p:nvSpPr>
        <p:spPr bwMode="auto">
          <a:xfrm>
            <a:off x="4833939" y="1600201"/>
            <a:ext cx="25241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500">
                <a:solidFill>
                  <a:srgbClr val="0092C6"/>
                </a:solidFill>
                <a:latin typeface="Georgia" panose="02040502050405020303" pitchFamily="18" charset="0"/>
                <a:ea typeface="Roboto Bk"/>
                <a:cs typeface="Roboto Bk"/>
              </a:rPr>
              <a:t>7.2  </a:t>
            </a:r>
            <a:r>
              <a:rPr lang="zh-CN" altLang="en-US" sz="4500">
                <a:solidFill>
                  <a:srgbClr val="0092C6"/>
                </a:solidFill>
                <a:latin typeface="Georgia" panose="02040502050405020303" pitchFamily="18" charset="0"/>
                <a:ea typeface="Roboto Bk"/>
                <a:cs typeface="Roboto Bk"/>
              </a:rPr>
              <a:t>索引 </a:t>
            </a:r>
            <a:endParaRPr lang="en-US" altLang="zh-CN" sz="4500">
              <a:solidFill>
                <a:srgbClr val="0092C6"/>
              </a:solidFill>
              <a:latin typeface="Georgia" panose="02040502050405020303" pitchFamily="18" charset="0"/>
              <a:ea typeface="Roboto Bk"/>
              <a:cs typeface="Roboto Bk"/>
            </a:endParaRPr>
          </a:p>
        </p:txBody>
      </p:sp>
      <p:sp>
        <p:nvSpPr>
          <p:cNvPr id="23555" name="TextBox 7"/>
          <p:cNvSpPr txBox="1">
            <a:spLocks noChangeArrowheads="1"/>
          </p:cNvSpPr>
          <p:nvPr/>
        </p:nvSpPr>
        <p:spPr bwMode="auto">
          <a:xfrm>
            <a:off x="10112375" y="6273801"/>
            <a:ext cx="2551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solidFill>
                  <a:schemeClr val="bg1"/>
                </a:solidFill>
              </a:rPr>
              <a:t>7</a:t>
            </a:r>
          </a:p>
        </p:txBody>
      </p:sp>
      <p:sp>
        <p:nvSpPr>
          <p:cNvPr id="5" name="Rectangle 17"/>
          <p:cNvSpPr/>
          <p:nvPr/>
        </p:nvSpPr>
        <p:spPr>
          <a:xfrm>
            <a:off x="41275" y="3397885"/>
            <a:ext cx="12171680"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F4726E"/>
              </a:solidFill>
            </a:endParaRPr>
          </a:p>
        </p:txBody>
      </p:sp>
      <p:sp>
        <p:nvSpPr>
          <p:cNvPr id="2" name="矩形 1"/>
          <p:cNvSpPr/>
          <p:nvPr/>
        </p:nvSpPr>
        <p:spPr>
          <a:xfrm>
            <a:off x="4495800" y="3530601"/>
            <a:ext cx="4572000" cy="1908175"/>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索引的基本概念</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创建索引</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管理索引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2351089" y="-100013"/>
            <a:ext cx="7793037" cy="795338"/>
          </a:xfrm>
          <a:noFill/>
        </p:spPr>
        <p:txBody>
          <a:bodyPr/>
          <a:lstStyle/>
          <a:p>
            <a:r>
              <a:rPr lang="zh-CN" altLang="en-US" sz="3600" dirty="0"/>
              <a:t>索引的基本概念</a:t>
            </a:r>
            <a:r>
              <a:rPr lang="en-US" altLang="zh-CN" sz="3600" dirty="0"/>
              <a:t>(1) </a:t>
            </a:r>
          </a:p>
        </p:txBody>
      </p:sp>
      <p:sp>
        <p:nvSpPr>
          <p:cNvPr id="19461" name="Rectangle 2"/>
          <p:cNvSpPr>
            <a:spLocks noGrp="1" noChangeArrowheads="1"/>
          </p:cNvSpPr>
          <p:nvPr>
            <p:ph type="body" sz="half" idx="1"/>
          </p:nvPr>
        </p:nvSpPr>
        <p:spPr>
          <a:xfrm>
            <a:off x="1117601" y="838563"/>
            <a:ext cx="10464799" cy="2376488"/>
          </a:xfrm>
        </p:spPr>
        <p:txBody>
          <a:bodyPr rtlCol="0">
            <a:normAutofit fontScale="52500" lnSpcReduction="20000"/>
          </a:bodyPr>
          <a:lstStyle/>
          <a:p>
            <a:pPr indent="720090" fontAlgn="auto">
              <a:lnSpc>
                <a:spcPct val="150000"/>
              </a:lnSpc>
              <a:spcBef>
                <a:spcPts val="0"/>
              </a:spcBef>
              <a:spcAft>
                <a:spcPts val="0"/>
              </a:spcAft>
              <a:buFont typeface="Wingdings" panose="05000000000000000000" pitchFamily="2" charset="2"/>
              <a:buNone/>
              <a:defRPr/>
            </a:pPr>
            <a:r>
              <a:rPr lang="en-US" altLang="zh-CN" dirty="0"/>
              <a:t> </a:t>
            </a:r>
            <a:r>
              <a:rPr lang="zh-CN" altLang="en-US" dirty="0"/>
              <a:t>索引是对数据库表中一个或多个列的值进行</a:t>
            </a:r>
            <a:r>
              <a:rPr lang="zh-CN" altLang="en-US" b="1" dirty="0">
                <a:solidFill>
                  <a:srgbClr val="FF0000"/>
                </a:solidFill>
              </a:rPr>
              <a:t>排序</a:t>
            </a:r>
            <a:r>
              <a:rPr lang="zh-CN" altLang="en-US" dirty="0"/>
              <a:t>的结构，其主要目的是</a:t>
            </a:r>
            <a:r>
              <a:rPr lang="zh-CN" altLang="en-US" b="1" dirty="0">
                <a:solidFill>
                  <a:srgbClr val="FF0000"/>
                </a:solidFill>
              </a:rPr>
              <a:t>提高</a:t>
            </a:r>
            <a:r>
              <a:rPr lang="en-US" altLang="zh-CN" dirty="0"/>
              <a:t>SQL Server</a:t>
            </a:r>
            <a:r>
              <a:rPr lang="zh-CN" altLang="en-US" dirty="0"/>
              <a:t>系统的</a:t>
            </a:r>
            <a:r>
              <a:rPr lang="zh-CN" altLang="en-US" b="1" dirty="0">
                <a:solidFill>
                  <a:srgbClr val="FF0000"/>
                </a:solidFill>
              </a:rPr>
              <a:t>性能</a:t>
            </a:r>
            <a:r>
              <a:rPr lang="zh-CN" altLang="en-US" dirty="0"/>
              <a:t>，加快数据的查询速度和减少系统的响应时间。 </a:t>
            </a:r>
          </a:p>
          <a:p>
            <a:pPr indent="720090" fontAlgn="auto">
              <a:lnSpc>
                <a:spcPct val="150000"/>
              </a:lnSpc>
              <a:spcBef>
                <a:spcPts val="0"/>
              </a:spcBef>
              <a:spcAft>
                <a:spcPts val="0"/>
              </a:spcAft>
              <a:buFont typeface="Wingdings" panose="05000000000000000000" pitchFamily="2" charset="2"/>
              <a:buNone/>
              <a:defRPr/>
            </a:pPr>
            <a:r>
              <a:rPr lang="zh-CN" altLang="en-US" dirty="0"/>
              <a:t> </a:t>
            </a:r>
            <a:r>
              <a:rPr lang="zh-CN" altLang="en-US" b="1" dirty="0">
                <a:solidFill>
                  <a:srgbClr val="0070C0"/>
                </a:solidFill>
              </a:rPr>
              <a:t>索引表</a:t>
            </a:r>
            <a:r>
              <a:rPr lang="zh-CN" altLang="en-US" dirty="0"/>
              <a:t>是与基本表关联的一种</a:t>
            </a:r>
            <a:r>
              <a:rPr lang="zh-CN" altLang="en-US" b="1" dirty="0">
                <a:solidFill>
                  <a:srgbClr val="0070C0"/>
                </a:solidFill>
              </a:rPr>
              <a:t>数据结构</a:t>
            </a:r>
            <a:r>
              <a:rPr lang="zh-CN" altLang="en-US" dirty="0"/>
              <a:t>，它包含由基本表中的一列或多列生成的</a:t>
            </a:r>
            <a:r>
              <a:rPr lang="zh-CN" altLang="en-US" b="1" dirty="0">
                <a:solidFill>
                  <a:srgbClr val="0070C0"/>
                </a:solidFill>
              </a:rPr>
              <a:t>索引键</a:t>
            </a:r>
            <a:r>
              <a:rPr lang="zh-CN" altLang="en-US" dirty="0"/>
              <a:t>和基本表中包含各个索引键的行所在的</a:t>
            </a:r>
            <a:r>
              <a:rPr lang="zh-CN" altLang="en-US" b="1" dirty="0">
                <a:solidFill>
                  <a:srgbClr val="0070C0"/>
                </a:solidFill>
              </a:rPr>
              <a:t>存储位置</a:t>
            </a:r>
            <a:r>
              <a:rPr lang="zh-CN" altLang="en-US" dirty="0"/>
              <a:t>。不论基本表中是否按索引键有序，但索引中总是按索引键有序的。 </a:t>
            </a:r>
          </a:p>
        </p:txBody>
      </p:sp>
      <p:graphicFrame>
        <p:nvGraphicFramePr>
          <p:cNvPr id="222594" name="Group 386"/>
          <p:cNvGraphicFramePr>
            <a:graphicFrameLocks noGrp="1"/>
          </p:cNvGraphicFramePr>
          <p:nvPr>
            <p:ph sz="quarter" idx="2"/>
          </p:nvPr>
        </p:nvGraphicFramePr>
        <p:xfrm>
          <a:off x="2208214" y="3394075"/>
          <a:ext cx="4968875" cy="2413113"/>
        </p:xfrm>
        <a:graphic>
          <a:graphicData uri="http://schemas.openxmlformats.org/drawingml/2006/table">
            <a:tbl>
              <a:tblPr/>
              <a:tblGrid>
                <a:gridCol w="957262">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903288">
                  <a:extLst>
                    <a:ext uri="{9D8B030D-6E8A-4147-A177-3AD203B41FA5}">
                      <a16:colId xmlns:a16="http://schemas.microsoft.com/office/drawing/2014/main" val="20002"/>
                    </a:ext>
                  </a:extLst>
                </a:gridCol>
                <a:gridCol w="741362">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890588">
                  <a:extLst>
                    <a:ext uri="{9D8B030D-6E8A-4147-A177-3AD203B41FA5}">
                      <a16:colId xmlns:a16="http://schemas.microsoft.com/office/drawing/2014/main" val="20005"/>
                    </a:ext>
                  </a:extLst>
                </a:gridCol>
              </a:tblGrid>
              <a:tr h="40155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Record#</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SNO</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SNME</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SEX</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AGE</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SDEPT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4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程晓晴</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8763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8763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4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S10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吴玉江</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4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S11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于金凤</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S12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吴守信</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MC</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4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姜云</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4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李小刚</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CS</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22595" name="Group 387"/>
          <p:cNvGraphicFramePr>
            <a:graphicFrameLocks noGrp="1"/>
          </p:cNvGraphicFramePr>
          <p:nvPr>
            <p:ph sz="quarter" idx="3"/>
          </p:nvPr>
        </p:nvGraphicFramePr>
        <p:xfrm>
          <a:off x="7680326" y="3429001"/>
          <a:ext cx="1800225" cy="2378075"/>
        </p:xfrm>
        <a:graphic>
          <a:graphicData uri="http://schemas.openxmlformats.org/drawingml/2006/table">
            <a:tbl>
              <a:tblPr/>
              <a:tblGrid>
                <a:gridCol w="720725">
                  <a:extLst>
                    <a:ext uri="{9D8B030D-6E8A-4147-A177-3AD203B41FA5}">
                      <a16:colId xmlns:a16="http://schemas.microsoft.com/office/drawing/2014/main" val="20000"/>
                    </a:ext>
                  </a:extLst>
                </a:gridCol>
                <a:gridCol w="1079500">
                  <a:extLst>
                    <a:ext uri="{9D8B030D-6E8A-4147-A177-3AD203B41FA5}">
                      <a16:colId xmlns:a16="http://schemas.microsoft.com/office/drawing/2014/main" val="20001"/>
                    </a:ext>
                  </a:extLst>
                </a:gridCol>
              </a:tblGrid>
              <a:tr h="3397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KEY</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Record#</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32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1625">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195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23</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8" name="日期占位符 5"/>
          <p:cNvSpPr>
            <a:spLocks noGrp="1"/>
          </p:cNvSpPr>
          <p:nvPr>
            <p:ph type="dt" sz="half" idx="10"/>
          </p:nvPr>
        </p:nvSpPr>
        <p:spPr/>
        <p:txBody>
          <a:bodyPr/>
          <a:lstStyle/>
          <a:p>
            <a:pPr>
              <a:defRPr/>
            </a:pPr>
            <a:fld id="{E2D6AAC5-7FCE-4C7C-B6D2-68511EA1E97E}" type="datetime1">
              <a:rPr lang="zh-CN" altLang="en-US"/>
              <a:t>2020/4/13</a:t>
            </a:fld>
            <a:endParaRPr lang="en-US" altLang="zh-CN"/>
          </a:p>
        </p:txBody>
      </p:sp>
      <p:sp>
        <p:nvSpPr>
          <p:cNvPr id="89" name="灯片编号占位符 6"/>
          <p:cNvSpPr>
            <a:spLocks noGrp="1"/>
          </p:cNvSpPr>
          <p:nvPr>
            <p:ph type="sldNum" sz="quarter" idx="11"/>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84E1D8-82DB-445C-950F-1E4305D38DE3}" type="slidenum">
              <a:rPr lang="en-US" altLang="zh-CN">
                <a:solidFill>
                  <a:srgbClr val="898989"/>
                </a:solidFill>
              </a:rPr>
              <a:t>17</a:t>
            </a:fld>
            <a:r>
              <a:rPr lang="en-US" altLang="zh-CN">
                <a:solidFill>
                  <a:srgbClr val="898989"/>
                </a:solidFill>
              </a:rPr>
              <a:t>/31</a:t>
            </a:r>
          </a:p>
        </p:txBody>
      </p:sp>
    </p:spTree>
  </p:cSld>
  <p:clrMapOvr>
    <a:masterClrMapping/>
  </p:clrMapOvr>
  <p:transition>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9F4F28C-484F-4208-B131-A453F399A0AB}"/>
              </a:ext>
            </a:extLst>
          </p:cNvPr>
          <p:cNvSpPr>
            <a:spLocks noGrp="1" noChangeArrowheads="1"/>
          </p:cNvSpPr>
          <p:nvPr>
            <p:ph type="title"/>
          </p:nvPr>
        </p:nvSpPr>
        <p:spPr/>
        <p:txBody>
          <a:bodyPr>
            <a:normAutofit fontScale="90000"/>
          </a:bodyPr>
          <a:lstStyle/>
          <a:p>
            <a:r>
              <a:rPr lang="zh-CN" altLang="en-US" sz="5333" dirty="0"/>
              <a:t>举例说明</a:t>
            </a:r>
          </a:p>
        </p:txBody>
      </p:sp>
      <p:sp>
        <p:nvSpPr>
          <p:cNvPr id="5123" name="内容占位符 1">
            <a:extLst>
              <a:ext uri="{FF2B5EF4-FFF2-40B4-BE49-F238E27FC236}">
                <a16:creationId xmlns:a16="http://schemas.microsoft.com/office/drawing/2014/main" id="{3AEED150-3FC9-4257-BF5B-8948FAB884C7}"/>
              </a:ext>
            </a:extLst>
          </p:cNvPr>
          <p:cNvSpPr>
            <a:spLocks noGrp="1"/>
          </p:cNvSpPr>
          <p:nvPr>
            <p:ph idx="1"/>
          </p:nvPr>
        </p:nvSpPr>
        <p:spPr/>
        <p:txBody>
          <a:bodyPr>
            <a:normAutofit/>
          </a:bodyPr>
          <a:lstStyle/>
          <a:p>
            <a:pPr indent="720073" algn="just">
              <a:lnSpc>
                <a:spcPct val="160000"/>
              </a:lnSpc>
              <a:spcBef>
                <a:spcPts val="0"/>
              </a:spcBef>
              <a:buNone/>
              <a:defRPr/>
            </a:pPr>
            <a:r>
              <a:rPr lang="zh-CN" altLang="en-US" sz="2400" dirty="0"/>
              <a:t>数据库中现在有</a:t>
            </a:r>
            <a:r>
              <a:rPr lang="en-US" altLang="zh-CN" sz="2400" dirty="0"/>
              <a:t>2</a:t>
            </a:r>
            <a:r>
              <a:rPr lang="zh-CN" altLang="en-US" sz="2400" dirty="0"/>
              <a:t>万条记录，现在要执行这样一个查询：</a:t>
            </a:r>
            <a:r>
              <a:rPr lang="en-US" altLang="zh-CN" sz="2400" dirty="0"/>
              <a:t>SELECT * FROM table where num=10000</a:t>
            </a:r>
            <a:r>
              <a:rPr lang="zh-CN" altLang="en-US" sz="2400" dirty="0"/>
              <a:t>。如果没有索引，必须遍历整个表，直到</a:t>
            </a:r>
            <a:r>
              <a:rPr lang="en-US" altLang="zh-CN" sz="2400" dirty="0"/>
              <a:t>num</a:t>
            </a:r>
            <a:r>
              <a:rPr lang="zh-CN" altLang="en-US" sz="2400" dirty="0"/>
              <a:t>等于</a:t>
            </a:r>
            <a:r>
              <a:rPr lang="en-US" altLang="zh-CN" sz="2400" dirty="0"/>
              <a:t>10000</a:t>
            </a:r>
            <a:r>
              <a:rPr lang="zh-CN" altLang="en-US" sz="2400" dirty="0"/>
              <a:t>的这一行被找到为止；如果在</a:t>
            </a:r>
            <a:r>
              <a:rPr lang="en-US" altLang="zh-CN" sz="2400" dirty="0"/>
              <a:t>num</a:t>
            </a:r>
            <a:r>
              <a:rPr lang="zh-CN" altLang="en-US" sz="2400" dirty="0"/>
              <a:t>列上创建索引，</a:t>
            </a:r>
            <a:r>
              <a:rPr lang="en-US" altLang="zh-CN" sz="2400" dirty="0"/>
              <a:t>SQL Server</a:t>
            </a:r>
            <a:r>
              <a:rPr lang="zh-CN" altLang="en-US" sz="2400" dirty="0"/>
              <a:t>不需要任何扫描，直接在索引里面找</a:t>
            </a:r>
            <a:r>
              <a:rPr lang="en-US" altLang="zh-CN" sz="2400" dirty="0"/>
              <a:t>10000</a:t>
            </a:r>
            <a:r>
              <a:rPr lang="zh-CN" altLang="en-US" sz="2400" dirty="0"/>
              <a:t>，就可以得知这一行的位置。可见，索引的建立可以加快数据库的查询速度。</a:t>
            </a:r>
          </a:p>
        </p:txBody>
      </p:sp>
      <p:sp>
        <p:nvSpPr>
          <p:cNvPr id="4" name="Rectangle 3">
            <a:extLst>
              <a:ext uri="{FF2B5EF4-FFF2-40B4-BE49-F238E27FC236}">
                <a16:creationId xmlns:a16="http://schemas.microsoft.com/office/drawing/2014/main" id="{64A90450-F8DD-463F-83B6-1C7AC1EC6947}"/>
              </a:ext>
            </a:extLst>
          </p:cNvPr>
          <p:cNvSpPr txBox="1">
            <a:spLocks noChangeArrowheads="1"/>
          </p:cNvSpPr>
          <p:nvPr/>
        </p:nvSpPr>
        <p:spPr>
          <a:xfrm>
            <a:off x="2351089" y="-100013"/>
            <a:ext cx="7793037" cy="795338"/>
          </a:xfrm>
          <a:prstGeom prst="rect">
            <a:avLst/>
          </a:prstGeom>
          <a:noFill/>
        </p:spPr>
        <p:txBody>
          <a:bodyPr vert="horz" lIns="91440" tIns="45720" rIns="91440" bIns="45720" rtlCol="0" anchor="ctr">
            <a:normAutofit/>
          </a:bodyPr>
          <a:lstStyle>
            <a:lvl1pPr algn="ctr" defTabSz="1219200" rtl="0" eaLnBrk="1" latinLnBrk="0" hangingPunct="1">
              <a:spcBef>
                <a:spcPct val="0"/>
              </a:spcBef>
              <a:buNone/>
              <a:defRPr sz="5865" kern="1200" baseline="0">
                <a:solidFill>
                  <a:schemeClr val="tx1"/>
                </a:solidFill>
                <a:latin typeface="Times New Roman" panose="02020603050405020304" pitchFamily="18" charset="0"/>
                <a:ea typeface="宋体" panose="02010600030101010101" pitchFamily="2" charset="-122"/>
                <a:cs typeface="+mj-cs"/>
              </a:defRPr>
            </a:lvl1pPr>
          </a:lstStyle>
          <a:p>
            <a:r>
              <a:rPr lang="zh-CN" altLang="en-US" sz="3600" b="1" dirty="0">
                <a:solidFill>
                  <a:srgbClr val="0070C0"/>
                </a:solidFill>
              </a:rPr>
              <a:t>补充</a:t>
            </a:r>
            <a:endParaRPr lang="en-US" altLang="zh-CN" sz="3600" b="1" dirty="0">
              <a:solidFill>
                <a:srgbClr val="0070C0"/>
              </a:solidFill>
            </a:endParaRPr>
          </a:p>
        </p:txBody>
      </p:sp>
    </p:spTree>
    <p:extLst>
      <p:ext uri="{BB962C8B-B14F-4D97-AF65-F5344CB8AC3E}">
        <p14:creationId xmlns:p14="http://schemas.microsoft.com/office/powerpoint/2010/main" val="146725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2351089" y="-100013"/>
            <a:ext cx="7793037" cy="795338"/>
          </a:xfrm>
          <a:noFill/>
        </p:spPr>
        <p:txBody>
          <a:bodyPr/>
          <a:lstStyle/>
          <a:p>
            <a:r>
              <a:rPr lang="zh-CN" altLang="en-US" sz="3600"/>
              <a:t>索引的基本概念</a:t>
            </a:r>
            <a:r>
              <a:rPr lang="en-US" altLang="zh-CN" sz="3600"/>
              <a:t>(2) </a:t>
            </a:r>
          </a:p>
        </p:txBody>
      </p:sp>
      <p:sp>
        <p:nvSpPr>
          <p:cNvPr id="20484" name="Rectangle 2"/>
          <p:cNvSpPr>
            <a:spLocks noGrp="1" noChangeArrowheads="1"/>
          </p:cNvSpPr>
          <p:nvPr>
            <p:ph idx="1"/>
          </p:nvPr>
        </p:nvSpPr>
        <p:spPr>
          <a:xfrm>
            <a:off x="955040" y="782320"/>
            <a:ext cx="10556240" cy="5720080"/>
          </a:xfrm>
        </p:spPr>
        <p:txBody>
          <a:bodyPr rtlCol="0">
            <a:normAutofit fontScale="57500" lnSpcReduction="20000"/>
          </a:bodyPr>
          <a:lstStyle/>
          <a:p>
            <a:pPr fontAlgn="auto">
              <a:lnSpc>
                <a:spcPct val="150000"/>
              </a:lnSpc>
              <a:spcAft>
                <a:spcPct val="20000"/>
              </a:spcAft>
              <a:buClr>
                <a:schemeClr val="hlink"/>
              </a:buClr>
              <a:buSzPct val="95000"/>
              <a:buFont typeface="Wingdings" panose="05000000000000000000" pitchFamily="2" charset="2"/>
              <a:buChar char="v"/>
              <a:defRPr/>
            </a:pPr>
            <a:r>
              <a:rPr lang="zh-CN" altLang="en-US" sz="4400" dirty="0">
                <a:solidFill>
                  <a:srgbClr val="148BD4"/>
                </a:solidFill>
              </a:rPr>
              <a:t>索引的优点</a:t>
            </a:r>
            <a:endParaRPr lang="zh-CN" altLang="en-US" sz="2400" dirty="0">
              <a:solidFill>
                <a:srgbClr val="0000CC"/>
              </a:solidFill>
            </a:endParaRPr>
          </a:p>
          <a:p>
            <a:pPr fontAlgn="auto">
              <a:lnSpc>
                <a:spcPct val="150000"/>
              </a:lnSpc>
              <a:spcBef>
                <a:spcPct val="25000"/>
              </a:spcBef>
              <a:buNone/>
              <a:defRPr/>
            </a:pPr>
            <a:r>
              <a:rPr lang="zh-CN" altLang="en-US" dirty="0"/>
              <a:t>创建索引可以大大提高系统的性能。其优点主要表现在：</a:t>
            </a:r>
          </a:p>
          <a:p>
            <a:pPr fontAlgn="auto">
              <a:lnSpc>
                <a:spcPct val="150000"/>
              </a:lnSpc>
              <a:spcBef>
                <a:spcPct val="25000"/>
              </a:spcBef>
              <a:buNone/>
              <a:defRPr/>
            </a:pPr>
            <a:r>
              <a:rPr lang="en-US" altLang="zh-CN" dirty="0"/>
              <a:t>(1) </a:t>
            </a:r>
            <a:r>
              <a:rPr lang="zh-CN" altLang="en-US" dirty="0"/>
              <a:t>通过创建唯一性索引。</a:t>
            </a:r>
          </a:p>
          <a:p>
            <a:pPr fontAlgn="auto">
              <a:lnSpc>
                <a:spcPct val="150000"/>
              </a:lnSpc>
              <a:spcBef>
                <a:spcPct val="25000"/>
              </a:spcBef>
              <a:buNone/>
              <a:defRPr/>
            </a:pPr>
            <a:r>
              <a:rPr lang="en-US" altLang="zh-CN" dirty="0"/>
              <a:t>(2) </a:t>
            </a:r>
            <a:r>
              <a:rPr lang="zh-CN" altLang="en-US" dirty="0"/>
              <a:t>可以大大加快数据的检索速度。</a:t>
            </a:r>
          </a:p>
          <a:p>
            <a:pPr fontAlgn="auto">
              <a:lnSpc>
                <a:spcPct val="150000"/>
              </a:lnSpc>
              <a:spcBef>
                <a:spcPct val="25000"/>
              </a:spcBef>
              <a:buNone/>
              <a:defRPr/>
            </a:pPr>
            <a:r>
              <a:rPr lang="en-US" altLang="zh-CN" dirty="0"/>
              <a:t>(3) </a:t>
            </a:r>
            <a:r>
              <a:rPr lang="zh-CN" altLang="en-US" dirty="0"/>
              <a:t>可以加速表和表之间的连接。</a:t>
            </a:r>
          </a:p>
          <a:p>
            <a:pPr fontAlgn="auto">
              <a:lnSpc>
                <a:spcPct val="150000"/>
              </a:lnSpc>
              <a:spcBef>
                <a:spcPct val="25000"/>
              </a:spcBef>
              <a:buNone/>
              <a:defRPr/>
            </a:pPr>
            <a:r>
              <a:rPr lang="en-US" altLang="zh-CN" dirty="0"/>
              <a:t>(4) </a:t>
            </a:r>
            <a:r>
              <a:rPr lang="zh-CN" altLang="en-US" dirty="0"/>
              <a:t>在使用分组和排序子句进行数据检索时，同样可以显著减少查询中分组和排序的时间。</a:t>
            </a:r>
          </a:p>
          <a:p>
            <a:pPr fontAlgn="auto">
              <a:lnSpc>
                <a:spcPct val="150000"/>
              </a:lnSpc>
              <a:spcBef>
                <a:spcPct val="25000"/>
              </a:spcBef>
              <a:buNone/>
              <a:defRPr/>
            </a:pPr>
            <a:r>
              <a:rPr lang="en-US" altLang="zh-CN" dirty="0"/>
              <a:t>(5) </a:t>
            </a:r>
            <a:r>
              <a:rPr lang="zh-CN" altLang="en-US" dirty="0"/>
              <a:t>通过使用索引，可以在查询的过程中，使用优化隐藏器，提高系统的性能。</a:t>
            </a:r>
          </a:p>
        </p:txBody>
      </p:sp>
      <p:sp>
        <p:nvSpPr>
          <p:cNvPr id="4" name="日期占位符 3"/>
          <p:cNvSpPr>
            <a:spLocks noGrp="1"/>
          </p:cNvSpPr>
          <p:nvPr>
            <p:ph type="dt" sz="half" idx="10"/>
          </p:nvPr>
        </p:nvSpPr>
        <p:spPr/>
        <p:txBody>
          <a:bodyPr/>
          <a:lstStyle/>
          <a:p>
            <a:pPr>
              <a:defRPr/>
            </a:pPr>
            <a:fld id="{DE5CD30A-ACBF-473E-9ADB-0CD290906FBF}"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5E9AD8-D9FA-44F6-BA0D-6CF3710F6963}" type="slidenum">
              <a:rPr lang="en-US" altLang="zh-CN">
                <a:solidFill>
                  <a:srgbClr val="898989"/>
                </a:solidFill>
              </a:rPr>
              <a:t>19</a:t>
            </a:fld>
            <a:r>
              <a:rPr lang="en-US" altLang="zh-CN">
                <a:solidFill>
                  <a:srgbClr val="898989"/>
                </a:solidFill>
              </a:rPr>
              <a:t>/31</a:t>
            </a:r>
          </a:p>
        </p:txBody>
      </p:sp>
    </p:spTree>
  </p:cSld>
  <p:clrMapOvr>
    <a:masterClrMapping/>
  </p:clrMapOvr>
  <p:transition>
    <p:pull dir="l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20320" y="3441065"/>
            <a:ext cx="12202795" cy="342900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spcBef>
                <a:spcPts val="100"/>
              </a:spcBef>
              <a:defRPr/>
            </a:pPr>
            <a:endParaRPr lang="en-US" dirty="0">
              <a:solidFill>
                <a:srgbClr val="F4726E"/>
              </a:solidFill>
            </a:endParaRPr>
          </a:p>
        </p:txBody>
      </p:sp>
      <p:sp>
        <p:nvSpPr>
          <p:cNvPr id="9219" name="TextBox 6"/>
          <p:cNvSpPr txBox="1">
            <a:spLocks noChangeArrowheads="1"/>
          </p:cNvSpPr>
          <p:nvPr/>
        </p:nvSpPr>
        <p:spPr bwMode="auto">
          <a:xfrm>
            <a:off x="4940300" y="1600201"/>
            <a:ext cx="23114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4500">
                <a:solidFill>
                  <a:srgbClr val="F47264"/>
                </a:solidFill>
                <a:latin typeface="Georgia" panose="02040502050405020303" pitchFamily="18" charset="0"/>
                <a:ea typeface="Roboto Bk"/>
                <a:cs typeface="Roboto Bk"/>
              </a:rPr>
              <a:t>7.1 </a:t>
            </a:r>
            <a:r>
              <a:rPr lang="zh-CN" altLang="en-US" sz="4500">
                <a:solidFill>
                  <a:srgbClr val="F47264"/>
                </a:solidFill>
                <a:latin typeface="Georgia" panose="02040502050405020303" pitchFamily="18" charset="0"/>
                <a:ea typeface="Roboto Bk"/>
                <a:cs typeface="Roboto Bk"/>
              </a:rPr>
              <a:t>视图 </a:t>
            </a:r>
            <a:endParaRPr lang="en-US" altLang="zh-CN" sz="4500">
              <a:solidFill>
                <a:srgbClr val="F47264"/>
              </a:solidFill>
              <a:latin typeface="Georgia" panose="02040502050405020303" pitchFamily="18" charset="0"/>
              <a:ea typeface="Roboto Bk"/>
              <a:cs typeface="Roboto Bk"/>
            </a:endParaRPr>
          </a:p>
        </p:txBody>
      </p:sp>
      <p:sp>
        <p:nvSpPr>
          <p:cNvPr id="9220" name="TextBox 7"/>
          <p:cNvSpPr txBox="1">
            <a:spLocks noChangeArrowheads="1"/>
          </p:cNvSpPr>
          <p:nvPr/>
        </p:nvSpPr>
        <p:spPr bwMode="auto">
          <a:xfrm>
            <a:off x="10112375" y="6273801"/>
            <a:ext cx="2551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solidFill>
                  <a:schemeClr val="bg1"/>
                </a:solidFill>
              </a:rPr>
              <a:t>7</a:t>
            </a:r>
          </a:p>
        </p:txBody>
      </p:sp>
      <p:sp>
        <p:nvSpPr>
          <p:cNvPr id="5" name="矩形 4"/>
          <p:cNvSpPr/>
          <p:nvPr/>
        </p:nvSpPr>
        <p:spPr>
          <a:xfrm>
            <a:off x="4538003" y="2869419"/>
            <a:ext cx="4572000" cy="3800475"/>
          </a:xfrm>
          <a:prstGeom prst="rect">
            <a:avLst/>
          </a:prstGeom>
        </p:spPr>
        <p:txBody>
          <a:bodyPr>
            <a:spAutoFit/>
          </a:bodyPr>
          <a:lstStyle/>
          <a:p>
            <a:pPr>
              <a:lnSpc>
                <a:spcPct val="150000"/>
              </a:lnSpc>
              <a:spcAft>
                <a:spcPts val="600"/>
              </a:spcAft>
              <a:defRPr/>
            </a:pPr>
            <a:r>
              <a:rPr lang="en-US" altLang="zh-CN" sz="2400" b="1" dirty="0">
                <a:solidFill>
                  <a:schemeClr val="bg1"/>
                </a:solidFill>
                <a:cs typeface="Arial" panose="020B0604020202020204" pitchFamily="34" charset="0"/>
              </a:rPr>
              <a:t>   +    </a:t>
            </a:r>
            <a:r>
              <a:rPr lang="zh-CN" altLang="en-US" sz="2400" b="1" dirty="0">
                <a:solidFill>
                  <a:schemeClr val="bg1"/>
                </a:solidFill>
                <a:cs typeface="Arial" panose="020B0604020202020204" pitchFamily="34" charset="0"/>
              </a:rPr>
              <a:t>视图的基本概念</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创建视图</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修改视图  </a:t>
            </a:r>
            <a:endParaRPr lang="en-US" altLang="zh-CN" sz="2400" b="1" dirty="0">
              <a:solidFill>
                <a:schemeClr val="bg1"/>
              </a:solidFill>
              <a:cs typeface="Arial" panose="020B0604020202020204" pitchFamily="34" charset="0"/>
            </a:endParaRP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删除视图  </a:t>
            </a:r>
          </a:p>
          <a:p>
            <a:pPr indent="280035">
              <a:lnSpc>
                <a:spcPct val="150000"/>
              </a:lnSpc>
              <a:spcAft>
                <a:spcPts val="600"/>
              </a:spcAft>
              <a:defRPr/>
            </a:pPr>
            <a:r>
              <a:rPr lang="en-US" altLang="zh-CN" sz="2400" b="1" dirty="0">
                <a:solidFill>
                  <a:schemeClr val="bg1"/>
                </a:solidFill>
                <a:cs typeface="Arial" panose="020B0604020202020204" pitchFamily="34" charset="0"/>
              </a:rPr>
              <a:t>+    </a:t>
            </a:r>
            <a:r>
              <a:rPr lang="zh-CN" altLang="en-US" sz="2400" b="1" dirty="0">
                <a:solidFill>
                  <a:schemeClr val="bg1"/>
                </a:solidFill>
                <a:cs typeface="Arial" panose="020B0604020202020204" pitchFamily="34" charset="0"/>
              </a:rPr>
              <a:t>使用视图  </a:t>
            </a:r>
          </a:p>
          <a:p>
            <a:pPr indent="280035">
              <a:lnSpc>
                <a:spcPct val="150000"/>
              </a:lnSpc>
              <a:spcAft>
                <a:spcPts val="600"/>
              </a:spcAft>
              <a:defRPr/>
            </a:pPr>
            <a:endParaRPr lang="zh-CN" altLang="en-US" sz="2400" b="1" dirty="0">
              <a:solidFill>
                <a:schemeClr val="bg1"/>
              </a:solidFill>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type="title"/>
          </p:nvPr>
        </p:nvSpPr>
        <p:spPr>
          <a:xfrm>
            <a:off x="2351089" y="-100013"/>
            <a:ext cx="7793037" cy="795338"/>
          </a:xfrm>
          <a:noFill/>
        </p:spPr>
        <p:txBody>
          <a:bodyPr/>
          <a:lstStyle/>
          <a:p>
            <a:r>
              <a:rPr lang="zh-CN" altLang="en-US" sz="3600"/>
              <a:t>索引的基本概念</a:t>
            </a:r>
            <a:r>
              <a:rPr lang="en-US" altLang="zh-CN" sz="3600"/>
              <a:t>(3) </a:t>
            </a:r>
          </a:p>
        </p:txBody>
      </p:sp>
      <p:sp>
        <p:nvSpPr>
          <p:cNvPr id="21508" name="Rectangle 2"/>
          <p:cNvSpPr>
            <a:spLocks noGrp="1" noChangeArrowheads="1"/>
          </p:cNvSpPr>
          <p:nvPr>
            <p:ph idx="1"/>
          </p:nvPr>
        </p:nvSpPr>
        <p:spPr>
          <a:xfrm>
            <a:off x="538480" y="692150"/>
            <a:ext cx="11043920" cy="5545138"/>
          </a:xfrm>
        </p:spPr>
        <p:txBody>
          <a:bodyPr rtlCol="0">
            <a:normAutofit fontScale="57500" lnSpcReduction="20000"/>
          </a:bodyPr>
          <a:lstStyle/>
          <a:p>
            <a:pPr fontAlgn="auto">
              <a:lnSpc>
                <a:spcPct val="150000"/>
              </a:lnSpc>
              <a:spcAft>
                <a:spcPct val="20000"/>
              </a:spcAft>
              <a:buClr>
                <a:schemeClr val="hlink"/>
              </a:buClr>
              <a:buSzPct val="95000"/>
              <a:buFont typeface="Wingdings" panose="05000000000000000000" pitchFamily="2" charset="2"/>
              <a:buChar char="v"/>
              <a:defRPr/>
            </a:pPr>
            <a:r>
              <a:rPr lang="zh-CN" altLang="en-US" sz="4400" dirty="0">
                <a:solidFill>
                  <a:srgbClr val="148BD4"/>
                </a:solidFill>
              </a:rPr>
              <a:t>索引的缺点</a:t>
            </a:r>
            <a:endParaRPr lang="zh-CN" altLang="en-US" sz="2400" dirty="0">
              <a:solidFill>
                <a:srgbClr val="0000CC"/>
              </a:solidFill>
            </a:endParaRPr>
          </a:p>
          <a:p>
            <a:pPr fontAlgn="auto">
              <a:lnSpc>
                <a:spcPct val="150000"/>
              </a:lnSpc>
              <a:spcBef>
                <a:spcPct val="30000"/>
              </a:spcBef>
              <a:buNone/>
              <a:defRPr/>
            </a:pPr>
            <a:r>
              <a:rPr lang="zh-CN" altLang="en-US" dirty="0"/>
              <a:t>索引的存在也让系统付出一定的代价，主要表现在：</a:t>
            </a:r>
          </a:p>
          <a:p>
            <a:pPr fontAlgn="auto">
              <a:lnSpc>
                <a:spcPct val="150000"/>
              </a:lnSpc>
              <a:spcBef>
                <a:spcPct val="30000"/>
              </a:spcBef>
              <a:buNone/>
              <a:defRPr/>
            </a:pPr>
            <a:r>
              <a:rPr lang="en-US" altLang="zh-CN" dirty="0"/>
              <a:t>(1) </a:t>
            </a:r>
            <a:r>
              <a:rPr lang="zh-CN" altLang="en-US" dirty="0"/>
              <a:t>创建索引和维护索引要耗费时间。</a:t>
            </a:r>
          </a:p>
          <a:p>
            <a:pPr fontAlgn="auto">
              <a:lnSpc>
                <a:spcPct val="150000"/>
              </a:lnSpc>
              <a:spcBef>
                <a:spcPct val="30000"/>
              </a:spcBef>
              <a:buNone/>
              <a:defRPr/>
            </a:pPr>
            <a:r>
              <a:rPr lang="en-US" altLang="zh-CN" dirty="0"/>
              <a:t>(2) </a:t>
            </a:r>
            <a:r>
              <a:rPr lang="zh-CN" altLang="en-US" dirty="0"/>
              <a:t>索引需要占用物理空间，每一个索引还要占用一定的物理空间。 </a:t>
            </a:r>
          </a:p>
          <a:p>
            <a:pPr fontAlgn="auto">
              <a:lnSpc>
                <a:spcPct val="150000"/>
              </a:lnSpc>
              <a:spcBef>
                <a:spcPct val="30000"/>
              </a:spcBef>
              <a:buNone/>
              <a:defRPr/>
            </a:pPr>
            <a:r>
              <a:rPr lang="en-US" altLang="zh-CN" dirty="0"/>
              <a:t>(3) </a:t>
            </a:r>
            <a:r>
              <a:rPr lang="zh-CN" altLang="en-US" dirty="0"/>
              <a:t>当对表中的数据进行增加、删除和修改的时候，索引也要动态的维护，这样就降低了数据的维护速度。 </a:t>
            </a:r>
          </a:p>
          <a:p>
            <a:pPr fontAlgn="auto">
              <a:lnSpc>
                <a:spcPct val="150000"/>
              </a:lnSpc>
              <a:spcBef>
                <a:spcPct val="30000"/>
              </a:spcBef>
              <a:buNone/>
              <a:defRPr/>
            </a:pPr>
            <a:r>
              <a:rPr lang="zh-CN" altLang="en-US" dirty="0"/>
              <a:t>创建索引虽然可以提高查询速度，但是他需要牺牲一定的系统性能。因此，哪些列适合创建索引，哪些列不适合创建索引，需要进行详细的考察。</a:t>
            </a:r>
          </a:p>
        </p:txBody>
      </p:sp>
      <p:sp>
        <p:nvSpPr>
          <p:cNvPr id="4" name="日期占位符 3"/>
          <p:cNvSpPr>
            <a:spLocks noGrp="1"/>
          </p:cNvSpPr>
          <p:nvPr>
            <p:ph type="dt" sz="half" idx="10"/>
          </p:nvPr>
        </p:nvSpPr>
        <p:spPr/>
        <p:txBody>
          <a:bodyPr/>
          <a:lstStyle/>
          <a:p>
            <a:pPr>
              <a:defRPr/>
            </a:pPr>
            <a:fld id="{335C2674-6696-4405-8EE0-5146982A7E59}"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C5935C-4762-4643-86D2-72FAB8155F3C}" type="slidenum">
              <a:rPr lang="en-US" altLang="zh-CN">
                <a:solidFill>
                  <a:srgbClr val="898989"/>
                </a:solidFill>
              </a:rPr>
              <a:t>20</a:t>
            </a:fld>
            <a:r>
              <a:rPr lang="en-US" altLang="zh-CN">
                <a:solidFill>
                  <a:srgbClr val="898989"/>
                </a:solidFill>
              </a:rPr>
              <a:t>/31</a:t>
            </a:r>
          </a:p>
        </p:txBody>
      </p:sp>
    </p:spTree>
  </p:cSld>
  <p:clrMapOvr>
    <a:masterClrMapping/>
  </p:clrMapOvr>
  <p:transition>
    <p:wheel spokes="3"/>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title"/>
          </p:nvPr>
        </p:nvSpPr>
        <p:spPr>
          <a:xfrm>
            <a:off x="2351089" y="-100013"/>
            <a:ext cx="7793037" cy="795338"/>
          </a:xfrm>
          <a:noFill/>
        </p:spPr>
        <p:txBody>
          <a:bodyPr/>
          <a:lstStyle/>
          <a:p>
            <a:r>
              <a:rPr lang="zh-CN" altLang="en-US" sz="3600"/>
              <a:t>索引的基本概念</a:t>
            </a:r>
            <a:r>
              <a:rPr lang="en-US" altLang="zh-CN" sz="3600"/>
              <a:t>(4) </a:t>
            </a:r>
          </a:p>
        </p:txBody>
      </p:sp>
      <p:sp>
        <p:nvSpPr>
          <p:cNvPr id="22532" name="Rectangle 2"/>
          <p:cNvSpPr>
            <a:spLocks noGrp="1" noChangeArrowheads="1"/>
          </p:cNvSpPr>
          <p:nvPr>
            <p:ph idx="1"/>
          </p:nvPr>
        </p:nvSpPr>
        <p:spPr>
          <a:xfrm>
            <a:off x="792481" y="695326"/>
            <a:ext cx="10708640" cy="6162674"/>
          </a:xfrm>
        </p:spPr>
        <p:txBody>
          <a:bodyPr rtlCol="0">
            <a:normAutofit fontScale="95000"/>
          </a:bodyPr>
          <a:lstStyle/>
          <a:p>
            <a:pPr fontAlgn="auto">
              <a:lnSpc>
                <a:spcPct val="150000"/>
              </a:lnSpc>
              <a:spcBef>
                <a:spcPts val="0"/>
              </a:spcBef>
              <a:spcAft>
                <a:spcPct val="30000"/>
              </a:spcAft>
              <a:buClr>
                <a:schemeClr val="hlink"/>
              </a:buClr>
              <a:buSzPct val="95000"/>
              <a:buFont typeface="Wingdings" panose="05000000000000000000" pitchFamily="2" charset="2"/>
              <a:buChar char="v"/>
              <a:defRPr/>
            </a:pPr>
            <a:r>
              <a:rPr lang="zh-CN" altLang="en-US" sz="2000" dirty="0">
                <a:solidFill>
                  <a:srgbClr val="148BD4"/>
                </a:solidFill>
              </a:rPr>
              <a:t>索引的分类</a:t>
            </a:r>
            <a:endParaRPr lang="zh-CN" altLang="en-US" sz="2000" dirty="0">
              <a:solidFill>
                <a:srgbClr val="0000CC"/>
              </a:solidFill>
            </a:endParaRPr>
          </a:p>
          <a:p>
            <a:pPr fontAlgn="auto">
              <a:lnSpc>
                <a:spcPct val="150000"/>
              </a:lnSpc>
              <a:spcBef>
                <a:spcPts val="0"/>
              </a:spcBef>
              <a:buAutoNum type="arabicParenBoth"/>
              <a:defRPr/>
            </a:pPr>
            <a:r>
              <a:rPr lang="zh-CN" altLang="en-US" sz="2000" dirty="0">
                <a:solidFill>
                  <a:srgbClr val="E24747"/>
                </a:solidFill>
              </a:rPr>
              <a:t>聚集索引和非聚集索引</a:t>
            </a:r>
            <a:endParaRPr lang="en-US" altLang="zh-CN" sz="2000" dirty="0">
              <a:solidFill>
                <a:srgbClr val="993300"/>
              </a:solidFill>
            </a:endParaRPr>
          </a:p>
          <a:p>
            <a:pPr marL="0" indent="0" fontAlgn="auto">
              <a:lnSpc>
                <a:spcPct val="150000"/>
              </a:lnSpc>
              <a:spcBef>
                <a:spcPts val="0"/>
              </a:spcBef>
              <a:buNone/>
              <a:defRPr/>
            </a:pPr>
            <a:r>
              <a:rPr lang="en-US" altLang="zh-CN" sz="2000" dirty="0">
                <a:solidFill>
                  <a:srgbClr val="993300"/>
                </a:solidFill>
              </a:rPr>
              <a:t>        </a:t>
            </a:r>
            <a:r>
              <a:rPr lang="zh-CN" altLang="en-US" sz="2000" dirty="0"/>
              <a:t>聚集索引会对基本表进行</a:t>
            </a:r>
            <a:r>
              <a:rPr lang="zh-CN" altLang="en-US" sz="2000" b="1" dirty="0">
                <a:solidFill>
                  <a:srgbClr val="FF0000"/>
                </a:solidFill>
              </a:rPr>
              <a:t>物理排序</a:t>
            </a:r>
            <a:r>
              <a:rPr lang="zh-CN" altLang="en-US" sz="2000" dirty="0"/>
              <a:t>，所以这种索引对查询非常有效，在每一张基本表中只能有一个聚集索引。当建立主键约束时，如果基本表中没有聚集索引，</a:t>
            </a:r>
            <a:r>
              <a:rPr lang="en-US" altLang="zh-CN" sz="2000" dirty="0"/>
              <a:t>SQL Server</a:t>
            </a:r>
            <a:r>
              <a:rPr lang="zh-CN" altLang="en-US" sz="2000" dirty="0"/>
              <a:t>会用主键列作聚集索引键。 </a:t>
            </a:r>
            <a:endParaRPr lang="en-US" altLang="zh-CN" sz="2000" dirty="0"/>
          </a:p>
          <a:p>
            <a:pPr marL="0" indent="0" fontAlgn="auto">
              <a:lnSpc>
                <a:spcPct val="150000"/>
              </a:lnSpc>
              <a:spcBef>
                <a:spcPts val="0"/>
              </a:spcBef>
              <a:buNone/>
              <a:defRPr/>
            </a:pPr>
            <a:endParaRPr lang="zh-CN" altLang="en-US" sz="2000" dirty="0"/>
          </a:p>
          <a:p>
            <a:pPr fontAlgn="auto">
              <a:lnSpc>
                <a:spcPct val="150000"/>
              </a:lnSpc>
              <a:spcBef>
                <a:spcPts val="0"/>
              </a:spcBef>
              <a:buNone/>
              <a:defRPr/>
            </a:pPr>
            <a:r>
              <a:rPr lang="en-US" altLang="zh-CN" sz="2000" dirty="0">
                <a:solidFill>
                  <a:srgbClr val="E24747"/>
                </a:solidFill>
              </a:rPr>
              <a:t>(2) </a:t>
            </a:r>
            <a:r>
              <a:rPr lang="zh-CN" altLang="en-US" sz="2000" dirty="0">
                <a:solidFill>
                  <a:srgbClr val="E24747"/>
                </a:solidFill>
              </a:rPr>
              <a:t>唯一索引和非唯一索引</a:t>
            </a:r>
            <a:endParaRPr lang="zh-CN" altLang="en-US" sz="2000" dirty="0">
              <a:solidFill>
                <a:srgbClr val="993300"/>
              </a:solidFill>
            </a:endParaRPr>
          </a:p>
          <a:p>
            <a:pPr fontAlgn="auto">
              <a:lnSpc>
                <a:spcPct val="150000"/>
              </a:lnSpc>
              <a:spcBef>
                <a:spcPts val="0"/>
              </a:spcBef>
              <a:buNone/>
              <a:defRPr/>
            </a:pPr>
            <a:r>
              <a:rPr lang="zh-CN" altLang="en-US" sz="2000" dirty="0"/>
              <a:t>      唯一索引确保在被索引的列中，所有数据都是唯一的，不包含重复的值。</a:t>
            </a:r>
            <a:endParaRPr lang="en-US" altLang="zh-CN" sz="2000" dirty="0"/>
          </a:p>
          <a:p>
            <a:pPr fontAlgn="auto">
              <a:lnSpc>
                <a:spcPct val="150000"/>
              </a:lnSpc>
              <a:spcBef>
                <a:spcPts val="0"/>
              </a:spcBef>
              <a:buNone/>
              <a:defRPr/>
            </a:pPr>
            <a:endParaRPr lang="zh-CN" altLang="en-US" sz="2000" dirty="0"/>
          </a:p>
          <a:p>
            <a:pPr fontAlgn="auto">
              <a:lnSpc>
                <a:spcPct val="150000"/>
              </a:lnSpc>
              <a:spcBef>
                <a:spcPts val="0"/>
              </a:spcBef>
              <a:buNone/>
              <a:defRPr/>
            </a:pPr>
            <a:r>
              <a:rPr lang="en-US" altLang="zh-CN" sz="2000" dirty="0">
                <a:solidFill>
                  <a:srgbClr val="E24747"/>
                </a:solidFill>
              </a:rPr>
              <a:t>(3) </a:t>
            </a:r>
            <a:r>
              <a:rPr lang="zh-CN" altLang="en-US" sz="2000" dirty="0">
                <a:solidFill>
                  <a:srgbClr val="E24747"/>
                </a:solidFill>
              </a:rPr>
              <a:t>简单索引和复合索引</a:t>
            </a:r>
            <a:endParaRPr lang="en-US" altLang="zh-CN" sz="2000" dirty="0">
              <a:solidFill>
                <a:srgbClr val="993300"/>
              </a:solidFill>
            </a:endParaRPr>
          </a:p>
          <a:p>
            <a:pPr fontAlgn="auto">
              <a:lnSpc>
                <a:spcPct val="150000"/>
              </a:lnSpc>
              <a:spcBef>
                <a:spcPts val="0"/>
              </a:spcBef>
              <a:buNone/>
              <a:defRPr/>
            </a:pPr>
            <a:r>
              <a:rPr lang="en-US" altLang="zh-CN" sz="2000" dirty="0">
                <a:solidFill>
                  <a:srgbClr val="993300"/>
                </a:solidFill>
              </a:rPr>
              <a:t>        </a:t>
            </a:r>
            <a:r>
              <a:rPr lang="zh-CN" altLang="en-US" sz="2000" dirty="0"/>
              <a:t>只针对基本表的一列建立的索引，这种索引称为简单索引（</a:t>
            </a:r>
            <a:r>
              <a:rPr lang="en-US" altLang="zh-CN" sz="2000" dirty="0"/>
              <a:t>single index</a:t>
            </a:r>
            <a:r>
              <a:rPr lang="zh-CN" altLang="en-US" sz="2000" dirty="0"/>
              <a:t>）。针对多个列（最多包含</a:t>
            </a:r>
            <a:r>
              <a:rPr lang="en-US" altLang="zh-CN" sz="2000" dirty="0"/>
              <a:t>16</a:t>
            </a:r>
            <a:r>
              <a:rPr lang="zh-CN" altLang="en-US" sz="2000" dirty="0"/>
              <a:t>列）建立的索引称为复合索引或组合索引（</a:t>
            </a:r>
            <a:r>
              <a:rPr lang="en-US" altLang="zh-CN" sz="2000" dirty="0"/>
              <a:t>composite index</a:t>
            </a:r>
            <a:r>
              <a:rPr lang="zh-CN" altLang="en-US" sz="2000" dirty="0"/>
              <a:t>）。</a:t>
            </a:r>
          </a:p>
        </p:txBody>
      </p:sp>
      <p:sp>
        <p:nvSpPr>
          <p:cNvPr id="4" name="日期占位符 3"/>
          <p:cNvSpPr>
            <a:spLocks noGrp="1"/>
          </p:cNvSpPr>
          <p:nvPr>
            <p:ph type="dt" sz="half" idx="10"/>
          </p:nvPr>
        </p:nvSpPr>
        <p:spPr/>
        <p:txBody>
          <a:bodyPr/>
          <a:lstStyle/>
          <a:p>
            <a:pPr>
              <a:defRPr/>
            </a:pPr>
            <a:fld id="{6D4B2543-91D4-4E9C-852A-3620F28BD028}"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45A291-C860-4D99-80DA-D1AF04E5F825}" type="slidenum">
              <a:rPr lang="en-US" altLang="zh-CN">
                <a:solidFill>
                  <a:srgbClr val="898989"/>
                </a:solidFill>
              </a:rPr>
              <a:t>21</a:t>
            </a:fld>
            <a:r>
              <a:rPr lang="en-US" altLang="zh-CN">
                <a:solidFill>
                  <a:srgbClr val="898989"/>
                </a:solidFill>
              </a:rPr>
              <a:t>/31</a:t>
            </a:r>
          </a:p>
        </p:txBody>
      </p:sp>
    </p:spTree>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AC8E0DE1-1A3A-40D9-8ACC-34A870D05A96}"/>
              </a:ext>
            </a:extLst>
          </p:cNvPr>
          <p:cNvSpPr>
            <a:spLocks noGrp="1" noChangeArrowheads="1"/>
          </p:cNvSpPr>
          <p:nvPr>
            <p:ph type="body" idx="1"/>
          </p:nvPr>
        </p:nvSpPr>
        <p:spPr>
          <a:xfrm>
            <a:off x="672093" y="993160"/>
            <a:ext cx="11151028" cy="5163800"/>
          </a:xfrm>
        </p:spPr>
        <p:txBody>
          <a:bodyPr>
            <a:noAutofit/>
          </a:bodyPr>
          <a:lstStyle/>
          <a:p>
            <a:pPr marL="0" indent="0" algn="just">
              <a:buNone/>
            </a:pPr>
            <a:r>
              <a:rPr lang="en-US" altLang="zh-CN" sz="2400" dirty="0"/>
              <a:t>•        </a:t>
            </a:r>
            <a:r>
              <a:rPr lang="zh-CN" altLang="en-US" sz="2400" b="1" dirty="0">
                <a:solidFill>
                  <a:srgbClr val="0070C0"/>
                </a:solidFill>
              </a:rPr>
              <a:t>唯一索引：</a:t>
            </a:r>
            <a:r>
              <a:rPr lang="zh-CN" altLang="en-US" sz="2400" dirty="0"/>
              <a:t>唯一索引</a:t>
            </a:r>
            <a:r>
              <a:rPr lang="zh-CN" altLang="en-US" sz="2400" b="1" dirty="0">
                <a:solidFill>
                  <a:srgbClr val="FF0000"/>
                </a:solidFill>
              </a:rPr>
              <a:t>不允许两行具有相同的索引值</a:t>
            </a:r>
            <a:endParaRPr lang="en-US" altLang="zh-CN" sz="2400" b="1" dirty="0">
              <a:solidFill>
                <a:srgbClr val="FF0000"/>
              </a:solidFill>
            </a:endParaRPr>
          </a:p>
          <a:p>
            <a:pPr marL="0" indent="0" algn="just">
              <a:lnSpc>
                <a:spcPct val="170000"/>
              </a:lnSpc>
              <a:buNone/>
            </a:pPr>
            <a:r>
              <a:rPr lang="en-US" altLang="zh-CN" sz="2400" dirty="0"/>
              <a:t>•      </a:t>
            </a:r>
            <a:r>
              <a:rPr lang="en-US" altLang="zh-CN" sz="2400" dirty="0">
                <a:solidFill>
                  <a:srgbClr val="0070C0"/>
                </a:solidFill>
              </a:rPr>
              <a:t> </a:t>
            </a:r>
            <a:r>
              <a:rPr lang="zh-CN" altLang="en-US" sz="2400" b="1" dirty="0">
                <a:solidFill>
                  <a:srgbClr val="0070C0"/>
                </a:solidFill>
              </a:rPr>
              <a:t>主键索引</a:t>
            </a:r>
            <a:r>
              <a:rPr lang="zh-CN" altLang="en-US" sz="2400" dirty="0">
                <a:solidFill>
                  <a:srgbClr val="0070C0"/>
                </a:solidFill>
              </a:rPr>
              <a:t>：</a:t>
            </a:r>
            <a:r>
              <a:rPr lang="zh-CN" altLang="en-US" sz="2400" dirty="0"/>
              <a:t>为表定义一个主键将自动创建主键索引，</a:t>
            </a:r>
            <a:r>
              <a:rPr lang="zh-CN" altLang="en-US" sz="2400" b="1" dirty="0">
                <a:solidFill>
                  <a:srgbClr val="FF0000"/>
                </a:solidFill>
              </a:rPr>
              <a:t>主键索引是唯一索引的特殊类型</a:t>
            </a:r>
            <a:r>
              <a:rPr lang="zh-CN" altLang="en-US" sz="2400" dirty="0"/>
              <a:t>。主键索引要求主键中的每个值是唯一的，</a:t>
            </a:r>
            <a:r>
              <a:rPr lang="zh-CN" altLang="en-US" sz="2400" b="1" dirty="0">
                <a:solidFill>
                  <a:srgbClr val="FF0000"/>
                </a:solidFill>
              </a:rPr>
              <a:t>并且不能为空</a:t>
            </a:r>
            <a:endParaRPr lang="en-US" altLang="zh-CN" sz="2400" b="1" dirty="0">
              <a:solidFill>
                <a:srgbClr val="FF0000"/>
              </a:solidFill>
            </a:endParaRPr>
          </a:p>
          <a:p>
            <a:pPr marL="0" indent="0" algn="just">
              <a:lnSpc>
                <a:spcPct val="170000"/>
              </a:lnSpc>
              <a:buNone/>
            </a:pPr>
            <a:r>
              <a:rPr lang="en-US" altLang="zh-CN" sz="2400" dirty="0"/>
              <a:t>•        </a:t>
            </a:r>
            <a:r>
              <a:rPr lang="en-US" altLang="zh-CN" sz="2400" dirty="0">
                <a:solidFill>
                  <a:srgbClr val="0070C0"/>
                </a:solidFill>
              </a:rPr>
              <a:t> </a:t>
            </a:r>
            <a:r>
              <a:rPr lang="zh-CN" altLang="en-US" sz="2400" b="1" dirty="0">
                <a:solidFill>
                  <a:srgbClr val="0070C0"/>
                </a:solidFill>
              </a:rPr>
              <a:t>聚集索引</a:t>
            </a:r>
            <a:r>
              <a:rPr lang="en-US" altLang="zh-CN" sz="2400" b="1" dirty="0">
                <a:solidFill>
                  <a:srgbClr val="0070C0"/>
                </a:solidFill>
              </a:rPr>
              <a:t>(Clustered)</a:t>
            </a:r>
            <a:r>
              <a:rPr lang="zh-CN" altLang="en-US" sz="2400" b="1" dirty="0"/>
              <a:t>：</a:t>
            </a:r>
            <a:r>
              <a:rPr lang="zh-CN" altLang="en-US" sz="2400" dirty="0"/>
              <a:t>表中各行的</a:t>
            </a:r>
            <a:r>
              <a:rPr lang="zh-CN" altLang="en-US" sz="2400" b="1" dirty="0">
                <a:solidFill>
                  <a:srgbClr val="FF0000"/>
                </a:solidFill>
              </a:rPr>
              <a:t>物理顺序</a:t>
            </a:r>
            <a:r>
              <a:rPr lang="zh-CN" altLang="en-US" sz="2400" dirty="0"/>
              <a:t>与键值的</a:t>
            </a:r>
            <a:r>
              <a:rPr lang="zh-CN" altLang="en-US" sz="2400" b="1" dirty="0">
                <a:solidFill>
                  <a:srgbClr val="FF0000"/>
                </a:solidFill>
              </a:rPr>
              <a:t>逻辑（索引）顺序相同</a:t>
            </a:r>
            <a:r>
              <a:rPr lang="zh-CN" altLang="en-US" sz="2400" dirty="0"/>
              <a:t>，每个表</a:t>
            </a:r>
            <a:r>
              <a:rPr lang="zh-CN" altLang="en-US" sz="2400" b="1" dirty="0">
                <a:solidFill>
                  <a:srgbClr val="FF0000"/>
                </a:solidFill>
              </a:rPr>
              <a:t>只能有一个</a:t>
            </a:r>
            <a:endParaRPr lang="en-US" altLang="zh-CN" sz="2400" b="1" dirty="0">
              <a:solidFill>
                <a:srgbClr val="FF0000"/>
              </a:solidFill>
            </a:endParaRPr>
          </a:p>
          <a:p>
            <a:pPr marL="0" indent="0" algn="just">
              <a:lnSpc>
                <a:spcPct val="170000"/>
              </a:lnSpc>
              <a:buNone/>
            </a:pPr>
            <a:r>
              <a:rPr lang="en-US" altLang="zh-CN" sz="2400" dirty="0"/>
              <a:t>•          </a:t>
            </a:r>
            <a:r>
              <a:rPr lang="zh-CN" altLang="en-US" sz="2400" b="1" dirty="0">
                <a:solidFill>
                  <a:srgbClr val="0070C0"/>
                </a:solidFill>
              </a:rPr>
              <a:t>非聚集索引</a:t>
            </a:r>
            <a:r>
              <a:rPr lang="en-US" altLang="zh-CN" sz="2400" b="1" dirty="0">
                <a:solidFill>
                  <a:srgbClr val="0070C0"/>
                </a:solidFill>
              </a:rPr>
              <a:t>(Non-clustered)</a:t>
            </a:r>
            <a:r>
              <a:rPr lang="zh-CN" altLang="en-US" sz="2400" b="1" dirty="0">
                <a:solidFill>
                  <a:srgbClr val="0070C0"/>
                </a:solidFill>
              </a:rPr>
              <a:t>：</a:t>
            </a:r>
            <a:r>
              <a:rPr lang="zh-CN" altLang="en-US" sz="2400" dirty="0"/>
              <a:t>非聚集索引指定表的逻辑顺序。数据存储在一个位置，索引存储在另一个位置，索引中包含指向数据存储位置的指针。可以有多个，小于</a:t>
            </a:r>
            <a:r>
              <a:rPr lang="en-US" altLang="zh-CN" sz="2400" dirty="0"/>
              <a:t>249</a:t>
            </a:r>
            <a:r>
              <a:rPr lang="zh-CN" altLang="en-US" sz="2400" dirty="0"/>
              <a:t>个</a:t>
            </a:r>
          </a:p>
        </p:txBody>
      </p:sp>
      <p:sp>
        <p:nvSpPr>
          <p:cNvPr id="4" name="Rectangle 3">
            <a:extLst>
              <a:ext uri="{FF2B5EF4-FFF2-40B4-BE49-F238E27FC236}">
                <a16:creationId xmlns:a16="http://schemas.microsoft.com/office/drawing/2014/main" id="{7207903E-5DC8-425E-AA17-3DC8A8B4D8BD}"/>
              </a:ext>
            </a:extLst>
          </p:cNvPr>
          <p:cNvSpPr txBox="1">
            <a:spLocks noChangeArrowheads="1"/>
          </p:cNvSpPr>
          <p:nvPr/>
        </p:nvSpPr>
        <p:spPr>
          <a:xfrm>
            <a:off x="2351089" y="-100013"/>
            <a:ext cx="7793037" cy="795338"/>
          </a:xfrm>
          <a:prstGeom prst="rect">
            <a:avLst/>
          </a:prstGeom>
          <a:noFill/>
        </p:spPr>
        <p:txBody>
          <a:bodyPr vert="horz" lIns="91440" tIns="45720" rIns="91440" bIns="45720" rtlCol="0" anchor="ctr">
            <a:normAutofit/>
          </a:bodyPr>
          <a:lstStyle>
            <a:lvl1pPr algn="ctr" defTabSz="1219200" rtl="0" eaLnBrk="1" latinLnBrk="0" hangingPunct="1">
              <a:spcBef>
                <a:spcPct val="0"/>
              </a:spcBef>
              <a:buNone/>
              <a:defRPr sz="5865" kern="1200" baseline="0">
                <a:solidFill>
                  <a:schemeClr val="tx1"/>
                </a:solidFill>
                <a:latin typeface="Times New Roman" panose="02020603050405020304" pitchFamily="18" charset="0"/>
                <a:ea typeface="宋体" panose="02010600030101010101" pitchFamily="2" charset="-122"/>
                <a:cs typeface="+mj-cs"/>
              </a:defRPr>
            </a:lvl1pPr>
          </a:lstStyle>
          <a:p>
            <a:r>
              <a:rPr lang="zh-CN" altLang="en-US" sz="3600" b="1" dirty="0">
                <a:solidFill>
                  <a:srgbClr val="0070C0"/>
                </a:solidFill>
              </a:rPr>
              <a:t>索引类型重点补充</a:t>
            </a:r>
            <a:r>
              <a:rPr lang="en-US" altLang="zh-CN" sz="3600" b="1" dirty="0">
                <a:solidFill>
                  <a:srgbClr val="0070C0"/>
                </a:solidFill>
              </a:rPr>
              <a:t>-1</a:t>
            </a:r>
          </a:p>
        </p:txBody>
      </p:sp>
    </p:spTree>
    <p:extLst>
      <p:ext uri="{BB962C8B-B14F-4D97-AF65-F5344CB8AC3E}">
        <p14:creationId xmlns:p14="http://schemas.microsoft.com/office/powerpoint/2010/main" val="954251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AC8E0DE1-1A3A-40D9-8ACC-34A870D05A96}"/>
              </a:ext>
            </a:extLst>
          </p:cNvPr>
          <p:cNvSpPr>
            <a:spLocks noGrp="1" noChangeArrowheads="1"/>
          </p:cNvSpPr>
          <p:nvPr>
            <p:ph type="body" idx="1"/>
          </p:nvPr>
        </p:nvSpPr>
        <p:spPr>
          <a:xfrm>
            <a:off x="520486" y="836712"/>
            <a:ext cx="11151028" cy="6130691"/>
          </a:xfrm>
        </p:spPr>
        <p:txBody>
          <a:bodyPr>
            <a:normAutofit fontScale="55000" lnSpcReduction="20000"/>
          </a:bodyPr>
          <a:lstStyle/>
          <a:p>
            <a:pPr marL="0" indent="0" algn="just">
              <a:lnSpc>
                <a:spcPct val="170000"/>
              </a:lnSpc>
              <a:spcBef>
                <a:spcPct val="0"/>
              </a:spcBef>
              <a:buNone/>
            </a:pPr>
            <a:r>
              <a:rPr lang="zh-CN" altLang="en-US" sz="4400" dirty="0">
                <a:latin typeface="+mj-lt"/>
                <a:ea typeface="+mj-ea"/>
                <a:cs typeface="+mj-cs"/>
              </a:rPr>
              <a:t>         </a:t>
            </a:r>
            <a:r>
              <a:rPr lang="zh-CN" altLang="en-US" sz="4400" dirty="0">
                <a:solidFill>
                  <a:srgbClr val="FF0000"/>
                </a:solidFill>
                <a:latin typeface="+mj-lt"/>
                <a:ea typeface="+mj-ea"/>
                <a:cs typeface="+mj-cs"/>
              </a:rPr>
              <a:t>聚集索引和非聚集索引的区别是在物理数据的存储方式上。聚集索引存储记录是物理上连续存在，而非聚集索引是逻辑上的连续，物理存储并不连续。</a:t>
            </a:r>
            <a:endParaRPr lang="en-US" altLang="zh-CN" sz="4400" dirty="0">
              <a:solidFill>
                <a:srgbClr val="FF0000"/>
              </a:solidFill>
              <a:latin typeface="+mj-lt"/>
              <a:ea typeface="+mj-ea"/>
              <a:cs typeface="+mj-cs"/>
            </a:endParaRPr>
          </a:p>
          <a:p>
            <a:pPr marL="0" indent="0" algn="just">
              <a:lnSpc>
                <a:spcPct val="170000"/>
              </a:lnSpc>
              <a:spcBef>
                <a:spcPct val="0"/>
              </a:spcBef>
              <a:buNone/>
            </a:pPr>
            <a:r>
              <a:rPr lang="zh-CN" altLang="en-US" sz="4400" dirty="0">
                <a:latin typeface="+mj-lt"/>
                <a:ea typeface="+mj-ea"/>
                <a:cs typeface="+mj-cs"/>
              </a:rPr>
              <a:t>         举字典的例子：</a:t>
            </a:r>
            <a:r>
              <a:rPr lang="zh-CN" altLang="en-US" sz="4400" dirty="0"/>
              <a:t>拼音查询法就是聚集索引，部首查询就是一个非聚集索引。</a:t>
            </a:r>
            <a:r>
              <a:rPr lang="zh-CN" altLang="en-US" sz="4400" dirty="0">
                <a:latin typeface="+mj-lt"/>
                <a:ea typeface="+mj-ea"/>
                <a:cs typeface="+mj-cs"/>
              </a:rPr>
              <a:t>如果按照拼音查询，那么都是从</a:t>
            </a:r>
            <a:r>
              <a:rPr lang="en-US" altLang="zh-CN" sz="4400" dirty="0">
                <a:latin typeface="+mj-lt"/>
                <a:ea typeface="+mj-ea"/>
                <a:cs typeface="+mj-cs"/>
              </a:rPr>
              <a:t>a-z</a:t>
            </a:r>
            <a:r>
              <a:rPr lang="zh-CN" altLang="en-US" sz="4400" dirty="0">
                <a:latin typeface="+mj-lt"/>
                <a:ea typeface="+mj-ea"/>
                <a:cs typeface="+mj-cs"/>
              </a:rPr>
              <a:t>的，是具有连续性的，</a:t>
            </a:r>
            <a:r>
              <a:rPr lang="en-US" altLang="zh-CN" sz="4400" dirty="0">
                <a:latin typeface="+mj-lt"/>
                <a:ea typeface="+mj-ea"/>
                <a:cs typeface="+mj-cs"/>
              </a:rPr>
              <a:t>a</a:t>
            </a:r>
            <a:r>
              <a:rPr lang="zh-CN" altLang="en-US" sz="4400" dirty="0">
                <a:latin typeface="+mj-lt"/>
                <a:ea typeface="+mj-ea"/>
                <a:cs typeface="+mj-cs"/>
              </a:rPr>
              <a:t>后面就是</a:t>
            </a:r>
            <a:r>
              <a:rPr lang="en-US" altLang="zh-CN" sz="4400" dirty="0">
                <a:latin typeface="+mj-lt"/>
                <a:ea typeface="+mj-ea"/>
                <a:cs typeface="+mj-cs"/>
              </a:rPr>
              <a:t>b</a:t>
            </a:r>
            <a:r>
              <a:rPr lang="zh-CN" altLang="en-US" sz="4400" dirty="0">
                <a:latin typeface="+mj-lt"/>
                <a:ea typeface="+mj-ea"/>
                <a:cs typeface="+mj-cs"/>
              </a:rPr>
              <a:t>，</a:t>
            </a:r>
            <a:r>
              <a:rPr lang="en-US" altLang="zh-CN" sz="4400" dirty="0">
                <a:latin typeface="+mj-lt"/>
                <a:ea typeface="+mj-ea"/>
                <a:cs typeface="+mj-cs"/>
              </a:rPr>
              <a:t>b</a:t>
            </a:r>
            <a:r>
              <a:rPr lang="zh-CN" altLang="en-US" sz="4400" dirty="0">
                <a:latin typeface="+mj-lt"/>
                <a:ea typeface="+mj-ea"/>
                <a:cs typeface="+mj-cs"/>
              </a:rPr>
              <a:t>后面就是</a:t>
            </a:r>
            <a:r>
              <a:rPr lang="en-US" altLang="zh-CN" sz="4400" dirty="0">
                <a:latin typeface="+mj-lt"/>
                <a:ea typeface="+mj-ea"/>
                <a:cs typeface="+mj-cs"/>
              </a:rPr>
              <a:t>c</a:t>
            </a:r>
            <a:r>
              <a:rPr lang="zh-CN" altLang="en-US" sz="4400" dirty="0">
                <a:latin typeface="+mj-lt"/>
                <a:ea typeface="+mj-ea"/>
                <a:cs typeface="+mj-cs"/>
              </a:rPr>
              <a:t>， 聚集索引就是这样，其和表的物理排列顺序是一样的，例如用</a:t>
            </a:r>
            <a:r>
              <a:rPr lang="en-US" altLang="zh-CN" sz="4400" dirty="0">
                <a:latin typeface="+mj-lt"/>
                <a:ea typeface="+mj-ea"/>
                <a:cs typeface="+mj-cs"/>
              </a:rPr>
              <a:t>id</a:t>
            </a:r>
            <a:r>
              <a:rPr lang="zh-CN" altLang="en-US" sz="4400" dirty="0">
                <a:latin typeface="+mj-lt"/>
                <a:ea typeface="+mj-ea"/>
                <a:cs typeface="+mj-cs"/>
              </a:rPr>
              <a:t>为聚集索引，那么</a:t>
            </a:r>
            <a:r>
              <a:rPr lang="en-US" altLang="zh-CN" sz="4400" dirty="0">
                <a:latin typeface="+mj-lt"/>
                <a:ea typeface="+mj-ea"/>
                <a:cs typeface="+mj-cs"/>
              </a:rPr>
              <a:t>1</a:t>
            </a:r>
            <a:r>
              <a:rPr lang="zh-CN" altLang="en-US" sz="4400" dirty="0">
                <a:latin typeface="+mj-lt"/>
                <a:ea typeface="+mj-ea"/>
                <a:cs typeface="+mj-cs"/>
              </a:rPr>
              <a:t>后面肯定是</a:t>
            </a:r>
            <a:r>
              <a:rPr lang="en-US" altLang="zh-CN" sz="4400" dirty="0">
                <a:latin typeface="+mj-lt"/>
                <a:ea typeface="+mj-ea"/>
                <a:cs typeface="+mj-cs"/>
              </a:rPr>
              <a:t>2,2</a:t>
            </a:r>
            <a:r>
              <a:rPr lang="zh-CN" altLang="en-US" sz="4400" dirty="0">
                <a:latin typeface="+mj-lt"/>
                <a:ea typeface="+mj-ea"/>
                <a:cs typeface="+mj-cs"/>
              </a:rPr>
              <a:t>后面肯定是</a:t>
            </a:r>
            <a:r>
              <a:rPr lang="en-US" altLang="zh-CN" sz="4400" dirty="0">
                <a:latin typeface="+mj-lt"/>
                <a:ea typeface="+mj-ea"/>
                <a:cs typeface="+mj-cs"/>
              </a:rPr>
              <a:t>3</a:t>
            </a:r>
            <a:r>
              <a:rPr lang="zh-CN" altLang="en-US" sz="4400" dirty="0">
                <a:latin typeface="+mj-lt"/>
                <a:ea typeface="+mj-ea"/>
                <a:cs typeface="+mj-cs"/>
              </a:rPr>
              <a:t>。按照部首查询，根据偏旁‘弓’字旁，索引出两个汉字，张和弘，但是这两个其实一个在</a:t>
            </a:r>
            <a:r>
              <a:rPr lang="en-US" altLang="zh-CN" sz="4400" dirty="0">
                <a:latin typeface="+mj-lt"/>
                <a:ea typeface="+mj-ea"/>
                <a:cs typeface="+mj-cs"/>
              </a:rPr>
              <a:t>100</a:t>
            </a:r>
            <a:r>
              <a:rPr lang="zh-CN" altLang="en-US" sz="4400" dirty="0">
                <a:latin typeface="+mj-lt"/>
                <a:ea typeface="+mj-ea"/>
                <a:cs typeface="+mj-cs"/>
              </a:rPr>
              <a:t>页，一个在</a:t>
            </a:r>
            <a:r>
              <a:rPr lang="en-US" altLang="zh-CN" sz="4400" dirty="0">
                <a:latin typeface="+mj-lt"/>
                <a:ea typeface="+mj-ea"/>
                <a:cs typeface="+mj-cs"/>
              </a:rPr>
              <a:t>1000</a:t>
            </a:r>
            <a:r>
              <a:rPr lang="zh-CN" altLang="en-US" sz="4400" dirty="0">
                <a:latin typeface="+mj-lt"/>
                <a:ea typeface="+mj-ea"/>
                <a:cs typeface="+mj-cs"/>
              </a:rPr>
              <a:t>页，他们的索引顺序和数据库表的排列顺序是不一样的，这个样的就是非聚集索引。</a:t>
            </a:r>
            <a:endParaRPr lang="zh-CN" altLang="en-US" sz="2800" dirty="0"/>
          </a:p>
        </p:txBody>
      </p:sp>
      <p:sp>
        <p:nvSpPr>
          <p:cNvPr id="3" name="Rectangle 3">
            <a:extLst>
              <a:ext uri="{FF2B5EF4-FFF2-40B4-BE49-F238E27FC236}">
                <a16:creationId xmlns:a16="http://schemas.microsoft.com/office/drawing/2014/main" id="{D44F576F-12C3-4B5F-BC72-0D144176D506}"/>
              </a:ext>
            </a:extLst>
          </p:cNvPr>
          <p:cNvSpPr txBox="1">
            <a:spLocks noChangeArrowheads="1"/>
          </p:cNvSpPr>
          <p:nvPr/>
        </p:nvSpPr>
        <p:spPr>
          <a:xfrm>
            <a:off x="2351089" y="-100013"/>
            <a:ext cx="7793037" cy="795338"/>
          </a:xfrm>
          <a:prstGeom prst="rect">
            <a:avLst/>
          </a:prstGeom>
          <a:noFill/>
        </p:spPr>
        <p:txBody>
          <a:bodyPr vert="horz" lIns="91440" tIns="45720" rIns="91440" bIns="45720" rtlCol="0" anchor="ctr">
            <a:normAutofit/>
          </a:bodyPr>
          <a:lstStyle>
            <a:lvl1pPr algn="ctr" defTabSz="1219200" rtl="0" eaLnBrk="1" latinLnBrk="0" hangingPunct="1">
              <a:spcBef>
                <a:spcPct val="0"/>
              </a:spcBef>
              <a:buNone/>
              <a:defRPr sz="5865" kern="1200" baseline="0">
                <a:solidFill>
                  <a:schemeClr val="tx1"/>
                </a:solidFill>
                <a:latin typeface="Times New Roman" panose="02020603050405020304" pitchFamily="18" charset="0"/>
                <a:ea typeface="宋体" panose="02010600030101010101" pitchFamily="2" charset="-122"/>
                <a:cs typeface="+mj-cs"/>
              </a:defRPr>
            </a:lvl1pPr>
          </a:lstStyle>
          <a:p>
            <a:r>
              <a:rPr lang="zh-CN" altLang="en-US" sz="3600" b="1" dirty="0">
                <a:solidFill>
                  <a:srgbClr val="0070C0"/>
                </a:solidFill>
              </a:rPr>
              <a:t>索引类型重点补充</a:t>
            </a:r>
            <a:r>
              <a:rPr lang="en-US" altLang="zh-CN" sz="3600" b="1" dirty="0">
                <a:solidFill>
                  <a:srgbClr val="0070C0"/>
                </a:solidFill>
              </a:rPr>
              <a:t>-2</a:t>
            </a:r>
          </a:p>
        </p:txBody>
      </p:sp>
    </p:spTree>
    <p:extLst>
      <p:ext uri="{BB962C8B-B14F-4D97-AF65-F5344CB8AC3E}">
        <p14:creationId xmlns:p14="http://schemas.microsoft.com/office/powerpoint/2010/main" val="1026838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idx="1"/>
          </p:nvPr>
        </p:nvSpPr>
        <p:spPr>
          <a:xfrm>
            <a:off x="762000" y="1052515"/>
            <a:ext cx="10820400" cy="4752975"/>
          </a:xfrm>
        </p:spPr>
        <p:txBody>
          <a:bodyPr rtlCol="0">
            <a:normAutofit fontScale="95000"/>
          </a:bodyPr>
          <a:lstStyle/>
          <a:p>
            <a:pPr algn="just" fontAlgn="auto">
              <a:lnSpc>
                <a:spcPct val="150000"/>
              </a:lnSpc>
              <a:spcBef>
                <a:spcPts val="1200"/>
              </a:spcBef>
              <a:spcAft>
                <a:spcPts val="1200"/>
              </a:spcAft>
              <a:buClr>
                <a:schemeClr val="hlink"/>
              </a:buClr>
              <a:buSzPct val="95000"/>
              <a:buFont typeface="Wingdings" panose="05000000000000000000" pitchFamily="2" charset="2"/>
              <a:buChar char="v"/>
              <a:defRPr/>
            </a:pPr>
            <a:r>
              <a:rPr lang="zh-CN" altLang="en-US" sz="3200" dirty="0"/>
              <a:t>聚集索引就是在数据库被开辟一个物理空间存放他的排列的值，例如</a:t>
            </a:r>
            <a:r>
              <a:rPr lang="en-US" altLang="zh-CN" sz="3200" dirty="0"/>
              <a:t>1-100</a:t>
            </a:r>
            <a:r>
              <a:rPr lang="zh-CN" altLang="en-US" sz="3200" dirty="0"/>
              <a:t>，所以当插入数据时，他会重新排列整个物理空间。  </a:t>
            </a:r>
            <a:endParaRPr lang="en-US" altLang="zh-CN" sz="3200" dirty="0"/>
          </a:p>
          <a:p>
            <a:pPr algn="just" fontAlgn="auto">
              <a:lnSpc>
                <a:spcPct val="150000"/>
              </a:lnSpc>
              <a:spcBef>
                <a:spcPts val="1200"/>
              </a:spcBef>
              <a:spcAft>
                <a:spcPts val="1200"/>
              </a:spcAft>
              <a:buClr>
                <a:schemeClr val="hlink"/>
              </a:buClr>
              <a:buSzPct val="95000"/>
              <a:buFont typeface="Wingdings" panose="05000000000000000000" pitchFamily="2" charset="2"/>
              <a:buChar char="v"/>
              <a:defRPr/>
            </a:pPr>
            <a:r>
              <a:rPr lang="zh-CN" altLang="en-US" sz="3200" dirty="0"/>
              <a:t>非聚集索引只包含原表中非聚集索引的列和指向实际物理表的指针，只记录一个指针，类似堆栈。</a:t>
            </a:r>
          </a:p>
        </p:txBody>
      </p:sp>
      <p:sp>
        <p:nvSpPr>
          <p:cNvPr id="4" name="日期占位符 3"/>
          <p:cNvSpPr>
            <a:spLocks noGrp="1"/>
          </p:cNvSpPr>
          <p:nvPr>
            <p:ph type="dt" sz="half" idx="10"/>
          </p:nvPr>
        </p:nvSpPr>
        <p:spPr/>
        <p:txBody>
          <a:bodyPr/>
          <a:lstStyle/>
          <a:p>
            <a:pPr>
              <a:defRPr/>
            </a:pPr>
            <a:fld id="{DE5CD30A-ACBF-473E-9ADB-0CD290906FBF}"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32" indent="-285744" eaLnBrk="0" hangingPunct="0">
              <a:defRPr>
                <a:solidFill>
                  <a:schemeClr val="tx1"/>
                </a:solidFill>
                <a:latin typeface="Arial" panose="020B0604020202020204" pitchFamily="34" charset="0"/>
                <a:ea typeface="宋体" panose="02010600030101010101" pitchFamily="2" charset="-122"/>
              </a:defRPr>
            </a:lvl2pPr>
            <a:lvl3pPr marL="1142971" indent="-228594" eaLnBrk="0" hangingPunct="0">
              <a:defRPr>
                <a:solidFill>
                  <a:schemeClr val="tx1"/>
                </a:solidFill>
                <a:latin typeface="Arial" panose="020B0604020202020204" pitchFamily="34" charset="0"/>
                <a:ea typeface="宋体" panose="02010600030101010101" pitchFamily="2" charset="-122"/>
              </a:defRPr>
            </a:lvl3pPr>
            <a:lvl4pPr marL="1600160" indent="-228594" eaLnBrk="0" hangingPunct="0">
              <a:defRPr>
                <a:solidFill>
                  <a:schemeClr val="tx1"/>
                </a:solidFill>
                <a:latin typeface="Arial" panose="020B0604020202020204" pitchFamily="34" charset="0"/>
                <a:ea typeface="宋体" panose="02010600030101010101" pitchFamily="2" charset="-122"/>
              </a:defRPr>
            </a:lvl4pPr>
            <a:lvl5pPr marL="2057349" indent="-228594" eaLnBrk="0" hangingPunct="0">
              <a:defRPr>
                <a:solidFill>
                  <a:schemeClr val="tx1"/>
                </a:solidFill>
                <a:latin typeface="Arial" panose="020B0604020202020204" pitchFamily="34" charset="0"/>
                <a:ea typeface="宋体" panose="02010600030101010101" pitchFamily="2" charset="-122"/>
              </a:defRPr>
            </a:lvl5pPr>
            <a:lvl6pPr marL="2514537"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726"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8914"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103" indent="-228594"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5E9AD8-D9FA-44F6-BA0D-6CF3710F6963}" type="slidenum">
              <a:rPr lang="en-US" altLang="zh-CN">
                <a:solidFill>
                  <a:srgbClr val="898989"/>
                </a:solidFill>
              </a:rPr>
              <a:t>24</a:t>
            </a:fld>
            <a:r>
              <a:rPr lang="en-US" altLang="zh-CN" dirty="0">
                <a:solidFill>
                  <a:srgbClr val="898989"/>
                </a:solidFill>
              </a:rPr>
              <a:t>/31</a:t>
            </a:r>
          </a:p>
        </p:txBody>
      </p:sp>
      <p:sp>
        <p:nvSpPr>
          <p:cNvPr id="8" name="Rectangle 3">
            <a:extLst>
              <a:ext uri="{FF2B5EF4-FFF2-40B4-BE49-F238E27FC236}">
                <a16:creationId xmlns:a16="http://schemas.microsoft.com/office/drawing/2014/main" id="{0B8371A0-DDB1-4704-A197-C63AD6CB3DE1}"/>
              </a:ext>
            </a:extLst>
          </p:cNvPr>
          <p:cNvSpPr txBox="1">
            <a:spLocks noChangeArrowheads="1"/>
          </p:cNvSpPr>
          <p:nvPr/>
        </p:nvSpPr>
        <p:spPr>
          <a:xfrm>
            <a:off x="2351089" y="-100013"/>
            <a:ext cx="7793037" cy="795338"/>
          </a:xfrm>
          <a:prstGeom prst="rect">
            <a:avLst/>
          </a:prstGeom>
          <a:noFill/>
        </p:spPr>
        <p:txBody>
          <a:bodyPr vert="horz" lIns="91440" tIns="45720" rIns="91440" bIns="45720" rtlCol="0" anchor="ctr">
            <a:normAutofit/>
          </a:bodyPr>
          <a:lstStyle>
            <a:lvl1pPr algn="ctr" defTabSz="1219200" rtl="0" eaLnBrk="1" latinLnBrk="0" hangingPunct="1">
              <a:spcBef>
                <a:spcPct val="0"/>
              </a:spcBef>
              <a:buNone/>
              <a:defRPr sz="5865" kern="1200" baseline="0">
                <a:solidFill>
                  <a:schemeClr val="tx1"/>
                </a:solidFill>
                <a:latin typeface="Times New Roman" panose="02020603050405020304" pitchFamily="18" charset="0"/>
                <a:ea typeface="宋体" panose="02010600030101010101" pitchFamily="2" charset="-122"/>
                <a:cs typeface="+mj-cs"/>
              </a:defRPr>
            </a:lvl1pPr>
          </a:lstStyle>
          <a:p>
            <a:r>
              <a:rPr lang="zh-CN" altLang="en-US" sz="3600" b="1" dirty="0">
                <a:solidFill>
                  <a:srgbClr val="0070C0"/>
                </a:solidFill>
              </a:rPr>
              <a:t>补充：索引的存储</a:t>
            </a:r>
            <a:endParaRPr lang="en-US" altLang="zh-CN" sz="3600" b="1" dirty="0">
              <a:solidFill>
                <a:srgbClr val="0070C0"/>
              </a:solidFill>
            </a:endParaRPr>
          </a:p>
        </p:txBody>
      </p:sp>
    </p:spTree>
    <p:extLst>
      <p:ext uri="{BB962C8B-B14F-4D97-AF65-F5344CB8AC3E}">
        <p14:creationId xmlns:p14="http://schemas.microsoft.com/office/powerpoint/2010/main" val="876425940"/>
      </p:ext>
    </p:extLst>
  </p:cSld>
  <p:clrMapOvr>
    <a:masterClrMapping/>
  </p:clrMapOvr>
  <p:transition>
    <p:pull dir="l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title"/>
          </p:nvPr>
        </p:nvSpPr>
        <p:spPr>
          <a:xfrm>
            <a:off x="2351089" y="-100013"/>
            <a:ext cx="7793037" cy="795338"/>
          </a:xfrm>
          <a:noFill/>
        </p:spPr>
        <p:txBody>
          <a:bodyPr/>
          <a:lstStyle/>
          <a:p>
            <a:r>
              <a:rPr lang="zh-CN" altLang="en-US" sz="3600"/>
              <a:t>创建索引</a:t>
            </a:r>
            <a:r>
              <a:rPr lang="en-US" altLang="zh-CN" sz="3600"/>
              <a:t>(1) </a:t>
            </a:r>
          </a:p>
        </p:txBody>
      </p:sp>
      <p:sp>
        <p:nvSpPr>
          <p:cNvPr id="23556" name="Rectangle 2"/>
          <p:cNvSpPr>
            <a:spLocks noGrp="1" noChangeArrowheads="1"/>
          </p:cNvSpPr>
          <p:nvPr>
            <p:ph idx="1"/>
          </p:nvPr>
        </p:nvSpPr>
        <p:spPr>
          <a:xfrm>
            <a:off x="609600" y="692151"/>
            <a:ext cx="11297920" cy="5472113"/>
          </a:xfrm>
        </p:spPr>
        <p:txBody>
          <a:bodyPr rtlCol="0">
            <a:normAutofit fontScale="72500" lnSpcReduction="20000"/>
          </a:bodyPr>
          <a:lstStyle/>
          <a:p>
            <a:pPr indent="720090" fontAlgn="auto">
              <a:lnSpc>
                <a:spcPct val="150000"/>
              </a:lnSpc>
              <a:spcBef>
                <a:spcPts val="0"/>
              </a:spcBef>
              <a:buClr>
                <a:schemeClr val="hlink"/>
              </a:buClr>
              <a:buSzPct val="95000"/>
              <a:buFont typeface="Wingdings" panose="05000000000000000000" pitchFamily="2" charset="2"/>
              <a:buChar char="v"/>
              <a:defRPr/>
            </a:pPr>
            <a:r>
              <a:rPr lang="zh-CN" altLang="en-US" sz="3700" b="1" dirty="0">
                <a:solidFill>
                  <a:srgbClr val="148BD4"/>
                </a:solidFill>
              </a:rPr>
              <a:t>创建索引的基本原则</a:t>
            </a:r>
            <a:endParaRPr lang="zh-CN" altLang="en-US" sz="3700" b="1" dirty="0">
              <a:solidFill>
                <a:srgbClr val="0000CC"/>
              </a:solidFill>
            </a:endParaRPr>
          </a:p>
          <a:p>
            <a:pPr indent="720090" fontAlgn="auto">
              <a:lnSpc>
                <a:spcPct val="150000"/>
              </a:lnSpc>
              <a:spcBef>
                <a:spcPts val="0"/>
              </a:spcBef>
              <a:spcAft>
                <a:spcPct val="30000"/>
              </a:spcAft>
              <a:buFont typeface="Wingdings" panose="05000000000000000000" pitchFamily="2" charset="2"/>
              <a:buNone/>
              <a:defRPr/>
            </a:pPr>
            <a:r>
              <a:rPr lang="en-US" altLang="zh-CN" sz="3700" dirty="0"/>
              <a:t>(1)  </a:t>
            </a:r>
            <a:r>
              <a:rPr lang="zh-CN" altLang="en-US" sz="3700" dirty="0"/>
              <a:t>大量的索引，会影响</a:t>
            </a:r>
            <a:r>
              <a:rPr lang="en-US" altLang="zh-CN" sz="3700" dirty="0"/>
              <a:t>INSERT</a:t>
            </a:r>
            <a:r>
              <a:rPr lang="zh-CN" altLang="en-US" sz="3700" dirty="0"/>
              <a:t>、</a:t>
            </a:r>
            <a:r>
              <a:rPr lang="en-US" altLang="zh-CN" sz="3700" dirty="0"/>
              <a:t>UPDATE</a:t>
            </a:r>
            <a:r>
              <a:rPr lang="zh-CN" altLang="en-US" sz="3700" dirty="0"/>
              <a:t>和</a:t>
            </a:r>
            <a:r>
              <a:rPr lang="en-US" altLang="zh-CN" sz="3700" dirty="0"/>
              <a:t>DELETE</a:t>
            </a:r>
            <a:r>
              <a:rPr lang="zh-CN" altLang="en-US" sz="3700" dirty="0"/>
              <a:t>语句的性能。</a:t>
            </a:r>
          </a:p>
          <a:p>
            <a:pPr indent="720090" fontAlgn="auto">
              <a:lnSpc>
                <a:spcPct val="150000"/>
              </a:lnSpc>
              <a:spcBef>
                <a:spcPts val="0"/>
              </a:spcBef>
              <a:spcAft>
                <a:spcPct val="30000"/>
              </a:spcAft>
              <a:buFont typeface="Wingdings" panose="05000000000000000000" pitchFamily="2" charset="2"/>
              <a:buNone/>
              <a:defRPr/>
            </a:pPr>
            <a:r>
              <a:rPr lang="en-US" altLang="zh-CN" sz="3700" dirty="0"/>
              <a:t>(2) </a:t>
            </a:r>
            <a:r>
              <a:rPr lang="zh-CN" altLang="en-US" sz="3700" dirty="0"/>
              <a:t>若基本表的数据量大，且对基本表的更新操作较少而查询操作较多时，可以创建多个索引来提高性能。</a:t>
            </a:r>
          </a:p>
          <a:p>
            <a:pPr indent="720090" fontAlgn="auto">
              <a:lnSpc>
                <a:spcPct val="150000"/>
              </a:lnSpc>
              <a:spcBef>
                <a:spcPts val="0"/>
              </a:spcBef>
              <a:spcAft>
                <a:spcPct val="30000"/>
              </a:spcAft>
              <a:buFont typeface="Wingdings" panose="05000000000000000000" pitchFamily="2" charset="2"/>
              <a:buNone/>
              <a:defRPr/>
            </a:pPr>
            <a:r>
              <a:rPr lang="en-US" altLang="zh-CN" sz="3700" dirty="0"/>
              <a:t>(3) </a:t>
            </a:r>
            <a:r>
              <a:rPr lang="zh-CN" altLang="en-US" sz="3700" dirty="0"/>
              <a:t>当视图包含统计函数、表连接或两者组合时，在视图上创建索引可以显著地提高性能。</a:t>
            </a:r>
          </a:p>
          <a:p>
            <a:pPr indent="720090" fontAlgn="auto">
              <a:lnSpc>
                <a:spcPct val="150000"/>
              </a:lnSpc>
              <a:spcBef>
                <a:spcPts val="0"/>
              </a:spcBef>
              <a:spcAft>
                <a:spcPct val="30000"/>
              </a:spcAft>
              <a:buFont typeface="Wingdings" panose="05000000000000000000" pitchFamily="2" charset="2"/>
              <a:buNone/>
              <a:defRPr/>
            </a:pPr>
            <a:r>
              <a:rPr lang="en-US" altLang="zh-CN" sz="3700" dirty="0"/>
              <a:t>(4) </a:t>
            </a:r>
            <a:r>
              <a:rPr lang="zh-CN" altLang="en-US" sz="3700" dirty="0"/>
              <a:t>可以对唯一列或非空列创建聚集索引。</a:t>
            </a:r>
          </a:p>
          <a:p>
            <a:pPr indent="720090" fontAlgn="auto">
              <a:lnSpc>
                <a:spcPct val="150000"/>
              </a:lnSpc>
              <a:spcBef>
                <a:spcPts val="0"/>
              </a:spcBef>
              <a:spcAft>
                <a:spcPct val="30000"/>
              </a:spcAft>
              <a:buFont typeface="Wingdings" panose="05000000000000000000" pitchFamily="2" charset="2"/>
              <a:buNone/>
              <a:defRPr/>
            </a:pPr>
            <a:r>
              <a:rPr lang="en-US" altLang="zh-CN" sz="3700" dirty="0"/>
              <a:t>(5) </a:t>
            </a:r>
            <a:r>
              <a:rPr lang="zh-CN" altLang="en-US" sz="3700" dirty="0"/>
              <a:t>每个表只能创建一个聚集索引。</a:t>
            </a:r>
          </a:p>
        </p:txBody>
      </p:sp>
      <p:sp>
        <p:nvSpPr>
          <p:cNvPr id="4" name="日期占位符 3"/>
          <p:cNvSpPr>
            <a:spLocks noGrp="1"/>
          </p:cNvSpPr>
          <p:nvPr>
            <p:ph type="dt" sz="half" idx="10"/>
          </p:nvPr>
        </p:nvSpPr>
        <p:spPr/>
        <p:txBody>
          <a:bodyPr/>
          <a:lstStyle/>
          <a:p>
            <a:pPr>
              <a:defRPr/>
            </a:pPr>
            <a:fld id="{B421D6AF-DE65-4029-87D9-61DFE2A55240}"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987884-7A2C-449C-854E-5ACAD5152F7D}" type="slidenum">
              <a:rPr lang="en-US" altLang="zh-CN">
                <a:solidFill>
                  <a:srgbClr val="898989"/>
                </a:solidFill>
              </a:rPr>
              <a:t>25</a:t>
            </a:fld>
            <a:r>
              <a:rPr lang="en-US" altLang="zh-CN">
                <a:solidFill>
                  <a:srgbClr val="898989"/>
                </a:solidFill>
              </a:rPr>
              <a:t>/31</a:t>
            </a:r>
          </a:p>
        </p:txBody>
      </p:sp>
    </p:spTree>
  </p:cSld>
  <p:clrMapOvr>
    <a:masterClrMapping/>
  </p:clrMapOvr>
  <p:transition>
    <p:wheel spokes="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5"/>
          <p:cNvSpPr>
            <a:spLocks noGrp="1" noChangeArrowheads="1"/>
          </p:cNvSpPr>
          <p:nvPr>
            <p:ph type="title"/>
          </p:nvPr>
        </p:nvSpPr>
        <p:spPr>
          <a:xfrm>
            <a:off x="1060769" y="-100013"/>
            <a:ext cx="7793037" cy="795338"/>
          </a:xfrm>
          <a:noFill/>
        </p:spPr>
        <p:txBody>
          <a:bodyPr/>
          <a:lstStyle/>
          <a:p>
            <a:r>
              <a:rPr lang="zh-CN" altLang="en-US" sz="3600" dirty="0"/>
              <a:t>创建索引</a:t>
            </a:r>
            <a:r>
              <a:rPr lang="en-US" altLang="zh-CN" sz="3600" dirty="0"/>
              <a:t>(2) </a:t>
            </a:r>
          </a:p>
        </p:txBody>
      </p:sp>
      <p:sp>
        <p:nvSpPr>
          <p:cNvPr id="24580" name="Rectangle 2"/>
          <p:cNvSpPr>
            <a:spLocks noGrp="1" noChangeArrowheads="1"/>
          </p:cNvSpPr>
          <p:nvPr>
            <p:ph idx="1"/>
          </p:nvPr>
        </p:nvSpPr>
        <p:spPr>
          <a:xfrm>
            <a:off x="447040" y="695325"/>
            <a:ext cx="10972800" cy="5756275"/>
          </a:xfrm>
        </p:spPr>
        <p:txBody>
          <a:bodyPr rtlCol="0">
            <a:normAutofit fontScale="57500" lnSpcReduction="20000"/>
          </a:bodyPr>
          <a:lstStyle/>
          <a:p>
            <a:pPr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3100" b="1" dirty="0">
                <a:solidFill>
                  <a:srgbClr val="148BD4"/>
                </a:solidFill>
              </a:rPr>
              <a:t>使用</a:t>
            </a:r>
            <a:r>
              <a:rPr lang="en-US" altLang="zh-CN" sz="3100" b="1" dirty="0">
                <a:solidFill>
                  <a:srgbClr val="148BD4"/>
                </a:solidFill>
              </a:rPr>
              <a:t>SSMS</a:t>
            </a:r>
            <a:r>
              <a:rPr lang="zh-CN" altLang="en-US" sz="3100" b="1" dirty="0">
                <a:solidFill>
                  <a:srgbClr val="148BD4"/>
                </a:solidFill>
              </a:rPr>
              <a:t>图形化方式</a:t>
            </a:r>
          </a:p>
          <a:p>
            <a:pPr fontAlgn="auto">
              <a:lnSpc>
                <a:spcPct val="150000"/>
              </a:lnSpc>
              <a:spcBef>
                <a:spcPts val="0"/>
              </a:spcBef>
              <a:buNone/>
              <a:defRPr/>
            </a:pPr>
            <a:r>
              <a:rPr lang="zh-CN" altLang="en-US" sz="4200" dirty="0">
                <a:solidFill>
                  <a:srgbClr val="006600"/>
                </a:solidFill>
              </a:rPr>
              <a:t>例</a:t>
            </a:r>
            <a:r>
              <a:rPr lang="en-US" altLang="zh-CN" sz="4200" dirty="0">
                <a:solidFill>
                  <a:srgbClr val="006600"/>
                </a:solidFill>
              </a:rPr>
              <a:t>7.8</a:t>
            </a:r>
            <a:r>
              <a:rPr lang="en-US" altLang="zh-CN" sz="4200" dirty="0"/>
              <a:t> </a:t>
            </a:r>
            <a:r>
              <a:rPr lang="zh-CN" altLang="en-US" sz="4200" dirty="0"/>
              <a:t>为教学管理数据库的学生表</a:t>
            </a:r>
            <a:r>
              <a:rPr lang="en-US" altLang="zh-CN" sz="4200" dirty="0"/>
              <a:t>S</a:t>
            </a:r>
            <a:r>
              <a:rPr lang="zh-CN" altLang="en-US" sz="4200" dirty="0"/>
              <a:t>的</a:t>
            </a:r>
            <a:r>
              <a:rPr lang="en-US" altLang="zh-CN" sz="4200" dirty="0"/>
              <a:t>SNAME</a:t>
            </a:r>
          </a:p>
          <a:p>
            <a:pPr fontAlgn="auto">
              <a:lnSpc>
                <a:spcPct val="150000"/>
              </a:lnSpc>
              <a:spcBef>
                <a:spcPts val="0"/>
              </a:spcBef>
              <a:buNone/>
              <a:defRPr/>
            </a:pPr>
            <a:r>
              <a:rPr lang="zh-CN" altLang="en-US" sz="4200" dirty="0"/>
              <a:t>创建索引</a:t>
            </a:r>
            <a:r>
              <a:rPr lang="en-US" altLang="zh-CN" sz="4200" dirty="0"/>
              <a:t>I_SNAME</a:t>
            </a:r>
            <a:r>
              <a:rPr lang="zh-CN" altLang="en-US" sz="4200" dirty="0"/>
              <a:t>。</a:t>
            </a:r>
          </a:p>
          <a:p>
            <a:pPr fontAlgn="auto">
              <a:lnSpc>
                <a:spcPct val="150000"/>
              </a:lnSpc>
              <a:spcBef>
                <a:spcPts val="0"/>
              </a:spcBef>
              <a:buNone/>
              <a:defRPr/>
            </a:pPr>
            <a:r>
              <a:rPr lang="zh-CN" altLang="en-US" sz="4200" dirty="0"/>
              <a:t>具体步骤如下：</a:t>
            </a:r>
          </a:p>
          <a:p>
            <a:pPr marL="742950" indent="-742950" fontAlgn="auto">
              <a:lnSpc>
                <a:spcPct val="150000"/>
              </a:lnSpc>
              <a:spcBef>
                <a:spcPts val="0"/>
              </a:spcBef>
              <a:buAutoNum type="arabicParenBoth"/>
              <a:defRPr/>
            </a:pPr>
            <a:r>
              <a:rPr lang="zh-CN" altLang="en-US" sz="4200" dirty="0"/>
              <a:t>在</a:t>
            </a:r>
            <a:r>
              <a:rPr lang="zh-CN" altLang="en-US" sz="4200" dirty="0">
                <a:latin typeface="Arial" panose="020B0604020202020204" pitchFamily="34" charset="0"/>
              </a:rPr>
              <a:t>“</a:t>
            </a:r>
            <a:r>
              <a:rPr lang="zh-CN" altLang="en-US" sz="4200" dirty="0"/>
              <a:t>对象资源管理器</a:t>
            </a:r>
            <a:r>
              <a:rPr lang="zh-CN" altLang="en-US" sz="4200" dirty="0">
                <a:latin typeface="Arial" panose="020B0604020202020204" pitchFamily="34" charset="0"/>
              </a:rPr>
              <a:t>”</a:t>
            </a:r>
            <a:r>
              <a:rPr lang="zh-CN" altLang="en-US" sz="4200" dirty="0"/>
              <a:t>中，依次展开数</a:t>
            </a:r>
            <a:endParaRPr lang="en-US" altLang="zh-CN" sz="4200" dirty="0"/>
          </a:p>
          <a:p>
            <a:pPr marL="0" indent="0" fontAlgn="auto">
              <a:lnSpc>
                <a:spcPct val="150000"/>
              </a:lnSpc>
              <a:spcBef>
                <a:spcPts val="0"/>
              </a:spcBef>
              <a:buNone/>
              <a:defRPr/>
            </a:pPr>
            <a:r>
              <a:rPr lang="zh-CN" altLang="en-US" sz="4200" dirty="0"/>
              <a:t>据库</a:t>
            </a:r>
            <a:r>
              <a:rPr lang="zh-CN" altLang="en-US" sz="4200" dirty="0">
                <a:latin typeface="Arial" panose="020B0604020202020204" pitchFamily="34" charset="0"/>
              </a:rPr>
              <a:t>“</a:t>
            </a:r>
            <a:r>
              <a:rPr lang="en-US" altLang="zh-CN" sz="4200" dirty="0"/>
              <a:t>JXGL</a:t>
            </a:r>
            <a:r>
              <a:rPr lang="en-US" altLang="zh-CN" sz="4200" dirty="0">
                <a:latin typeface="Arial" panose="020B0604020202020204" pitchFamily="34" charset="0"/>
              </a:rPr>
              <a:t>”</a:t>
            </a:r>
            <a:r>
              <a:rPr lang="zh-CN" altLang="en-US" sz="4200" dirty="0"/>
              <a:t>、</a:t>
            </a:r>
            <a:r>
              <a:rPr lang="zh-CN" altLang="en-US" sz="4200" dirty="0">
                <a:latin typeface="Arial" panose="020B0604020202020204" pitchFamily="34" charset="0"/>
              </a:rPr>
              <a:t>“</a:t>
            </a:r>
            <a:r>
              <a:rPr lang="zh-CN" altLang="en-US" sz="4200" dirty="0"/>
              <a:t>表</a:t>
            </a:r>
            <a:r>
              <a:rPr lang="zh-CN" altLang="en-US" sz="4200" dirty="0">
                <a:latin typeface="Arial" panose="020B0604020202020204" pitchFamily="34" charset="0"/>
              </a:rPr>
              <a:t>”</a:t>
            </a:r>
            <a:r>
              <a:rPr lang="zh-CN" altLang="en-US" sz="4200" dirty="0"/>
              <a:t>。</a:t>
            </a:r>
          </a:p>
          <a:p>
            <a:pPr fontAlgn="auto">
              <a:lnSpc>
                <a:spcPct val="150000"/>
              </a:lnSpc>
              <a:spcBef>
                <a:spcPts val="0"/>
              </a:spcBef>
              <a:buNone/>
              <a:defRPr/>
            </a:pPr>
            <a:r>
              <a:rPr lang="en-US" altLang="zh-CN" sz="4200" dirty="0"/>
              <a:t>(2) </a:t>
            </a:r>
            <a:r>
              <a:rPr lang="zh-CN" altLang="en-US" sz="4200" dirty="0"/>
              <a:t>选择要创建索引的表</a:t>
            </a:r>
            <a:r>
              <a:rPr lang="en-US" altLang="zh-CN" sz="4200" dirty="0"/>
              <a:t>S</a:t>
            </a:r>
            <a:r>
              <a:rPr lang="zh-CN" altLang="en-US" sz="4200" dirty="0"/>
              <a:t>，单击该表左侧的</a:t>
            </a:r>
            <a:r>
              <a:rPr lang="zh-CN" altLang="en-US" sz="4200" dirty="0">
                <a:latin typeface="Arial" panose="020B0604020202020204" pitchFamily="34" charset="0"/>
              </a:rPr>
              <a:t>“</a:t>
            </a:r>
            <a:r>
              <a:rPr lang="en-US" altLang="zh-CN" sz="4200" dirty="0"/>
              <a:t>+</a:t>
            </a:r>
            <a:r>
              <a:rPr lang="en-US" altLang="zh-CN" sz="4200" dirty="0">
                <a:latin typeface="Arial" panose="020B0604020202020204" pitchFamily="34" charset="0"/>
              </a:rPr>
              <a:t>”</a:t>
            </a:r>
            <a:r>
              <a:rPr lang="zh-CN" altLang="en-US" sz="4200" dirty="0"/>
              <a:t>号，</a:t>
            </a:r>
            <a:endParaRPr lang="en-US" altLang="zh-CN" sz="4200" dirty="0"/>
          </a:p>
          <a:p>
            <a:pPr fontAlgn="auto">
              <a:lnSpc>
                <a:spcPct val="150000"/>
              </a:lnSpc>
              <a:spcBef>
                <a:spcPts val="0"/>
              </a:spcBef>
              <a:buNone/>
              <a:defRPr/>
            </a:pPr>
            <a:r>
              <a:rPr lang="zh-CN" altLang="en-US" sz="4200" dirty="0"/>
              <a:t>然后选择</a:t>
            </a:r>
            <a:r>
              <a:rPr lang="zh-CN" altLang="en-US" sz="4200" dirty="0">
                <a:latin typeface="Arial" panose="020B0604020202020204" pitchFamily="34" charset="0"/>
              </a:rPr>
              <a:t>“</a:t>
            </a:r>
            <a:r>
              <a:rPr lang="zh-CN" altLang="en-US" sz="4200" dirty="0"/>
              <a:t>索引</a:t>
            </a:r>
            <a:r>
              <a:rPr lang="zh-CN" altLang="en-US" sz="4200" dirty="0">
                <a:latin typeface="Arial" panose="020B0604020202020204" pitchFamily="34" charset="0"/>
              </a:rPr>
              <a:t>”</a:t>
            </a:r>
            <a:r>
              <a:rPr lang="zh-CN" altLang="en-US" sz="4200" dirty="0"/>
              <a:t>项，单击右键，在弹出的快捷菜单中选择</a:t>
            </a:r>
            <a:endParaRPr lang="en-US" altLang="zh-CN" sz="4200" dirty="0"/>
          </a:p>
          <a:p>
            <a:pPr fontAlgn="auto">
              <a:lnSpc>
                <a:spcPct val="150000"/>
              </a:lnSpc>
              <a:spcBef>
                <a:spcPts val="0"/>
              </a:spcBef>
              <a:buNone/>
              <a:defRPr/>
            </a:pPr>
            <a:r>
              <a:rPr lang="zh-CN" altLang="en-US" sz="4200" dirty="0">
                <a:latin typeface="Arial" panose="020B0604020202020204" pitchFamily="34" charset="0"/>
              </a:rPr>
              <a:t>“</a:t>
            </a:r>
            <a:r>
              <a:rPr lang="zh-CN" altLang="en-US" sz="4200" dirty="0"/>
              <a:t>新建索引</a:t>
            </a:r>
            <a:r>
              <a:rPr lang="zh-CN" altLang="en-US" sz="4200" dirty="0">
                <a:latin typeface="Arial" panose="020B0604020202020204" pitchFamily="34" charset="0"/>
              </a:rPr>
              <a:t>”</a:t>
            </a:r>
            <a:r>
              <a:rPr lang="zh-CN" altLang="en-US" sz="4200" dirty="0"/>
              <a:t>菜单项，出现</a:t>
            </a:r>
            <a:r>
              <a:rPr lang="zh-CN" altLang="en-US" sz="4200" dirty="0">
                <a:latin typeface="Arial" panose="020B0604020202020204" pitchFamily="34" charset="0"/>
              </a:rPr>
              <a:t>“</a:t>
            </a:r>
            <a:r>
              <a:rPr lang="zh-CN" altLang="en-US" sz="4200" dirty="0"/>
              <a:t>新建索引</a:t>
            </a:r>
            <a:r>
              <a:rPr lang="zh-CN" altLang="en-US" sz="4200" dirty="0">
                <a:latin typeface="Arial" panose="020B0604020202020204" pitchFamily="34" charset="0"/>
              </a:rPr>
              <a:t>”</a:t>
            </a:r>
            <a:r>
              <a:rPr lang="zh-CN" altLang="en-US" sz="4200" dirty="0"/>
              <a:t>对话框。</a:t>
            </a:r>
          </a:p>
          <a:p>
            <a:pPr fontAlgn="auto">
              <a:lnSpc>
                <a:spcPct val="150000"/>
              </a:lnSpc>
              <a:spcBef>
                <a:spcPts val="0"/>
              </a:spcBef>
              <a:buNone/>
              <a:defRPr/>
            </a:pPr>
            <a:r>
              <a:rPr lang="en-US" altLang="zh-CN" sz="4200" dirty="0"/>
              <a:t>(3) </a:t>
            </a:r>
            <a:r>
              <a:rPr lang="zh-CN" altLang="en-US" sz="4200" dirty="0"/>
              <a:t>在弹出的</a:t>
            </a:r>
            <a:r>
              <a:rPr lang="zh-CN" altLang="en-US" sz="4200" dirty="0">
                <a:latin typeface="Arial" panose="020B0604020202020204" pitchFamily="34" charset="0"/>
              </a:rPr>
              <a:t>“</a:t>
            </a:r>
            <a:r>
              <a:rPr lang="zh-CN" altLang="en-US" sz="4200" dirty="0"/>
              <a:t>新建索引</a:t>
            </a:r>
            <a:r>
              <a:rPr lang="zh-CN" altLang="en-US" sz="4200" dirty="0">
                <a:latin typeface="Arial" panose="020B0604020202020204" pitchFamily="34" charset="0"/>
              </a:rPr>
              <a:t>”</a:t>
            </a:r>
            <a:r>
              <a:rPr lang="zh-CN" altLang="en-US" sz="4200" dirty="0"/>
              <a:t>对话框中输入索引的名称</a:t>
            </a:r>
            <a:r>
              <a:rPr lang="en-US" altLang="zh-CN" sz="4200" dirty="0"/>
              <a:t>I_SNAME</a:t>
            </a:r>
            <a:r>
              <a:rPr lang="zh-CN" altLang="en-US" sz="4200" dirty="0"/>
              <a:t>，设置索引的类型，此例选为</a:t>
            </a:r>
            <a:r>
              <a:rPr lang="zh-CN" altLang="en-US" sz="4200" dirty="0">
                <a:latin typeface="Arial" panose="020B0604020202020204" pitchFamily="34" charset="0"/>
              </a:rPr>
              <a:t>“</a:t>
            </a:r>
            <a:r>
              <a:rPr lang="zh-CN" altLang="en-US" sz="4200" dirty="0"/>
              <a:t>非聚集</a:t>
            </a:r>
            <a:r>
              <a:rPr lang="zh-CN" altLang="en-US" sz="4200" dirty="0">
                <a:latin typeface="Arial" panose="020B0604020202020204" pitchFamily="34" charset="0"/>
              </a:rPr>
              <a:t>”</a:t>
            </a:r>
            <a:r>
              <a:rPr lang="zh-CN" altLang="en-US" sz="4200" dirty="0"/>
              <a:t>。 本例中并选择了</a:t>
            </a:r>
            <a:r>
              <a:rPr lang="zh-CN" altLang="en-US" sz="4200" dirty="0">
                <a:latin typeface="Arial" panose="020B0604020202020204" pitchFamily="34" charset="0"/>
              </a:rPr>
              <a:t>“</a:t>
            </a:r>
            <a:r>
              <a:rPr lang="zh-CN" altLang="en-US" sz="4200" dirty="0"/>
              <a:t>唯一</a:t>
            </a:r>
            <a:r>
              <a:rPr lang="zh-CN" altLang="en-US" sz="4200" dirty="0">
                <a:latin typeface="Arial" panose="020B0604020202020204" pitchFamily="34" charset="0"/>
              </a:rPr>
              <a:t>”</a:t>
            </a:r>
            <a:r>
              <a:rPr lang="zh-CN" altLang="en-US" sz="4200" dirty="0"/>
              <a:t>选项。如图所示。</a:t>
            </a:r>
          </a:p>
        </p:txBody>
      </p:sp>
      <p:sp>
        <p:nvSpPr>
          <p:cNvPr id="5" name="日期占位符 3"/>
          <p:cNvSpPr>
            <a:spLocks noGrp="1"/>
          </p:cNvSpPr>
          <p:nvPr>
            <p:ph type="dt" sz="half" idx="10"/>
          </p:nvPr>
        </p:nvSpPr>
        <p:spPr/>
        <p:txBody>
          <a:bodyPr/>
          <a:lstStyle/>
          <a:p>
            <a:pPr>
              <a:defRPr/>
            </a:pPr>
            <a:fld id="{53E0132F-ABC4-4005-BBDE-2C48DE1EBE78}" type="datetime1">
              <a:rPr lang="zh-CN" altLang="en-US"/>
              <a:t>2020/4/13</a:t>
            </a:fld>
            <a:endParaRPr lang="en-US" altLang="zh-CN" dirty="0"/>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2FF74D1-13C3-49DF-B674-AC034357E5D8}" type="slidenum">
              <a:rPr lang="en-US" altLang="zh-CN">
                <a:solidFill>
                  <a:srgbClr val="898989"/>
                </a:solidFill>
              </a:rPr>
              <a:t>26</a:t>
            </a:fld>
            <a:r>
              <a:rPr lang="en-US" altLang="zh-CN">
                <a:solidFill>
                  <a:srgbClr val="898989"/>
                </a:solidFill>
              </a:rPr>
              <a:t>/31</a:t>
            </a:r>
          </a:p>
        </p:txBody>
      </p:sp>
      <p:pic>
        <p:nvPicPr>
          <p:cNvPr id="2970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877" y="0"/>
            <a:ext cx="5486123" cy="35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title"/>
          </p:nvPr>
        </p:nvSpPr>
        <p:spPr>
          <a:xfrm>
            <a:off x="2351089" y="-103188"/>
            <a:ext cx="7793037" cy="795338"/>
          </a:xfrm>
          <a:noFill/>
        </p:spPr>
        <p:txBody>
          <a:bodyPr>
            <a:normAutofit fontScale="90000"/>
          </a:bodyPr>
          <a:lstStyle/>
          <a:p>
            <a:r>
              <a:rPr lang="zh-CN" altLang="en-US" sz="3600"/>
              <a:t>创建索引</a:t>
            </a:r>
            <a:r>
              <a:rPr lang="en-US" altLang="zh-CN" sz="3600"/>
              <a:t>(3)</a:t>
            </a:r>
            <a:r>
              <a:rPr lang="en-US" altLang="zh-CN"/>
              <a:t> </a:t>
            </a:r>
          </a:p>
        </p:txBody>
      </p:sp>
      <p:sp>
        <p:nvSpPr>
          <p:cNvPr id="25604" name="Rectangle 2"/>
          <p:cNvSpPr>
            <a:spLocks noGrp="1" noChangeArrowheads="1"/>
          </p:cNvSpPr>
          <p:nvPr>
            <p:ph idx="1"/>
          </p:nvPr>
        </p:nvSpPr>
        <p:spPr>
          <a:xfrm>
            <a:off x="1015048" y="620712"/>
            <a:ext cx="10679112" cy="1223963"/>
          </a:xfrm>
        </p:spPr>
        <p:txBody>
          <a:bodyPr rtlCol="0">
            <a:normAutofit fontScale="65000" lnSpcReduction="20000"/>
          </a:bodyPr>
          <a:lstStyle/>
          <a:p>
            <a:pPr indent="0" fontAlgn="auto">
              <a:lnSpc>
                <a:spcPct val="150000"/>
              </a:lnSpc>
              <a:spcBef>
                <a:spcPts val="0"/>
              </a:spcBef>
              <a:buNone/>
              <a:defRPr/>
            </a:pPr>
            <a:r>
              <a:rPr lang="en-US" altLang="zh-CN" dirty="0"/>
              <a:t>(4) </a:t>
            </a:r>
            <a:r>
              <a:rPr lang="zh-CN" altLang="en-US" dirty="0"/>
              <a:t>在对话框中单击</a:t>
            </a:r>
            <a:r>
              <a:rPr lang="zh-CN" altLang="en-US" dirty="0">
                <a:latin typeface="Arial" panose="020B0604020202020204" pitchFamily="34" charset="0"/>
              </a:rPr>
              <a:t>“</a:t>
            </a:r>
            <a:r>
              <a:rPr lang="zh-CN" altLang="en-US" dirty="0"/>
              <a:t>添加</a:t>
            </a:r>
            <a:r>
              <a:rPr lang="zh-CN" altLang="en-US" dirty="0">
                <a:latin typeface="Arial" panose="020B0604020202020204" pitchFamily="34" charset="0"/>
              </a:rPr>
              <a:t>”</a:t>
            </a:r>
            <a:r>
              <a:rPr lang="zh-CN" altLang="en-US" dirty="0"/>
              <a:t>按钮，将弹出</a:t>
            </a:r>
            <a:r>
              <a:rPr lang="zh-CN" altLang="en-US" dirty="0">
                <a:latin typeface="Arial" panose="020B0604020202020204" pitchFamily="34" charset="0"/>
              </a:rPr>
              <a:t>“</a:t>
            </a:r>
            <a:r>
              <a:rPr lang="zh-CN" altLang="en-US" dirty="0"/>
              <a:t>选择列</a:t>
            </a:r>
            <a:r>
              <a:rPr lang="zh-CN" altLang="en-US" dirty="0">
                <a:latin typeface="Arial" panose="020B0604020202020204" pitchFamily="34" charset="0"/>
              </a:rPr>
              <a:t>”</a:t>
            </a:r>
            <a:r>
              <a:rPr lang="zh-CN" altLang="en-US" dirty="0"/>
              <a:t>对话框，如图所示。选择要添加到索引键的表列，本例中选择</a:t>
            </a:r>
            <a:r>
              <a:rPr lang="en-US" altLang="zh-CN" dirty="0"/>
              <a:t>SNAME</a:t>
            </a:r>
            <a:r>
              <a:rPr lang="zh-CN" altLang="en-US" dirty="0"/>
              <a:t>列。</a:t>
            </a:r>
          </a:p>
        </p:txBody>
      </p:sp>
      <p:sp>
        <p:nvSpPr>
          <p:cNvPr id="5" name="日期占位符 3"/>
          <p:cNvSpPr>
            <a:spLocks noGrp="1"/>
          </p:cNvSpPr>
          <p:nvPr>
            <p:ph type="dt" sz="half" idx="10"/>
          </p:nvPr>
        </p:nvSpPr>
        <p:spPr/>
        <p:txBody>
          <a:bodyPr/>
          <a:lstStyle/>
          <a:p>
            <a:pPr>
              <a:defRPr/>
            </a:pPr>
            <a:fld id="{DCE20C2C-39E5-4C22-8035-0FBAA829B0B2}" type="datetime1">
              <a:rPr lang="zh-CN" altLang="en-US"/>
              <a:t>2020/4/13</a:t>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DD16A94-BF2E-497E-B1A4-46D6EEEC47C3}" type="slidenum">
              <a:rPr lang="en-US" altLang="zh-CN">
                <a:solidFill>
                  <a:srgbClr val="898989"/>
                </a:solidFill>
              </a:rPr>
              <a:t>27</a:t>
            </a:fld>
            <a:r>
              <a:rPr lang="en-US" altLang="zh-CN">
                <a:solidFill>
                  <a:srgbClr val="898989"/>
                </a:solidFill>
              </a:rPr>
              <a:t>/31</a:t>
            </a:r>
          </a:p>
        </p:txBody>
      </p:sp>
      <p:pic>
        <p:nvPicPr>
          <p:cNvPr id="3072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1844675"/>
            <a:ext cx="6516688"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2"/>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创建索引</a:t>
            </a:r>
            <a:r>
              <a:rPr lang="en-US" altLang="zh-CN" sz="3600"/>
              <a:t>(4)</a:t>
            </a:r>
            <a:r>
              <a:rPr lang="en-US" altLang="zh-CN"/>
              <a:t> </a:t>
            </a:r>
          </a:p>
        </p:txBody>
      </p:sp>
      <p:sp>
        <p:nvSpPr>
          <p:cNvPr id="234498" name="Rectangle 2"/>
          <p:cNvSpPr>
            <a:spLocks noGrp="1" noChangeArrowheads="1"/>
          </p:cNvSpPr>
          <p:nvPr>
            <p:ph idx="1"/>
          </p:nvPr>
        </p:nvSpPr>
        <p:spPr>
          <a:xfrm>
            <a:off x="609600" y="695325"/>
            <a:ext cx="10972800" cy="2686929"/>
          </a:xfrm>
        </p:spPr>
        <p:txBody>
          <a:bodyPr>
            <a:normAutofit/>
          </a:bodyPr>
          <a:lstStyle/>
          <a:p>
            <a:pPr indent="0" fontAlgn="auto">
              <a:lnSpc>
                <a:spcPct val="150000"/>
              </a:lnSpc>
              <a:spcBef>
                <a:spcPts val="0"/>
              </a:spcBef>
              <a:buFont typeface="Wingdings" panose="05000000000000000000" pitchFamily="2" charset="2"/>
              <a:buNone/>
            </a:pPr>
            <a:r>
              <a:rPr lang="en-US" altLang="zh-CN" sz="2300"/>
              <a:t>(5) </a:t>
            </a:r>
            <a:r>
              <a:rPr lang="zh-CN" altLang="en-US" sz="2300"/>
              <a:t>单击“确定”按钮关闭该对话框，返回到“新建索引”对话框，在“索引键列”中的“排序顺序”下拉列表框中选择“升序”。</a:t>
            </a:r>
          </a:p>
          <a:p>
            <a:pPr indent="0" fontAlgn="auto">
              <a:lnSpc>
                <a:spcPct val="150000"/>
              </a:lnSpc>
              <a:spcBef>
                <a:spcPts val="0"/>
              </a:spcBef>
              <a:buFont typeface="Wingdings" panose="05000000000000000000" pitchFamily="2" charset="2"/>
              <a:buNone/>
            </a:pPr>
            <a:r>
              <a:rPr lang="en-US" altLang="zh-CN" sz="2300"/>
              <a:t>(6) </a:t>
            </a:r>
            <a:r>
              <a:rPr lang="zh-CN" altLang="en-US" sz="2300"/>
              <a:t>在“新建索引”对话框中打开“选项”、“包含性列”、“存储“等选项页进行必要的设置后，单击“确定”按钮，即完成了创建非聚集索引</a:t>
            </a:r>
            <a:r>
              <a:rPr lang="en-US" altLang="zh-CN" sz="2300"/>
              <a:t>I_SNAME</a:t>
            </a:r>
            <a:r>
              <a:rPr lang="zh-CN" altLang="en-US" sz="2300"/>
              <a:t>的操作。 </a:t>
            </a:r>
          </a:p>
        </p:txBody>
      </p:sp>
      <p:sp>
        <p:nvSpPr>
          <p:cNvPr id="5" name="日期占位符 3"/>
          <p:cNvSpPr>
            <a:spLocks noGrp="1"/>
          </p:cNvSpPr>
          <p:nvPr>
            <p:ph type="dt" sz="half" idx="10"/>
          </p:nvPr>
        </p:nvSpPr>
        <p:spPr/>
        <p:txBody>
          <a:bodyPr/>
          <a:lstStyle/>
          <a:p>
            <a:pPr>
              <a:defRPr/>
            </a:pPr>
            <a:fld id="{6651A555-66FA-456E-A148-2687941F3B41}" type="datetime1">
              <a:rPr lang="zh-CN" altLang="en-US"/>
              <a:t>2020/4/13</a:t>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EA44C0-786C-4CC0-A3FD-222F7021017E}" type="slidenum">
              <a:rPr lang="en-US" altLang="zh-CN">
                <a:solidFill>
                  <a:srgbClr val="898989"/>
                </a:solidFill>
              </a:rPr>
              <a:t>28</a:t>
            </a:fld>
            <a:r>
              <a:rPr lang="en-US" altLang="zh-CN">
                <a:solidFill>
                  <a:srgbClr val="898989"/>
                </a:solidFill>
              </a:rPr>
              <a:t>/31</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4498">
                                            <p:txEl>
                                              <p:pRg st="1" end="1"/>
                                            </p:txEl>
                                          </p:spTgt>
                                        </p:tgtEl>
                                        <p:attrNameLst>
                                          <p:attrName>style.visibility</p:attrName>
                                        </p:attrNameLst>
                                      </p:cBhvr>
                                      <p:to>
                                        <p:strVal val="visible"/>
                                      </p:to>
                                    </p:set>
                                    <p:animEffect transition="in" filter="slide(fromBottom)">
                                      <p:cBhvr>
                                        <p:cTn id="7" dur="500"/>
                                        <p:tgtEl>
                                          <p:spTgt spid="2344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创建索引</a:t>
            </a:r>
            <a:r>
              <a:rPr lang="en-US" altLang="zh-CN" sz="3600"/>
              <a:t>(5)</a:t>
            </a:r>
            <a:r>
              <a:rPr lang="en-US" altLang="zh-CN"/>
              <a:t> </a:t>
            </a:r>
          </a:p>
        </p:txBody>
      </p:sp>
      <p:sp>
        <p:nvSpPr>
          <p:cNvPr id="27652" name="Rectangle 2"/>
          <p:cNvSpPr>
            <a:spLocks noGrp="1" noChangeArrowheads="1"/>
          </p:cNvSpPr>
          <p:nvPr>
            <p:ph idx="1"/>
          </p:nvPr>
        </p:nvSpPr>
        <p:spPr>
          <a:xfrm>
            <a:off x="1087120" y="692151"/>
            <a:ext cx="10617200" cy="5876925"/>
          </a:xfrm>
        </p:spPr>
        <p:txBody>
          <a:bodyPr rtlCol="0">
            <a:normAutofit fontScale="52500" lnSpcReduction="20000"/>
          </a:bodyPr>
          <a:lstStyle/>
          <a:p>
            <a:pPr indent="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4000" dirty="0">
                <a:solidFill>
                  <a:srgbClr val="148BD4"/>
                </a:solidFill>
              </a:rPr>
              <a:t>使用</a:t>
            </a:r>
            <a:r>
              <a:rPr lang="en-US" altLang="zh-CN" sz="4000" dirty="0">
                <a:solidFill>
                  <a:srgbClr val="148BD4"/>
                </a:solidFill>
              </a:rPr>
              <a:t>T-SQL</a:t>
            </a:r>
            <a:r>
              <a:rPr lang="zh-CN" altLang="en-US" sz="4000" dirty="0">
                <a:solidFill>
                  <a:srgbClr val="148BD4"/>
                </a:solidFill>
              </a:rPr>
              <a:t>语句</a:t>
            </a:r>
            <a:endParaRPr lang="zh-CN" altLang="en-US" sz="2400" dirty="0">
              <a:solidFill>
                <a:srgbClr val="0000CC"/>
              </a:solidFill>
            </a:endParaRPr>
          </a:p>
          <a:p>
            <a:pPr indent="0" fontAlgn="auto">
              <a:lnSpc>
                <a:spcPct val="150000"/>
              </a:lnSpc>
              <a:spcBef>
                <a:spcPts val="0"/>
              </a:spcBef>
              <a:buNone/>
              <a:defRPr/>
            </a:pPr>
            <a:r>
              <a:rPr lang="en-US" altLang="zh-CN" dirty="0"/>
              <a:t>T-SQL</a:t>
            </a:r>
            <a:r>
              <a:rPr lang="zh-CN" altLang="en-US" dirty="0"/>
              <a:t>提供了</a:t>
            </a:r>
            <a:r>
              <a:rPr lang="en-US" altLang="zh-CN" dirty="0"/>
              <a:t>CREATE INDEX </a:t>
            </a:r>
            <a:r>
              <a:rPr lang="zh-CN" altLang="en-US" dirty="0"/>
              <a:t>语句创建索引，语句格式如下：</a:t>
            </a:r>
          </a:p>
          <a:p>
            <a:pPr indent="0" fontAlgn="auto">
              <a:lnSpc>
                <a:spcPct val="150000"/>
              </a:lnSpc>
              <a:spcBef>
                <a:spcPts val="0"/>
              </a:spcBef>
              <a:buNone/>
              <a:defRPr/>
            </a:pPr>
            <a:r>
              <a:rPr lang="en-US" altLang="zh-CN" dirty="0">
                <a:solidFill>
                  <a:srgbClr val="006600"/>
                </a:solidFill>
              </a:rPr>
              <a:t>CREATE[UNIQUE][CLUSTERED|NONCLUSTERED]INDEX &lt;</a:t>
            </a:r>
            <a:r>
              <a:rPr lang="zh-CN" altLang="en-US" dirty="0">
                <a:solidFill>
                  <a:srgbClr val="006600"/>
                </a:solidFill>
              </a:rPr>
              <a:t>索引名</a:t>
            </a:r>
            <a:r>
              <a:rPr lang="en-US" altLang="zh-CN" dirty="0">
                <a:solidFill>
                  <a:srgbClr val="006600"/>
                </a:solidFill>
              </a:rPr>
              <a:t>&gt; </a:t>
            </a:r>
          </a:p>
          <a:p>
            <a:pPr indent="0" fontAlgn="auto">
              <a:lnSpc>
                <a:spcPct val="150000"/>
              </a:lnSpc>
              <a:spcBef>
                <a:spcPts val="0"/>
              </a:spcBef>
              <a:buNone/>
              <a:defRPr/>
            </a:pPr>
            <a:r>
              <a:rPr lang="en-US" altLang="zh-CN" dirty="0">
                <a:solidFill>
                  <a:srgbClr val="006600"/>
                </a:solidFill>
              </a:rPr>
              <a:t>ON &lt;</a:t>
            </a:r>
            <a:r>
              <a:rPr lang="zh-CN" altLang="en-US" dirty="0">
                <a:solidFill>
                  <a:srgbClr val="006600"/>
                </a:solidFill>
              </a:rPr>
              <a:t>表名或视图名</a:t>
            </a:r>
            <a:r>
              <a:rPr lang="en-US" altLang="zh-CN" dirty="0">
                <a:solidFill>
                  <a:srgbClr val="006600"/>
                </a:solidFill>
              </a:rPr>
              <a:t>&gt;(&lt;</a:t>
            </a:r>
            <a:r>
              <a:rPr lang="zh-CN" altLang="en-US" dirty="0">
                <a:solidFill>
                  <a:srgbClr val="006600"/>
                </a:solidFill>
              </a:rPr>
              <a:t>列名</a:t>
            </a:r>
            <a:r>
              <a:rPr lang="en-US" altLang="zh-CN" dirty="0">
                <a:solidFill>
                  <a:srgbClr val="006600"/>
                </a:solidFill>
              </a:rPr>
              <a:t>&gt;[ASC|DESC][, </a:t>
            </a:r>
            <a:r>
              <a:rPr lang="en-US" altLang="zh-CN" dirty="0">
                <a:solidFill>
                  <a:srgbClr val="006600"/>
                </a:solidFill>
                <a:latin typeface="Arial" panose="020B0604020202020204" pitchFamily="34" charset="0"/>
              </a:rPr>
              <a:t>…</a:t>
            </a:r>
            <a:r>
              <a:rPr lang="en-US" altLang="zh-CN" dirty="0">
                <a:solidFill>
                  <a:srgbClr val="006600"/>
                </a:solidFill>
              </a:rPr>
              <a:t> n])  </a:t>
            </a:r>
          </a:p>
          <a:p>
            <a:pPr indent="0" fontAlgn="auto">
              <a:lnSpc>
                <a:spcPct val="150000"/>
              </a:lnSpc>
              <a:spcBef>
                <a:spcPts val="0"/>
              </a:spcBef>
              <a:buNone/>
              <a:defRPr/>
            </a:pPr>
            <a:r>
              <a:rPr lang="en-US" altLang="zh-CN" dirty="0">
                <a:solidFill>
                  <a:srgbClr val="006600"/>
                </a:solidFill>
              </a:rPr>
              <a:t>[WITH PAD_INDEX</a:t>
            </a:r>
          </a:p>
          <a:p>
            <a:pPr indent="0" fontAlgn="auto">
              <a:lnSpc>
                <a:spcPct val="150000"/>
              </a:lnSpc>
              <a:spcBef>
                <a:spcPts val="0"/>
              </a:spcBef>
              <a:buNone/>
              <a:defRPr/>
            </a:pPr>
            <a:r>
              <a:rPr lang="en-US" altLang="zh-CN" dirty="0">
                <a:solidFill>
                  <a:srgbClr val="006600"/>
                </a:solidFill>
              </a:rPr>
              <a:t>[[,]FILLFACTOR=&lt;</a:t>
            </a:r>
            <a:r>
              <a:rPr lang="zh-CN" altLang="en-US" dirty="0">
                <a:solidFill>
                  <a:srgbClr val="006600"/>
                </a:solidFill>
              </a:rPr>
              <a:t>填充因子</a:t>
            </a:r>
            <a:r>
              <a:rPr lang="en-US" altLang="zh-CN" dirty="0">
                <a:solidFill>
                  <a:srgbClr val="006600"/>
                </a:solidFill>
              </a:rPr>
              <a:t>&gt;]</a:t>
            </a:r>
          </a:p>
          <a:p>
            <a:pPr indent="0" fontAlgn="auto">
              <a:lnSpc>
                <a:spcPct val="150000"/>
              </a:lnSpc>
              <a:spcBef>
                <a:spcPts val="0"/>
              </a:spcBef>
              <a:buNone/>
              <a:defRPr/>
            </a:pPr>
            <a:r>
              <a:rPr lang="en-US" altLang="zh-CN" dirty="0">
                <a:solidFill>
                  <a:srgbClr val="006600"/>
                </a:solidFill>
              </a:rPr>
              <a:t>[,IGNORE_DUP_KEY]</a:t>
            </a:r>
          </a:p>
          <a:p>
            <a:pPr indent="0" fontAlgn="auto">
              <a:lnSpc>
                <a:spcPct val="150000"/>
              </a:lnSpc>
              <a:spcBef>
                <a:spcPts val="0"/>
              </a:spcBef>
              <a:buNone/>
              <a:defRPr/>
            </a:pPr>
            <a:r>
              <a:rPr lang="en-US" altLang="zh-CN" dirty="0">
                <a:solidFill>
                  <a:srgbClr val="006600"/>
                </a:solidFill>
              </a:rPr>
              <a:t>[[,]DROP_EXISTING]</a:t>
            </a:r>
          </a:p>
          <a:p>
            <a:pPr indent="0" fontAlgn="auto">
              <a:lnSpc>
                <a:spcPct val="150000"/>
              </a:lnSpc>
              <a:spcBef>
                <a:spcPts val="0"/>
              </a:spcBef>
              <a:buNone/>
              <a:defRPr/>
            </a:pPr>
            <a:r>
              <a:rPr lang="en-US" altLang="zh-CN" dirty="0">
                <a:solidFill>
                  <a:srgbClr val="006600"/>
                </a:solidFill>
                <a:latin typeface="Arial" panose="020B0604020202020204" pitchFamily="34" charset="0"/>
              </a:rPr>
              <a:t>…</a:t>
            </a:r>
            <a:r>
              <a:rPr lang="en-US" altLang="zh-CN" dirty="0">
                <a:solidFill>
                  <a:srgbClr val="006600"/>
                </a:solidFill>
              </a:rPr>
              <a:t> ]</a:t>
            </a:r>
          </a:p>
          <a:p>
            <a:pPr indent="0" fontAlgn="auto">
              <a:lnSpc>
                <a:spcPct val="150000"/>
              </a:lnSpc>
              <a:spcBef>
                <a:spcPts val="0"/>
              </a:spcBef>
              <a:buNone/>
              <a:defRPr/>
            </a:pPr>
            <a:r>
              <a:rPr lang="en-US" altLang="zh-CN" dirty="0">
                <a:solidFill>
                  <a:srgbClr val="E24747"/>
                </a:solidFill>
              </a:rPr>
              <a:t>UNIQUE</a:t>
            </a:r>
            <a:r>
              <a:rPr lang="zh-CN" altLang="en-US" dirty="0">
                <a:solidFill>
                  <a:srgbClr val="E24747"/>
                </a:solidFill>
              </a:rPr>
              <a:t>：</a:t>
            </a:r>
            <a:r>
              <a:rPr lang="zh-CN" altLang="en-US" dirty="0"/>
              <a:t>指定创建的索引为唯一索引。</a:t>
            </a:r>
          </a:p>
          <a:p>
            <a:pPr indent="0" fontAlgn="auto">
              <a:lnSpc>
                <a:spcPct val="150000"/>
              </a:lnSpc>
              <a:spcBef>
                <a:spcPts val="0"/>
              </a:spcBef>
              <a:buNone/>
              <a:defRPr/>
            </a:pPr>
            <a:r>
              <a:rPr lang="en-US" altLang="zh-CN" dirty="0">
                <a:solidFill>
                  <a:srgbClr val="E24747"/>
                </a:solidFill>
              </a:rPr>
              <a:t>CLUSTERED | NONCLUSTERED</a:t>
            </a:r>
            <a:r>
              <a:rPr lang="zh-CN" altLang="en-US" dirty="0">
                <a:solidFill>
                  <a:srgbClr val="E24747"/>
                </a:solidFill>
              </a:rPr>
              <a:t>：</a:t>
            </a:r>
            <a:r>
              <a:rPr lang="zh-CN" altLang="en-US" dirty="0"/>
              <a:t>用于指定创建的索引为聚集索引</a:t>
            </a:r>
            <a:r>
              <a:rPr lang="en-US" altLang="zh-CN" dirty="0"/>
              <a:t>/</a:t>
            </a:r>
            <a:r>
              <a:rPr lang="zh-CN" altLang="en-US" dirty="0"/>
              <a:t>非聚集索引。</a:t>
            </a:r>
          </a:p>
          <a:p>
            <a:pPr indent="0" fontAlgn="auto">
              <a:lnSpc>
                <a:spcPct val="150000"/>
              </a:lnSpc>
              <a:spcBef>
                <a:spcPts val="0"/>
              </a:spcBef>
              <a:buNone/>
              <a:defRPr/>
            </a:pPr>
            <a:r>
              <a:rPr lang="en-US" altLang="zh-CN" dirty="0">
                <a:solidFill>
                  <a:srgbClr val="E24747"/>
                </a:solidFill>
              </a:rPr>
              <a:t>ASC|DESC</a:t>
            </a:r>
            <a:r>
              <a:rPr lang="zh-CN" altLang="en-US" dirty="0">
                <a:solidFill>
                  <a:srgbClr val="E24747"/>
                </a:solidFill>
              </a:rPr>
              <a:t>：</a:t>
            </a:r>
            <a:r>
              <a:rPr lang="zh-CN" altLang="en-US" dirty="0"/>
              <a:t>用于指定索引列升序</a:t>
            </a:r>
            <a:r>
              <a:rPr lang="en-US" altLang="zh-CN" dirty="0"/>
              <a:t>/</a:t>
            </a:r>
            <a:r>
              <a:rPr lang="zh-CN" altLang="en-US" dirty="0"/>
              <a:t>降序，默认设置为</a:t>
            </a:r>
            <a:r>
              <a:rPr lang="en-US" altLang="zh-CN" dirty="0"/>
              <a:t>ASC</a:t>
            </a:r>
            <a:r>
              <a:rPr lang="zh-CN" altLang="en-US" dirty="0"/>
              <a:t>。</a:t>
            </a:r>
          </a:p>
        </p:txBody>
      </p:sp>
      <p:sp>
        <p:nvSpPr>
          <p:cNvPr id="4" name="日期占位符 3"/>
          <p:cNvSpPr>
            <a:spLocks noGrp="1"/>
          </p:cNvSpPr>
          <p:nvPr>
            <p:ph type="dt" sz="half" idx="10"/>
          </p:nvPr>
        </p:nvSpPr>
        <p:spPr/>
        <p:txBody>
          <a:bodyPr/>
          <a:lstStyle/>
          <a:p>
            <a:pPr>
              <a:defRPr/>
            </a:pPr>
            <a:fld id="{D4CBEDFA-1186-4E56-B241-2BE246F24622}"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286C707-3936-4F93-A887-C1C7306A5C30}" type="slidenum">
              <a:rPr lang="en-US" altLang="zh-CN">
                <a:solidFill>
                  <a:srgbClr val="898989"/>
                </a:solidFill>
              </a:rPr>
              <a:t>29</a:t>
            </a:fld>
            <a:r>
              <a:rPr lang="en-US" altLang="zh-CN">
                <a:solidFill>
                  <a:srgbClr val="898989"/>
                </a:solidFill>
              </a:rPr>
              <a:t>/31</a:t>
            </a:r>
          </a:p>
        </p:txBody>
      </p:sp>
    </p:spTree>
  </p:cSld>
  <p:clrMapOvr>
    <a:masterClrMapping/>
  </p:clrMapOvr>
  <p:transition>
    <p:blind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351089" y="-26988"/>
            <a:ext cx="7793037" cy="795338"/>
          </a:xfrm>
        </p:spPr>
        <p:txBody>
          <a:bodyPr/>
          <a:lstStyle/>
          <a:p>
            <a:r>
              <a:rPr lang="zh-CN" altLang="en-US" sz="3600"/>
              <a:t>视图的基本概念</a:t>
            </a:r>
          </a:p>
        </p:txBody>
      </p:sp>
      <p:sp>
        <p:nvSpPr>
          <p:cNvPr id="249859" name="Rectangle 3"/>
          <p:cNvSpPr>
            <a:spLocks noGrp="1" noChangeArrowheads="1"/>
          </p:cNvSpPr>
          <p:nvPr>
            <p:ph idx="1"/>
          </p:nvPr>
        </p:nvSpPr>
        <p:spPr>
          <a:xfrm>
            <a:off x="130755" y="1601650"/>
            <a:ext cx="8289583" cy="4484190"/>
          </a:xfrm>
        </p:spPr>
        <p:txBody>
          <a:bodyPr rtlCol="0">
            <a:normAutofit lnSpcReduction="10000"/>
          </a:bodyPr>
          <a:lstStyle/>
          <a:p>
            <a:pPr indent="44450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2200" dirty="0">
                <a:solidFill>
                  <a:srgbClr val="148BD4"/>
                </a:solidFill>
              </a:rPr>
              <a:t>视图的主要作用</a:t>
            </a:r>
            <a:endParaRPr lang="en-US" altLang="zh-CN" sz="2200" dirty="0">
              <a:solidFill>
                <a:srgbClr val="0000CC"/>
              </a:solidFill>
            </a:endParaRPr>
          </a:p>
          <a:p>
            <a:pPr indent="0" fontAlgn="auto">
              <a:lnSpc>
                <a:spcPct val="150000"/>
              </a:lnSpc>
              <a:spcBef>
                <a:spcPts val="0"/>
              </a:spcBef>
              <a:spcAft>
                <a:spcPct val="20000"/>
              </a:spcAft>
              <a:buClr>
                <a:schemeClr val="hlink"/>
              </a:buClr>
              <a:buSzPct val="95000"/>
              <a:buNone/>
              <a:defRPr/>
            </a:pPr>
            <a:r>
              <a:rPr lang="en-US" altLang="zh-CN" sz="2200" b="1" dirty="0">
                <a:solidFill>
                  <a:srgbClr val="FF0000"/>
                </a:solidFill>
              </a:rPr>
              <a:t>(1) </a:t>
            </a:r>
            <a:r>
              <a:rPr lang="zh-CN" altLang="en-US" sz="2200" b="1" dirty="0">
                <a:solidFill>
                  <a:srgbClr val="FF0000"/>
                </a:solidFill>
              </a:rPr>
              <a:t>简单性。</a:t>
            </a:r>
            <a:r>
              <a:rPr lang="zh-CN" altLang="en-US" sz="2200" dirty="0"/>
              <a:t>被经常使用的查询可以被定义为视图，</a:t>
            </a:r>
            <a:endParaRPr lang="en-US" altLang="zh-CN" sz="2200" dirty="0"/>
          </a:p>
          <a:p>
            <a:pPr indent="0" fontAlgn="auto">
              <a:lnSpc>
                <a:spcPct val="150000"/>
              </a:lnSpc>
              <a:spcBef>
                <a:spcPts val="0"/>
              </a:spcBef>
              <a:spcAft>
                <a:spcPct val="20000"/>
              </a:spcAft>
              <a:buClr>
                <a:schemeClr val="hlink"/>
              </a:buClr>
              <a:buSzPct val="95000"/>
              <a:buNone/>
              <a:defRPr/>
            </a:pPr>
            <a:r>
              <a:rPr lang="zh-CN" altLang="en-US" sz="2200" dirty="0"/>
              <a:t>从而使得用户不必为以后的操作每次指定全部的条</a:t>
            </a:r>
            <a:endParaRPr lang="en-US" altLang="zh-CN" sz="2200" dirty="0"/>
          </a:p>
          <a:p>
            <a:pPr indent="0" fontAlgn="auto">
              <a:lnSpc>
                <a:spcPct val="150000"/>
              </a:lnSpc>
              <a:spcBef>
                <a:spcPts val="0"/>
              </a:spcBef>
              <a:spcAft>
                <a:spcPct val="20000"/>
              </a:spcAft>
              <a:buClr>
                <a:schemeClr val="hlink"/>
              </a:buClr>
              <a:buSzPct val="95000"/>
              <a:buNone/>
              <a:defRPr/>
            </a:pPr>
            <a:r>
              <a:rPr lang="zh-CN" altLang="en-US" sz="2200" dirty="0"/>
              <a:t>件。</a:t>
            </a:r>
            <a:endParaRPr lang="en-US" altLang="zh-CN" sz="2200" dirty="0"/>
          </a:p>
          <a:p>
            <a:pPr indent="0" fontAlgn="auto">
              <a:lnSpc>
                <a:spcPct val="150000"/>
              </a:lnSpc>
              <a:spcBef>
                <a:spcPts val="0"/>
              </a:spcBef>
              <a:spcAft>
                <a:spcPct val="20000"/>
              </a:spcAft>
              <a:buClr>
                <a:schemeClr val="hlink"/>
              </a:buClr>
              <a:buSzPct val="95000"/>
              <a:buNone/>
              <a:defRPr/>
            </a:pPr>
            <a:r>
              <a:rPr lang="en-US" altLang="zh-CN" sz="2200" b="1" dirty="0">
                <a:solidFill>
                  <a:srgbClr val="FF0000"/>
                </a:solidFill>
              </a:rPr>
              <a:t>(2) </a:t>
            </a:r>
            <a:r>
              <a:rPr lang="zh-CN" altLang="en-US" sz="2200" b="1" dirty="0">
                <a:solidFill>
                  <a:srgbClr val="FF0000"/>
                </a:solidFill>
              </a:rPr>
              <a:t>安全性。</a:t>
            </a:r>
            <a:r>
              <a:rPr lang="zh-CN" altLang="en-US" sz="2200" dirty="0"/>
              <a:t>通过视图用户只能查询和修改他们所</a:t>
            </a:r>
            <a:endParaRPr lang="en-US" altLang="zh-CN" sz="2200" dirty="0"/>
          </a:p>
          <a:p>
            <a:pPr indent="0" fontAlgn="auto">
              <a:lnSpc>
                <a:spcPct val="150000"/>
              </a:lnSpc>
              <a:spcBef>
                <a:spcPts val="0"/>
              </a:spcBef>
              <a:spcAft>
                <a:spcPct val="20000"/>
              </a:spcAft>
              <a:buClr>
                <a:schemeClr val="hlink"/>
              </a:buClr>
              <a:buSzPct val="95000"/>
              <a:buNone/>
              <a:defRPr/>
            </a:pPr>
            <a:r>
              <a:rPr lang="zh-CN" altLang="en-US" sz="2200" dirty="0"/>
              <a:t>能见到的数据，其它数据则既看不见也取不到。 </a:t>
            </a:r>
            <a:endParaRPr lang="en-US" altLang="zh-CN" sz="2200" dirty="0"/>
          </a:p>
          <a:p>
            <a:pPr indent="0" fontAlgn="auto">
              <a:lnSpc>
                <a:spcPct val="150000"/>
              </a:lnSpc>
              <a:spcBef>
                <a:spcPts val="0"/>
              </a:spcBef>
              <a:spcAft>
                <a:spcPct val="20000"/>
              </a:spcAft>
              <a:buClr>
                <a:schemeClr val="hlink"/>
              </a:buClr>
              <a:buSzPct val="95000"/>
              <a:buNone/>
              <a:defRPr/>
            </a:pPr>
            <a:r>
              <a:rPr lang="en-US" altLang="zh-CN" sz="2200" b="1" dirty="0">
                <a:solidFill>
                  <a:srgbClr val="FF0000"/>
                </a:solidFill>
              </a:rPr>
              <a:t>(3) </a:t>
            </a:r>
            <a:r>
              <a:rPr lang="zh-CN" altLang="en-US" sz="2200" b="1" dirty="0">
                <a:solidFill>
                  <a:srgbClr val="FF0000"/>
                </a:solidFill>
              </a:rPr>
              <a:t>逻辑数据独立性。</a:t>
            </a:r>
            <a:r>
              <a:rPr lang="zh-CN" altLang="en-US" sz="2200" dirty="0"/>
              <a:t>视图可以使应用程序和数据库表在</a:t>
            </a:r>
            <a:endParaRPr lang="en-US" altLang="zh-CN" sz="2200" dirty="0"/>
          </a:p>
          <a:p>
            <a:pPr indent="0" fontAlgn="auto">
              <a:lnSpc>
                <a:spcPct val="150000"/>
              </a:lnSpc>
              <a:spcBef>
                <a:spcPts val="0"/>
              </a:spcBef>
              <a:spcAft>
                <a:spcPct val="20000"/>
              </a:spcAft>
              <a:buClr>
                <a:schemeClr val="hlink"/>
              </a:buClr>
              <a:buSzPct val="95000"/>
              <a:buNone/>
              <a:defRPr/>
            </a:pPr>
            <a:r>
              <a:rPr lang="zh-CN" altLang="en-US" sz="2200" dirty="0"/>
              <a:t>一定程度上独立。如果没有视图，应用一定是建立在表上的。</a:t>
            </a:r>
          </a:p>
        </p:txBody>
      </p:sp>
      <p:sp>
        <p:nvSpPr>
          <p:cNvPr id="27" name="日期占位符 3"/>
          <p:cNvSpPr>
            <a:spLocks noGrp="1"/>
          </p:cNvSpPr>
          <p:nvPr>
            <p:ph type="dt" sz="half" idx="10"/>
          </p:nvPr>
        </p:nvSpPr>
        <p:spPr/>
        <p:txBody>
          <a:bodyPr/>
          <a:lstStyle/>
          <a:p>
            <a:pPr>
              <a:defRPr/>
            </a:pPr>
            <a:fld id="{3BC56EDE-595E-4D09-B157-C6F558DA8CD8}" type="datetime1">
              <a:rPr lang="zh-CN" altLang="en-US"/>
              <a:t>2020/4/13</a:t>
            </a:fld>
            <a:endParaRPr lang="en-US" altLang="zh-CN"/>
          </a:p>
        </p:txBody>
      </p:sp>
      <p:sp>
        <p:nvSpPr>
          <p:cNvPr id="28"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E4E39F-070C-42BB-9FA1-F033A0B332B8}" type="slidenum">
              <a:rPr lang="en-US" altLang="zh-CN">
                <a:solidFill>
                  <a:srgbClr val="898989"/>
                </a:solidFill>
              </a:rPr>
              <a:t>3</a:t>
            </a:fld>
            <a:r>
              <a:rPr lang="en-US" altLang="zh-CN">
                <a:solidFill>
                  <a:srgbClr val="898989"/>
                </a:solidFill>
              </a:rPr>
              <a:t>/31</a:t>
            </a:r>
          </a:p>
        </p:txBody>
      </p:sp>
      <p:grpSp>
        <p:nvGrpSpPr>
          <p:cNvPr id="249860" name="Group 4"/>
          <p:cNvGrpSpPr/>
          <p:nvPr/>
        </p:nvGrpSpPr>
        <p:grpSpPr bwMode="auto">
          <a:xfrm>
            <a:off x="7582218" y="1676400"/>
            <a:ext cx="4609782" cy="3998335"/>
            <a:chOff x="476" y="1117"/>
            <a:chExt cx="3992" cy="3039"/>
          </a:xfrm>
        </p:grpSpPr>
        <p:sp>
          <p:nvSpPr>
            <p:cNvPr id="10247" name="AutoShape 5"/>
            <p:cNvSpPr>
              <a:spLocks noChangeArrowheads="1"/>
            </p:cNvSpPr>
            <p:nvPr/>
          </p:nvSpPr>
          <p:spPr bwMode="auto">
            <a:xfrm>
              <a:off x="476" y="1117"/>
              <a:ext cx="3992" cy="3039"/>
            </a:xfrm>
            <a:prstGeom prst="plaque">
              <a:avLst>
                <a:gd name="adj"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zh-CN" sz="1800">
                <a:latin typeface="Arial" panose="020B0604020202020204" pitchFamily="34" charset="0"/>
              </a:endParaRPr>
            </a:p>
          </p:txBody>
        </p:sp>
        <p:grpSp>
          <p:nvGrpSpPr>
            <p:cNvPr id="10248" name="Group 6"/>
            <p:cNvGrpSpPr/>
            <p:nvPr/>
          </p:nvGrpSpPr>
          <p:grpSpPr bwMode="auto">
            <a:xfrm>
              <a:off x="748" y="2522"/>
              <a:ext cx="862" cy="1316"/>
              <a:chOff x="884" y="2205"/>
              <a:chExt cx="862" cy="1316"/>
            </a:xfrm>
          </p:grpSpPr>
          <p:sp>
            <p:nvSpPr>
              <p:cNvPr id="10267" name="Rectangle 7"/>
              <p:cNvSpPr>
                <a:spLocks noChangeArrowheads="1"/>
              </p:cNvSpPr>
              <p:nvPr/>
            </p:nvSpPr>
            <p:spPr bwMode="auto">
              <a:xfrm>
                <a:off x="884" y="2205"/>
                <a:ext cx="862" cy="131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Sno</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Sname</a:t>
                </a:r>
                <a:endParaRPr lang="en-US" altLang="zh-CN" sz="1800" dirty="0">
                  <a:latin typeface="Arial" panose="020B0604020202020204" pitchFamily="34" charset="0"/>
                </a:endParaRPr>
              </a:p>
              <a:p>
                <a:pPr>
                  <a:spcBef>
                    <a:spcPct val="0"/>
                  </a:spcBef>
                  <a:buFontTx/>
                  <a:buNone/>
                </a:pPr>
                <a:r>
                  <a:rPr lang="en-US" altLang="zh-CN" sz="1800" dirty="0">
                    <a:latin typeface="Arial" panose="020B0604020202020204" pitchFamily="34" charset="0"/>
                  </a:rPr>
                  <a:t>Sex</a:t>
                </a:r>
              </a:p>
              <a:p>
                <a:pPr>
                  <a:spcBef>
                    <a:spcPct val="0"/>
                  </a:spcBef>
                  <a:buFontTx/>
                  <a:buNone/>
                </a:pPr>
                <a:r>
                  <a:rPr lang="en-US" altLang="zh-CN" sz="1800" dirty="0">
                    <a:latin typeface="Arial" panose="020B0604020202020204" pitchFamily="34" charset="0"/>
                  </a:rPr>
                  <a:t>Age</a:t>
                </a:r>
              </a:p>
              <a:p>
                <a:pPr>
                  <a:spcBef>
                    <a:spcPct val="0"/>
                  </a:spcBef>
                  <a:buFontTx/>
                  <a:buNone/>
                </a:pPr>
                <a:r>
                  <a:rPr lang="en-US" altLang="zh-CN" sz="1800" dirty="0" err="1">
                    <a:latin typeface="Arial" panose="020B0604020202020204" pitchFamily="34" charset="0"/>
                  </a:rPr>
                  <a:t>Sdept</a:t>
                </a: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p:txBody>
          </p:sp>
          <p:sp>
            <p:nvSpPr>
              <p:cNvPr id="10268" name="Rectangle 8"/>
              <p:cNvSpPr>
                <a:spLocks noChangeArrowheads="1"/>
              </p:cNvSpPr>
              <p:nvPr/>
            </p:nvSpPr>
            <p:spPr bwMode="auto">
              <a:xfrm>
                <a:off x="884" y="2205"/>
                <a:ext cx="862" cy="27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1800" b="1">
                    <a:latin typeface="Arial" panose="020B0604020202020204" pitchFamily="34" charset="0"/>
                  </a:rPr>
                  <a:t>S</a:t>
                </a:r>
                <a:r>
                  <a:rPr lang="zh-CN" altLang="en-US" sz="1800" b="1">
                    <a:latin typeface="Arial" panose="020B0604020202020204" pitchFamily="34" charset="0"/>
                  </a:rPr>
                  <a:t>表</a:t>
                </a:r>
              </a:p>
            </p:txBody>
          </p:sp>
        </p:grpSp>
        <p:grpSp>
          <p:nvGrpSpPr>
            <p:cNvPr id="10249" name="Group 9"/>
            <p:cNvGrpSpPr/>
            <p:nvPr/>
          </p:nvGrpSpPr>
          <p:grpSpPr bwMode="auto">
            <a:xfrm>
              <a:off x="2018" y="2523"/>
              <a:ext cx="862" cy="1225"/>
              <a:chOff x="884" y="2205"/>
              <a:chExt cx="862" cy="1225"/>
            </a:xfrm>
          </p:grpSpPr>
          <p:sp>
            <p:nvSpPr>
              <p:cNvPr id="10265" name="Rectangle 10"/>
              <p:cNvSpPr>
                <a:spLocks noChangeArrowheads="1"/>
              </p:cNvSpPr>
              <p:nvPr/>
            </p:nvSpPr>
            <p:spPr bwMode="auto">
              <a:xfrm>
                <a:off x="884" y="2205"/>
                <a:ext cx="862" cy="1225"/>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1800">
                  <a:latin typeface="Arial" panose="020B0604020202020204" pitchFamily="34" charset="0"/>
                </a:endParaRPr>
              </a:p>
              <a:p>
                <a:pPr>
                  <a:spcBef>
                    <a:spcPct val="0"/>
                  </a:spcBef>
                  <a:buFontTx/>
                  <a:buNone/>
                </a:pPr>
                <a:endParaRPr lang="en-US" altLang="zh-CN" sz="1800">
                  <a:latin typeface="Arial" panose="020B0604020202020204" pitchFamily="34" charset="0"/>
                </a:endParaRPr>
              </a:p>
              <a:p>
                <a:pPr>
                  <a:spcBef>
                    <a:spcPct val="0"/>
                  </a:spcBef>
                  <a:buFontTx/>
                  <a:buNone/>
                </a:pPr>
                <a:r>
                  <a:rPr lang="en-US" altLang="zh-CN" sz="1800">
                    <a:latin typeface="Arial" panose="020B0604020202020204" pitchFamily="34" charset="0"/>
                  </a:rPr>
                  <a:t>Sno</a:t>
                </a:r>
              </a:p>
              <a:p>
                <a:pPr>
                  <a:spcBef>
                    <a:spcPct val="0"/>
                  </a:spcBef>
                  <a:buFontTx/>
                  <a:buNone/>
                </a:pPr>
                <a:r>
                  <a:rPr lang="en-US" altLang="zh-CN" sz="1800">
                    <a:latin typeface="Arial" panose="020B0604020202020204" pitchFamily="34" charset="0"/>
                  </a:rPr>
                  <a:t>Cno</a:t>
                </a:r>
              </a:p>
              <a:p>
                <a:pPr>
                  <a:spcBef>
                    <a:spcPct val="0"/>
                  </a:spcBef>
                  <a:buFontTx/>
                  <a:buNone/>
                </a:pPr>
                <a:r>
                  <a:rPr lang="en-US" altLang="zh-CN" sz="1800">
                    <a:latin typeface="Arial" panose="020B0604020202020204" pitchFamily="34" charset="0"/>
                  </a:rPr>
                  <a:t>Grade</a:t>
                </a:r>
              </a:p>
              <a:p>
                <a:pPr>
                  <a:spcBef>
                    <a:spcPct val="0"/>
                  </a:spcBef>
                  <a:buFontTx/>
                  <a:buNone/>
                </a:pPr>
                <a:endParaRPr lang="en-US" altLang="zh-CN" sz="1800">
                  <a:latin typeface="Arial" panose="020B0604020202020204" pitchFamily="34" charset="0"/>
                </a:endParaRPr>
              </a:p>
              <a:p>
                <a:pPr>
                  <a:spcBef>
                    <a:spcPct val="0"/>
                  </a:spcBef>
                  <a:buFontTx/>
                  <a:buNone/>
                </a:pPr>
                <a:endParaRPr lang="en-US" altLang="zh-CN" sz="1800">
                  <a:latin typeface="Arial" panose="020B0604020202020204" pitchFamily="34" charset="0"/>
                </a:endParaRPr>
              </a:p>
            </p:txBody>
          </p:sp>
          <p:sp>
            <p:nvSpPr>
              <p:cNvPr id="10266" name="Rectangle 11"/>
              <p:cNvSpPr>
                <a:spLocks noChangeArrowheads="1"/>
              </p:cNvSpPr>
              <p:nvPr/>
            </p:nvSpPr>
            <p:spPr bwMode="auto">
              <a:xfrm>
                <a:off x="884" y="2205"/>
                <a:ext cx="862" cy="27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1800" b="1">
                    <a:latin typeface="Arial" panose="020B0604020202020204" pitchFamily="34" charset="0"/>
                  </a:rPr>
                  <a:t>SC</a:t>
                </a:r>
                <a:r>
                  <a:rPr lang="zh-CN" altLang="en-US" sz="1800" b="1">
                    <a:latin typeface="Arial" panose="020B0604020202020204" pitchFamily="34" charset="0"/>
                  </a:rPr>
                  <a:t>表</a:t>
                </a:r>
              </a:p>
            </p:txBody>
          </p:sp>
        </p:grpSp>
        <p:grpSp>
          <p:nvGrpSpPr>
            <p:cNvPr id="10250" name="Group 12"/>
            <p:cNvGrpSpPr/>
            <p:nvPr/>
          </p:nvGrpSpPr>
          <p:grpSpPr bwMode="auto">
            <a:xfrm>
              <a:off x="3315" y="2523"/>
              <a:ext cx="862" cy="1428"/>
              <a:chOff x="884" y="2205"/>
              <a:chExt cx="862" cy="1428"/>
            </a:xfrm>
          </p:grpSpPr>
          <p:sp>
            <p:nvSpPr>
              <p:cNvPr id="10263" name="Rectangle 13"/>
              <p:cNvSpPr>
                <a:spLocks noChangeArrowheads="1"/>
              </p:cNvSpPr>
              <p:nvPr/>
            </p:nvSpPr>
            <p:spPr bwMode="auto">
              <a:xfrm>
                <a:off x="884" y="2205"/>
                <a:ext cx="862" cy="142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Cno</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Cname</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Cpno</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Ccredit</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Tname</a:t>
                </a: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p:txBody>
          </p:sp>
          <p:sp>
            <p:nvSpPr>
              <p:cNvPr id="10264" name="Rectangle 14"/>
              <p:cNvSpPr>
                <a:spLocks noChangeArrowheads="1"/>
              </p:cNvSpPr>
              <p:nvPr/>
            </p:nvSpPr>
            <p:spPr bwMode="auto">
              <a:xfrm>
                <a:off x="884" y="2205"/>
                <a:ext cx="862" cy="27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1800" b="1">
                    <a:latin typeface="Arial" panose="020B0604020202020204" pitchFamily="34" charset="0"/>
                  </a:rPr>
                  <a:t>C</a:t>
                </a:r>
                <a:r>
                  <a:rPr lang="zh-CN" altLang="en-US" sz="1800" b="1">
                    <a:latin typeface="Arial" panose="020B0604020202020204" pitchFamily="34" charset="0"/>
                  </a:rPr>
                  <a:t>表</a:t>
                </a:r>
              </a:p>
            </p:txBody>
          </p:sp>
        </p:grpSp>
        <p:grpSp>
          <p:nvGrpSpPr>
            <p:cNvPr id="10251" name="Group 15"/>
            <p:cNvGrpSpPr/>
            <p:nvPr/>
          </p:nvGrpSpPr>
          <p:grpSpPr bwMode="auto">
            <a:xfrm>
              <a:off x="1973" y="1162"/>
              <a:ext cx="862" cy="1316"/>
              <a:chOff x="884" y="2205"/>
              <a:chExt cx="862" cy="1316"/>
            </a:xfrm>
          </p:grpSpPr>
          <p:sp>
            <p:nvSpPr>
              <p:cNvPr id="10261" name="Rectangle 16"/>
              <p:cNvSpPr>
                <a:spLocks noChangeArrowheads="1"/>
              </p:cNvSpPr>
              <p:nvPr/>
            </p:nvSpPr>
            <p:spPr bwMode="auto">
              <a:xfrm>
                <a:off x="884" y="2205"/>
                <a:ext cx="862" cy="1316"/>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Sno</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Sname</a:t>
                </a:r>
                <a:endParaRPr lang="en-US" altLang="zh-CN" sz="1800" dirty="0">
                  <a:latin typeface="Arial" panose="020B0604020202020204" pitchFamily="34" charset="0"/>
                </a:endParaRPr>
              </a:p>
              <a:p>
                <a:pPr>
                  <a:spcBef>
                    <a:spcPct val="0"/>
                  </a:spcBef>
                  <a:buFontTx/>
                  <a:buNone/>
                </a:pPr>
                <a:r>
                  <a:rPr lang="en-US" altLang="zh-CN" sz="1800" dirty="0" err="1">
                    <a:latin typeface="Arial" panose="020B0604020202020204" pitchFamily="34" charset="0"/>
                  </a:rPr>
                  <a:t>Cname</a:t>
                </a:r>
                <a:endParaRPr lang="en-US" altLang="zh-CN" sz="1800" dirty="0">
                  <a:latin typeface="Arial" panose="020B0604020202020204" pitchFamily="34" charset="0"/>
                </a:endParaRPr>
              </a:p>
              <a:p>
                <a:pPr>
                  <a:spcBef>
                    <a:spcPct val="0"/>
                  </a:spcBef>
                  <a:buFontTx/>
                  <a:buNone/>
                </a:pPr>
                <a:r>
                  <a:rPr lang="en-US" altLang="zh-CN" sz="1800" dirty="0">
                    <a:latin typeface="Arial" panose="020B0604020202020204" pitchFamily="34" charset="0"/>
                  </a:rPr>
                  <a:t>Grade</a:t>
                </a:r>
              </a:p>
              <a:p>
                <a:pPr>
                  <a:spcBef>
                    <a:spcPct val="0"/>
                  </a:spcBef>
                  <a:buFontTx/>
                  <a:buNone/>
                </a:pPr>
                <a:r>
                  <a:rPr lang="en-US" altLang="zh-CN" sz="1800" dirty="0" err="1">
                    <a:latin typeface="Arial" panose="020B0604020202020204" pitchFamily="34" charset="0"/>
                  </a:rPr>
                  <a:t>Tname</a:t>
                </a: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a:p>
                <a:pPr>
                  <a:spcBef>
                    <a:spcPct val="0"/>
                  </a:spcBef>
                  <a:buFontTx/>
                  <a:buNone/>
                </a:pPr>
                <a:endParaRPr lang="en-US" altLang="zh-CN" sz="1800" dirty="0">
                  <a:latin typeface="Arial" panose="020B0604020202020204" pitchFamily="34" charset="0"/>
                </a:endParaRPr>
              </a:p>
            </p:txBody>
          </p:sp>
          <p:sp>
            <p:nvSpPr>
              <p:cNvPr id="10262" name="Rectangle 17"/>
              <p:cNvSpPr>
                <a:spLocks noChangeArrowheads="1"/>
              </p:cNvSpPr>
              <p:nvPr/>
            </p:nvSpPr>
            <p:spPr bwMode="auto">
              <a:xfrm>
                <a:off x="884" y="2205"/>
                <a:ext cx="862" cy="273"/>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1800" b="1">
                    <a:latin typeface="Arial" panose="020B0604020202020204" pitchFamily="34" charset="0"/>
                  </a:rPr>
                  <a:t>V_</a:t>
                </a:r>
                <a:r>
                  <a:rPr lang="zh-CN" altLang="en-US" sz="1800" b="1">
                    <a:latin typeface="Arial" panose="020B0604020202020204" pitchFamily="34" charset="0"/>
                  </a:rPr>
                  <a:t>视图</a:t>
                </a:r>
              </a:p>
            </p:txBody>
          </p:sp>
        </p:grpSp>
        <p:sp>
          <p:nvSpPr>
            <p:cNvPr id="10252" name="Line 18"/>
            <p:cNvSpPr>
              <a:spLocks noChangeShapeType="1"/>
            </p:cNvSpPr>
            <p:nvPr/>
          </p:nvSpPr>
          <p:spPr bwMode="auto">
            <a:xfrm>
              <a:off x="2835" y="1298"/>
              <a:ext cx="317" cy="0"/>
            </a:xfrm>
            <a:prstGeom prst="line">
              <a:avLst/>
            </a:prstGeom>
            <a:noFill/>
            <a:ln w="38100" cmpd="dbl">
              <a:solidFill>
                <a:srgbClr val="761704"/>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3" name="Line 19"/>
            <p:cNvSpPr>
              <a:spLocks noChangeShapeType="1"/>
            </p:cNvSpPr>
            <p:nvPr/>
          </p:nvSpPr>
          <p:spPr bwMode="auto">
            <a:xfrm>
              <a:off x="3152" y="1298"/>
              <a:ext cx="0" cy="1361"/>
            </a:xfrm>
            <a:prstGeom prst="line">
              <a:avLst/>
            </a:prstGeom>
            <a:noFill/>
            <a:ln w="38100" cmpd="dbl">
              <a:solidFill>
                <a:srgbClr val="76170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4" name="Line 20"/>
            <p:cNvSpPr>
              <a:spLocks noChangeShapeType="1"/>
            </p:cNvSpPr>
            <p:nvPr/>
          </p:nvSpPr>
          <p:spPr bwMode="auto">
            <a:xfrm>
              <a:off x="3152" y="2659"/>
              <a:ext cx="159" cy="0"/>
            </a:xfrm>
            <a:prstGeom prst="line">
              <a:avLst/>
            </a:prstGeom>
            <a:noFill/>
            <a:ln w="38100" cmpd="dbl">
              <a:solidFill>
                <a:srgbClr val="76170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5" name="Line 21"/>
            <p:cNvSpPr>
              <a:spLocks noChangeShapeType="1"/>
            </p:cNvSpPr>
            <p:nvPr/>
          </p:nvSpPr>
          <p:spPr bwMode="auto">
            <a:xfrm>
              <a:off x="1791" y="1298"/>
              <a:ext cx="182" cy="0"/>
            </a:xfrm>
            <a:prstGeom prst="line">
              <a:avLst/>
            </a:prstGeom>
            <a:noFill/>
            <a:ln w="38100" cmpd="dbl">
              <a:solidFill>
                <a:srgbClr val="761704"/>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6" name="Line 22"/>
            <p:cNvSpPr>
              <a:spLocks noChangeShapeType="1"/>
            </p:cNvSpPr>
            <p:nvPr/>
          </p:nvSpPr>
          <p:spPr bwMode="auto">
            <a:xfrm>
              <a:off x="1791" y="1298"/>
              <a:ext cx="0" cy="1316"/>
            </a:xfrm>
            <a:prstGeom prst="line">
              <a:avLst/>
            </a:prstGeom>
            <a:noFill/>
            <a:ln w="38100" cmpd="dbl">
              <a:solidFill>
                <a:srgbClr val="76170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7" name="Line 23"/>
            <p:cNvSpPr>
              <a:spLocks noChangeShapeType="1"/>
            </p:cNvSpPr>
            <p:nvPr/>
          </p:nvSpPr>
          <p:spPr bwMode="auto">
            <a:xfrm>
              <a:off x="1628" y="2614"/>
              <a:ext cx="159" cy="0"/>
            </a:xfrm>
            <a:prstGeom prst="line">
              <a:avLst/>
            </a:prstGeom>
            <a:noFill/>
            <a:ln w="38100" cmpd="dbl">
              <a:solidFill>
                <a:srgbClr val="76170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8" name="Line 24"/>
            <p:cNvSpPr>
              <a:spLocks noChangeShapeType="1"/>
            </p:cNvSpPr>
            <p:nvPr/>
          </p:nvSpPr>
          <p:spPr bwMode="auto">
            <a:xfrm>
              <a:off x="2835" y="1389"/>
              <a:ext cx="181" cy="0"/>
            </a:xfrm>
            <a:prstGeom prst="line">
              <a:avLst/>
            </a:prstGeom>
            <a:noFill/>
            <a:ln w="38100" cmpd="dbl">
              <a:solidFill>
                <a:srgbClr val="761704"/>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59" name="Line 25"/>
            <p:cNvSpPr>
              <a:spLocks noChangeShapeType="1"/>
            </p:cNvSpPr>
            <p:nvPr/>
          </p:nvSpPr>
          <p:spPr bwMode="auto">
            <a:xfrm>
              <a:off x="3016" y="1389"/>
              <a:ext cx="0" cy="1225"/>
            </a:xfrm>
            <a:prstGeom prst="line">
              <a:avLst/>
            </a:prstGeom>
            <a:noFill/>
            <a:ln w="38100" cmpd="dbl">
              <a:solidFill>
                <a:srgbClr val="76170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0" name="Line 26"/>
            <p:cNvSpPr>
              <a:spLocks noChangeShapeType="1"/>
            </p:cNvSpPr>
            <p:nvPr/>
          </p:nvSpPr>
          <p:spPr bwMode="auto">
            <a:xfrm>
              <a:off x="2880" y="2614"/>
              <a:ext cx="136" cy="0"/>
            </a:xfrm>
            <a:prstGeom prst="line">
              <a:avLst/>
            </a:prstGeom>
            <a:noFill/>
            <a:ln w="38100" cmpd="dbl">
              <a:solidFill>
                <a:srgbClr val="761704"/>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 name="矩形 1">
            <a:extLst>
              <a:ext uri="{FF2B5EF4-FFF2-40B4-BE49-F238E27FC236}">
                <a16:creationId xmlns:a16="http://schemas.microsoft.com/office/drawing/2014/main" id="{5E86E995-C27E-40E6-9DA1-DD8F4C8F7F75}"/>
              </a:ext>
            </a:extLst>
          </p:cNvPr>
          <p:cNvSpPr/>
          <p:nvPr/>
        </p:nvSpPr>
        <p:spPr>
          <a:xfrm>
            <a:off x="609600" y="499645"/>
            <a:ext cx="11115040" cy="1093569"/>
          </a:xfrm>
          <a:prstGeom prst="rect">
            <a:avLst/>
          </a:prstGeom>
        </p:spPr>
        <p:txBody>
          <a:bodyPr wrap="square">
            <a:spAutoFit/>
          </a:bodyPr>
          <a:lstStyle/>
          <a:p>
            <a:pPr indent="444500" fontAlgn="auto">
              <a:lnSpc>
                <a:spcPct val="150000"/>
              </a:lnSpc>
              <a:spcBef>
                <a:spcPts val="0"/>
              </a:spcBef>
              <a:buNone/>
              <a:defRPr/>
            </a:pPr>
            <a:r>
              <a:rPr lang="zh-CN" altLang="en-US" sz="2300" dirty="0"/>
              <a:t>视图是从一个或几个表导出来的表，不是真实存在的基本表而是一张</a:t>
            </a:r>
            <a:r>
              <a:rPr lang="zh-CN" altLang="en-US" sz="2300" b="1" dirty="0">
                <a:solidFill>
                  <a:srgbClr val="FF0000"/>
                </a:solidFill>
              </a:rPr>
              <a:t>虚表</a:t>
            </a:r>
            <a:r>
              <a:rPr lang="zh-CN" altLang="en-US" sz="2300" dirty="0"/>
              <a:t>，视图所对应的数据并不实际地以视图结构存储在数据库中，而是存储在视图所引用的表中。</a:t>
            </a:r>
            <a:endParaRPr lang="zh-CN" altLang="en-US" sz="2300" dirty="0">
              <a:solidFill>
                <a:srgbClr val="148BD4"/>
              </a:solidFill>
            </a:endParaRP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diamond(in)">
                                      <p:cBhvr>
                                        <p:cTn id="7" dur="1000"/>
                                        <p:tgtEl>
                                          <p:spTgt spid="24986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49859">
                                            <p:txEl>
                                              <p:pRg st="0" end="0"/>
                                            </p:txEl>
                                          </p:spTgt>
                                        </p:tgtEl>
                                        <p:attrNameLst>
                                          <p:attrName>style.visibility</p:attrName>
                                        </p:attrNameLst>
                                      </p:cBhvr>
                                      <p:to>
                                        <p:strVal val="visible"/>
                                      </p:to>
                                    </p:set>
                                    <p:animEffect transition="in" filter="slide(fromRight)">
                                      <p:cBhvr>
                                        <p:cTn id="12" dur="500"/>
                                        <p:tgtEl>
                                          <p:spTgt spid="2498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49859">
                                            <p:txEl>
                                              <p:pRg st="1" end="1"/>
                                            </p:txEl>
                                          </p:spTgt>
                                        </p:tgtEl>
                                        <p:attrNameLst>
                                          <p:attrName>style.visibility</p:attrName>
                                        </p:attrNameLst>
                                      </p:cBhvr>
                                      <p:to>
                                        <p:strVal val="visible"/>
                                      </p:to>
                                    </p:set>
                                    <p:animEffect transition="in" filter="slide(fromRight)">
                                      <p:cBhvr>
                                        <p:cTn id="17" dur="500"/>
                                        <p:tgtEl>
                                          <p:spTgt spid="2498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249859">
                                            <p:txEl>
                                              <p:pRg st="2" end="2"/>
                                            </p:txEl>
                                          </p:spTgt>
                                        </p:tgtEl>
                                        <p:attrNameLst>
                                          <p:attrName>style.visibility</p:attrName>
                                        </p:attrNameLst>
                                      </p:cBhvr>
                                      <p:to>
                                        <p:strVal val="visible"/>
                                      </p:to>
                                    </p:set>
                                    <p:animEffect transition="in" filter="slide(fromRight)">
                                      <p:cBhvr>
                                        <p:cTn id="22" dur="500"/>
                                        <p:tgtEl>
                                          <p:spTgt spid="2498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249859">
                                            <p:txEl>
                                              <p:pRg st="3" end="3"/>
                                            </p:txEl>
                                          </p:spTgt>
                                        </p:tgtEl>
                                        <p:attrNameLst>
                                          <p:attrName>style.visibility</p:attrName>
                                        </p:attrNameLst>
                                      </p:cBhvr>
                                      <p:to>
                                        <p:strVal val="visible"/>
                                      </p:to>
                                    </p:set>
                                    <p:animEffect transition="in" filter="slide(fromRight)">
                                      <p:cBhvr>
                                        <p:cTn id="27" dur="500"/>
                                        <p:tgtEl>
                                          <p:spTgt spid="24985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249859">
                                            <p:txEl>
                                              <p:pRg st="4" end="4"/>
                                            </p:txEl>
                                          </p:spTgt>
                                        </p:tgtEl>
                                        <p:attrNameLst>
                                          <p:attrName>style.visibility</p:attrName>
                                        </p:attrNameLst>
                                      </p:cBhvr>
                                      <p:to>
                                        <p:strVal val="visible"/>
                                      </p:to>
                                    </p:set>
                                    <p:animEffect transition="in" filter="slide(fromRight)">
                                      <p:cBhvr>
                                        <p:cTn id="32" dur="500"/>
                                        <p:tgtEl>
                                          <p:spTgt spid="24985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249859">
                                            <p:txEl>
                                              <p:pRg st="5" end="5"/>
                                            </p:txEl>
                                          </p:spTgt>
                                        </p:tgtEl>
                                        <p:attrNameLst>
                                          <p:attrName>style.visibility</p:attrName>
                                        </p:attrNameLst>
                                      </p:cBhvr>
                                      <p:to>
                                        <p:strVal val="visible"/>
                                      </p:to>
                                    </p:set>
                                    <p:animEffect transition="in" filter="slide(fromRight)">
                                      <p:cBhvr>
                                        <p:cTn id="37" dur="500"/>
                                        <p:tgtEl>
                                          <p:spTgt spid="24985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2" fill="hold" nodeType="clickEffect">
                                  <p:stCondLst>
                                    <p:cond delay="0"/>
                                  </p:stCondLst>
                                  <p:childTnLst>
                                    <p:set>
                                      <p:cBhvr>
                                        <p:cTn id="41" dur="1" fill="hold">
                                          <p:stCondLst>
                                            <p:cond delay="0"/>
                                          </p:stCondLst>
                                        </p:cTn>
                                        <p:tgtEl>
                                          <p:spTgt spid="249859">
                                            <p:txEl>
                                              <p:pRg st="6" end="6"/>
                                            </p:txEl>
                                          </p:spTgt>
                                        </p:tgtEl>
                                        <p:attrNameLst>
                                          <p:attrName>style.visibility</p:attrName>
                                        </p:attrNameLst>
                                      </p:cBhvr>
                                      <p:to>
                                        <p:strVal val="visible"/>
                                      </p:to>
                                    </p:set>
                                    <p:animEffect transition="in" filter="slide(fromRight)">
                                      <p:cBhvr>
                                        <p:cTn id="42" dur="500"/>
                                        <p:tgtEl>
                                          <p:spTgt spid="24985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nodeType="clickEffect">
                                  <p:stCondLst>
                                    <p:cond delay="0"/>
                                  </p:stCondLst>
                                  <p:childTnLst>
                                    <p:set>
                                      <p:cBhvr>
                                        <p:cTn id="46" dur="1" fill="hold">
                                          <p:stCondLst>
                                            <p:cond delay="0"/>
                                          </p:stCondLst>
                                        </p:cTn>
                                        <p:tgtEl>
                                          <p:spTgt spid="249859">
                                            <p:txEl>
                                              <p:pRg st="7" end="7"/>
                                            </p:txEl>
                                          </p:spTgt>
                                        </p:tgtEl>
                                        <p:attrNameLst>
                                          <p:attrName>style.visibility</p:attrName>
                                        </p:attrNameLst>
                                      </p:cBhvr>
                                      <p:to>
                                        <p:strVal val="visible"/>
                                      </p:to>
                                    </p:set>
                                    <p:animEffect transition="in" filter="slide(fromRight)">
                                      <p:cBhvr>
                                        <p:cTn id="47" dur="500"/>
                                        <p:tgtEl>
                                          <p:spTgt spid="249859">
                                            <p:txEl>
                                              <p:pRg st="7" end="7"/>
                                            </p:txEl>
                                          </p:spTgt>
                                        </p:tgtEl>
                                      </p:cBhvr>
                                    </p:animEffect>
                                  </p:childTnLst>
                                </p:cTn>
                              </p:par>
                              <p:par>
                                <p:cTn id="48" presetID="8" presetClass="exit" presetSubtype="16" fill="hold" nodeType="withEffect">
                                  <p:stCondLst>
                                    <p:cond delay="0"/>
                                  </p:stCondLst>
                                  <p:childTnLst>
                                    <p:animEffect transition="out" filter="diamond(in)">
                                      <p:cBhvr>
                                        <p:cTn id="49" dur="500"/>
                                        <p:tgtEl>
                                          <p:spTgt spid="249860"/>
                                        </p:tgtEl>
                                      </p:cBhvr>
                                    </p:animEffect>
                                    <p:set>
                                      <p:cBhvr>
                                        <p:cTn id="50" dur="1" fill="hold">
                                          <p:stCondLst>
                                            <p:cond delay="499"/>
                                          </p:stCondLst>
                                        </p:cTn>
                                        <p:tgtEl>
                                          <p:spTgt spid="2498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创建索引</a:t>
            </a:r>
            <a:r>
              <a:rPr lang="en-US" altLang="zh-CN" sz="3600"/>
              <a:t>(6)</a:t>
            </a:r>
            <a:r>
              <a:rPr lang="en-US" altLang="zh-CN"/>
              <a:t> </a:t>
            </a:r>
          </a:p>
        </p:txBody>
      </p:sp>
      <p:sp>
        <p:nvSpPr>
          <p:cNvPr id="28676" name="Rectangle 2"/>
          <p:cNvSpPr>
            <a:spLocks noGrp="1" noChangeArrowheads="1"/>
          </p:cNvSpPr>
          <p:nvPr>
            <p:ph idx="1"/>
          </p:nvPr>
        </p:nvSpPr>
        <p:spPr>
          <a:xfrm>
            <a:off x="934720" y="692150"/>
            <a:ext cx="10647680" cy="5543550"/>
          </a:xfrm>
        </p:spPr>
        <p:txBody>
          <a:bodyPr rtlCol="0">
            <a:normAutofit fontScale="52500" lnSpcReduction="20000"/>
          </a:bodyPr>
          <a:lstStyle/>
          <a:p>
            <a:pPr indent="720090" fontAlgn="auto">
              <a:lnSpc>
                <a:spcPct val="150000"/>
              </a:lnSpc>
              <a:spcBef>
                <a:spcPts val="0"/>
              </a:spcBef>
              <a:buNone/>
              <a:defRPr/>
            </a:pPr>
            <a:r>
              <a:rPr lang="en-US" altLang="zh-CN" dirty="0">
                <a:solidFill>
                  <a:srgbClr val="E24747"/>
                </a:solidFill>
              </a:rPr>
              <a:t>PAD_INDEX</a:t>
            </a:r>
            <a:r>
              <a:rPr lang="zh-CN" altLang="en-US" dirty="0">
                <a:solidFill>
                  <a:srgbClr val="E24747"/>
                </a:solidFill>
              </a:rPr>
              <a:t>：</a:t>
            </a:r>
            <a:r>
              <a:rPr lang="zh-CN" altLang="en-US" dirty="0"/>
              <a:t>指定索引填充。取值为</a:t>
            </a:r>
            <a:r>
              <a:rPr lang="en-US" altLang="zh-CN" dirty="0"/>
              <a:t>ON|OFF</a:t>
            </a:r>
            <a:r>
              <a:rPr lang="zh-CN" altLang="en-US" dirty="0"/>
              <a:t>，默认值为</a:t>
            </a:r>
            <a:r>
              <a:rPr lang="en-US" altLang="zh-CN" dirty="0"/>
              <a:t>OFF</a:t>
            </a:r>
            <a:r>
              <a:rPr lang="zh-CN" altLang="en-US" dirty="0"/>
              <a:t>。</a:t>
            </a:r>
            <a:r>
              <a:rPr lang="en-US" altLang="zh-CN" dirty="0"/>
              <a:t>PAD_INDEX</a:t>
            </a:r>
            <a:r>
              <a:rPr lang="zh-CN" altLang="en-US" dirty="0"/>
              <a:t>选项只用来连接</a:t>
            </a:r>
            <a:r>
              <a:rPr lang="en-US" altLang="zh-CN" dirty="0"/>
              <a:t>FILLFACTOR</a:t>
            </a:r>
            <a:r>
              <a:rPr lang="zh-CN" altLang="en-US" dirty="0"/>
              <a:t>，它指定在索引的中间级别页打开的自由空间特定的百分比。例如：</a:t>
            </a:r>
          </a:p>
          <a:p>
            <a:pPr indent="720090" fontAlgn="auto">
              <a:lnSpc>
                <a:spcPct val="150000"/>
              </a:lnSpc>
              <a:spcBef>
                <a:spcPts val="0"/>
              </a:spcBef>
              <a:spcAft>
                <a:spcPct val="20000"/>
              </a:spcAft>
              <a:buFont typeface="Wingdings" panose="05000000000000000000" pitchFamily="2" charset="2"/>
              <a:buNone/>
              <a:defRPr/>
            </a:pPr>
            <a:r>
              <a:rPr lang="en-US" altLang="zh-CN" dirty="0">
                <a:solidFill>
                  <a:srgbClr val="006600"/>
                </a:solidFill>
              </a:rPr>
              <a:t>WITH (PAD_INDEX=ON,FILLFACTOR=50) </a:t>
            </a:r>
          </a:p>
          <a:p>
            <a:pPr indent="720090" fontAlgn="auto">
              <a:lnSpc>
                <a:spcPct val="150000"/>
              </a:lnSpc>
              <a:spcBef>
                <a:spcPts val="0"/>
              </a:spcBef>
              <a:buNone/>
              <a:defRPr/>
            </a:pPr>
            <a:r>
              <a:rPr lang="zh-CN" altLang="en-US" dirty="0"/>
              <a:t>在这个例子中，填充因子配置为</a:t>
            </a:r>
            <a:r>
              <a:rPr lang="en-US" altLang="zh-CN" dirty="0"/>
              <a:t>50%</a:t>
            </a:r>
            <a:r>
              <a:rPr lang="zh-CN" altLang="en-US" dirty="0"/>
              <a:t>，为新行保留</a:t>
            </a:r>
            <a:r>
              <a:rPr lang="en-US" altLang="zh-CN" dirty="0"/>
              <a:t>50%</a:t>
            </a:r>
            <a:r>
              <a:rPr lang="zh-CN" altLang="en-US" dirty="0"/>
              <a:t>的索引页自由空间。同时也启用了</a:t>
            </a:r>
            <a:r>
              <a:rPr lang="en-US" altLang="zh-CN" dirty="0"/>
              <a:t>PAD_INDEX</a:t>
            </a:r>
            <a:r>
              <a:rPr lang="zh-CN" altLang="en-US" dirty="0"/>
              <a:t>，因此中间索引页也将保留一半的自由空间。</a:t>
            </a:r>
          </a:p>
          <a:p>
            <a:pPr indent="720090" fontAlgn="auto">
              <a:lnSpc>
                <a:spcPct val="150000"/>
              </a:lnSpc>
              <a:spcBef>
                <a:spcPts val="0"/>
              </a:spcBef>
              <a:buNone/>
              <a:defRPr/>
            </a:pPr>
            <a:r>
              <a:rPr lang="en-US" altLang="zh-CN" dirty="0">
                <a:solidFill>
                  <a:srgbClr val="E24747"/>
                </a:solidFill>
              </a:rPr>
              <a:t>FILLFACTOR</a:t>
            </a:r>
            <a:r>
              <a:rPr lang="zh-CN" altLang="en-US" dirty="0">
                <a:solidFill>
                  <a:srgbClr val="E24747"/>
                </a:solidFill>
              </a:rPr>
              <a:t>：</a:t>
            </a:r>
            <a:r>
              <a:rPr lang="zh-CN" altLang="en-US" dirty="0"/>
              <a:t>指定填充因子的大小。使用</a:t>
            </a:r>
            <a:r>
              <a:rPr lang="en-US" altLang="zh-CN" dirty="0"/>
              <a:t>FILLFACTOR</a:t>
            </a:r>
            <a:r>
              <a:rPr lang="zh-CN" altLang="en-US" dirty="0"/>
              <a:t>是读与写之间的一个平衡操作。</a:t>
            </a:r>
          </a:p>
          <a:p>
            <a:pPr indent="720090" fontAlgn="auto">
              <a:lnSpc>
                <a:spcPct val="150000"/>
              </a:lnSpc>
              <a:spcBef>
                <a:spcPts val="0"/>
              </a:spcBef>
              <a:buNone/>
              <a:defRPr/>
            </a:pPr>
            <a:r>
              <a:rPr lang="en-US" altLang="zh-CN" dirty="0">
                <a:solidFill>
                  <a:srgbClr val="E24747"/>
                </a:solidFill>
              </a:rPr>
              <a:t>IGNORE_DUP_KEY</a:t>
            </a:r>
            <a:r>
              <a:rPr lang="zh-CN" altLang="en-US" dirty="0">
                <a:solidFill>
                  <a:srgbClr val="E24747"/>
                </a:solidFill>
              </a:rPr>
              <a:t>：</a:t>
            </a:r>
            <a:r>
              <a:rPr lang="zh-CN" altLang="en-US" dirty="0"/>
              <a:t>当向唯一聚集索引或唯一非聚集索引中插入重复数据时，用于忽略重复值输入。此子句要与</a:t>
            </a:r>
            <a:r>
              <a:rPr lang="en-US" altLang="zh-CN" dirty="0">
                <a:solidFill>
                  <a:srgbClr val="E24747"/>
                </a:solidFill>
              </a:rPr>
              <a:t>UNIQUE</a:t>
            </a:r>
            <a:r>
              <a:rPr lang="zh-CN" altLang="en-US" dirty="0">
                <a:solidFill>
                  <a:srgbClr val="E24747"/>
                </a:solidFill>
              </a:rPr>
              <a:t>保留字同时使用。</a:t>
            </a:r>
          </a:p>
          <a:p>
            <a:pPr indent="720090" fontAlgn="auto">
              <a:lnSpc>
                <a:spcPct val="150000"/>
              </a:lnSpc>
              <a:spcBef>
                <a:spcPts val="0"/>
              </a:spcBef>
              <a:buNone/>
              <a:defRPr/>
            </a:pPr>
            <a:r>
              <a:rPr lang="en-US" altLang="zh-CN" dirty="0">
                <a:solidFill>
                  <a:srgbClr val="E24747"/>
                </a:solidFill>
              </a:rPr>
              <a:t>DROP_EXISTING</a:t>
            </a:r>
            <a:r>
              <a:rPr lang="zh-CN" altLang="en-US" dirty="0">
                <a:solidFill>
                  <a:srgbClr val="E24747"/>
                </a:solidFill>
              </a:rPr>
              <a:t>：</a:t>
            </a:r>
            <a:r>
              <a:rPr lang="zh-CN" altLang="en-US" dirty="0"/>
              <a:t>指定应删除并重新创建同名的先前存在的聚集索引或非聚集索引。</a:t>
            </a:r>
          </a:p>
        </p:txBody>
      </p:sp>
      <p:sp>
        <p:nvSpPr>
          <p:cNvPr id="4" name="日期占位符 3"/>
          <p:cNvSpPr>
            <a:spLocks noGrp="1"/>
          </p:cNvSpPr>
          <p:nvPr>
            <p:ph type="dt" sz="half" idx="10"/>
          </p:nvPr>
        </p:nvSpPr>
        <p:spPr/>
        <p:txBody>
          <a:bodyPr/>
          <a:lstStyle/>
          <a:p>
            <a:pPr>
              <a:defRPr/>
            </a:pPr>
            <a:fld id="{F0FE2B27-4807-4046-A547-1CA6A993C436}"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6512B5-D49C-4D0F-9764-262E40F4AABE}" type="slidenum">
              <a:rPr lang="en-US" altLang="zh-CN">
                <a:solidFill>
                  <a:srgbClr val="898989"/>
                </a:solidFill>
              </a:rPr>
              <a:t>30</a:t>
            </a:fld>
            <a:r>
              <a:rPr lang="en-US" altLang="zh-CN">
                <a:solidFill>
                  <a:srgbClr val="898989"/>
                </a:solidFill>
              </a:rPr>
              <a:t>/31</a:t>
            </a:r>
          </a:p>
        </p:txBody>
      </p:sp>
    </p:spTree>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创建索引</a:t>
            </a:r>
            <a:r>
              <a:rPr lang="en-US" altLang="zh-CN" sz="3600"/>
              <a:t>(7)</a:t>
            </a:r>
            <a:r>
              <a:rPr lang="en-US" altLang="zh-CN"/>
              <a:t> </a:t>
            </a:r>
          </a:p>
        </p:txBody>
      </p:sp>
      <p:sp>
        <p:nvSpPr>
          <p:cNvPr id="29700" name="Rectangle 2"/>
          <p:cNvSpPr>
            <a:spLocks noGrp="1" noChangeArrowheads="1"/>
          </p:cNvSpPr>
          <p:nvPr>
            <p:ph idx="1"/>
          </p:nvPr>
        </p:nvSpPr>
        <p:spPr>
          <a:xfrm>
            <a:off x="1229360" y="728662"/>
            <a:ext cx="10424160" cy="5400675"/>
          </a:xfrm>
        </p:spPr>
        <p:txBody>
          <a:bodyPr rtlCol="0">
            <a:normAutofit fontScale="45000" lnSpcReduction="20000"/>
          </a:bodyPr>
          <a:lstStyle/>
          <a:p>
            <a:pPr fontAlgn="auto">
              <a:lnSpc>
                <a:spcPct val="150000"/>
              </a:lnSpc>
              <a:spcBef>
                <a:spcPts val="0"/>
              </a:spcBef>
              <a:buNone/>
              <a:defRPr/>
            </a:pPr>
            <a:r>
              <a:rPr lang="zh-CN" altLang="en-US" dirty="0">
                <a:solidFill>
                  <a:srgbClr val="006600"/>
                </a:solidFill>
              </a:rPr>
              <a:t>例</a:t>
            </a:r>
            <a:r>
              <a:rPr lang="en-US" altLang="zh-CN" dirty="0">
                <a:solidFill>
                  <a:srgbClr val="006600"/>
                </a:solidFill>
              </a:rPr>
              <a:t>7.9</a:t>
            </a:r>
            <a:r>
              <a:rPr lang="en-US" altLang="zh-CN" dirty="0"/>
              <a:t> </a:t>
            </a:r>
            <a:r>
              <a:rPr lang="zh-CN" altLang="en-US" dirty="0"/>
              <a:t>为例</a:t>
            </a:r>
            <a:r>
              <a:rPr lang="en-US" altLang="zh-CN" dirty="0"/>
              <a:t>5.9</a:t>
            </a:r>
            <a:r>
              <a:rPr lang="zh-CN" altLang="en-US" dirty="0"/>
              <a:t>教学管理数据库的课程表</a:t>
            </a:r>
            <a:r>
              <a:rPr lang="en-US" altLang="zh-CN" dirty="0"/>
              <a:t>C</a:t>
            </a:r>
            <a:r>
              <a:rPr lang="zh-CN" altLang="en-US" dirty="0"/>
              <a:t>的列</a:t>
            </a:r>
            <a:r>
              <a:rPr lang="en-US" altLang="zh-CN" dirty="0"/>
              <a:t>CNAME</a:t>
            </a:r>
            <a:r>
              <a:rPr lang="zh-CN" altLang="en-US" dirty="0"/>
              <a:t>创建名为</a:t>
            </a:r>
            <a:r>
              <a:rPr lang="en-US" altLang="zh-CN" dirty="0"/>
              <a:t>I_CNAME</a:t>
            </a:r>
            <a:r>
              <a:rPr lang="zh-CN" altLang="en-US" dirty="0"/>
              <a:t>的</a:t>
            </a:r>
            <a:r>
              <a:rPr lang="zh-CN" altLang="en-US" b="1" dirty="0">
                <a:solidFill>
                  <a:srgbClr val="FF0000"/>
                </a:solidFill>
              </a:rPr>
              <a:t>唯一</a:t>
            </a:r>
            <a:r>
              <a:rPr lang="zh-CN" altLang="en-US" dirty="0"/>
              <a:t>索引。</a:t>
            </a:r>
          </a:p>
          <a:p>
            <a:pPr fontAlgn="auto">
              <a:lnSpc>
                <a:spcPct val="150000"/>
              </a:lnSpc>
              <a:spcBef>
                <a:spcPts val="0"/>
              </a:spcBef>
              <a:buNone/>
              <a:defRPr/>
            </a:pPr>
            <a:r>
              <a:rPr lang="en-US" altLang="zh-CN" dirty="0"/>
              <a:t>USE JXGL</a:t>
            </a:r>
          </a:p>
          <a:p>
            <a:pPr fontAlgn="auto">
              <a:lnSpc>
                <a:spcPct val="150000"/>
              </a:lnSpc>
              <a:spcBef>
                <a:spcPts val="0"/>
              </a:spcBef>
              <a:buNone/>
              <a:defRPr/>
            </a:pPr>
            <a:r>
              <a:rPr lang="en-US" altLang="zh-CN" dirty="0"/>
              <a:t>GO</a:t>
            </a:r>
          </a:p>
          <a:p>
            <a:pPr fontAlgn="auto">
              <a:lnSpc>
                <a:spcPct val="150000"/>
              </a:lnSpc>
              <a:spcBef>
                <a:spcPts val="0"/>
              </a:spcBef>
              <a:buNone/>
              <a:defRPr/>
            </a:pPr>
            <a:r>
              <a:rPr lang="en-US" altLang="zh-CN" dirty="0"/>
              <a:t>CREATE </a:t>
            </a:r>
            <a:r>
              <a:rPr lang="en-US" altLang="zh-CN" b="1" dirty="0">
                <a:solidFill>
                  <a:srgbClr val="FF0000"/>
                </a:solidFill>
              </a:rPr>
              <a:t>UNIQUE</a:t>
            </a:r>
            <a:r>
              <a:rPr lang="en-US" altLang="zh-CN" dirty="0"/>
              <a:t> INDEX I_CNAME </a:t>
            </a:r>
          </a:p>
          <a:p>
            <a:pPr fontAlgn="auto">
              <a:lnSpc>
                <a:spcPct val="150000"/>
              </a:lnSpc>
              <a:spcBef>
                <a:spcPts val="0"/>
              </a:spcBef>
              <a:buNone/>
              <a:defRPr/>
            </a:pPr>
            <a:r>
              <a:rPr lang="en-US" altLang="zh-CN" dirty="0"/>
              <a:t>ON C(CNAME)</a:t>
            </a:r>
          </a:p>
          <a:p>
            <a:pPr fontAlgn="auto">
              <a:lnSpc>
                <a:spcPct val="150000"/>
              </a:lnSpc>
              <a:spcBef>
                <a:spcPts val="0"/>
              </a:spcBef>
              <a:buNone/>
              <a:defRPr/>
            </a:pPr>
            <a:r>
              <a:rPr lang="en-US" altLang="zh-CN" dirty="0"/>
              <a:t>GO</a:t>
            </a:r>
          </a:p>
          <a:p>
            <a:pPr fontAlgn="auto">
              <a:lnSpc>
                <a:spcPct val="150000"/>
              </a:lnSpc>
              <a:spcBef>
                <a:spcPts val="0"/>
              </a:spcBef>
              <a:buNone/>
              <a:defRPr/>
            </a:pPr>
            <a:endParaRPr lang="en-US" altLang="zh-CN" dirty="0"/>
          </a:p>
          <a:p>
            <a:pPr fontAlgn="auto">
              <a:lnSpc>
                <a:spcPct val="150000"/>
              </a:lnSpc>
              <a:spcBef>
                <a:spcPts val="0"/>
              </a:spcBef>
              <a:buNone/>
              <a:defRPr/>
            </a:pPr>
            <a:r>
              <a:rPr lang="zh-CN" altLang="en-US" dirty="0">
                <a:solidFill>
                  <a:srgbClr val="006600"/>
                </a:solidFill>
              </a:rPr>
              <a:t>例</a:t>
            </a:r>
            <a:r>
              <a:rPr lang="en-US" altLang="zh-CN" dirty="0">
                <a:solidFill>
                  <a:srgbClr val="006600"/>
                </a:solidFill>
              </a:rPr>
              <a:t>7.10</a:t>
            </a:r>
            <a:r>
              <a:rPr lang="en-US" altLang="zh-CN" dirty="0"/>
              <a:t> </a:t>
            </a:r>
            <a:r>
              <a:rPr lang="zh-CN" altLang="en-US" dirty="0"/>
              <a:t>为选修课程表</a:t>
            </a:r>
            <a:r>
              <a:rPr lang="en-US" altLang="zh-CN" dirty="0"/>
              <a:t>SC</a:t>
            </a:r>
            <a:r>
              <a:rPr lang="zh-CN" altLang="en-US" dirty="0"/>
              <a:t>的</a:t>
            </a:r>
            <a:r>
              <a:rPr lang="en-US" altLang="zh-CN" dirty="0"/>
              <a:t>CNO</a:t>
            </a:r>
            <a:r>
              <a:rPr lang="zh-CN" altLang="en-US" dirty="0"/>
              <a:t>、</a:t>
            </a:r>
            <a:r>
              <a:rPr lang="en-US" altLang="zh-CN" dirty="0"/>
              <a:t>GRADE</a:t>
            </a:r>
            <a:r>
              <a:rPr lang="zh-CN" altLang="en-US" dirty="0"/>
              <a:t>列创建名为</a:t>
            </a:r>
            <a:r>
              <a:rPr lang="en-US" altLang="zh-CN" dirty="0"/>
              <a:t>I_CNO_GRADE</a:t>
            </a:r>
            <a:r>
              <a:rPr lang="zh-CN" altLang="en-US" dirty="0"/>
              <a:t>的</a:t>
            </a:r>
            <a:r>
              <a:rPr lang="zh-CN" altLang="en-US" b="1" dirty="0">
                <a:solidFill>
                  <a:srgbClr val="FF0000"/>
                </a:solidFill>
              </a:rPr>
              <a:t>复合索引</a:t>
            </a:r>
            <a:r>
              <a:rPr lang="zh-CN" altLang="en-US" dirty="0"/>
              <a:t>。其中</a:t>
            </a:r>
            <a:r>
              <a:rPr lang="en-US" altLang="zh-CN" dirty="0"/>
              <a:t>CNO</a:t>
            </a:r>
            <a:r>
              <a:rPr lang="zh-CN" altLang="en-US" dirty="0"/>
              <a:t>为升序，</a:t>
            </a:r>
            <a:r>
              <a:rPr lang="en-US" altLang="zh-CN" dirty="0"/>
              <a:t>GRADE</a:t>
            </a:r>
            <a:r>
              <a:rPr lang="zh-CN" altLang="en-US" dirty="0"/>
              <a:t>为降序。</a:t>
            </a:r>
          </a:p>
          <a:p>
            <a:pPr fontAlgn="auto">
              <a:lnSpc>
                <a:spcPct val="150000"/>
              </a:lnSpc>
              <a:spcBef>
                <a:spcPts val="0"/>
              </a:spcBef>
              <a:buNone/>
              <a:defRPr/>
            </a:pPr>
            <a:r>
              <a:rPr lang="en-US" altLang="zh-CN" dirty="0"/>
              <a:t>USE JXGL</a:t>
            </a:r>
          </a:p>
          <a:p>
            <a:pPr fontAlgn="auto">
              <a:lnSpc>
                <a:spcPct val="150000"/>
              </a:lnSpc>
              <a:spcBef>
                <a:spcPts val="0"/>
              </a:spcBef>
              <a:buNone/>
              <a:defRPr/>
            </a:pPr>
            <a:r>
              <a:rPr lang="en-US" altLang="zh-CN" dirty="0"/>
              <a:t>GO</a:t>
            </a:r>
          </a:p>
          <a:p>
            <a:pPr fontAlgn="auto">
              <a:lnSpc>
                <a:spcPct val="150000"/>
              </a:lnSpc>
              <a:spcBef>
                <a:spcPts val="0"/>
              </a:spcBef>
              <a:buNone/>
              <a:defRPr/>
            </a:pPr>
            <a:r>
              <a:rPr lang="en-US" altLang="zh-CN" dirty="0"/>
              <a:t>CREATE INDEX I_CNO_GRADE </a:t>
            </a:r>
          </a:p>
          <a:p>
            <a:pPr fontAlgn="auto">
              <a:lnSpc>
                <a:spcPct val="150000"/>
              </a:lnSpc>
              <a:spcBef>
                <a:spcPts val="0"/>
              </a:spcBef>
              <a:buNone/>
              <a:defRPr/>
            </a:pPr>
            <a:r>
              <a:rPr lang="en-US" altLang="zh-CN" dirty="0"/>
              <a:t>ON SC</a:t>
            </a:r>
            <a:r>
              <a:rPr lang="en-US" altLang="zh-CN" b="1" dirty="0">
                <a:solidFill>
                  <a:srgbClr val="0070C0"/>
                </a:solidFill>
              </a:rPr>
              <a:t>(CNO ASC,GRADE DESC)</a:t>
            </a:r>
          </a:p>
          <a:p>
            <a:pPr fontAlgn="auto">
              <a:lnSpc>
                <a:spcPct val="150000"/>
              </a:lnSpc>
              <a:spcBef>
                <a:spcPts val="0"/>
              </a:spcBef>
              <a:buNone/>
              <a:defRPr/>
            </a:pPr>
            <a:r>
              <a:rPr lang="en-US" altLang="zh-CN" dirty="0"/>
              <a:t>GO</a:t>
            </a:r>
          </a:p>
        </p:txBody>
      </p:sp>
      <p:sp>
        <p:nvSpPr>
          <p:cNvPr id="4" name="日期占位符 3"/>
          <p:cNvSpPr>
            <a:spLocks noGrp="1"/>
          </p:cNvSpPr>
          <p:nvPr>
            <p:ph type="dt" sz="half" idx="10"/>
          </p:nvPr>
        </p:nvSpPr>
        <p:spPr/>
        <p:txBody>
          <a:bodyPr/>
          <a:lstStyle/>
          <a:p>
            <a:pPr>
              <a:defRPr/>
            </a:pPr>
            <a:fld id="{5AF846C3-C9AD-4CC7-ABD4-7DE883E4EE41}"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870858-F202-4E29-95F5-C55CE5212BDE}" type="slidenum">
              <a:rPr lang="en-US" altLang="zh-CN">
                <a:solidFill>
                  <a:srgbClr val="898989"/>
                </a:solidFill>
              </a:rPr>
              <a:t>31</a:t>
            </a:fld>
            <a:r>
              <a:rPr lang="en-US" altLang="zh-CN">
                <a:solidFill>
                  <a:srgbClr val="898989"/>
                </a:solidFill>
              </a:rPr>
              <a:t>/31</a:t>
            </a:r>
          </a:p>
        </p:txBody>
      </p:sp>
    </p:spTree>
  </p:cSld>
  <p:clrMapOvr>
    <a:masterClrMapping/>
  </p:clrMapOvr>
  <p:transition>
    <p:cover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创建索引</a:t>
            </a:r>
            <a:r>
              <a:rPr lang="en-US" altLang="zh-CN" sz="3600"/>
              <a:t>(8)</a:t>
            </a:r>
            <a:r>
              <a:rPr lang="en-US" altLang="zh-CN"/>
              <a:t> </a:t>
            </a:r>
          </a:p>
        </p:txBody>
      </p:sp>
      <p:sp>
        <p:nvSpPr>
          <p:cNvPr id="30724" name="Rectangle 2"/>
          <p:cNvSpPr>
            <a:spLocks noGrp="1" noChangeArrowheads="1"/>
          </p:cNvSpPr>
          <p:nvPr>
            <p:ph idx="1"/>
          </p:nvPr>
        </p:nvSpPr>
        <p:spPr>
          <a:xfrm>
            <a:off x="680720" y="1021081"/>
            <a:ext cx="10972800" cy="4525963"/>
          </a:xfrm>
        </p:spPr>
        <p:txBody>
          <a:bodyPr rtlCol="0">
            <a:normAutofit fontScale="50000" lnSpcReduction="20000"/>
          </a:bodyPr>
          <a:lstStyle/>
          <a:p>
            <a:pPr indent="457200" fontAlgn="auto">
              <a:lnSpc>
                <a:spcPct val="150000"/>
              </a:lnSpc>
              <a:spcBef>
                <a:spcPts val="0"/>
              </a:spcBef>
              <a:buNone/>
              <a:defRPr/>
            </a:pPr>
            <a:r>
              <a:rPr lang="zh-CN" altLang="en-US" dirty="0">
                <a:solidFill>
                  <a:srgbClr val="006600"/>
                </a:solidFill>
              </a:rPr>
              <a:t>例</a:t>
            </a:r>
            <a:r>
              <a:rPr lang="en-US" altLang="zh-CN" dirty="0">
                <a:solidFill>
                  <a:srgbClr val="006600"/>
                </a:solidFill>
              </a:rPr>
              <a:t>7.11</a:t>
            </a:r>
            <a:r>
              <a:rPr lang="en-US" altLang="zh-CN" dirty="0"/>
              <a:t> </a:t>
            </a:r>
            <a:r>
              <a:rPr lang="zh-CN" altLang="en-US" dirty="0"/>
              <a:t>为</a:t>
            </a:r>
            <a:r>
              <a:rPr lang="en-US" altLang="zh-CN" dirty="0"/>
              <a:t>C</a:t>
            </a:r>
            <a:r>
              <a:rPr lang="zh-CN" altLang="en-US" dirty="0"/>
              <a:t>表创建输入</a:t>
            </a:r>
            <a:r>
              <a:rPr lang="zh-CN" altLang="en-US" b="1" dirty="0">
                <a:solidFill>
                  <a:srgbClr val="0070C0"/>
                </a:solidFill>
              </a:rPr>
              <a:t>成批数据</a:t>
            </a:r>
            <a:r>
              <a:rPr lang="zh-CN" altLang="en-US" dirty="0"/>
              <a:t>时</a:t>
            </a:r>
            <a:r>
              <a:rPr lang="zh-CN" altLang="en-US" b="1" dirty="0">
                <a:solidFill>
                  <a:srgbClr val="FF0000"/>
                </a:solidFill>
              </a:rPr>
              <a:t>忽略重复值</a:t>
            </a:r>
            <a:r>
              <a:rPr lang="zh-CN" altLang="en-US" dirty="0"/>
              <a:t>的索引，索引名为</a:t>
            </a:r>
            <a:r>
              <a:rPr lang="en-US" altLang="zh-CN" dirty="0"/>
              <a:t>I_CNAME_TNAME</a:t>
            </a:r>
            <a:r>
              <a:rPr lang="zh-CN" altLang="en-US" dirty="0"/>
              <a:t>。</a:t>
            </a:r>
            <a:r>
              <a:rPr lang="zh-CN" altLang="en-US" b="1" dirty="0">
                <a:solidFill>
                  <a:srgbClr val="FF0000"/>
                </a:solidFill>
              </a:rPr>
              <a:t>填充因子取</a:t>
            </a:r>
            <a:r>
              <a:rPr lang="en-US" altLang="zh-CN" b="1" dirty="0">
                <a:solidFill>
                  <a:srgbClr val="FF0000"/>
                </a:solidFill>
              </a:rPr>
              <a:t>60</a:t>
            </a:r>
            <a:r>
              <a:rPr lang="zh-CN" altLang="en-US" dirty="0"/>
              <a:t>。</a:t>
            </a:r>
          </a:p>
          <a:p>
            <a:pPr indent="457200" fontAlgn="auto">
              <a:lnSpc>
                <a:spcPct val="150000"/>
              </a:lnSpc>
              <a:spcBef>
                <a:spcPts val="0"/>
              </a:spcBef>
              <a:buNone/>
              <a:defRPr/>
            </a:pPr>
            <a:r>
              <a:rPr lang="en-US" altLang="zh-CN" dirty="0"/>
              <a:t>USE JXGL</a:t>
            </a:r>
          </a:p>
          <a:p>
            <a:pPr indent="457200" fontAlgn="auto">
              <a:lnSpc>
                <a:spcPct val="150000"/>
              </a:lnSpc>
              <a:spcBef>
                <a:spcPts val="0"/>
              </a:spcBef>
              <a:buNone/>
              <a:defRPr/>
            </a:pPr>
            <a:r>
              <a:rPr lang="en-US" altLang="zh-CN" dirty="0"/>
              <a:t>GO</a:t>
            </a:r>
          </a:p>
          <a:p>
            <a:pPr indent="457200" fontAlgn="auto">
              <a:lnSpc>
                <a:spcPct val="150000"/>
              </a:lnSpc>
              <a:spcBef>
                <a:spcPts val="0"/>
              </a:spcBef>
              <a:buNone/>
              <a:defRPr/>
            </a:pPr>
            <a:r>
              <a:rPr lang="en-US" altLang="zh-CN" dirty="0"/>
              <a:t>CREATE </a:t>
            </a:r>
            <a:r>
              <a:rPr lang="en-US" altLang="zh-CN" b="1" dirty="0">
                <a:solidFill>
                  <a:srgbClr val="0070C0"/>
                </a:solidFill>
              </a:rPr>
              <a:t>UNIQUE</a:t>
            </a:r>
            <a:r>
              <a:rPr lang="en-US" altLang="zh-CN" b="1" dirty="0">
                <a:solidFill>
                  <a:srgbClr val="FF0000"/>
                </a:solidFill>
              </a:rPr>
              <a:t> NONCLUSTERED </a:t>
            </a:r>
            <a:r>
              <a:rPr lang="en-US" altLang="zh-CN" dirty="0"/>
              <a:t>INDEX I_CNAME_TNAME</a:t>
            </a:r>
          </a:p>
          <a:p>
            <a:pPr indent="457200" fontAlgn="auto">
              <a:lnSpc>
                <a:spcPct val="150000"/>
              </a:lnSpc>
              <a:spcBef>
                <a:spcPts val="0"/>
              </a:spcBef>
              <a:buNone/>
              <a:defRPr/>
            </a:pPr>
            <a:r>
              <a:rPr lang="en-US" altLang="zh-CN" dirty="0"/>
              <a:t>ON C(CNAME ASC,TNAME ASC)</a:t>
            </a:r>
          </a:p>
          <a:p>
            <a:pPr indent="457200" fontAlgn="auto">
              <a:lnSpc>
                <a:spcPct val="150000"/>
              </a:lnSpc>
              <a:spcBef>
                <a:spcPts val="0"/>
              </a:spcBef>
              <a:buNone/>
              <a:defRPr/>
            </a:pPr>
            <a:r>
              <a:rPr lang="en-US" altLang="zh-CN" b="1" dirty="0">
                <a:solidFill>
                  <a:srgbClr val="FF0000"/>
                </a:solidFill>
              </a:rPr>
              <a:t>WITH PAD_INDEX,</a:t>
            </a:r>
          </a:p>
          <a:p>
            <a:pPr indent="457200" fontAlgn="auto">
              <a:lnSpc>
                <a:spcPct val="150000"/>
              </a:lnSpc>
              <a:spcBef>
                <a:spcPts val="0"/>
              </a:spcBef>
              <a:buNone/>
              <a:defRPr/>
            </a:pPr>
            <a:r>
              <a:rPr lang="en-US" altLang="zh-CN" b="1" dirty="0">
                <a:solidFill>
                  <a:srgbClr val="FF0000"/>
                </a:solidFill>
              </a:rPr>
              <a:t>FILLFACTOR=60,</a:t>
            </a:r>
          </a:p>
          <a:p>
            <a:pPr indent="457200" fontAlgn="auto">
              <a:lnSpc>
                <a:spcPct val="150000"/>
              </a:lnSpc>
              <a:spcBef>
                <a:spcPts val="0"/>
              </a:spcBef>
              <a:buNone/>
              <a:defRPr/>
            </a:pPr>
            <a:r>
              <a:rPr lang="en-US" altLang="zh-CN" b="1" dirty="0">
                <a:solidFill>
                  <a:srgbClr val="0070C0"/>
                </a:solidFill>
              </a:rPr>
              <a:t>IGNORE_DUP_KEY</a:t>
            </a:r>
          </a:p>
          <a:p>
            <a:pPr indent="457200" fontAlgn="auto">
              <a:lnSpc>
                <a:spcPct val="150000"/>
              </a:lnSpc>
              <a:spcBef>
                <a:spcPts val="0"/>
              </a:spcBef>
              <a:buNone/>
              <a:defRPr/>
            </a:pPr>
            <a:r>
              <a:rPr lang="en-US" altLang="zh-CN" dirty="0"/>
              <a:t>GO</a:t>
            </a:r>
          </a:p>
        </p:txBody>
      </p:sp>
      <p:sp>
        <p:nvSpPr>
          <p:cNvPr id="4" name="日期占位符 3"/>
          <p:cNvSpPr>
            <a:spLocks noGrp="1"/>
          </p:cNvSpPr>
          <p:nvPr>
            <p:ph type="dt" sz="half" idx="10"/>
          </p:nvPr>
        </p:nvSpPr>
        <p:spPr/>
        <p:txBody>
          <a:bodyPr/>
          <a:lstStyle/>
          <a:p>
            <a:pPr>
              <a:defRPr/>
            </a:pPr>
            <a:fld id="{14C38182-14DC-4CEE-8037-909BEBA72627}"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2C90908-4D7E-4CB7-821B-040A871D644D}" type="slidenum">
              <a:rPr lang="en-US" altLang="zh-CN">
                <a:solidFill>
                  <a:srgbClr val="898989"/>
                </a:solidFill>
              </a:rPr>
              <a:t>32</a:t>
            </a:fld>
            <a:r>
              <a:rPr lang="en-US" altLang="zh-CN">
                <a:solidFill>
                  <a:srgbClr val="898989"/>
                </a:solidFill>
              </a:rPr>
              <a:t>/31</a:t>
            </a:r>
          </a:p>
        </p:txBody>
      </p:sp>
    </p:spTree>
  </p:cSld>
  <p:clrMapOvr>
    <a:masterClrMapping/>
  </p:clrMapOvr>
  <p:transition>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2351089" y="-100013"/>
            <a:ext cx="7793037" cy="795338"/>
          </a:xfrm>
          <a:noFill/>
        </p:spPr>
        <p:txBody>
          <a:bodyPr>
            <a:normAutofit fontScale="90000"/>
          </a:bodyPr>
          <a:lstStyle/>
          <a:p>
            <a:r>
              <a:rPr lang="en-US" altLang="zh-CN" dirty="0"/>
              <a:t> </a:t>
            </a:r>
            <a:r>
              <a:rPr lang="zh-CN" altLang="en-US" sz="3600" dirty="0"/>
              <a:t>管理索引</a:t>
            </a:r>
            <a:r>
              <a:rPr lang="en-US" altLang="zh-CN" sz="3600" dirty="0"/>
              <a:t>(1-1)</a:t>
            </a:r>
            <a:r>
              <a:rPr lang="en-US" altLang="zh-CN" dirty="0"/>
              <a:t> </a:t>
            </a:r>
          </a:p>
        </p:txBody>
      </p:sp>
      <p:sp>
        <p:nvSpPr>
          <p:cNvPr id="239618" name="Rectangle 2"/>
          <p:cNvSpPr>
            <a:spLocks noGrp="1" noChangeArrowheads="1"/>
          </p:cNvSpPr>
          <p:nvPr>
            <p:ph idx="1"/>
          </p:nvPr>
        </p:nvSpPr>
        <p:spPr>
          <a:xfrm>
            <a:off x="142240" y="607695"/>
            <a:ext cx="10057765" cy="5876925"/>
          </a:xfrm>
        </p:spPr>
        <p:txBody>
          <a:bodyPr rtlCol="0">
            <a:normAutofit fontScale="52500" lnSpcReduction="20000"/>
          </a:bodyPr>
          <a:lstStyle/>
          <a:p>
            <a:pPr indent="0" fontAlgn="auto">
              <a:lnSpc>
                <a:spcPct val="150000"/>
              </a:lnSpc>
              <a:spcBef>
                <a:spcPts val="0"/>
              </a:spcBef>
              <a:buNone/>
              <a:defRPr/>
            </a:pPr>
            <a:r>
              <a:rPr lang="zh-CN" altLang="en-US" b="1" dirty="0">
                <a:solidFill>
                  <a:srgbClr val="FF0000"/>
                </a:solidFill>
              </a:rPr>
              <a:t>索引需要定期的管理，以提高空间的利用率。</a:t>
            </a:r>
            <a:endParaRPr lang="en-US" altLang="zh-CN" b="1" dirty="0">
              <a:solidFill>
                <a:srgbClr val="FF0000"/>
              </a:solidFill>
            </a:endParaRPr>
          </a:p>
          <a:p>
            <a:pPr indent="0" fontAlgn="auto">
              <a:lnSpc>
                <a:spcPct val="150000"/>
              </a:lnSpc>
              <a:spcBef>
                <a:spcPts val="0"/>
              </a:spcBef>
              <a:buNone/>
              <a:defRPr/>
            </a:pPr>
            <a:r>
              <a:rPr lang="en-US" altLang="zh-CN" dirty="0"/>
              <a:t>-</a:t>
            </a:r>
            <a:r>
              <a:rPr lang="zh-CN" altLang="en-US" dirty="0"/>
              <a:t>只有删除索引块当中所有索引行，索引块空间才</a:t>
            </a:r>
            <a:endParaRPr lang="en-US" altLang="zh-CN" dirty="0"/>
          </a:p>
          <a:p>
            <a:pPr indent="0" fontAlgn="auto">
              <a:lnSpc>
                <a:spcPct val="150000"/>
              </a:lnSpc>
              <a:spcBef>
                <a:spcPts val="0"/>
              </a:spcBef>
              <a:buNone/>
              <a:defRPr/>
            </a:pPr>
            <a:r>
              <a:rPr lang="zh-CN" altLang="en-US" dirty="0"/>
              <a:t>会被释放。</a:t>
            </a:r>
            <a:endParaRPr lang="en-US" altLang="zh-CN" dirty="0"/>
          </a:p>
          <a:p>
            <a:pPr indent="0" fontAlgn="auto">
              <a:lnSpc>
                <a:spcPct val="150000"/>
              </a:lnSpc>
              <a:spcBef>
                <a:spcPts val="0"/>
              </a:spcBef>
              <a:buNone/>
              <a:defRPr/>
            </a:pPr>
            <a:r>
              <a:rPr lang="en-US" altLang="zh-CN" dirty="0"/>
              <a:t>-</a:t>
            </a:r>
            <a:r>
              <a:rPr lang="zh-CN" altLang="en-US" dirty="0"/>
              <a:t>在索引列上频繁执行</a:t>
            </a:r>
            <a:r>
              <a:rPr lang="en-US" altLang="zh-CN" dirty="0"/>
              <a:t>UPDATE</a:t>
            </a:r>
            <a:r>
              <a:rPr lang="zh-CN" altLang="en-US" dirty="0"/>
              <a:t>或</a:t>
            </a:r>
            <a:r>
              <a:rPr lang="en-US" altLang="zh-CN" dirty="0"/>
              <a:t>INSERT</a:t>
            </a:r>
            <a:r>
              <a:rPr lang="zh-CN" altLang="en-US" dirty="0"/>
              <a:t>操作也应</a:t>
            </a:r>
            <a:endParaRPr lang="en-US" altLang="zh-CN" dirty="0"/>
          </a:p>
          <a:p>
            <a:pPr indent="0" fontAlgn="auto">
              <a:lnSpc>
                <a:spcPct val="150000"/>
              </a:lnSpc>
              <a:spcBef>
                <a:spcPts val="0"/>
              </a:spcBef>
              <a:buNone/>
              <a:defRPr/>
            </a:pPr>
            <a:r>
              <a:rPr lang="zh-CN" altLang="en-US" dirty="0"/>
              <a:t>当定期重建索引以提高空间利用率。</a:t>
            </a:r>
            <a:endParaRPr lang="en-US" altLang="zh-CN" dirty="0"/>
          </a:p>
          <a:p>
            <a:pPr lvl="1" indent="0" fontAlgn="auto">
              <a:lnSpc>
                <a:spcPct val="150000"/>
              </a:lnSpc>
              <a:spcBef>
                <a:spcPts val="0"/>
              </a:spcBef>
              <a:defRPr/>
            </a:pPr>
            <a:endParaRPr lang="zh-CN" altLang="en-US" dirty="0"/>
          </a:p>
          <a:p>
            <a:pPr indent="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3600" dirty="0">
                <a:solidFill>
                  <a:srgbClr val="148BD4"/>
                </a:solidFill>
              </a:rPr>
              <a:t>查看与修改索引</a:t>
            </a:r>
            <a:endParaRPr lang="zh-CN" altLang="en-US" sz="2400" dirty="0">
              <a:solidFill>
                <a:srgbClr val="148BD4"/>
              </a:solidFill>
            </a:endParaRPr>
          </a:p>
          <a:p>
            <a:pPr indent="0" fontAlgn="auto">
              <a:lnSpc>
                <a:spcPct val="150000"/>
              </a:lnSpc>
              <a:spcBef>
                <a:spcPts val="0"/>
              </a:spcBef>
              <a:buNone/>
              <a:defRPr/>
            </a:pPr>
            <a:r>
              <a:rPr lang="en-US" altLang="zh-CN" dirty="0"/>
              <a:t>(1) </a:t>
            </a:r>
            <a:r>
              <a:rPr lang="zh-CN" altLang="en-US" dirty="0"/>
              <a:t>使用</a:t>
            </a:r>
            <a:r>
              <a:rPr lang="en-US" altLang="zh-CN" dirty="0"/>
              <a:t>SSMS</a:t>
            </a:r>
            <a:r>
              <a:rPr lang="zh-CN" altLang="en-US" dirty="0"/>
              <a:t>图形化方式</a:t>
            </a:r>
          </a:p>
          <a:p>
            <a:pPr indent="0" fontAlgn="auto">
              <a:lnSpc>
                <a:spcPct val="150000"/>
              </a:lnSpc>
              <a:spcBef>
                <a:spcPts val="0"/>
              </a:spcBef>
              <a:buNone/>
              <a:defRPr/>
            </a:pPr>
            <a:r>
              <a:rPr lang="zh-CN" altLang="en-US" dirty="0"/>
              <a:t>具体步骤如下：</a:t>
            </a:r>
          </a:p>
          <a:p>
            <a:pPr indent="0" fontAlgn="auto">
              <a:lnSpc>
                <a:spcPct val="150000"/>
              </a:lnSpc>
              <a:spcBef>
                <a:spcPts val="0"/>
              </a:spcBef>
              <a:buNone/>
              <a:defRPr/>
            </a:pPr>
            <a:r>
              <a:rPr lang="zh-CN" altLang="en-US" dirty="0"/>
              <a:t>① 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中，依次展开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a:t>
            </a:r>
            <a:r>
              <a:rPr lang="zh-CN" altLang="en-US" dirty="0">
                <a:latin typeface="Arial" panose="020B0604020202020204" pitchFamily="34" charset="0"/>
              </a:rPr>
              <a:t>“</a:t>
            </a:r>
            <a:r>
              <a:rPr lang="zh-CN" altLang="en-US" dirty="0"/>
              <a:t>表</a:t>
            </a:r>
            <a:r>
              <a:rPr lang="zh-CN" altLang="en-US" dirty="0">
                <a:latin typeface="Arial" panose="020B0604020202020204" pitchFamily="34" charset="0"/>
              </a:rPr>
              <a:t>”</a:t>
            </a:r>
            <a:r>
              <a:rPr lang="zh-CN" altLang="en-US" dirty="0"/>
              <a:t>。</a:t>
            </a:r>
          </a:p>
          <a:p>
            <a:pPr indent="0" fontAlgn="auto">
              <a:lnSpc>
                <a:spcPct val="150000"/>
              </a:lnSpc>
              <a:spcBef>
                <a:spcPts val="0"/>
              </a:spcBef>
              <a:buNone/>
              <a:defRPr/>
            </a:pPr>
            <a:r>
              <a:rPr lang="zh-CN" altLang="en-US" dirty="0"/>
              <a:t>② 展开要查看索引的表的下属对象，选择</a:t>
            </a:r>
            <a:r>
              <a:rPr lang="zh-CN" altLang="en-US" dirty="0">
                <a:latin typeface="Arial" panose="020B0604020202020204" pitchFamily="34" charset="0"/>
              </a:rPr>
              <a:t>“</a:t>
            </a:r>
            <a:r>
              <a:rPr lang="zh-CN" altLang="en-US" dirty="0"/>
              <a:t>索引</a:t>
            </a:r>
            <a:r>
              <a:rPr lang="zh-CN" altLang="en-US" dirty="0">
                <a:latin typeface="Arial" panose="020B0604020202020204" pitchFamily="34" charset="0"/>
              </a:rPr>
              <a:t>”</a:t>
            </a:r>
            <a:r>
              <a:rPr lang="zh-CN" altLang="en-US" dirty="0"/>
              <a:t>对象。</a:t>
            </a:r>
          </a:p>
          <a:p>
            <a:pPr indent="0" fontAlgn="auto">
              <a:lnSpc>
                <a:spcPct val="150000"/>
              </a:lnSpc>
              <a:spcBef>
                <a:spcPts val="0"/>
              </a:spcBef>
              <a:buNone/>
              <a:defRPr/>
            </a:pPr>
            <a:r>
              <a:rPr lang="zh-CN" altLang="en-US" dirty="0"/>
              <a:t>③ 单击主菜单</a:t>
            </a:r>
            <a:r>
              <a:rPr lang="zh-CN" altLang="en-US" dirty="0">
                <a:latin typeface="Arial" panose="020B0604020202020204" pitchFamily="34" charset="0"/>
              </a:rPr>
              <a:t>“</a:t>
            </a:r>
            <a:r>
              <a:rPr lang="zh-CN" altLang="en-US" dirty="0"/>
              <a:t>视图</a:t>
            </a:r>
            <a:r>
              <a:rPr lang="zh-CN" altLang="en-US" dirty="0">
                <a:latin typeface="Arial" panose="020B0604020202020204" pitchFamily="34" charset="0"/>
              </a:rPr>
              <a:t>”</a:t>
            </a:r>
            <a:r>
              <a:rPr lang="zh-CN" altLang="en-US" dirty="0"/>
              <a:t>的</a:t>
            </a:r>
            <a:r>
              <a:rPr lang="zh-CN" altLang="en-US" dirty="0">
                <a:latin typeface="Arial" panose="020B0604020202020204" pitchFamily="34" charset="0"/>
              </a:rPr>
              <a:t>“</a:t>
            </a:r>
            <a:r>
              <a:rPr lang="zh-CN" altLang="en-US" dirty="0"/>
              <a:t>对象资源管理器详细信息</a:t>
            </a:r>
            <a:r>
              <a:rPr lang="zh-CN" altLang="en-US" dirty="0">
                <a:latin typeface="Arial" panose="020B0604020202020204" pitchFamily="34" charset="0"/>
              </a:rPr>
              <a:t>”</a:t>
            </a:r>
            <a:r>
              <a:rPr lang="zh-CN" altLang="en-US" dirty="0"/>
              <a:t>菜单项，在工作界面的右边会列出该表的所有索引。如图所示。</a:t>
            </a:r>
          </a:p>
        </p:txBody>
      </p:sp>
      <p:sp>
        <p:nvSpPr>
          <p:cNvPr id="6" name="日期占位符 3"/>
          <p:cNvSpPr>
            <a:spLocks noGrp="1"/>
          </p:cNvSpPr>
          <p:nvPr>
            <p:ph type="dt" sz="half" idx="10"/>
          </p:nvPr>
        </p:nvSpPr>
        <p:spPr/>
        <p:txBody>
          <a:bodyPr/>
          <a:lstStyle/>
          <a:p>
            <a:pPr>
              <a:defRPr/>
            </a:pPr>
            <a:fld id="{89A8227B-0F3E-41F0-BDDE-813FDC360E58}" type="datetime1">
              <a:rPr lang="zh-CN" altLang="en-US"/>
              <a:t>2020/4/13</a:t>
            </a:fld>
            <a:endParaRPr lang="en-US" altLang="zh-CN"/>
          </a:p>
        </p:txBody>
      </p:sp>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D2425F-7652-40AB-9869-9989EBE84DBA}" type="slidenum">
              <a:rPr lang="en-US" altLang="zh-CN">
                <a:solidFill>
                  <a:srgbClr val="898989"/>
                </a:solidFill>
              </a:rPr>
              <a:t>33</a:t>
            </a:fld>
            <a:r>
              <a:rPr lang="en-US" altLang="zh-CN">
                <a:solidFill>
                  <a:srgbClr val="898989"/>
                </a:solidFill>
              </a:rPr>
              <a:t>/31</a:t>
            </a:r>
          </a:p>
        </p:txBody>
      </p:sp>
      <p:pic>
        <p:nvPicPr>
          <p:cNvPr id="2396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8180" y="695325"/>
            <a:ext cx="5373820"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9620"/>
                                        </p:tgtEl>
                                        <p:attrNameLst>
                                          <p:attrName>style.visibility</p:attrName>
                                        </p:attrNameLst>
                                      </p:cBhvr>
                                      <p:to>
                                        <p:strVal val="visible"/>
                                      </p:to>
                                    </p:set>
                                    <p:animEffect transition="in" filter="checkerboard(across)">
                                      <p:cBhvr>
                                        <p:cTn id="7" dur="500"/>
                                        <p:tgtEl>
                                          <p:spTgt spid="239620"/>
                                        </p:tgtEl>
                                      </p:cBhvr>
                                    </p:animEffect>
                                  </p:childTnLst>
                                </p:cTn>
                              </p:par>
                            </p:childTnLst>
                          </p:cTn>
                        </p:par>
                        <p:par>
                          <p:cTn id="8" fill="hold">
                            <p:stCondLst>
                              <p:cond delay="500"/>
                            </p:stCondLst>
                            <p:childTnLst>
                              <p:par>
                                <p:cTn id="9" presetID="2" presetClass="exit" presetSubtype="2" fill="hold" nodeType="afterEffect">
                                  <p:stCondLst>
                                    <p:cond delay="0"/>
                                  </p:stCondLst>
                                  <p:childTnLst>
                                    <p:anim calcmode="lin" valueType="num">
                                      <p:cBhvr additive="base">
                                        <p:cTn id="10" dur="500"/>
                                        <p:tgtEl>
                                          <p:spTgt spid="239620"/>
                                        </p:tgtEl>
                                        <p:attrNameLst>
                                          <p:attrName>ppt_x</p:attrName>
                                        </p:attrNameLst>
                                      </p:cBhvr>
                                      <p:tavLst>
                                        <p:tav tm="0">
                                          <p:val>
                                            <p:strVal val="ppt_x"/>
                                          </p:val>
                                        </p:tav>
                                        <p:tav tm="100000">
                                          <p:val>
                                            <p:strVal val="1+ppt_w/2"/>
                                          </p:val>
                                        </p:tav>
                                      </p:tavLst>
                                    </p:anim>
                                    <p:anim calcmode="lin" valueType="num">
                                      <p:cBhvr additive="base">
                                        <p:cTn id="11" dur="500"/>
                                        <p:tgtEl>
                                          <p:spTgt spid="239620"/>
                                        </p:tgtEl>
                                        <p:attrNameLst>
                                          <p:attrName>ppt_y</p:attrName>
                                        </p:attrNameLst>
                                      </p:cBhvr>
                                      <p:tavLst>
                                        <p:tav tm="0">
                                          <p:val>
                                            <p:strVal val="ppt_y"/>
                                          </p:val>
                                        </p:tav>
                                        <p:tav tm="100000">
                                          <p:val>
                                            <p:strVal val="ppt_y"/>
                                          </p:val>
                                        </p:tav>
                                      </p:tavLst>
                                    </p:anim>
                                    <p:set>
                                      <p:cBhvr>
                                        <p:cTn id="12" dur="1" fill="hold">
                                          <p:stCondLst>
                                            <p:cond delay="499"/>
                                          </p:stCondLst>
                                        </p:cTn>
                                        <p:tgtEl>
                                          <p:spTgt spid="2396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noChangeArrowheads="1"/>
          </p:cNvSpPr>
          <p:nvPr>
            <p:ph type="title"/>
          </p:nvPr>
        </p:nvSpPr>
        <p:spPr>
          <a:xfrm>
            <a:off x="2351089" y="-100013"/>
            <a:ext cx="7793037" cy="795338"/>
          </a:xfrm>
          <a:noFill/>
        </p:spPr>
        <p:txBody>
          <a:bodyPr>
            <a:normAutofit fontScale="90000"/>
          </a:bodyPr>
          <a:lstStyle/>
          <a:p>
            <a:r>
              <a:rPr lang="en-US" altLang="zh-CN" dirty="0"/>
              <a:t> </a:t>
            </a:r>
            <a:r>
              <a:rPr lang="zh-CN" altLang="en-US" sz="3600" dirty="0"/>
              <a:t>管理索引</a:t>
            </a:r>
            <a:r>
              <a:rPr lang="en-US" altLang="zh-CN" sz="3600" dirty="0"/>
              <a:t>(1-2)</a:t>
            </a:r>
            <a:r>
              <a:rPr lang="en-US" altLang="zh-CN" dirty="0"/>
              <a:t> </a:t>
            </a:r>
          </a:p>
        </p:txBody>
      </p:sp>
      <p:sp>
        <p:nvSpPr>
          <p:cNvPr id="239618" name="Rectangle 2"/>
          <p:cNvSpPr>
            <a:spLocks noGrp="1" noChangeArrowheads="1"/>
          </p:cNvSpPr>
          <p:nvPr>
            <p:ph idx="1"/>
          </p:nvPr>
        </p:nvSpPr>
        <p:spPr>
          <a:xfrm>
            <a:off x="142240" y="607695"/>
            <a:ext cx="11887200" cy="5876925"/>
          </a:xfrm>
        </p:spPr>
        <p:txBody>
          <a:bodyPr rtlCol="0">
            <a:normAutofit fontScale="97500"/>
          </a:bodyPr>
          <a:lstStyle/>
          <a:p>
            <a:pPr indent="0" fontAlgn="auto">
              <a:lnSpc>
                <a:spcPct val="150000"/>
              </a:lnSpc>
              <a:spcBef>
                <a:spcPts val="0"/>
              </a:spcBef>
              <a:buNone/>
              <a:defRPr/>
            </a:pPr>
            <a:r>
              <a:rPr lang="zh-CN" altLang="en-US" sz="2400" dirty="0"/>
              <a:t>④ 如果要查看、修改索引的相关属性，在上图中选择相应的索引，按右键，在弹出的快捷菜单中选择</a:t>
            </a:r>
            <a:r>
              <a:rPr lang="zh-CN" altLang="en-US" sz="2400" dirty="0">
                <a:latin typeface="Arial" panose="020B0604020202020204" pitchFamily="34" charset="0"/>
              </a:rPr>
              <a:t>“</a:t>
            </a:r>
            <a:r>
              <a:rPr lang="zh-CN" altLang="en-US" sz="2400" dirty="0"/>
              <a:t>属性</a:t>
            </a:r>
            <a:r>
              <a:rPr lang="zh-CN" altLang="en-US" sz="2400" dirty="0">
                <a:latin typeface="Arial" panose="020B0604020202020204" pitchFamily="34" charset="0"/>
              </a:rPr>
              <a:t>”</a:t>
            </a:r>
            <a:r>
              <a:rPr lang="zh-CN" altLang="en-US" sz="2400" dirty="0"/>
              <a:t>菜单项，弹出</a:t>
            </a:r>
            <a:r>
              <a:rPr lang="zh-CN" altLang="en-US" sz="2400" dirty="0">
                <a:latin typeface="Arial" panose="020B0604020202020204" pitchFamily="34" charset="0"/>
              </a:rPr>
              <a:t>“</a:t>
            </a:r>
            <a:r>
              <a:rPr lang="zh-CN" altLang="en-US" sz="2400" dirty="0"/>
              <a:t>索引属性</a:t>
            </a:r>
            <a:r>
              <a:rPr lang="zh-CN" altLang="en-US" sz="2400" dirty="0">
                <a:latin typeface="Arial" panose="020B0604020202020204" pitchFamily="34" charset="0"/>
              </a:rPr>
              <a:t>”</a:t>
            </a:r>
            <a:r>
              <a:rPr lang="zh-CN" altLang="en-US" sz="2400" dirty="0"/>
              <a:t>对话框，如图所示。</a:t>
            </a:r>
          </a:p>
          <a:p>
            <a:pPr indent="0" fontAlgn="auto">
              <a:lnSpc>
                <a:spcPct val="150000"/>
              </a:lnSpc>
              <a:spcBef>
                <a:spcPts val="0"/>
              </a:spcBef>
              <a:buNone/>
              <a:defRPr/>
            </a:pPr>
            <a:r>
              <a:rPr lang="zh-CN" altLang="en-US" sz="2400" dirty="0"/>
              <a:t>⑤ 在</a:t>
            </a:r>
            <a:r>
              <a:rPr lang="zh-CN" altLang="en-US" sz="2400" dirty="0">
                <a:latin typeface="Arial" panose="020B0604020202020204" pitchFamily="34" charset="0"/>
              </a:rPr>
              <a:t>“</a:t>
            </a:r>
            <a:r>
              <a:rPr lang="zh-CN" altLang="en-US" sz="2400" dirty="0"/>
              <a:t>索引属性</a:t>
            </a:r>
            <a:r>
              <a:rPr lang="zh-CN" altLang="en-US" sz="2400" dirty="0">
                <a:latin typeface="Arial" panose="020B0604020202020204" pitchFamily="34" charset="0"/>
              </a:rPr>
              <a:t>”</a:t>
            </a:r>
            <a:r>
              <a:rPr lang="zh-CN" altLang="en-US" sz="2400" dirty="0"/>
              <a:t>对话框中的各个选项页中可以查看、修改索引的相关属性。</a:t>
            </a:r>
          </a:p>
        </p:txBody>
      </p:sp>
      <p:sp>
        <p:nvSpPr>
          <p:cNvPr id="6" name="日期占位符 3"/>
          <p:cNvSpPr>
            <a:spLocks noGrp="1"/>
          </p:cNvSpPr>
          <p:nvPr>
            <p:ph type="dt" sz="half" idx="10"/>
          </p:nvPr>
        </p:nvSpPr>
        <p:spPr/>
        <p:txBody>
          <a:bodyPr/>
          <a:lstStyle/>
          <a:p>
            <a:pPr>
              <a:defRPr/>
            </a:pPr>
            <a:fld id="{89A8227B-0F3E-41F0-BDDE-813FDC360E58}" type="datetime1">
              <a:rPr lang="zh-CN" altLang="en-US"/>
              <a:t>2020/4/13</a:t>
            </a:fld>
            <a:endParaRPr lang="en-US" altLang="zh-CN"/>
          </a:p>
        </p:txBody>
      </p:sp>
      <p:sp>
        <p:nvSpPr>
          <p:cNvPr id="7"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D2425F-7652-40AB-9869-9989EBE84DBA}" type="slidenum">
              <a:rPr lang="en-US" altLang="zh-CN">
                <a:solidFill>
                  <a:srgbClr val="898989"/>
                </a:solidFill>
              </a:rPr>
              <a:t>34</a:t>
            </a:fld>
            <a:r>
              <a:rPr lang="en-US" altLang="zh-CN">
                <a:solidFill>
                  <a:srgbClr val="898989"/>
                </a:solidFill>
              </a:rPr>
              <a:t>/31</a:t>
            </a:r>
          </a:p>
        </p:txBody>
      </p:sp>
      <p:pic>
        <p:nvPicPr>
          <p:cNvPr id="239622"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2204720"/>
            <a:ext cx="8123871"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4676360"/>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9618">
                                            <p:txEl>
                                              <p:pRg st="0" end="0"/>
                                            </p:txEl>
                                          </p:spTgt>
                                        </p:tgtEl>
                                        <p:attrNameLst>
                                          <p:attrName>style.visibility</p:attrName>
                                        </p:attrNameLst>
                                      </p:cBhvr>
                                      <p:to>
                                        <p:strVal val="visible"/>
                                      </p:to>
                                    </p:set>
                                    <p:animEffect transition="in" filter="slide(fromBottom)">
                                      <p:cBhvr>
                                        <p:cTn id="7" dur="500"/>
                                        <p:tgtEl>
                                          <p:spTgt spid="239618">
                                            <p:txEl>
                                              <p:pRg st="0" end="0"/>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39618">
                                            <p:txEl>
                                              <p:pRg st="1" end="1"/>
                                            </p:txEl>
                                          </p:spTgt>
                                        </p:tgtEl>
                                        <p:attrNameLst>
                                          <p:attrName>style.visibility</p:attrName>
                                        </p:attrNameLst>
                                      </p:cBhvr>
                                      <p:to>
                                        <p:strVal val="visible"/>
                                      </p:to>
                                    </p:set>
                                    <p:animEffect transition="in" filter="slide(fromBottom)">
                                      <p:cBhvr>
                                        <p:cTn id="11" dur="500"/>
                                        <p:tgtEl>
                                          <p:spTgt spid="23961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239622"/>
                                        </p:tgtEl>
                                        <p:attrNameLst>
                                          <p:attrName>style.visibility</p:attrName>
                                        </p:attrNameLst>
                                      </p:cBhvr>
                                      <p:to>
                                        <p:strVal val="visible"/>
                                      </p:to>
                                    </p:set>
                                    <p:animEffect transition="in" filter="wipe(down)">
                                      <p:cBhvr>
                                        <p:cTn id="16" dur="500"/>
                                        <p:tgtEl>
                                          <p:spTgt spid="239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title"/>
          </p:nvPr>
        </p:nvSpPr>
        <p:spPr>
          <a:xfrm>
            <a:off x="2351089" y="-100013"/>
            <a:ext cx="7793037" cy="795338"/>
          </a:xfrm>
          <a:noFill/>
        </p:spPr>
        <p:txBody>
          <a:bodyPr>
            <a:normAutofit fontScale="90000"/>
          </a:bodyPr>
          <a:lstStyle/>
          <a:p>
            <a:r>
              <a:rPr lang="en-US" altLang="zh-CN"/>
              <a:t> </a:t>
            </a:r>
            <a:r>
              <a:rPr lang="zh-CN" altLang="en-US" sz="3600"/>
              <a:t>管理索引</a:t>
            </a:r>
            <a:r>
              <a:rPr lang="en-US" altLang="zh-CN" sz="3600"/>
              <a:t>(2)</a:t>
            </a:r>
            <a:r>
              <a:rPr lang="en-US" altLang="zh-CN"/>
              <a:t> </a:t>
            </a:r>
          </a:p>
        </p:txBody>
      </p:sp>
      <p:sp>
        <p:nvSpPr>
          <p:cNvPr id="32772" name="Rectangle 2"/>
          <p:cNvSpPr>
            <a:spLocks noGrp="1" noChangeArrowheads="1"/>
          </p:cNvSpPr>
          <p:nvPr>
            <p:ph idx="1"/>
          </p:nvPr>
        </p:nvSpPr>
        <p:spPr>
          <a:xfrm>
            <a:off x="995680" y="616930"/>
            <a:ext cx="10728960" cy="5805488"/>
          </a:xfrm>
        </p:spPr>
        <p:txBody>
          <a:bodyPr rtlCol="0">
            <a:normAutofit fontScale="57500" lnSpcReduction="20000"/>
          </a:bodyPr>
          <a:lstStyle/>
          <a:p>
            <a:pPr indent="457200" fontAlgn="auto">
              <a:lnSpc>
                <a:spcPct val="150000"/>
              </a:lnSpc>
              <a:buNone/>
              <a:defRPr/>
            </a:pPr>
            <a:r>
              <a:rPr lang="en-US" altLang="zh-CN" dirty="0">
                <a:solidFill>
                  <a:srgbClr val="E24747"/>
                </a:solidFill>
              </a:rPr>
              <a:t>(2) </a:t>
            </a:r>
            <a:r>
              <a:rPr lang="zh-CN" altLang="en-US" dirty="0">
                <a:solidFill>
                  <a:srgbClr val="E24747"/>
                </a:solidFill>
              </a:rPr>
              <a:t>使用系统存储过程</a:t>
            </a:r>
            <a:endParaRPr lang="zh-CN" altLang="en-US" dirty="0">
              <a:solidFill>
                <a:srgbClr val="993300"/>
              </a:solidFill>
            </a:endParaRPr>
          </a:p>
          <a:p>
            <a:pPr indent="457200" fontAlgn="auto">
              <a:lnSpc>
                <a:spcPct val="150000"/>
              </a:lnSpc>
              <a:buNone/>
              <a:defRPr/>
            </a:pPr>
            <a:r>
              <a:rPr lang="zh-CN" altLang="en-US" dirty="0"/>
              <a:t>使用</a:t>
            </a:r>
            <a:r>
              <a:rPr lang="en-US" altLang="zh-CN" dirty="0" err="1"/>
              <a:t>sp_helpindex</a:t>
            </a:r>
            <a:r>
              <a:rPr lang="zh-CN" altLang="en-US" dirty="0"/>
              <a:t>系统存储过程可以查看基本表中的所有索引信息。</a:t>
            </a:r>
          </a:p>
          <a:p>
            <a:pPr indent="457200" fontAlgn="auto">
              <a:lnSpc>
                <a:spcPct val="150000"/>
              </a:lnSpc>
              <a:spcBef>
                <a:spcPct val="30000"/>
              </a:spcBef>
              <a:spcAft>
                <a:spcPct val="30000"/>
              </a:spcAft>
              <a:buFont typeface="Wingdings" panose="05000000000000000000" pitchFamily="2" charset="2"/>
              <a:buNone/>
              <a:defRPr/>
            </a:pPr>
            <a:r>
              <a:rPr lang="zh-CN" altLang="en-US" dirty="0"/>
              <a:t>     </a:t>
            </a:r>
            <a:r>
              <a:rPr lang="en-US" altLang="zh-CN" dirty="0">
                <a:solidFill>
                  <a:srgbClr val="148BD4"/>
                </a:solidFill>
              </a:rPr>
              <a:t>[EXEC] </a:t>
            </a:r>
            <a:r>
              <a:rPr lang="en-US" altLang="zh-CN" dirty="0" err="1">
                <a:solidFill>
                  <a:srgbClr val="148BD4"/>
                </a:solidFill>
              </a:rPr>
              <a:t>sp_helpindex</a:t>
            </a:r>
            <a:r>
              <a:rPr lang="en-US" altLang="zh-CN" dirty="0">
                <a:solidFill>
                  <a:srgbClr val="148BD4"/>
                </a:solidFill>
              </a:rPr>
              <a:t> [@</a:t>
            </a:r>
            <a:r>
              <a:rPr lang="en-US" altLang="zh-CN" dirty="0" err="1">
                <a:solidFill>
                  <a:srgbClr val="148BD4"/>
                </a:solidFill>
              </a:rPr>
              <a:t>objname</a:t>
            </a:r>
            <a:r>
              <a:rPr lang="en-US" altLang="zh-CN" dirty="0">
                <a:solidFill>
                  <a:srgbClr val="148BD4"/>
                </a:solidFill>
              </a:rPr>
              <a:t>] &lt;</a:t>
            </a:r>
            <a:r>
              <a:rPr lang="zh-CN" altLang="en-US" dirty="0">
                <a:solidFill>
                  <a:srgbClr val="148BD4"/>
                </a:solidFill>
              </a:rPr>
              <a:t>表名称</a:t>
            </a:r>
            <a:r>
              <a:rPr lang="en-US" altLang="zh-CN" dirty="0">
                <a:solidFill>
                  <a:srgbClr val="148BD4"/>
                </a:solidFill>
              </a:rPr>
              <a:t>&gt;</a:t>
            </a:r>
          </a:p>
          <a:p>
            <a:pPr indent="457200" fontAlgn="auto">
              <a:lnSpc>
                <a:spcPct val="150000"/>
              </a:lnSpc>
              <a:buNone/>
              <a:defRPr/>
            </a:pPr>
            <a:r>
              <a:rPr lang="zh-CN" altLang="en-US" dirty="0">
                <a:solidFill>
                  <a:srgbClr val="006600"/>
                </a:solidFill>
              </a:rPr>
              <a:t>例</a:t>
            </a:r>
            <a:r>
              <a:rPr lang="en-US" altLang="zh-CN" dirty="0">
                <a:solidFill>
                  <a:srgbClr val="006600"/>
                </a:solidFill>
              </a:rPr>
              <a:t>7.13</a:t>
            </a:r>
            <a:r>
              <a:rPr lang="en-US" altLang="zh-CN" dirty="0"/>
              <a:t> </a:t>
            </a:r>
            <a:r>
              <a:rPr lang="zh-CN" altLang="en-US" dirty="0"/>
              <a:t>查看教学管理数据库的</a:t>
            </a:r>
            <a:r>
              <a:rPr lang="en-US" altLang="zh-CN" dirty="0"/>
              <a:t>S</a:t>
            </a:r>
            <a:r>
              <a:rPr lang="zh-CN" altLang="en-US" dirty="0"/>
              <a:t>表的索引。</a:t>
            </a:r>
          </a:p>
          <a:p>
            <a:pPr indent="457200" fontAlgn="auto">
              <a:lnSpc>
                <a:spcPct val="150000"/>
              </a:lnSpc>
              <a:buNone/>
              <a:defRPr/>
            </a:pPr>
            <a:r>
              <a:rPr lang="zh-CN" altLang="en-US" dirty="0"/>
              <a:t>           </a:t>
            </a:r>
            <a:r>
              <a:rPr lang="en-US" altLang="zh-CN" dirty="0"/>
              <a:t>EXEC </a:t>
            </a:r>
            <a:r>
              <a:rPr lang="en-US" altLang="zh-CN" dirty="0" err="1"/>
              <a:t>sp_helpindex</a:t>
            </a:r>
            <a:r>
              <a:rPr lang="en-US" altLang="zh-CN" dirty="0"/>
              <a:t> s</a:t>
            </a:r>
          </a:p>
          <a:p>
            <a:pPr indent="457200" fontAlgn="auto">
              <a:lnSpc>
                <a:spcPct val="150000"/>
              </a:lnSpc>
              <a:buNone/>
              <a:defRPr/>
            </a:pPr>
            <a:r>
              <a:rPr lang="zh-CN" altLang="en-US" dirty="0"/>
              <a:t>也可以使用系统存储等过程</a:t>
            </a:r>
            <a:r>
              <a:rPr lang="en-US" altLang="zh-CN" dirty="0" err="1"/>
              <a:t>sp_rename</a:t>
            </a:r>
            <a:r>
              <a:rPr lang="zh-CN" altLang="en-US" dirty="0"/>
              <a:t>更改索引的名称：</a:t>
            </a:r>
          </a:p>
          <a:p>
            <a:pPr indent="457200" fontAlgn="auto">
              <a:lnSpc>
                <a:spcPct val="150000"/>
              </a:lnSpc>
              <a:spcBef>
                <a:spcPct val="30000"/>
              </a:spcBef>
              <a:spcAft>
                <a:spcPct val="30000"/>
              </a:spcAft>
              <a:buFont typeface="Wingdings" panose="05000000000000000000" pitchFamily="2" charset="2"/>
              <a:buNone/>
              <a:defRPr/>
            </a:pPr>
            <a:r>
              <a:rPr lang="zh-CN" altLang="en-US" dirty="0">
                <a:solidFill>
                  <a:srgbClr val="0000CC"/>
                </a:solidFill>
              </a:rPr>
              <a:t>  </a:t>
            </a:r>
            <a:r>
              <a:rPr lang="zh-CN" altLang="en-US" dirty="0">
                <a:solidFill>
                  <a:srgbClr val="148BD4"/>
                </a:solidFill>
              </a:rPr>
              <a:t>  </a:t>
            </a:r>
            <a:r>
              <a:rPr lang="en-US" altLang="zh-CN" dirty="0">
                <a:solidFill>
                  <a:srgbClr val="148BD4"/>
                </a:solidFill>
              </a:rPr>
              <a:t>[EXEC] </a:t>
            </a:r>
            <a:r>
              <a:rPr lang="en-US" altLang="zh-CN" dirty="0" err="1">
                <a:solidFill>
                  <a:srgbClr val="148BD4"/>
                </a:solidFill>
              </a:rPr>
              <a:t>sp_rename</a:t>
            </a:r>
            <a:r>
              <a:rPr lang="en-US" altLang="zh-CN" dirty="0">
                <a:solidFill>
                  <a:srgbClr val="148BD4"/>
                </a:solidFill>
              </a:rPr>
              <a:t> &lt;</a:t>
            </a:r>
            <a:r>
              <a:rPr lang="zh-CN" altLang="en-US" dirty="0">
                <a:solidFill>
                  <a:srgbClr val="148BD4"/>
                </a:solidFill>
              </a:rPr>
              <a:t>表名</a:t>
            </a:r>
            <a:r>
              <a:rPr lang="en-US" altLang="zh-CN" dirty="0">
                <a:solidFill>
                  <a:srgbClr val="148BD4"/>
                </a:solidFill>
              </a:rPr>
              <a:t>&gt;.&lt;</a:t>
            </a:r>
            <a:r>
              <a:rPr lang="zh-CN" altLang="en-US" dirty="0">
                <a:solidFill>
                  <a:srgbClr val="148BD4"/>
                </a:solidFill>
              </a:rPr>
              <a:t>旧名称</a:t>
            </a:r>
            <a:r>
              <a:rPr lang="en-US" altLang="zh-CN" dirty="0">
                <a:solidFill>
                  <a:srgbClr val="148BD4"/>
                </a:solidFill>
              </a:rPr>
              <a:t>&gt;,&lt;</a:t>
            </a:r>
            <a:r>
              <a:rPr lang="zh-CN" altLang="en-US" dirty="0">
                <a:solidFill>
                  <a:srgbClr val="148BD4"/>
                </a:solidFill>
              </a:rPr>
              <a:t>新名称</a:t>
            </a:r>
          </a:p>
          <a:p>
            <a:pPr indent="457200" fontAlgn="auto">
              <a:lnSpc>
                <a:spcPct val="150000"/>
              </a:lnSpc>
              <a:buNone/>
              <a:defRPr/>
            </a:pPr>
            <a:r>
              <a:rPr lang="zh-CN" altLang="en-US" dirty="0">
                <a:solidFill>
                  <a:srgbClr val="006600"/>
                </a:solidFill>
              </a:rPr>
              <a:t>例</a:t>
            </a:r>
            <a:r>
              <a:rPr lang="en-US" altLang="zh-CN" dirty="0">
                <a:solidFill>
                  <a:srgbClr val="006600"/>
                </a:solidFill>
              </a:rPr>
              <a:t>7.14</a:t>
            </a:r>
            <a:r>
              <a:rPr lang="en-US" altLang="zh-CN" dirty="0"/>
              <a:t> </a:t>
            </a:r>
            <a:r>
              <a:rPr lang="zh-CN" altLang="en-US" dirty="0"/>
              <a:t>将例</a:t>
            </a:r>
            <a:r>
              <a:rPr lang="en-US" altLang="zh-CN" dirty="0"/>
              <a:t>7.9</a:t>
            </a:r>
            <a:r>
              <a:rPr lang="zh-CN" altLang="en-US" dirty="0"/>
              <a:t>中的索引</a:t>
            </a:r>
            <a:r>
              <a:rPr lang="en-US" altLang="zh-CN" dirty="0"/>
              <a:t>I_CNAME</a:t>
            </a:r>
            <a:r>
              <a:rPr lang="zh-CN" altLang="en-US" dirty="0"/>
              <a:t>更名为</a:t>
            </a:r>
            <a:r>
              <a:rPr lang="en-US" altLang="zh-CN" dirty="0"/>
              <a:t>I_C</a:t>
            </a:r>
            <a:r>
              <a:rPr lang="zh-CN" altLang="en-US" dirty="0"/>
              <a:t>。</a:t>
            </a:r>
          </a:p>
          <a:p>
            <a:pPr indent="457200" fontAlgn="auto">
              <a:lnSpc>
                <a:spcPct val="150000"/>
              </a:lnSpc>
              <a:buNone/>
              <a:defRPr/>
            </a:pPr>
            <a:r>
              <a:rPr lang="zh-CN" altLang="en-US" dirty="0"/>
              <a:t>          </a:t>
            </a:r>
            <a:r>
              <a:rPr lang="en-US" altLang="zh-CN" dirty="0"/>
              <a:t>EXEC </a:t>
            </a:r>
            <a:r>
              <a:rPr lang="en-US" altLang="zh-CN" dirty="0" err="1"/>
              <a:t>sp_rename</a:t>
            </a:r>
            <a:r>
              <a:rPr lang="en-US" altLang="zh-CN" dirty="0"/>
              <a:t> 'C.I_CNAME','I_C'</a:t>
            </a:r>
          </a:p>
        </p:txBody>
      </p:sp>
      <p:sp>
        <p:nvSpPr>
          <p:cNvPr id="4" name="日期占位符 3"/>
          <p:cNvSpPr>
            <a:spLocks noGrp="1"/>
          </p:cNvSpPr>
          <p:nvPr>
            <p:ph type="dt" sz="half" idx="10"/>
          </p:nvPr>
        </p:nvSpPr>
        <p:spPr/>
        <p:txBody>
          <a:bodyPr/>
          <a:lstStyle/>
          <a:p>
            <a:pPr>
              <a:defRPr/>
            </a:pPr>
            <a:fld id="{F6BFEB4D-0717-4B64-B6BA-622F92A41A22}"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BC4BAC-F8B6-4759-B0D3-C2022ABD1B7D}" type="slidenum">
              <a:rPr lang="en-US" altLang="zh-CN">
                <a:solidFill>
                  <a:srgbClr val="898989"/>
                </a:solidFill>
              </a:rPr>
              <a:t>35</a:t>
            </a:fld>
            <a:r>
              <a:rPr lang="en-US" altLang="zh-CN">
                <a:solidFill>
                  <a:srgbClr val="898989"/>
                </a:solidFill>
              </a:rPr>
              <a:t>/31</a:t>
            </a:r>
          </a:p>
        </p:txBody>
      </p:sp>
    </p:spTree>
  </p:cSld>
  <p:clrMapOvr>
    <a:masterClrMapping/>
  </p:clrMapOvr>
  <p:transition>
    <p:cover dir="l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xfrm>
            <a:off x="2351089" y="-100013"/>
            <a:ext cx="7793037" cy="795338"/>
          </a:xfrm>
          <a:noFill/>
        </p:spPr>
        <p:txBody>
          <a:bodyPr>
            <a:normAutofit fontScale="90000"/>
          </a:bodyPr>
          <a:lstStyle/>
          <a:p>
            <a:r>
              <a:rPr lang="en-US" altLang="zh-CN"/>
              <a:t> </a:t>
            </a:r>
            <a:r>
              <a:rPr lang="zh-CN" altLang="en-US" sz="3600"/>
              <a:t>管理索引</a:t>
            </a:r>
            <a:r>
              <a:rPr lang="en-US" altLang="zh-CN" sz="3600"/>
              <a:t>(3)</a:t>
            </a:r>
            <a:r>
              <a:rPr lang="en-US" altLang="zh-CN"/>
              <a:t> </a:t>
            </a:r>
          </a:p>
        </p:txBody>
      </p:sp>
      <p:sp>
        <p:nvSpPr>
          <p:cNvPr id="33796" name="Rectangle 2"/>
          <p:cNvSpPr>
            <a:spLocks noGrp="1" noChangeArrowheads="1"/>
          </p:cNvSpPr>
          <p:nvPr>
            <p:ph idx="1"/>
          </p:nvPr>
        </p:nvSpPr>
        <p:spPr>
          <a:xfrm>
            <a:off x="690880" y="695325"/>
            <a:ext cx="11003279" cy="5660390"/>
          </a:xfrm>
        </p:spPr>
        <p:txBody>
          <a:bodyPr rtlCol="0">
            <a:normAutofit fontScale="47500" lnSpcReduction="20000"/>
          </a:bodyPr>
          <a:lstStyle/>
          <a:p>
            <a:pPr indent="457200"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4400" b="1" dirty="0">
                <a:solidFill>
                  <a:srgbClr val="148BD4"/>
                </a:solidFill>
              </a:rPr>
              <a:t>删除索引</a:t>
            </a:r>
            <a:endParaRPr lang="zh-CN" altLang="en-US" sz="4400" b="1" dirty="0">
              <a:solidFill>
                <a:srgbClr val="0000CC"/>
              </a:solidFill>
            </a:endParaRPr>
          </a:p>
          <a:p>
            <a:pPr indent="457200" fontAlgn="auto">
              <a:lnSpc>
                <a:spcPct val="150000"/>
              </a:lnSpc>
              <a:spcBef>
                <a:spcPts val="0"/>
              </a:spcBef>
              <a:buNone/>
              <a:defRPr/>
            </a:pPr>
            <a:r>
              <a:rPr lang="en-US" altLang="zh-CN" dirty="0">
                <a:solidFill>
                  <a:srgbClr val="E24747"/>
                </a:solidFill>
              </a:rPr>
              <a:t>(1) </a:t>
            </a:r>
            <a:r>
              <a:rPr lang="zh-CN" altLang="en-US" dirty="0">
                <a:solidFill>
                  <a:srgbClr val="E24747"/>
                </a:solidFill>
              </a:rPr>
              <a:t>使用</a:t>
            </a:r>
            <a:r>
              <a:rPr lang="en-US" altLang="zh-CN" dirty="0">
                <a:solidFill>
                  <a:srgbClr val="E24747"/>
                </a:solidFill>
              </a:rPr>
              <a:t>SSMS</a:t>
            </a:r>
            <a:r>
              <a:rPr lang="zh-CN" altLang="en-US" dirty="0">
                <a:solidFill>
                  <a:srgbClr val="E24747"/>
                </a:solidFill>
              </a:rPr>
              <a:t>图形化方式</a:t>
            </a:r>
            <a:endParaRPr lang="zh-CN" altLang="en-US" dirty="0">
              <a:solidFill>
                <a:srgbClr val="993300"/>
              </a:solidFill>
            </a:endParaRPr>
          </a:p>
          <a:p>
            <a:pPr indent="457200" fontAlgn="auto">
              <a:lnSpc>
                <a:spcPct val="150000"/>
              </a:lnSpc>
              <a:spcBef>
                <a:spcPts val="0"/>
              </a:spcBef>
              <a:buNone/>
              <a:defRPr/>
            </a:pPr>
            <a:r>
              <a:rPr lang="zh-CN" altLang="en-US" dirty="0"/>
              <a:t>具体步骤如下：</a:t>
            </a:r>
          </a:p>
          <a:p>
            <a:pPr indent="457200" fontAlgn="auto">
              <a:lnSpc>
                <a:spcPct val="150000"/>
              </a:lnSpc>
              <a:spcBef>
                <a:spcPts val="0"/>
              </a:spcBef>
              <a:buNone/>
              <a:defRPr/>
            </a:pPr>
            <a:r>
              <a:rPr lang="zh-CN" altLang="en-US" dirty="0"/>
              <a:t>① 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中，依次展开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a:t>
            </a:r>
            <a:r>
              <a:rPr lang="zh-CN" altLang="en-US" dirty="0">
                <a:latin typeface="Arial" panose="020B0604020202020204" pitchFamily="34" charset="0"/>
              </a:rPr>
              <a:t>“</a:t>
            </a:r>
            <a:r>
              <a:rPr lang="zh-CN" altLang="en-US" dirty="0"/>
              <a:t>表</a:t>
            </a:r>
            <a:r>
              <a:rPr lang="zh-CN" altLang="en-US" dirty="0">
                <a:latin typeface="Arial" panose="020B0604020202020204" pitchFamily="34" charset="0"/>
              </a:rPr>
              <a:t>”</a:t>
            </a:r>
            <a:r>
              <a:rPr lang="zh-CN" altLang="en-US" dirty="0"/>
              <a:t>。</a:t>
            </a:r>
          </a:p>
          <a:p>
            <a:pPr indent="457200" fontAlgn="auto">
              <a:lnSpc>
                <a:spcPct val="150000"/>
              </a:lnSpc>
              <a:spcBef>
                <a:spcPts val="0"/>
              </a:spcBef>
              <a:buNone/>
              <a:defRPr/>
            </a:pPr>
            <a:r>
              <a:rPr lang="zh-CN" altLang="en-US" dirty="0"/>
              <a:t>② 展开要查看索引的表的下属对象，选择</a:t>
            </a:r>
            <a:r>
              <a:rPr lang="zh-CN" altLang="en-US" dirty="0">
                <a:latin typeface="Arial" panose="020B0604020202020204" pitchFamily="34" charset="0"/>
              </a:rPr>
              <a:t>“</a:t>
            </a:r>
            <a:r>
              <a:rPr lang="zh-CN" altLang="en-US" dirty="0"/>
              <a:t>索引</a:t>
            </a:r>
            <a:r>
              <a:rPr lang="zh-CN" altLang="en-US" dirty="0">
                <a:latin typeface="Arial" panose="020B0604020202020204" pitchFamily="34" charset="0"/>
              </a:rPr>
              <a:t>”</a:t>
            </a:r>
            <a:r>
              <a:rPr lang="zh-CN" altLang="en-US" dirty="0"/>
              <a:t>对象。</a:t>
            </a:r>
          </a:p>
          <a:p>
            <a:pPr indent="457200" fontAlgn="auto">
              <a:lnSpc>
                <a:spcPct val="150000"/>
              </a:lnSpc>
              <a:spcBef>
                <a:spcPts val="0"/>
              </a:spcBef>
              <a:buNone/>
              <a:defRPr/>
            </a:pPr>
            <a:r>
              <a:rPr lang="zh-CN" altLang="en-US" dirty="0"/>
              <a:t>③ 单击要删除的索引对象，按右键，在弹出的快捷菜单中选择</a:t>
            </a:r>
            <a:r>
              <a:rPr lang="zh-CN" altLang="en-US" dirty="0">
                <a:latin typeface="Arial" panose="020B0604020202020204" pitchFamily="34" charset="0"/>
              </a:rPr>
              <a:t>“</a:t>
            </a:r>
            <a:r>
              <a:rPr lang="zh-CN" altLang="en-US" dirty="0"/>
              <a:t>删除</a:t>
            </a:r>
            <a:r>
              <a:rPr lang="zh-CN" altLang="en-US" dirty="0">
                <a:latin typeface="Arial" panose="020B0604020202020204" pitchFamily="34" charset="0"/>
              </a:rPr>
              <a:t>”</a:t>
            </a:r>
            <a:r>
              <a:rPr lang="zh-CN" altLang="en-US" dirty="0"/>
              <a:t>菜单项。</a:t>
            </a:r>
          </a:p>
          <a:p>
            <a:pPr indent="457200" fontAlgn="auto">
              <a:lnSpc>
                <a:spcPct val="150000"/>
              </a:lnSpc>
              <a:spcBef>
                <a:spcPts val="0"/>
              </a:spcBef>
              <a:buNone/>
              <a:defRPr/>
            </a:pPr>
            <a:r>
              <a:rPr lang="zh-CN" altLang="en-US" dirty="0"/>
              <a:t>④ 在弹出的</a:t>
            </a:r>
            <a:r>
              <a:rPr lang="zh-CN" altLang="en-US" dirty="0">
                <a:latin typeface="Arial" panose="020B0604020202020204" pitchFamily="34" charset="0"/>
              </a:rPr>
              <a:t>“</a:t>
            </a:r>
            <a:r>
              <a:rPr lang="zh-CN" altLang="en-US" dirty="0"/>
              <a:t>删除对象</a:t>
            </a:r>
            <a:r>
              <a:rPr lang="zh-CN" altLang="en-US" dirty="0">
                <a:latin typeface="Arial" panose="020B0604020202020204" pitchFamily="34" charset="0"/>
              </a:rPr>
              <a:t>”</a:t>
            </a:r>
            <a:r>
              <a:rPr lang="zh-CN" altLang="en-US" dirty="0"/>
              <a:t>对话框中，单击</a:t>
            </a:r>
            <a:r>
              <a:rPr lang="zh-CN" altLang="en-US" dirty="0">
                <a:latin typeface="Arial" panose="020B0604020202020204" pitchFamily="34" charset="0"/>
              </a:rPr>
              <a:t>“</a:t>
            </a:r>
            <a:r>
              <a:rPr lang="zh-CN" altLang="en-US" dirty="0"/>
              <a:t>确定</a:t>
            </a:r>
            <a:r>
              <a:rPr lang="zh-CN" altLang="en-US" dirty="0">
                <a:latin typeface="Arial" panose="020B0604020202020204" pitchFamily="34" charset="0"/>
              </a:rPr>
              <a:t>”</a:t>
            </a:r>
            <a:r>
              <a:rPr lang="zh-CN" altLang="en-US" dirty="0"/>
              <a:t>按钮即可完成删除操作。</a:t>
            </a:r>
            <a:endParaRPr lang="en-US" altLang="zh-CN" dirty="0"/>
          </a:p>
          <a:p>
            <a:pPr indent="457200" fontAlgn="auto">
              <a:lnSpc>
                <a:spcPct val="150000"/>
              </a:lnSpc>
              <a:spcBef>
                <a:spcPts val="0"/>
              </a:spcBef>
              <a:buNone/>
              <a:defRPr/>
            </a:pPr>
            <a:endParaRPr lang="zh-CN" altLang="en-US" dirty="0"/>
          </a:p>
          <a:p>
            <a:pPr indent="457200" fontAlgn="auto">
              <a:lnSpc>
                <a:spcPct val="150000"/>
              </a:lnSpc>
              <a:spcBef>
                <a:spcPts val="0"/>
              </a:spcBef>
              <a:buNone/>
              <a:defRPr/>
            </a:pPr>
            <a:r>
              <a:rPr lang="en-US" altLang="zh-CN" dirty="0">
                <a:solidFill>
                  <a:srgbClr val="E24747"/>
                </a:solidFill>
              </a:rPr>
              <a:t>(2) </a:t>
            </a:r>
            <a:r>
              <a:rPr lang="zh-CN" altLang="en-US" dirty="0">
                <a:solidFill>
                  <a:srgbClr val="E24747"/>
                </a:solidFill>
              </a:rPr>
              <a:t>利用</a:t>
            </a:r>
            <a:r>
              <a:rPr lang="en-US" altLang="zh-CN" dirty="0">
                <a:solidFill>
                  <a:srgbClr val="E24747"/>
                </a:solidFill>
              </a:rPr>
              <a:t>T-SQL</a:t>
            </a:r>
            <a:r>
              <a:rPr lang="zh-CN" altLang="en-US" dirty="0">
                <a:solidFill>
                  <a:srgbClr val="E24747"/>
                </a:solidFill>
              </a:rPr>
              <a:t>语句</a:t>
            </a:r>
            <a:endParaRPr lang="zh-CN" altLang="en-US" dirty="0">
              <a:solidFill>
                <a:srgbClr val="993300"/>
              </a:solidFill>
            </a:endParaRPr>
          </a:p>
          <a:p>
            <a:pPr indent="457200" fontAlgn="auto">
              <a:lnSpc>
                <a:spcPct val="150000"/>
              </a:lnSpc>
              <a:spcBef>
                <a:spcPts val="0"/>
              </a:spcBef>
              <a:spcAft>
                <a:spcPct val="20000"/>
              </a:spcAft>
              <a:buFont typeface="Wingdings" panose="05000000000000000000" pitchFamily="2" charset="2"/>
              <a:buNone/>
              <a:defRPr/>
            </a:pPr>
            <a:r>
              <a:rPr lang="zh-CN" altLang="en-US" dirty="0"/>
              <a:t>   </a:t>
            </a:r>
            <a:r>
              <a:rPr lang="zh-CN" altLang="en-US" dirty="0">
                <a:solidFill>
                  <a:srgbClr val="148BD4"/>
                </a:solidFill>
              </a:rPr>
              <a:t>   </a:t>
            </a:r>
            <a:r>
              <a:rPr lang="en-US" altLang="zh-CN" dirty="0">
                <a:solidFill>
                  <a:srgbClr val="148BD4"/>
                </a:solidFill>
              </a:rPr>
              <a:t>DROP INDEX &lt;</a:t>
            </a:r>
            <a:r>
              <a:rPr lang="zh-CN" altLang="en-US" dirty="0">
                <a:solidFill>
                  <a:srgbClr val="148BD4"/>
                </a:solidFill>
              </a:rPr>
              <a:t>表名</a:t>
            </a:r>
            <a:r>
              <a:rPr lang="en-US" altLang="zh-CN" dirty="0">
                <a:solidFill>
                  <a:srgbClr val="148BD4"/>
                </a:solidFill>
              </a:rPr>
              <a:t>&gt;.&lt;</a:t>
            </a:r>
            <a:r>
              <a:rPr lang="zh-CN" altLang="en-US" dirty="0">
                <a:solidFill>
                  <a:srgbClr val="148BD4"/>
                </a:solidFill>
              </a:rPr>
              <a:t>索引名</a:t>
            </a:r>
            <a:r>
              <a:rPr lang="en-US" altLang="zh-CN" dirty="0">
                <a:solidFill>
                  <a:srgbClr val="148BD4"/>
                </a:solidFill>
              </a:rPr>
              <a:t>&gt;[, </a:t>
            </a:r>
            <a:r>
              <a:rPr lang="en-US" altLang="zh-CN" dirty="0">
                <a:solidFill>
                  <a:srgbClr val="148BD4"/>
                </a:solidFill>
                <a:latin typeface="Arial" panose="020B0604020202020204" pitchFamily="34" charset="0"/>
              </a:rPr>
              <a:t>…</a:t>
            </a:r>
            <a:r>
              <a:rPr lang="en-US" altLang="zh-CN" dirty="0">
                <a:solidFill>
                  <a:srgbClr val="148BD4"/>
                </a:solidFill>
              </a:rPr>
              <a:t> n]</a:t>
            </a:r>
            <a:endParaRPr lang="en-US" altLang="zh-CN" dirty="0">
              <a:solidFill>
                <a:srgbClr val="0000CC"/>
              </a:solidFill>
            </a:endParaRPr>
          </a:p>
          <a:p>
            <a:pPr indent="457200" fontAlgn="auto">
              <a:lnSpc>
                <a:spcPct val="150000"/>
              </a:lnSpc>
              <a:spcBef>
                <a:spcPts val="0"/>
              </a:spcBef>
              <a:buNone/>
              <a:defRPr/>
            </a:pPr>
            <a:r>
              <a:rPr lang="zh-CN" altLang="en-US" dirty="0">
                <a:solidFill>
                  <a:srgbClr val="006600"/>
                </a:solidFill>
              </a:rPr>
              <a:t>例</a:t>
            </a:r>
            <a:r>
              <a:rPr lang="en-US" altLang="zh-CN" dirty="0">
                <a:solidFill>
                  <a:srgbClr val="006600"/>
                </a:solidFill>
              </a:rPr>
              <a:t>7.15</a:t>
            </a:r>
            <a:r>
              <a:rPr lang="en-US" altLang="zh-CN" dirty="0"/>
              <a:t> </a:t>
            </a:r>
            <a:r>
              <a:rPr lang="zh-CN" altLang="en-US" dirty="0"/>
              <a:t>删除索引</a:t>
            </a:r>
            <a:r>
              <a:rPr lang="en-US" altLang="zh-CN" dirty="0"/>
              <a:t>I_C</a:t>
            </a:r>
            <a:r>
              <a:rPr lang="zh-CN" altLang="en-US" dirty="0"/>
              <a:t>。</a:t>
            </a:r>
          </a:p>
          <a:p>
            <a:pPr indent="457200" fontAlgn="auto">
              <a:lnSpc>
                <a:spcPct val="150000"/>
              </a:lnSpc>
              <a:spcBef>
                <a:spcPts val="0"/>
              </a:spcBef>
              <a:buNone/>
              <a:defRPr/>
            </a:pPr>
            <a:r>
              <a:rPr lang="zh-CN" altLang="en-US" dirty="0"/>
              <a:t>       </a:t>
            </a:r>
            <a:r>
              <a:rPr lang="en-US" altLang="zh-CN" dirty="0"/>
              <a:t>DROP INDEX C.I_C</a:t>
            </a:r>
          </a:p>
        </p:txBody>
      </p:sp>
      <p:sp>
        <p:nvSpPr>
          <p:cNvPr id="4" name="日期占位符 3"/>
          <p:cNvSpPr>
            <a:spLocks noGrp="1"/>
          </p:cNvSpPr>
          <p:nvPr>
            <p:ph type="dt" sz="half" idx="10"/>
          </p:nvPr>
        </p:nvSpPr>
        <p:spPr/>
        <p:txBody>
          <a:bodyPr/>
          <a:lstStyle/>
          <a:p>
            <a:pPr>
              <a:defRPr/>
            </a:pPr>
            <a:fld id="{60FB6016-A013-4537-B578-BA4D0275C6EA}"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1B49E3-AE48-4782-97B7-BDA99E879EF2}" type="slidenum">
              <a:rPr lang="en-US" altLang="zh-CN">
                <a:solidFill>
                  <a:srgbClr val="898989"/>
                </a:solidFill>
              </a:rPr>
              <a:t>36</a:t>
            </a:fld>
            <a:r>
              <a:rPr lang="en-US" altLang="zh-CN">
                <a:solidFill>
                  <a:srgbClr val="898989"/>
                </a:solidFill>
              </a:rPr>
              <a:t>/31</a:t>
            </a:r>
          </a:p>
        </p:txBody>
      </p:sp>
    </p:spTree>
  </p:cSld>
  <p:clrMapOvr>
    <a:masterClrMapping/>
  </p:clrMapOvr>
  <p:transition>
    <p:wheel spokes="2"/>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title"/>
          </p:nvPr>
        </p:nvSpPr>
        <p:spPr>
          <a:xfrm>
            <a:off x="2351089" y="-100013"/>
            <a:ext cx="7793037" cy="795338"/>
          </a:xfrm>
          <a:noFill/>
        </p:spPr>
        <p:txBody>
          <a:bodyPr>
            <a:normAutofit fontScale="90000"/>
          </a:bodyPr>
          <a:lstStyle/>
          <a:p>
            <a:r>
              <a:rPr lang="en-US" altLang="zh-CN"/>
              <a:t> </a:t>
            </a:r>
            <a:r>
              <a:rPr lang="zh-CN" altLang="en-US" sz="3600"/>
              <a:t>管理索引</a:t>
            </a:r>
            <a:r>
              <a:rPr lang="en-US" altLang="zh-CN" sz="3600"/>
              <a:t>(4)</a:t>
            </a:r>
            <a:r>
              <a:rPr lang="en-US" altLang="zh-CN"/>
              <a:t> </a:t>
            </a:r>
          </a:p>
        </p:txBody>
      </p:sp>
      <p:sp>
        <p:nvSpPr>
          <p:cNvPr id="34820" name="Rectangle 2"/>
          <p:cNvSpPr>
            <a:spLocks noGrp="1" noChangeArrowheads="1"/>
          </p:cNvSpPr>
          <p:nvPr>
            <p:ph idx="1"/>
          </p:nvPr>
        </p:nvSpPr>
        <p:spPr>
          <a:xfrm>
            <a:off x="609600" y="889001"/>
            <a:ext cx="10972800" cy="4525963"/>
          </a:xfrm>
        </p:spPr>
        <p:txBody>
          <a:bodyPr rtlCol="0">
            <a:normAutofit fontScale="52500" lnSpcReduction="20000"/>
          </a:bodyPr>
          <a:lstStyle/>
          <a:p>
            <a:pPr indent="457200" fontAlgn="auto">
              <a:lnSpc>
                <a:spcPct val="150000"/>
              </a:lnSpc>
              <a:spcBef>
                <a:spcPts val="0"/>
              </a:spcBef>
              <a:buClr>
                <a:schemeClr val="hlink"/>
              </a:buClr>
              <a:buSzPct val="95000"/>
              <a:buFont typeface="Wingdings" panose="05000000000000000000" pitchFamily="2" charset="2"/>
              <a:buChar char="v"/>
              <a:defRPr/>
            </a:pPr>
            <a:r>
              <a:rPr lang="zh-CN" altLang="en-US" sz="4600" b="1" dirty="0">
                <a:solidFill>
                  <a:srgbClr val="148BD4"/>
                </a:solidFill>
              </a:rPr>
              <a:t>维护索引 </a:t>
            </a:r>
            <a:endParaRPr lang="zh-CN" altLang="en-US" sz="4600" b="1" dirty="0"/>
          </a:p>
          <a:p>
            <a:pPr indent="457200" fontAlgn="auto">
              <a:lnSpc>
                <a:spcPct val="150000"/>
              </a:lnSpc>
              <a:spcBef>
                <a:spcPts val="0"/>
              </a:spcBef>
              <a:buNone/>
              <a:defRPr/>
            </a:pPr>
            <a:r>
              <a:rPr lang="en-US" altLang="zh-CN" dirty="0">
                <a:solidFill>
                  <a:srgbClr val="E24747"/>
                </a:solidFill>
              </a:rPr>
              <a:t>(1) </a:t>
            </a:r>
            <a:r>
              <a:rPr lang="zh-CN" altLang="en-US" dirty="0">
                <a:solidFill>
                  <a:srgbClr val="E24747"/>
                </a:solidFill>
              </a:rPr>
              <a:t>检查整理索引碎片</a:t>
            </a:r>
            <a:endParaRPr lang="zh-CN" altLang="en-US" dirty="0">
              <a:solidFill>
                <a:srgbClr val="993300"/>
              </a:solidFill>
            </a:endParaRPr>
          </a:p>
          <a:p>
            <a:pPr indent="457200" fontAlgn="auto">
              <a:lnSpc>
                <a:spcPct val="150000"/>
              </a:lnSpc>
              <a:spcBef>
                <a:spcPts val="0"/>
              </a:spcBef>
              <a:buNone/>
              <a:defRPr/>
            </a:pPr>
            <a:r>
              <a:rPr lang="zh-CN" altLang="en-US" dirty="0"/>
              <a:t>检查相关表中有无索引的碎片信息。</a:t>
            </a:r>
          </a:p>
          <a:p>
            <a:pPr indent="457200" fontAlgn="auto">
              <a:lnSpc>
                <a:spcPct val="150000"/>
              </a:lnSpc>
              <a:spcBef>
                <a:spcPts val="0"/>
              </a:spcBef>
              <a:spcAft>
                <a:spcPct val="20000"/>
              </a:spcAft>
              <a:buFont typeface="Wingdings" panose="05000000000000000000" pitchFamily="2" charset="2"/>
              <a:buNone/>
              <a:defRPr/>
            </a:pPr>
            <a:r>
              <a:rPr lang="zh-CN" altLang="en-US" dirty="0"/>
              <a:t>    </a:t>
            </a:r>
            <a:r>
              <a:rPr lang="zh-CN" altLang="en-US" dirty="0">
                <a:solidFill>
                  <a:srgbClr val="148BD4"/>
                </a:solidFill>
              </a:rPr>
              <a:t>   </a:t>
            </a:r>
            <a:r>
              <a:rPr lang="en-US" altLang="zh-CN" dirty="0">
                <a:solidFill>
                  <a:srgbClr val="148BD4"/>
                </a:solidFill>
              </a:rPr>
              <a:t>DBCC SHOWCONTIG(&lt;</a:t>
            </a:r>
            <a:r>
              <a:rPr lang="zh-CN" altLang="en-US" dirty="0">
                <a:solidFill>
                  <a:srgbClr val="148BD4"/>
                </a:solidFill>
              </a:rPr>
              <a:t>表名</a:t>
            </a:r>
            <a:r>
              <a:rPr lang="en-US" altLang="zh-CN" dirty="0">
                <a:solidFill>
                  <a:srgbClr val="148BD4"/>
                </a:solidFill>
              </a:rPr>
              <a:t>&gt;)</a:t>
            </a:r>
            <a:endParaRPr lang="en-US" altLang="zh-CN" dirty="0">
              <a:solidFill>
                <a:srgbClr val="0000CC"/>
              </a:solidFill>
            </a:endParaRPr>
          </a:p>
          <a:p>
            <a:pPr indent="457200" fontAlgn="auto">
              <a:lnSpc>
                <a:spcPct val="150000"/>
              </a:lnSpc>
              <a:spcBef>
                <a:spcPts val="0"/>
              </a:spcBef>
              <a:buNone/>
              <a:defRPr/>
            </a:pPr>
            <a:r>
              <a:rPr lang="en-US" altLang="zh-CN" dirty="0"/>
              <a:t> </a:t>
            </a:r>
            <a:r>
              <a:rPr lang="zh-CN" altLang="en-US" dirty="0"/>
              <a:t>使用</a:t>
            </a:r>
            <a:r>
              <a:rPr lang="en-US" altLang="zh-CN" dirty="0"/>
              <a:t>DBCC INDEXDEFRAG</a:t>
            </a:r>
            <a:r>
              <a:rPr lang="zh-CN" altLang="en-US" dirty="0"/>
              <a:t>整理索引碎片。它对索引的叶级进行碎片整理，以便使页的物理顺序与叶节点从左到右的逻辑顺序相匹配，从而提高索引扫描性能。</a:t>
            </a:r>
          </a:p>
          <a:p>
            <a:pPr indent="457200" fontAlgn="auto">
              <a:lnSpc>
                <a:spcPct val="150000"/>
              </a:lnSpc>
              <a:spcBef>
                <a:spcPts val="0"/>
              </a:spcBef>
              <a:spcAft>
                <a:spcPct val="20000"/>
              </a:spcAft>
              <a:buFont typeface="Wingdings" panose="05000000000000000000" pitchFamily="2" charset="2"/>
              <a:buNone/>
              <a:defRPr/>
            </a:pPr>
            <a:r>
              <a:rPr lang="zh-CN" altLang="en-US" dirty="0"/>
              <a:t>     </a:t>
            </a:r>
            <a:r>
              <a:rPr lang="zh-CN" altLang="en-US" dirty="0">
                <a:solidFill>
                  <a:srgbClr val="148BD4"/>
                </a:solidFill>
              </a:rPr>
              <a:t> </a:t>
            </a:r>
            <a:r>
              <a:rPr lang="en-US" altLang="zh-CN" dirty="0">
                <a:solidFill>
                  <a:srgbClr val="148BD4"/>
                </a:solidFill>
              </a:rPr>
              <a:t>DBCC INDEXDEFRAG (&lt;</a:t>
            </a:r>
            <a:r>
              <a:rPr lang="zh-CN" altLang="en-US" dirty="0">
                <a:solidFill>
                  <a:srgbClr val="148BD4"/>
                </a:solidFill>
              </a:rPr>
              <a:t>表名</a:t>
            </a:r>
            <a:r>
              <a:rPr lang="en-US" altLang="zh-CN" dirty="0">
                <a:solidFill>
                  <a:srgbClr val="148BD4"/>
                </a:solidFill>
              </a:rPr>
              <a:t>&gt;,[&lt;</a:t>
            </a:r>
            <a:r>
              <a:rPr lang="zh-CN" altLang="en-US" dirty="0">
                <a:solidFill>
                  <a:srgbClr val="148BD4"/>
                </a:solidFill>
              </a:rPr>
              <a:t>索引名</a:t>
            </a:r>
            <a:r>
              <a:rPr lang="en-US" altLang="zh-CN" dirty="0">
                <a:solidFill>
                  <a:srgbClr val="148BD4"/>
                </a:solidFill>
              </a:rPr>
              <a:t>&gt;[,&lt;</a:t>
            </a:r>
            <a:r>
              <a:rPr lang="zh-CN" altLang="en-US" dirty="0">
                <a:solidFill>
                  <a:srgbClr val="148BD4"/>
                </a:solidFill>
              </a:rPr>
              <a:t>填充因子</a:t>
            </a:r>
            <a:r>
              <a:rPr lang="en-US" altLang="zh-CN" dirty="0">
                <a:solidFill>
                  <a:srgbClr val="148BD4"/>
                </a:solidFill>
              </a:rPr>
              <a:t>&gt;]])</a:t>
            </a:r>
          </a:p>
          <a:p>
            <a:pPr indent="457200" fontAlgn="auto">
              <a:lnSpc>
                <a:spcPct val="150000"/>
              </a:lnSpc>
              <a:spcBef>
                <a:spcPts val="0"/>
              </a:spcBef>
              <a:buNone/>
              <a:defRPr/>
            </a:pPr>
            <a:r>
              <a:rPr lang="zh-CN" altLang="en-US" dirty="0">
                <a:solidFill>
                  <a:srgbClr val="006600"/>
                </a:solidFill>
              </a:rPr>
              <a:t>注意：如果碎片很小，则不需要重新生成或重新组织碎片，如果碎片小于</a:t>
            </a:r>
            <a:r>
              <a:rPr lang="en-US" altLang="zh-CN" dirty="0">
                <a:solidFill>
                  <a:srgbClr val="006600"/>
                </a:solidFill>
              </a:rPr>
              <a:t>30%</a:t>
            </a:r>
            <a:r>
              <a:rPr lang="zh-CN" altLang="en-US" dirty="0">
                <a:solidFill>
                  <a:srgbClr val="006600"/>
                </a:solidFill>
              </a:rPr>
              <a:t>，则可以选择</a:t>
            </a:r>
            <a:r>
              <a:rPr lang="zh-CN" altLang="en-US" b="1" dirty="0">
                <a:solidFill>
                  <a:srgbClr val="FF0000"/>
                </a:solidFill>
              </a:rPr>
              <a:t>重新组织索引</a:t>
            </a:r>
            <a:r>
              <a:rPr lang="zh-CN" altLang="en-US" dirty="0">
                <a:solidFill>
                  <a:srgbClr val="006600"/>
                </a:solidFill>
              </a:rPr>
              <a:t>，如果碎片大于</a:t>
            </a:r>
            <a:r>
              <a:rPr lang="en-US" altLang="zh-CN" dirty="0">
                <a:solidFill>
                  <a:srgbClr val="006600"/>
                </a:solidFill>
              </a:rPr>
              <a:t>30%</a:t>
            </a:r>
            <a:r>
              <a:rPr lang="zh-CN" altLang="en-US" dirty="0">
                <a:solidFill>
                  <a:srgbClr val="006600"/>
                </a:solidFill>
              </a:rPr>
              <a:t>，则可以</a:t>
            </a:r>
            <a:r>
              <a:rPr lang="zh-CN" altLang="en-US" b="1" dirty="0">
                <a:solidFill>
                  <a:srgbClr val="FF0000"/>
                </a:solidFill>
              </a:rPr>
              <a:t>重新生成索引</a:t>
            </a:r>
            <a:r>
              <a:rPr lang="zh-CN" altLang="en-US" dirty="0">
                <a:solidFill>
                  <a:srgbClr val="006600"/>
                </a:solidFill>
              </a:rPr>
              <a:t>。</a:t>
            </a:r>
          </a:p>
        </p:txBody>
      </p:sp>
      <p:sp>
        <p:nvSpPr>
          <p:cNvPr id="4" name="日期占位符 3"/>
          <p:cNvSpPr>
            <a:spLocks noGrp="1"/>
          </p:cNvSpPr>
          <p:nvPr>
            <p:ph type="dt" sz="half" idx="10"/>
          </p:nvPr>
        </p:nvSpPr>
        <p:spPr/>
        <p:txBody>
          <a:bodyPr/>
          <a:lstStyle/>
          <a:p>
            <a:pPr>
              <a:defRPr/>
            </a:pPr>
            <a:fld id="{289A7FBA-E7DB-4193-938A-1EC90F712599}"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5E0B0E-EE7A-4632-9C1E-983E8B142F8E}" type="slidenum">
              <a:rPr lang="en-US" altLang="zh-CN">
                <a:solidFill>
                  <a:srgbClr val="898989"/>
                </a:solidFill>
              </a:rPr>
              <a:t>37</a:t>
            </a:fld>
            <a:r>
              <a:rPr lang="en-US" altLang="zh-CN">
                <a:solidFill>
                  <a:srgbClr val="898989"/>
                </a:solidFill>
              </a:rPr>
              <a:t>/31</a:t>
            </a:r>
          </a:p>
        </p:txBody>
      </p:sp>
    </p:spTree>
  </p:cSld>
  <p:clrMapOvr>
    <a:masterClrMapping/>
  </p:clrMapOvr>
  <p:transition>
    <p:diamon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noChangeArrowheads="1"/>
          </p:cNvSpPr>
          <p:nvPr>
            <p:ph type="title"/>
          </p:nvPr>
        </p:nvSpPr>
        <p:spPr>
          <a:xfrm>
            <a:off x="2351089" y="-100013"/>
            <a:ext cx="7793037" cy="795338"/>
          </a:xfrm>
          <a:noFill/>
        </p:spPr>
        <p:txBody>
          <a:bodyPr>
            <a:normAutofit fontScale="90000"/>
          </a:bodyPr>
          <a:lstStyle/>
          <a:p>
            <a:r>
              <a:rPr lang="en-US" altLang="zh-CN"/>
              <a:t> </a:t>
            </a:r>
            <a:r>
              <a:rPr lang="zh-CN" altLang="en-US" sz="3600"/>
              <a:t>管理索引</a:t>
            </a:r>
            <a:r>
              <a:rPr lang="en-US" altLang="zh-CN" sz="3600"/>
              <a:t>(5)</a:t>
            </a:r>
            <a:r>
              <a:rPr lang="en-US" altLang="zh-CN"/>
              <a:t> </a:t>
            </a:r>
          </a:p>
        </p:txBody>
      </p:sp>
      <p:sp>
        <p:nvSpPr>
          <p:cNvPr id="35844" name="Rectangle 2"/>
          <p:cNvSpPr>
            <a:spLocks noGrp="1" noChangeArrowheads="1"/>
          </p:cNvSpPr>
          <p:nvPr>
            <p:ph idx="1"/>
          </p:nvPr>
        </p:nvSpPr>
        <p:spPr>
          <a:xfrm>
            <a:off x="995680" y="853440"/>
            <a:ext cx="10718800" cy="4952049"/>
          </a:xfrm>
        </p:spPr>
        <p:txBody>
          <a:bodyPr rtlCol="0">
            <a:normAutofit fontScale="47500" lnSpcReduction="20000"/>
          </a:bodyPr>
          <a:lstStyle/>
          <a:p>
            <a:pPr indent="0" fontAlgn="auto">
              <a:lnSpc>
                <a:spcPct val="150000"/>
              </a:lnSpc>
              <a:spcAft>
                <a:spcPct val="20000"/>
              </a:spcAft>
              <a:buFont typeface="Wingdings" panose="05000000000000000000" pitchFamily="2" charset="2"/>
              <a:buNone/>
              <a:defRPr/>
            </a:pPr>
            <a:r>
              <a:rPr lang="en-US" altLang="zh-CN" dirty="0">
                <a:solidFill>
                  <a:srgbClr val="E24747"/>
                </a:solidFill>
              </a:rPr>
              <a:t>(2) </a:t>
            </a:r>
            <a:r>
              <a:rPr lang="zh-CN" altLang="en-US" dirty="0">
                <a:solidFill>
                  <a:srgbClr val="E24747"/>
                </a:solidFill>
              </a:rPr>
              <a:t>重新组织索引</a:t>
            </a:r>
            <a:endParaRPr lang="zh-CN" altLang="en-US" dirty="0">
              <a:solidFill>
                <a:srgbClr val="993300"/>
              </a:solidFill>
            </a:endParaRPr>
          </a:p>
          <a:p>
            <a:pPr indent="0" fontAlgn="auto">
              <a:lnSpc>
                <a:spcPct val="150000"/>
              </a:lnSpc>
              <a:buNone/>
              <a:defRPr/>
            </a:pPr>
            <a:r>
              <a:rPr lang="en-US" altLang="zh-CN" dirty="0">
                <a:solidFill>
                  <a:srgbClr val="006600"/>
                </a:solidFill>
              </a:rPr>
              <a:t>ALTER INDEX  &lt;</a:t>
            </a:r>
            <a:r>
              <a:rPr lang="zh-CN" altLang="en-US" dirty="0">
                <a:solidFill>
                  <a:srgbClr val="006600"/>
                </a:solidFill>
              </a:rPr>
              <a:t>索引名</a:t>
            </a:r>
            <a:r>
              <a:rPr lang="en-US" altLang="zh-CN" dirty="0">
                <a:solidFill>
                  <a:srgbClr val="006600"/>
                </a:solidFill>
              </a:rPr>
              <a:t>&gt;|ALL </a:t>
            </a:r>
          </a:p>
          <a:p>
            <a:pPr indent="0" fontAlgn="auto">
              <a:lnSpc>
                <a:spcPct val="150000"/>
              </a:lnSpc>
              <a:buNone/>
              <a:defRPr/>
            </a:pPr>
            <a:r>
              <a:rPr lang="en-US" altLang="zh-CN" dirty="0">
                <a:solidFill>
                  <a:srgbClr val="006600"/>
                </a:solidFill>
              </a:rPr>
              <a:t>ON &lt;</a:t>
            </a:r>
            <a:r>
              <a:rPr lang="zh-CN" altLang="en-US" dirty="0">
                <a:solidFill>
                  <a:srgbClr val="006600"/>
                </a:solidFill>
              </a:rPr>
              <a:t>表</a:t>
            </a:r>
            <a:r>
              <a:rPr lang="en-US" altLang="zh-CN" dirty="0">
                <a:solidFill>
                  <a:srgbClr val="006600"/>
                </a:solidFill>
              </a:rPr>
              <a:t>&gt;</a:t>
            </a:r>
          </a:p>
          <a:p>
            <a:pPr indent="0" fontAlgn="auto">
              <a:lnSpc>
                <a:spcPct val="150000"/>
              </a:lnSpc>
              <a:buNone/>
              <a:defRPr/>
            </a:pPr>
            <a:r>
              <a:rPr lang="en-US" altLang="zh-CN" dirty="0">
                <a:solidFill>
                  <a:srgbClr val="006600"/>
                </a:solidFill>
              </a:rPr>
              <a:t>REBUILD </a:t>
            </a:r>
          </a:p>
          <a:p>
            <a:pPr indent="0" fontAlgn="auto">
              <a:lnSpc>
                <a:spcPct val="150000"/>
              </a:lnSpc>
              <a:buNone/>
              <a:defRPr/>
            </a:pPr>
            <a:r>
              <a:rPr lang="en-US" altLang="zh-CN" dirty="0">
                <a:solidFill>
                  <a:srgbClr val="006600"/>
                </a:solidFill>
              </a:rPr>
              <a:t>[WITH</a:t>
            </a:r>
          </a:p>
          <a:p>
            <a:pPr indent="0" fontAlgn="auto">
              <a:lnSpc>
                <a:spcPct val="150000"/>
              </a:lnSpc>
              <a:buNone/>
              <a:defRPr/>
            </a:pPr>
            <a:r>
              <a:rPr lang="en-US" altLang="zh-CN" dirty="0">
                <a:solidFill>
                  <a:srgbClr val="006600"/>
                </a:solidFill>
              </a:rPr>
              <a:t>([[,]PAD_INDEX=ON|OFF]</a:t>
            </a:r>
          </a:p>
          <a:p>
            <a:pPr indent="0" fontAlgn="auto">
              <a:lnSpc>
                <a:spcPct val="150000"/>
              </a:lnSpc>
              <a:buNone/>
              <a:defRPr/>
            </a:pPr>
            <a:r>
              <a:rPr lang="en-US" altLang="zh-CN" dirty="0">
                <a:solidFill>
                  <a:srgbClr val="006600"/>
                </a:solidFill>
              </a:rPr>
              <a:t>[[,]FILLFACTOR=&lt;</a:t>
            </a:r>
            <a:r>
              <a:rPr lang="zh-CN" altLang="en-US" dirty="0">
                <a:solidFill>
                  <a:srgbClr val="006600"/>
                </a:solidFill>
              </a:rPr>
              <a:t>填充因子</a:t>
            </a:r>
            <a:r>
              <a:rPr lang="en-US" altLang="zh-CN" dirty="0">
                <a:solidFill>
                  <a:srgbClr val="006600"/>
                </a:solidFill>
              </a:rPr>
              <a:t>&gt;] </a:t>
            </a:r>
          </a:p>
          <a:p>
            <a:pPr indent="0" fontAlgn="auto">
              <a:lnSpc>
                <a:spcPct val="150000"/>
              </a:lnSpc>
              <a:buNone/>
              <a:defRPr/>
            </a:pPr>
            <a:r>
              <a:rPr lang="en-US" altLang="zh-CN" dirty="0">
                <a:solidFill>
                  <a:srgbClr val="006600"/>
                </a:solidFill>
              </a:rPr>
              <a:t>[[,]SORT_IN_TEMPDB=ON|OFF])]</a:t>
            </a:r>
          </a:p>
          <a:p>
            <a:pPr indent="0" fontAlgn="auto">
              <a:lnSpc>
                <a:spcPct val="150000"/>
              </a:lnSpc>
              <a:spcBef>
                <a:spcPct val="30000"/>
              </a:spcBef>
              <a:buNone/>
              <a:defRPr/>
            </a:pPr>
            <a:r>
              <a:rPr lang="zh-CN" altLang="en-US" dirty="0"/>
              <a:t>其中，</a:t>
            </a:r>
            <a:r>
              <a:rPr lang="en-US" altLang="zh-CN" dirty="0"/>
              <a:t>SORT_IN_TEMPDB = ON|OFF</a:t>
            </a:r>
            <a:r>
              <a:rPr lang="zh-CN" altLang="en-US" dirty="0"/>
              <a:t>指定是否在 </a:t>
            </a:r>
            <a:r>
              <a:rPr lang="en-US" altLang="zh-CN" dirty="0" err="1"/>
              <a:t>tempdb</a:t>
            </a:r>
            <a:r>
              <a:rPr lang="en-US" altLang="zh-CN" dirty="0"/>
              <a:t> </a:t>
            </a:r>
            <a:r>
              <a:rPr lang="zh-CN" altLang="en-US" dirty="0"/>
              <a:t>中存储排序结果。 默认值为 </a:t>
            </a:r>
            <a:r>
              <a:rPr lang="en-US" altLang="zh-CN" dirty="0"/>
              <a:t>OFF</a:t>
            </a:r>
            <a:r>
              <a:rPr lang="zh-CN" altLang="en-US" dirty="0"/>
              <a:t>。 </a:t>
            </a:r>
          </a:p>
        </p:txBody>
      </p:sp>
      <p:sp>
        <p:nvSpPr>
          <p:cNvPr id="4" name="日期占位符 3"/>
          <p:cNvSpPr>
            <a:spLocks noGrp="1"/>
          </p:cNvSpPr>
          <p:nvPr>
            <p:ph type="dt" sz="half" idx="10"/>
          </p:nvPr>
        </p:nvSpPr>
        <p:spPr/>
        <p:txBody>
          <a:bodyPr/>
          <a:lstStyle/>
          <a:p>
            <a:pPr>
              <a:defRPr/>
            </a:pPr>
            <a:fld id="{A9D90042-D3C8-4CF9-BA2B-80725885FCF3}"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6543FE-8011-4ACE-ACDC-B2C719E59765}" type="slidenum">
              <a:rPr lang="en-US" altLang="zh-CN">
                <a:solidFill>
                  <a:srgbClr val="898989"/>
                </a:solidFill>
              </a:rPr>
              <a:t>38</a:t>
            </a:fld>
            <a:r>
              <a:rPr lang="en-US" altLang="zh-CN">
                <a:solidFill>
                  <a:srgbClr val="898989"/>
                </a:solidFill>
              </a:rPr>
              <a:t>/31</a:t>
            </a:r>
          </a:p>
        </p:txBody>
      </p:sp>
    </p:spTree>
  </p:cSld>
  <p:clrMapOvr>
    <a:masterClrMapping/>
  </p:clrMapOvr>
  <p:transition>
    <p:strips dir="l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a:xfrm>
            <a:off x="2351089" y="-100013"/>
            <a:ext cx="7793037" cy="795338"/>
          </a:xfrm>
          <a:noFill/>
        </p:spPr>
        <p:txBody>
          <a:bodyPr/>
          <a:lstStyle/>
          <a:p>
            <a:r>
              <a:rPr lang="en-US" altLang="zh-CN" sz="3600"/>
              <a:t> </a:t>
            </a:r>
            <a:r>
              <a:rPr lang="zh-CN" altLang="en-US" sz="3600"/>
              <a:t>管理索引</a:t>
            </a:r>
            <a:r>
              <a:rPr lang="en-US" altLang="zh-CN" sz="3600"/>
              <a:t>(6) </a:t>
            </a:r>
          </a:p>
        </p:txBody>
      </p:sp>
      <p:sp>
        <p:nvSpPr>
          <p:cNvPr id="36868" name="Rectangle 3"/>
          <p:cNvSpPr>
            <a:spLocks noGrp="1" noChangeArrowheads="1"/>
          </p:cNvSpPr>
          <p:nvPr>
            <p:ph idx="1"/>
          </p:nvPr>
        </p:nvSpPr>
        <p:spPr>
          <a:xfrm>
            <a:off x="609600" y="836613"/>
            <a:ext cx="11125199" cy="5327650"/>
          </a:xfrm>
        </p:spPr>
        <p:txBody>
          <a:bodyPr rtlCol="0">
            <a:normAutofit fontScale="50000" lnSpcReduction="20000"/>
          </a:bodyPr>
          <a:lstStyle/>
          <a:p>
            <a:pPr indent="457200" fontAlgn="auto">
              <a:lnSpc>
                <a:spcPct val="150000"/>
              </a:lnSpc>
              <a:buNone/>
              <a:defRPr/>
            </a:pPr>
            <a:r>
              <a:rPr lang="zh-CN" altLang="en-US" dirty="0">
                <a:solidFill>
                  <a:srgbClr val="148BD4"/>
                </a:solidFill>
              </a:rPr>
              <a:t>例</a:t>
            </a:r>
            <a:r>
              <a:rPr lang="en-US" altLang="zh-CN" dirty="0">
                <a:solidFill>
                  <a:srgbClr val="148BD4"/>
                </a:solidFill>
              </a:rPr>
              <a:t>7.16 </a:t>
            </a:r>
            <a:r>
              <a:rPr lang="zh-CN" altLang="en-US" dirty="0"/>
              <a:t>对教学管理数据库</a:t>
            </a:r>
            <a:r>
              <a:rPr lang="en-US" altLang="zh-CN" dirty="0"/>
              <a:t>S</a:t>
            </a:r>
            <a:r>
              <a:rPr lang="zh-CN" altLang="en-US" dirty="0"/>
              <a:t>表的所有索引重建，并设定填充因子为</a:t>
            </a:r>
            <a:r>
              <a:rPr lang="en-US" altLang="zh-CN" dirty="0"/>
              <a:t>60</a:t>
            </a:r>
            <a:r>
              <a:rPr lang="zh-CN" altLang="en-US" dirty="0"/>
              <a:t>。</a:t>
            </a:r>
          </a:p>
          <a:p>
            <a:pPr indent="457200" fontAlgn="auto">
              <a:lnSpc>
                <a:spcPct val="150000"/>
              </a:lnSpc>
              <a:buNone/>
              <a:defRPr/>
            </a:pPr>
            <a:r>
              <a:rPr lang="zh-CN" altLang="en-US" dirty="0"/>
              <a:t>    </a:t>
            </a:r>
            <a:r>
              <a:rPr lang="en-US" altLang="zh-CN" dirty="0"/>
              <a:t>USE JXGL</a:t>
            </a:r>
          </a:p>
          <a:p>
            <a:pPr indent="457200" fontAlgn="auto">
              <a:lnSpc>
                <a:spcPct val="150000"/>
              </a:lnSpc>
              <a:buNone/>
              <a:defRPr/>
            </a:pPr>
            <a:r>
              <a:rPr lang="en-US" altLang="zh-CN" dirty="0"/>
              <a:t>    GO</a:t>
            </a:r>
          </a:p>
          <a:p>
            <a:pPr indent="457200" fontAlgn="auto">
              <a:lnSpc>
                <a:spcPct val="150000"/>
              </a:lnSpc>
              <a:buNone/>
              <a:defRPr/>
            </a:pPr>
            <a:r>
              <a:rPr lang="en-US" altLang="zh-CN" dirty="0"/>
              <a:t>    ALTER INDEX ALL ON S</a:t>
            </a:r>
          </a:p>
          <a:p>
            <a:pPr indent="457200" fontAlgn="auto">
              <a:lnSpc>
                <a:spcPct val="150000"/>
              </a:lnSpc>
              <a:buNone/>
              <a:defRPr/>
            </a:pPr>
            <a:r>
              <a:rPr lang="en-US" altLang="zh-CN" dirty="0"/>
              <a:t>    REBUILD WITH </a:t>
            </a:r>
          </a:p>
          <a:p>
            <a:pPr indent="457200" fontAlgn="auto">
              <a:lnSpc>
                <a:spcPct val="150000"/>
              </a:lnSpc>
              <a:buNone/>
              <a:defRPr/>
            </a:pPr>
            <a:r>
              <a:rPr lang="en-US" altLang="zh-CN" dirty="0"/>
              <a:t>   (FILLFACTOR = 60,</a:t>
            </a:r>
          </a:p>
          <a:p>
            <a:pPr indent="457200" fontAlgn="auto">
              <a:lnSpc>
                <a:spcPct val="150000"/>
              </a:lnSpc>
              <a:buNone/>
              <a:defRPr/>
            </a:pPr>
            <a:r>
              <a:rPr lang="en-US" altLang="zh-CN" dirty="0"/>
              <a:t>    SORT_IN_TEMPDB = ON</a:t>
            </a:r>
          </a:p>
          <a:p>
            <a:pPr indent="457200" fontAlgn="auto">
              <a:lnSpc>
                <a:spcPct val="150000"/>
              </a:lnSpc>
              <a:buNone/>
              <a:defRPr/>
            </a:pPr>
            <a:r>
              <a:rPr lang="en-US" altLang="zh-CN" dirty="0"/>
              <a:t>    )</a:t>
            </a:r>
          </a:p>
          <a:p>
            <a:pPr indent="457200" fontAlgn="auto">
              <a:lnSpc>
                <a:spcPct val="150000"/>
              </a:lnSpc>
              <a:buNone/>
              <a:defRPr/>
            </a:pPr>
            <a:r>
              <a:rPr lang="en-US" altLang="zh-CN" dirty="0"/>
              <a:t>   GO</a:t>
            </a:r>
          </a:p>
          <a:p>
            <a:pPr indent="457200" fontAlgn="auto">
              <a:lnSpc>
                <a:spcPct val="150000"/>
              </a:lnSpc>
              <a:spcBef>
                <a:spcPct val="40000"/>
              </a:spcBef>
              <a:buNone/>
              <a:defRPr/>
            </a:pPr>
            <a:r>
              <a:rPr lang="zh-CN" altLang="en-US" dirty="0"/>
              <a:t>当创建或重新生成索引时，通过将 </a:t>
            </a:r>
            <a:r>
              <a:rPr lang="en-US" altLang="zh-CN" dirty="0"/>
              <a:t>SORT_IN_TEMPDB </a:t>
            </a:r>
            <a:r>
              <a:rPr lang="zh-CN" altLang="en-US" dirty="0"/>
              <a:t>选项设置为</a:t>
            </a:r>
            <a:r>
              <a:rPr lang="en-US" altLang="zh-CN" dirty="0"/>
              <a:t>ON</a:t>
            </a:r>
            <a:r>
              <a:rPr lang="zh-CN" altLang="en-US" dirty="0"/>
              <a:t>，可以指定 </a:t>
            </a:r>
            <a:r>
              <a:rPr lang="en-US" altLang="zh-CN" dirty="0"/>
              <a:t>SQL Server </a:t>
            </a:r>
            <a:r>
              <a:rPr lang="zh-CN" altLang="en-US" dirty="0"/>
              <a:t>数据库引擎使用 </a:t>
            </a:r>
            <a:r>
              <a:rPr lang="en-US" altLang="zh-CN" dirty="0" err="1"/>
              <a:t>tempdb</a:t>
            </a:r>
            <a:r>
              <a:rPr lang="en-US" altLang="zh-CN" dirty="0"/>
              <a:t> </a:t>
            </a:r>
            <a:r>
              <a:rPr lang="zh-CN" altLang="en-US" dirty="0"/>
              <a:t>来存储用于生成索引的中间排序结果。 </a:t>
            </a:r>
          </a:p>
        </p:txBody>
      </p:sp>
      <p:sp>
        <p:nvSpPr>
          <p:cNvPr id="4" name="日期占位符 3"/>
          <p:cNvSpPr>
            <a:spLocks noGrp="1"/>
          </p:cNvSpPr>
          <p:nvPr>
            <p:ph type="dt" sz="half" idx="10"/>
          </p:nvPr>
        </p:nvSpPr>
        <p:spPr/>
        <p:txBody>
          <a:bodyPr/>
          <a:lstStyle/>
          <a:p>
            <a:pPr>
              <a:defRPr/>
            </a:pPr>
            <a:fld id="{81A513F0-79C5-44F1-94C1-81D434478C3A}"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2B47D0-F472-4ACE-A919-574DC9163DD7}" type="slidenum">
              <a:rPr lang="en-US" altLang="zh-CN">
                <a:solidFill>
                  <a:srgbClr val="898989"/>
                </a:solidFill>
              </a:rPr>
              <a:t>39</a:t>
            </a:fld>
            <a:r>
              <a:rPr lang="en-US" altLang="zh-CN">
                <a:solidFill>
                  <a:srgbClr val="898989"/>
                </a:solidFill>
              </a:rPr>
              <a:t>/31</a:t>
            </a:r>
          </a:p>
        </p:txBody>
      </p:sp>
    </p:spTree>
  </p:cSld>
  <p:clrMapOvr>
    <a:masterClrMapping/>
  </p:clrMapOvr>
  <p:transition>
    <p:cover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创建视图 </a:t>
            </a:r>
            <a:r>
              <a:rPr lang="en-US" altLang="zh-CN" sz="3600"/>
              <a:t>(1)</a:t>
            </a:r>
            <a:r>
              <a:rPr lang="en-US" altLang="zh-CN"/>
              <a:t> </a:t>
            </a:r>
          </a:p>
        </p:txBody>
      </p:sp>
      <p:sp>
        <p:nvSpPr>
          <p:cNvPr id="6148" name="Rectangle 2"/>
          <p:cNvSpPr>
            <a:spLocks noGrp="1" noChangeArrowheads="1"/>
          </p:cNvSpPr>
          <p:nvPr>
            <p:ph idx="1"/>
          </p:nvPr>
        </p:nvSpPr>
        <p:spPr>
          <a:xfrm>
            <a:off x="609600" y="857885"/>
            <a:ext cx="11358880" cy="4525963"/>
          </a:xfrm>
        </p:spPr>
        <p:txBody>
          <a:bodyPr rtlCol="0">
            <a:noAutofit/>
          </a:bodyPr>
          <a:lstStyle/>
          <a:p>
            <a:pPr fontAlgn="auto">
              <a:lnSpc>
                <a:spcPct val="150000"/>
              </a:lnSpc>
              <a:buClr>
                <a:schemeClr val="hlink"/>
              </a:buClr>
              <a:buSzPct val="95000"/>
              <a:buFont typeface="Wingdings" panose="05000000000000000000" pitchFamily="2" charset="2"/>
              <a:buChar char="v"/>
              <a:defRPr/>
            </a:pPr>
            <a:r>
              <a:rPr lang="zh-CN" altLang="en-US" sz="2200" dirty="0">
                <a:solidFill>
                  <a:srgbClr val="148BD4"/>
                </a:solidFill>
              </a:rPr>
              <a:t>使用</a:t>
            </a:r>
            <a:r>
              <a:rPr lang="en-US" altLang="zh-CN" sz="2200" dirty="0">
                <a:solidFill>
                  <a:srgbClr val="148BD4"/>
                </a:solidFill>
              </a:rPr>
              <a:t>SSMS</a:t>
            </a:r>
            <a:r>
              <a:rPr lang="zh-CN" altLang="en-US" sz="2200" dirty="0">
                <a:solidFill>
                  <a:srgbClr val="148BD4"/>
                </a:solidFill>
              </a:rPr>
              <a:t>图形化方式</a:t>
            </a:r>
            <a:endParaRPr lang="zh-CN" altLang="en-US" sz="2200" dirty="0">
              <a:solidFill>
                <a:srgbClr val="0000CC"/>
              </a:solidFill>
            </a:endParaRPr>
          </a:p>
          <a:p>
            <a:pPr fontAlgn="auto">
              <a:lnSpc>
                <a:spcPct val="150000"/>
              </a:lnSpc>
              <a:spcBef>
                <a:spcPct val="30000"/>
              </a:spcBef>
              <a:buNone/>
              <a:defRPr/>
            </a:pPr>
            <a:r>
              <a:rPr lang="zh-CN" altLang="en-US" sz="2200" dirty="0">
                <a:solidFill>
                  <a:srgbClr val="006600"/>
                </a:solidFill>
              </a:rPr>
              <a:t>例</a:t>
            </a:r>
            <a:r>
              <a:rPr lang="en-US" altLang="zh-CN" sz="2200" dirty="0">
                <a:solidFill>
                  <a:srgbClr val="006600"/>
                </a:solidFill>
              </a:rPr>
              <a:t>7.1</a:t>
            </a:r>
            <a:r>
              <a:rPr lang="en-US" altLang="zh-CN" sz="2200" dirty="0"/>
              <a:t> </a:t>
            </a:r>
            <a:r>
              <a:rPr lang="zh-CN" altLang="en-US" sz="2200" dirty="0"/>
              <a:t>利用例</a:t>
            </a:r>
            <a:r>
              <a:rPr lang="en-US" altLang="zh-CN" sz="2200" dirty="0"/>
              <a:t>5.9</a:t>
            </a:r>
            <a:r>
              <a:rPr lang="zh-CN" altLang="en-US" sz="2200" dirty="0"/>
              <a:t>教学管理数据库的三个基本表，创建信息系（</a:t>
            </a:r>
            <a:r>
              <a:rPr lang="en-US" altLang="zh-CN" sz="2200" dirty="0"/>
              <a:t>IS</a:t>
            </a:r>
            <a:r>
              <a:rPr lang="zh-CN" altLang="en-US" sz="2200" dirty="0"/>
              <a:t>）学生的成绩表视图</a:t>
            </a:r>
            <a:r>
              <a:rPr lang="en-US" altLang="zh-CN" sz="2200" dirty="0"/>
              <a:t>V_IS</a:t>
            </a:r>
            <a:r>
              <a:rPr lang="zh-CN" altLang="en-US" sz="2200" dirty="0"/>
              <a:t>。其结构为</a:t>
            </a:r>
            <a:r>
              <a:rPr lang="en-US" altLang="zh-CN" sz="2200" dirty="0"/>
              <a:t>: </a:t>
            </a:r>
          </a:p>
          <a:p>
            <a:pPr fontAlgn="auto">
              <a:lnSpc>
                <a:spcPct val="150000"/>
              </a:lnSpc>
              <a:buNone/>
              <a:defRPr/>
            </a:pPr>
            <a:r>
              <a:rPr lang="en-US" altLang="zh-CN" sz="2200" dirty="0"/>
              <a:t>          V_IS(SNO,SNAME,CNAME,GRADE,SDEPT)</a:t>
            </a:r>
          </a:p>
          <a:p>
            <a:pPr fontAlgn="auto">
              <a:lnSpc>
                <a:spcPct val="150000"/>
              </a:lnSpc>
              <a:buNone/>
              <a:defRPr/>
            </a:pPr>
            <a:r>
              <a:rPr lang="zh-CN" altLang="en-US" sz="2200" dirty="0"/>
              <a:t>具体步骤如下：</a:t>
            </a:r>
          </a:p>
          <a:p>
            <a:pPr fontAlgn="auto">
              <a:lnSpc>
                <a:spcPct val="150000"/>
              </a:lnSpc>
              <a:buNone/>
              <a:defRPr/>
            </a:pPr>
            <a:r>
              <a:rPr lang="en-US" altLang="zh-CN" sz="2200" dirty="0"/>
              <a:t>(1) </a:t>
            </a:r>
            <a:r>
              <a:rPr lang="zh-CN" altLang="en-US" sz="2200" dirty="0"/>
              <a:t>在</a:t>
            </a:r>
            <a:r>
              <a:rPr lang="zh-CN" altLang="en-US" sz="2200" dirty="0">
                <a:latin typeface="Arial" panose="020B0604020202020204" pitchFamily="34" charset="0"/>
              </a:rPr>
              <a:t>“</a:t>
            </a:r>
            <a:r>
              <a:rPr lang="zh-CN" altLang="en-US" sz="2200" dirty="0"/>
              <a:t>对象资源管理器</a:t>
            </a:r>
            <a:r>
              <a:rPr lang="zh-CN" altLang="en-US" sz="2200" dirty="0">
                <a:latin typeface="Arial" panose="020B0604020202020204" pitchFamily="34" charset="0"/>
              </a:rPr>
              <a:t>”</a:t>
            </a:r>
            <a:r>
              <a:rPr lang="zh-CN" altLang="en-US" sz="2200" dirty="0"/>
              <a:t>中展开</a:t>
            </a:r>
            <a:r>
              <a:rPr lang="zh-CN" altLang="en-US" sz="2200" dirty="0">
                <a:latin typeface="Arial" panose="020B0604020202020204" pitchFamily="34" charset="0"/>
              </a:rPr>
              <a:t>“</a:t>
            </a:r>
            <a:r>
              <a:rPr lang="zh-CN" altLang="en-US" sz="2200" dirty="0"/>
              <a:t>数据库</a:t>
            </a:r>
            <a:r>
              <a:rPr lang="zh-CN" altLang="en-US" sz="2200" dirty="0">
                <a:latin typeface="Arial" panose="020B0604020202020204" pitchFamily="34" charset="0"/>
              </a:rPr>
              <a:t>”</a:t>
            </a:r>
            <a:r>
              <a:rPr lang="zh-CN" altLang="en-US" sz="2200" dirty="0"/>
              <a:t>文件夹，并进一步展开</a:t>
            </a:r>
            <a:r>
              <a:rPr lang="zh-CN" altLang="en-US" sz="2200" dirty="0">
                <a:latin typeface="Arial" panose="020B0604020202020204" pitchFamily="34" charset="0"/>
              </a:rPr>
              <a:t>“</a:t>
            </a:r>
            <a:r>
              <a:rPr lang="en-US" altLang="zh-CN" sz="2200" dirty="0"/>
              <a:t>JXGL</a:t>
            </a:r>
            <a:r>
              <a:rPr lang="en-US" altLang="zh-CN" sz="2200" dirty="0">
                <a:latin typeface="Arial" panose="020B0604020202020204" pitchFamily="34" charset="0"/>
              </a:rPr>
              <a:t>”</a:t>
            </a:r>
            <a:r>
              <a:rPr lang="zh-CN" altLang="en-US" sz="2200" dirty="0"/>
              <a:t>文件夹。</a:t>
            </a:r>
          </a:p>
          <a:p>
            <a:pPr fontAlgn="auto">
              <a:lnSpc>
                <a:spcPct val="150000"/>
              </a:lnSpc>
              <a:buNone/>
              <a:defRPr/>
            </a:pPr>
            <a:r>
              <a:rPr lang="en-US" altLang="zh-CN" sz="2200" dirty="0"/>
              <a:t>(2) </a:t>
            </a:r>
            <a:r>
              <a:rPr lang="zh-CN" altLang="en-US" sz="2200" dirty="0"/>
              <a:t>右击</a:t>
            </a:r>
            <a:r>
              <a:rPr lang="zh-CN" altLang="en-US" sz="2200" dirty="0">
                <a:latin typeface="Arial" panose="020B0604020202020204" pitchFamily="34" charset="0"/>
              </a:rPr>
              <a:t>“</a:t>
            </a:r>
            <a:r>
              <a:rPr lang="zh-CN" altLang="en-US" sz="2200" dirty="0"/>
              <a:t>视图</a:t>
            </a:r>
            <a:r>
              <a:rPr lang="zh-CN" altLang="en-US" sz="2200" dirty="0">
                <a:latin typeface="Arial" panose="020B0604020202020204" pitchFamily="34" charset="0"/>
              </a:rPr>
              <a:t>”</a:t>
            </a:r>
            <a:r>
              <a:rPr lang="zh-CN" altLang="en-US" sz="2200" dirty="0"/>
              <a:t>选项，在弹出的快捷菜单中选择</a:t>
            </a:r>
            <a:r>
              <a:rPr lang="zh-CN" altLang="en-US" sz="2200" dirty="0">
                <a:latin typeface="Arial" panose="020B0604020202020204" pitchFamily="34" charset="0"/>
              </a:rPr>
              <a:t>“</a:t>
            </a:r>
            <a:r>
              <a:rPr lang="zh-CN" altLang="en-US" sz="2200" dirty="0"/>
              <a:t>新建视图</a:t>
            </a:r>
            <a:r>
              <a:rPr lang="zh-CN" altLang="en-US" sz="2200" dirty="0">
                <a:latin typeface="Arial" panose="020B0604020202020204" pitchFamily="34" charset="0"/>
              </a:rPr>
              <a:t>”</a:t>
            </a:r>
            <a:r>
              <a:rPr lang="zh-CN" altLang="en-US" sz="2200" dirty="0"/>
              <a:t>菜单项，进入视图设计界面。</a:t>
            </a:r>
          </a:p>
          <a:p>
            <a:pPr fontAlgn="auto">
              <a:lnSpc>
                <a:spcPct val="150000"/>
              </a:lnSpc>
              <a:buNone/>
              <a:defRPr/>
            </a:pPr>
            <a:r>
              <a:rPr lang="en-US" altLang="zh-CN" sz="2200" dirty="0"/>
              <a:t>(3) </a:t>
            </a:r>
            <a:r>
              <a:rPr lang="zh-CN" altLang="en-US" sz="2200" dirty="0"/>
              <a:t>在弹出的</a:t>
            </a:r>
            <a:r>
              <a:rPr lang="zh-CN" altLang="en-US" sz="2200" dirty="0">
                <a:latin typeface="Arial" panose="020B0604020202020204" pitchFamily="34" charset="0"/>
              </a:rPr>
              <a:t>“</a:t>
            </a:r>
            <a:r>
              <a:rPr lang="zh-CN" altLang="en-US" sz="2200" dirty="0"/>
              <a:t>添加表</a:t>
            </a:r>
            <a:r>
              <a:rPr lang="zh-CN" altLang="en-US" sz="2200" dirty="0">
                <a:latin typeface="Arial" panose="020B0604020202020204" pitchFamily="34" charset="0"/>
              </a:rPr>
              <a:t>”</a:t>
            </a:r>
            <a:r>
              <a:rPr lang="zh-CN" altLang="en-US" sz="2200" dirty="0"/>
              <a:t>对话框中</a:t>
            </a:r>
            <a:r>
              <a:rPr lang="zh-CN" altLang="en-US" sz="2200" dirty="0">
                <a:latin typeface="Arial" panose="020B0604020202020204" pitchFamily="34" charset="0"/>
              </a:rPr>
              <a:t>”</a:t>
            </a:r>
            <a:r>
              <a:rPr lang="zh-CN" altLang="en-US" sz="2200" dirty="0"/>
              <a:t>，可以选择创建视图所需的表、视或者函数等。本例中选择了基本表</a:t>
            </a:r>
            <a:r>
              <a:rPr lang="en-US" altLang="zh-CN" sz="2200" dirty="0"/>
              <a:t>S</a:t>
            </a:r>
            <a:r>
              <a:rPr lang="zh-CN" altLang="en-US" sz="2200" dirty="0"/>
              <a:t>、</a:t>
            </a:r>
            <a:r>
              <a:rPr lang="en-US" altLang="zh-CN" sz="2200" dirty="0"/>
              <a:t>SC</a:t>
            </a:r>
            <a:r>
              <a:rPr lang="zh-CN" altLang="en-US" sz="2200" dirty="0"/>
              <a:t>和</a:t>
            </a:r>
            <a:r>
              <a:rPr lang="en-US" altLang="zh-CN" sz="2200" dirty="0"/>
              <a:t>C</a:t>
            </a:r>
            <a:r>
              <a:rPr lang="zh-CN" altLang="en-US" sz="2200" dirty="0"/>
              <a:t>。单击</a:t>
            </a:r>
            <a:r>
              <a:rPr lang="zh-CN" altLang="en-US" sz="2200" dirty="0">
                <a:latin typeface="Arial" panose="020B0604020202020204" pitchFamily="34" charset="0"/>
              </a:rPr>
              <a:t>“</a:t>
            </a:r>
            <a:r>
              <a:rPr lang="zh-CN" altLang="en-US" sz="2200" dirty="0"/>
              <a:t>添加</a:t>
            </a:r>
            <a:r>
              <a:rPr lang="zh-CN" altLang="en-US" sz="2200" dirty="0">
                <a:latin typeface="Arial" panose="020B0604020202020204" pitchFamily="34" charset="0"/>
              </a:rPr>
              <a:t>”</a:t>
            </a:r>
            <a:r>
              <a:rPr lang="zh-CN" altLang="en-US" sz="2200" dirty="0"/>
              <a:t>按钮，即可将这三个表添加到视图查询中。</a:t>
            </a:r>
          </a:p>
        </p:txBody>
      </p:sp>
      <p:sp>
        <p:nvSpPr>
          <p:cNvPr id="4" name="日期占位符 3"/>
          <p:cNvSpPr>
            <a:spLocks noGrp="1"/>
          </p:cNvSpPr>
          <p:nvPr>
            <p:ph type="dt" sz="half" idx="10"/>
          </p:nvPr>
        </p:nvSpPr>
        <p:spPr/>
        <p:txBody>
          <a:bodyPr/>
          <a:lstStyle/>
          <a:p>
            <a:pPr>
              <a:defRPr/>
            </a:pPr>
            <a:fld id="{F25532B6-F9B9-4B7B-9D95-71AF4CCF66F9}"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CE7462-C35B-41E3-8741-21C5B8F28659}" type="slidenum">
              <a:rPr lang="en-US" altLang="zh-CN">
                <a:solidFill>
                  <a:srgbClr val="898989"/>
                </a:solidFill>
              </a:rPr>
              <a:t>4</a:t>
            </a:fld>
            <a:r>
              <a:rPr lang="en-US" altLang="zh-CN">
                <a:solidFill>
                  <a:srgbClr val="898989"/>
                </a:solidFill>
              </a:rPr>
              <a:t>/31</a:t>
            </a:r>
          </a:p>
        </p:txBody>
      </p:sp>
    </p:spTree>
  </p:cSld>
  <p:clrMapOvr>
    <a:masterClrMapping/>
  </p:clrMapOvr>
  <p:transition>
    <p:cover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type="title"/>
          </p:nvPr>
        </p:nvSpPr>
        <p:spPr>
          <a:xfrm>
            <a:off x="2351089" y="-100013"/>
            <a:ext cx="7793037" cy="795338"/>
          </a:xfrm>
          <a:noFill/>
        </p:spPr>
        <p:txBody>
          <a:bodyPr/>
          <a:lstStyle/>
          <a:p>
            <a:r>
              <a:rPr lang="en-US" altLang="zh-CN" sz="3600"/>
              <a:t> </a:t>
            </a:r>
            <a:r>
              <a:rPr lang="zh-CN" altLang="en-US" sz="3600"/>
              <a:t>管理索引</a:t>
            </a:r>
            <a:r>
              <a:rPr lang="en-US" altLang="zh-CN" sz="3600"/>
              <a:t>(7) </a:t>
            </a:r>
          </a:p>
        </p:txBody>
      </p:sp>
      <p:sp>
        <p:nvSpPr>
          <p:cNvPr id="37892" name="Rectangle 2"/>
          <p:cNvSpPr>
            <a:spLocks noGrp="1" noChangeArrowheads="1"/>
          </p:cNvSpPr>
          <p:nvPr>
            <p:ph idx="1"/>
          </p:nvPr>
        </p:nvSpPr>
        <p:spPr>
          <a:xfrm>
            <a:off x="914400" y="692150"/>
            <a:ext cx="10749280" cy="5761038"/>
          </a:xfrm>
        </p:spPr>
        <p:txBody>
          <a:bodyPr rtlCol="0">
            <a:normAutofit fontScale="60000" lnSpcReduction="20000"/>
          </a:bodyPr>
          <a:lstStyle/>
          <a:p>
            <a:pPr indent="0" fontAlgn="auto">
              <a:lnSpc>
                <a:spcPct val="150000"/>
              </a:lnSpc>
              <a:spcBef>
                <a:spcPts val="0"/>
              </a:spcBef>
              <a:spcAft>
                <a:spcPct val="25000"/>
              </a:spcAft>
              <a:buFont typeface="Wingdings" panose="05000000000000000000" pitchFamily="2" charset="2"/>
              <a:buNone/>
              <a:defRPr/>
            </a:pPr>
            <a:r>
              <a:rPr lang="en-US" altLang="zh-CN" dirty="0">
                <a:solidFill>
                  <a:srgbClr val="E24747"/>
                </a:solidFill>
              </a:rPr>
              <a:t>(3) </a:t>
            </a:r>
            <a:r>
              <a:rPr lang="zh-CN" altLang="en-US" dirty="0">
                <a:solidFill>
                  <a:srgbClr val="E24747"/>
                </a:solidFill>
              </a:rPr>
              <a:t>维护索引统计信息</a:t>
            </a:r>
            <a:endParaRPr lang="zh-CN" altLang="en-US" dirty="0">
              <a:solidFill>
                <a:srgbClr val="993300"/>
              </a:solidFill>
            </a:endParaRPr>
          </a:p>
          <a:p>
            <a:pPr lvl="1" indent="0" fontAlgn="auto">
              <a:lnSpc>
                <a:spcPct val="150000"/>
              </a:lnSpc>
              <a:spcBef>
                <a:spcPts val="0"/>
              </a:spcBef>
              <a:buNone/>
              <a:defRPr/>
            </a:pPr>
            <a:r>
              <a:rPr lang="zh-CN" altLang="en-US" dirty="0"/>
              <a:t> 数据库选项</a:t>
            </a:r>
            <a:r>
              <a:rPr lang="en-US" altLang="zh-CN" dirty="0"/>
              <a:t>AUTO_UPDATE_STATISTICS</a:t>
            </a:r>
            <a:r>
              <a:rPr lang="zh-CN" altLang="en-US" dirty="0"/>
              <a:t>提供了统计信息自动更新功能，它的默认设置是</a:t>
            </a:r>
            <a:r>
              <a:rPr lang="en-US" altLang="zh-CN" dirty="0"/>
              <a:t>ON</a:t>
            </a:r>
            <a:r>
              <a:rPr lang="zh-CN" altLang="en-US" dirty="0"/>
              <a:t>。</a:t>
            </a:r>
          </a:p>
          <a:p>
            <a:pPr lvl="1" indent="457200" fontAlgn="auto">
              <a:lnSpc>
                <a:spcPct val="150000"/>
              </a:lnSpc>
              <a:spcBef>
                <a:spcPts val="0"/>
              </a:spcBef>
              <a:buNone/>
              <a:defRPr/>
            </a:pPr>
            <a:r>
              <a:rPr lang="zh-CN" altLang="en-US" dirty="0"/>
              <a:t> 数据库选项</a:t>
            </a:r>
            <a:r>
              <a:rPr lang="en-US" altLang="zh-CN" dirty="0"/>
              <a:t>AUTO_UPDATE_STATISTICS_ASYNC</a:t>
            </a:r>
            <a:r>
              <a:rPr lang="zh-CN" altLang="en-US" dirty="0"/>
              <a:t>提供了统计信息异步更新功能。当此项设置为</a:t>
            </a:r>
            <a:r>
              <a:rPr lang="en-US" altLang="zh-CN" dirty="0"/>
              <a:t>ON</a:t>
            </a:r>
            <a:r>
              <a:rPr lang="zh-CN" altLang="en-US" dirty="0"/>
              <a:t>时，查询不等待统计信息更新，即可进行编译。而过期的统计信息置于队列中，由后台进程中的工作线程来更新。</a:t>
            </a:r>
          </a:p>
          <a:p>
            <a:pPr lvl="1" indent="0" fontAlgn="auto">
              <a:lnSpc>
                <a:spcPct val="150000"/>
              </a:lnSpc>
              <a:spcBef>
                <a:spcPts val="0"/>
              </a:spcBef>
              <a:buNone/>
              <a:defRPr/>
            </a:pPr>
            <a:r>
              <a:rPr lang="zh-CN" altLang="en-US" dirty="0"/>
              <a:t> 用户也可以通过执行</a:t>
            </a:r>
            <a:r>
              <a:rPr lang="en-US" altLang="zh-CN" dirty="0"/>
              <a:t>UPDATE STATISTICS</a:t>
            </a:r>
            <a:r>
              <a:rPr lang="zh-CN" altLang="en-US" dirty="0"/>
              <a:t>语句手动更新统计信息。</a:t>
            </a:r>
            <a:endParaRPr lang="zh-CN" altLang="en-US" dirty="0">
              <a:solidFill>
                <a:srgbClr val="993300"/>
              </a:solidFill>
            </a:endParaRPr>
          </a:p>
          <a:p>
            <a:pPr indent="0" fontAlgn="auto">
              <a:lnSpc>
                <a:spcPct val="150000"/>
              </a:lnSpc>
              <a:spcBef>
                <a:spcPts val="0"/>
              </a:spcBef>
              <a:spcAft>
                <a:spcPct val="20000"/>
              </a:spcAft>
              <a:buFont typeface="Wingdings" panose="05000000000000000000" pitchFamily="2" charset="2"/>
              <a:buNone/>
              <a:defRPr/>
            </a:pPr>
            <a:r>
              <a:rPr lang="zh-CN" altLang="en-US" dirty="0">
                <a:solidFill>
                  <a:srgbClr val="006600"/>
                </a:solidFill>
              </a:rPr>
              <a:t>例</a:t>
            </a:r>
            <a:r>
              <a:rPr lang="en-US" altLang="zh-CN" dirty="0">
                <a:solidFill>
                  <a:srgbClr val="006600"/>
                </a:solidFill>
              </a:rPr>
              <a:t>7.17</a:t>
            </a:r>
            <a:r>
              <a:rPr lang="en-US" altLang="zh-CN" dirty="0"/>
              <a:t> </a:t>
            </a:r>
            <a:r>
              <a:rPr lang="zh-CN" altLang="en-US" dirty="0"/>
              <a:t>以下语句开启数据库</a:t>
            </a:r>
            <a:r>
              <a:rPr lang="en-US" altLang="zh-CN" dirty="0"/>
              <a:t>JXGL</a:t>
            </a:r>
            <a:r>
              <a:rPr lang="zh-CN" altLang="en-US" dirty="0"/>
              <a:t>自动更新统计信息功能。</a:t>
            </a:r>
          </a:p>
          <a:p>
            <a:pPr indent="0" fontAlgn="auto">
              <a:lnSpc>
                <a:spcPct val="150000"/>
              </a:lnSpc>
              <a:spcBef>
                <a:spcPts val="0"/>
              </a:spcBef>
              <a:buNone/>
              <a:defRPr/>
            </a:pPr>
            <a:r>
              <a:rPr lang="zh-CN" altLang="en-US" dirty="0"/>
              <a:t>       </a:t>
            </a:r>
            <a:r>
              <a:rPr lang="en-US" altLang="zh-CN" dirty="0"/>
              <a:t>ALTER  DATABASE JXGL </a:t>
            </a:r>
          </a:p>
          <a:p>
            <a:pPr indent="0" fontAlgn="auto">
              <a:lnSpc>
                <a:spcPct val="150000"/>
              </a:lnSpc>
              <a:spcBef>
                <a:spcPts val="0"/>
              </a:spcBef>
              <a:buNone/>
              <a:defRPr/>
            </a:pPr>
            <a:r>
              <a:rPr lang="en-US" altLang="zh-CN" dirty="0"/>
              <a:t>       SET AUTO_UPDATE_STATISTICS ON</a:t>
            </a:r>
          </a:p>
        </p:txBody>
      </p:sp>
      <p:sp>
        <p:nvSpPr>
          <p:cNvPr id="4" name="日期占位符 3"/>
          <p:cNvSpPr>
            <a:spLocks noGrp="1"/>
          </p:cNvSpPr>
          <p:nvPr>
            <p:ph type="dt" sz="half" idx="10"/>
          </p:nvPr>
        </p:nvSpPr>
        <p:spPr/>
        <p:txBody>
          <a:bodyPr/>
          <a:lstStyle/>
          <a:p>
            <a:pPr>
              <a:defRPr/>
            </a:pPr>
            <a:fld id="{1254747D-3539-43BC-89B5-706B3D2277C6}"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E1199B-C88F-44F3-87FB-19BC419D41A5}" type="slidenum">
              <a:rPr lang="en-US" altLang="zh-CN">
                <a:solidFill>
                  <a:srgbClr val="898989"/>
                </a:solidFill>
              </a:rPr>
              <a:t>40</a:t>
            </a:fld>
            <a:r>
              <a:rPr lang="en-US" altLang="zh-CN" dirty="0">
                <a:solidFill>
                  <a:srgbClr val="898989"/>
                </a:solidFill>
              </a:rPr>
              <a:t>/31</a:t>
            </a:r>
          </a:p>
        </p:txBody>
      </p:sp>
    </p:spTree>
  </p:cSld>
  <p:clrMapOvr>
    <a:masterClrMapping/>
  </p:clrMapOvr>
  <p:transition>
    <p:split orient="vert" dir="in"/>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rtlCol="0">
            <a:normAutofit fontScale="90000"/>
          </a:bodyPr>
          <a:lstStyle/>
          <a:p>
            <a:pPr>
              <a:defRPr/>
            </a:pPr>
            <a:r>
              <a:rPr lang="zh-CN" altLang="en-US"/>
              <a:t>本次课小结</a:t>
            </a:r>
          </a:p>
        </p:txBody>
      </p:sp>
      <p:sp>
        <p:nvSpPr>
          <p:cNvPr id="44035" name="Rectangle 3"/>
          <p:cNvSpPr>
            <a:spLocks noGrp="1" noChangeArrowheads="1"/>
          </p:cNvSpPr>
          <p:nvPr>
            <p:ph idx="1"/>
          </p:nvPr>
        </p:nvSpPr>
        <p:spPr>
          <a:xfrm>
            <a:off x="4224338" y="1484313"/>
            <a:ext cx="4176712" cy="3960812"/>
          </a:xfrm>
        </p:spPr>
        <p:txBody>
          <a:bodyPr/>
          <a:lstStyle/>
          <a:p>
            <a:pPr>
              <a:buFont typeface="Wingdings" panose="05000000000000000000" pitchFamily="2" charset="2"/>
              <a:buNone/>
            </a:pPr>
            <a:r>
              <a:rPr lang="en-US" altLang="zh-CN">
                <a:solidFill>
                  <a:srgbClr val="E24747"/>
                </a:solidFill>
              </a:rPr>
              <a:t>    </a:t>
            </a:r>
            <a:r>
              <a:rPr lang="zh-CN" altLang="en-US">
                <a:solidFill>
                  <a:srgbClr val="E24747"/>
                </a:solidFill>
              </a:rPr>
              <a:t>重点内容</a:t>
            </a:r>
            <a:endParaRPr lang="zh-CN" altLang="en-US">
              <a:solidFill>
                <a:srgbClr val="993300"/>
              </a:solidFill>
            </a:endParaRPr>
          </a:p>
          <a:p>
            <a:r>
              <a:rPr lang="zh-CN" altLang="en-US" sz="2400"/>
              <a:t>视图的基本概念</a:t>
            </a:r>
          </a:p>
          <a:p>
            <a:r>
              <a:rPr lang="zh-CN" altLang="en-US" sz="2400"/>
              <a:t>视图的创建、修改、删除</a:t>
            </a:r>
          </a:p>
          <a:p>
            <a:r>
              <a:rPr lang="zh-CN" altLang="en-US" sz="2400"/>
              <a:t>使用视图</a:t>
            </a:r>
          </a:p>
          <a:p>
            <a:r>
              <a:rPr lang="zh-CN" altLang="en-US" sz="2400"/>
              <a:t>索引的基本概念</a:t>
            </a:r>
          </a:p>
          <a:p>
            <a:r>
              <a:rPr lang="zh-CN" altLang="en-US" sz="2400"/>
              <a:t>管理索引</a:t>
            </a:r>
          </a:p>
          <a:p>
            <a:pPr>
              <a:buFont typeface="Wingdings" panose="05000000000000000000" pitchFamily="2" charset="2"/>
              <a:buNone/>
            </a:pPr>
            <a:endParaRPr lang="zh-CN" altLang="en-US" sz="2400"/>
          </a:p>
          <a:p>
            <a:pPr>
              <a:buFont typeface="Wingdings" panose="05000000000000000000" pitchFamily="2" charset="2"/>
              <a:buNone/>
            </a:pPr>
            <a:endParaRPr lang="en-US" altLang="zh-CN"/>
          </a:p>
        </p:txBody>
      </p:sp>
      <p:sp>
        <p:nvSpPr>
          <p:cNvPr id="4" name="日期占位符 3"/>
          <p:cNvSpPr>
            <a:spLocks noGrp="1"/>
          </p:cNvSpPr>
          <p:nvPr>
            <p:ph type="dt" sz="half" idx="10"/>
          </p:nvPr>
        </p:nvSpPr>
        <p:spPr/>
        <p:txBody>
          <a:bodyPr/>
          <a:lstStyle/>
          <a:p>
            <a:pPr>
              <a:defRPr/>
            </a:pPr>
            <a:fld id="{23192EE1-37F5-4BFE-94CE-36A7A7D04366}"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4B357B9-9985-4461-A469-02325E0E0765}" type="slidenum">
              <a:rPr lang="en-US" altLang="zh-CN">
                <a:solidFill>
                  <a:srgbClr val="898989"/>
                </a:solidFill>
              </a:rPr>
              <a:t>41</a:t>
            </a:fld>
            <a:r>
              <a:rPr lang="en-US" altLang="zh-CN">
                <a:solidFill>
                  <a:srgbClr val="898989"/>
                </a:solidFill>
              </a:rPr>
              <a:t>/31</a:t>
            </a:r>
          </a:p>
        </p:txBody>
      </p:sp>
    </p:spTree>
  </p:cSld>
  <p:clrMapOvr>
    <a:masterClrMapping/>
  </p:clrMapOvr>
  <p:transition>
    <p:strips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90"/>
          <p:cNvSpPr>
            <a:spLocks noChangeArrowheads="1"/>
          </p:cNvSpPr>
          <p:nvPr/>
        </p:nvSpPr>
        <p:spPr bwMode="auto">
          <a:xfrm>
            <a:off x="2654301" y="831851"/>
            <a:ext cx="6880225"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350" name="Freeform 591"/>
          <p:cNvSpPr/>
          <p:nvPr/>
        </p:nvSpPr>
        <p:spPr bwMode="auto">
          <a:xfrm>
            <a:off x="2724150" y="3049589"/>
            <a:ext cx="863600" cy="473075"/>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51435" tIns="25718" rIns="51435" bIns="25718"/>
          <a:lstStyle/>
          <a:p>
            <a:pPr>
              <a:defRPr/>
            </a:pPr>
            <a:endParaRPr lang="zh-CN" altLang="en-US" sz="1015">
              <a:solidFill>
                <a:prstClr val="black"/>
              </a:solidFill>
              <a:latin typeface="Arial" panose="020B0604020202020204" pitchFamily="34" charset="0"/>
            </a:endParaRPr>
          </a:p>
        </p:txBody>
      </p:sp>
      <p:grpSp>
        <p:nvGrpSpPr>
          <p:cNvPr id="1160" name="组合 1159"/>
          <p:cNvGrpSpPr/>
          <p:nvPr/>
        </p:nvGrpSpPr>
        <p:grpSpPr bwMode="auto">
          <a:xfrm>
            <a:off x="2978150" y="4329114"/>
            <a:ext cx="115888" cy="2528887"/>
            <a:chOff x="554038" y="4591050"/>
            <a:chExt cx="206375" cy="3371848"/>
          </a:xfrm>
        </p:grpSpPr>
        <p:sp>
          <p:nvSpPr>
            <p:cNvPr id="2095" name="Freeform 1118"/>
            <p:cNvSpPr>
              <a:spLocks noEditPoints="1"/>
            </p:cNvSpPr>
            <p:nvPr/>
          </p:nvSpPr>
          <p:spPr bwMode="auto">
            <a:xfrm>
              <a:off x="576654" y="4591050"/>
              <a:ext cx="155488" cy="397933"/>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6" name="Freeform 1119"/>
            <p:cNvSpPr>
              <a:spLocks noEditPoints="1"/>
            </p:cNvSpPr>
            <p:nvPr/>
          </p:nvSpPr>
          <p:spPr bwMode="auto">
            <a:xfrm>
              <a:off x="610579" y="4988983"/>
              <a:ext cx="87639" cy="2328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7" name="Freeform 1120"/>
            <p:cNvSpPr>
              <a:spLocks noEditPoints="1"/>
            </p:cNvSpPr>
            <p:nvPr/>
          </p:nvSpPr>
          <p:spPr bwMode="auto">
            <a:xfrm>
              <a:off x="554038" y="4847166"/>
              <a:ext cx="36752" cy="165100"/>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8" name="Freeform 1121"/>
            <p:cNvSpPr/>
            <p:nvPr/>
          </p:nvSpPr>
          <p:spPr bwMode="auto">
            <a:xfrm>
              <a:off x="701044" y="4847166"/>
              <a:ext cx="59369" cy="169333"/>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504"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01" name="Freeform 1124"/>
            <p:cNvSpPr>
              <a:spLocks noEditPoints="1"/>
            </p:cNvSpPr>
            <p:nvPr/>
          </p:nvSpPr>
          <p:spPr bwMode="auto">
            <a:xfrm>
              <a:off x="576654" y="4591050"/>
              <a:ext cx="79157" cy="421216"/>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02" name="Freeform 1125"/>
            <p:cNvSpPr/>
            <p:nvPr/>
          </p:nvSpPr>
          <p:spPr bwMode="auto">
            <a:xfrm>
              <a:off x="576654" y="4591050"/>
              <a:ext cx="79157" cy="397933"/>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03" name="Freeform 1126"/>
            <p:cNvSpPr/>
            <p:nvPr/>
          </p:nvSpPr>
          <p:spPr bwMode="auto">
            <a:xfrm>
              <a:off x="610579" y="4988983"/>
              <a:ext cx="31098" cy="2328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04" name="Freeform 1127"/>
            <p:cNvSpPr>
              <a:spLocks noEditPoints="1"/>
            </p:cNvSpPr>
            <p:nvPr/>
          </p:nvSpPr>
          <p:spPr bwMode="auto">
            <a:xfrm>
              <a:off x="554038" y="5012266"/>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05" name="Freeform 1128"/>
            <p:cNvSpPr/>
            <p:nvPr/>
          </p:nvSpPr>
          <p:spPr bwMode="auto">
            <a:xfrm>
              <a:off x="554038" y="4838699"/>
              <a:ext cx="56541" cy="173567"/>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511"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512"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108" name="Freeform 1131"/>
            <p:cNvSpPr/>
            <p:nvPr/>
          </p:nvSpPr>
          <p:spPr bwMode="auto">
            <a:xfrm>
              <a:off x="624715" y="4999566"/>
              <a:ext cx="53713" cy="12700"/>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10" name="Freeform 1132"/>
            <p:cNvSpPr/>
            <p:nvPr/>
          </p:nvSpPr>
          <p:spPr bwMode="auto">
            <a:xfrm>
              <a:off x="624715" y="4999566"/>
              <a:ext cx="22616" cy="12700"/>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grpSp>
      <p:grpSp>
        <p:nvGrpSpPr>
          <p:cNvPr id="1161" name="组合 1160"/>
          <p:cNvGrpSpPr/>
          <p:nvPr/>
        </p:nvGrpSpPr>
        <p:grpSpPr bwMode="auto">
          <a:xfrm>
            <a:off x="5472113" y="3875088"/>
            <a:ext cx="177800" cy="2982912"/>
            <a:chOff x="4987925" y="4005263"/>
            <a:chExt cx="314325" cy="3976683"/>
          </a:xfrm>
        </p:grpSpPr>
        <p:sp>
          <p:nvSpPr>
            <p:cNvPr id="2063" name="Freeform 1086"/>
            <p:cNvSpPr>
              <a:spLocks noEditPoints="1"/>
            </p:cNvSpPr>
            <p:nvPr/>
          </p:nvSpPr>
          <p:spPr bwMode="auto">
            <a:xfrm>
              <a:off x="5046860" y="4005263"/>
              <a:ext cx="213292" cy="601053"/>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64" name="Freeform 1087"/>
            <p:cNvSpPr>
              <a:spLocks noEditPoints="1"/>
            </p:cNvSpPr>
            <p:nvPr/>
          </p:nvSpPr>
          <p:spPr bwMode="auto">
            <a:xfrm>
              <a:off x="5080538" y="4606316"/>
              <a:ext cx="126292" cy="35978"/>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65" name="Freeform 1088"/>
            <p:cNvSpPr>
              <a:spLocks noEditPoints="1"/>
            </p:cNvSpPr>
            <p:nvPr/>
          </p:nvSpPr>
          <p:spPr bwMode="auto">
            <a:xfrm>
              <a:off x="4987925" y="4394677"/>
              <a:ext cx="58935" cy="24761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66" name="Freeform 1089"/>
            <p:cNvSpPr/>
            <p:nvPr/>
          </p:nvSpPr>
          <p:spPr bwMode="auto">
            <a:xfrm>
              <a:off x="5212443" y="4392560"/>
              <a:ext cx="89807" cy="256083"/>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490"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91"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69" name="Freeform 1092"/>
            <p:cNvSpPr>
              <a:spLocks noEditPoints="1"/>
            </p:cNvSpPr>
            <p:nvPr/>
          </p:nvSpPr>
          <p:spPr bwMode="auto">
            <a:xfrm>
              <a:off x="5027216" y="4005263"/>
              <a:ext cx="112259" cy="637031"/>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0" name="Freeform 1093"/>
            <p:cNvSpPr/>
            <p:nvPr/>
          </p:nvSpPr>
          <p:spPr bwMode="auto">
            <a:xfrm>
              <a:off x="5027216" y="4005263"/>
              <a:ext cx="115065" cy="601053"/>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1" name="Freeform 1094"/>
            <p:cNvSpPr/>
            <p:nvPr/>
          </p:nvSpPr>
          <p:spPr bwMode="auto">
            <a:xfrm>
              <a:off x="5080538" y="4606316"/>
              <a:ext cx="50517" cy="35978"/>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2" name="Freeform 1095"/>
            <p:cNvSpPr/>
            <p:nvPr/>
          </p:nvSpPr>
          <p:spPr bwMode="auto">
            <a:xfrm>
              <a:off x="4987925" y="4384095"/>
              <a:ext cx="92613" cy="258199"/>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11" name="Freeform 1133"/>
            <p:cNvSpPr/>
            <p:nvPr/>
          </p:nvSpPr>
          <p:spPr bwMode="auto">
            <a:xfrm>
              <a:off x="5111410" y="4642294"/>
              <a:ext cx="61742" cy="3339652"/>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12" name="Freeform 1134"/>
            <p:cNvSpPr/>
            <p:nvPr/>
          </p:nvSpPr>
          <p:spPr bwMode="auto">
            <a:xfrm>
              <a:off x="5111410" y="4642294"/>
              <a:ext cx="64548" cy="219892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13" name="Freeform 1135"/>
            <p:cNvSpPr/>
            <p:nvPr/>
          </p:nvSpPr>
          <p:spPr bwMode="auto">
            <a:xfrm>
              <a:off x="5131054" y="4642294"/>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114" name="Freeform 1136"/>
            <p:cNvSpPr/>
            <p:nvPr/>
          </p:nvSpPr>
          <p:spPr bwMode="auto">
            <a:xfrm>
              <a:off x="5131054" y="4642294"/>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grpSp>
      <p:grpSp>
        <p:nvGrpSpPr>
          <p:cNvPr id="1162" name="组合 1161"/>
          <p:cNvGrpSpPr/>
          <p:nvPr/>
        </p:nvGrpSpPr>
        <p:grpSpPr bwMode="auto">
          <a:xfrm>
            <a:off x="7415214" y="4081464"/>
            <a:ext cx="244475" cy="2776537"/>
            <a:chOff x="8442325" y="4164013"/>
            <a:chExt cx="433388" cy="3703636"/>
          </a:xfrm>
        </p:grpSpPr>
        <p:sp>
          <p:nvSpPr>
            <p:cNvPr id="2073" name="Freeform 1096"/>
            <p:cNvSpPr>
              <a:spLocks noEditPoints="1"/>
            </p:cNvSpPr>
            <p:nvPr/>
          </p:nvSpPr>
          <p:spPr bwMode="auto">
            <a:xfrm>
              <a:off x="8495794" y="4164013"/>
              <a:ext cx="320820" cy="830089"/>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4" name="Freeform 1097"/>
            <p:cNvSpPr/>
            <p:nvPr/>
          </p:nvSpPr>
          <p:spPr bwMode="auto">
            <a:xfrm>
              <a:off x="8628063" y="4994102"/>
              <a:ext cx="115382" cy="5082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5" name="Freeform 1098"/>
            <p:cNvSpPr>
              <a:spLocks noEditPoints="1"/>
            </p:cNvSpPr>
            <p:nvPr/>
          </p:nvSpPr>
          <p:spPr bwMode="auto">
            <a:xfrm>
              <a:off x="8442325" y="4699759"/>
              <a:ext cx="53469" cy="338812"/>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6" name="Freeform 1099"/>
            <p:cNvSpPr/>
            <p:nvPr/>
          </p:nvSpPr>
          <p:spPr bwMode="auto">
            <a:xfrm>
              <a:off x="8749073" y="4695523"/>
              <a:ext cx="126640" cy="357871"/>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79" name="Freeform 1102"/>
            <p:cNvSpPr>
              <a:spLocks noEditPoints="1"/>
            </p:cNvSpPr>
            <p:nvPr/>
          </p:nvSpPr>
          <p:spPr bwMode="auto">
            <a:xfrm>
              <a:off x="8447953" y="4166130"/>
              <a:ext cx="205436" cy="878794"/>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0" name="Freeform 1103"/>
            <p:cNvSpPr/>
            <p:nvPr/>
          </p:nvSpPr>
          <p:spPr bwMode="auto">
            <a:xfrm>
              <a:off x="8495794" y="4164013"/>
              <a:ext cx="157596" cy="830089"/>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1" name="Freeform 1104"/>
            <p:cNvSpPr/>
            <p:nvPr/>
          </p:nvSpPr>
          <p:spPr bwMode="auto">
            <a:xfrm>
              <a:off x="8568963" y="4994102"/>
              <a:ext cx="67541" cy="5082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2" name="Freeform 1105"/>
            <p:cNvSpPr>
              <a:spLocks noEditPoints="1"/>
            </p:cNvSpPr>
            <p:nvPr/>
          </p:nvSpPr>
          <p:spPr bwMode="auto">
            <a:xfrm>
              <a:off x="8442325" y="5030100"/>
              <a:ext cx="5628" cy="8470"/>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3" name="Freeform 1106"/>
            <p:cNvSpPr/>
            <p:nvPr/>
          </p:nvSpPr>
          <p:spPr bwMode="auto">
            <a:xfrm>
              <a:off x="8442325" y="4682818"/>
              <a:ext cx="126638" cy="355752"/>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483"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84"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85"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grpSp>
      <p:grpSp>
        <p:nvGrpSpPr>
          <p:cNvPr id="1163" name="组合 1162"/>
          <p:cNvGrpSpPr/>
          <p:nvPr/>
        </p:nvGrpSpPr>
        <p:grpSpPr bwMode="auto">
          <a:xfrm>
            <a:off x="8674100" y="5465764"/>
            <a:ext cx="127000" cy="1392237"/>
            <a:chOff x="10679113" y="6145213"/>
            <a:chExt cx="225425" cy="1855783"/>
          </a:xfrm>
        </p:grpSpPr>
        <p:sp>
          <p:nvSpPr>
            <p:cNvPr id="2084" name="Freeform 1107"/>
            <p:cNvSpPr>
              <a:spLocks noEditPoints="1"/>
            </p:cNvSpPr>
            <p:nvPr/>
          </p:nvSpPr>
          <p:spPr bwMode="auto">
            <a:xfrm>
              <a:off x="10704474" y="6145213"/>
              <a:ext cx="169069" cy="431676"/>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5" name="Freeform 1108"/>
            <p:cNvSpPr/>
            <p:nvPr/>
          </p:nvSpPr>
          <p:spPr bwMode="auto">
            <a:xfrm>
              <a:off x="10774919" y="6576889"/>
              <a:ext cx="59175" cy="25393"/>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6" name="Freeform 1109"/>
            <p:cNvSpPr>
              <a:spLocks noEditPoints="1"/>
            </p:cNvSpPr>
            <p:nvPr/>
          </p:nvSpPr>
          <p:spPr bwMode="auto">
            <a:xfrm>
              <a:off x="10679113" y="6424533"/>
              <a:ext cx="25361" cy="177749"/>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87" name="Freeform 1110"/>
            <p:cNvSpPr/>
            <p:nvPr/>
          </p:nvSpPr>
          <p:spPr bwMode="auto">
            <a:xfrm>
              <a:off x="10836911" y="6418184"/>
              <a:ext cx="67628" cy="190445"/>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463"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0" name="Freeform 1113"/>
            <p:cNvSpPr>
              <a:spLocks noEditPoints="1"/>
            </p:cNvSpPr>
            <p:nvPr/>
          </p:nvSpPr>
          <p:spPr bwMode="auto">
            <a:xfrm>
              <a:off x="10704474" y="6145213"/>
              <a:ext cx="84534" cy="457069"/>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1" name="Freeform 1114"/>
            <p:cNvSpPr/>
            <p:nvPr/>
          </p:nvSpPr>
          <p:spPr bwMode="auto">
            <a:xfrm>
              <a:off x="10704474" y="6145213"/>
              <a:ext cx="84534" cy="431676"/>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2" name="Freeform 1115"/>
            <p:cNvSpPr/>
            <p:nvPr/>
          </p:nvSpPr>
          <p:spPr bwMode="auto">
            <a:xfrm>
              <a:off x="10743924" y="6576889"/>
              <a:ext cx="36631" cy="25393"/>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3" name="Freeform 1116"/>
            <p:cNvSpPr>
              <a:spLocks noEditPoints="1"/>
            </p:cNvSpPr>
            <p:nvPr/>
          </p:nvSpPr>
          <p:spPr bwMode="auto">
            <a:xfrm>
              <a:off x="10679113" y="6566308"/>
              <a:ext cx="25361" cy="3597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94" name="Freeform 1117"/>
            <p:cNvSpPr/>
            <p:nvPr/>
          </p:nvSpPr>
          <p:spPr bwMode="auto">
            <a:xfrm>
              <a:off x="10679113" y="6416069"/>
              <a:ext cx="64811" cy="186213"/>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470"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71"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grpSp>
      <p:cxnSp>
        <p:nvCxnSpPr>
          <p:cNvPr id="2558" name="直接连接符 2557"/>
          <p:cNvCxnSpPr/>
          <p:nvPr/>
        </p:nvCxnSpPr>
        <p:spPr>
          <a:xfrm flipV="1">
            <a:off x="9137650"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081963"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565900" y="4598988"/>
            <a:ext cx="0" cy="2259012"/>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3575050" y="5187950"/>
            <a:ext cx="0" cy="167005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5049839" y="19939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5049839" y="3094038"/>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8824914" y="3479800"/>
            <a:ext cx="631825"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51435" tIns="25718" rIns="51435" bIns="25718"/>
          <a:lstStyle/>
          <a:p>
            <a:pPr>
              <a:defRPr/>
            </a:pPr>
            <a:endParaRPr lang="zh-CN" altLang="en-US" sz="1015">
              <a:solidFill>
                <a:prstClr val="black"/>
              </a:solidFill>
              <a:latin typeface="Arial" panose="020B0604020202020204" pitchFamily="34" charset="0"/>
            </a:endParaRPr>
          </a:p>
        </p:txBody>
      </p:sp>
      <p:cxnSp>
        <p:nvCxnSpPr>
          <p:cNvPr id="1215" name="直接连接符 1214"/>
          <p:cNvCxnSpPr/>
          <p:nvPr/>
        </p:nvCxnSpPr>
        <p:spPr>
          <a:xfrm>
            <a:off x="5049839" y="35941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3381375" y="1309689"/>
            <a:ext cx="1790700" cy="3686175"/>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073" name="Oval 604"/>
          <p:cNvSpPr>
            <a:spLocks noChangeArrowheads="1"/>
          </p:cNvSpPr>
          <p:nvPr/>
        </p:nvSpPr>
        <p:spPr bwMode="auto">
          <a:xfrm>
            <a:off x="3981451"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74" name="Oval 605"/>
          <p:cNvSpPr>
            <a:spLocks noChangeArrowheads="1"/>
          </p:cNvSpPr>
          <p:nvPr/>
        </p:nvSpPr>
        <p:spPr bwMode="auto">
          <a:xfrm>
            <a:off x="3981451"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75" name="Oval 606"/>
          <p:cNvSpPr>
            <a:spLocks noChangeArrowheads="1"/>
          </p:cNvSpPr>
          <p:nvPr/>
        </p:nvSpPr>
        <p:spPr bwMode="auto">
          <a:xfrm>
            <a:off x="3981451"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76" name="Oval 607"/>
          <p:cNvSpPr>
            <a:spLocks noChangeArrowheads="1"/>
          </p:cNvSpPr>
          <p:nvPr/>
        </p:nvSpPr>
        <p:spPr bwMode="auto">
          <a:xfrm>
            <a:off x="3981451"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77" name="Oval 608"/>
          <p:cNvSpPr>
            <a:spLocks noChangeArrowheads="1"/>
          </p:cNvSpPr>
          <p:nvPr/>
        </p:nvSpPr>
        <p:spPr bwMode="auto">
          <a:xfrm>
            <a:off x="3981451"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78" name="Oval 609"/>
          <p:cNvSpPr>
            <a:spLocks noChangeArrowheads="1"/>
          </p:cNvSpPr>
          <p:nvPr/>
        </p:nvSpPr>
        <p:spPr bwMode="auto">
          <a:xfrm>
            <a:off x="3981451"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79" name="Oval 610"/>
          <p:cNvSpPr>
            <a:spLocks noChangeArrowheads="1"/>
          </p:cNvSpPr>
          <p:nvPr/>
        </p:nvSpPr>
        <p:spPr bwMode="auto">
          <a:xfrm>
            <a:off x="3981451"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0" name="Oval 611"/>
          <p:cNvSpPr>
            <a:spLocks noChangeArrowheads="1"/>
          </p:cNvSpPr>
          <p:nvPr/>
        </p:nvSpPr>
        <p:spPr bwMode="auto">
          <a:xfrm>
            <a:off x="3981451"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1" name="Oval 612"/>
          <p:cNvSpPr>
            <a:spLocks noChangeArrowheads="1"/>
          </p:cNvSpPr>
          <p:nvPr/>
        </p:nvSpPr>
        <p:spPr bwMode="auto">
          <a:xfrm>
            <a:off x="3981451"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2" name="Oval 631"/>
          <p:cNvSpPr>
            <a:spLocks noChangeArrowheads="1"/>
          </p:cNvSpPr>
          <p:nvPr/>
        </p:nvSpPr>
        <p:spPr bwMode="auto">
          <a:xfrm>
            <a:off x="4017964" y="5459414"/>
            <a:ext cx="20637"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3" name="Oval 632"/>
          <p:cNvSpPr>
            <a:spLocks noChangeArrowheads="1"/>
          </p:cNvSpPr>
          <p:nvPr/>
        </p:nvSpPr>
        <p:spPr bwMode="auto">
          <a:xfrm>
            <a:off x="4017964" y="55308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4" name="Oval 633"/>
          <p:cNvSpPr>
            <a:spLocks noChangeArrowheads="1"/>
          </p:cNvSpPr>
          <p:nvPr/>
        </p:nvSpPr>
        <p:spPr bwMode="auto">
          <a:xfrm>
            <a:off x="4017964" y="56022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5" name="Oval 634"/>
          <p:cNvSpPr>
            <a:spLocks noChangeArrowheads="1"/>
          </p:cNvSpPr>
          <p:nvPr/>
        </p:nvSpPr>
        <p:spPr bwMode="auto">
          <a:xfrm>
            <a:off x="4017964" y="56753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6" name="Oval 635"/>
          <p:cNvSpPr>
            <a:spLocks noChangeArrowheads="1"/>
          </p:cNvSpPr>
          <p:nvPr/>
        </p:nvSpPr>
        <p:spPr bwMode="auto">
          <a:xfrm>
            <a:off x="4017964" y="574198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7" name="Oval 636"/>
          <p:cNvSpPr>
            <a:spLocks noChangeArrowheads="1"/>
          </p:cNvSpPr>
          <p:nvPr/>
        </p:nvSpPr>
        <p:spPr bwMode="auto">
          <a:xfrm>
            <a:off x="4017964" y="58166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8" name="Oval 637"/>
          <p:cNvSpPr>
            <a:spLocks noChangeArrowheads="1"/>
          </p:cNvSpPr>
          <p:nvPr/>
        </p:nvSpPr>
        <p:spPr bwMode="auto">
          <a:xfrm>
            <a:off x="4017964" y="588645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89" name="Oval 638"/>
          <p:cNvSpPr>
            <a:spLocks noChangeArrowheads="1"/>
          </p:cNvSpPr>
          <p:nvPr/>
        </p:nvSpPr>
        <p:spPr bwMode="auto">
          <a:xfrm>
            <a:off x="4017964" y="59578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0" name="Oval 639"/>
          <p:cNvSpPr>
            <a:spLocks noChangeArrowheads="1"/>
          </p:cNvSpPr>
          <p:nvPr/>
        </p:nvSpPr>
        <p:spPr bwMode="auto">
          <a:xfrm>
            <a:off x="4017964" y="60309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1" name="Oval 657"/>
          <p:cNvSpPr>
            <a:spLocks noChangeArrowheads="1"/>
          </p:cNvSpPr>
          <p:nvPr/>
        </p:nvSpPr>
        <p:spPr bwMode="auto">
          <a:xfrm>
            <a:off x="4052889"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2" name="Oval 658"/>
          <p:cNvSpPr>
            <a:spLocks noChangeArrowheads="1"/>
          </p:cNvSpPr>
          <p:nvPr/>
        </p:nvSpPr>
        <p:spPr bwMode="auto">
          <a:xfrm>
            <a:off x="4052889"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3" name="Oval 659"/>
          <p:cNvSpPr>
            <a:spLocks noChangeArrowheads="1"/>
          </p:cNvSpPr>
          <p:nvPr/>
        </p:nvSpPr>
        <p:spPr bwMode="auto">
          <a:xfrm>
            <a:off x="4052889"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4" name="Oval 660"/>
          <p:cNvSpPr>
            <a:spLocks noChangeArrowheads="1"/>
          </p:cNvSpPr>
          <p:nvPr/>
        </p:nvSpPr>
        <p:spPr bwMode="auto">
          <a:xfrm>
            <a:off x="4052889"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5" name="Oval 661"/>
          <p:cNvSpPr>
            <a:spLocks noChangeArrowheads="1"/>
          </p:cNvSpPr>
          <p:nvPr/>
        </p:nvSpPr>
        <p:spPr bwMode="auto">
          <a:xfrm>
            <a:off x="4052889"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6" name="Oval 662"/>
          <p:cNvSpPr>
            <a:spLocks noChangeArrowheads="1"/>
          </p:cNvSpPr>
          <p:nvPr/>
        </p:nvSpPr>
        <p:spPr bwMode="auto">
          <a:xfrm>
            <a:off x="4052889"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7" name="Oval 663"/>
          <p:cNvSpPr>
            <a:spLocks noChangeArrowheads="1"/>
          </p:cNvSpPr>
          <p:nvPr/>
        </p:nvSpPr>
        <p:spPr bwMode="auto">
          <a:xfrm>
            <a:off x="4052889"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8" name="Oval 664"/>
          <p:cNvSpPr>
            <a:spLocks noChangeArrowheads="1"/>
          </p:cNvSpPr>
          <p:nvPr/>
        </p:nvSpPr>
        <p:spPr bwMode="auto">
          <a:xfrm>
            <a:off x="4052889"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099" name="Oval 665"/>
          <p:cNvSpPr>
            <a:spLocks noChangeArrowheads="1"/>
          </p:cNvSpPr>
          <p:nvPr/>
        </p:nvSpPr>
        <p:spPr bwMode="auto">
          <a:xfrm>
            <a:off x="4052889"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0" name="Oval 684"/>
          <p:cNvSpPr>
            <a:spLocks noChangeArrowheads="1"/>
          </p:cNvSpPr>
          <p:nvPr/>
        </p:nvSpPr>
        <p:spPr bwMode="auto">
          <a:xfrm>
            <a:off x="4087814" y="54594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1" name="Oval 685"/>
          <p:cNvSpPr>
            <a:spLocks noChangeArrowheads="1"/>
          </p:cNvSpPr>
          <p:nvPr/>
        </p:nvSpPr>
        <p:spPr bwMode="auto">
          <a:xfrm>
            <a:off x="4087814" y="55308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2" name="Oval 686"/>
          <p:cNvSpPr>
            <a:spLocks noChangeArrowheads="1"/>
          </p:cNvSpPr>
          <p:nvPr/>
        </p:nvSpPr>
        <p:spPr bwMode="auto">
          <a:xfrm>
            <a:off x="4087814" y="56022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3" name="Oval 687"/>
          <p:cNvSpPr>
            <a:spLocks noChangeArrowheads="1"/>
          </p:cNvSpPr>
          <p:nvPr/>
        </p:nvSpPr>
        <p:spPr bwMode="auto">
          <a:xfrm>
            <a:off x="4087814" y="56753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4" name="Oval 688"/>
          <p:cNvSpPr>
            <a:spLocks noChangeArrowheads="1"/>
          </p:cNvSpPr>
          <p:nvPr/>
        </p:nvSpPr>
        <p:spPr bwMode="auto">
          <a:xfrm>
            <a:off x="4087814" y="574198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5" name="Oval 689"/>
          <p:cNvSpPr>
            <a:spLocks noChangeArrowheads="1"/>
          </p:cNvSpPr>
          <p:nvPr/>
        </p:nvSpPr>
        <p:spPr bwMode="auto">
          <a:xfrm>
            <a:off x="4087814" y="58166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6" name="Oval 690"/>
          <p:cNvSpPr>
            <a:spLocks noChangeArrowheads="1"/>
          </p:cNvSpPr>
          <p:nvPr/>
        </p:nvSpPr>
        <p:spPr bwMode="auto">
          <a:xfrm>
            <a:off x="4087814" y="58864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7" name="Oval 691"/>
          <p:cNvSpPr>
            <a:spLocks noChangeArrowheads="1"/>
          </p:cNvSpPr>
          <p:nvPr/>
        </p:nvSpPr>
        <p:spPr bwMode="auto">
          <a:xfrm>
            <a:off x="4087814" y="59578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8" name="Oval 692"/>
          <p:cNvSpPr>
            <a:spLocks noChangeArrowheads="1"/>
          </p:cNvSpPr>
          <p:nvPr/>
        </p:nvSpPr>
        <p:spPr bwMode="auto">
          <a:xfrm>
            <a:off x="4087814" y="60309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09" name="Oval 710"/>
          <p:cNvSpPr>
            <a:spLocks noChangeArrowheads="1"/>
          </p:cNvSpPr>
          <p:nvPr/>
        </p:nvSpPr>
        <p:spPr bwMode="auto">
          <a:xfrm>
            <a:off x="4122738" y="54229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0" name="Oval 711"/>
          <p:cNvSpPr>
            <a:spLocks noChangeArrowheads="1"/>
          </p:cNvSpPr>
          <p:nvPr/>
        </p:nvSpPr>
        <p:spPr bwMode="auto">
          <a:xfrm>
            <a:off x="4122738" y="549433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1" name="Oval 712"/>
          <p:cNvSpPr>
            <a:spLocks noChangeArrowheads="1"/>
          </p:cNvSpPr>
          <p:nvPr/>
        </p:nvSpPr>
        <p:spPr bwMode="auto">
          <a:xfrm>
            <a:off x="4122738" y="556736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2" name="Oval 713"/>
          <p:cNvSpPr>
            <a:spLocks noChangeArrowheads="1"/>
          </p:cNvSpPr>
          <p:nvPr/>
        </p:nvSpPr>
        <p:spPr bwMode="auto">
          <a:xfrm>
            <a:off x="4122738" y="563880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3" name="Oval 714"/>
          <p:cNvSpPr>
            <a:spLocks noChangeArrowheads="1"/>
          </p:cNvSpPr>
          <p:nvPr/>
        </p:nvSpPr>
        <p:spPr bwMode="auto">
          <a:xfrm>
            <a:off x="4122738" y="5710239"/>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4" name="Oval 715"/>
          <p:cNvSpPr>
            <a:spLocks noChangeArrowheads="1"/>
          </p:cNvSpPr>
          <p:nvPr/>
        </p:nvSpPr>
        <p:spPr bwMode="auto">
          <a:xfrm>
            <a:off x="4122738" y="577850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5" name="Oval 716"/>
          <p:cNvSpPr>
            <a:spLocks noChangeArrowheads="1"/>
          </p:cNvSpPr>
          <p:nvPr/>
        </p:nvSpPr>
        <p:spPr bwMode="auto">
          <a:xfrm>
            <a:off x="4122738" y="585311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6" name="Oval 717"/>
          <p:cNvSpPr>
            <a:spLocks noChangeArrowheads="1"/>
          </p:cNvSpPr>
          <p:nvPr/>
        </p:nvSpPr>
        <p:spPr bwMode="auto">
          <a:xfrm>
            <a:off x="4122738" y="592296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7" name="Oval 718"/>
          <p:cNvSpPr>
            <a:spLocks noChangeArrowheads="1"/>
          </p:cNvSpPr>
          <p:nvPr/>
        </p:nvSpPr>
        <p:spPr bwMode="auto">
          <a:xfrm>
            <a:off x="4122738" y="59944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8" name="Oval 737"/>
          <p:cNvSpPr>
            <a:spLocks noChangeArrowheads="1"/>
          </p:cNvSpPr>
          <p:nvPr/>
        </p:nvSpPr>
        <p:spPr bwMode="auto">
          <a:xfrm>
            <a:off x="4159250" y="54594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19" name="Oval 738"/>
          <p:cNvSpPr>
            <a:spLocks noChangeArrowheads="1"/>
          </p:cNvSpPr>
          <p:nvPr/>
        </p:nvSpPr>
        <p:spPr bwMode="auto">
          <a:xfrm>
            <a:off x="4159250" y="55308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0" name="Oval 739"/>
          <p:cNvSpPr>
            <a:spLocks noChangeArrowheads="1"/>
          </p:cNvSpPr>
          <p:nvPr/>
        </p:nvSpPr>
        <p:spPr bwMode="auto">
          <a:xfrm>
            <a:off x="4159250" y="56022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1" name="Oval 740"/>
          <p:cNvSpPr>
            <a:spLocks noChangeArrowheads="1"/>
          </p:cNvSpPr>
          <p:nvPr/>
        </p:nvSpPr>
        <p:spPr bwMode="auto">
          <a:xfrm>
            <a:off x="4159250" y="56753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2" name="Oval 741"/>
          <p:cNvSpPr>
            <a:spLocks noChangeArrowheads="1"/>
          </p:cNvSpPr>
          <p:nvPr/>
        </p:nvSpPr>
        <p:spPr bwMode="auto">
          <a:xfrm>
            <a:off x="4159250" y="574198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3" name="Oval 742"/>
          <p:cNvSpPr>
            <a:spLocks noChangeArrowheads="1"/>
          </p:cNvSpPr>
          <p:nvPr/>
        </p:nvSpPr>
        <p:spPr bwMode="auto">
          <a:xfrm>
            <a:off x="4159250" y="58166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4" name="Oval 743"/>
          <p:cNvSpPr>
            <a:spLocks noChangeArrowheads="1"/>
          </p:cNvSpPr>
          <p:nvPr/>
        </p:nvSpPr>
        <p:spPr bwMode="auto">
          <a:xfrm>
            <a:off x="4159250" y="588645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5" name="Oval 744"/>
          <p:cNvSpPr>
            <a:spLocks noChangeArrowheads="1"/>
          </p:cNvSpPr>
          <p:nvPr/>
        </p:nvSpPr>
        <p:spPr bwMode="auto">
          <a:xfrm>
            <a:off x="4159250" y="59578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6" name="Oval 745"/>
          <p:cNvSpPr>
            <a:spLocks noChangeArrowheads="1"/>
          </p:cNvSpPr>
          <p:nvPr/>
        </p:nvSpPr>
        <p:spPr bwMode="auto">
          <a:xfrm>
            <a:off x="4159250" y="60309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7" name="Oval 763"/>
          <p:cNvSpPr>
            <a:spLocks noChangeArrowheads="1"/>
          </p:cNvSpPr>
          <p:nvPr/>
        </p:nvSpPr>
        <p:spPr bwMode="auto">
          <a:xfrm>
            <a:off x="4194176"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8" name="Oval 764"/>
          <p:cNvSpPr>
            <a:spLocks noChangeArrowheads="1"/>
          </p:cNvSpPr>
          <p:nvPr/>
        </p:nvSpPr>
        <p:spPr bwMode="auto">
          <a:xfrm>
            <a:off x="4194176"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29" name="Oval 765"/>
          <p:cNvSpPr>
            <a:spLocks noChangeArrowheads="1"/>
          </p:cNvSpPr>
          <p:nvPr/>
        </p:nvSpPr>
        <p:spPr bwMode="auto">
          <a:xfrm>
            <a:off x="4194176"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0" name="Oval 766"/>
          <p:cNvSpPr>
            <a:spLocks noChangeArrowheads="1"/>
          </p:cNvSpPr>
          <p:nvPr/>
        </p:nvSpPr>
        <p:spPr bwMode="auto">
          <a:xfrm>
            <a:off x="4194176"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1" name="Oval 767"/>
          <p:cNvSpPr>
            <a:spLocks noChangeArrowheads="1"/>
          </p:cNvSpPr>
          <p:nvPr/>
        </p:nvSpPr>
        <p:spPr bwMode="auto">
          <a:xfrm>
            <a:off x="4194176"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2" name="Oval 768"/>
          <p:cNvSpPr>
            <a:spLocks noChangeArrowheads="1"/>
          </p:cNvSpPr>
          <p:nvPr/>
        </p:nvSpPr>
        <p:spPr bwMode="auto">
          <a:xfrm>
            <a:off x="4194176"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3" name="Oval 769"/>
          <p:cNvSpPr>
            <a:spLocks noChangeArrowheads="1"/>
          </p:cNvSpPr>
          <p:nvPr/>
        </p:nvSpPr>
        <p:spPr bwMode="auto">
          <a:xfrm>
            <a:off x="4194176"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4" name="Oval 770"/>
          <p:cNvSpPr>
            <a:spLocks noChangeArrowheads="1"/>
          </p:cNvSpPr>
          <p:nvPr/>
        </p:nvSpPr>
        <p:spPr bwMode="auto">
          <a:xfrm>
            <a:off x="4194176"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5" name="Oval 771"/>
          <p:cNvSpPr>
            <a:spLocks noChangeArrowheads="1"/>
          </p:cNvSpPr>
          <p:nvPr/>
        </p:nvSpPr>
        <p:spPr bwMode="auto">
          <a:xfrm>
            <a:off x="4194176"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6" name="Oval 791"/>
          <p:cNvSpPr>
            <a:spLocks noChangeArrowheads="1"/>
          </p:cNvSpPr>
          <p:nvPr/>
        </p:nvSpPr>
        <p:spPr bwMode="auto">
          <a:xfrm>
            <a:off x="4230689" y="54610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7" name="Oval 792"/>
          <p:cNvSpPr>
            <a:spLocks noChangeArrowheads="1"/>
          </p:cNvSpPr>
          <p:nvPr/>
        </p:nvSpPr>
        <p:spPr bwMode="auto">
          <a:xfrm>
            <a:off x="4230689" y="55308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8" name="Oval 793"/>
          <p:cNvSpPr>
            <a:spLocks noChangeArrowheads="1"/>
          </p:cNvSpPr>
          <p:nvPr/>
        </p:nvSpPr>
        <p:spPr bwMode="auto">
          <a:xfrm>
            <a:off x="4230689" y="56022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39" name="Oval 794"/>
          <p:cNvSpPr>
            <a:spLocks noChangeArrowheads="1"/>
          </p:cNvSpPr>
          <p:nvPr/>
        </p:nvSpPr>
        <p:spPr bwMode="auto">
          <a:xfrm>
            <a:off x="4230689" y="56753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0" name="Oval 795"/>
          <p:cNvSpPr>
            <a:spLocks noChangeArrowheads="1"/>
          </p:cNvSpPr>
          <p:nvPr/>
        </p:nvSpPr>
        <p:spPr bwMode="auto">
          <a:xfrm>
            <a:off x="4230689" y="574198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1" name="Oval 796"/>
          <p:cNvSpPr>
            <a:spLocks noChangeArrowheads="1"/>
          </p:cNvSpPr>
          <p:nvPr/>
        </p:nvSpPr>
        <p:spPr bwMode="auto">
          <a:xfrm>
            <a:off x="4230689" y="58166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2" name="Oval 797"/>
          <p:cNvSpPr>
            <a:spLocks noChangeArrowheads="1"/>
          </p:cNvSpPr>
          <p:nvPr/>
        </p:nvSpPr>
        <p:spPr bwMode="auto">
          <a:xfrm>
            <a:off x="4230689" y="588645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3" name="Oval 798"/>
          <p:cNvSpPr>
            <a:spLocks noChangeArrowheads="1"/>
          </p:cNvSpPr>
          <p:nvPr/>
        </p:nvSpPr>
        <p:spPr bwMode="auto">
          <a:xfrm>
            <a:off x="4230689" y="59578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4" name="Oval 799"/>
          <p:cNvSpPr>
            <a:spLocks noChangeArrowheads="1"/>
          </p:cNvSpPr>
          <p:nvPr/>
        </p:nvSpPr>
        <p:spPr bwMode="auto">
          <a:xfrm>
            <a:off x="4230689" y="60309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5" name="Oval 817"/>
          <p:cNvSpPr>
            <a:spLocks noChangeArrowheads="1"/>
          </p:cNvSpPr>
          <p:nvPr/>
        </p:nvSpPr>
        <p:spPr bwMode="auto">
          <a:xfrm>
            <a:off x="4264026" y="54229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6" name="Oval 818"/>
          <p:cNvSpPr>
            <a:spLocks noChangeArrowheads="1"/>
          </p:cNvSpPr>
          <p:nvPr/>
        </p:nvSpPr>
        <p:spPr bwMode="auto">
          <a:xfrm>
            <a:off x="4264026" y="549433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7" name="Oval 819"/>
          <p:cNvSpPr>
            <a:spLocks noChangeArrowheads="1"/>
          </p:cNvSpPr>
          <p:nvPr/>
        </p:nvSpPr>
        <p:spPr bwMode="auto">
          <a:xfrm>
            <a:off x="4264026" y="55673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8" name="Oval 820"/>
          <p:cNvSpPr>
            <a:spLocks noChangeArrowheads="1"/>
          </p:cNvSpPr>
          <p:nvPr/>
        </p:nvSpPr>
        <p:spPr bwMode="auto">
          <a:xfrm>
            <a:off x="4264026" y="563880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49" name="Oval 821"/>
          <p:cNvSpPr>
            <a:spLocks noChangeArrowheads="1"/>
          </p:cNvSpPr>
          <p:nvPr/>
        </p:nvSpPr>
        <p:spPr bwMode="auto">
          <a:xfrm>
            <a:off x="4264026" y="571023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0" name="Oval 822"/>
          <p:cNvSpPr>
            <a:spLocks noChangeArrowheads="1"/>
          </p:cNvSpPr>
          <p:nvPr/>
        </p:nvSpPr>
        <p:spPr bwMode="auto">
          <a:xfrm>
            <a:off x="4264026" y="577850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1" name="Oval 823"/>
          <p:cNvSpPr>
            <a:spLocks noChangeArrowheads="1"/>
          </p:cNvSpPr>
          <p:nvPr/>
        </p:nvSpPr>
        <p:spPr bwMode="auto">
          <a:xfrm>
            <a:off x="4264026" y="58531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2" name="Oval 824"/>
          <p:cNvSpPr>
            <a:spLocks noChangeArrowheads="1"/>
          </p:cNvSpPr>
          <p:nvPr/>
        </p:nvSpPr>
        <p:spPr bwMode="auto">
          <a:xfrm>
            <a:off x="4264026" y="59229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3" name="Oval 825"/>
          <p:cNvSpPr>
            <a:spLocks noChangeArrowheads="1"/>
          </p:cNvSpPr>
          <p:nvPr/>
        </p:nvSpPr>
        <p:spPr bwMode="auto">
          <a:xfrm>
            <a:off x="4264026" y="59944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4" name="Oval 844"/>
          <p:cNvSpPr>
            <a:spLocks noChangeArrowheads="1"/>
          </p:cNvSpPr>
          <p:nvPr/>
        </p:nvSpPr>
        <p:spPr bwMode="auto">
          <a:xfrm>
            <a:off x="4300538" y="546100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5" name="Oval 845"/>
          <p:cNvSpPr>
            <a:spLocks noChangeArrowheads="1"/>
          </p:cNvSpPr>
          <p:nvPr/>
        </p:nvSpPr>
        <p:spPr bwMode="auto">
          <a:xfrm>
            <a:off x="4300538" y="55308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6" name="Oval 846"/>
          <p:cNvSpPr>
            <a:spLocks noChangeArrowheads="1"/>
          </p:cNvSpPr>
          <p:nvPr/>
        </p:nvSpPr>
        <p:spPr bwMode="auto">
          <a:xfrm>
            <a:off x="4300538" y="560228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7" name="Oval 847"/>
          <p:cNvSpPr>
            <a:spLocks noChangeArrowheads="1"/>
          </p:cNvSpPr>
          <p:nvPr/>
        </p:nvSpPr>
        <p:spPr bwMode="auto">
          <a:xfrm>
            <a:off x="4300538" y="567531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8" name="Oval 848"/>
          <p:cNvSpPr>
            <a:spLocks noChangeArrowheads="1"/>
          </p:cNvSpPr>
          <p:nvPr/>
        </p:nvSpPr>
        <p:spPr bwMode="auto">
          <a:xfrm>
            <a:off x="4300538" y="5741988"/>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59" name="Oval 849"/>
          <p:cNvSpPr>
            <a:spLocks noChangeArrowheads="1"/>
          </p:cNvSpPr>
          <p:nvPr/>
        </p:nvSpPr>
        <p:spPr bwMode="auto">
          <a:xfrm>
            <a:off x="4300538" y="58166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0" name="Oval 850"/>
          <p:cNvSpPr>
            <a:spLocks noChangeArrowheads="1"/>
          </p:cNvSpPr>
          <p:nvPr/>
        </p:nvSpPr>
        <p:spPr bwMode="auto">
          <a:xfrm>
            <a:off x="4300538" y="588645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1" name="Oval 851"/>
          <p:cNvSpPr>
            <a:spLocks noChangeArrowheads="1"/>
          </p:cNvSpPr>
          <p:nvPr/>
        </p:nvSpPr>
        <p:spPr bwMode="auto">
          <a:xfrm>
            <a:off x="4300538" y="595788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2" name="Oval 852"/>
          <p:cNvSpPr>
            <a:spLocks noChangeArrowheads="1"/>
          </p:cNvSpPr>
          <p:nvPr/>
        </p:nvSpPr>
        <p:spPr bwMode="auto">
          <a:xfrm>
            <a:off x="4300538" y="603091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3" name="Oval 870"/>
          <p:cNvSpPr>
            <a:spLocks noChangeArrowheads="1"/>
          </p:cNvSpPr>
          <p:nvPr/>
        </p:nvSpPr>
        <p:spPr bwMode="auto">
          <a:xfrm>
            <a:off x="4335464"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4" name="Oval 871"/>
          <p:cNvSpPr>
            <a:spLocks noChangeArrowheads="1"/>
          </p:cNvSpPr>
          <p:nvPr/>
        </p:nvSpPr>
        <p:spPr bwMode="auto">
          <a:xfrm>
            <a:off x="4335464"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5" name="Oval 872"/>
          <p:cNvSpPr>
            <a:spLocks noChangeArrowheads="1"/>
          </p:cNvSpPr>
          <p:nvPr/>
        </p:nvSpPr>
        <p:spPr bwMode="auto">
          <a:xfrm>
            <a:off x="4335464"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6" name="Oval 873"/>
          <p:cNvSpPr>
            <a:spLocks noChangeArrowheads="1"/>
          </p:cNvSpPr>
          <p:nvPr/>
        </p:nvSpPr>
        <p:spPr bwMode="auto">
          <a:xfrm>
            <a:off x="4335464"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7" name="Oval 874"/>
          <p:cNvSpPr>
            <a:spLocks noChangeArrowheads="1"/>
          </p:cNvSpPr>
          <p:nvPr/>
        </p:nvSpPr>
        <p:spPr bwMode="auto">
          <a:xfrm>
            <a:off x="4335464"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8" name="Oval 875"/>
          <p:cNvSpPr>
            <a:spLocks noChangeArrowheads="1"/>
          </p:cNvSpPr>
          <p:nvPr/>
        </p:nvSpPr>
        <p:spPr bwMode="auto">
          <a:xfrm>
            <a:off x="4335464"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69" name="Oval 876"/>
          <p:cNvSpPr>
            <a:spLocks noChangeArrowheads="1"/>
          </p:cNvSpPr>
          <p:nvPr/>
        </p:nvSpPr>
        <p:spPr bwMode="auto">
          <a:xfrm>
            <a:off x="4335464"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0" name="Oval 877"/>
          <p:cNvSpPr>
            <a:spLocks noChangeArrowheads="1"/>
          </p:cNvSpPr>
          <p:nvPr/>
        </p:nvSpPr>
        <p:spPr bwMode="auto">
          <a:xfrm>
            <a:off x="4335464"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1" name="Oval 878"/>
          <p:cNvSpPr>
            <a:spLocks noChangeArrowheads="1"/>
          </p:cNvSpPr>
          <p:nvPr/>
        </p:nvSpPr>
        <p:spPr bwMode="auto">
          <a:xfrm>
            <a:off x="4335464"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2" name="Oval 897"/>
          <p:cNvSpPr>
            <a:spLocks noChangeArrowheads="1"/>
          </p:cNvSpPr>
          <p:nvPr/>
        </p:nvSpPr>
        <p:spPr bwMode="auto">
          <a:xfrm>
            <a:off x="4371975" y="54610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3" name="Oval 898"/>
          <p:cNvSpPr>
            <a:spLocks noChangeArrowheads="1"/>
          </p:cNvSpPr>
          <p:nvPr/>
        </p:nvSpPr>
        <p:spPr bwMode="auto">
          <a:xfrm>
            <a:off x="4371975" y="55308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4" name="Oval 899"/>
          <p:cNvSpPr>
            <a:spLocks noChangeArrowheads="1"/>
          </p:cNvSpPr>
          <p:nvPr/>
        </p:nvSpPr>
        <p:spPr bwMode="auto">
          <a:xfrm>
            <a:off x="4371975" y="56022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5" name="Oval 900"/>
          <p:cNvSpPr>
            <a:spLocks noChangeArrowheads="1"/>
          </p:cNvSpPr>
          <p:nvPr/>
        </p:nvSpPr>
        <p:spPr bwMode="auto">
          <a:xfrm>
            <a:off x="4371975" y="56753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6" name="Oval 901"/>
          <p:cNvSpPr>
            <a:spLocks noChangeArrowheads="1"/>
          </p:cNvSpPr>
          <p:nvPr/>
        </p:nvSpPr>
        <p:spPr bwMode="auto">
          <a:xfrm>
            <a:off x="4371975" y="574198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7" name="Oval 902"/>
          <p:cNvSpPr>
            <a:spLocks noChangeArrowheads="1"/>
          </p:cNvSpPr>
          <p:nvPr/>
        </p:nvSpPr>
        <p:spPr bwMode="auto">
          <a:xfrm>
            <a:off x="4371975" y="58166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8" name="Oval 903"/>
          <p:cNvSpPr>
            <a:spLocks noChangeArrowheads="1"/>
          </p:cNvSpPr>
          <p:nvPr/>
        </p:nvSpPr>
        <p:spPr bwMode="auto">
          <a:xfrm>
            <a:off x="4371975" y="588645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79" name="Oval 904"/>
          <p:cNvSpPr>
            <a:spLocks noChangeArrowheads="1"/>
          </p:cNvSpPr>
          <p:nvPr/>
        </p:nvSpPr>
        <p:spPr bwMode="auto">
          <a:xfrm>
            <a:off x="4371975" y="59578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0" name="Oval 905"/>
          <p:cNvSpPr>
            <a:spLocks noChangeArrowheads="1"/>
          </p:cNvSpPr>
          <p:nvPr/>
        </p:nvSpPr>
        <p:spPr bwMode="auto">
          <a:xfrm>
            <a:off x="4371975" y="60309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1" name="Oval 923"/>
          <p:cNvSpPr>
            <a:spLocks noChangeArrowheads="1"/>
          </p:cNvSpPr>
          <p:nvPr/>
        </p:nvSpPr>
        <p:spPr bwMode="auto">
          <a:xfrm>
            <a:off x="4406901" y="54229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2" name="Oval 924"/>
          <p:cNvSpPr>
            <a:spLocks noChangeArrowheads="1"/>
          </p:cNvSpPr>
          <p:nvPr/>
        </p:nvSpPr>
        <p:spPr bwMode="auto">
          <a:xfrm>
            <a:off x="4406901" y="54943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3" name="Oval 925"/>
          <p:cNvSpPr>
            <a:spLocks noChangeArrowheads="1"/>
          </p:cNvSpPr>
          <p:nvPr/>
        </p:nvSpPr>
        <p:spPr bwMode="auto">
          <a:xfrm>
            <a:off x="4406901" y="55673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4" name="Oval 926"/>
          <p:cNvSpPr>
            <a:spLocks noChangeArrowheads="1"/>
          </p:cNvSpPr>
          <p:nvPr/>
        </p:nvSpPr>
        <p:spPr bwMode="auto">
          <a:xfrm>
            <a:off x="4406901" y="56388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5" name="Oval 927"/>
          <p:cNvSpPr>
            <a:spLocks noChangeArrowheads="1"/>
          </p:cNvSpPr>
          <p:nvPr/>
        </p:nvSpPr>
        <p:spPr bwMode="auto">
          <a:xfrm>
            <a:off x="4406901" y="571023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6" name="Oval 928"/>
          <p:cNvSpPr>
            <a:spLocks noChangeArrowheads="1"/>
          </p:cNvSpPr>
          <p:nvPr/>
        </p:nvSpPr>
        <p:spPr bwMode="auto">
          <a:xfrm>
            <a:off x="4406901" y="57785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7" name="Oval 929"/>
          <p:cNvSpPr>
            <a:spLocks noChangeArrowheads="1"/>
          </p:cNvSpPr>
          <p:nvPr/>
        </p:nvSpPr>
        <p:spPr bwMode="auto">
          <a:xfrm>
            <a:off x="4406901" y="58531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8" name="Oval 930"/>
          <p:cNvSpPr>
            <a:spLocks noChangeArrowheads="1"/>
          </p:cNvSpPr>
          <p:nvPr/>
        </p:nvSpPr>
        <p:spPr bwMode="auto">
          <a:xfrm>
            <a:off x="4406901" y="59229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89" name="Oval 931"/>
          <p:cNvSpPr>
            <a:spLocks noChangeArrowheads="1"/>
          </p:cNvSpPr>
          <p:nvPr/>
        </p:nvSpPr>
        <p:spPr bwMode="auto">
          <a:xfrm>
            <a:off x="4406901" y="59944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0" name="Oval 950"/>
          <p:cNvSpPr>
            <a:spLocks noChangeArrowheads="1"/>
          </p:cNvSpPr>
          <p:nvPr/>
        </p:nvSpPr>
        <p:spPr bwMode="auto">
          <a:xfrm>
            <a:off x="4443414" y="54610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1" name="Oval 951"/>
          <p:cNvSpPr>
            <a:spLocks noChangeArrowheads="1"/>
          </p:cNvSpPr>
          <p:nvPr/>
        </p:nvSpPr>
        <p:spPr bwMode="auto">
          <a:xfrm>
            <a:off x="4443414" y="55308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2" name="Oval 952"/>
          <p:cNvSpPr>
            <a:spLocks noChangeArrowheads="1"/>
          </p:cNvSpPr>
          <p:nvPr/>
        </p:nvSpPr>
        <p:spPr bwMode="auto">
          <a:xfrm>
            <a:off x="4443414" y="56022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3" name="Oval 953"/>
          <p:cNvSpPr>
            <a:spLocks noChangeArrowheads="1"/>
          </p:cNvSpPr>
          <p:nvPr/>
        </p:nvSpPr>
        <p:spPr bwMode="auto">
          <a:xfrm>
            <a:off x="4443414" y="56753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4" name="Oval 954"/>
          <p:cNvSpPr>
            <a:spLocks noChangeArrowheads="1"/>
          </p:cNvSpPr>
          <p:nvPr/>
        </p:nvSpPr>
        <p:spPr bwMode="auto">
          <a:xfrm>
            <a:off x="4443414" y="574198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5" name="Oval 955"/>
          <p:cNvSpPr>
            <a:spLocks noChangeArrowheads="1"/>
          </p:cNvSpPr>
          <p:nvPr/>
        </p:nvSpPr>
        <p:spPr bwMode="auto">
          <a:xfrm>
            <a:off x="4443414" y="58166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6" name="Oval 956"/>
          <p:cNvSpPr>
            <a:spLocks noChangeArrowheads="1"/>
          </p:cNvSpPr>
          <p:nvPr/>
        </p:nvSpPr>
        <p:spPr bwMode="auto">
          <a:xfrm>
            <a:off x="4443414" y="588645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7" name="Oval 957"/>
          <p:cNvSpPr>
            <a:spLocks noChangeArrowheads="1"/>
          </p:cNvSpPr>
          <p:nvPr/>
        </p:nvSpPr>
        <p:spPr bwMode="auto">
          <a:xfrm>
            <a:off x="4443414" y="595788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8" name="Oval 958"/>
          <p:cNvSpPr>
            <a:spLocks noChangeArrowheads="1"/>
          </p:cNvSpPr>
          <p:nvPr/>
        </p:nvSpPr>
        <p:spPr bwMode="auto">
          <a:xfrm>
            <a:off x="4443414" y="603091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199" name="Oval 976"/>
          <p:cNvSpPr>
            <a:spLocks noChangeArrowheads="1"/>
          </p:cNvSpPr>
          <p:nvPr/>
        </p:nvSpPr>
        <p:spPr bwMode="auto">
          <a:xfrm>
            <a:off x="4476751" y="54229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0" name="Oval 977"/>
          <p:cNvSpPr>
            <a:spLocks noChangeArrowheads="1"/>
          </p:cNvSpPr>
          <p:nvPr/>
        </p:nvSpPr>
        <p:spPr bwMode="auto">
          <a:xfrm>
            <a:off x="4476751" y="549433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1" name="Oval 978"/>
          <p:cNvSpPr>
            <a:spLocks noChangeArrowheads="1"/>
          </p:cNvSpPr>
          <p:nvPr/>
        </p:nvSpPr>
        <p:spPr bwMode="auto">
          <a:xfrm>
            <a:off x="4476751" y="55673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2" name="Oval 979"/>
          <p:cNvSpPr>
            <a:spLocks noChangeArrowheads="1"/>
          </p:cNvSpPr>
          <p:nvPr/>
        </p:nvSpPr>
        <p:spPr bwMode="auto">
          <a:xfrm>
            <a:off x="4476751" y="563880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3" name="Oval 980"/>
          <p:cNvSpPr>
            <a:spLocks noChangeArrowheads="1"/>
          </p:cNvSpPr>
          <p:nvPr/>
        </p:nvSpPr>
        <p:spPr bwMode="auto">
          <a:xfrm>
            <a:off x="4476751" y="571023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4" name="Oval 981"/>
          <p:cNvSpPr>
            <a:spLocks noChangeArrowheads="1"/>
          </p:cNvSpPr>
          <p:nvPr/>
        </p:nvSpPr>
        <p:spPr bwMode="auto">
          <a:xfrm>
            <a:off x="4476751" y="577850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5" name="Oval 982"/>
          <p:cNvSpPr>
            <a:spLocks noChangeArrowheads="1"/>
          </p:cNvSpPr>
          <p:nvPr/>
        </p:nvSpPr>
        <p:spPr bwMode="auto">
          <a:xfrm>
            <a:off x="4476751" y="58531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6" name="Oval 983"/>
          <p:cNvSpPr>
            <a:spLocks noChangeArrowheads="1"/>
          </p:cNvSpPr>
          <p:nvPr/>
        </p:nvSpPr>
        <p:spPr bwMode="auto">
          <a:xfrm>
            <a:off x="4476751" y="59229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7" name="Oval 984"/>
          <p:cNvSpPr>
            <a:spLocks noChangeArrowheads="1"/>
          </p:cNvSpPr>
          <p:nvPr/>
        </p:nvSpPr>
        <p:spPr bwMode="auto">
          <a:xfrm>
            <a:off x="4476751" y="599440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8" name="Oval 1004"/>
          <p:cNvSpPr>
            <a:spLocks noChangeArrowheads="1"/>
          </p:cNvSpPr>
          <p:nvPr/>
        </p:nvSpPr>
        <p:spPr bwMode="auto">
          <a:xfrm>
            <a:off x="4549775" y="54229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09" name="Oval 1005"/>
          <p:cNvSpPr>
            <a:spLocks noChangeArrowheads="1"/>
          </p:cNvSpPr>
          <p:nvPr/>
        </p:nvSpPr>
        <p:spPr bwMode="auto">
          <a:xfrm>
            <a:off x="4549775" y="54943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0" name="Oval 1006"/>
          <p:cNvSpPr>
            <a:spLocks noChangeArrowheads="1"/>
          </p:cNvSpPr>
          <p:nvPr/>
        </p:nvSpPr>
        <p:spPr bwMode="auto">
          <a:xfrm>
            <a:off x="4549775" y="556736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1" name="Oval 1007"/>
          <p:cNvSpPr>
            <a:spLocks noChangeArrowheads="1"/>
          </p:cNvSpPr>
          <p:nvPr/>
        </p:nvSpPr>
        <p:spPr bwMode="auto">
          <a:xfrm>
            <a:off x="4549775" y="56388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2" name="Oval 1008"/>
          <p:cNvSpPr>
            <a:spLocks noChangeArrowheads="1"/>
          </p:cNvSpPr>
          <p:nvPr/>
        </p:nvSpPr>
        <p:spPr bwMode="auto">
          <a:xfrm>
            <a:off x="4549775" y="5710239"/>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3" name="Oval 1009"/>
          <p:cNvSpPr>
            <a:spLocks noChangeArrowheads="1"/>
          </p:cNvSpPr>
          <p:nvPr/>
        </p:nvSpPr>
        <p:spPr bwMode="auto">
          <a:xfrm>
            <a:off x="4549775" y="577850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4" name="Oval 1010"/>
          <p:cNvSpPr>
            <a:spLocks noChangeArrowheads="1"/>
          </p:cNvSpPr>
          <p:nvPr/>
        </p:nvSpPr>
        <p:spPr bwMode="auto">
          <a:xfrm>
            <a:off x="4549775" y="58531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5" name="Oval 1011"/>
          <p:cNvSpPr>
            <a:spLocks noChangeArrowheads="1"/>
          </p:cNvSpPr>
          <p:nvPr/>
        </p:nvSpPr>
        <p:spPr bwMode="auto">
          <a:xfrm>
            <a:off x="4549775" y="592296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6" name="Oval 1012"/>
          <p:cNvSpPr>
            <a:spLocks noChangeArrowheads="1"/>
          </p:cNvSpPr>
          <p:nvPr/>
        </p:nvSpPr>
        <p:spPr bwMode="auto">
          <a:xfrm>
            <a:off x="4549775" y="59944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7" name="Oval 1031"/>
          <p:cNvSpPr>
            <a:spLocks noChangeArrowheads="1"/>
          </p:cNvSpPr>
          <p:nvPr/>
        </p:nvSpPr>
        <p:spPr bwMode="auto">
          <a:xfrm>
            <a:off x="4513264" y="54594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8" name="Oval 1032"/>
          <p:cNvSpPr>
            <a:spLocks noChangeArrowheads="1"/>
          </p:cNvSpPr>
          <p:nvPr/>
        </p:nvSpPr>
        <p:spPr bwMode="auto">
          <a:xfrm>
            <a:off x="4513264" y="55308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19" name="Oval 1033"/>
          <p:cNvSpPr>
            <a:spLocks noChangeArrowheads="1"/>
          </p:cNvSpPr>
          <p:nvPr/>
        </p:nvSpPr>
        <p:spPr bwMode="auto">
          <a:xfrm>
            <a:off x="4513264" y="56022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20" name="Oval 1034"/>
          <p:cNvSpPr>
            <a:spLocks noChangeArrowheads="1"/>
          </p:cNvSpPr>
          <p:nvPr/>
        </p:nvSpPr>
        <p:spPr bwMode="auto">
          <a:xfrm>
            <a:off x="4513264" y="56753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21" name="Oval 1035"/>
          <p:cNvSpPr>
            <a:spLocks noChangeArrowheads="1"/>
          </p:cNvSpPr>
          <p:nvPr/>
        </p:nvSpPr>
        <p:spPr bwMode="auto">
          <a:xfrm>
            <a:off x="4513264" y="574198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22" name="Oval 1036"/>
          <p:cNvSpPr>
            <a:spLocks noChangeArrowheads="1"/>
          </p:cNvSpPr>
          <p:nvPr/>
        </p:nvSpPr>
        <p:spPr bwMode="auto">
          <a:xfrm>
            <a:off x="4513264" y="58166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23" name="Oval 1037"/>
          <p:cNvSpPr>
            <a:spLocks noChangeArrowheads="1"/>
          </p:cNvSpPr>
          <p:nvPr/>
        </p:nvSpPr>
        <p:spPr bwMode="auto">
          <a:xfrm>
            <a:off x="4513264" y="58864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24" name="Oval 1038"/>
          <p:cNvSpPr>
            <a:spLocks noChangeArrowheads="1"/>
          </p:cNvSpPr>
          <p:nvPr/>
        </p:nvSpPr>
        <p:spPr bwMode="auto">
          <a:xfrm>
            <a:off x="4513264" y="59578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25" name="Oval 1039"/>
          <p:cNvSpPr>
            <a:spLocks noChangeArrowheads="1"/>
          </p:cNvSpPr>
          <p:nvPr/>
        </p:nvSpPr>
        <p:spPr bwMode="auto">
          <a:xfrm>
            <a:off x="4513264" y="60309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35" name="Freeform 1057"/>
          <p:cNvSpPr/>
          <p:nvPr/>
        </p:nvSpPr>
        <p:spPr bwMode="auto">
          <a:xfrm>
            <a:off x="3854451" y="4964113"/>
            <a:ext cx="842963" cy="438150"/>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37" name="Freeform 1059"/>
          <p:cNvSpPr/>
          <p:nvPr/>
        </p:nvSpPr>
        <p:spPr bwMode="auto">
          <a:xfrm>
            <a:off x="3660776" y="2986089"/>
            <a:ext cx="1230313" cy="2009775"/>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38" name="Freeform 1060"/>
          <p:cNvSpPr/>
          <p:nvPr/>
        </p:nvSpPr>
        <p:spPr bwMode="auto">
          <a:xfrm>
            <a:off x="3890964" y="1903414"/>
            <a:ext cx="769937" cy="352425"/>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229" name="Oval 1061"/>
          <p:cNvSpPr>
            <a:spLocks noChangeArrowheads="1"/>
          </p:cNvSpPr>
          <p:nvPr/>
        </p:nvSpPr>
        <p:spPr bwMode="auto">
          <a:xfrm>
            <a:off x="3803650" y="3024189"/>
            <a:ext cx="39688"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0" name="Oval 1062"/>
          <p:cNvSpPr>
            <a:spLocks noChangeArrowheads="1"/>
          </p:cNvSpPr>
          <p:nvPr/>
        </p:nvSpPr>
        <p:spPr bwMode="auto">
          <a:xfrm>
            <a:off x="3903664" y="3024189"/>
            <a:ext cx="39687"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1" name="Oval 1063"/>
          <p:cNvSpPr>
            <a:spLocks noChangeArrowheads="1"/>
          </p:cNvSpPr>
          <p:nvPr/>
        </p:nvSpPr>
        <p:spPr bwMode="auto">
          <a:xfrm>
            <a:off x="4006850"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2" name="Oval 1064"/>
          <p:cNvSpPr>
            <a:spLocks noChangeArrowheads="1"/>
          </p:cNvSpPr>
          <p:nvPr/>
        </p:nvSpPr>
        <p:spPr bwMode="auto">
          <a:xfrm>
            <a:off x="4106863"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3" name="Oval 1065"/>
          <p:cNvSpPr>
            <a:spLocks noChangeArrowheads="1"/>
          </p:cNvSpPr>
          <p:nvPr/>
        </p:nvSpPr>
        <p:spPr bwMode="auto">
          <a:xfrm>
            <a:off x="4206875"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4" name="Oval 1066"/>
          <p:cNvSpPr>
            <a:spLocks noChangeArrowheads="1"/>
          </p:cNvSpPr>
          <p:nvPr/>
        </p:nvSpPr>
        <p:spPr bwMode="auto">
          <a:xfrm>
            <a:off x="4306888"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5" name="Oval 1067"/>
          <p:cNvSpPr>
            <a:spLocks noChangeArrowheads="1"/>
          </p:cNvSpPr>
          <p:nvPr/>
        </p:nvSpPr>
        <p:spPr bwMode="auto">
          <a:xfrm>
            <a:off x="4406900" y="3024189"/>
            <a:ext cx="39688"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6" name="Oval 1068"/>
          <p:cNvSpPr>
            <a:spLocks noChangeArrowheads="1"/>
          </p:cNvSpPr>
          <p:nvPr/>
        </p:nvSpPr>
        <p:spPr bwMode="auto">
          <a:xfrm>
            <a:off x="4506914" y="3024189"/>
            <a:ext cx="41275"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7" name="Oval 1069"/>
          <p:cNvSpPr>
            <a:spLocks noChangeArrowheads="1"/>
          </p:cNvSpPr>
          <p:nvPr/>
        </p:nvSpPr>
        <p:spPr bwMode="auto">
          <a:xfrm>
            <a:off x="4610100"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8" name="Oval 1070"/>
          <p:cNvSpPr>
            <a:spLocks noChangeArrowheads="1"/>
          </p:cNvSpPr>
          <p:nvPr/>
        </p:nvSpPr>
        <p:spPr bwMode="auto">
          <a:xfrm>
            <a:off x="4710113" y="3024189"/>
            <a:ext cx="38100" cy="53975"/>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39" name="Oval 1071"/>
          <p:cNvSpPr>
            <a:spLocks noChangeArrowheads="1"/>
          </p:cNvSpPr>
          <p:nvPr/>
        </p:nvSpPr>
        <p:spPr bwMode="auto">
          <a:xfrm>
            <a:off x="3948114"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0" name="Oval 1072"/>
          <p:cNvSpPr>
            <a:spLocks noChangeArrowheads="1"/>
          </p:cNvSpPr>
          <p:nvPr/>
        </p:nvSpPr>
        <p:spPr bwMode="auto">
          <a:xfrm>
            <a:off x="4037014" y="2178050"/>
            <a:ext cx="33337"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1" name="Oval 1073"/>
          <p:cNvSpPr>
            <a:spLocks noChangeArrowheads="1"/>
          </p:cNvSpPr>
          <p:nvPr/>
        </p:nvSpPr>
        <p:spPr bwMode="auto">
          <a:xfrm>
            <a:off x="4125914"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2" name="Oval 1074"/>
          <p:cNvSpPr>
            <a:spLocks noChangeArrowheads="1"/>
          </p:cNvSpPr>
          <p:nvPr/>
        </p:nvSpPr>
        <p:spPr bwMode="auto">
          <a:xfrm>
            <a:off x="4213226"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3" name="Oval 1075"/>
          <p:cNvSpPr>
            <a:spLocks noChangeArrowheads="1"/>
          </p:cNvSpPr>
          <p:nvPr/>
        </p:nvSpPr>
        <p:spPr bwMode="auto">
          <a:xfrm>
            <a:off x="4303714"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4" name="Oval 1076"/>
          <p:cNvSpPr>
            <a:spLocks noChangeArrowheads="1"/>
          </p:cNvSpPr>
          <p:nvPr/>
        </p:nvSpPr>
        <p:spPr bwMode="auto">
          <a:xfrm>
            <a:off x="4391026"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5" name="Oval 1077"/>
          <p:cNvSpPr>
            <a:spLocks noChangeArrowheads="1"/>
          </p:cNvSpPr>
          <p:nvPr/>
        </p:nvSpPr>
        <p:spPr bwMode="auto">
          <a:xfrm>
            <a:off x="4481514" y="2178050"/>
            <a:ext cx="33337"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46" name="Oval 1078"/>
          <p:cNvSpPr>
            <a:spLocks noChangeArrowheads="1"/>
          </p:cNvSpPr>
          <p:nvPr/>
        </p:nvSpPr>
        <p:spPr bwMode="auto">
          <a:xfrm>
            <a:off x="4568826" y="2178050"/>
            <a:ext cx="34925" cy="44450"/>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057" name="Freeform 1079"/>
          <p:cNvSpPr/>
          <p:nvPr/>
        </p:nvSpPr>
        <p:spPr bwMode="auto">
          <a:xfrm>
            <a:off x="3257550" y="4044950"/>
            <a:ext cx="573088"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58" name="Freeform 1080"/>
          <p:cNvSpPr/>
          <p:nvPr/>
        </p:nvSpPr>
        <p:spPr bwMode="auto">
          <a:xfrm>
            <a:off x="4722813" y="4044950"/>
            <a:ext cx="5715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2059" name="Freeform 1081"/>
          <p:cNvSpPr/>
          <p:nvPr/>
        </p:nvSpPr>
        <p:spPr bwMode="auto">
          <a:xfrm>
            <a:off x="4238625" y="4044950"/>
            <a:ext cx="762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250" name="Oval 1082"/>
          <p:cNvSpPr>
            <a:spLocks noChangeArrowheads="1"/>
          </p:cNvSpPr>
          <p:nvPr/>
        </p:nvSpPr>
        <p:spPr bwMode="auto">
          <a:xfrm>
            <a:off x="4067176" y="2347914"/>
            <a:ext cx="417513" cy="55403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1" name="Oval 1083"/>
          <p:cNvSpPr>
            <a:spLocks noChangeArrowheads="1"/>
          </p:cNvSpPr>
          <p:nvPr/>
        </p:nvSpPr>
        <p:spPr bwMode="auto">
          <a:xfrm>
            <a:off x="4111625" y="2406650"/>
            <a:ext cx="330200" cy="438150"/>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2" name="Rectangle 1084"/>
          <p:cNvSpPr>
            <a:spLocks noChangeArrowheads="1"/>
          </p:cNvSpPr>
          <p:nvPr/>
        </p:nvSpPr>
        <p:spPr bwMode="auto">
          <a:xfrm>
            <a:off x="4183063" y="2416176"/>
            <a:ext cx="128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28600" defTabSz="51308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685800" indent="-228600" defTabSz="51308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973455" indent="-287655" defTabSz="51308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defTabSz="51308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defTabSz="51308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solidFill>
                  <a:srgbClr val="FCFCFC"/>
                </a:solidFill>
                <a:latin typeface="张海山锐谐体"/>
                <a:ea typeface="张海山锐谐体"/>
                <a:cs typeface="张海山锐谐体"/>
              </a:rPr>
              <a:t>W</a:t>
            </a:r>
            <a:endParaRPr lang="zh-CN" altLang="zh-CN" sz="1000">
              <a:solidFill>
                <a:srgbClr val="000000"/>
              </a:solidFill>
              <a:latin typeface="Arial" panose="020B0604020202020204" pitchFamily="34" charset="0"/>
              <a:ea typeface="张海山锐谐体"/>
              <a:cs typeface="张海山锐谐体"/>
            </a:endParaRPr>
          </a:p>
        </p:txBody>
      </p:sp>
      <p:sp>
        <p:nvSpPr>
          <p:cNvPr id="2146" name="Freeform 1168"/>
          <p:cNvSpPr/>
          <p:nvPr/>
        </p:nvSpPr>
        <p:spPr bwMode="auto">
          <a:xfrm>
            <a:off x="4535488" y="1897064"/>
            <a:ext cx="88900" cy="238125"/>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5254" name="Oval 604"/>
          <p:cNvSpPr>
            <a:spLocks noChangeArrowheads="1"/>
          </p:cNvSpPr>
          <p:nvPr/>
        </p:nvSpPr>
        <p:spPr bwMode="auto">
          <a:xfrm>
            <a:off x="3981451"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5" name="Oval 605"/>
          <p:cNvSpPr>
            <a:spLocks noChangeArrowheads="1"/>
          </p:cNvSpPr>
          <p:nvPr/>
        </p:nvSpPr>
        <p:spPr bwMode="auto">
          <a:xfrm>
            <a:off x="3981451"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6" name="Oval 606"/>
          <p:cNvSpPr>
            <a:spLocks noChangeArrowheads="1"/>
          </p:cNvSpPr>
          <p:nvPr/>
        </p:nvSpPr>
        <p:spPr bwMode="auto">
          <a:xfrm>
            <a:off x="3981451"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7" name="Oval 607"/>
          <p:cNvSpPr>
            <a:spLocks noChangeArrowheads="1"/>
          </p:cNvSpPr>
          <p:nvPr/>
        </p:nvSpPr>
        <p:spPr bwMode="auto">
          <a:xfrm>
            <a:off x="3981451"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8" name="Oval 608"/>
          <p:cNvSpPr>
            <a:spLocks noChangeArrowheads="1"/>
          </p:cNvSpPr>
          <p:nvPr/>
        </p:nvSpPr>
        <p:spPr bwMode="auto">
          <a:xfrm>
            <a:off x="3981451"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59" name="Oval 609"/>
          <p:cNvSpPr>
            <a:spLocks noChangeArrowheads="1"/>
          </p:cNvSpPr>
          <p:nvPr/>
        </p:nvSpPr>
        <p:spPr bwMode="auto">
          <a:xfrm>
            <a:off x="3981451"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0" name="Oval 610"/>
          <p:cNvSpPr>
            <a:spLocks noChangeArrowheads="1"/>
          </p:cNvSpPr>
          <p:nvPr/>
        </p:nvSpPr>
        <p:spPr bwMode="auto">
          <a:xfrm>
            <a:off x="3981451"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1" name="Oval 611"/>
          <p:cNvSpPr>
            <a:spLocks noChangeArrowheads="1"/>
          </p:cNvSpPr>
          <p:nvPr/>
        </p:nvSpPr>
        <p:spPr bwMode="auto">
          <a:xfrm>
            <a:off x="3981451"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2" name="Oval 612"/>
          <p:cNvSpPr>
            <a:spLocks noChangeArrowheads="1"/>
          </p:cNvSpPr>
          <p:nvPr/>
        </p:nvSpPr>
        <p:spPr bwMode="auto">
          <a:xfrm>
            <a:off x="3981451"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3" name="Oval 631"/>
          <p:cNvSpPr>
            <a:spLocks noChangeArrowheads="1"/>
          </p:cNvSpPr>
          <p:nvPr/>
        </p:nvSpPr>
        <p:spPr bwMode="auto">
          <a:xfrm>
            <a:off x="4017964" y="610235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4" name="Oval 632"/>
          <p:cNvSpPr>
            <a:spLocks noChangeArrowheads="1"/>
          </p:cNvSpPr>
          <p:nvPr/>
        </p:nvSpPr>
        <p:spPr bwMode="auto">
          <a:xfrm>
            <a:off x="4017964" y="61722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5" name="Oval 633"/>
          <p:cNvSpPr>
            <a:spLocks noChangeArrowheads="1"/>
          </p:cNvSpPr>
          <p:nvPr/>
        </p:nvSpPr>
        <p:spPr bwMode="auto">
          <a:xfrm>
            <a:off x="4017964" y="62436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6" name="Oval 634"/>
          <p:cNvSpPr>
            <a:spLocks noChangeArrowheads="1"/>
          </p:cNvSpPr>
          <p:nvPr/>
        </p:nvSpPr>
        <p:spPr bwMode="auto">
          <a:xfrm>
            <a:off x="4017964" y="63166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7" name="Oval 635"/>
          <p:cNvSpPr>
            <a:spLocks noChangeArrowheads="1"/>
          </p:cNvSpPr>
          <p:nvPr/>
        </p:nvSpPr>
        <p:spPr bwMode="auto">
          <a:xfrm>
            <a:off x="4017964" y="638333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8" name="Oval 636"/>
          <p:cNvSpPr>
            <a:spLocks noChangeArrowheads="1"/>
          </p:cNvSpPr>
          <p:nvPr/>
        </p:nvSpPr>
        <p:spPr bwMode="auto">
          <a:xfrm>
            <a:off x="4017964" y="64579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69" name="Oval 637"/>
          <p:cNvSpPr>
            <a:spLocks noChangeArrowheads="1"/>
          </p:cNvSpPr>
          <p:nvPr/>
        </p:nvSpPr>
        <p:spPr bwMode="auto">
          <a:xfrm>
            <a:off x="4017964" y="652780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0" name="Oval 638"/>
          <p:cNvSpPr>
            <a:spLocks noChangeArrowheads="1"/>
          </p:cNvSpPr>
          <p:nvPr/>
        </p:nvSpPr>
        <p:spPr bwMode="auto">
          <a:xfrm>
            <a:off x="4017964" y="65992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1" name="Oval 639"/>
          <p:cNvSpPr>
            <a:spLocks noChangeArrowheads="1"/>
          </p:cNvSpPr>
          <p:nvPr/>
        </p:nvSpPr>
        <p:spPr bwMode="auto">
          <a:xfrm>
            <a:off x="4017964" y="66722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2" name="Oval 657"/>
          <p:cNvSpPr>
            <a:spLocks noChangeArrowheads="1"/>
          </p:cNvSpPr>
          <p:nvPr/>
        </p:nvSpPr>
        <p:spPr bwMode="auto">
          <a:xfrm>
            <a:off x="4052889"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3" name="Oval 658"/>
          <p:cNvSpPr>
            <a:spLocks noChangeArrowheads="1"/>
          </p:cNvSpPr>
          <p:nvPr/>
        </p:nvSpPr>
        <p:spPr bwMode="auto">
          <a:xfrm>
            <a:off x="4052889"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4" name="Oval 659"/>
          <p:cNvSpPr>
            <a:spLocks noChangeArrowheads="1"/>
          </p:cNvSpPr>
          <p:nvPr/>
        </p:nvSpPr>
        <p:spPr bwMode="auto">
          <a:xfrm>
            <a:off x="4052889"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5" name="Oval 660"/>
          <p:cNvSpPr>
            <a:spLocks noChangeArrowheads="1"/>
          </p:cNvSpPr>
          <p:nvPr/>
        </p:nvSpPr>
        <p:spPr bwMode="auto">
          <a:xfrm>
            <a:off x="4052889"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6" name="Oval 661"/>
          <p:cNvSpPr>
            <a:spLocks noChangeArrowheads="1"/>
          </p:cNvSpPr>
          <p:nvPr/>
        </p:nvSpPr>
        <p:spPr bwMode="auto">
          <a:xfrm>
            <a:off x="4052889"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7" name="Oval 662"/>
          <p:cNvSpPr>
            <a:spLocks noChangeArrowheads="1"/>
          </p:cNvSpPr>
          <p:nvPr/>
        </p:nvSpPr>
        <p:spPr bwMode="auto">
          <a:xfrm>
            <a:off x="4052889"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8" name="Oval 663"/>
          <p:cNvSpPr>
            <a:spLocks noChangeArrowheads="1"/>
          </p:cNvSpPr>
          <p:nvPr/>
        </p:nvSpPr>
        <p:spPr bwMode="auto">
          <a:xfrm>
            <a:off x="4052889"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79" name="Oval 664"/>
          <p:cNvSpPr>
            <a:spLocks noChangeArrowheads="1"/>
          </p:cNvSpPr>
          <p:nvPr/>
        </p:nvSpPr>
        <p:spPr bwMode="auto">
          <a:xfrm>
            <a:off x="4052889"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0" name="Oval 665"/>
          <p:cNvSpPr>
            <a:spLocks noChangeArrowheads="1"/>
          </p:cNvSpPr>
          <p:nvPr/>
        </p:nvSpPr>
        <p:spPr bwMode="auto">
          <a:xfrm>
            <a:off x="4052889"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1" name="Oval 684"/>
          <p:cNvSpPr>
            <a:spLocks noChangeArrowheads="1"/>
          </p:cNvSpPr>
          <p:nvPr/>
        </p:nvSpPr>
        <p:spPr bwMode="auto">
          <a:xfrm>
            <a:off x="4087814" y="61023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2" name="Oval 685"/>
          <p:cNvSpPr>
            <a:spLocks noChangeArrowheads="1"/>
          </p:cNvSpPr>
          <p:nvPr/>
        </p:nvSpPr>
        <p:spPr bwMode="auto">
          <a:xfrm>
            <a:off x="4087814" y="61722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3" name="Oval 686"/>
          <p:cNvSpPr>
            <a:spLocks noChangeArrowheads="1"/>
          </p:cNvSpPr>
          <p:nvPr/>
        </p:nvSpPr>
        <p:spPr bwMode="auto">
          <a:xfrm>
            <a:off x="4087814" y="62436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4" name="Oval 687"/>
          <p:cNvSpPr>
            <a:spLocks noChangeArrowheads="1"/>
          </p:cNvSpPr>
          <p:nvPr/>
        </p:nvSpPr>
        <p:spPr bwMode="auto">
          <a:xfrm>
            <a:off x="4087814" y="63166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5" name="Oval 688"/>
          <p:cNvSpPr>
            <a:spLocks noChangeArrowheads="1"/>
          </p:cNvSpPr>
          <p:nvPr/>
        </p:nvSpPr>
        <p:spPr bwMode="auto">
          <a:xfrm>
            <a:off x="4087814" y="638333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6" name="Oval 689"/>
          <p:cNvSpPr>
            <a:spLocks noChangeArrowheads="1"/>
          </p:cNvSpPr>
          <p:nvPr/>
        </p:nvSpPr>
        <p:spPr bwMode="auto">
          <a:xfrm>
            <a:off x="4087814" y="64579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7" name="Oval 690"/>
          <p:cNvSpPr>
            <a:spLocks noChangeArrowheads="1"/>
          </p:cNvSpPr>
          <p:nvPr/>
        </p:nvSpPr>
        <p:spPr bwMode="auto">
          <a:xfrm>
            <a:off x="4087814" y="65278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8" name="Oval 691"/>
          <p:cNvSpPr>
            <a:spLocks noChangeArrowheads="1"/>
          </p:cNvSpPr>
          <p:nvPr/>
        </p:nvSpPr>
        <p:spPr bwMode="auto">
          <a:xfrm>
            <a:off x="4087814" y="65992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89" name="Oval 692"/>
          <p:cNvSpPr>
            <a:spLocks noChangeArrowheads="1"/>
          </p:cNvSpPr>
          <p:nvPr/>
        </p:nvSpPr>
        <p:spPr bwMode="auto">
          <a:xfrm>
            <a:off x="4087814" y="66722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0" name="Oval 710"/>
          <p:cNvSpPr>
            <a:spLocks noChangeArrowheads="1"/>
          </p:cNvSpPr>
          <p:nvPr/>
        </p:nvSpPr>
        <p:spPr bwMode="auto">
          <a:xfrm>
            <a:off x="4122738" y="60642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1" name="Oval 711"/>
          <p:cNvSpPr>
            <a:spLocks noChangeArrowheads="1"/>
          </p:cNvSpPr>
          <p:nvPr/>
        </p:nvSpPr>
        <p:spPr bwMode="auto">
          <a:xfrm>
            <a:off x="4122738" y="613568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2" name="Oval 712"/>
          <p:cNvSpPr>
            <a:spLocks noChangeArrowheads="1"/>
          </p:cNvSpPr>
          <p:nvPr/>
        </p:nvSpPr>
        <p:spPr bwMode="auto">
          <a:xfrm>
            <a:off x="4122738" y="620871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3" name="Oval 713"/>
          <p:cNvSpPr>
            <a:spLocks noChangeArrowheads="1"/>
          </p:cNvSpPr>
          <p:nvPr/>
        </p:nvSpPr>
        <p:spPr bwMode="auto">
          <a:xfrm>
            <a:off x="4122738" y="628015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4" name="Oval 714"/>
          <p:cNvSpPr>
            <a:spLocks noChangeArrowheads="1"/>
          </p:cNvSpPr>
          <p:nvPr/>
        </p:nvSpPr>
        <p:spPr bwMode="auto">
          <a:xfrm>
            <a:off x="4122738" y="6351589"/>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5" name="Oval 715"/>
          <p:cNvSpPr>
            <a:spLocks noChangeArrowheads="1"/>
          </p:cNvSpPr>
          <p:nvPr/>
        </p:nvSpPr>
        <p:spPr bwMode="auto">
          <a:xfrm>
            <a:off x="4122738" y="641985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6" name="Oval 716"/>
          <p:cNvSpPr>
            <a:spLocks noChangeArrowheads="1"/>
          </p:cNvSpPr>
          <p:nvPr/>
        </p:nvSpPr>
        <p:spPr bwMode="auto">
          <a:xfrm>
            <a:off x="4122738" y="649446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7" name="Oval 717"/>
          <p:cNvSpPr>
            <a:spLocks noChangeArrowheads="1"/>
          </p:cNvSpPr>
          <p:nvPr/>
        </p:nvSpPr>
        <p:spPr bwMode="auto">
          <a:xfrm>
            <a:off x="4122738" y="6564314"/>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8" name="Oval 718"/>
          <p:cNvSpPr>
            <a:spLocks noChangeArrowheads="1"/>
          </p:cNvSpPr>
          <p:nvPr/>
        </p:nvSpPr>
        <p:spPr bwMode="auto">
          <a:xfrm>
            <a:off x="4122738" y="66357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299" name="Oval 737"/>
          <p:cNvSpPr>
            <a:spLocks noChangeArrowheads="1"/>
          </p:cNvSpPr>
          <p:nvPr/>
        </p:nvSpPr>
        <p:spPr bwMode="auto">
          <a:xfrm>
            <a:off x="4159250" y="610235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0" name="Oval 738"/>
          <p:cNvSpPr>
            <a:spLocks noChangeArrowheads="1"/>
          </p:cNvSpPr>
          <p:nvPr/>
        </p:nvSpPr>
        <p:spPr bwMode="auto">
          <a:xfrm>
            <a:off x="4159250" y="61722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1" name="Oval 739"/>
          <p:cNvSpPr>
            <a:spLocks noChangeArrowheads="1"/>
          </p:cNvSpPr>
          <p:nvPr/>
        </p:nvSpPr>
        <p:spPr bwMode="auto">
          <a:xfrm>
            <a:off x="4159250" y="62436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2" name="Oval 740"/>
          <p:cNvSpPr>
            <a:spLocks noChangeArrowheads="1"/>
          </p:cNvSpPr>
          <p:nvPr/>
        </p:nvSpPr>
        <p:spPr bwMode="auto">
          <a:xfrm>
            <a:off x="4159250" y="63166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3" name="Oval 741"/>
          <p:cNvSpPr>
            <a:spLocks noChangeArrowheads="1"/>
          </p:cNvSpPr>
          <p:nvPr/>
        </p:nvSpPr>
        <p:spPr bwMode="auto">
          <a:xfrm>
            <a:off x="4159250" y="638333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4" name="Oval 742"/>
          <p:cNvSpPr>
            <a:spLocks noChangeArrowheads="1"/>
          </p:cNvSpPr>
          <p:nvPr/>
        </p:nvSpPr>
        <p:spPr bwMode="auto">
          <a:xfrm>
            <a:off x="4159250" y="64579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5" name="Oval 743"/>
          <p:cNvSpPr>
            <a:spLocks noChangeArrowheads="1"/>
          </p:cNvSpPr>
          <p:nvPr/>
        </p:nvSpPr>
        <p:spPr bwMode="auto">
          <a:xfrm>
            <a:off x="4159250" y="652780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6" name="Oval 744"/>
          <p:cNvSpPr>
            <a:spLocks noChangeArrowheads="1"/>
          </p:cNvSpPr>
          <p:nvPr/>
        </p:nvSpPr>
        <p:spPr bwMode="auto">
          <a:xfrm>
            <a:off x="4159250" y="65992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7" name="Oval 745"/>
          <p:cNvSpPr>
            <a:spLocks noChangeArrowheads="1"/>
          </p:cNvSpPr>
          <p:nvPr/>
        </p:nvSpPr>
        <p:spPr bwMode="auto">
          <a:xfrm>
            <a:off x="4159250" y="66722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8" name="Oval 763"/>
          <p:cNvSpPr>
            <a:spLocks noChangeArrowheads="1"/>
          </p:cNvSpPr>
          <p:nvPr/>
        </p:nvSpPr>
        <p:spPr bwMode="auto">
          <a:xfrm>
            <a:off x="4194176"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09" name="Oval 764"/>
          <p:cNvSpPr>
            <a:spLocks noChangeArrowheads="1"/>
          </p:cNvSpPr>
          <p:nvPr/>
        </p:nvSpPr>
        <p:spPr bwMode="auto">
          <a:xfrm>
            <a:off x="4194176"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0" name="Oval 765"/>
          <p:cNvSpPr>
            <a:spLocks noChangeArrowheads="1"/>
          </p:cNvSpPr>
          <p:nvPr/>
        </p:nvSpPr>
        <p:spPr bwMode="auto">
          <a:xfrm>
            <a:off x="4194176"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1" name="Oval 766"/>
          <p:cNvSpPr>
            <a:spLocks noChangeArrowheads="1"/>
          </p:cNvSpPr>
          <p:nvPr/>
        </p:nvSpPr>
        <p:spPr bwMode="auto">
          <a:xfrm>
            <a:off x="4194176"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2" name="Oval 767"/>
          <p:cNvSpPr>
            <a:spLocks noChangeArrowheads="1"/>
          </p:cNvSpPr>
          <p:nvPr/>
        </p:nvSpPr>
        <p:spPr bwMode="auto">
          <a:xfrm>
            <a:off x="4194176"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3" name="Oval 768"/>
          <p:cNvSpPr>
            <a:spLocks noChangeArrowheads="1"/>
          </p:cNvSpPr>
          <p:nvPr/>
        </p:nvSpPr>
        <p:spPr bwMode="auto">
          <a:xfrm>
            <a:off x="4194176"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4" name="Oval 769"/>
          <p:cNvSpPr>
            <a:spLocks noChangeArrowheads="1"/>
          </p:cNvSpPr>
          <p:nvPr/>
        </p:nvSpPr>
        <p:spPr bwMode="auto">
          <a:xfrm>
            <a:off x="4194176"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5" name="Oval 770"/>
          <p:cNvSpPr>
            <a:spLocks noChangeArrowheads="1"/>
          </p:cNvSpPr>
          <p:nvPr/>
        </p:nvSpPr>
        <p:spPr bwMode="auto">
          <a:xfrm>
            <a:off x="4194176"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6" name="Oval 771"/>
          <p:cNvSpPr>
            <a:spLocks noChangeArrowheads="1"/>
          </p:cNvSpPr>
          <p:nvPr/>
        </p:nvSpPr>
        <p:spPr bwMode="auto">
          <a:xfrm>
            <a:off x="4194176"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7" name="Oval 791"/>
          <p:cNvSpPr>
            <a:spLocks noChangeArrowheads="1"/>
          </p:cNvSpPr>
          <p:nvPr/>
        </p:nvSpPr>
        <p:spPr bwMode="auto">
          <a:xfrm>
            <a:off x="4230689" y="610235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8" name="Oval 792"/>
          <p:cNvSpPr>
            <a:spLocks noChangeArrowheads="1"/>
          </p:cNvSpPr>
          <p:nvPr/>
        </p:nvSpPr>
        <p:spPr bwMode="auto">
          <a:xfrm>
            <a:off x="4230689" y="61722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19" name="Oval 793"/>
          <p:cNvSpPr>
            <a:spLocks noChangeArrowheads="1"/>
          </p:cNvSpPr>
          <p:nvPr/>
        </p:nvSpPr>
        <p:spPr bwMode="auto">
          <a:xfrm>
            <a:off x="4230689" y="62436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0" name="Oval 794"/>
          <p:cNvSpPr>
            <a:spLocks noChangeArrowheads="1"/>
          </p:cNvSpPr>
          <p:nvPr/>
        </p:nvSpPr>
        <p:spPr bwMode="auto">
          <a:xfrm>
            <a:off x="4230689" y="63166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1" name="Oval 795"/>
          <p:cNvSpPr>
            <a:spLocks noChangeArrowheads="1"/>
          </p:cNvSpPr>
          <p:nvPr/>
        </p:nvSpPr>
        <p:spPr bwMode="auto">
          <a:xfrm>
            <a:off x="4230689" y="638333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2" name="Oval 796"/>
          <p:cNvSpPr>
            <a:spLocks noChangeArrowheads="1"/>
          </p:cNvSpPr>
          <p:nvPr/>
        </p:nvSpPr>
        <p:spPr bwMode="auto">
          <a:xfrm>
            <a:off x="4230689" y="64579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3" name="Oval 797"/>
          <p:cNvSpPr>
            <a:spLocks noChangeArrowheads="1"/>
          </p:cNvSpPr>
          <p:nvPr/>
        </p:nvSpPr>
        <p:spPr bwMode="auto">
          <a:xfrm>
            <a:off x="4230689" y="652780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4" name="Oval 798"/>
          <p:cNvSpPr>
            <a:spLocks noChangeArrowheads="1"/>
          </p:cNvSpPr>
          <p:nvPr/>
        </p:nvSpPr>
        <p:spPr bwMode="auto">
          <a:xfrm>
            <a:off x="4230689" y="65992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5" name="Oval 799"/>
          <p:cNvSpPr>
            <a:spLocks noChangeArrowheads="1"/>
          </p:cNvSpPr>
          <p:nvPr/>
        </p:nvSpPr>
        <p:spPr bwMode="auto">
          <a:xfrm>
            <a:off x="4230689" y="66722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6" name="Oval 817"/>
          <p:cNvSpPr>
            <a:spLocks noChangeArrowheads="1"/>
          </p:cNvSpPr>
          <p:nvPr/>
        </p:nvSpPr>
        <p:spPr bwMode="auto">
          <a:xfrm>
            <a:off x="4264026" y="60642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7" name="Oval 818"/>
          <p:cNvSpPr>
            <a:spLocks noChangeArrowheads="1"/>
          </p:cNvSpPr>
          <p:nvPr/>
        </p:nvSpPr>
        <p:spPr bwMode="auto">
          <a:xfrm>
            <a:off x="4264026" y="613568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8" name="Oval 819"/>
          <p:cNvSpPr>
            <a:spLocks noChangeArrowheads="1"/>
          </p:cNvSpPr>
          <p:nvPr/>
        </p:nvSpPr>
        <p:spPr bwMode="auto">
          <a:xfrm>
            <a:off x="4264026" y="62087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29" name="Oval 820"/>
          <p:cNvSpPr>
            <a:spLocks noChangeArrowheads="1"/>
          </p:cNvSpPr>
          <p:nvPr/>
        </p:nvSpPr>
        <p:spPr bwMode="auto">
          <a:xfrm>
            <a:off x="4264026" y="628015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0" name="Oval 821"/>
          <p:cNvSpPr>
            <a:spLocks noChangeArrowheads="1"/>
          </p:cNvSpPr>
          <p:nvPr/>
        </p:nvSpPr>
        <p:spPr bwMode="auto">
          <a:xfrm>
            <a:off x="4264026" y="63515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1" name="Oval 822"/>
          <p:cNvSpPr>
            <a:spLocks noChangeArrowheads="1"/>
          </p:cNvSpPr>
          <p:nvPr/>
        </p:nvSpPr>
        <p:spPr bwMode="auto">
          <a:xfrm>
            <a:off x="4264026" y="641985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2" name="Oval 823"/>
          <p:cNvSpPr>
            <a:spLocks noChangeArrowheads="1"/>
          </p:cNvSpPr>
          <p:nvPr/>
        </p:nvSpPr>
        <p:spPr bwMode="auto">
          <a:xfrm>
            <a:off x="4264026" y="64944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3" name="Oval 824"/>
          <p:cNvSpPr>
            <a:spLocks noChangeArrowheads="1"/>
          </p:cNvSpPr>
          <p:nvPr/>
        </p:nvSpPr>
        <p:spPr bwMode="auto">
          <a:xfrm>
            <a:off x="4264026" y="65643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4" name="Oval 825"/>
          <p:cNvSpPr>
            <a:spLocks noChangeArrowheads="1"/>
          </p:cNvSpPr>
          <p:nvPr/>
        </p:nvSpPr>
        <p:spPr bwMode="auto">
          <a:xfrm>
            <a:off x="4264026" y="66357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5" name="Oval 844"/>
          <p:cNvSpPr>
            <a:spLocks noChangeArrowheads="1"/>
          </p:cNvSpPr>
          <p:nvPr/>
        </p:nvSpPr>
        <p:spPr bwMode="auto">
          <a:xfrm>
            <a:off x="4300538" y="610235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6" name="Oval 845"/>
          <p:cNvSpPr>
            <a:spLocks noChangeArrowheads="1"/>
          </p:cNvSpPr>
          <p:nvPr/>
        </p:nvSpPr>
        <p:spPr bwMode="auto">
          <a:xfrm>
            <a:off x="4300538" y="617220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7" name="Oval 846"/>
          <p:cNvSpPr>
            <a:spLocks noChangeArrowheads="1"/>
          </p:cNvSpPr>
          <p:nvPr/>
        </p:nvSpPr>
        <p:spPr bwMode="auto">
          <a:xfrm>
            <a:off x="4300538" y="624363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8" name="Oval 847"/>
          <p:cNvSpPr>
            <a:spLocks noChangeArrowheads="1"/>
          </p:cNvSpPr>
          <p:nvPr/>
        </p:nvSpPr>
        <p:spPr bwMode="auto">
          <a:xfrm>
            <a:off x="4300538" y="631666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39" name="Oval 848"/>
          <p:cNvSpPr>
            <a:spLocks noChangeArrowheads="1"/>
          </p:cNvSpPr>
          <p:nvPr/>
        </p:nvSpPr>
        <p:spPr bwMode="auto">
          <a:xfrm>
            <a:off x="4300538" y="6383338"/>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0" name="Oval 849"/>
          <p:cNvSpPr>
            <a:spLocks noChangeArrowheads="1"/>
          </p:cNvSpPr>
          <p:nvPr/>
        </p:nvSpPr>
        <p:spPr bwMode="auto">
          <a:xfrm>
            <a:off x="4300538" y="64579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1" name="Oval 850"/>
          <p:cNvSpPr>
            <a:spLocks noChangeArrowheads="1"/>
          </p:cNvSpPr>
          <p:nvPr/>
        </p:nvSpPr>
        <p:spPr bwMode="auto">
          <a:xfrm>
            <a:off x="4300538" y="6527800"/>
            <a:ext cx="23812"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2" name="Oval 851"/>
          <p:cNvSpPr>
            <a:spLocks noChangeArrowheads="1"/>
          </p:cNvSpPr>
          <p:nvPr/>
        </p:nvSpPr>
        <p:spPr bwMode="auto">
          <a:xfrm>
            <a:off x="4300538" y="6599238"/>
            <a:ext cx="23812"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3" name="Oval 852"/>
          <p:cNvSpPr>
            <a:spLocks noChangeArrowheads="1"/>
          </p:cNvSpPr>
          <p:nvPr/>
        </p:nvSpPr>
        <p:spPr bwMode="auto">
          <a:xfrm>
            <a:off x="4300538" y="667226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4" name="Oval 870"/>
          <p:cNvSpPr>
            <a:spLocks noChangeArrowheads="1"/>
          </p:cNvSpPr>
          <p:nvPr/>
        </p:nvSpPr>
        <p:spPr bwMode="auto">
          <a:xfrm>
            <a:off x="4335464"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5" name="Oval 871"/>
          <p:cNvSpPr>
            <a:spLocks noChangeArrowheads="1"/>
          </p:cNvSpPr>
          <p:nvPr/>
        </p:nvSpPr>
        <p:spPr bwMode="auto">
          <a:xfrm>
            <a:off x="4335464"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6" name="Oval 872"/>
          <p:cNvSpPr>
            <a:spLocks noChangeArrowheads="1"/>
          </p:cNvSpPr>
          <p:nvPr/>
        </p:nvSpPr>
        <p:spPr bwMode="auto">
          <a:xfrm>
            <a:off x="4335464"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7" name="Oval 873"/>
          <p:cNvSpPr>
            <a:spLocks noChangeArrowheads="1"/>
          </p:cNvSpPr>
          <p:nvPr/>
        </p:nvSpPr>
        <p:spPr bwMode="auto">
          <a:xfrm>
            <a:off x="4335464"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8" name="Oval 874"/>
          <p:cNvSpPr>
            <a:spLocks noChangeArrowheads="1"/>
          </p:cNvSpPr>
          <p:nvPr/>
        </p:nvSpPr>
        <p:spPr bwMode="auto">
          <a:xfrm>
            <a:off x="4335464"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49" name="Oval 875"/>
          <p:cNvSpPr>
            <a:spLocks noChangeArrowheads="1"/>
          </p:cNvSpPr>
          <p:nvPr/>
        </p:nvSpPr>
        <p:spPr bwMode="auto">
          <a:xfrm>
            <a:off x="4335464"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0" name="Oval 876"/>
          <p:cNvSpPr>
            <a:spLocks noChangeArrowheads="1"/>
          </p:cNvSpPr>
          <p:nvPr/>
        </p:nvSpPr>
        <p:spPr bwMode="auto">
          <a:xfrm>
            <a:off x="4335464"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1" name="Oval 877"/>
          <p:cNvSpPr>
            <a:spLocks noChangeArrowheads="1"/>
          </p:cNvSpPr>
          <p:nvPr/>
        </p:nvSpPr>
        <p:spPr bwMode="auto">
          <a:xfrm>
            <a:off x="4335464"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2" name="Oval 878"/>
          <p:cNvSpPr>
            <a:spLocks noChangeArrowheads="1"/>
          </p:cNvSpPr>
          <p:nvPr/>
        </p:nvSpPr>
        <p:spPr bwMode="auto">
          <a:xfrm>
            <a:off x="4335464"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3" name="Oval 897"/>
          <p:cNvSpPr>
            <a:spLocks noChangeArrowheads="1"/>
          </p:cNvSpPr>
          <p:nvPr/>
        </p:nvSpPr>
        <p:spPr bwMode="auto">
          <a:xfrm>
            <a:off x="4371975" y="610235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4" name="Oval 898"/>
          <p:cNvSpPr>
            <a:spLocks noChangeArrowheads="1"/>
          </p:cNvSpPr>
          <p:nvPr/>
        </p:nvSpPr>
        <p:spPr bwMode="auto">
          <a:xfrm>
            <a:off x="4371975" y="617220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5" name="Oval 899"/>
          <p:cNvSpPr>
            <a:spLocks noChangeArrowheads="1"/>
          </p:cNvSpPr>
          <p:nvPr/>
        </p:nvSpPr>
        <p:spPr bwMode="auto">
          <a:xfrm>
            <a:off x="4371975" y="62436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6" name="Oval 900"/>
          <p:cNvSpPr>
            <a:spLocks noChangeArrowheads="1"/>
          </p:cNvSpPr>
          <p:nvPr/>
        </p:nvSpPr>
        <p:spPr bwMode="auto">
          <a:xfrm>
            <a:off x="4371975" y="63166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7" name="Oval 901"/>
          <p:cNvSpPr>
            <a:spLocks noChangeArrowheads="1"/>
          </p:cNvSpPr>
          <p:nvPr/>
        </p:nvSpPr>
        <p:spPr bwMode="auto">
          <a:xfrm>
            <a:off x="4371975" y="6383338"/>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8" name="Oval 902"/>
          <p:cNvSpPr>
            <a:spLocks noChangeArrowheads="1"/>
          </p:cNvSpPr>
          <p:nvPr/>
        </p:nvSpPr>
        <p:spPr bwMode="auto">
          <a:xfrm>
            <a:off x="4371975" y="64579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59" name="Oval 903"/>
          <p:cNvSpPr>
            <a:spLocks noChangeArrowheads="1"/>
          </p:cNvSpPr>
          <p:nvPr/>
        </p:nvSpPr>
        <p:spPr bwMode="auto">
          <a:xfrm>
            <a:off x="4371975" y="652780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0" name="Oval 904"/>
          <p:cNvSpPr>
            <a:spLocks noChangeArrowheads="1"/>
          </p:cNvSpPr>
          <p:nvPr/>
        </p:nvSpPr>
        <p:spPr bwMode="auto">
          <a:xfrm>
            <a:off x="4371975" y="659923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1" name="Oval 905"/>
          <p:cNvSpPr>
            <a:spLocks noChangeArrowheads="1"/>
          </p:cNvSpPr>
          <p:nvPr/>
        </p:nvSpPr>
        <p:spPr bwMode="auto">
          <a:xfrm>
            <a:off x="4371975" y="667226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2" name="Oval 923"/>
          <p:cNvSpPr>
            <a:spLocks noChangeArrowheads="1"/>
          </p:cNvSpPr>
          <p:nvPr/>
        </p:nvSpPr>
        <p:spPr bwMode="auto">
          <a:xfrm>
            <a:off x="4406901" y="60642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3" name="Oval 924"/>
          <p:cNvSpPr>
            <a:spLocks noChangeArrowheads="1"/>
          </p:cNvSpPr>
          <p:nvPr/>
        </p:nvSpPr>
        <p:spPr bwMode="auto">
          <a:xfrm>
            <a:off x="4406901" y="613568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4" name="Oval 925"/>
          <p:cNvSpPr>
            <a:spLocks noChangeArrowheads="1"/>
          </p:cNvSpPr>
          <p:nvPr/>
        </p:nvSpPr>
        <p:spPr bwMode="auto">
          <a:xfrm>
            <a:off x="4406901" y="62087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5" name="Oval 926"/>
          <p:cNvSpPr>
            <a:spLocks noChangeArrowheads="1"/>
          </p:cNvSpPr>
          <p:nvPr/>
        </p:nvSpPr>
        <p:spPr bwMode="auto">
          <a:xfrm>
            <a:off x="4406901" y="62801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6" name="Oval 927"/>
          <p:cNvSpPr>
            <a:spLocks noChangeArrowheads="1"/>
          </p:cNvSpPr>
          <p:nvPr/>
        </p:nvSpPr>
        <p:spPr bwMode="auto">
          <a:xfrm>
            <a:off x="4406901" y="63515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7" name="Oval 928"/>
          <p:cNvSpPr>
            <a:spLocks noChangeArrowheads="1"/>
          </p:cNvSpPr>
          <p:nvPr/>
        </p:nvSpPr>
        <p:spPr bwMode="auto">
          <a:xfrm>
            <a:off x="4406901" y="641985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8" name="Oval 929"/>
          <p:cNvSpPr>
            <a:spLocks noChangeArrowheads="1"/>
          </p:cNvSpPr>
          <p:nvPr/>
        </p:nvSpPr>
        <p:spPr bwMode="auto">
          <a:xfrm>
            <a:off x="4406901" y="649446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69" name="Oval 930"/>
          <p:cNvSpPr>
            <a:spLocks noChangeArrowheads="1"/>
          </p:cNvSpPr>
          <p:nvPr/>
        </p:nvSpPr>
        <p:spPr bwMode="auto">
          <a:xfrm>
            <a:off x="4406901" y="6564314"/>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0" name="Oval 931"/>
          <p:cNvSpPr>
            <a:spLocks noChangeArrowheads="1"/>
          </p:cNvSpPr>
          <p:nvPr/>
        </p:nvSpPr>
        <p:spPr bwMode="auto">
          <a:xfrm>
            <a:off x="4406901" y="66357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1" name="Oval 950"/>
          <p:cNvSpPr>
            <a:spLocks noChangeArrowheads="1"/>
          </p:cNvSpPr>
          <p:nvPr/>
        </p:nvSpPr>
        <p:spPr bwMode="auto">
          <a:xfrm>
            <a:off x="4443414" y="610235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2" name="Oval 951"/>
          <p:cNvSpPr>
            <a:spLocks noChangeArrowheads="1"/>
          </p:cNvSpPr>
          <p:nvPr/>
        </p:nvSpPr>
        <p:spPr bwMode="auto">
          <a:xfrm>
            <a:off x="4443414" y="617220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3" name="Oval 952"/>
          <p:cNvSpPr>
            <a:spLocks noChangeArrowheads="1"/>
          </p:cNvSpPr>
          <p:nvPr/>
        </p:nvSpPr>
        <p:spPr bwMode="auto">
          <a:xfrm>
            <a:off x="4443414" y="62436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4" name="Oval 953"/>
          <p:cNvSpPr>
            <a:spLocks noChangeArrowheads="1"/>
          </p:cNvSpPr>
          <p:nvPr/>
        </p:nvSpPr>
        <p:spPr bwMode="auto">
          <a:xfrm>
            <a:off x="4443414" y="63166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5" name="Oval 954"/>
          <p:cNvSpPr>
            <a:spLocks noChangeArrowheads="1"/>
          </p:cNvSpPr>
          <p:nvPr/>
        </p:nvSpPr>
        <p:spPr bwMode="auto">
          <a:xfrm>
            <a:off x="4443414" y="6383338"/>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6" name="Oval 955"/>
          <p:cNvSpPr>
            <a:spLocks noChangeArrowheads="1"/>
          </p:cNvSpPr>
          <p:nvPr/>
        </p:nvSpPr>
        <p:spPr bwMode="auto">
          <a:xfrm>
            <a:off x="4443414" y="64579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7" name="Oval 956"/>
          <p:cNvSpPr>
            <a:spLocks noChangeArrowheads="1"/>
          </p:cNvSpPr>
          <p:nvPr/>
        </p:nvSpPr>
        <p:spPr bwMode="auto">
          <a:xfrm>
            <a:off x="4443414" y="6527800"/>
            <a:ext cx="20637"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8" name="Oval 957"/>
          <p:cNvSpPr>
            <a:spLocks noChangeArrowheads="1"/>
          </p:cNvSpPr>
          <p:nvPr/>
        </p:nvSpPr>
        <p:spPr bwMode="auto">
          <a:xfrm>
            <a:off x="4443414" y="6599238"/>
            <a:ext cx="20637"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79" name="Oval 958"/>
          <p:cNvSpPr>
            <a:spLocks noChangeArrowheads="1"/>
          </p:cNvSpPr>
          <p:nvPr/>
        </p:nvSpPr>
        <p:spPr bwMode="auto">
          <a:xfrm>
            <a:off x="4443414" y="6672264"/>
            <a:ext cx="20637"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0" name="Oval 976"/>
          <p:cNvSpPr>
            <a:spLocks noChangeArrowheads="1"/>
          </p:cNvSpPr>
          <p:nvPr/>
        </p:nvSpPr>
        <p:spPr bwMode="auto">
          <a:xfrm>
            <a:off x="4476751" y="60642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1" name="Oval 977"/>
          <p:cNvSpPr>
            <a:spLocks noChangeArrowheads="1"/>
          </p:cNvSpPr>
          <p:nvPr/>
        </p:nvSpPr>
        <p:spPr bwMode="auto">
          <a:xfrm>
            <a:off x="4476751" y="6135688"/>
            <a:ext cx="23813"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2" name="Oval 978"/>
          <p:cNvSpPr>
            <a:spLocks noChangeArrowheads="1"/>
          </p:cNvSpPr>
          <p:nvPr/>
        </p:nvSpPr>
        <p:spPr bwMode="auto">
          <a:xfrm>
            <a:off x="4476751" y="62087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3" name="Oval 979"/>
          <p:cNvSpPr>
            <a:spLocks noChangeArrowheads="1"/>
          </p:cNvSpPr>
          <p:nvPr/>
        </p:nvSpPr>
        <p:spPr bwMode="auto">
          <a:xfrm>
            <a:off x="4476751" y="6280150"/>
            <a:ext cx="23813"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4" name="Oval 980"/>
          <p:cNvSpPr>
            <a:spLocks noChangeArrowheads="1"/>
          </p:cNvSpPr>
          <p:nvPr/>
        </p:nvSpPr>
        <p:spPr bwMode="auto">
          <a:xfrm>
            <a:off x="4476751" y="63515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5" name="Oval 981"/>
          <p:cNvSpPr>
            <a:spLocks noChangeArrowheads="1"/>
          </p:cNvSpPr>
          <p:nvPr/>
        </p:nvSpPr>
        <p:spPr bwMode="auto">
          <a:xfrm>
            <a:off x="4476751" y="6419850"/>
            <a:ext cx="23813"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6" name="Oval 982"/>
          <p:cNvSpPr>
            <a:spLocks noChangeArrowheads="1"/>
          </p:cNvSpPr>
          <p:nvPr/>
        </p:nvSpPr>
        <p:spPr bwMode="auto">
          <a:xfrm>
            <a:off x="4476751" y="649446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7" name="Oval 983"/>
          <p:cNvSpPr>
            <a:spLocks noChangeArrowheads="1"/>
          </p:cNvSpPr>
          <p:nvPr/>
        </p:nvSpPr>
        <p:spPr bwMode="auto">
          <a:xfrm>
            <a:off x="4476751" y="6564314"/>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8" name="Oval 984"/>
          <p:cNvSpPr>
            <a:spLocks noChangeArrowheads="1"/>
          </p:cNvSpPr>
          <p:nvPr/>
        </p:nvSpPr>
        <p:spPr bwMode="auto">
          <a:xfrm>
            <a:off x="4476751" y="6635751"/>
            <a:ext cx="23813"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89" name="Oval 1004"/>
          <p:cNvSpPr>
            <a:spLocks noChangeArrowheads="1"/>
          </p:cNvSpPr>
          <p:nvPr/>
        </p:nvSpPr>
        <p:spPr bwMode="auto">
          <a:xfrm>
            <a:off x="4549775" y="60642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0" name="Oval 1005"/>
          <p:cNvSpPr>
            <a:spLocks noChangeArrowheads="1"/>
          </p:cNvSpPr>
          <p:nvPr/>
        </p:nvSpPr>
        <p:spPr bwMode="auto">
          <a:xfrm>
            <a:off x="4549775" y="6135688"/>
            <a:ext cx="20638"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1" name="Oval 1006"/>
          <p:cNvSpPr>
            <a:spLocks noChangeArrowheads="1"/>
          </p:cNvSpPr>
          <p:nvPr/>
        </p:nvSpPr>
        <p:spPr bwMode="auto">
          <a:xfrm>
            <a:off x="4549775" y="62087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2" name="Oval 1007"/>
          <p:cNvSpPr>
            <a:spLocks noChangeArrowheads="1"/>
          </p:cNvSpPr>
          <p:nvPr/>
        </p:nvSpPr>
        <p:spPr bwMode="auto">
          <a:xfrm>
            <a:off x="4549775" y="628015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3" name="Oval 1008"/>
          <p:cNvSpPr>
            <a:spLocks noChangeArrowheads="1"/>
          </p:cNvSpPr>
          <p:nvPr/>
        </p:nvSpPr>
        <p:spPr bwMode="auto">
          <a:xfrm>
            <a:off x="4549775" y="6351589"/>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4" name="Oval 1009"/>
          <p:cNvSpPr>
            <a:spLocks noChangeArrowheads="1"/>
          </p:cNvSpPr>
          <p:nvPr/>
        </p:nvSpPr>
        <p:spPr bwMode="auto">
          <a:xfrm>
            <a:off x="4549775" y="6419850"/>
            <a:ext cx="20638"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5" name="Oval 1010"/>
          <p:cNvSpPr>
            <a:spLocks noChangeArrowheads="1"/>
          </p:cNvSpPr>
          <p:nvPr/>
        </p:nvSpPr>
        <p:spPr bwMode="auto">
          <a:xfrm>
            <a:off x="4549775" y="649446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6" name="Oval 1011"/>
          <p:cNvSpPr>
            <a:spLocks noChangeArrowheads="1"/>
          </p:cNvSpPr>
          <p:nvPr/>
        </p:nvSpPr>
        <p:spPr bwMode="auto">
          <a:xfrm>
            <a:off x="4549775" y="6564314"/>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7" name="Oval 1012"/>
          <p:cNvSpPr>
            <a:spLocks noChangeArrowheads="1"/>
          </p:cNvSpPr>
          <p:nvPr/>
        </p:nvSpPr>
        <p:spPr bwMode="auto">
          <a:xfrm>
            <a:off x="4549775" y="66357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8" name="Oval 1031"/>
          <p:cNvSpPr>
            <a:spLocks noChangeArrowheads="1"/>
          </p:cNvSpPr>
          <p:nvPr/>
        </p:nvSpPr>
        <p:spPr bwMode="auto">
          <a:xfrm>
            <a:off x="4513264" y="610235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399" name="Oval 1032"/>
          <p:cNvSpPr>
            <a:spLocks noChangeArrowheads="1"/>
          </p:cNvSpPr>
          <p:nvPr/>
        </p:nvSpPr>
        <p:spPr bwMode="auto">
          <a:xfrm>
            <a:off x="4513264" y="617220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0" name="Oval 1033"/>
          <p:cNvSpPr>
            <a:spLocks noChangeArrowheads="1"/>
          </p:cNvSpPr>
          <p:nvPr/>
        </p:nvSpPr>
        <p:spPr bwMode="auto">
          <a:xfrm>
            <a:off x="4513264" y="62436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1" name="Oval 1034"/>
          <p:cNvSpPr>
            <a:spLocks noChangeArrowheads="1"/>
          </p:cNvSpPr>
          <p:nvPr/>
        </p:nvSpPr>
        <p:spPr bwMode="auto">
          <a:xfrm>
            <a:off x="4513264" y="63166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2" name="Oval 1035"/>
          <p:cNvSpPr>
            <a:spLocks noChangeArrowheads="1"/>
          </p:cNvSpPr>
          <p:nvPr/>
        </p:nvSpPr>
        <p:spPr bwMode="auto">
          <a:xfrm>
            <a:off x="4513264" y="6383338"/>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3" name="Oval 1036"/>
          <p:cNvSpPr>
            <a:spLocks noChangeArrowheads="1"/>
          </p:cNvSpPr>
          <p:nvPr/>
        </p:nvSpPr>
        <p:spPr bwMode="auto">
          <a:xfrm>
            <a:off x="4513264" y="64579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4" name="Oval 1037"/>
          <p:cNvSpPr>
            <a:spLocks noChangeArrowheads="1"/>
          </p:cNvSpPr>
          <p:nvPr/>
        </p:nvSpPr>
        <p:spPr bwMode="auto">
          <a:xfrm>
            <a:off x="4513264" y="6527800"/>
            <a:ext cx="22225" cy="31750"/>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5" name="Oval 1038"/>
          <p:cNvSpPr>
            <a:spLocks noChangeArrowheads="1"/>
          </p:cNvSpPr>
          <p:nvPr/>
        </p:nvSpPr>
        <p:spPr bwMode="auto">
          <a:xfrm>
            <a:off x="4513264" y="6599238"/>
            <a:ext cx="22225" cy="30162"/>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6" name="Oval 1039"/>
          <p:cNvSpPr>
            <a:spLocks noChangeArrowheads="1"/>
          </p:cNvSpPr>
          <p:nvPr/>
        </p:nvSpPr>
        <p:spPr bwMode="auto">
          <a:xfrm>
            <a:off x="4513264" y="667226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7" name="Oval 611"/>
          <p:cNvSpPr>
            <a:spLocks noChangeArrowheads="1"/>
          </p:cNvSpPr>
          <p:nvPr/>
        </p:nvSpPr>
        <p:spPr bwMode="auto">
          <a:xfrm>
            <a:off x="3981451"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8" name="Oval 612"/>
          <p:cNvSpPr>
            <a:spLocks noChangeArrowheads="1"/>
          </p:cNvSpPr>
          <p:nvPr/>
        </p:nvSpPr>
        <p:spPr bwMode="auto">
          <a:xfrm>
            <a:off x="3981451"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09" name="Oval 638"/>
          <p:cNvSpPr>
            <a:spLocks noChangeArrowheads="1"/>
          </p:cNvSpPr>
          <p:nvPr/>
        </p:nvSpPr>
        <p:spPr bwMode="auto">
          <a:xfrm>
            <a:off x="4017964" y="67437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0" name="Oval 639"/>
          <p:cNvSpPr>
            <a:spLocks noChangeArrowheads="1"/>
          </p:cNvSpPr>
          <p:nvPr/>
        </p:nvSpPr>
        <p:spPr bwMode="auto">
          <a:xfrm>
            <a:off x="4017964" y="68135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1" name="Oval 664"/>
          <p:cNvSpPr>
            <a:spLocks noChangeArrowheads="1"/>
          </p:cNvSpPr>
          <p:nvPr/>
        </p:nvSpPr>
        <p:spPr bwMode="auto">
          <a:xfrm>
            <a:off x="4052889"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2" name="Oval 665"/>
          <p:cNvSpPr>
            <a:spLocks noChangeArrowheads="1"/>
          </p:cNvSpPr>
          <p:nvPr/>
        </p:nvSpPr>
        <p:spPr bwMode="auto">
          <a:xfrm>
            <a:off x="4052889"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3" name="Oval 691"/>
          <p:cNvSpPr>
            <a:spLocks noChangeArrowheads="1"/>
          </p:cNvSpPr>
          <p:nvPr/>
        </p:nvSpPr>
        <p:spPr bwMode="auto">
          <a:xfrm>
            <a:off x="4087814" y="67437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4" name="Oval 692"/>
          <p:cNvSpPr>
            <a:spLocks noChangeArrowheads="1"/>
          </p:cNvSpPr>
          <p:nvPr/>
        </p:nvSpPr>
        <p:spPr bwMode="auto">
          <a:xfrm>
            <a:off x="4087814" y="68135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5" name="Oval 717"/>
          <p:cNvSpPr>
            <a:spLocks noChangeArrowheads="1"/>
          </p:cNvSpPr>
          <p:nvPr/>
        </p:nvSpPr>
        <p:spPr bwMode="auto">
          <a:xfrm>
            <a:off x="4122738" y="6707189"/>
            <a:ext cx="23812"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6" name="Oval 718"/>
          <p:cNvSpPr>
            <a:spLocks noChangeArrowheads="1"/>
          </p:cNvSpPr>
          <p:nvPr/>
        </p:nvSpPr>
        <p:spPr bwMode="auto">
          <a:xfrm>
            <a:off x="4122738" y="6780214"/>
            <a:ext cx="23812"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7" name="Oval 744"/>
          <p:cNvSpPr>
            <a:spLocks noChangeArrowheads="1"/>
          </p:cNvSpPr>
          <p:nvPr/>
        </p:nvSpPr>
        <p:spPr bwMode="auto">
          <a:xfrm>
            <a:off x="4159250" y="67437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8" name="Oval 745"/>
          <p:cNvSpPr>
            <a:spLocks noChangeArrowheads="1"/>
          </p:cNvSpPr>
          <p:nvPr/>
        </p:nvSpPr>
        <p:spPr bwMode="auto">
          <a:xfrm>
            <a:off x="4159250" y="68135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19" name="Oval 770"/>
          <p:cNvSpPr>
            <a:spLocks noChangeArrowheads="1"/>
          </p:cNvSpPr>
          <p:nvPr/>
        </p:nvSpPr>
        <p:spPr bwMode="auto">
          <a:xfrm>
            <a:off x="4194176"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0" name="Oval 771"/>
          <p:cNvSpPr>
            <a:spLocks noChangeArrowheads="1"/>
          </p:cNvSpPr>
          <p:nvPr/>
        </p:nvSpPr>
        <p:spPr bwMode="auto">
          <a:xfrm>
            <a:off x="4194176"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1" name="Oval 798"/>
          <p:cNvSpPr>
            <a:spLocks noChangeArrowheads="1"/>
          </p:cNvSpPr>
          <p:nvPr/>
        </p:nvSpPr>
        <p:spPr bwMode="auto">
          <a:xfrm>
            <a:off x="4230689" y="67437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2" name="Oval 799"/>
          <p:cNvSpPr>
            <a:spLocks noChangeArrowheads="1"/>
          </p:cNvSpPr>
          <p:nvPr/>
        </p:nvSpPr>
        <p:spPr bwMode="auto">
          <a:xfrm>
            <a:off x="4230689" y="68135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3" name="Oval 824"/>
          <p:cNvSpPr>
            <a:spLocks noChangeArrowheads="1"/>
          </p:cNvSpPr>
          <p:nvPr/>
        </p:nvSpPr>
        <p:spPr bwMode="auto">
          <a:xfrm>
            <a:off x="4264026" y="67071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4" name="Oval 825"/>
          <p:cNvSpPr>
            <a:spLocks noChangeArrowheads="1"/>
          </p:cNvSpPr>
          <p:nvPr/>
        </p:nvSpPr>
        <p:spPr bwMode="auto">
          <a:xfrm>
            <a:off x="4264026" y="6780214"/>
            <a:ext cx="23813"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5" name="Oval 851"/>
          <p:cNvSpPr>
            <a:spLocks noChangeArrowheads="1"/>
          </p:cNvSpPr>
          <p:nvPr/>
        </p:nvSpPr>
        <p:spPr bwMode="auto">
          <a:xfrm>
            <a:off x="4300538" y="6743700"/>
            <a:ext cx="23812"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6" name="Oval 852"/>
          <p:cNvSpPr>
            <a:spLocks noChangeArrowheads="1"/>
          </p:cNvSpPr>
          <p:nvPr/>
        </p:nvSpPr>
        <p:spPr bwMode="auto">
          <a:xfrm>
            <a:off x="4300538" y="6813551"/>
            <a:ext cx="23812"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7" name="Oval 877"/>
          <p:cNvSpPr>
            <a:spLocks noChangeArrowheads="1"/>
          </p:cNvSpPr>
          <p:nvPr/>
        </p:nvSpPr>
        <p:spPr bwMode="auto">
          <a:xfrm>
            <a:off x="4335464"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8" name="Oval 878"/>
          <p:cNvSpPr>
            <a:spLocks noChangeArrowheads="1"/>
          </p:cNvSpPr>
          <p:nvPr/>
        </p:nvSpPr>
        <p:spPr bwMode="auto">
          <a:xfrm>
            <a:off x="4335464"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29" name="Oval 904"/>
          <p:cNvSpPr>
            <a:spLocks noChangeArrowheads="1"/>
          </p:cNvSpPr>
          <p:nvPr/>
        </p:nvSpPr>
        <p:spPr bwMode="auto">
          <a:xfrm>
            <a:off x="4371975" y="6743700"/>
            <a:ext cx="20638"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0" name="Oval 905"/>
          <p:cNvSpPr>
            <a:spLocks noChangeArrowheads="1"/>
          </p:cNvSpPr>
          <p:nvPr/>
        </p:nvSpPr>
        <p:spPr bwMode="auto">
          <a:xfrm>
            <a:off x="4371975" y="6813551"/>
            <a:ext cx="20638"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1" name="Oval 930"/>
          <p:cNvSpPr>
            <a:spLocks noChangeArrowheads="1"/>
          </p:cNvSpPr>
          <p:nvPr/>
        </p:nvSpPr>
        <p:spPr bwMode="auto">
          <a:xfrm>
            <a:off x="4406901" y="6707189"/>
            <a:ext cx="22225"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2" name="Oval 931"/>
          <p:cNvSpPr>
            <a:spLocks noChangeArrowheads="1"/>
          </p:cNvSpPr>
          <p:nvPr/>
        </p:nvSpPr>
        <p:spPr bwMode="auto">
          <a:xfrm>
            <a:off x="4406901" y="6780214"/>
            <a:ext cx="22225"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3" name="Oval 957"/>
          <p:cNvSpPr>
            <a:spLocks noChangeArrowheads="1"/>
          </p:cNvSpPr>
          <p:nvPr/>
        </p:nvSpPr>
        <p:spPr bwMode="auto">
          <a:xfrm>
            <a:off x="4443414" y="6743700"/>
            <a:ext cx="20637"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4" name="Oval 958"/>
          <p:cNvSpPr>
            <a:spLocks noChangeArrowheads="1"/>
          </p:cNvSpPr>
          <p:nvPr/>
        </p:nvSpPr>
        <p:spPr bwMode="auto">
          <a:xfrm>
            <a:off x="4443414" y="6813551"/>
            <a:ext cx="20637"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5" name="Oval 983"/>
          <p:cNvSpPr>
            <a:spLocks noChangeArrowheads="1"/>
          </p:cNvSpPr>
          <p:nvPr/>
        </p:nvSpPr>
        <p:spPr bwMode="auto">
          <a:xfrm>
            <a:off x="4476751" y="6707189"/>
            <a:ext cx="23813"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6" name="Oval 984"/>
          <p:cNvSpPr>
            <a:spLocks noChangeArrowheads="1"/>
          </p:cNvSpPr>
          <p:nvPr/>
        </p:nvSpPr>
        <p:spPr bwMode="auto">
          <a:xfrm>
            <a:off x="4476751" y="6780214"/>
            <a:ext cx="23813"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7" name="Oval 1011"/>
          <p:cNvSpPr>
            <a:spLocks noChangeArrowheads="1"/>
          </p:cNvSpPr>
          <p:nvPr/>
        </p:nvSpPr>
        <p:spPr bwMode="auto">
          <a:xfrm>
            <a:off x="4549775" y="6707189"/>
            <a:ext cx="20638" cy="28575"/>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8" name="Oval 1012"/>
          <p:cNvSpPr>
            <a:spLocks noChangeArrowheads="1"/>
          </p:cNvSpPr>
          <p:nvPr/>
        </p:nvSpPr>
        <p:spPr bwMode="auto">
          <a:xfrm>
            <a:off x="4549775" y="6780214"/>
            <a:ext cx="20638" cy="2698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39" name="Oval 1038"/>
          <p:cNvSpPr>
            <a:spLocks noChangeArrowheads="1"/>
          </p:cNvSpPr>
          <p:nvPr/>
        </p:nvSpPr>
        <p:spPr bwMode="auto">
          <a:xfrm>
            <a:off x="4513264" y="6743700"/>
            <a:ext cx="22225" cy="26988"/>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45440" name="Oval 1039"/>
          <p:cNvSpPr>
            <a:spLocks noChangeArrowheads="1"/>
          </p:cNvSpPr>
          <p:nvPr/>
        </p:nvSpPr>
        <p:spPr bwMode="auto">
          <a:xfrm>
            <a:off x="4513264" y="6813551"/>
            <a:ext cx="22225" cy="3016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1000">
              <a:solidFill>
                <a:srgbClr val="000000"/>
              </a:solidFill>
              <a:latin typeface="Open Sans Light"/>
              <a:cs typeface="Arial" panose="020B0604020202020204" pitchFamily="34" charset="0"/>
            </a:endParaRPr>
          </a:p>
        </p:txBody>
      </p:sp>
      <p:sp>
        <p:nvSpPr>
          <p:cNvPr id="2552" name="Freeform 1173"/>
          <p:cNvSpPr/>
          <p:nvPr/>
        </p:nvSpPr>
        <p:spPr bwMode="auto">
          <a:xfrm>
            <a:off x="4460876" y="1900238"/>
            <a:ext cx="582613" cy="227012"/>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51435" tIns="25718" rIns="51435" bIns="25718"/>
          <a:lstStyle/>
          <a:p>
            <a:pPr>
              <a:defRPr/>
            </a:pPr>
            <a:endParaRPr lang="zh-CN" altLang="en-US" sz="1015">
              <a:solidFill>
                <a:prstClr val="black"/>
              </a:solidFill>
              <a:latin typeface="Arial" panose="020B0604020202020204" pitchFamily="34" charset="0"/>
            </a:endParaRPr>
          </a:p>
        </p:txBody>
      </p:sp>
      <p:sp>
        <p:nvSpPr>
          <p:cNvPr id="473" name="文本框 472"/>
          <p:cNvSpPr/>
          <p:nvPr/>
        </p:nvSpPr>
        <p:spPr bwMode="auto">
          <a:xfrm>
            <a:off x="5389564" y="3187701"/>
            <a:ext cx="3552825" cy="322263"/>
          </a:xfrm>
          <a:custGeom>
            <a:avLst/>
            <a:gdLst>
              <a:gd name="T0" fmla="*/ 1162339 w 4737914"/>
              <a:gd name="T1" fmla="*/ 119350 h 321608"/>
              <a:gd name="T2" fmla="*/ 543831 w 4737914"/>
              <a:gd name="T3" fmla="*/ 114657 h 321608"/>
              <a:gd name="T4" fmla="*/ 569435 w 4737914"/>
              <a:gd name="T5" fmla="*/ 112646 h 321608"/>
              <a:gd name="T6" fmla="*/ 1150290 w 4737914"/>
              <a:gd name="T7" fmla="*/ 148854 h 321608"/>
              <a:gd name="T8" fmla="*/ 688417 w 4737914"/>
              <a:gd name="T9" fmla="*/ 105270 h 321608"/>
              <a:gd name="T10" fmla="*/ 1077997 w 4737914"/>
              <a:gd name="T11" fmla="*/ 149523 h 321608"/>
              <a:gd name="T12" fmla="*/ 996165 w 4737914"/>
              <a:gd name="T13" fmla="*/ 139466 h 321608"/>
              <a:gd name="T14" fmla="*/ 707997 w 4737914"/>
              <a:gd name="T15" fmla="*/ 87837 h 321608"/>
              <a:gd name="T16" fmla="*/ 1169368 w 4737914"/>
              <a:gd name="T17" fmla="*/ 93871 h 321608"/>
              <a:gd name="T18" fmla="*/ 63382 w 4737914"/>
              <a:gd name="T19" fmla="*/ 89178 h 321608"/>
              <a:gd name="T20" fmla="*/ 55852 w 4737914"/>
              <a:gd name="T21" fmla="*/ 82473 h 321608"/>
              <a:gd name="T22" fmla="*/ 1025785 w 4737914"/>
              <a:gd name="T23" fmla="*/ 74426 h 321608"/>
              <a:gd name="T24" fmla="*/ 1582308 w 4737914"/>
              <a:gd name="T25" fmla="*/ 65710 h 321608"/>
              <a:gd name="T26" fmla="*/ 1690481 w 4737914"/>
              <a:gd name="T27" fmla="*/ 148183 h 321608"/>
              <a:gd name="T28" fmla="*/ 1490670 w 4737914"/>
              <a:gd name="T29" fmla="*/ 175003 h 321608"/>
              <a:gd name="T30" fmla="*/ 1953046 w 4737914"/>
              <a:gd name="T31" fmla="*/ 76438 h 321608"/>
              <a:gd name="T32" fmla="*/ 1990197 w 4737914"/>
              <a:gd name="T33" fmla="*/ 59675 h 321608"/>
              <a:gd name="T34" fmla="*/ 1670902 w 4737914"/>
              <a:gd name="T35" fmla="*/ 107282 h 321608"/>
              <a:gd name="T36" fmla="*/ 1584552 w 4737914"/>
              <a:gd name="T37" fmla="*/ 59675 h 321608"/>
              <a:gd name="T38" fmla="*/ 162283 w 4737914"/>
              <a:gd name="T39" fmla="*/ 76438 h 321608"/>
              <a:gd name="T40" fmla="*/ 147222 w 4737914"/>
              <a:gd name="T41" fmla="*/ 130750 h 321608"/>
              <a:gd name="T42" fmla="*/ 159271 w 4737914"/>
              <a:gd name="T43" fmla="*/ 59005 h 321608"/>
              <a:gd name="T44" fmla="*/ 1272285 w 4737914"/>
              <a:gd name="T45" fmla="*/ 144829 h 321608"/>
              <a:gd name="T46" fmla="*/ 1242665 w 4737914"/>
              <a:gd name="T47" fmla="*/ 83814 h 321608"/>
              <a:gd name="T48" fmla="*/ 570439 w 4737914"/>
              <a:gd name="T49" fmla="*/ 139466 h 321608"/>
              <a:gd name="T50" fmla="*/ 575459 w 4737914"/>
              <a:gd name="T51" fmla="*/ 81802 h 321608"/>
              <a:gd name="T52" fmla="*/ 308878 w 4737914"/>
              <a:gd name="T53" fmla="*/ 102588 h 321608"/>
              <a:gd name="T54" fmla="*/ 297331 w 4737914"/>
              <a:gd name="T55" fmla="*/ 100577 h 321608"/>
              <a:gd name="T56" fmla="*/ 223030 w 4737914"/>
              <a:gd name="T57" fmla="*/ 70404 h 321608"/>
              <a:gd name="T58" fmla="*/ 488105 w 4737914"/>
              <a:gd name="T59" fmla="*/ 132761 h 321608"/>
              <a:gd name="T60" fmla="*/ 449950 w 4737914"/>
              <a:gd name="T61" fmla="*/ 78449 h 321608"/>
              <a:gd name="T62" fmla="*/ 859109 w 4737914"/>
              <a:gd name="T63" fmla="*/ 95882 h 321608"/>
              <a:gd name="T64" fmla="*/ 797360 w 4737914"/>
              <a:gd name="T65" fmla="*/ 115328 h 321608"/>
              <a:gd name="T66" fmla="*/ 839028 w 4737914"/>
              <a:gd name="T67" fmla="*/ 63028 h 321608"/>
              <a:gd name="T68" fmla="*/ 205960 w 4737914"/>
              <a:gd name="T69" fmla="*/ 130079 h 321608"/>
              <a:gd name="T70" fmla="*/ 39787 w 4737914"/>
              <a:gd name="T71" fmla="*/ 105270 h 321608"/>
              <a:gd name="T72" fmla="*/ 992652 w 4737914"/>
              <a:gd name="T73" fmla="*/ 31514 h 321608"/>
              <a:gd name="T74" fmla="*/ 1788881 w 4737914"/>
              <a:gd name="T75" fmla="*/ 96554 h 321608"/>
              <a:gd name="T76" fmla="*/ 1708554 w 4737914"/>
              <a:gd name="T77" fmla="*/ 25479 h 321608"/>
              <a:gd name="T78" fmla="*/ 551864 w 4737914"/>
              <a:gd name="T79" fmla="*/ 48277 h 321608"/>
              <a:gd name="T80" fmla="*/ 1129707 w 4737914"/>
              <a:gd name="T81" fmla="*/ 20116 h 321608"/>
              <a:gd name="T82" fmla="*/ 1095568 w 4737914"/>
              <a:gd name="T83" fmla="*/ 103928 h 321608"/>
              <a:gd name="T84" fmla="*/ 417318 w 4737914"/>
              <a:gd name="T85" fmla="*/ 33526 h 321608"/>
              <a:gd name="T86" fmla="*/ 197928 w 4737914"/>
              <a:gd name="T87" fmla="*/ 80461 h 321608"/>
              <a:gd name="T88" fmla="*/ 165296 w 4737914"/>
              <a:gd name="T89" fmla="*/ 26820 h 321608"/>
              <a:gd name="T90" fmla="*/ 847060 w 4737914"/>
              <a:gd name="T91" fmla="*/ 136784 h 321608"/>
              <a:gd name="T92" fmla="*/ 786314 w 4737914"/>
              <a:gd name="T93" fmla="*/ 138125 h 321608"/>
              <a:gd name="T94" fmla="*/ 710005 w 4737914"/>
              <a:gd name="T95" fmla="*/ 46935 h 321608"/>
              <a:gd name="T96" fmla="*/ 1163846 w 4737914"/>
              <a:gd name="T97" fmla="*/ 52300 h 321608"/>
              <a:gd name="T98" fmla="*/ 1050887 w 4737914"/>
              <a:gd name="T99" fmla="*/ 71745 h 321608"/>
              <a:gd name="T100" fmla="*/ 1036830 w 4737914"/>
              <a:gd name="T101" fmla="*/ 12740 h 321608"/>
              <a:gd name="T102" fmla="*/ 1015745 w 4737914"/>
              <a:gd name="T103" fmla="*/ 12740 h 321608"/>
              <a:gd name="T104" fmla="*/ 1020263 w 4737914"/>
              <a:gd name="T105" fmla="*/ 64369 h 321608"/>
              <a:gd name="T106" fmla="*/ 962529 w 4737914"/>
              <a:gd name="T107" fmla="*/ 129408 h 321608"/>
              <a:gd name="T108" fmla="*/ 1012230 w 4737914"/>
              <a:gd name="T109" fmla="*/ 45595 h 321608"/>
              <a:gd name="T110" fmla="*/ 743641 w 4737914"/>
              <a:gd name="T111" fmla="*/ 97894 h 321608"/>
              <a:gd name="T112" fmla="*/ 660304 w 4737914"/>
              <a:gd name="T113" fmla="*/ 22798 h 321608"/>
              <a:gd name="T114" fmla="*/ 617631 w 4737914"/>
              <a:gd name="T115" fmla="*/ 50289 h 321608"/>
              <a:gd name="T116" fmla="*/ 565419 w 4737914"/>
              <a:gd name="T117" fmla="*/ 48277 h 321608"/>
              <a:gd name="T118" fmla="*/ 1276803 w 4737914"/>
              <a:gd name="T119" fmla="*/ 47605 h 321608"/>
              <a:gd name="T120" fmla="*/ 335988 w 4737914"/>
              <a:gd name="T121" fmla="*/ 12740 h 321608"/>
              <a:gd name="T122" fmla="*/ 78945 w 4737914"/>
              <a:gd name="T123" fmla="*/ 54311 h 321608"/>
              <a:gd name="T124" fmla="*/ 59366 w 4737914"/>
              <a:gd name="T125" fmla="*/ 73756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45443" name="组合 473"/>
          <p:cNvGrpSpPr/>
          <p:nvPr/>
        </p:nvGrpSpPr>
        <p:grpSpPr bwMode="auto">
          <a:xfrm>
            <a:off x="1590675" y="392114"/>
            <a:ext cx="9010650" cy="5780087"/>
            <a:chOff x="-1866777" y="392646"/>
            <a:chExt cx="12012717" cy="5779482"/>
          </a:xfrm>
        </p:grpSpPr>
        <p:sp>
          <p:nvSpPr>
            <p:cNvPr id="476" name="矩形 475"/>
            <p:cNvSpPr/>
            <p:nvPr/>
          </p:nvSpPr>
          <p:spPr>
            <a:xfrm rot="20139556">
              <a:off x="1617855" y="392646"/>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7" name="矩形 476"/>
            <p:cNvSpPr/>
            <p:nvPr/>
          </p:nvSpPr>
          <p:spPr>
            <a:xfrm rot="20139556">
              <a:off x="3578490" y="392646"/>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9" name="矩形 478"/>
            <p:cNvSpPr/>
            <p:nvPr/>
          </p:nvSpPr>
          <p:spPr>
            <a:xfrm rot="20139556">
              <a:off x="7499756" y="392646"/>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0" name="矩形 479"/>
            <p:cNvSpPr/>
            <p:nvPr/>
          </p:nvSpPr>
          <p:spPr>
            <a:xfrm rot="20139556">
              <a:off x="-723777" y="1745195"/>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2" name="矩形 481"/>
            <p:cNvSpPr/>
            <p:nvPr/>
          </p:nvSpPr>
          <p:spPr>
            <a:xfrm rot="20139556">
              <a:off x="3197489" y="1745195"/>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3" name="矩形 482"/>
            <p:cNvSpPr/>
            <p:nvPr/>
          </p:nvSpPr>
          <p:spPr>
            <a:xfrm rot="20139556">
              <a:off x="5158120" y="1745195"/>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4" name="矩形 483"/>
            <p:cNvSpPr/>
            <p:nvPr/>
          </p:nvSpPr>
          <p:spPr>
            <a:xfrm rot="20139556">
              <a:off x="7118754" y="1745195"/>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7" name="矩形 486"/>
            <p:cNvSpPr/>
            <p:nvPr/>
          </p:nvSpPr>
          <p:spPr>
            <a:xfrm rot="20139556">
              <a:off x="2816491" y="3097745"/>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0" name="矩形 489"/>
            <p:cNvSpPr/>
            <p:nvPr/>
          </p:nvSpPr>
          <p:spPr>
            <a:xfrm rot="20139556">
              <a:off x="-1485776" y="4450293"/>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4" name="矩形 493"/>
            <p:cNvSpPr/>
            <p:nvPr/>
          </p:nvSpPr>
          <p:spPr>
            <a:xfrm rot="20139556">
              <a:off x="6356757" y="4450293"/>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5" name="矩形 494"/>
            <p:cNvSpPr/>
            <p:nvPr/>
          </p:nvSpPr>
          <p:spPr>
            <a:xfrm rot="20139556">
              <a:off x="-1866777" y="5802841"/>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6" name="矩形 495"/>
            <p:cNvSpPr/>
            <p:nvPr/>
          </p:nvSpPr>
          <p:spPr>
            <a:xfrm rot="20139556">
              <a:off x="93855" y="5802843"/>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7" name="矩形 496"/>
            <p:cNvSpPr/>
            <p:nvPr/>
          </p:nvSpPr>
          <p:spPr>
            <a:xfrm rot="20139556">
              <a:off x="2054490" y="5802843"/>
              <a:ext cx="2646184" cy="369285"/>
            </a:xfrm>
            <a:prstGeom prst="rect">
              <a:avLst/>
            </a:prstGeom>
          </p:spPr>
          <p:txBody>
            <a:bodyPr wrap="none">
              <a:spAutoFit/>
            </a:bodyPr>
            <a:lstStyle/>
            <a:p>
              <a:pPr>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8993" t="13832" r="23968" b="53502"/>
          <a:stretch>
            <a:fillRect/>
          </a:stretch>
        </p:blipFill>
        <p:spPr>
          <a:xfrm>
            <a:off x="3857582" y="3140636"/>
            <a:ext cx="809193" cy="1267383"/>
          </a:xfrm>
          <a:prstGeom prst="rect">
            <a:avLst/>
          </a:prstGeom>
          <a:effectLst>
            <a:softEdge rad="76200"/>
          </a:effectLst>
        </p:spPr>
      </p:pic>
      <p:sp>
        <p:nvSpPr>
          <p:cNvPr id="45445" name="TextBox 11"/>
          <p:cNvSpPr txBox="1">
            <a:spLocks noChangeArrowheads="1"/>
          </p:cNvSpPr>
          <p:nvPr/>
        </p:nvSpPr>
        <p:spPr bwMode="auto">
          <a:xfrm>
            <a:off x="5330825" y="2590800"/>
            <a:ext cx="4713288"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4000">
                <a:solidFill>
                  <a:srgbClr val="61A5A7"/>
                </a:solidFill>
                <a:latin typeface="Georgia" panose="02040502050405020303" pitchFamily="18" charset="0"/>
                <a:ea typeface="Roboto Bk"/>
                <a:cs typeface="Roboto Bk"/>
              </a:rPr>
              <a:t>欢迎使用微课资源</a:t>
            </a:r>
            <a:r>
              <a:rPr lang="en-US" altLang="zh-CN" sz="4000">
                <a:solidFill>
                  <a:srgbClr val="61A5A7"/>
                </a:solidFill>
                <a:latin typeface="Georgia" panose="02040502050405020303" pitchFamily="18" charset="0"/>
                <a:ea typeface="Roboto Bk"/>
                <a:cs typeface="Roboto Bk"/>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创建视图 </a:t>
            </a:r>
            <a:r>
              <a:rPr lang="en-US" altLang="zh-CN" sz="3600"/>
              <a:t>(2)</a:t>
            </a:r>
            <a:r>
              <a:rPr lang="en-US" altLang="zh-CN"/>
              <a:t> </a:t>
            </a:r>
          </a:p>
        </p:txBody>
      </p:sp>
      <p:sp>
        <p:nvSpPr>
          <p:cNvPr id="7172" name="Rectangle 2"/>
          <p:cNvSpPr>
            <a:spLocks noGrp="1" noChangeArrowheads="1"/>
          </p:cNvSpPr>
          <p:nvPr>
            <p:ph idx="1"/>
          </p:nvPr>
        </p:nvSpPr>
        <p:spPr>
          <a:xfrm>
            <a:off x="357823" y="730567"/>
            <a:ext cx="11468417" cy="4752975"/>
          </a:xfrm>
        </p:spPr>
        <p:txBody>
          <a:bodyPr rtlCol="0">
            <a:normAutofit fontScale="52500" lnSpcReduction="20000"/>
          </a:bodyPr>
          <a:lstStyle/>
          <a:p>
            <a:pPr fontAlgn="auto">
              <a:lnSpc>
                <a:spcPct val="150000"/>
              </a:lnSpc>
              <a:spcBef>
                <a:spcPts val="0"/>
              </a:spcBef>
              <a:buNone/>
              <a:defRPr/>
            </a:pPr>
            <a:r>
              <a:rPr lang="en-US" altLang="zh-CN" dirty="0"/>
              <a:t>(4) </a:t>
            </a:r>
            <a:r>
              <a:rPr lang="zh-CN" altLang="en-US" dirty="0"/>
              <a:t>单击对话框中的</a:t>
            </a:r>
            <a:r>
              <a:rPr lang="zh-CN" altLang="en-US" dirty="0">
                <a:latin typeface="Arial" panose="020B0604020202020204" pitchFamily="34" charset="0"/>
              </a:rPr>
              <a:t>“</a:t>
            </a:r>
            <a:r>
              <a:rPr lang="zh-CN" altLang="en-US" dirty="0"/>
              <a:t>关闭</a:t>
            </a:r>
            <a:r>
              <a:rPr lang="zh-CN" altLang="en-US" dirty="0">
                <a:latin typeface="Arial" panose="020B0604020202020204" pitchFamily="34" charset="0"/>
              </a:rPr>
              <a:t>”</a:t>
            </a:r>
            <a:r>
              <a:rPr lang="zh-CN" altLang="en-US" dirty="0"/>
              <a:t>按钮，则返回到</a:t>
            </a:r>
            <a:r>
              <a:rPr lang="en-US" altLang="zh-CN" dirty="0"/>
              <a:t>SQL Server Management Studio</a:t>
            </a:r>
            <a:r>
              <a:rPr lang="zh-CN" altLang="en-US" dirty="0"/>
              <a:t>的视图设计界面。</a:t>
            </a:r>
          </a:p>
          <a:p>
            <a:pPr fontAlgn="auto">
              <a:lnSpc>
                <a:spcPct val="150000"/>
              </a:lnSpc>
              <a:spcBef>
                <a:spcPts val="0"/>
              </a:spcBef>
              <a:buNone/>
              <a:defRPr/>
            </a:pPr>
            <a:r>
              <a:rPr lang="zh-CN" altLang="en-US" dirty="0"/>
              <a:t>在窗口右侧的</a:t>
            </a:r>
            <a:r>
              <a:rPr lang="zh-CN" altLang="en-US" dirty="0">
                <a:latin typeface="Arial" panose="020B0604020202020204" pitchFamily="34" charset="0"/>
              </a:rPr>
              <a:t>“</a:t>
            </a:r>
            <a:r>
              <a:rPr lang="zh-CN" altLang="en-US" dirty="0"/>
              <a:t>视图设计器</a:t>
            </a:r>
            <a:r>
              <a:rPr lang="zh-CN" altLang="en-US" dirty="0">
                <a:latin typeface="Arial" panose="020B0604020202020204" pitchFamily="34" charset="0"/>
              </a:rPr>
              <a:t>”</a:t>
            </a:r>
            <a:r>
              <a:rPr lang="zh-CN" altLang="en-US" dirty="0"/>
              <a:t>中包括以下</a:t>
            </a:r>
            <a:r>
              <a:rPr lang="en-US" altLang="zh-CN" dirty="0"/>
              <a:t>4</a:t>
            </a:r>
            <a:r>
              <a:rPr lang="zh-CN" altLang="en-US" dirty="0"/>
              <a:t>个区域：</a:t>
            </a:r>
          </a:p>
          <a:p>
            <a:pPr fontAlgn="auto">
              <a:lnSpc>
                <a:spcPct val="150000"/>
              </a:lnSpc>
              <a:spcBef>
                <a:spcPts val="0"/>
              </a:spcBef>
              <a:buNone/>
              <a:defRPr/>
            </a:pPr>
            <a:r>
              <a:rPr lang="zh-CN" altLang="en-US" dirty="0">
                <a:solidFill>
                  <a:srgbClr val="148BD4"/>
                </a:solidFill>
              </a:rPr>
              <a:t> 关系图区域</a:t>
            </a:r>
            <a:r>
              <a:rPr lang="zh-CN" altLang="en-US" dirty="0">
                <a:solidFill>
                  <a:srgbClr val="006600"/>
                </a:solidFill>
              </a:rPr>
              <a:t>：</a:t>
            </a:r>
            <a:r>
              <a:rPr lang="zh-CN" altLang="en-US" dirty="0"/>
              <a:t>以图形方式显示正在查询的表和其它表结构化对象，同时也显示它们之间的关联关系。</a:t>
            </a:r>
          </a:p>
          <a:p>
            <a:pPr fontAlgn="auto">
              <a:lnSpc>
                <a:spcPct val="150000"/>
              </a:lnSpc>
              <a:spcBef>
                <a:spcPts val="0"/>
              </a:spcBef>
              <a:buNone/>
              <a:defRPr/>
            </a:pPr>
            <a:r>
              <a:rPr lang="zh-CN" altLang="en-US" dirty="0"/>
              <a:t> </a:t>
            </a:r>
            <a:r>
              <a:rPr lang="zh-CN" altLang="en-US" dirty="0">
                <a:solidFill>
                  <a:srgbClr val="148BD4"/>
                </a:solidFill>
              </a:rPr>
              <a:t>列条件区域</a:t>
            </a:r>
            <a:r>
              <a:rPr lang="zh-CN" altLang="en-US" dirty="0">
                <a:solidFill>
                  <a:srgbClr val="006600"/>
                </a:solidFill>
              </a:rPr>
              <a:t>：</a:t>
            </a:r>
            <a:r>
              <a:rPr lang="zh-CN" altLang="en-US" dirty="0"/>
              <a:t>是一个类似于电子表格的网格，用户可以在其中指定视图的选项。</a:t>
            </a:r>
          </a:p>
          <a:p>
            <a:pPr fontAlgn="auto">
              <a:lnSpc>
                <a:spcPct val="150000"/>
              </a:lnSpc>
              <a:spcBef>
                <a:spcPts val="0"/>
              </a:spcBef>
              <a:buNone/>
              <a:defRPr/>
            </a:pPr>
            <a:r>
              <a:rPr lang="zh-CN" altLang="en-US" dirty="0"/>
              <a:t> </a:t>
            </a:r>
            <a:r>
              <a:rPr lang="en-US" altLang="zh-CN" dirty="0">
                <a:solidFill>
                  <a:srgbClr val="148BD4"/>
                </a:solidFill>
              </a:rPr>
              <a:t>SQL</a:t>
            </a:r>
            <a:r>
              <a:rPr lang="zh-CN" altLang="en-US" dirty="0">
                <a:solidFill>
                  <a:srgbClr val="148BD4"/>
                </a:solidFill>
              </a:rPr>
              <a:t>区域</a:t>
            </a:r>
            <a:r>
              <a:rPr lang="zh-CN" altLang="en-US" dirty="0">
                <a:solidFill>
                  <a:srgbClr val="006600"/>
                </a:solidFill>
              </a:rPr>
              <a:t>：</a:t>
            </a:r>
            <a:r>
              <a:rPr lang="zh-CN" altLang="en-US" dirty="0"/>
              <a:t>显示视图所要存储的查询语句。可以对设计器自动生成的</a:t>
            </a:r>
            <a:r>
              <a:rPr lang="en-US" altLang="zh-CN" dirty="0"/>
              <a:t>SQL</a:t>
            </a:r>
            <a:r>
              <a:rPr lang="zh-CN" altLang="en-US" dirty="0"/>
              <a:t>语句进行编辑，也可以输入自己的</a:t>
            </a:r>
            <a:r>
              <a:rPr lang="en-US" altLang="zh-CN" dirty="0"/>
              <a:t>SQL</a:t>
            </a:r>
            <a:r>
              <a:rPr lang="zh-CN" altLang="en-US" dirty="0"/>
              <a:t>语句。</a:t>
            </a:r>
          </a:p>
          <a:p>
            <a:pPr fontAlgn="auto">
              <a:lnSpc>
                <a:spcPct val="150000"/>
              </a:lnSpc>
              <a:spcBef>
                <a:spcPts val="0"/>
              </a:spcBef>
              <a:buNone/>
              <a:defRPr/>
            </a:pPr>
            <a:r>
              <a:rPr lang="zh-CN" altLang="en-US" dirty="0">
                <a:solidFill>
                  <a:srgbClr val="148BD4"/>
                </a:solidFill>
              </a:rPr>
              <a:t>结果区域</a:t>
            </a:r>
            <a:r>
              <a:rPr lang="zh-CN" altLang="en-US" dirty="0">
                <a:solidFill>
                  <a:srgbClr val="006600"/>
                </a:solidFill>
              </a:rPr>
              <a:t>：</a:t>
            </a:r>
            <a:r>
              <a:rPr lang="zh-CN" altLang="en-US" dirty="0"/>
              <a:t>显示最近执行的选择查询的结果。</a:t>
            </a:r>
          </a:p>
        </p:txBody>
      </p:sp>
      <p:sp>
        <p:nvSpPr>
          <p:cNvPr id="5" name="日期占位符 3"/>
          <p:cNvSpPr>
            <a:spLocks noGrp="1"/>
          </p:cNvSpPr>
          <p:nvPr>
            <p:ph type="dt" sz="half" idx="10"/>
          </p:nvPr>
        </p:nvSpPr>
        <p:spPr/>
        <p:txBody>
          <a:bodyPr/>
          <a:lstStyle/>
          <a:p>
            <a:pPr>
              <a:defRPr/>
            </a:pPr>
            <a:fld id="{03D9FCC9-9559-4E51-9EF6-1A8DF64E1F21}" type="datetime1">
              <a:rPr lang="zh-CN" altLang="en-US"/>
              <a:t>2020/4/13</a:t>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94C148C-7C44-463D-A0E6-DC73E764E4B4}" type="slidenum">
              <a:rPr lang="en-US" altLang="zh-CN">
                <a:solidFill>
                  <a:srgbClr val="898989"/>
                </a:solidFill>
              </a:rPr>
              <a:t>5</a:t>
            </a:fld>
            <a:r>
              <a:rPr lang="en-US" altLang="zh-CN">
                <a:solidFill>
                  <a:srgbClr val="898989"/>
                </a:solidFill>
              </a:rPr>
              <a:t>/31</a:t>
            </a:r>
          </a:p>
        </p:txBody>
      </p:sp>
      <p:pic>
        <p:nvPicPr>
          <p:cNvPr id="1229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482608"/>
            <a:ext cx="6248400" cy="337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创建视图 </a:t>
            </a:r>
            <a:r>
              <a:rPr lang="en-US" altLang="zh-CN" sz="3600"/>
              <a:t>(3)</a:t>
            </a:r>
            <a:r>
              <a:rPr lang="en-US" altLang="zh-CN"/>
              <a:t> </a:t>
            </a:r>
          </a:p>
        </p:txBody>
      </p:sp>
      <p:sp>
        <p:nvSpPr>
          <p:cNvPr id="8196" name="Rectangle 2"/>
          <p:cNvSpPr>
            <a:spLocks noGrp="1" noChangeArrowheads="1"/>
          </p:cNvSpPr>
          <p:nvPr>
            <p:ph idx="1"/>
          </p:nvPr>
        </p:nvSpPr>
        <p:spPr>
          <a:xfrm>
            <a:off x="1361440" y="552916"/>
            <a:ext cx="10220960" cy="5616575"/>
          </a:xfrm>
        </p:spPr>
        <p:txBody>
          <a:bodyPr rtlCol="0">
            <a:normAutofit fontScale="50000" lnSpcReduction="20000"/>
          </a:bodyPr>
          <a:lstStyle/>
          <a:p>
            <a:pPr fontAlgn="auto">
              <a:lnSpc>
                <a:spcPct val="150000"/>
              </a:lnSpc>
              <a:spcBef>
                <a:spcPts val="0"/>
              </a:spcBef>
              <a:buNone/>
              <a:defRPr/>
            </a:pPr>
            <a:r>
              <a:rPr lang="en-US" altLang="zh-CN" dirty="0"/>
              <a:t>(5) </a:t>
            </a:r>
            <a:r>
              <a:rPr lang="zh-CN" altLang="en-US" dirty="0"/>
              <a:t>为视图选择包含的列。可以通过</a:t>
            </a:r>
            <a:r>
              <a:rPr lang="zh-CN" altLang="en-US" dirty="0">
                <a:latin typeface="Arial" panose="020B0604020202020204" pitchFamily="34" charset="0"/>
              </a:rPr>
              <a:t>“</a:t>
            </a:r>
            <a:r>
              <a:rPr lang="zh-CN" altLang="en-US" dirty="0"/>
              <a:t>关系图区域</a:t>
            </a:r>
            <a:r>
              <a:rPr lang="zh-CN" altLang="en-US" dirty="0">
                <a:latin typeface="Arial" panose="020B0604020202020204" pitchFamily="34" charset="0"/>
              </a:rPr>
              <a:t>”</a:t>
            </a:r>
            <a:r>
              <a:rPr lang="zh-CN" altLang="en-US" dirty="0"/>
              <a:t>、</a:t>
            </a:r>
            <a:r>
              <a:rPr lang="zh-CN" altLang="en-US" dirty="0">
                <a:latin typeface="Arial" panose="020B0604020202020204" pitchFamily="34" charset="0"/>
              </a:rPr>
              <a:t>“</a:t>
            </a:r>
            <a:r>
              <a:rPr lang="zh-CN" altLang="en-US" dirty="0"/>
              <a:t>列条件区域</a:t>
            </a:r>
            <a:r>
              <a:rPr lang="zh-CN" altLang="en-US" dirty="0">
                <a:latin typeface="Arial" panose="020B0604020202020204" pitchFamily="34" charset="0"/>
              </a:rPr>
              <a:t>”</a:t>
            </a:r>
            <a:r>
              <a:rPr lang="zh-CN" altLang="en-US" dirty="0"/>
              <a:t>或</a:t>
            </a:r>
            <a:r>
              <a:rPr lang="zh-CN" altLang="en-US" dirty="0">
                <a:latin typeface="Arial" panose="020B0604020202020204" pitchFamily="34" charset="0"/>
              </a:rPr>
              <a:t>“</a:t>
            </a:r>
            <a:r>
              <a:rPr lang="en-US" altLang="zh-CN" dirty="0"/>
              <a:t>SQL</a:t>
            </a:r>
            <a:r>
              <a:rPr lang="zh-CN" altLang="en-US" dirty="0"/>
              <a:t>区域</a:t>
            </a:r>
            <a:r>
              <a:rPr lang="zh-CN" altLang="en-US" dirty="0">
                <a:latin typeface="Arial" panose="020B0604020202020204" pitchFamily="34" charset="0"/>
              </a:rPr>
              <a:t>”</a:t>
            </a:r>
            <a:r>
              <a:rPr lang="zh-CN" altLang="en-US" dirty="0"/>
              <a:t>的任何一个区域做出修改，另外两个区域都会自动更新以保持一致。</a:t>
            </a:r>
          </a:p>
          <a:p>
            <a:pPr fontAlgn="auto">
              <a:lnSpc>
                <a:spcPct val="150000"/>
              </a:lnSpc>
              <a:spcBef>
                <a:spcPts val="0"/>
              </a:spcBef>
              <a:buNone/>
              <a:defRPr/>
            </a:pPr>
            <a:r>
              <a:rPr lang="en-US" altLang="zh-CN" dirty="0"/>
              <a:t>(6) </a:t>
            </a:r>
            <a:r>
              <a:rPr lang="zh-CN" altLang="en-US" dirty="0"/>
              <a:t>在</a:t>
            </a:r>
            <a:r>
              <a:rPr lang="zh-CN" altLang="en-US" dirty="0">
                <a:latin typeface="Arial" panose="020B0604020202020204" pitchFamily="34" charset="0"/>
              </a:rPr>
              <a:t>“</a:t>
            </a:r>
            <a:r>
              <a:rPr lang="zh-CN" altLang="en-US" dirty="0"/>
              <a:t>列条件区域</a:t>
            </a:r>
            <a:r>
              <a:rPr lang="zh-CN" altLang="en-US" dirty="0">
                <a:latin typeface="Arial" panose="020B0604020202020204" pitchFamily="34" charset="0"/>
              </a:rPr>
              <a:t>”</a:t>
            </a:r>
            <a:r>
              <a:rPr lang="zh-CN" altLang="en-US" dirty="0"/>
              <a:t>的</a:t>
            </a:r>
            <a:r>
              <a:rPr lang="zh-CN" altLang="en-US" dirty="0">
                <a:latin typeface="Arial" panose="020B0604020202020204" pitchFamily="34" charset="0"/>
              </a:rPr>
              <a:t>“</a:t>
            </a:r>
            <a:r>
              <a:rPr lang="en-US" altLang="zh-CN" dirty="0"/>
              <a:t>SDEPT</a:t>
            </a:r>
            <a:r>
              <a:rPr lang="en-US" altLang="zh-CN" dirty="0">
                <a:latin typeface="Arial" panose="020B0604020202020204" pitchFamily="34" charset="0"/>
              </a:rPr>
              <a:t>”</a:t>
            </a:r>
            <a:r>
              <a:rPr lang="zh-CN" altLang="en-US" dirty="0"/>
              <a:t>列的筛选器中写上筛选条件</a:t>
            </a:r>
            <a:r>
              <a:rPr lang="zh-CN" altLang="en-US"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a:t>IS</a:t>
            </a:r>
            <a:r>
              <a:rPr lang="en-US" altLang="zh-CN" dirty="0">
                <a:latin typeface="Arial" panose="020B0604020202020204" pitchFamily="34" charset="0"/>
              </a:rPr>
              <a:t>’”</a:t>
            </a:r>
            <a:r>
              <a:rPr lang="zh-CN" altLang="en-US" dirty="0"/>
              <a:t>。在</a:t>
            </a:r>
            <a:r>
              <a:rPr lang="en-US" altLang="zh-CN" dirty="0"/>
              <a:t>SQL</a:t>
            </a:r>
            <a:r>
              <a:rPr lang="zh-CN" altLang="en-US" dirty="0"/>
              <a:t>区域中就可以看到所生成相应的</a:t>
            </a:r>
            <a:r>
              <a:rPr lang="en-US" altLang="zh-CN" dirty="0"/>
              <a:t>T-SQL</a:t>
            </a:r>
            <a:r>
              <a:rPr lang="zh-CN" altLang="en-US" dirty="0"/>
              <a:t>语句。如图</a:t>
            </a:r>
            <a:r>
              <a:rPr lang="en-US" altLang="zh-CN" dirty="0"/>
              <a:t>7.2</a:t>
            </a:r>
            <a:r>
              <a:rPr lang="zh-CN" altLang="en-US" dirty="0"/>
              <a:t>所示。</a:t>
            </a:r>
          </a:p>
          <a:p>
            <a:pPr fontAlgn="auto">
              <a:lnSpc>
                <a:spcPct val="150000"/>
              </a:lnSpc>
              <a:spcBef>
                <a:spcPts val="0"/>
              </a:spcBef>
              <a:buNone/>
              <a:defRPr/>
            </a:pPr>
            <a:r>
              <a:rPr lang="en-US" altLang="zh-CN" dirty="0"/>
              <a:t>(7) </a:t>
            </a:r>
            <a:r>
              <a:rPr lang="zh-CN" altLang="en-US" dirty="0"/>
              <a:t>单击工具栏上的</a:t>
            </a:r>
            <a:r>
              <a:rPr lang="zh-CN" altLang="en-US" dirty="0">
                <a:latin typeface="Arial" panose="020B0604020202020204" pitchFamily="34" charset="0"/>
              </a:rPr>
              <a:t>“</a:t>
            </a:r>
            <a:r>
              <a:rPr lang="zh-CN" altLang="en-US" dirty="0"/>
              <a:t>执行</a:t>
            </a:r>
            <a:r>
              <a:rPr lang="zh-CN" altLang="en-US" dirty="0">
                <a:latin typeface="Arial" panose="020B0604020202020204" pitchFamily="34" charset="0"/>
              </a:rPr>
              <a:t>”</a:t>
            </a:r>
            <a:r>
              <a:rPr lang="zh-CN" altLang="en-US" dirty="0"/>
              <a:t>按钮  ，在数据区域将显示包含在视图中的数据行。单击</a:t>
            </a:r>
            <a:r>
              <a:rPr lang="zh-CN" altLang="en-US" dirty="0">
                <a:latin typeface="Arial" panose="020B0604020202020204" pitchFamily="34" charset="0"/>
              </a:rPr>
              <a:t>“</a:t>
            </a:r>
            <a:r>
              <a:rPr lang="zh-CN" altLang="en-US" dirty="0"/>
              <a:t>保存</a:t>
            </a:r>
            <a:r>
              <a:rPr lang="zh-CN" altLang="en-US" dirty="0">
                <a:latin typeface="Arial" panose="020B0604020202020204" pitchFamily="34" charset="0"/>
              </a:rPr>
              <a:t>”</a:t>
            </a:r>
            <a:r>
              <a:rPr lang="zh-CN" altLang="en-US" dirty="0"/>
              <a:t>按钮，视图取名</a:t>
            </a:r>
            <a:r>
              <a:rPr lang="zh-CN" altLang="en-US" dirty="0">
                <a:latin typeface="Arial" panose="020B0604020202020204" pitchFamily="34" charset="0"/>
              </a:rPr>
              <a:t>“</a:t>
            </a:r>
            <a:r>
              <a:rPr lang="en-US" altLang="zh-CN" dirty="0"/>
              <a:t>V_IS</a:t>
            </a:r>
            <a:r>
              <a:rPr lang="en-US" altLang="zh-CN" dirty="0">
                <a:latin typeface="Arial" panose="020B0604020202020204" pitchFamily="34" charset="0"/>
              </a:rPr>
              <a:t>”</a:t>
            </a:r>
            <a:r>
              <a:rPr lang="zh-CN" altLang="en-US" dirty="0"/>
              <a:t>，即可保存视图。</a:t>
            </a:r>
            <a:endParaRPr lang="en-US" altLang="zh-CN" dirty="0"/>
          </a:p>
          <a:p>
            <a:pPr fontAlgn="auto">
              <a:lnSpc>
                <a:spcPct val="150000"/>
              </a:lnSpc>
              <a:spcBef>
                <a:spcPts val="0"/>
              </a:spcBef>
              <a:buNone/>
              <a:defRPr/>
            </a:pPr>
            <a:endParaRPr lang="zh-CN" altLang="en-US" dirty="0"/>
          </a:p>
          <a:p>
            <a:pPr fontAlgn="auto">
              <a:lnSpc>
                <a:spcPct val="150000"/>
              </a:lnSpc>
              <a:spcBef>
                <a:spcPts val="0"/>
              </a:spcBef>
              <a:spcAft>
                <a:spcPct val="20000"/>
              </a:spcAft>
              <a:buNone/>
              <a:defRPr/>
            </a:pPr>
            <a:r>
              <a:rPr lang="zh-CN" altLang="en-US" sz="4400" dirty="0">
                <a:solidFill>
                  <a:srgbClr val="148BD4"/>
                </a:solidFill>
              </a:rPr>
              <a:t>使用</a:t>
            </a:r>
            <a:r>
              <a:rPr lang="en-US" altLang="zh-CN" sz="4400" dirty="0">
                <a:solidFill>
                  <a:srgbClr val="148BD4"/>
                </a:solidFill>
              </a:rPr>
              <a:t>T-SQL</a:t>
            </a:r>
            <a:r>
              <a:rPr lang="zh-CN" altLang="en-US" sz="4400" dirty="0">
                <a:solidFill>
                  <a:srgbClr val="148BD4"/>
                </a:solidFill>
              </a:rPr>
              <a:t>语句</a:t>
            </a:r>
            <a:endParaRPr lang="zh-CN" altLang="en-US" sz="2400" dirty="0">
              <a:solidFill>
                <a:srgbClr val="0000CC"/>
              </a:solidFill>
            </a:endParaRPr>
          </a:p>
          <a:p>
            <a:pPr fontAlgn="auto">
              <a:lnSpc>
                <a:spcPct val="150000"/>
              </a:lnSpc>
              <a:spcBef>
                <a:spcPts val="0"/>
              </a:spcBef>
              <a:buNone/>
              <a:defRPr/>
            </a:pPr>
            <a:r>
              <a:rPr lang="zh-CN" altLang="en-US" dirty="0"/>
              <a:t>其语句格式为：</a:t>
            </a:r>
          </a:p>
          <a:p>
            <a:pPr fontAlgn="auto">
              <a:lnSpc>
                <a:spcPct val="150000"/>
              </a:lnSpc>
              <a:spcBef>
                <a:spcPts val="0"/>
              </a:spcBef>
              <a:buNone/>
              <a:defRPr/>
            </a:pPr>
            <a:r>
              <a:rPr lang="zh-CN" altLang="en-US" dirty="0">
                <a:solidFill>
                  <a:srgbClr val="006600"/>
                </a:solidFill>
              </a:rPr>
              <a:t>     </a:t>
            </a:r>
            <a:r>
              <a:rPr lang="en-US" altLang="zh-CN" dirty="0">
                <a:solidFill>
                  <a:srgbClr val="006600"/>
                </a:solidFill>
              </a:rPr>
              <a:t>CREATE VIEW &lt;</a:t>
            </a:r>
            <a:r>
              <a:rPr lang="zh-CN" altLang="en-US" dirty="0">
                <a:solidFill>
                  <a:srgbClr val="006600"/>
                </a:solidFill>
              </a:rPr>
              <a:t>视图名</a:t>
            </a:r>
            <a:r>
              <a:rPr lang="en-US" altLang="zh-CN" dirty="0">
                <a:solidFill>
                  <a:srgbClr val="006600"/>
                </a:solidFill>
              </a:rPr>
              <a:t>&gt;[(&lt;</a:t>
            </a:r>
            <a:r>
              <a:rPr lang="zh-CN" altLang="en-US" dirty="0">
                <a:solidFill>
                  <a:srgbClr val="006600"/>
                </a:solidFill>
              </a:rPr>
              <a:t>列名</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 ])] </a:t>
            </a:r>
          </a:p>
          <a:p>
            <a:pPr fontAlgn="auto">
              <a:lnSpc>
                <a:spcPct val="150000"/>
              </a:lnSpc>
              <a:spcBef>
                <a:spcPts val="0"/>
              </a:spcBef>
              <a:buNone/>
              <a:defRPr/>
            </a:pPr>
            <a:r>
              <a:rPr lang="en-US" altLang="zh-CN" dirty="0">
                <a:solidFill>
                  <a:srgbClr val="006600"/>
                </a:solidFill>
              </a:rPr>
              <a:t>     AS </a:t>
            </a:r>
          </a:p>
          <a:p>
            <a:pPr fontAlgn="auto">
              <a:lnSpc>
                <a:spcPct val="150000"/>
              </a:lnSpc>
              <a:spcBef>
                <a:spcPts val="0"/>
              </a:spcBef>
              <a:buNone/>
              <a:defRPr/>
            </a:pPr>
            <a:r>
              <a:rPr lang="en-US" altLang="zh-CN" dirty="0">
                <a:solidFill>
                  <a:srgbClr val="006600"/>
                </a:solidFill>
              </a:rPr>
              <a:t>      &lt;SELECT</a:t>
            </a:r>
            <a:r>
              <a:rPr lang="zh-CN" altLang="en-US" dirty="0">
                <a:solidFill>
                  <a:srgbClr val="006600"/>
                </a:solidFill>
              </a:rPr>
              <a:t>查询子句</a:t>
            </a:r>
            <a:r>
              <a:rPr lang="en-US" altLang="zh-CN" dirty="0">
                <a:solidFill>
                  <a:srgbClr val="006600"/>
                </a:solidFill>
              </a:rPr>
              <a:t>&gt; </a:t>
            </a:r>
          </a:p>
          <a:p>
            <a:pPr fontAlgn="auto">
              <a:lnSpc>
                <a:spcPct val="150000"/>
              </a:lnSpc>
              <a:spcBef>
                <a:spcPts val="0"/>
              </a:spcBef>
              <a:buNone/>
              <a:defRPr/>
            </a:pPr>
            <a:r>
              <a:rPr lang="en-US" altLang="zh-CN" dirty="0">
                <a:solidFill>
                  <a:srgbClr val="006600"/>
                </a:solidFill>
              </a:rPr>
              <a:t>     [WITH CHECK OPTION] </a:t>
            </a:r>
          </a:p>
        </p:txBody>
      </p:sp>
      <p:sp>
        <p:nvSpPr>
          <p:cNvPr id="5" name="日期占位符 3"/>
          <p:cNvSpPr>
            <a:spLocks noGrp="1"/>
          </p:cNvSpPr>
          <p:nvPr>
            <p:ph type="dt" sz="half" idx="10"/>
          </p:nvPr>
        </p:nvSpPr>
        <p:spPr/>
        <p:txBody>
          <a:bodyPr/>
          <a:lstStyle/>
          <a:p>
            <a:pPr>
              <a:defRPr/>
            </a:pPr>
            <a:fld id="{4BD879DB-8054-427D-BD07-43E140BB5AAA}" type="datetime1">
              <a:rPr lang="zh-CN" altLang="en-US"/>
              <a:t>2020/4/13</a:t>
            </a:fld>
            <a:endParaRPr lang="en-US" altLang="zh-CN" dirty="0"/>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EA7D87-BC61-45E9-9B7E-859A43694565}" type="slidenum">
              <a:rPr lang="en-US" altLang="zh-CN">
                <a:solidFill>
                  <a:srgbClr val="898989"/>
                </a:solidFill>
              </a:rPr>
              <a:t>6</a:t>
            </a:fld>
            <a:r>
              <a:rPr lang="en-US" altLang="zh-CN">
                <a:solidFill>
                  <a:srgbClr val="898989"/>
                </a:solidFill>
              </a:rPr>
              <a:t>/31</a:t>
            </a:r>
          </a:p>
        </p:txBody>
      </p:sp>
      <p:sp>
        <p:nvSpPr>
          <p:cNvPr id="211973" name="AutoShape 5"/>
          <p:cNvSpPr>
            <a:spLocks noChangeArrowheads="1"/>
          </p:cNvSpPr>
          <p:nvPr/>
        </p:nvSpPr>
        <p:spPr bwMode="auto">
          <a:xfrm>
            <a:off x="6203950" y="4960769"/>
            <a:ext cx="5378450" cy="1223962"/>
          </a:xfrm>
          <a:prstGeom prst="wedgeRoundRectCallout">
            <a:avLst>
              <a:gd name="adj1" fmla="val -65639"/>
              <a:gd name="adj2" fmla="val 35891"/>
              <a:gd name="adj3" fmla="val 16667"/>
            </a:avLst>
          </a:prstGeom>
          <a:solidFill>
            <a:schemeClr val="accent2">
              <a:lumMod val="20000"/>
              <a:lumOff val="80000"/>
            </a:schemeClr>
          </a:solidFill>
          <a:ln w="9525">
            <a:solidFill>
              <a:schemeClr val="tx1"/>
            </a:solidFill>
            <a:miter lim="800000"/>
          </a:ln>
          <a:effec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zh-CN" altLang="en-US" sz="1800" b="1" dirty="0">
                <a:solidFill>
                  <a:srgbClr val="0070C0"/>
                </a:solidFill>
                <a:latin typeface="Arial" panose="020B0604020202020204" pitchFamily="34" charset="0"/>
              </a:rPr>
              <a:t>表示对视图进行</a:t>
            </a:r>
            <a:r>
              <a:rPr lang="en-US" altLang="zh-CN" sz="1800" b="1" dirty="0">
                <a:solidFill>
                  <a:srgbClr val="0070C0"/>
                </a:solidFill>
                <a:latin typeface="Arial" panose="020B0604020202020204" pitchFamily="34" charset="0"/>
              </a:rPr>
              <a:t>UPDATE</a:t>
            </a:r>
            <a:r>
              <a:rPr lang="zh-CN" altLang="en-US" sz="1800" b="1" dirty="0">
                <a:solidFill>
                  <a:srgbClr val="0070C0"/>
                </a:solidFill>
                <a:latin typeface="Arial" panose="020B0604020202020204" pitchFamily="34" charset="0"/>
              </a:rPr>
              <a:t>，</a:t>
            </a:r>
            <a:r>
              <a:rPr lang="en-US" altLang="zh-CN" sz="1800" b="1" dirty="0">
                <a:solidFill>
                  <a:srgbClr val="0070C0"/>
                </a:solidFill>
                <a:latin typeface="Arial" panose="020B0604020202020204" pitchFamily="34" charset="0"/>
              </a:rPr>
              <a:t>INSERT</a:t>
            </a:r>
            <a:r>
              <a:rPr lang="zh-CN" altLang="en-US" sz="1800" b="1" dirty="0">
                <a:solidFill>
                  <a:srgbClr val="0070C0"/>
                </a:solidFill>
                <a:latin typeface="Arial" panose="020B0604020202020204" pitchFamily="34" charset="0"/>
              </a:rPr>
              <a:t>和</a:t>
            </a:r>
            <a:r>
              <a:rPr lang="en-US" altLang="zh-CN" sz="1800" b="1" dirty="0">
                <a:solidFill>
                  <a:srgbClr val="0070C0"/>
                </a:solidFill>
                <a:latin typeface="Arial" panose="020B0604020202020204" pitchFamily="34" charset="0"/>
              </a:rPr>
              <a:t>DELETE</a:t>
            </a:r>
            <a:r>
              <a:rPr lang="zh-CN" altLang="en-US" sz="1800" b="1" dirty="0">
                <a:solidFill>
                  <a:srgbClr val="0070C0"/>
                </a:solidFill>
                <a:latin typeface="Arial" panose="020B0604020202020204" pitchFamily="34" charset="0"/>
              </a:rPr>
              <a:t>操作时要保证更新、插入或删除的行满足视图定义中的子查询条件。 </a:t>
            </a:r>
          </a:p>
          <a:p>
            <a:pPr>
              <a:spcBef>
                <a:spcPct val="0"/>
              </a:spcBef>
              <a:buFontTx/>
              <a:buNone/>
            </a:pPr>
            <a:endParaRPr lang="en-US" altLang="zh-CN" sz="1800" b="1" dirty="0">
              <a:solidFill>
                <a:schemeClr val="bg1"/>
              </a:solidFill>
              <a:latin typeface="Arial" panose="020B0604020202020204" pitchFamily="34" charset="0"/>
            </a:endParaRP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11973"/>
                                        </p:tgtEl>
                                        <p:attrNameLst>
                                          <p:attrName>style.visibility</p:attrName>
                                        </p:attrNameLst>
                                      </p:cBhvr>
                                      <p:to>
                                        <p:strVal val="visible"/>
                                      </p:to>
                                    </p:set>
                                    <p:animEffect transition="in" filter="barn(inHorizontal)">
                                      <p:cBhvr>
                                        <p:cTn id="7" dur="500"/>
                                        <p:tgtEl>
                                          <p:spTgt spid="21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创建视图 </a:t>
            </a:r>
            <a:r>
              <a:rPr lang="en-US" altLang="zh-CN" sz="3600"/>
              <a:t>(4)</a:t>
            </a:r>
            <a:r>
              <a:rPr lang="en-US" altLang="zh-CN"/>
              <a:t> </a:t>
            </a:r>
          </a:p>
        </p:txBody>
      </p:sp>
      <p:sp>
        <p:nvSpPr>
          <p:cNvPr id="9220" name="Rectangle 2"/>
          <p:cNvSpPr>
            <a:spLocks noGrp="1" noChangeArrowheads="1"/>
          </p:cNvSpPr>
          <p:nvPr>
            <p:ph idx="1"/>
          </p:nvPr>
        </p:nvSpPr>
        <p:spPr>
          <a:xfrm>
            <a:off x="1060927" y="825500"/>
            <a:ext cx="10373360" cy="5400675"/>
          </a:xfrm>
        </p:spPr>
        <p:txBody>
          <a:bodyPr rtlCol="0">
            <a:normAutofit fontScale="45000" lnSpcReduction="20000"/>
          </a:bodyPr>
          <a:lstStyle/>
          <a:p>
            <a:pPr fontAlgn="auto">
              <a:lnSpc>
                <a:spcPct val="150000"/>
              </a:lnSpc>
              <a:spcBef>
                <a:spcPts val="0"/>
              </a:spcBef>
              <a:spcAft>
                <a:spcPct val="20000"/>
              </a:spcAft>
              <a:buFont typeface="Wingdings" panose="05000000000000000000" pitchFamily="2" charset="2"/>
              <a:buNone/>
              <a:defRPr/>
            </a:pPr>
            <a:r>
              <a:rPr lang="zh-CN" altLang="en-US" dirty="0">
                <a:solidFill>
                  <a:srgbClr val="148BD4"/>
                </a:solidFill>
              </a:rPr>
              <a:t>例</a:t>
            </a:r>
            <a:r>
              <a:rPr lang="en-US" altLang="zh-CN" dirty="0">
                <a:solidFill>
                  <a:srgbClr val="148BD4"/>
                </a:solidFill>
              </a:rPr>
              <a:t>7.2 </a:t>
            </a:r>
            <a:r>
              <a:rPr lang="zh-CN" altLang="en-US" dirty="0"/>
              <a:t>建立数学系（</a:t>
            </a:r>
            <a:r>
              <a:rPr lang="en-US" altLang="zh-CN" dirty="0"/>
              <a:t>MA</a:t>
            </a:r>
            <a:r>
              <a:rPr lang="zh-CN" altLang="en-US" dirty="0"/>
              <a:t>）学生的视图</a:t>
            </a:r>
            <a:r>
              <a:rPr lang="en-US" altLang="zh-CN" dirty="0"/>
              <a:t>V_MA</a:t>
            </a:r>
            <a:r>
              <a:rPr lang="zh-CN" altLang="en-US" dirty="0"/>
              <a:t>，并要求进行修改和插入操作时仍需保证该视图只有数学系的学生。 </a:t>
            </a:r>
          </a:p>
          <a:p>
            <a:pPr fontAlgn="auto">
              <a:lnSpc>
                <a:spcPct val="150000"/>
              </a:lnSpc>
              <a:spcBef>
                <a:spcPts val="0"/>
              </a:spcBef>
              <a:buNone/>
              <a:defRPr/>
            </a:pPr>
            <a:r>
              <a:rPr lang="en-US" altLang="zh-CN" dirty="0"/>
              <a:t>USE JXGL</a:t>
            </a:r>
          </a:p>
          <a:p>
            <a:pPr fontAlgn="auto">
              <a:lnSpc>
                <a:spcPct val="150000"/>
              </a:lnSpc>
              <a:spcBef>
                <a:spcPts val="0"/>
              </a:spcBef>
              <a:buNone/>
              <a:defRPr/>
            </a:pPr>
            <a:r>
              <a:rPr lang="en-US" altLang="zh-CN" dirty="0"/>
              <a:t>GO</a:t>
            </a:r>
          </a:p>
          <a:p>
            <a:pPr fontAlgn="auto">
              <a:lnSpc>
                <a:spcPct val="150000"/>
              </a:lnSpc>
              <a:spcBef>
                <a:spcPts val="0"/>
              </a:spcBef>
              <a:buNone/>
              <a:defRPr/>
            </a:pPr>
            <a:r>
              <a:rPr lang="en-US" altLang="zh-CN" dirty="0"/>
              <a:t>CREATE VIEW V_MA</a:t>
            </a:r>
          </a:p>
          <a:p>
            <a:pPr fontAlgn="auto">
              <a:lnSpc>
                <a:spcPct val="150000"/>
              </a:lnSpc>
              <a:spcBef>
                <a:spcPts val="0"/>
              </a:spcBef>
              <a:buNone/>
              <a:defRPr/>
            </a:pPr>
            <a:r>
              <a:rPr lang="en-US" altLang="zh-CN" dirty="0"/>
              <a:t>AS</a:t>
            </a:r>
          </a:p>
          <a:p>
            <a:pPr fontAlgn="auto">
              <a:lnSpc>
                <a:spcPct val="150000"/>
              </a:lnSpc>
              <a:spcBef>
                <a:spcPts val="0"/>
              </a:spcBef>
              <a:buNone/>
              <a:defRPr/>
            </a:pPr>
            <a:r>
              <a:rPr lang="en-US" altLang="zh-CN" dirty="0"/>
              <a:t>SELECT SNO,SNAME,AGE</a:t>
            </a:r>
          </a:p>
          <a:p>
            <a:pPr fontAlgn="auto">
              <a:lnSpc>
                <a:spcPct val="150000"/>
              </a:lnSpc>
              <a:spcBef>
                <a:spcPts val="0"/>
              </a:spcBef>
              <a:buNone/>
              <a:defRPr/>
            </a:pPr>
            <a:r>
              <a:rPr lang="en-US" altLang="zh-CN" dirty="0"/>
              <a:t>FROM S</a:t>
            </a:r>
          </a:p>
          <a:p>
            <a:pPr fontAlgn="auto">
              <a:lnSpc>
                <a:spcPct val="150000"/>
              </a:lnSpc>
              <a:spcBef>
                <a:spcPts val="0"/>
              </a:spcBef>
              <a:buNone/>
              <a:defRPr/>
            </a:pPr>
            <a:r>
              <a:rPr lang="en-US" altLang="zh-CN" dirty="0"/>
              <a:t>WHERE SDEPT='MA'</a:t>
            </a:r>
          </a:p>
          <a:p>
            <a:pPr fontAlgn="auto">
              <a:lnSpc>
                <a:spcPct val="150000"/>
              </a:lnSpc>
              <a:spcBef>
                <a:spcPts val="0"/>
              </a:spcBef>
              <a:buNone/>
              <a:defRPr/>
            </a:pPr>
            <a:r>
              <a:rPr lang="en-US" altLang="zh-CN" dirty="0"/>
              <a:t>WITH CHECK OPTION</a:t>
            </a:r>
          </a:p>
          <a:p>
            <a:pPr fontAlgn="auto">
              <a:lnSpc>
                <a:spcPct val="150000"/>
              </a:lnSpc>
              <a:spcBef>
                <a:spcPts val="0"/>
              </a:spcBef>
              <a:buNone/>
              <a:defRPr/>
            </a:pPr>
            <a:r>
              <a:rPr lang="en-US" altLang="zh-CN" dirty="0"/>
              <a:t>GO    </a:t>
            </a:r>
          </a:p>
          <a:p>
            <a:pPr fontAlgn="auto">
              <a:lnSpc>
                <a:spcPct val="150000"/>
              </a:lnSpc>
              <a:spcBef>
                <a:spcPts val="0"/>
              </a:spcBef>
              <a:buNone/>
              <a:defRPr/>
            </a:pPr>
            <a:r>
              <a:rPr lang="zh-CN" altLang="en-US" dirty="0"/>
              <a:t>由于在定义</a:t>
            </a:r>
            <a:r>
              <a:rPr lang="en-US" altLang="zh-CN" dirty="0"/>
              <a:t>V_MA</a:t>
            </a:r>
            <a:r>
              <a:rPr lang="zh-CN" altLang="en-US" dirty="0"/>
              <a:t>视图时加上了</a:t>
            </a:r>
            <a:r>
              <a:rPr lang="en-US" altLang="zh-CN" dirty="0"/>
              <a:t>WITH CHECK OPTION</a:t>
            </a:r>
            <a:r>
              <a:rPr lang="zh-CN" altLang="en-US" dirty="0"/>
              <a:t>子句，以后对该视图进行插入、修改和删除操作时，</a:t>
            </a:r>
            <a:r>
              <a:rPr lang="en-US" altLang="zh-CN" dirty="0"/>
              <a:t>RDBMS</a:t>
            </a:r>
            <a:r>
              <a:rPr lang="zh-CN" altLang="en-US" dirty="0"/>
              <a:t>会验证条件</a:t>
            </a:r>
            <a:r>
              <a:rPr lang="en-US" altLang="zh-CN" dirty="0"/>
              <a:t>SDEPT=</a:t>
            </a:r>
            <a:r>
              <a:rPr lang="en-US" altLang="zh-CN" dirty="0">
                <a:latin typeface="Arial" panose="020B0604020202020204" pitchFamily="34" charset="0"/>
              </a:rPr>
              <a:t>’</a:t>
            </a:r>
            <a:r>
              <a:rPr lang="en-US" altLang="zh-CN" dirty="0"/>
              <a:t>MA</a:t>
            </a:r>
            <a:r>
              <a:rPr lang="en-US" altLang="zh-CN" dirty="0">
                <a:latin typeface="Arial" panose="020B0604020202020204" pitchFamily="34" charset="0"/>
              </a:rPr>
              <a:t>’</a:t>
            </a:r>
            <a:r>
              <a:rPr lang="zh-CN" altLang="en-US" dirty="0"/>
              <a:t>。 </a:t>
            </a:r>
          </a:p>
        </p:txBody>
      </p:sp>
      <p:sp>
        <p:nvSpPr>
          <p:cNvPr id="4" name="日期占位符 3"/>
          <p:cNvSpPr>
            <a:spLocks noGrp="1"/>
          </p:cNvSpPr>
          <p:nvPr>
            <p:ph type="dt" sz="half" idx="10"/>
          </p:nvPr>
        </p:nvSpPr>
        <p:spPr/>
        <p:txBody>
          <a:bodyPr/>
          <a:lstStyle/>
          <a:p>
            <a:pPr>
              <a:defRPr/>
            </a:pPr>
            <a:fld id="{D4470E63-A735-4DDB-8574-8631AC0C3612}"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0851D59-36F5-4185-BBB5-6B2F3C70E699}" type="slidenum">
              <a:rPr lang="en-US" altLang="zh-CN">
                <a:solidFill>
                  <a:srgbClr val="898989"/>
                </a:solidFill>
              </a:rPr>
              <a:t>7</a:t>
            </a:fld>
            <a:r>
              <a:rPr lang="en-US" altLang="zh-CN">
                <a:solidFill>
                  <a:srgbClr val="898989"/>
                </a:solidFill>
              </a:rPr>
              <a:t>/31</a:t>
            </a:r>
          </a:p>
        </p:txBody>
      </p:sp>
    </p:spTree>
  </p:cSld>
  <p:clrMapOvr>
    <a:masterClrMapping/>
  </p:clrMapOvr>
  <p:transition>
    <p:cover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创建视图 </a:t>
            </a:r>
            <a:r>
              <a:rPr lang="en-US" altLang="zh-CN" sz="3600"/>
              <a:t>(5)</a:t>
            </a:r>
            <a:r>
              <a:rPr lang="en-US" altLang="zh-CN"/>
              <a:t> </a:t>
            </a:r>
          </a:p>
        </p:txBody>
      </p:sp>
      <p:sp>
        <p:nvSpPr>
          <p:cNvPr id="10244" name="Rectangle 2"/>
          <p:cNvSpPr>
            <a:spLocks noGrp="1" noChangeArrowheads="1"/>
          </p:cNvSpPr>
          <p:nvPr>
            <p:ph idx="1"/>
          </p:nvPr>
        </p:nvSpPr>
        <p:spPr>
          <a:xfrm>
            <a:off x="1137920" y="620713"/>
            <a:ext cx="10617200" cy="5688012"/>
          </a:xfrm>
        </p:spPr>
        <p:txBody>
          <a:bodyPr rtlCol="0">
            <a:normAutofit fontScale="50000" lnSpcReduction="20000"/>
          </a:bodyPr>
          <a:lstStyle/>
          <a:p>
            <a:pPr fontAlgn="auto">
              <a:lnSpc>
                <a:spcPct val="150000"/>
              </a:lnSpc>
              <a:spcBef>
                <a:spcPts val="0"/>
              </a:spcBef>
              <a:buNone/>
              <a:defRPr/>
            </a:pPr>
            <a:r>
              <a:rPr lang="zh-CN" altLang="en-US" dirty="0">
                <a:solidFill>
                  <a:srgbClr val="148BD4"/>
                </a:solidFill>
              </a:rPr>
              <a:t>例</a:t>
            </a:r>
            <a:r>
              <a:rPr lang="en-US" altLang="zh-CN" dirty="0">
                <a:solidFill>
                  <a:srgbClr val="148BD4"/>
                </a:solidFill>
              </a:rPr>
              <a:t>7.3 </a:t>
            </a:r>
            <a:r>
              <a:rPr lang="zh-CN" altLang="en-US" dirty="0"/>
              <a:t>创建学生选修课程的门数和平均成绩的视图</a:t>
            </a:r>
            <a:r>
              <a:rPr lang="en-US" altLang="zh-CN" dirty="0"/>
              <a:t>C_G</a:t>
            </a:r>
            <a:r>
              <a:rPr lang="zh-CN" altLang="en-US" dirty="0"/>
              <a:t>，其中包含的属性列为</a:t>
            </a:r>
            <a:r>
              <a:rPr lang="en-US" altLang="zh-CN" dirty="0"/>
              <a:t>(SNO,C_NUM, AVG_GRADE)</a:t>
            </a:r>
          </a:p>
          <a:p>
            <a:pPr fontAlgn="auto">
              <a:lnSpc>
                <a:spcPct val="150000"/>
              </a:lnSpc>
              <a:spcBef>
                <a:spcPts val="0"/>
              </a:spcBef>
              <a:buNone/>
              <a:defRPr/>
            </a:pPr>
            <a:r>
              <a:rPr lang="en-US" altLang="zh-CN" dirty="0"/>
              <a:t>USE JXGL</a:t>
            </a:r>
          </a:p>
          <a:p>
            <a:pPr fontAlgn="auto">
              <a:lnSpc>
                <a:spcPct val="150000"/>
              </a:lnSpc>
              <a:spcBef>
                <a:spcPts val="0"/>
              </a:spcBef>
              <a:buNone/>
              <a:defRPr/>
            </a:pPr>
            <a:r>
              <a:rPr lang="en-US" altLang="zh-CN" dirty="0"/>
              <a:t>GO</a:t>
            </a:r>
          </a:p>
          <a:p>
            <a:pPr fontAlgn="auto">
              <a:lnSpc>
                <a:spcPct val="150000"/>
              </a:lnSpc>
              <a:spcBef>
                <a:spcPts val="0"/>
              </a:spcBef>
              <a:buNone/>
              <a:defRPr/>
            </a:pPr>
            <a:r>
              <a:rPr lang="en-US" altLang="zh-CN" dirty="0"/>
              <a:t>CREATE VIEW C_G(SNO,C_NUM,AVG_GRADE)</a:t>
            </a:r>
          </a:p>
          <a:p>
            <a:pPr fontAlgn="auto">
              <a:lnSpc>
                <a:spcPct val="150000"/>
              </a:lnSpc>
              <a:spcBef>
                <a:spcPts val="0"/>
              </a:spcBef>
              <a:buNone/>
              <a:defRPr/>
            </a:pPr>
            <a:r>
              <a:rPr lang="en-US" altLang="zh-CN" dirty="0"/>
              <a:t>AS SELECT SNO,COUNT(CNO),AVG(GRADE)</a:t>
            </a:r>
          </a:p>
          <a:p>
            <a:pPr fontAlgn="auto">
              <a:lnSpc>
                <a:spcPct val="150000"/>
              </a:lnSpc>
              <a:spcBef>
                <a:spcPts val="0"/>
              </a:spcBef>
              <a:buNone/>
              <a:defRPr/>
            </a:pPr>
            <a:r>
              <a:rPr lang="en-US" altLang="zh-CN" dirty="0"/>
              <a:t>FROM SC</a:t>
            </a:r>
          </a:p>
          <a:p>
            <a:pPr fontAlgn="auto">
              <a:lnSpc>
                <a:spcPct val="150000"/>
              </a:lnSpc>
              <a:spcBef>
                <a:spcPts val="0"/>
              </a:spcBef>
              <a:buNone/>
              <a:defRPr/>
            </a:pPr>
            <a:r>
              <a:rPr lang="en-US" altLang="zh-CN" dirty="0"/>
              <a:t>WHERE GRADE IS NOT NULL</a:t>
            </a:r>
          </a:p>
          <a:p>
            <a:pPr fontAlgn="auto">
              <a:lnSpc>
                <a:spcPct val="150000"/>
              </a:lnSpc>
              <a:spcBef>
                <a:spcPts val="0"/>
              </a:spcBef>
              <a:buNone/>
              <a:defRPr/>
            </a:pPr>
            <a:r>
              <a:rPr lang="en-US" altLang="zh-CN" dirty="0"/>
              <a:t>GROUP BY SNO</a:t>
            </a:r>
          </a:p>
          <a:p>
            <a:pPr fontAlgn="auto">
              <a:lnSpc>
                <a:spcPct val="150000"/>
              </a:lnSpc>
              <a:spcBef>
                <a:spcPts val="0"/>
              </a:spcBef>
              <a:buNone/>
              <a:defRPr/>
            </a:pPr>
            <a:r>
              <a:rPr lang="en-US" altLang="zh-CN" dirty="0"/>
              <a:t>GO </a:t>
            </a:r>
          </a:p>
          <a:p>
            <a:pPr fontAlgn="auto">
              <a:lnSpc>
                <a:spcPct val="150000"/>
              </a:lnSpc>
              <a:spcBef>
                <a:spcPts val="0"/>
              </a:spcBef>
              <a:buNone/>
              <a:defRPr/>
            </a:pPr>
            <a:r>
              <a:rPr lang="zh-CN" altLang="en-US" dirty="0"/>
              <a:t>        组成视图的属性列名或者全部省略或者全部指定，如果省略了视图的各个属性列名，则隐含该视图由子查询中</a:t>
            </a:r>
            <a:r>
              <a:rPr lang="en-US" altLang="zh-CN" dirty="0"/>
              <a:t>SELECT</a:t>
            </a:r>
            <a:r>
              <a:rPr lang="zh-CN" altLang="en-US" dirty="0"/>
              <a:t>子句目标列中的诸项组成。 </a:t>
            </a:r>
          </a:p>
        </p:txBody>
      </p:sp>
      <p:sp>
        <p:nvSpPr>
          <p:cNvPr id="4" name="日期占位符 3"/>
          <p:cNvSpPr>
            <a:spLocks noGrp="1"/>
          </p:cNvSpPr>
          <p:nvPr>
            <p:ph type="dt" sz="half" idx="10"/>
          </p:nvPr>
        </p:nvSpPr>
        <p:spPr/>
        <p:txBody>
          <a:bodyPr/>
          <a:lstStyle/>
          <a:p>
            <a:pPr>
              <a:defRPr/>
            </a:pPr>
            <a:fld id="{4112AB2F-5C0A-432D-8093-E9F6C1B90A66}" type="datetime1">
              <a:rPr lang="zh-CN" altLang="en-US"/>
              <a:t>2020/4/13</a:t>
            </a:fld>
            <a:endParaRPr lang="en-US" altLang="zh-CN"/>
          </a:p>
        </p:txBody>
      </p:sp>
      <p:sp>
        <p:nvSpPr>
          <p:cNvPr id="5"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F4D4C5F-1034-40D3-B58C-340357E772B9}" type="slidenum">
              <a:rPr lang="en-US" altLang="zh-CN">
                <a:solidFill>
                  <a:srgbClr val="898989"/>
                </a:solidFill>
              </a:rPr>
              <a:t>8</a:t>
            </a:fld>
            <a:r>
              <a:rPr lang="en-US" altLang="zh-CN">
                <a:solidFill>
                  <a:srgbClr val="898989"/>
                </a:solidFill>
              </a:rPr>
              <a:t>/31</a:t>
            </a:r>
          </a:p>
        </p:txBody>
      </p:sp>
    </p:spTree>
  </p:cSld>
  <p:clrMapOvr>
    <a:masterClrMapping/>
  </p:clrMapOvr>
  <p:transition>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title"/>
          </p:nvPr>
        </p:nvSpPr>
        <p:spPr>
          <a:xfrm>
            <a:off x="2351089" y="-100013"/>
            <a:ext cx="7793037" cy="795338"/>
          </a:xfrm>
          <a:noFill/>
        </p:spPr>
        <p:txBody>
          <a:bodyPr>
            <a:normAutofit fontScale="90000"/>
          </a:bodyPr>
          <a:lstStyle/>
          <a:p>
            <a:r>
              <a:rPr lang="zh-CN" altLang="en-US" sz="3600"/>
              <a:t>修改视图</a:t>
            </a:r>
            <a:r>
              <a:rPr lang="zh-CN" altLang="en-US"/>
              <a:t> </a:t>
            </a:r>
            <a:r>
              <a:rPr lang="en-US" altLang="zh-CN" sz="3600"/>
              <a:t>(6)</a:t>
            </a:r>
            <a:r>
              <a:rPr lang="en-US" altLang="zh-CN"/>
              <a:t> </a:t>
            </a:r>
          </a:p>
        </p:txBody>
      </p:sp>
      <p:sp>
        <p:nvSpPr>
          <p:cNvPr id="11268" name="Rectangle 2"/>
          <p:cNvSpPr>
            <a:spLocks noGrp="1" noChangeArrowheads="1"/>
          </p:cNvSpPr>
          <p:nvPr>
            <p:ph idx="1"/>
          </p:nvPr>
        </p:nvSpPr>
        <p:spPr>
          <a:xfrm>
            <a:off x="209868" y="668338"/>
            <a:ext cx="11646852" cy="5688013"/>
          </a:xfrm>
        </p:spPr>
        <p:txBody>
          <a:bodyPr rtlCol="0">
            <a:normAutofit fontScale="50000" lnSpcReduction="20000"/>
          </a:bodyPr>
          <a:lstStyle/>
          <a:p>
            <a:pPr fontAlgn="auto">
              <a:lnSpc>
                <a:spcPct val="150000"/>
              </a:lnSpc>
              <a:spcBef>
                <a:spcPts val="0"/>
              </a:spcBef>
              <a:spcAft>
                <a:spcPct val="20000"/>
              </a:spcAft>
              <a:buClr>
                <a:schemeClr val="hlink"/>
              </a:buClr>
              <a:buSzPct val="95000"/>
              <a:buFont typeface="Wingdings" panose="05000000000000000000" pitchFamily="2" charset="2"/>
              <a:buChar char="v"/>
              <a:defRPr/>
            </a:pPr>
            <a:r>
              <a:rPr lang="zh-CN" altLang="en-US" sz="4000" dirty="0">
                <a:solidFill>
                  <a:srgbClr val="148BD4"/>
                </a:solidFill>
              </a:rPr>
              <a:t>使用</a:t>
            </a:r>
            <a:r>
              <a:rPr lang="en-US" altLang="zh-CN" sz="4000" dirty="0">
                <a:solidFill>
                  <a:srgbClr val="148BD4"/>
                </a:solidFill>
              </a:rPr>
              <a:t>SSMS</a:t>
            </a:r>
            <a:r>
              <a:rPr lang="zh-CN" altLang="en-US" sz="4000" dirty="0">
                <a:solidFill>
                  <a:srgbClr val="148BD4"/>
                </a:solidFill>
              </a:rPr>
              <a:t>图形化方式</a:t>
            </a:r>
          </a:p>
          <a:p>
            <a:pPr fontAlgn="auto">
              <a:lnSpc>
                <a:spcPct val="150000"/>
              </a:lnSpc>
              <a:spcBef>
                <a:spcPts val="0"/>
              </a:spcBef>
              <a:buNone/>
              <a:defRPr/>
            </a:pPr>
            <a:r>
              <a:rPr lang="zh-CN" altLang="en-US" dirty="0">
                <a:solidFill>
                  <a:srgbClr val="006600"/>
                </a:solidFill>
              </a:rPr>
              <a:t>例</a:t>
            </a:r>
            <a:r>
              <a:rPr lang="en-US" altLang="zh-CN" dirty="0">
                <a:solidFill>
                  <a:srgbClr val="006600"/>
                </a:solidFill>
              </a:rPr>
              <a:t>7.4</a:t>
            </a:r>
            <a:r>
              <a:rPr lang="en-US" altLang="zh-CN" dirty="0"/>
              <a:t> </a:t>
            </a:r>
            <a:r>
              <a:rPr lang="zh-CN" altLang="en-US" dirty="0"/>
              <a:t>修改例</a:t>
            </a:r>
            <a:r>
              <a:rPr lang="en-US" altLang="zh-CN" dirty="0"/>
              <a:t>7.3</a:t>
            </a:r>
            <a:r>
              <a:rPr lang="zh-CN" altLang="en-US" dirty="0"/>
              <a:t>创建的视图</a:t>
            </a:r>
            <a:r>
              <a:rPr lang="en-US" altLang="zh-CN" dirty="0"/>
              <a:t>C_G</a:t>
            </a:r>
            <a:r>
              <a:rPr lang="zh-CN" altLang="en-US" dirty="0"/>
              <a:t>，使之只查询计算机科学系（</a:t>
            </a:r>
            <a:r>
              <a:rPr lang="en-US" altLang="zh-CN" dirty="0"/>
              <a:t>CS</a:t>
            </a:r>
            <a:r>
              <a:rPr lang="zh-CN" altLang="en-US" dirty="0"/>
              <a:t>）的学生选修课程的门数和平均成绩。</a:t>
            </a:r>
          </a:p>
          <a:p>
            <a:pPr fontAlgn="auto">
              <a:lnSpc>
                <a:spcPct val="150000"/>
              </a:lnSpc>
              <a:spcBef>
                <a:spcPts val="0"/>
              </a:spcBef>
              <a:buNone/>
              <a:defRPr/>
            </a:pPr>
            <a:r>
              <a:rPr lang="zh-CN" altLang="en-US" dirty="0"/>
              <a:t>具体步骤如下：</a:t>
            </a:r>
          </a:p>
          <a:p>
            <a:pPr fontAlgn="auto">
              <a:lnSpc>
                <a:spcPct val="150000"/>
              </a:lnSpc>
              <a:spcBef>
                <a:spcPts val="0"/>
              </a:spcBef>
              <a:buNone/>
              <a:defRPr/>
            </a:pPr>
            <a:r>
              <a:rPr lang="en-US" altLang="zh-CN" dirty="0"/>
              <a:t>(1) </a:t>
            </a:r>
            <a:r>
              <a:rPr lang="zh-CN" altLang="en-US" dirty="0"/>
              <a:t>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中展开</a:t>
            </a:r>
            <a:r>
              <a:rPr lang="zh-CN" altLang="en-US" dirty="0">
                <a:latin typeface="Arial" panose="020B0604020202020204" pitchFamily="34" charset="0"/>
              </a:rPr>
              <a:t>“</a:t>
            </a:r>
            <a:r>
              <a:rPr lang="zh-CN" altLang="en-US" dirty="0"/>
              <a:t>数据库</a:t>
            </a:r>
            <a:r>
              <a:rPr lang="zh-CN" altLang="en-US" dirty="0">
                <a:latin typeface="Arial" panose="020B0604020202020204" pitchFamily="34" charset="0"/>
              </a:rPr>
              <a:t>”</a:t>
            </a:r>
            <a:r>
              <a:rPr lang="zh-CN" altLang="en-US" dirty="0"/>
              <a:t>文件夹，并进一步展开</a:t>
            </a:r>
            <a:r>
              <a:rPr lang="zh-CN" altLang="en-US" dirty="0">
                <a:latin typeface="Arial" panose="020B0604020202020204" pitchFamily="34" charset="0"/>
              </a:rPr>
              <a:t>“</a:t>
            </a:r>
            <a:r>
              <a:rPr lang="en-US" altLang="zh-CN" dirty="0"/>
              <a:t>JXGL</a:t>
            </a:r>
            <a:r>
              <a:rPr lang="en-US" altLang="zh-CN" dirty="0">
                <a:latin typeface="Arial" panose="020B0604020202020204" pitchFamily="34" charset="0"/>
              </a:rPr>
              <a:t>”</a:t>
            </a:r>
            <a:r>
              <a:rPr lang="zh-CN" altLang="en-US" dirty="0"/>
              <a:t>文件夹。</a:t>
            </a:r>
          </a:p>
          <a:p>
            <a:pPr fontAlgn="auto">
              <a:lnSpc>
                <a:spcPct val="150000"/>
              </a:lnSpc>
              <a:spcBef>
                <a:spcPts val="0"/>
              </a:spcBef>
              <a:buNone/>
              <a:defRPr/>
            </a:pPr>
            <a:r>
              <a:rPr lang="en-US" altLang="zh-CN" dirty="0"/>
              <a:t>(2) </a:t>
            </a:r>
            <a:r>
              <a:rPr lang="zh-CN" altLang="en-US" dirty="0"/>
              <a:t>展开</a:t>
            </a:r>
            <a:r>
              <a:rPr lang="zh-CN" altLang="en-US" dirty="0">
                <a:latin typeface="Arial" panose="020B0604020202020204" pitchFamily="34" charset="0"/>
              </a:rPr>
              <a:t>“</a:t>
            </a:r>
            <a:r>
              <a:rPr lang="zh-CN" altLang="en-US" dirty="0"/>
              <a:t>视图</a:t>
            </a:r>
            <a:r>
              <a:rPr lang="zh-CN" altLang="en-US" dirty="0">
                <a:latin typeface="Arial" panose="020B0604020202020204" pitchFamily="34" charset="0"/>
              </a:rPr>
              <a:t>”</a:t>
            </a:r>
            <a:r>
              <a:rPr lang="zh-CN" altLang="en-US" dirty="0"/>
              <a:t>选项，右击要修改的视图，在弹出的快捷菜单中选择</a:t>
            </a:r>
            <a:r>
              <a:rPr lang="zh-CN" altLang="en-US" dirty="0">
                <a:latin typeface="Arial" panose="020B0604020202020204" pitchFamily="34" charset="0"/>
              </a:rPr>
              <a:t>“</a:t>
            </a:r>
            <a:r>
              <a:rPr lang="zh-CN" altLang="en-US" dirty="0"/>
              <a:t>设计</a:t>
            </a:r>
            <a:r>
              <a:rPr lang="zh-CN" altLang="en-US" dirty="0">
                <a:latin typeface="Arial" panose="020B0604020202020204" pitchFamily="34" charset="0"/>
              </a:rPr>
              <a:t>”</a:t>
            </a:r>
            <a:r>
              <a:rPr lang="zh-CN" altLang="en-US" dirty="0"/>
              <a:t>菜单项，打开视图设计对话框就可以修改视图的定义了。</a:t>
            </a:r>
          </a:p>
          <a:p>
            <a:pPr fontAlgn="auto">
              <a:lnSpc>
                <a:spcPct val="150000"/>
              </a:lnSpc>
              <a:spcBef>
                <a:spcPts val="0"/>
              </a:spcBef>
              <a:buNone/>
              <a:defRPr/>
            </a:pPr>
            <a:r>
              <a:rPr lang="en-US" altLang="zh-CN" dirty="0"/>
              <a:t>(3) </a:t>
            </a:r>
            <a:r>
              <a:rPr lang="zh-CN" altLang="en-US" dirty="0"/>
              <a:t>本例中，一是需要添加表</a:t>
            </a:r>
            <a:r>
              <a:rPr lang="en-US" altLang="zh-CN" dirty="0"/>
              <a:t>S</a:t>
            </a:r>
            <a:r>
              <a:rPr lang="zh-CN" altLang="en-US" dirty="0"/>
              <a:t>，只需在关系图区域中的空白处右击，在弹出的快捷菜单中选择</a:t>
            </a:r>
            <a:r>
              <a:rPr lang="zh-CN" altLang="en-US" dirty="0">
                <a:latin typeface="Arial" panose="020B0604020202020204" pitchFamily="34" charset="0"/>
              </a:rPr>
              <a:t>“</a:t>
            </a:r>
            <a:r>
              <a:rPr lang="zh-CN" altLang="en-US" dirty="0"/>
              <a:t>添加表</a:t>
            </a:r>
            <a:r>
              <a:rPr lang="zh-CN" altLang="en-US" dirty="0">
                <a:latin typeface="Arial" panose="020B0604020202020204" pitchFamily="34" charset="0"/>
              </a:rPr>
              <a:t>”</a:t>
            </a:r>
            <a:r>
              <a:rPr lang="zh-CN" altLang="en-US" dirty="0"/>
              <a:t>菜单项；二是需要修改筛选条件，在</a:t>
            </a:r>
            <a:r>
              <a:rPr lang="zh-CN" altLang="en-US" dirty="0">
                <a:latin typeface="Arial" panose="020B0604020202020204" pitchFamily="34" charset="0"/>
              </a:rPr>
              <a:t>“</a:t>
            </a:r>
            <a:r>
              <a:rPr lang="zh-CN" altLang="en-US" dirty="0"/>
              <a:t>列条件区域</a:t>
            </a:r>
            <a:r>
              <a:rPr lang="zh-CN" altLang="en-US" dirty="0">
                <a:latin typeface="Arial" panose="020B0604020202020204" pitchFamily="34" charset="0"/>
              </a:rPr>
              <a:t>”</a:t>
            </a:r>
            <a:r>
              <a:rPr lang="zh-CN" altLang="en-US" dirty="0"/>
              <a:t>的</a:t>
            </a:r>
            <a:r>
              <a:rPr lang="zh-CN" altLang="en-US" dirty="0">
                <a:latin typeface="Arial" panose="020B0604020202020204" pitchFamily="34" charset="0"/>
              </a:rPr>
              <a:t>“</a:t>
            </a:r>
            <a:r>
              <a:rPr lang="en-US" altLang="zh-CN" dirty="0"/>
              <a:t>SDEPT</a:t>
            </a:r>
            <a:r>
              <a:rPr lang="en-US" altLang="zh-CN" dirty="0">
                <a:latin typeface="Arial" panose="020B0604020202020204" pitchFamily="34" charset="0"/>
              </a:rPr>
              <a:t>”</a:t>
            </a:r>
            <a:r>
              <a:rPr lang="zh-CN" altLang="en-US" dirty="0"/>
              <a:t>列的筛选器中写上筛选条件</a:t>
            </a:r>
            <a:r>
              <a:rPr lang="zh-CN" altLang="en-US" dirty="0">
                <a:latin typeface="Arial" panose="020B0604020202020204" pitchFamily="34" charset="0"/>
              </a:rPr>
              <a:t>“</a:t>
            </a:r>
            <a:r>
              <a:rPr lang="en-US" altLang="zh-CN" dirty="0"/>
              <a:t>=</a:t>
            </a:r>
            <a:r>
              <a:rPr lang="en-US" altLang="zh-CN" dirty="0">
                <a:latin typeface="Arial" panose="020B0604020202020204" pitchFamily="34" charset="0"/>
              </a:rPr>
              <a:t>’</a:t>
            </a:r>
            <a:r>
              <a:rPr lang="en-US" altLang="zh-CN" dirty="0"/>
              <a:t>CS</a:t>
            </a:r>
            <a:r>
              <a:rPr lang="en-US" altLang="zh-CN" dirty="0">
                <a:latin typeface="Arial" panose="020B0604020202020204" pitchFamily="34" charset="0"/>
              </a:rPr>
              <a:t>’”</a:t>
            </a:r>
            <a:r>
              <a:rPr lang="zh-CN" altLang="en-US" dirty="0"/>
              <a:t>。在</a:t>
            </a:r>
            <a:r>
              <a:rPr lang="en-US" altLang="zh-CN" dirty="0"/>
              <a:t>SQL</a:t>
            </a:r>
            <a:r>
              <a:rPr lang="zh-CN" altLang="en-US" dirty="0"/>
              <a:t>区域中就可以看到所生成相应的</a:t>
            </a:r>
            <a:r>
              <a:rPr lang="en-US" altLang="zh-CN" dirty="0"/>
              <a:t>T-SQL</a:t>
            </a:r>
            <a:r>
              <a:rPr lang="zh-CN" altLang="en-US" dirty="0"/>
              <a:t>语句。如下图所示。</a:t>
            </a:r>
          </a:p>
        </p:txBody>
      </p:sp>
      <p:sp>
        <p:nvSpPr>
          <p:cNvPr id="5" name="日期占位符 3"/>
          <p:cNvSpPr>
            <a:spLocks noGrp="1"/>
          </p:cNvSpPr>
          <p:nvPr>
            <p:ph type="dt" sz="half" idx="10"/>
          </p:nvPr>
        </p:nvSpPr>
        <p:spPr/>
        <p:txBody>
          <a:bodyPr/>
          <a:lstStyle/>
          <a:p>
            <a:pPr>
              <a:defRPr/>
            </a:pPr>
            <a:fld id="{93F687F4-9FE1-4993-BE12-4B3BA4264A99}" type="datetime1">
              <a:rPr lang="zh-CN" altLang="en-US"/>
              <a:t>2020/4/13</a:t>
            </a:fld>
            <a:endParaRPr lang="en-US" altLang="zh-CN"/>
          </a:p>
        </p:txBody>
      </p:sp>
      <p:sp>
        <p:nvSpPr>
          <p:cNvPr id="6" name="灯片编号占位符 4"/>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5EE0954-F29E-4131-81C7-FB11E3EA7709}" type="slidenum">
              <a:rPr lang="en-US" altLang="zh-CN">
                <a:solidFill>
                  <a:srgbClr val="898989"/>
                </a:solidFill>
              </a:rPr>
              <a:t>9</a:t>
            </a:fld>
            <a:r>
              <a:rPr lang="en-US" altLang="zh-CN">
                <a:solidFill>
                  <a:srgbClr val="898989"/>
                </a:solidFill>
              </a:rPr>
              <a:t>/31</a:t>
            </a:r>
          </a:p>
        </p:txBody>
      </p:sp>
      <p:pic>
        <p:nvPicPr>
          <p:cNvPr id="21504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333" y="3281441"/>
            <a:ext cx="4602799" cy="368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5045"/>
                                        </p:tgtEl>
                                        <p:attrNameLst>
                                          <p:attrName>style.visibility</p:attrName>
                                        </p:attrNameLst>
                                      </p:cBhvr>
                                      <p:to>
                                        <p:strVal val="visible"/>
                                      </p:to>
                                    </p:set>
                                    <p:animEffect transition="in" filter="fade">
                                      <p:cBhvr>
                                        <p:cTn id="7" dur="1000"/>
                                        <p:tgtEl>
                                          <p:spTgt spid="215045"/>
                                        </p:tgtEl>
                                      </p:cBhvr>
                                    </p:animEffect>
                                    <p:anim calcmode="lin" valueType="num">
                                      <p:cBhvr>
                                        <p:cTn id="8" dur="1000" fill="hold"/>
                                        <p:tgtEl>
                                          <p:spTgt spid="215045"/>
                                        </p:tgtEl>
                                        <p:attrNameLst>
                                          <p:attrName>ppt_x</p:attrName>
                                        </p:attrNameLst>
                                      </p:cBhvr>
                                      <p:tavLst>
                                        <p:tav tm="0">
                                          <p:val>
                                            <p:strVal val="#ppt_x"/>
                                          </p:val>
                                        </p:tav>
                                        <p:tav tm="100000">
                                          <p:val>
                                            <p:strVal val="#ppt_x"/>
                                          </p:val>
                                        </p:tav>
                                      </p:tavLst>
                                    </p:anim>
                                    <p:anim calcmode="lin" valueType="num">
                                      <p:cBhvr>
                                        <p:cTn id="9" dur="1000" fill="hold"/>
                                        <p:tgtEl>
                                          <p:spTgt spid="2150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260</TotalTime>
  <Words>4756</Words>
  <Application>Microsoft Office PowerPoint</Application>
  <PresentationFormat>宽屏</PresentationFormat>
  <Paragraphs>524</Paragraphs>
  <Slides>42</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42</vt:i4>
      </vt:variant>
    </vt:vector>
  </HeadingPairs>
  <TitlesOfParts>
    <vt:vector size="54" baseType="lpstr">
      <vt:lpstr>Open Sans Light</vt:lpstr>
      <vt:lpstr>等线</vt:lpstr>
      <vt:lpstr>宋体</vt:lpstr>
      <vt:lpstr>微软雅黑</vt:lpstr>
      <vt:lpstr>张海山锐谐体</vt:lpstr>
      <vt:lpstr>Arial</vt:lpstr>
      <vt:lpstr>Calibri</vt:lpstr>
      <vt:lpstr>Georgia</vt:lpstr>
      <vt:lpstr>Times New Roman</vt:lpstr>
      <vt:lpstr>Verdana</vt:lpstr>
      <vt:lpstr>Wingdings</vt:lpstr>
      <vt:lpstr>冯演示模版</vt:lpstr>
      <vt:lpstr>PowerPoint 演示文稿</vt:lpstr>
      <vt:lpstr>PowerPoint 演示文稿</vt:lpstr>
      <vt:lpstr>视图的基本概念</vt:lpstr>
      <vt:lpstr>创建视图 (1) </vt:lpstr>
      <vt:lpstr>创建视图 (2) </vt:lpstr>
      <vt:lpstr>创建视图 (3) </vt:lpstr>
      <vt:lpstr>创建视图 (4) </vt:lpstr>
      <vt:lpstr>创建视图 (5) </vt:lpstr>
      <vt:lpstr>修改视图 (6) </vt:lpstr>
      <vt:lpstr>修改视图 (7) </vt:lpstr>
      <vt:lpstr>删除视图  </vt:lpstr>
      <vt:lpstr> 使用视图 (1) </vt:lpstr>
      <vt:lpstr> 使用视图 (2) </vt:lpstr>
      <vt:lpstr> 使用视图 (3) </vt:lpstr>
      <vt:lpstr> 使用视图 (4) </vt:lpstr>
      <vt:lpstr>PowerPoint 演示文稿</vt:lpstr>
      <vt:lpstr>索引的基本概念(1) </vt:lpstr>
      <vt:lpstr>举例说明</vt:lpstr>
      <vt:lpstr>索引的基本概念(2) </vt:lpstr>
      <vt:lpstr>索引的基本概念(3) </vt:lpstr>
      <vt:lpstr>索引的基本概念(4) </vt:lpstr>
      <vt:lpstr>PowerPoint 演示文稿</vt:lpstr>
      <vt:lpstr>PowerPoint 演示文稿</vt:lpstr>
      <vt:lpstr>PowerPoint 演示文稿</vt:lpstr>
      <vt:lpstr>创建索引(1) </vt:lpstr>
      <vt:lpstr>创建索引(2) </vt:lpstr>
      <vt:lpstr>创建索引(3) </vt:lpstr>
      <vt:lpstr>创建索引(4) </vt:lpstr>
      <vt:lpstr>创建索引(5) </vt:lpstr>
      <vt:lpstr>创建索引(6) </vt:lpstr>
      <vt:lpstr>创建索引(7) </vt:lpstr>
      <vt:lpstr>创建索引(8) </vt:lpstr>
      <vt:lpstr> 管理索引(1-1) </vt:lpstr>
      <vt:lpstr> 管理索引(1-2) </vt:lpstr>
      <vt:lpstr> 管理索引(2) </vt:lpstr>
      <vt:lpstr> 管理索引(3) </vt:lpstr>
      <vt:lpstr> 管理索引(4) </vt:lpstr>
      <vt:lpstr> 管理索引(5) </vt:lpstr>
      <vt:lpstr> 管理索引(6) </vt:lpstr>
      <vt:lpstr> 管理索引(7) </vt:lpstr>
      <vt:lpstr>本次课小结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weinima</dc:creator>
  <cp:lastModifiedBy>homezhou</cp:lastModifiedBy>
  <cp:revision>26</cp:revision>
  <dcterms:created xsi:type="dcterms:W3CDTF">2019-04-28T06:38:00Z</dcterms:created>
  <dcterms:modified xsi:type="dcterms:W3CDTF">2020-04-13T08:10:41Z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