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326"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12192000" cy="6858000"/>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747"/>
    <a:srgbClr val="148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1.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FE9B0-67BB-4F0C-B823-82A57EACB2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3D709-162A-4BCC-AE30-A81B0C4D927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p:spPr>
        <p:txBody>
          <a:bodyPr/>
          <a:lstStyle/>
          <a:p>
            <a:endParaRPr lang="en-US" altLang="zh-CN">
              <a:latin typeface="Arial" panose="020B0604020202020204" pitchFamily="34" charset="0"/>
            </a:endParaRPr>
          </a:p>
        </p:txBody>
      </p:sp>
      <p:sp>
        <p:nvSpPr>
          <p:cNvPr id="8909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3CDFF4D7-DBC0-48AA-B557-534352189D37}" type="slidenum">
              <a:rPr lang="en-US" altLang="zh-CN"/>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D2BBF91-9B92-4B66-8A48-08CF8A2E2ABC}" type="datetime1">
              <a:rPr lang="zh-CN" altLang="en-US" smtClean="0"/>
            </a:fld>
            <a:endParaRPr lang="en-US" altLang="zh-CN"/>
          </a:p>
        </p:txBody>
      </p:sp>
      <p:sp>
        <p:nvSpPr>
          <p:cNvPr id="6" name="Rectangle 5"/>
          <p:cNvSpPr>
            <a:spLocks noGrp="1" noChangeArrowheads="1"/>
          </p:cNvSpPr>
          <p:nvPr>
            <p:ph type="sldNum" sz="quarter" idx="11"/>
          </p:nvPr>
        </p:nvSpPr>
        <p:spPr/>
        <p:txBody>
          <a:bodyPr/>
          <a:lstStyle>
            <a:lvl1pPr>
              <a:defRPr/>
            </a:lvl1pPr>
          </a:lstStyle>
          <a:p>
            <a:fld id="{5E9C40ED-D8BF-4957-A6FA-94C025D9DC14}" type="slidenum">
              <a:rPr lang="en-US" altLang="zh-CN" smtClean="0"/>
            </a:fld>
            <a:r>
              <a:rPr lang="en-US" altLang="zh-CN"/>
              <a:t>/75</a:t>
            </a:r>
            <a:endParaRPr lang="en-US" altLang="zh-CN"/>
          </a:p>
        </p:txBody>
      </p:sp>
    </p:spTree>
  </p:cSld>
  <p:clrMapOvr>
    <a:masterClrMapping/>
  </p:clrMapOvr>
  <p:transition>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fld id="{BC069755-81EF-407C-9224-959837EB7F5B}" type="datetimeFigureOut">
              <a:rPr lang="zh-CN" altLang="en-US" smtClean="0"/>
            </a:fld>
            <a:endParaRPr lang="zh-CN" altLang="en-US"/>
          </a:p>
        </p:txBody>
      </p:sp>
      <p:sp>
        <p:nvSpPr>
          <p:cNvPr id="7" name="Rectangle 5"/>
          <p:cNvSpPr>
            <a:spLocks noGrp="1" noChangeArrowheads="1"/>
          </p:cNvSpPr>
          <p:nvPr>
            <p:ph type="sldNum" sz="quarter" idx="11"/>
          </p:nvPr>
        </p:nvSpPr>
        <p:spPr/>
        <p:txBody>
          <a:bodyPr/>
          <a:lstStyle>
            <a:lvl1pPr>
              <a:defRPr/>
            </a:lvl1pPr>
          </a:lstStyle>
          <a:p>
            <a:fld id="{1A1260DC-90F5-484D-B6CD-AA60FC6198D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endParaRPr lang="zh-CN" altLang="en-US" noProof="0"/>
          </a:p>
        </p:txBody>
      </p:sp>
      <p:sp>
        <p:nvSpPr>
          <p:cNvPr id="4" name="Rectangle 4"/>
          <p:cNvSpPr>
            <a:spLocks noGrp="1" noChangeArrowheads="1"/>
          </p:cNvSpPr>
          <p:nvPr>
            <p:ph type="dt" sz="half" idx="10"/>
          </p:nvPr>
        </p:nvSpPr>
        <p:spPr/>
        <p:txBody>
          <a:bodyPr/>
          <a:lstStyle>
            <a:lvl1pPr>
              <a:defRPr/>
            </a:lvl1pPr>
          </a:lstStyle>
          <a:p>
            <a:fld id="{BC069755-81EF-407C-9224-959837EB7F5B}" type="datetimeFigureOut">
              <a:rPr lang="zh-CN" altLang="en-US" smtClean="0"/>
            </a:fld>
            <a:endParaRPr lang="zh-CN" altLang="en-US"/>
          </a:p>
        </p:txBody>
      </p:sp>
      <p:sp>
        <p:nvSpPr>
          <p:cNvPr id="5" name="Rectangle 5"/>
          <p:cNvSpPr>
            <a:spLocks noGrp="1" noChangeArrowheads="1"/>
          </p:cNvSpPr>
          <p:nvPr>
            <p:ph type="sldNum" sz="quarter" idx="11"/>
          </p:nvPr>
        </p:nvSpPr>
        <p:spPr/>
        <p:txBody>
          <a:bodyPr/>
          <a:lstStyle>
            <a:lvl1pPr>
              <a:defRPr/>
            </a:lvl1pPr>
          </a:lstStyle>
          <a:p>
            <a:fld id="{1A1260DC-90F5-484D-B6CD-AA60FC6198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Date Placeholder 4"/>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C069755-81EF-407C-9224-959837EB7F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1260DC-90F5-484D-B6CD-AA60FC6198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C069755-81EF-407C-9224-959837EB7F5B}" type="datetimeFigureOut">
              <a:rPr lang="zh-CN" altLang="en-US" smtClean="0"/>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A1260DC-90F5-484D-B6CD-AA60FC6198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erver.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51038" y="1712913"/>
            <a:ext cx="45275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3"/>
          <p:cNvSpPr txBox="1">
            <a:spLocks noChangeArrowheads="1"/>
          </p:cNvSpPr>
          <p:nvPr/>
        </p:nvSpPr>
        <p:spPr bwMode="auto">
          <a:xfrm>
            <a:off x="6478589" y="1260476"/>
            <a:ext cx="426912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150000"/>
              </a:lnSpc>
              <a:spcBef>
                <a:spcPct val="0"/>
              </a:spcBef>
              <a:buFontTx/>
              <a:buNone/>
            </a:pPr>
            <a:r>
              <a:rPr lang="zh-CN" altLang="en-US" b="1">
                <a:solidFill>
                  <a:srgbClr val="4DA9DB"/>
                </a:solidFill>
                <a:latin typeface="Georgia" panose="02040502050405020303" pitchFamily="18" charset="0"/>
              </a:rPr>
              <a:t>第</a:t>
            </a:r>
            <a:r>
              <a:rPr lang="en-US" altLang="zh-CN" b="1">
                <a:solidFill>
                  <a:srgbClr val="4DA9DB"/>
                </a:solidFill>
                <a:latin typeface="Georgia" panose="02040502050405020303" pitchFamily="18" charset="0"/>
              </a:rPr>
              <a:t>8</a:t>
            </a:r>
            <a:r>
              <a:rPr lang="zh-CN" altLang="en-US" b="1">
                <a:solidFill>
                  <a:srgbClr val="4DA9DB"/>
                </a:solidFill>
                <a:latin typeface="Georgia" panose="02040502050405020303" pitchFamily="18" charset="0"/>
              </a:rPr>
              <a:t>章</a:t>
            </a:r>
            <a:endParaRPr lang="en-US" altLang="zh-CN" b="1">
              <a:solidFill>
                <a:srgbClr val="4DA9DB"/>
              </a:solidFill>
              <a:latin typeface="Georgia" panose="02040502050405020303" pitchFamily="18" charset="0"/>
            </a:endParaRPr>
          </a:p>
          <a:p>
            <a:pPr algn="ctr">
              <a:lnSpc>
                <a:spcPct val="150000"/>
              </a:lnSpc>
              <a:spcBef>
                <a:spcPct val="0"/>
              </a:spcBef>
              <a:buFontTx/>
              <a:buNone/>
            </a:pPr>
            <a:r>
              <a:rPr lang="zh-CN" altLang="en-US" sz="3600" b="1">
                <a:solidFill>
                  <a:srgbClr val="E4A241"/>
                </a:solidFill>
                <a:latin typeface="Georgia" panose="02040502050405020303" pitchFamily="18" charset="0"/>
              </a:rPr>
              <a:t>存储过程、触发器和用户定义函数 </a:t>
            </a:r>
            <a:endParaRPr lang="en-US" altLang="zh-CN" sz="3600" b="1">
              <a:solidFill>
                <a:srgbClr val="E4A241"/>
              </a:solidFill>
              <a:latin typeface="Georgia" panose="02040502050405020303" pitchFamily="18" charset="0"/>
            </a:endParaRPr>
          </a:p>
        </p:txBody>
      </p:sp>
      <p:pic>
        <p:nvPicPr>
          <p:cNvPr id="18436" name="Picture 4" descr="do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4489451"/>
            <a:ext cx="3429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6"/>
          <p:cNvSpPr txBox="1">
            <a:spLocks noChangeArrowheads="1"/>
          </p:cNvSpPr>
          <p:nvPr/>
        </p:nvSpPr>
        <p:spPr bwMode="auto">
          <a:xfrm>
            <a:off x="7239001" y="4551363"/>
            <a:ext cx="2462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7C7C7C"/>
                </a:solidFill>
                <a:latin typeface="Arial" panose="020B0604020202020204" pitchFamily="34" charset="0"/>
                <a:cs typeface="Arial" panose="020B0604020202020204" pitchFamily="34" charset="0"/>
              </a:rPr>
              <a:t>数据库原理及应用</a:t>
            </a:r>
            <a:endParaRPr lang="en-US" altLang="zh-CN" sz="2000">
              <a:solidFill>
                <a:srgbClr val="7C7C7C"/>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51089" y="-100013"/>
            <a:ext cx="7793037" cy="795338"/>
          </a:xfrm>
        </p:spPr>
        <p:txBody>
          <a:bodyPr/>
          <a:lstStyle/>
          <a:p>
            <a:r>
              <a:rPr lang="zh-CN" altLang="en-US" sz="3600" dirty="0"/>
              <a:t>创建存储过程 </a:t>
            </a:r>
            <a:r>
              <a:rPr lang="en-US" altLang="zh-CN" sz="3600" dirty="0"/>
              <a:t>(1-2)</a:t>
            </a:r>
            <a:endParaRPr lang="en-US" altLang="zh-CN" sz="3600" dirty="0"/>
          </a:p>
        </p:txBody>
      </p:sp>
      <p:sp>
        <p:nvSpPr>
          <p:cNvPr id="217091" name="Rectangle 3"/>
          <p:cNvSpPr>
            <a:spLocks noGrp="1" noChangeArrowheads="1"/>
          </p:cNvSpPr>
          <p:nvPr>
            <p:ph idx="1"/>
          </p:nvPr>
        </p:nvSpPr>
        <p:spPr>
          <a:xfrm>
            <a:off x="324168" y="680243"/>
            <a:ext cx="11512232" cy="5616575"/>
          </a:xfrm>
        </p:spPr>
        <p:txBody>
          <a:bodyPr rtlCol="0">
            <a:normAutofit fontScale="97500"/>
          </a:bodyPr>
          <a:lstStyle/>
          <a:p>
            <a:pPr indent="457200" fontAlgn="auto">
              <a:lnSpc>
                <a:spcPct val="150000"/>
              </a:lnSpc>
              <a:spcBef>
                <a:spcPts val="0"/>
              </a:spcBef>
              <a:buNone/>
              <a:defRPr/>
            </a:pPr>
            <a:r>
              <a:rPr lang="zh-CN" altLang="en-US" sz="2400" dirty="0">
                <a:solidFill>
                  <a:srgbClr val="E24747"/>
                </a:solidFill>
                <a:ea typeface="PMingLiU" pitchFamily="18" charset="-120"/>
              </a:rPr>
              <a:t>参数需要修改三个元素：参数的名</a:t>
            </a:r>
            <a:r>
              <a:rPr lang="zh-CN" altLang="en-US" sz="2400" dirty="0">
                <a:ea typeface="PMingLiU" pitchFamily="18" charset="-120"/>
              </a:rPr>
              <a:t>称、参数的数据类型以及参数的默认值。参数按以下格式包括在尖括号 </a:t>
            </a:r>
            <a:r>
              <a:rPr lang="en-US" altLang="zh-CN" sz="2400" dirty="0">
                <a:ea typeface="PMingLiU" pitchFamily="18" charset="-120"/>
              </a:rPr>
              <a:t>(&lt;&gt;) </a:t>
            </a:r>
            <a:r>
              <a:rPr lang="zh-CN" altLang="en-US" sz="2400" dirty="0">
                <a:ea typeface="PMingLiU" pitchFamily="18" charset="-120"/>
              </a:rPr>
              <a:t>中：</a:t>
            </a:r>
            <a:r>
              <a:rPr lang="en-US" altLang="zh-CN" sz="2400" dirty="0">
                <a:ea typeface="PMingLiU" pitchFamily="18" charset="-120"/>
              </a:rPr>
              <a:t>&lt;</a:t>
            </a:r>
            <a:r>
              <a:rPr lang="en-US" altLang="zh-CN" sz="2400" dirty="0" err="1">
                <a:ea typeface="PMingLiU" pitchFamily="18" charset="-120"/>
              </a:rPr>
              <a:t>parameter_name</a:t>
            </a:r>
            <a:r>
              <a:rPr lang="en-US" altLang="zh-CN" sz="2400" dirty="0">
                <a:ea typeface="PMingLiU" pitchFamily="18" charset="-120"/>
              </a:rPr>
              <a:t>, </a:t>
            </a:r>
            <a:r>
              <a:rPr lang="en-US" altLang="zh-CN" sz="2400" dirty="0" err="1">
                <a:ea typeface="PMingLiU" pitchFamily="18" charset="-120"/>
              </a:rPr>
              <a:t>data_type</a:t>
            </a:r>
            <a:r>
              <a:rPr lang="en-US" altLang="zh-CN" sz="2400" dirty="0">
                <a:ea typeface="PMingLiU" pitchFamily="18" charset="-120"/>
              </a:rPr>
              <a:t>, </a:t>
            </a:r>
            <a:r>
              <a:rPr lang="en-US" altLang="zh-CN" sz="2400" dirty="0" err="1">
                <a:ea typeface="PMingLiU" pitchFamily="18" charset="-120"/>
              </a:rPr>
              <a:t>default_value</a:t>
            </a:r>
            <a:r>
              <a:rPr lang="en-US" altLang="zh-CN" sz="2400" dirty="0">
                <a:ea typeface="PMingLiU" pitchFamily="18" charset="-120"/>
              </a:rPr>
              <a:t>&gt;</a:t>
            </a:r>
            <a:r>
              <a:rPr lang="zh-CN" altLang="en-US" sz="2400" dirty="0">
                <a:ea typeface="PMingLiU" pitchFamily="18" charset="-120"/>
              </a:rPr>
              <a:t>。</a:t>
            </a:r>
            <a:endParaRPr lang="zh-CN" altLang="en-US" sz="2400" dirty="0">
              <a:ea typeface="PMingLiU" pitchFamily="18" charset="-120"/>
            </a:endParaRPr>
          </a:p>
          <a:p>
            <a:pPr indent="457200" fontAlgn="auto">
              <a:lnSpc>
                <a:spcPct val="150000"/>
              </a:lnSpc>
              <a:spcBef>
                <a:spcPts val="0"/>
              </a:spcBef>
              <a:buNone/>
              <a:defRPr/>
            </a:pPr>
            <a:r>
              <a:rPr lang="en-US" altLang="zh-CN" sz="2400" dirty="0" err="1">
                <a:solidFill>
                  <a:srgbClr val="ED13A4"/>
                </a:solidFill>
                <a:ea typeface="PMingLiU" pitchFamily="18" charset="-120"/>
              </a:rPr>
              <a:t>parameter_name</a:t>
            </a:r>
            <a:r>
              <a:rPr lang="zh-CN" altLang="en-US" sz="2400" dirty="0">
                <a:solidFill>
                  <a:srgbClr val="ED13A4"/>
                </a:solidFill>
                <a:ea typeface="PMingLiU" pitchFamily="18" charset="-120"/>
              </a:rPr>
              <a:t>：</a:t>
            </a:r>
            <a:r>
              <a:rPr lang="zh-CN" altLang="en-US" sz="2400" dirty="0">
                <a:ea typeface="PMingLiU" pitchFamily="18" charset="-120"/>
              </a:rPr>
              <a:t>模板中参数的名称，此字段是只读的。</a:t>
            </a:r>
            <a:endParaRPr lang="zh-CN" altLang="en-US" sz="2400" dirty="0">
              <a:ea typeface="PMingLiU" pitchFamily="18" charset="-120"/>
            </a:endParaRPr>
          </a:p>
          <a:p>
            <a:pPr indent="457200" fontAlgn="auto">
              <a:lnSpc>
                <a:spcPct val="150000"/>
              </a:lnSpc>
              <a:spcBef>
                <a:spcPts val="0"/>
              </a:spcBef>
              <a:buNone/>
              <a:defRPr/>
            </a:pPr>
            <a:r>
              <a:rPr lang="en-US" altLang="zh-CN" sz="2400" dirty="0" err="1">
                <a:solidFill>
                  <a:srgbClr val="ED13A4"/>
                </a:solidFill>
                <a:ea typeface="PMingLiU" pitchFamily="18" charset="-120"/>
              </a:rPr>
              <a:t>data_type</a:t>
            </a:r>
            <a:r>
              <a:rPr lang="zh-CN" altLang="en-US" sz="2400" dirty="0">
                <a:solidFill>
                  <a:srgbClr val="ED13A4"/>
                </a:solidFill>
                <a:ea typeface="PMingLiU" pitchFamily="18" charset="-120"/>
              </a:rPr>
              <a:t>：</a:t>
            </a:r>
            <a:r>
              <a:rPr lang="zh-CN" altLang="en-US" sz="2400" dirty="0">
                <a:ea typeface="PMingLiU" pitchFamily="18" charset="-120"/>
              </a:rPr>
              <a:t>模板中参数的数据类型，此字段是只读的。若要更改数据类型，请更改模板中的参数。</a:t>
            </a:r>
            <a:endParaRPr lang="zh-CN" altLang="en-US" sz="2400" dirty="0">
              <a:ea typeface="PMingLiU" pitchFamily="18" charset="-120"/>
            </a:endParaRPr>
          </a:p>
          <a:p>
            <a:pPr indent="457200" fontAlgn="auto">
              <a:lnSpc>
                <a:spcPct val="150000"/>
              </a:lnSpc>
              <a:spcBef>
                <a:spcPts val="0"/>
              </a:spcBef>
              <a:buNone/>
              <a:defRPr/>
            </a:pPr>
            <a:r>
              <a:rPr lang="en-US" altLang="zh-CN" sz="2400" dirty="0" err="1">
                <a:solidFill>
                  <a:srgbClr val="ED13A4"/>
                </a:solidFill>
                <a:ea typeface="PMingLiU" pitchFamily="18" charset="-120"/>
              </a:rPr>
              <a:t>default_value</a:t>
            </a:r>
            <a:r>
              <a:rPr lang="zh-CN" altLang="en-US" sz="2400" dirty="0">
                <a:solidFill>
                  <a:srgbClr val="ED13A4"/>
                </a:solidFill>
                <a:ea typeface="PMingLiU" pitchFamily="18" charset="-120"/>
              </a:rPr>
              <a:t>：</a:t>
            </a:r>
            <a:r>
              <a:rPr lang="zh-CN" altLang="en-US" sz="2400" dirty="0">
                <a:ea typeface="PMingLiU" pitchFamily="18" charset="-120"/>
              </a:rPr>
              <a:t>为所选参数的指定值，默认值。</a:t>
            </a:r>
            <a:r>
              <a:rPr lang="zh-CN" altLang="en-US" sz="2400" dirty="0"/>
              <a:t> </a:t>
            </a:r>
            <a:endParaRPr lang="zh-CN" altLang="en-US" sz="2400" dirty="0"/>
          </a:p>
        </p:txBody>
      </p:sp>
      <p:sp>
        <p:nvSpPr>
          <p:cNvPr id="5" name="日期占位符 3"/>
          <p:cNvSpPr>
            <a:spLocks noGrp="1"/>
          </p:cNvSpPr>
          <p:nvPr>
            <p:ph type="dt" sz="half" idx="10"/>
          </p:nvPr>
        </p:nvSpPr>
        <p:spPr/>
        <p:txBody>
          <a:bodyPr/>
          <a:lstStyle/>
          <a:p>
            <a:pPr>
              <a:defRPr/>
            </a:pPr>
            <a:fld id="{96123281-27C4-495B-8534-5559648BFBF9}"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740241-462E-46C5-AD55-4E2AC178B14F}"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slide(fromBottom)">
                                      <p:cBhvr>
                                        <p:cTn id="7" dur="500"/>
                                        <p:tgtEl>
                                          <p:spTgt spid="21709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slide(fromBottom)">
                                      <p:cBhvr>
                                        <p:cTn id="10" dur="500"/>
                                        <p:tgtEl>
                                          <p:spTgt spid="217091">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slide(fromBottom)">
                                      <p:cBhvr>
                                        <p:cTn id="13" dur="500"/>
                                        <p:tgtEl>
                                          <p:spTgt spid="217091">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17091">
                                            <p:txEl>
                                              <p:pRg st="3" end="3"/>
                                            </p:txEl>
                                          </p:spTgt>
                                        </p:tgtEl>
                                        <p:attrNameLst>
                                          <p:attrName>style.visibility</p:attrName>
                                        </p:attrNameLst>
                                      </p:cBhvr>
                                      <p:to>
                                        <p:strVal val="visible"/>
                                      </p:to>
                                    </p:set>
                                    <p:animEffect transition="in" filter="slide(fromBottom)">
                                      <p:cBhvr>
                                        <p:cTn id="16" dur="500"/>
                                        <p:tgtEl>
                                          <p:spTgt spid="217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32050" y="-100013"/>
            <a:ext cx="7793038" cy="795338"/>
          </a:xfrm>
        </p:spPr>
        <p:txBody>
          <a:bodyPr/>
          <a:lstStyle/>
          <a:p>
            <a:r>
              <a:rPr lang="zh-CN" altLang="en-US" sz="3600"/>
              <a:t>创建存储过程 </a:t>
            </a:r>
            <a:r>
              <a:rPr lang="en-US" altLang="zh-CN" sz="3600"/>
              <a:t>(1)</a:t>
            </a:r>
            <a:endParaRPr lang="en-US" altLang="zh-CN" sz="3600"/>
          </a:p>
        </p:txBody>
      </p:sp>
      <p:sp>
        <p:nvSpPr>
          <p:cNvPr id="224259" name="Rectangle 3"/>
          <p:cNvSpPr>
            <a:spLocks noGrp="1" noChangeArrowheads="1"/>
          </p:cNvSpPr>
          <p:nvPr>
            <p:ph idx="1"/>
          </p:nvPr>
        </p:nvSpPr>
        <p:spPr>
          <a:xfrm>
            <a:off x="508000" y="695325"/>
            <a:ext cx="11348720" cy="5616575"/>
          </a:xfrm>
        </p:spPr>
        <p:txBody>
          <a:bodyPr rtlCol="0">
            <a:normAutofit/>
          </a:bodyPr>
          <a:lstStyle/>
          <a:p>
            <a:pPr fontAlgn="auto">
              <a:lnSpc>
                <a:spcPct val="150000"/>
              </a:lnSpc>
              <a:spcBef>
                <a:spcPts val="0"/>
              </a:spcBef>
              <a:buNone/>
              <a:defRPr/>
            </a:pPr>
            <a:r>
              <a:rPr lang="en-US" altLang="zh-CN" sz="2400" dirty="0"/>
              <a:t>(4) </a:t>
            </a:r>
            <a:r>
              <a:rPr lang="zh-CN" altLang="en-US" sz="2400" dirty="0"/>
              <a:t>在主菜单</a:t>
            </a:r>
            <a:r>
              <a:rPr lang="zh-CN" altLang="en-US" sz="2400" dirty="0">
                <a:latin typeface="Arial" panose="020B0604020202020204" pitchFamily="34" charset="0"/>
              </a:rPr>
              <a:t>“</a:t>
            </a:r>
            <a:r>
              <a:rPr lang="zh-CN" altLang="en-US" sz="2400" dirty="0"/>
              <a:t>查询</a:t>
            </a:r>
            <a:r>
              <a:rPr lang="zh-CN" altLang="en-US" sz="2400" dirty="0">
                <a:latin typeface="Arial" panose="020B0604020202020204" pitchFamily="34" charset="0"/>
              </a:rPr>
              <a:t>”</a:t>
            </a:r>
            <a:r>
              <a:rPr lang="zh-CN" altLang="en-US" sz="2400" dirty="0"/>
              <a:t>上，单击子菜单</a:t>
            </a:r>
            <a:r>
              <a:rPr lang="zh-CN" altLang="en-US" sz="2400" dirty="0">
                <a:latin typeface="Arial" panose="020B0604020202020204" pitchFamily="34" charset="0"/>
              </a:rPr>
              <a:t>“</a:t>
            </a:r>
            <a:r>
              <a:rPr lang="zh-CN" altLang="en-US" sz="2400" dirty="0"/>
              <a:t>指定模板参数的值</a:t>
            </a:r>
            <a:r>
              <a:rPr lang="zh-CN" altLang="en-US" sz="2400" dirty="0">
                <a:latin typeface="Arial" panose="020B0604020202020204" pitchFamily="34" charset="0"/>
              </a:rPr>
              <a:t>”</a:t>
            </a:r>
            <a:r>
              <a:rPr lang="zh-CN" altLang="en-US" sz="2400" dirty="0"/>
              <a:t>。如图所示。</a:t>
            </a:r>
            <a:endParaRPr lang="zh-CN" altLang="en-US" sz="2400" dirty="0"/>
          </a:p>
          <a:p>
            <a:pPr fontAlgn="auto">
              <a:lnSpc>
                <a:spcPct val="150000"/>
              </a:lnSpc>
              <a:spcBef>
                <a:spcPts val="0"/>
              </a:spcBef>
              <a:buNone/>
              <a:defRPr/>
            </a:pPr>
            <a:r>
              <a:rPr lang="en-US" altLang="zh-CN" sz="2400" dirty="0"/>
              <a:t>(5) </a:t>
            </a:r>
            <a:r>
              <a:rPr lang="zh-CN" altLang="en-US" sz="2400" dirty="0"/>
              <a:t>在</a:t>
            </a:r>
            <a:r>
              <a:rPr lang="zh-CN" altLang="en-US" sz="2400" dirty="0">
                <a:latin typeface="Arial" panose="020B0604020202020204" pitchFamily="34" charset="0"/>
              </a:rPr>
              <a:t>“</a:t>
            </a:r>
            <a:r>
              <a:rPr lang="zh-CN" altLang="en-US" sz="2400" dirty="0"/>
              <a:t>指定模板参数的值</a:t>
            </a:r>
            <a:r>
              <a:rPr lang="zh-CN" altLang="en-US" sz="2400" dirty="0">
                <a:latin typeface="Arial" panose="020B0604020202020204" pitchFamily="34" charset="0"/>
              </a:rPr>
              <a:t>”</a:t>
            </a:r>
            <a:r>
              <a:rPr lang="zh-CN" altLang="en-US" sz="2400" dirty="0"/>
              <a:t>对话框中，</a:t>
            </a:r>
            <a:r>
              <a:rPr lang="zh-CN" altLang="en-US" sz="2400" dirty="0">
                <a:latin typeface="Arial" panose="020B0604020202020204" pitchFamily="34" charset="0"/>
              </a:rPr>
              <a:t>“</a:t>
            </a:r>
            <a:r>
              <a:rPr lang="zh-CN" altLang="en-US" sz="2400" dirty="0"/>
              <a:t>值</a:t>
            </a:r>
            <a:r>
              <a:rPr lang="zh-CN" altLang="en-US" sz="2400" dirty="0">
                <a:latin typeface="Arial" panose="020B0604020202020204" pitchFamily="34" charset="0"/>
              </a:rPr>
              <a:t>”</a:t>
            </a:r>
            <a:r>
              <a:rPr lang="zh-CN" altLang="en-US" sz="2400" dirty="0"/>
              <a:t>列包含参数的建议值。接受这些值或将其替换为新值，再单击</a:t>
            </a:r>
            <a:r>
              <a:rPr lang="zh-CN" altLang="en-US" sz="2400" dirty="0">
                <a:latin typeface="Arial" panose="020B0604020202020204" pitchFamily="34" charset="0"/>
              </a:rPr>
              <a:t>“</a:t>
            </a:r>
            <a:r>
              <a:rPr lang="zh-CN" altLang="en-US" sz="2400" dirty="0"/>
              <a:t>确定</a:t>
            </a:r>
            <a:r>
              <a:rPr lang="zh-CN" altLang="en-US" sz="2400" dirty="0">
                <a:latin typeface="Arial" panose="020B0604020202020204" pitchFamily="34" charset="0"/>
              </a:rPr>
              <a:t>”</a:t>
            </a:r>
            <a:r>
              <a:rPr lang="zh-CN" altLang="en-US" sz="2400" dirty="0"/>
              <a:t>。</a:t>
            </a:r>
            <a:endParaRPr lang="zh-CN" altLang="en-US" sz="2400" dirty="0"/>
          </a:p>
          <a:p>
            <a:pPr fontAlgn="auto">
              <a:lnSpc>
                <a:spcPct val="150000"/>
              </a:lnSpc>
              <a:spcBef>
                <a:spcPts val="0"/>
              </a:spcBef>
              <a:buNone/>
              <a:defRPr/>
            </a:pPr>
            <a:r>
              <a:rPr lang="en-US" altLang="zh-CN" sz="2400" dirty="0"/>
              <a:t>(6) </a:t>
            </a:r>
            <a:r>
              <a:rPr lang="zh-CN" altLang="en-US" sz="2400" dirty="0"/>
              <a:t>在查询编辑器中，使用过程语句替换</a:t>
            </a:r>
            <a:r>
              <a:rPr lang="en-US" altLang="zh-CN" sz="2400" dirty="0"/>
              <a:t>SELECT</a:t>
            </a:r>
            <a:r>
              <a:rPr lang="zh-CN" altLang="en-US" sz="2400" dirty="0"/>
              <a:t>语句。</a:t>
            </a:r>
            <a:endParaRPr lang="zh-CN" altLang="en-US" sz="2400" dirty="0"/>
          </a:p>
          <a:p>
            <a:pPr fontAlgn="auto">
              <a:lnSpc>
                <a:spcPct val="150000"/>
              </a:lnSpc>
              <a:spcBef>
                <a:spcPts val="0"/>
              </a:spcBef>
              <a:buNone/>
              <a:defRPr/>
            </a:pPr>
            <a:r>
              <a:rPr lang="en-US" altLang="zh-CN" sz="2400" dirty="0"/>
              <a:t>(7) </a:t>
            </a:r>
            <a:r>
              <a:rPr lang="zh-CN" altLang="en-US" sz="2400" dirty="0"/>
              <a:t>若要测试语法，请在</a:t>
            </a:r>
            <a:r>
              <a:rPr lang="zh-CN" altLang="en-US" sz="2400" dirty="0">
                <a:latin typeface="Arial" panose="020B0604020202020204" pitchFamily="34" charset="0"/>
              </a:rPr>
              <a:t>“</a:t>
            </a:r>
            <a:r>
              <a:rPr lang="zh-CN" altLang="en-US" sz="2400" dirty="0"/>
              <a:t>查询</a:t>
            </a:r>
            <a:r>
              <a:rPr lang="zh-CN" altLang="en-US" sz="2400" dirty="0">
                <a:latin typeface="Arial" panose="020B0604020202020204" pitchFamily="34" charset="0"/>
              </a:rPr>
              <a:t>”</a:t>
            </a:r>
            <a:r>
              <a:rPr lang="zh-CN" altLang="en-US" sz="2400" dirty="0"/>
              <a:t>菜单上，</a:t>
            </a:r>
            <a:endParaRPr lang="en-US" altLang="zh-CN" sz="2400" dirty="0"/>
          </a:p>
          <a:p>
            <a:pPr fontAlgn="auto">
              <a:lnSpc>
                <a:spcPct val="150000"/>
              </a:lnSpc>
              <a:spcBef>
                <a:spcPts val="0"/>
              </a:spcBef>
              <a:buNone/>
              <a:defRPr/>
            </a:pPr>
            <a:r>
              <a:rPr lang="zh-CN" altLang="en-US" sz="2400" dirty="0"/>
              <a:t>单击</a:t>
            </a:r>
            <a:r>
              <a:rPr lang="zh-CN" altLang="en-US" sz="2400" dirty="0">
                <a:latin typeface="Arial" panose="020B0604020202020204" pitchFamily="34" charset="0"/>
              </a:rPr>
              <a:t>“</a:t>
            </a:r>
            <a:r>
              <a:rPr lang="zh-CN" altLang="en-US" sz="2400" dirty="0"/>
              <a:t>分析</a:t>
            </a:r>
            <a:r>
              <a:rPr lang="zh-CN" altLang="en-US" sz="2400" dirty="0">
                <a:latin typeface="Arial" panose="020B0604020202020204" pitchFamily="34" charset="0"/>
              </a:rPr>
              <a:t>”</a:t>
            </a:r>
            <a:r>
              <a:rPr lang="zh-CN" altLang="en-US" sz="2400" dirty="0"/>
              <a:t>。</a:t>
            </a:r>
            <a:endParaRPr lang="zh-CN" altLang="en-US" sz="2400" dirty="0"/>
          </a:p>
          <a:p>
            <a:pPr fontAlgn="auto">
              <a:lnSpc>
                <a:spcPct val="150000"/>
              </a:lnSpc>
              <a:spcBef>
                <a:spcPts val="0"/>
              </a:spcBef>
              <a:buNone/>
              <a:defRPr/>
            </a:pPr>
            <a:r>
              <a:rPr lang="en-US" altLang="zh-CN" sz="2400" dirty="0"/>
              <a:t>(8) </a:t>
            </a:r>
            <a:r>
              <a:rPr lang="zh-CN" altLang="en-US" sz="2400" dirty="0"/>
              <a:t>若要创建存储过程，请在</a:t>
            </a:r>
            <a:r>
              <a:rPr lang="zh-CN" altLang="en-US" sz="2400" dirty="0">
                <a:latin typeface="Arial" panose="020B0604020202020204" pitchFamily="34" charset="0"/>
              </a:rPr>
              <a:t>“</a:t>
            </a:r>
            <a:r>
              <a:rPr lang="zh-CN" altLang="en-US" sz="2400" dirty="0"/>
              <a:t>查询</a:t>
            </a:r>
            <a:r>
              <a:rPr lang="zh-CN" altLang="en-US" sz="2400" dirty="0">
                <a:latin typeface="Arial" panose="020B0604020202020204" pitchFamily="34" charset="0"/>
              </a:rPr>
              <a:t>”</a:t>
            </a:r>
            <a:r>
              <a:rPr lang="zh-CN" altLang="en-US" sz="2400" dirty="0"/>
              <a:t>菜单</a:t>
            </a:r>
            <a:endParaRPr lang="en-US" altLang="zh-CN" sz="2400" dirty="0"/>
          </a:p>
          <a:p>
            <a:pPr fontAlgn="auto">
              <a:lnSpc>
                <a:spcPct val="150000"/>
              </a:lnSpc>
              <a:spcBef>
                <a:spcPts val="0"/>
              </a:spcBef>
              <a:buNone/>
              <a:defRPr/>
            </a:pPr>
            <a:r>
              <a:rPr lang="zh-CN" altLang="en-US" sz="2400" dirty="0"/>
              <a:t>上，单击</a:t>
            </a:r>
            <a:r>
              <a:rPr lang="zh-CN" altLang="en-US" sz="2400" dirty="0">
                <a:latin typeface="Arial" panose="020B0604020202020204" pitchFamily="34" charset="0"/>
              </a:rPr>
              <a:t>“</a:t>
            </a:r>
            <a:r>
              <a:rPr lang="zh-CN" altLang="en-US" sz="2400" dirty="0"/>
              <a:t>执行</a:t>
            </a:r>
            <a:r>
              <a:rPr lang="zh-CN" altLang="en-US" sz="2400" dirty="0">
                <a:latin typeface="Arial" panose="020B0604020202020204" pitchFamily="34" charset="0"/>
              </a:rPr>
              <a:t>”</a:t>
            </a:r>
            <a:r>
              <a:rPr lang="zh-CN" altLang="en-US" sz="2400" dirty="0"/>
              <a:t>。</a:t>
            </a:r>
            <a:endParaRPr lang="zh-CN" altLang="en-US" sz="2400" dirty="0"/>
          </a:p>
          <a:p>
            <a:pPr fontAlgn="auto">
              <a:lnSpc>
                <a:spcPct val="150000"/>
              </a:lnSpc>
              <a:spcBef>
                <a:spcPts val="0"/>
              </a:spcBef>
              <a:buNone/>
              <a:defRPr/>
            </a:pPr>
            <a:r>
              <a:rPr lang="en-US" altLang="zh-CN" sz="2400" dirty="0"/>
              <a:t>(9) </a:t>
            </a:r>
            <a:r>
              <a:rPr lang="zh-CN" altLang="en-US" sz="2400" dirty="0"/>
              <a:t>若要保存脚本，请在</a:t>
            </a:r>
            <a:r>
              <a:rPr lang="zh-CN" altLang="en-US" sz="2400" dirty="0">
                <a:latin typeface="Arial" panose="020B0604020202020204" pitchFamily="34" charset="0"/>
              </a:rPr>
              <a:t>“</a:t>
            </a:r>
            <a:r>
              <a:rPr lang="zh-CN" altLang="en-US" sz="2400" dirty="0"/>
              <a:t>文件</a:t>
            </a:r>
            <a:r>
              <a:rPr lang="zh-CN" altLang="en-US" sz="2400" dirty="0">
                <a:latin typeface="Arial" panose="020B0604020202020204" pitchFamily="34" charset="0"/>
              </a:rPr>
              <a:t>”</a:t>
            </a:r>
            <a:r>
              <a:rPr lang="zh-CN" altLang="en-US" sz="2400" dirty="0"/>
              <a:t>菜单上，</a:t>
            </a:r>
            <a:endParaRPr lang="en-US" altLang="zh-CN" sz="2400" dirty="0"/>
          </a:p>
          <a:p>
            <a:pPr fontAlgn="auto">
              <a:lnSpc>
                <a:spcPct val="150000"/>
              </a:lnSpc>
              <a:spcBef>
                <a:spcPts val="0"/>
              </a:spcBef>
              <a:buNone/>
              <a:defRPr/>
            </a:pPr>
            <a:r>
              <a:rPr lang="zh-CN" altLang="en-US" sz="2400" dirty="0"/>
              <a:t>单击</a:t>
            </a:r>
            <a:r>
              <a:rPr lang="zh-CN" altLang="en-US" sz="2400" dirty="0">
                <a:latin typeface="Arial" panose="020B0604020202020204" pitchFamily="34" charset="0"/>
              </a:rPr>
              <a:t>“</a:t>
            </a:r>
            <a:r>
              <a:rPr lang="zh-CN" altLang="en-US" sz="2400" dirty="0"/>
              <a:t>保存</a:t>
            </a:r>
            <a:r>
              <a:rPr lang="zh-CN" altLang="en-US" sz="2400" dirty="0">
                <a:latin typeface="Arial" panose="020B0604020202020204" pitchFamily="34" charset="0"/>
              </a:rPr>
              <a:t>”</a:t>
            </a:r>
            <a:r>
              <a:rPr lang="zh-CN" altLang="en-US" sz="2400" dirty="0"/>
              <a:t>。 </a:t>
            </a:r>
            <a:endParaRPr lang="zh-CN" altLang="en-US" sz="2400" dirty="0"/>
          </a:p>
        </p:txBody>
      </p:sp>
      <p:sp>
        <p:nvSpPr>
          <p:cNvPr id="5" name="日期占位符 3"/>
          <p:cNvSpPr>
            <a:spLocks noGrp="1"/>
          </p:cNvSpPr>
          <p:nvPr>
            <p:ph type="dt" sz="half" idx="10"/>
          </p:nvPr>
        </p:nvSpPr>
        <p:spPr/>
        <p:txBody>
          <a:bodyPr/>
          <a:lstStyle/>
          <a:p>
            <a:pPr>
              <a:defRPr/>
            </a:pPr>
            <a:fld id="{86E1F031-9103-44A0-AB37-83562EBFFE5F}"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B1717B-8B97-4FE5-9CB1-1683F4AAF1C0}"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242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1575" y="3101975"/>
            <a:ext cx="594042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diamond(in)">
                                      <p:cBhvr>
                                        <p:cTn id="7" dur="500"/>
                                        <p:tgtEl>
                                          <p:spTgt spid="22426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slide(fromRight)">
                                      <p:cBhvr>
                                        <p:cTn id="12" dur="500"/>
                                        <p:tgtEl>
                                          <p:spTgt spid="224259">
                                            <p:txEl>
                                              <p:pRg st="1" end="1"/>
                                            </p:txEl>
                                          </p:spTgt>
                                        </p:tgtEl>
                                      </p:cBhvr>
                                    </p:animEffect>
                                  </p:childTnLst>
                                </p:cTn>
                              </p:par>
                              <p:par>
                                <p:cTn id="13" presetID="2" presetClass="exit" presetSubtype="4" fill="hold" nodeType="withEffect">
                                  <p:stCondLst>
                                    <p:cond delay="0"/>
                                  </p:stCondLst>
                                  <p:childTnLst>
                                    <p:anim calcmode="lin" valueType="num">
                                      <p:cBhvr additive="base">
                                        <p:cTn id="14" dur="500"/>
                                        <p:tgtEl>
                                          <p:spTgt spid="224260"/>
                                        </p:tgtEl>
                                        <p:attrNameLst>
                                          <p:attrName>ppt_x</p:attrName>
                                        </p:attrNameLst>
                                      </p:cBhvr>
                                      <p:tavLst>
                                        <p:tav tm="0">
                                          <p:val>
                                            <p:strVal val="ppt_x"/>
                                          </p:val>
                                        </p:tav>
                                        <p:tav tm="100000">
                                          <p:val>
                                            <p:strVal val="ppt_x"/>
                                          </p:val>
                                        </p:tav>
                                      </p:tavLst>
                                    </p:anim>
                                    <p:anim calcmode="lin" valueType="num">
                                      <p:cBhvr additive="base">
                                        <p:cTn id="15" dur="500"/>
                                        <p:tgtEl>
                                          <p:spTgt spid="224260"/>
                                        </p:tgtEl>
                                        <p:attrNameLst>
                                          <p:attrName>ppt_y</p:attrName>
                                        </p:attrNameLst>
                                      </p:cBhvr>
                                      <p:tavLst>
                                        <p:tav tm="0">
                                          <p:val>
                                            <p:strVal val="ppt_y"/>
                                          </p:val>
                                        </p:tav>
                                        <p:tav tm="100000">
                                          <p:val>
                                            <p:strVal val="1+ppt_h/2"/>
                                          </p:val>
                                        </p:tav>
                                      </p:tavLst>
                                    </p:anim>
                                    <p:set>
                                      <p:cBhvr>
                                        <p:cTn id="16" dur="1" fill="hold">
                                          <p:stCondLst>
                                            <p:cond delay="499"/>
                                          </p:stCondLst>
                                        </p:cTn>
                                        <p:tgtEl>
                                          <p:spTgt spid="22426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nodeType="clickEffect">
                                  <p:stCondLst>
                                    <p:cond delay="0"/>
                                  </p:stCondLst>
                                  <p:childTnLst>
                                    <p:set>
                                      <p:cBhvr>
                                        <p:cTn id="20" dur="1" fill="hold">
                                          <p:stCondLst>
                                            <p:cond delay="0"/>
                                          </p:stCondLst>
                                        </p:cTn>
                                        <p:tgtEl>
                                          <p:spTgt spid="224259">
                                            <p:txEl>
                                              <p:pRg st="2" end="2"/>
                                            </p:txEl>
                                          </p:spTgt>
                                        </p:tgtEl>
                                        <p:attrNameLst>
                                          <p:attrName>style.visibility</p:attrName>
                                        </p:attrNameLst>
                                      </p:cBhvr>
                                      <p:to>
                                        <p:strVal val="visible"/>
                                      </p:to>
                                    </p:set>
                                    <p:animEffect transition="in" filter="slide(fromRight)">
                                      <p:cBhvr>
                                        <p:cTn id="21" dur="500"/>
                                        <p:tgtEl>
                                          <p:spTgt spid="22425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nodeType="clickEffect">
                                  <p:stCondLst>
                                    <p:cond delay="0"/>
                                  </p:stCondLst>
                                  <p:childTnLst>
                                    <p:set>
                                      <p:cBhvr>
                                        <p:cTn id="25" dur="1" fill="hold">
                                          <p:stCondLst>
                                            <p:cond delay="0"/>
                                          </p:stCondLst>
                                        </p:cTn>
                                        <p:tgtEl>
                                          <p:spTgt spid="224259">
                                            <p:txEl>
                                              <p:pRg st="3" end="3"/>
                                            </p:txEl>
                                          </p:spTgt>
                                        </p:tgtEl>
                                        <p:attrNameLst>
                                          <p:attrName>style.visibility</p:attrName>
                                        </p:attrNameLst>
                                      </p:cBhvr>
                                      <p:to>
                                        <p:strVal val="visible"/>
                                      </p:to>
                                    </p:set>
                                    <p:animEffect transition="in" filter="slide(fromRight)">
                                      <p:cBhvr>
                                        <p:cTn id="26" dur="500"/>
                                        <p:tgtEl>
                                          <p:spTgt spid="22425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224259">
                                            <p:txEl>
                                              <p:pRg st="4" end="4"/>
                                            </p:txEl>
                                          </p:spTgt>
                                        </p:tgtEl>
                                        <p:attrNameLst>
                                          <p:attrName>style.visibility</p:attrName>
                                        </p:attrNameLst>
                                      </p:cBhvr>
                                      <p:to>
                                        <p:strVal val="visible"/>
                                      </p:to>
                                    </p:set>
                                    <p:animEffect transition="in" filter="slide(fromRight)">
                                      <p:cBhvr>
                                        <p:cTn id="31" dur="500"/>
                                        <p:tgtEl>
                                          <p:spTgt spid="2242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nodeType="clickEffect">
                                  <p:stCondLst>
                                    <p:cond delay="0"/>
                                  </p:stCondLst>
                                  <p:childTnLst>
                                    <p:set>
                                      <p:cBhvr>
                                        <p:cTn id="35" dur="1" fill="hold">
                                          <p:stCondLst>
                                            <p:cond delay="0"/>
                                          </p:stCondLst>
                                        </p:cTn>
                                        <p:tgtEl>
                                          <p:spTgt spid="224259">
                                            <p:txEl>
                                              <p:pRg st="5" end="5"/>
                                            </p:txEl>
                                          </p:spTgt>
                                        </p:tgtEl>
                                        <p:attrNameLst>
                                          <p:attrName>style.visibility</p:attrName>
                                        </p:attrNameLst>
                                      </p:cBhvr>
                                      <p:to>
                                        <p:strVal val="visible"/>
                                      </p:to>
                                    </p:set>
                                    <p:animEffect transition="in" filter="slide(fromRight)">
                                      <p:cBhvr>
                                        <p:cTn id="36" dur="500"/>
                                        <p:tgtEl>
                                          <p:spTgt spid="22425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nodeType="clickEffect">
                                  <p:stCondLst>
                                    <p:cond delay="0"/>
                                  </p:stCondLst>
                                  <p:childTnLst>
                                    <p:set>
                                      <p:cBhvr>
                                        <p:cTn id="40" dur="1" fill="hold">
                                          <p:stCondLst>
                                            <p:cond delay="0"/>
                                          </p:stCondLst>
                                        </p:cTn>
                                        <p:tgtEl>
                                          <p:spTgt spid="224259">
                                            <p:txEl>
                                              <p:pRg st="6" end="6"/>
                                            </p:txEl>
                                          </p:spTgt>
                                        </p:tgtEl>
                                        <p:attrNameLst>
                                          <p:attrName>style.visibility</p:attrName>
                                        </p:attrNameLst>
                                      </p:cBhvr>
                                      <p:to>
                                        <p:strVal val="visible"/>
                                      </p:to>
                                    </p:set>
                                    <p:animEffect transition="in" filter="slide(fromRight)">
                                      <p:cBhvr>
                                        <p:cTn id="41" dur="500"/>
                                        <p:tgtEl>
                                          <p:spTgt spid="22425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2" fill="hold" nodeType="clickEffect">
                                  <p:stCondLst>
                                    <p:cond delay="0"/>
                                  </p:stCondLst>
                                  <p:childTnLst>
                                    <p:set>
                                      <p:cBhvr>
                                        <p:cTn id="45" dur="1" fill="hold">
                                          <p:stCondLst>
                                            <p:cond delay="0"/>
                                          </p:stCondLst>
                                        </p:cTn>
                                        <p:tgtEl>
                                          <p:spTgt spid="224259">
                                            <p:txEl>
                                              <p:pRg st="7" end="7"/>
                                            </p:txEl>
                                          </p:spTgt>
                                        </p:tgtEl>
                                        <p:attrNameLst>
                                          <p:attrName>style.visibility</p:attrName>
                                        </p:attrNameLst>
                                      </p:cBhvr>
                                      <p:to>
                                        <p:strVal val="visible"/>
                                      </p:to>
                                    </p:set>
                                    <p:animEffect transition="in" filter="slide(fromRight)">
                                      <p:cBhvr>
                                        <p:cTn id="46" dur="500"/>
                                        <p:tgtEl>
                                          <p:spTgt spid="22425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2" fill="hold" nodeType="clickEffect">
                                  <p:stCondLst>
                                    <p:cond delay="0"/>
                                  </p:stCondLst>
                                  <p:childTnLst>
                                    <p:set>
                                      <p:cBhvr>
                                        <p:cTn id="50" dur="1" fill="hold">
                                          <p:stCondLst>
                                            <p:cond delay="0"/>
                                          </p:stCondLst>
                                        </p:cTn>
                                        <p:tgtEl>
                                          <p:spTgt spid="224259">
                                            <p:txEl>
                                              <p:pRg st="8" end="8"/>
                                            </p:txEl>
                                          </p:spTgt>
                                        </p:tgtEl>
                                        <p:attrNameLst>
                                          <p:attrName>style.visibility</p:attrName>
                                        </p:attrNameLst>
                                      </p:cBhvr>
                                      <p:to>
                                        <p:strVal val="visible"/>
                                      </p:to>
                                    </p:set>
                                    <p:animEffect transition="in" filter="slide(fromRight)">
                                      <p:cBhvr>
                                        <p:cTn id="51" dur="500"/>
                                        <p:tgtEl>
                                          <p:spTgt spid="224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51089" y="-100013"/>
            <a:ext cx="7793037" cy="795338"/>
          </a:xfrm>
        </p:spPr>
        <p:txBody>
          <a:bodyPr/>
          <a:lstStyle/>
          <a:p>
            <a:r>
              <a:rPr lang="zh-CN" altLang="en-US" sz="3600">
                <a:latin typeface="宋体" panose="02010600030101010101" pitchFamily="2" charset="-122"/>
                <a:cs typeface="宋体" panose="02010600030101010101" pitchFamily="2" charset="-122"/>
              </a:rPr>
              <a:t>创建存储过程 </a:t>
            </a:r>
            <a:r>
              <a:rPr lang="en-US" altLang="zh-CN" sz="3600">
                <a:latin typeface="宋体" panose="02010600030101010101" pitchFamily="2" charset="-122"/>
                <a:cs typeface="宋体" panose="02010600030101010101" pitchFamily="2" charset="-122"/>
              </a:rPr>
              <a:t>(1)</a:t>
            </a:r>
            <a:endParaRPr lang="en-US" altLang="zh-CN" sz="3600">
              <a:latin typeface="宋体" panose="02010600030101010101" pitchFamily="2" charset="-122"/>
              <a:cs typeface="宋体" panose="02010600030101010101" pitchFamily="2" charset="-122"/>
            </a:endParaRPr>
          </a:p>
        </p:txBody>
      </p:sp>
      <p:sp>
        <p:nvSpPr>
          <p:cNvPr id="13317" name="Rectangle 3"/>
          <p:cNvSpPr>
            <a:spLocks noGrp="1" noChangeArrowheads="1"/>
          </p:cNvSpPr>
          <p:nvPr>
            <p:ph idx="1"/>
          </p:nvPr>
        </p:nvSpPr>
        <p:spPr>
          <a:xfrm>
            <a:off x="1061402" y="739776"/>
            <a:ext cx="10703877" cy="5616575"/>
          </a:xfrm>
        </p:spPr>
        <p:txBody>
          <a:bodyPr rtlCol="0">
            <a:normAutofit fontScale="45000" lnSpcReduction="20000"/>
          </a:bodyPr>
          <a:lstStyle/>
          <a:p>
            <a:pPr fontAlgn="auto">
              <a:lnSpc>
                <a:spcPct val="150000"/>
              </a:lnSpc>
              <a:spcBef>
                <a:spcPts val="0"/>
              </a:spcBef>
              <a:buNone/>
              <a:defRPr/>
            </a:pPr>
            <a:r>
              <a:rPr lang="zh-CN" altLang="en-US" dirty="0">
                <a:solidFill>
                  <a:srgbClr val="148BD4"/>
                </a:solidFill>
              </a:rPr>
              <a:t>例</a:t>
            </a:r>
            <a:r>
              <a:rPr lang="en-US" altLang="zh-CN" dirty="0">
                <a:solidFill>
                  <a:srgbClr val="006600"/>
                </a:solidFill>
              </a:rPr>
              <a:t> </a:t>
            </a:r>
            <a:r>
              <a:rPr lang="en-US" altLang="zh-CN" dirty="0"/>
              <a:t> </a:t>
            </a:r>
            <a:r>
              <a:rPr lang="zh-CN" altLang="en-US" dirty="0"/>
              <a:t>在教学管理数据库中，利用</a:t>
            </a:r>
            <a:r>
              <a:rPr lang="zh-CN" altLang="en-US" dirty="0">
                <a:latin typeface="Arial" panose="020B0604020202020204" pitchFamily="34" charset="0"/>
              </a:rPr>
              <a:t>“</a:t>
            </a:r>
            <a:r>
              <a:rPr lang="zh-CN" altLang="en-US" dirty="0"/>
              <a:t>新建存储过程</a:t>
            </a:r>
            <a:r>
              <a:rPr lang="zh-CN" altLang="en-US" dirty="0">
                <a:latin typeface="Arial" panose="020B0604020202020204" pitchFamily="34" charset="0"/>
              </a:rPr>
              <a:t>”</a:t>
            </a:r>
            <a:r>
              <a:rPr lang="zh-CN" altLang="en-US" dirty="0"/>
              <a:t>面板，创建学号和课程号参数的成绩查询存储过程</a:t>
            </a:r>
            <a:r>
              <a:rPr lang="en-US" altLang="zh-CN" dirty="0"/>
              <a:t>SC_GRADE</a:t>
            </a:r>
            <a:r>
              <a:rPr lang="zh-CN" altLang="en-US" dirty="0"/>
              <a:t>。</a:t>
            </a:r>
            <a:endParaRPr lang="en-US" altLang="zh-CN" dirty="0"/>
          </a:p>
          <a:p>
            <a:pPr fontAlgn="auto">
              <a:lnSpc>
                <a:spcPct val="150000"/>
              </a:lnSpc>
              <a:spcBef>
                <a:spcPts val="0"/>
              </a:spcBef>
              <a:buNone/>
              <a:defRPr/>
            </a:pPr>
            <a:endParaRPr lang="zh-CN" altLang="en-US" dirty="0"/>
          </a:p>
          <a:p>
            <a:pPr fontAlgn="auto">
              <a:lnSpc>
                <a:spcPct val="150000"/>
              </a:lnSpc>
              <a:spcBef>
                <a:spcPts val="0"/>
              </a:spcBef>
              <a:buNone/>
              <a:defRPr/>
            </a:pPr>
            <a:r>
              <a:rPr lang="zh-CN" altLang="en-US" dirty="0"/>
              <a:t>   </a:t>
            </a:r>
            <a:r>
              <a:rPr lang="en-US" altLang="zh-CN" dirty="0"/>
              <a:t>CREATE PROCEDURE SC_GRADE </a:t>
            </a:r>
            <a:endParaRPr lang="en-US" altLang="zh-CN" dirty="0"/>
          </a:p>
          <a:p>
            <a:pPr fontAlgn="auto">
              <a:lnSpc>
                <a:spcPct val="150000"/>
              </a:lnSpc>
              <a:spcBef>
                <a:spcPts val="0"/>
              </a:spcBef>
              <a:buNone/>
              <a:defRPr/>
            </a:pPr>
            <a:r>
              <a:rPr lang="en-US" altLang="zh-CN" dirty="0"/>
              <a:t>	-- Add the parameters for the stored procedure here</a:t>
            </a:r>
            <a:endParaRPr lang="en-US" altLang="zh-CN" dirty="0"/>
          </a:p>
          <a:p>
            <a:pPr fontAlgn="auto">
              <a:lnSpc>
                <a:spcPct val="150000"/>
              </a:lnSpc>
              <a:spcBef>
                <a:spcPts val="0"/>
              </a:spcBef>
              <a:buNone/>
              <a:defRPr/>
            </a:pPr>
            <a:r>
              <a:rPr lang="en-US" altLang="zh-CN" dirty="0"/>
              <a:t>	@</a:t>
            </a:r>
            <a:r>
              <a:rPr lang="en-US" altLang="zh-CN" dirty="0" err="1"/>
              <a:t>par_SNO</a:t>
            </a:r>
            <a:r>
              <a:rPr lang="en-US" altLang="zh-CN" dirty="0"/>
              <a:t> CHAR(9),@</a:t>
            </a:r>
            <a:r>
              <a:rPr lang="en-US" altLang="zh-CN" dirty="0" err="1"/>
              <a:t>par_CNO</a:t>
            </a:r>
            <a:r>
              <a:rPr lang="en-US" altLang="zh-CN" dirty="0"/>
              <a:t> CHAR(4)</a:t>
            </a:r>
            <a:endParaRPr lang="en-US" altLang="zh-CN" dirty="0"/>
          </a:p>
          <a:p>
            <a:pPr fontAlgn="auto">
              <a:lnSpc>
                <a:spcPct val="150000"/>
              </a:lnSpc>
              <a:spcBef>
                <a:spcPts val="0"/>
              </a:spcBef>
              <a:buNone/>
              <a:defRPr/>
            </a:pPr>
            <a:r>
              <a:rPr lang="en-US" altLang="zh-CN" dirty="0"/>
              <a:t>	AS</a:t>
            </a:r>
            <a:endParaRPr lang="en-US" altLang="zh-CN" dirty="0"/>
          </a:p>
          <a:p>
            <a:pPr fontAlgn="auto">
              <a:lnSpc>
                <a:spcPct val="150000"/>
              </a:lnSpc>
              <a:spcBef>
                <a:spcPts val="0"/>
              </a:spcBef>
              <a:buNone/>
              <a:defRPr/>
            </a:pPr>
            <a:r>
              <a:rPr lang="en-US" altLang="zh-CN" dirty="0"/>
              <a:t>   BEGIN</a:t>
            </a:r>
            <a:endParaRPr lang="en-US" altLang="zh-CN" dirty="0"/>
          </a:p>
          <a:p>
            <a:pPr fontAlgn="auto">
              <a:lnSpc>
                <a:spcPct val="150000"/>
              </a:lnSpc>
              <a:spcBef>
                <a:spcPts val="0"/>
              </a:spcBef>
              <a:buNone/>
              <a:defRPr/>
            </a:pPr>
            <a:r>
              <a:rPr lang="en-US" altLang="zh-CN" dirty="0"/>
              <a:t>	-- SET NOCOUNT ON added to prevent extra result sets     from interfering with SELECT statements.</a:t>
            </a:r>
            <a:endParaRPr lang="en-US" altLang="zh-CN" dirty="0"/>
          </a:p>
          <a:p>
            <a:pPr fontAlgn="auto">
              <a:lnSpc>
                <a:spcPct val="150000"/>
              </a:lnSpc>
              <a:spcBef>
                <a:spcPts val="0"/>
              </a:spcBef>
              <a:buNone/>
              <a:defRPr/>
            </a:pPr>
            <a:r>
              <a:rPr lang="en-US" altLang="zh-CN" dirty="0"/>
              <a:t>	  SET NOCOUNT ON;</a:t>
            </a:r>
            <a:endParaRPr lang="en-US" altLang="zh-CN" dirty="0"/>
          </a:p>
          <a:p>
            <a:pPr fontAlgn="auto">
              <a:lnSpc>
                <a:spcPct val="150000"/>
              </a:lnSpc>
              <a:spcBef>
                <a:spcPts val="0"/>
              </a:spcBef>
              <a:buNone/>
              <a:defRPr/>
            </a:pPr>
            <a:r>
              <a:rPr lang="en-US" altLang="zh-CN" dirty="0"/>
              <a:t>	  SELECT GRADE</a:t>
            </a:r>
            <a:endParaRPr lang="en-US" altLang="zh-CN" dirty="0"/>
          </a:p>
          <a:p>
            <a:pPr fontAlgn="auto">
              <a:lnSpc>
                <a:spcPct val="150000"/>
              </a:lnSpc>
              <a:spcBef>
                <a:spcPts val="0"/>
              </a:spcBef>
              <a:buNone/>
              <a:defRPr/>
            </a:pPr>
            <a:r>
              <a:rPr lang="en-US" altLang="zh-CN" dirty="0"/>
              <a:t>	  FROM SC</a:t>
            </a:r>
            <a:endParaRPr lang="en-US" altLang="zh-CN" dirty="0"/>
          </a:p>
          <a:p>
            <a:pPr fontAlgn="auto">
              <a:lnSpc>
                <a:spcPct val="150000"/>
              </a:lnSpc>
              <a:spcBef>
                <a:spcPts val="0"/>
              </a:spcBef>
              <a:buNone/>
              <a:defRPr/>
            </a:pPr>
            <a:r>
              <a:rPr lang="en-US" altLang="zh-CN" dirty="0"/>
              <a:t>	  WHERE SNO=@</a:t>
            </a:r>
            <a:r>
              <a:rPr lang="en-US" altLang="zh-CN" dirty="0" err="1"/>
              <a:t>par_SNO</a:t>
            </a:r>
            <a:r>
              <a:rPr lang="en-US" altLang="zh-CN" dirty="0"/>
              <a:t> AND CNO=@</a:t>
            </a:r>
            <a:r>
              <a:rPr lang="en-US" altLang="zh-CN" dirty="0" err="1"/>
              <a:t>par_CNO</a:t>
            </a:r>
            <a:endParaRPr lang="en-US" altLang="zh-CN" dirty="0"/>
          </a:p>
          <a:p>
            <a:pPr fontAlgn="auto">
              <a:lnSpc>
                <a:spcPct val="150000"/>
              </a:lnSpc>
              <a:spcBef>
                <a:spcPts val="0"/>
              </a:spcBef>
              <a:buNone/>
              <a:defRPr/>
            </a:pPr>
            <a:r>
              <a:rPr lang="en-US" altLang="zh-CN" dirty="0"/>
              <a:t>    END</a:t>
            </a:r>
            <a:endParaRPr lang="en-US" altLang="zh-CN" dirty="0"/>
          </a:p>
          <a:p>
            <a:pPr fontAlgn="auto">
              <a:lnSpc>
                <a:spcPct val="150000"/>
              </a:lnSpc>
              <a:spcBef>
                <a:spcPts val="0"/>
              </a:spcBef>
              <a:buNone/>
              <a:defRPr/>
            </a:pPr>
            <a:endParaRPr lang="en-US" altLang="zh-CN" dirty="0"/>
          </a:p>
        </p:txBody>
      </p:sp>
      <p:sp>
        <p:nvSpPr>
          <p:cNvPr id="4" name="日期占位符 3"/>
          <p:cNvSpPr>
            <a:spLocks noGrp="1"/>
          </p:cNvSpPr>
          <p:nvPr>
            <p:ph type="dt" sz="half" idx="10"/>
          </p:nvPr>
        </p:nvSpPr>
        <p:spPr/>
        <p:txBody>
          <a:bodyPr/>
          <a:lstStyle/>
          <a:p>
            <a:pPr>
              <a:defRPr/>
            </a:pPr>
            <a:fld id="{2450904A-6BF5-4BE2-8C01-53D0A7BC1743}"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B67C8A-6147-429F-86C3-1BB6B846AB3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mb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351089" y="-100013"/>
            <a:ext cx="7793037" cy="795338"/>
          </a:xfrm>
        </p:spPr>
        <p:txBody>
          <a:bodyPr/>
          <a:lstStyle/>
          <a:p>
            <a:r>
              <a:rPr lang="zh-CN" altLang="en-US" sz="3600">
                <a:latin typeface="宋体" panose="02010600030101010101" pitchFamily="2" charset="-122"/>
                <a:cs typeface="宋体" panose="02010600030101010101" pitchFamily="2" charset="-122"/>
              </a:rPr>
              <a:t>创建存储过程 </a:t>
            </a:r>
            <a:r>
              <a:rPr lang="en-US" altLang="zh-CN" sz="3600">
                <a:latin typeface="宋体" panose="02010600030101010101" pitchFamily="2" charset="-122"/>
                <a:cs typeface="宋体" panose="02010600030101010101" pitchFamily="2" charset="-122"/>
              </a:rPr>
              <a:t>(2)</a:t>
            </a:r>
            <a:endParaRPr lang="en-US" altLang="zh-CN" sz="3600">
              <a:latin typeface="宋体" panose="02010600030101010101" pitchFamily="2" charset="-122"/>
              <a:cs typeface="宋体" panose="02010600030101010101" pitchFamily="2" charset="-122"/>
            </a:endParaRPr>
          </a:p>
        </p:txBody>
      </p:sp>
      <p:sp>
        <p:nvSpPr>
          <p:cNvPr id="14341" name="Rectangle 3"/>
          <p:cNvSpPr>
            <a:spLocks noGrp="1" noChangeArrowheads="1"/>
          </p:cNvSpPr>
          <p:nvPr>
            <p:ph idx="1"/>
          </p:nvPr>
        </p:nvSpPr>
        <p:spPr>
          <a:xfrm>
            <a:off x="1117600" y="739776"/>
            <a:ext cx="10353040" cy="5616575"/>
          </a:xfrm>
        </p:spPr>
        <p:txBody>
          <a:bodyPr rtlCol="0">
            <a:normAutofit/>
          </a:bodyPr>
          <a:lstStyle/>
          <a:p>
            <a:pPr fontAlgn="auto">
              <a:spcAft>
                <a:spcPct val="20000"/>
              </a:spcAft>
              <a:defRPr/>
            </a:pPr>
            <a:r>
              <a:rPr lang="zh-CN" altLang="en-US" sz="2400" dirty="0">
                <a:solidFill>
                  <a:srgbClr val="0000CC"/>
                </a:solidFill>
                <a:ea typeface="+mn-ea"/>
                <a:cs typeface="Times New Roman" panose="02020603050405020304" pitchFamily="18" charset="0"/>
              </a:rPr>
              <a:t>使用</a:t>
            </a:r>
            <a:r>
              <a:rPr lang="en-US" altLang="zh-CN" sz="2400" dirty="0">
                <a:solidFill>
                  <a:srgbClr val="0000CC"/>
                </a:solidFill>
                <a:ea typeface="+mn-ea"/>
                <a:cs typeface="Times New Roman" panose="02020603050405020304" pitchFamily="18" charset="0"/>
              </a:rPr>
              <a:t>T-SQL</a:t>
            </a:r>
            <a:r>
              <a:rPr lang="zh-CN" altLang="en-US" sz="2400" dirty="0">
                <a:solidFill>
                  <a:srgbClr val="0000CC"/>
                </a:solidFill>
                <a:ea typeface="+mn-ea"/>
                <a:cs typeface="Times New Roman" panose="02020603050405020304" pitchFamily="18" charset="0"/>
              </a:rPr>
              <a:t>语句</a:t>
            </a:r>
            <a:endParaRPr lang="zh-CN" altLang="en-US" sz="2400" dirty="0">
              <a:solidFill>
                <a:srgbClr val="0000CC"/>
              </a:solidFill>
              <a:ea typeface="+mn-ea"/>
              <a:cs typeface="Times New Roman" panose="02020603050405020304" pitchFamily="18" charset="0"/>
            </a:endParaRPr>
          </a:p>
          <a:p>
            <a:pPr>
              <a:buNone/>
              <a:defRPr/>
            </a:pPr>
            <a:r>
              <a:rPr lang="en-US" altLang="zh-CN" sz="2400" dirty="0">
                <a:solidFill>
                  <a:srgbClr val="993300"/>
                </a:solidFill>
                <a:ea typeface="+mn-ea"/>
                <a:cs typeface="Times New Roman" panose="02020603050405020304" pitchFamily="18" charset="0"/>
              </a:rPr>
              <a:t>CREATE PROCEDURE|PROC</a:t>
            </a:r>
            <a:r>
              <a:rPr lang="en-US" altLang="zh-CN" sz="2400" dirty="0">
                <a:solidFill>
                  <a:srgbClr val="006600"/>
                </a:solidFill>
                <a:ea typeface="+mn-ea"/>
                <a:cs typeface="Times New Roman" panose="02020603050405020304" pitchFamily="18" charset="0"/>
              </a:rPr>
              <a:t>&lt;</a:t>
            </a:r>
            <a:r>
              <a:rPr lang="zh-CN" altLang="en-US" sz="2400" dirty="0">
                <a:solidFill>
                  <a:srgbClr val="006600"/>
                </a:solidFill>
                <a:ea typeface="+mn-ea"/>
                <a:cs typeface="Times New Roman" panose="02020603050405020304" pitchFamily="18" charset="0"/>
              </a:rPr>
              <a:t>存储过程名</a:t>
            </a:r>
            <a:r>
              <a:rPr lang="en-US" altLang="zh-CN" sz="2400" dirty="0">
                <a:solidFill>
                  <a:srgbClr val="006600"/>
                </a:solidFill>
                <a:ea typeface="+mn-ea"/>
                <a:cs typeface="Times New Roman" panose="02020603050405020304" pitchFamily="18" charset="0"/>
              </a:rPr>
              <a:t>&gt;[;n]</a:t>
            </a:r>
            <a:endParaRPr lang="en-US" altLang="zh-CN" sz="2400" dirty="0">
              <a:solidFill>
                <a:srgbClr val="006600"/>
              </a:solidFill>
              <a:ea typeface="+mn-ea"/>
              <a:cs typeface="Times New Roman" panose="02020603050405020304" pitchFamily="18" charset="0"/>
            </a:endParaRPr>
          </a:p>
          <a:p>
            <a:pPr>
              <a:buNone/>
              <a:defRPr/>
            </a:pPr>
            <a:r>
              <a:rPr lang="en-US" altLang="zh-CN" sz="2400" dirty="0">
                <a:solidFill>
                  <a:srgbClr val="006600"/>
                </a:solidFill>
                <a:ea typeface="+mn-ea"/>
                <a:cs typeface="Times New Roman" panose="02020603050405020304" pitchFamily="18" charset="0"/>
              </a:rPr>
              <a:t>      [&lt;@</a:t>
            </a:r>
            <a:r>
              <a:rPr lang="zh-CN" altLang="en-US" sz="2400" dirty="0">
                <a:solidFill>
                  <a:srgbClr val="006600"/>
                </a:solidFill>
                <a:ea typeface="+mn-ea"/>
                <a:cs typeface="Times New Roman" panose="02020603050405020304" pitchFamily="18" charset="0"/>
              </a:rPr>
              <a:t>形参名</a:t>
            </a:r>
            <a:r>
              <a:rPr lang="en-US" altLang="zh-CN" sz="2400" dirty="0">
                <a:solidFill>
                  <a:srgbClr val="006600"/>
                </a:solidFill>
                <a:ea typeface="+mn-ea"/>
                <a:cs typeface="Times New Roman" panose="02020603050405020304" pitchFamily="18" charset="0"/>
              </a:rPr>
              <a:t>&gt; &lt;</a:t>
            </a:r>
            <a:r>
              <a:rPr lang="zh-CN" altLang="en-US" sz="2400" dirty="0">
                <a:solidFill>
                  <a:srgbClr val="006600"/>
                </a:solidFill>
                <a:ea typeface="+mn-ea"/>
                <a:cs typeface="Times New Roman" panose="02020603050405020304" pitchFamily="18" charset="0"/>
              </a:rPr>
              <a:t>数据类型</a:t>
            </a:r>
            <a:r>
              <a:rPr lang="en-US" altLang="zh-CN" sz="2400" dirty="0">
                <a:solidFill>
                  <a:srgbClr val="006600"/>
                </a:solidFill>
                <a:ea typeface="+mn-ea"/>
                <a:cs typeface="Times New Roman" panose="02020603050405020304" pitchFamily="18" charset="0"/>
              </a:rPr>
              <a:t>1&gt;[, … n]</a:t>
            </a:r>
            <a:endParaRPr lang="en-US" altLang="zh-CN" sz="2400" dirty="0">
              <a:solidFill>
                <a:srgbClr val="006600"/>
              </a:solidFill>
              <a:ea typeface="+mn-ea"/>
              <a:cs typeface="Times New Roman" panose="02020603050405020304" pitchFamily="18" charset="0"/>
            </a:endParaRPr>
          </a:p>
          <a:p>
            <a:pPr>
              <a:buNone/>
              <a:defRPr/>
            </a:pPr>
            <a:r>
              <a:rPr lang="en-US" altLang="zh-CN" sz="2400" dirty="0">
                <a:solidFill>
                  <a:srgbClr val="006600"/>
                </a:solidFill>
                <a:ea typeface="+mn-ea"/>
                <a:cs typeface="Times New Roman" panose="02020603050405020304" pitchFamily="18" charset="0"/>
              </a:rPr>
              <a:t>[&lt;@</a:t>
            </a:r>
            <a:r>
              <a:rPr lang="zh-CN" altLang="en-US" sz="2400" dirty="0">
                <a:solidFill>
                  <a:srgbClr val="006600"/>
                </a:solidFill>
                <a:ea typeface="+mn-ea"/>
                <a:cs typeface="Times New Roman" panose="02020603050405020304" pitchFamily="18" charset="0"/>
              </a:rPr>
              <a:t>变参名</a:t>
            </a:r>
            <a:r>
              <a:rPr lang="en-US" altLang="zh-CN" sz="2400" dirty="0">
                <a:solidFill>
                  <a:srgbClr val="006600"/>
                </a:solidFill>
                <a:ea typeface="+mn-ea"/>
                <a:cs typeface="Times New Roman" panose="02020603050405020304" pitchFamily="18" charset="0"/>
              </a:rPr>
              <a:t>&gt; &lt;</a:t>
            </a:r>
            <a:r>
              <a:rPr lang="zh-CN" altLang="en-US" sz="2400" dirty="0">
                <a:solidFill>
                  <a:srgbClr val="006600"/>
                </a:solidFill>
                <a:ea typeface="+mn-ea"/>
                <a:cs typeface="Times New Roman" panose="02020603050405020304" pitchFamily="18" charset="0"/>
              </a:rPr>
              <a:t>数据类型</a:t>
            </a:r>
            <a:r>
              <a:rPr lang="en-US" altLang="zh-CN" sz="2400" dirty="0">
                <a:solidFill>
                  <a:srgbClr val="006600"/>
                </a:solidFill>
                <a:ea typeface="+mn-ea"/>
                <a:cs typeface="Times New Roman" panose="02020603050405020304" pitchFamily="18" charset="0"/>
              </a:rPr>
              <a:t>2&gt;[OUTPUT][, … n]</a:t>
            </a:r>
            <a:endParaRPr lang="en-US" altLang="zh-CN" sz="2400" dirty="0">
              <a:solidFill>
                <a:srgbClr val="006600"/>
              </a:solidFill>
              <a:ea typeface="+mn-ea"/>
              <a:cs typeface="Times New Roman" panose="02020603050405020304" pitchFamily="18" charset="0"/>
            </a:endParaRPr>
          </a:p>
          <a:p>
            <a:pPr>
              <a:buNone/>
              <a:defRPr/>
            </a:pPr>
            <a:r>
              <a:rPr lang="en-US" altLang="zh-CN" sz="2400" dirty="0">
                <a:solidFill>
                  <a:srgbClr val="006600"/>
                </a:solidFill>
                <a:ea typeface="+mn-ea"/>
                <a:cs typeface="Times New Roman" panose="02020603050405020304" pitchFamily="18" charset="0"/>
              </a:rPr>
              <a:t>      [</a:t>
            </a:r>
            <a:r>
              <a:rPr lang="en-US" altLang="zh-CN" sz="2400" dirty="0">
                <a:solidFill>
                  <a:srgbClr val="993300"/>
                </a:solidFill>
                <a:ea typeface="+mn-ea"/>
                <a:cs typeface="Times New Roman" panose="02020603050405020304" pitchFamily="18" charset="0"/>
              </a:rPr>
              <a:t>FOR REPLICATION</a:t>
            </a:r>
            <a:r>
              <a:rPr lang="en-US" altLang="zh-CN" sz="2400" dirty="0">
                <a:solidFill>
                  <a:srgbClr val="006600"/>
                </a:solidFill>
                <a:ea typeface="+mn-ea"/>
                <a:cs typeface="Times New Roman" panose="02020603050405020304" pitchFamily="18" charset="0"/>
              </a:rPr>
              <a:t>]</a:t>
            </a:r>
            <a:endParaRPr lang="en-US" altLang="zh-CN" sz="2400" dirty="0">
              <a:solidFill>
                <a:srgbClr val="006600"/>
              </a:solidFill>
              <a:ea typeface="+mn-ea"/>
              <a:cs typeface="Times New Roman" panose="02020603050405020304" pitchFamily="18" charset="0"/>
            </a:endParaRPr>
          </a:p>
          <a:p>
            <a:pPr>
              <a:buNone/>
              <a:defRPr/>
            </a:pPr>
            <a:r>
              <a:rPr lang="en-US" altLang="zh-CN" sz="2400" dirty="0">
                <a:solidFill>
                  <a:srgbClr val="006600"/>
                </a:solidFill>
                <a:ea typeface="+mn-ea"/>
                <a:cs typeface="Times New Roman" panose="02020603050405020304" pitchFamily="18" charset="0"/>
              </a:rPr>
              <a:t>    </a:t>
            </a:r>
            <a:r>
              <a:rPr lang="en-US" altLang="zh-CN" sz="2400" dirty="0">
                <a:solidFill>
                  <a:srgbClr val="993300"/>
                </a:solidFill>
                <a:ea typeface="+mn-ea"/>
                <a:cs typeface="Times New Roman" panose="02020603050405020304" pitchFamily="18" charset="0"/>
              </a:rPr>
              <a:t>AS</a:t>
            </a:r>
            <a:endParaRPr lang="en-US" altLang="zh-CN" sz="2400" dirty="0">
              <a:solidFill>
                <a:srgbClr val="993300"/>
              </a:solidFill>
              <a:ea typeface="+mn-ea"/>
              <a:cs typeface="Times New Roman" panose="02020603050405020304" pitchFamily="18" charset="0"/>
            </a:endParaRPr>
          </a:p>
          <a:p>
            <a:pPr>
              <a:buNone/>
              <a:defRPr/>
            </a:pPr>
            <a:r>
              <a:rPr lang="en-US" altLang="zh-CN" sz="2400" dirty="0">
                <a:solidFill>
                  <a:srgbClr val="006600"/>
                </a:solidFill>
                <a:ea typeface="+mn-ea"/>
                <a:cs typeface="Times New Roman" panose="02020603050405020304" pitchFamily="18" charset="0"/>
              </a:rPr>
              <a:t>&lt;T-SQL</a:t>
            </a:r>
            <a:r>
              <a:rPr lang="zh-CN" altLang="en-US" sz="2400" dirty="0">
                <a:solidFill>
                  <a:srgbClr val="006600"/>
                </a:solidFill>
                <a:ea typeface="+mn-ea"/>
                <a:cs typeface="Times New Roman" panose="02020603050405020304" pitchFamily="18" charset="0"/>
              </a:rPr>
              <a:t>语句</a:t>
            </a:r>
            <a:r>
              <a:rPr lang="en-US" altLang="zh-CN" sz="2400" dirty="0">
                <a:solidFill>
                  <a:srgbClr val="006600"/>
                </a:solidFill>
                <a:ea typeface="+mn-ea"/>
                <a:cs typeface="Times New Roman" panose="02020603050405020304" pitchFamily="18" charset="0"/>
              </a:rPr>
              <a:t>&gt;|&lt;</a:t>
            </a:r>
            <a:r>
              <a:rPr lang="zh-CN" altLang="en-US" sz="2400" dirty="0">
                <a:solidFill>
                  <a:srgbClr val="006600"/>
                </a:solidFill>
                <a:ea typeface="+mn-ea"/>
                <a:cs typeface="Times New Roman" panose="02020603050405020304" pitchFamily="18" charset="0"/>
              </a:rPr>
              <a:t>语句块</a:t>
            </a:r>
            <a:r>
              <a:rPr lang="en-US" altLang="zh-CN" sz="2400" dirty="0">
                <a:solidFill>
                  <a:srgbClr val="006600"/>
                </a:solidFill>
                <a:ea typeface="+mn-ea"/>
                <a:cs typeface="Times New Roman" panose="02020603050405020304" pitchFamily="18" charset="0"/>
              </a:rPr>
              <a:t>&gt;</a:t>
            </a:r>
            <a:endParaRPr lang="en-US" altLang="zh-CN" sz="2400" dirty="0">
              <a:solidFill>
                <a:srgbClr val="006600"/>
              </a:solidFill>
              <a:ea typeface="+mn-ea"/>
              <a:cs typeface="Times New Roman" panose="02020603050405020304" pitchFamily="18" charset="0"/>
            </a:endParaRPr>
          </a:p>
          <a:p>
            <a:pPr>
              <a:spcBef>
                <a:spcPct val="40000"/>
              </a:spcBef>
              <a:buNone/>
              <a:defRPr/>
            </a:pPr>
            <a:r>
              <a:rPr lang="en-US" altLang="zh-CN" sz="2400" dirty="0">
                <a:solidFill>
                  <a:srgbClr val="660066"/>
                </a:solidFill>
                <a:ea typeface="+mn-ea"/>
                <a:cs typeface="Times New Roman" panose="02020603050405020304" pitchFamily="18" charset="0"/>
              </a:rPr>
              <a:t>&lt;@</a:t>
            </a:r>
            <a:r>
              <a:rPr lang="zh-CN" altLang="en-US" sz="2400" dirty="0">
                <a:solidFill>
                  <a:srgbClr val="660066"/>
                </a:solidFill>
                <a:ea typeface="+mn-ea"/>
                <a:cs typeface="Times New Roman" panose="02020603050405020304" pitchFamily="18" charset="0"/>
              </a:rPr>
              <a:t>形参名</a:t>
            </a:r>
            <a:r>
              <a:rPr lang="en-US" altLang="zh-CN" sz="2400" dirty="0">
                <a:solidFill>
                  <a:srgbClr val="660066"/>
                </a:solidFill>
                <a:ea typeface="+mn-ea"/>
                <a:cs typeface="Times New Roman" panose="02020603050405020304" pitchFamily="18" charset="0"/>
              </a:rPr>
              <a:t>&gt;</a:t>
            </a:r>
            <a:r>
              <a:rPr lang="zh-CN" altLang="en-US" sz="2400" dirty="0">
                <a:solidFill>
                  <a:srgbClr val="660066"/>
                </a:solidFill>
                <a:ea typeface="+mn-ea"/>
                <a:cs typeface="Times New Roman" panose="02020603050405020304" pitchFamily="18" charset="0"/>
              </a:rPr>
              <a:t>：</a:t>
            </a:r>
            <a:r>
              <a:rPr lang="zh-CN" altLang="en-US" sz="2400" dirty="0">
                <a:ea typeface="+mn-ea"/>
                <a:cs typeface="Times New Roman" panose="02020603050405020304" pitchFamily="18" charset="0"/>
              </a:rPr>
              <a:t>过程中的参数。 </a:t>
            </a:r>
            <a:endParaRPr lang="zh-CN" altLang="en-US" sz="2400" dirty="0">
              <a:ea typeface="+mn-ea"/>
              <a:cs typeface="Times New Roman" panose="02020603050405020304" pitchFamily="18" charset="0"/>
            </a:endParaRPr>
          </a:p>
          <a:p>
            <a:pPr>
              <a:buNone/>
              <a:defRPr/>
            </a:pPr>
            <a:r>
              <a:rPr lang="en-US" altLang="zh-CN" sz="2400" dirty="0">
                <a:solidFill>
                  <a:srgbClr val="660066"/>
                </a:solidFill>
                <a:ea typeface="+mn-ea"/>
                <a:cs typeface="Times New Roman" panose="02020603050405020304" pitchFamily="18" charset="0"/>
              </a:rPr>
              <a:t>&lt;@</a:t>
            </a:r>
            <a:r>
              <a:rPr lang="zh-CN" altLang="en-US" sz="2400" dirty="0">
                <a:solidFill>
                  <a:srgbClr val="660066"/>
                </a:solidFill>
                <a:ea typeface="+mn-ea"/>
                <a:cs typeface="Times New Roman" panose="02020603050405020304" pitchFamily="18" charset="0"/>
              </a:rPr>
              <a:t>变参名</a:t>
            </a:r>
            <a:r>
              <a:rPr lang="en-US" altLang="zh-CN" sz="2400" dirty="0">
                <a:solidFill>
                  <a:srgbClr val="660066"/>
                </a:solidFill>
                <a:ea typeface="+mn-ea"/>
                <a:cs typeface="Times New Roman" panose="02020603050405020304" pitchFamily="18" charset="0"/>
              </a:rPr>
              <a:t>&gt;</a:t>
            </a:r>
            <a:r>
              <a:rPr lang="zh-CN" altLang="en-US" sz="2400" dirty="0">
                <a:ea typeface="+mn-ea"/>
                <a:cs typeface="Times New Roman" panose="02020603050405020304" pitchFamily="18" charset="0"/>
              </a:rPr>
              <a:t>：指定作为输出参数支持的结果集。</a:t>
            </a:r>
            <a:endParaRPr lang="zh-CN" altLang="en-US" sz="2400" dirty="0">
              <a:ea typeface="+mn-ea"/>
              <a:cs typeface="Times New Roman" panose="02020603050405020304" pitchFamily="18" charset="0"/>
            </a:endParaRPr>
          </a:p>
          <a:p>
            <a:pPr>
              <a:buNone/>
              <a:defRPr/>
            </a:pPr>
            <a:r>
              <a:rPr lang="en-US" altLang="zh-CN" sz="2400" dirty="0">
                <a:solidFill>
                  <a:srgbClr val="660066"/>
                </a:solidFill>
                <a:ea typeface="+mn-ea"/>
                <a:cs typeface="Times New Roman" panose="02020603050405020304" pitchFamily="18" charset="0"/>
              </a:rPr>
              <a:t>FOR REPLICATION</a:t>
            </a:r>
            <a:r>
              <a:rPr lang="zh-CN" altLang="en-US" sz="2400" dirty="0">
                <a:solidFill>
                  <a:srgbClr val="660066"/>
                </a:solidFill>
                <a:ea typeface="+mn-ea"/>
                <a:cs typeface="Times New Roman" panose="02020603050405020304" pitchFamily="18" charset="0"/>
              </a:rPr>
              <a:t>：</a:t>
            </a:r>
            <a:r>
              <a:rPr lang="zh-CN" altLang="en-US" sz="2400" dirty="0">
                <a:ea typeface="+mn-ea"/>
                <a:cs typeface="Times New Roman" panose="02020603050405020304" pitchFamily="18" charset="0"/>
              </a:rPr>
              <a:t>使用该选项创建的存储过程可用作存储过程的筛选器，且只能在复制过程中执行。 </a:t>
            </a:r>
            <a:endParaRPr lang="zh-CN" altLang="en-US" sz="2400" dirty="0">
              <a:ea typeface="+mn-ea"/>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D4B9AA35-C4D5-43BD-B237-F84A4923A249}"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58A7D8-046A-4F76-98B2-5041EC687434}"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351089" y="-100013"/>
            <a:ext cx="7793037" cy="795338"/>
          </a:xfrm>
        </p:spPr>
        <p:txBody>
          <a:bodyPr/>
          <a:lstStyle/>
          <a:p>
            <a:r>
              <a:rPr lang="zh-CN" altLang="en-US" sz="3600">
                <a:latin typeface="宋体" panose="02010600030101010101" pitchFamily="2" charset="-122"/>
                <a:cs typeface="宋体" panose="02010600030101010101" pitchFamily="2" charset="-122"/>
              </a:rPr>
              <a:t>创建存储过程 </a:t>
            </a:r>
            <a:r>
              <a:rPr lang="en-US" altLang="zh-CN" sz="3600">
                <a:latin typeface="宋体" panose="02010600030101010101" pitchFamily="2" charset="-122"/>
                <a:cs typeface="宋体" panose="02010600030101010101" pitchFamily="2" charset="-122"/>
              </a:rPr>
              <a:t>(3)</a:t>
            </a:r>
            <a:endParaRPr lang="zh-CN" altLang="en-US" sz="3600">
              <a:latin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842328" y="889636"/>
            <a:ext cx="10740072" cy="4752975"/>
          </a:xfrm>
        </p:spPr>
        <p:txBody>
          <a:bodyPr rtlCol="0">
            <a:normAutofit/>
          </a:bodyPr>
          <a:lstStyle/>
          <a:p>
            <a:pPr>
              <a:defRPr/>
            </a:pPr>
            <a:r>
              <a:rPr lang="zh-CN" altLang="zh-CN" sz="2200" b="1" dirty="0">
                <a:solidFill>
                  <a:srgbClr val="FF0000"/>
                </a:solidFill>
              </a:rPr>
              <a:t>简单的存储过程</a:t>
            </a:r>
            <a:endParaRPr lang="en-US" altLang="zh-CN" sz="2200" b="1" dirty="0">
              <a:solidFill>
                <a:srgbClr val="FF0000"/>
              </a:solidFill>
            </a:endParaRPr>
          </a:p>
          <a:p>
            <a:pPr indent="0">
              <a:buNone/>
              <a:defRPr/>
            </a:pPr>
            <a:r>
              <a:rPr lang="zh-CN" altLang="zh-CN" sz="2200" dirty="0"/>
              <a:t>存储过程不使用任何参数。</a:t>
            </a:r>
            <a:endParaRPr lang="zh-CN" altLang="zh-CN" sz="2200" dirty="0"/>
          </a:p>
          <a:p>
            <a:pPr indent="0">
              <a:buNone/>
              <a:defRPr/>
            </a:pPr>
            <a:r>
              <a:rPr lang="en-US" altLang="zh-CN" sz="2200" dirty="0">
                <a:solidFill>
                  <a:srgbClr val="006600"/>
                </a:solidFill>
              </a:rPr>
              <a:t>     </a:t>
            </a:r>
            <a:r>
              <a:rPr lang="zh-CN" altLang="zh-CN" sz="2200" dirty="0">
                <a:solidFill>
                  <a:srgbClr val="006600"/>
                </a:solidFill>
              </a:rPr>
              <a:t>例</a:t>
            </a:r>
            <a:r>
              <a:rPr lang="en-US" altLang="zh-CN" sz="2200" dirty="0"/>
              <a:t> </a:t>
            </a:r>
            <a:r>
              <a:rPr lang="zh-CN" altLang="zh-CN" sz="2200" dirty="0"/>
              <a:t>利用教学管理数据库“</a:t>
            </a:r>
            <a:r>
              <a:rPr lang="en-US" altLang="zh-CN" sz="2200" dirty="0"/>
              <a:t>SC</a:t>
            </a:r>
            <a:r>
              <a:rPr lang="zh-CN" altLang="zh-CN" sz="2200" dirty="0"/>
              <a:t>”表，返回学号为“</a:t>
            </a:r>
            <a:r>
              <a:rPr lang="en-US" altLang="zh-CN" sz="2200" dirty="0"/>
              <a:t>S3</a:t>
            </a:r>
            <a:r>
              <a:rPr lang="zh-CN" altLang="zh-CN" sz="2200" dirty="0"/>
              <a:t>”的学生的成绩情况。</a:t>
            </a:r>
            <a:endParaRPr lang="zh-CN" altLang="zh-CN" sz="2200" dirty="0"/>
          </a:p>
          <a:p>
            <a:pPr indent="0">
              <a:buNone/>
              <a:defRPr/>
            </a:pPr>
            <a:r>
              <a:rPr lang="en-US" altLang="zh-CN" sz="2200" dirty="0"/>
              <a:t>     USE JXGL</a:t>
            </a:r>
            <a:endParaRPr lang="zh-CN" altLang="zh-CN" sz="2200" dirty="0"/>
          </a:p>
          <a:p>
            <a:pPr indent="0">
              <a:buNone/>
              <a:defRPr/>
            </a:pPr>
            <a:r>
              <a:rPr lang="en-US" altLang="zh-CN" sz="2200" dirty="0"/>
              <a:t>     GO</a:t>
            </a:r>
            <a:endParaRPr lang="zh-CN" altLang="zh-CN" sz="2200" dirty="0"/>
          </a:p>
          <a:p>
            <a:pPr indent="0">
              <a:buNone/>
              <a:defRPr/>
            </a:pPr>
            <a:r>
              <a:rPr lang="en-US" altLang="zh-CN" sz="2200" dirty="0"/>
              <a:t>     CREATE PROCEDURE S3_Grade</a:t>
            </a:r>
            <a:endParaRPr lang="zh-CN" altLang="zh-CN" sz="2200" dirty="0"/>
          </a:p>
          <a:p>
            <a:pPr indent="0">
              <a:buNone/>
              <a:defRPr/>
            </a:pPr>
            <a:r>
              <a:rPr lang="en-US" altLang="zh-CN" sz="2200" dirty="0"/>
              <a:t>       AS</a:t>
            </a:r>
            <a:endParaRPr lang="zh-CN" altLang="zh-CN" sz="2200" dirty="0"/>
          </a:p>
          <a:p>
            <a:pPr indent="0">
              <a:buNone/>
              <a:defRPr/>
            </a:pPr>
            <a:r>
              <a:rPr lang="en-US" altLang="zh-CN" sz="2200" dirty="0"/>
              <a:t>         SELECT *</a:t>
            </a:r>
            <a:endParaRPr lang="zh-CN" altLang="zh-CN" sz="2200" dirty="0"/>
          </a:p>
          <a:p>
            <a:pPr indent="0">
              <a:buNone/>
              <a:defRPr/>
            </a:pPr>
            <a:r>
              <a:rPr lang="en-US" altLang="zh-CN" sz="2200" dirty="0"/>
              <a:t>	     FROM SC</a:t>
            </a:r>
            <a:endParaRPr lang="zh-CN" altLang="zh-CN" sz="2200" dirty="0"/>
          </a:p>
          <a:p>
            <a:pPr indent="0">
              <a:buNone/>
              <a:defRPr/>
            </a:pPr>
            <a:r>
              <a:rPr lang="en-US" altLang="zh-CN" sz="2200" dirty="0"/>
              <a:t>	     WHERE SNO='S3'</a:t>
            </a:r>
            <a:endParaRPr lang="zh-CN" altLang="zh-CN" sz="2200" dirty="0"/>
          </a:p>
          <a:p>
            <a:pPr>
              <a:defRPr/>
            </a:pPr>
            <a:endParaRPr lang="zh-CN" altLang="en-US" sz="2200" dirty="0"/>
          </a:p>
        </p:txBody>
      </p:sp>
      <p:sp>
        <p:nvSpPr>
          <p:cNvPr id="4" name="日期占位符 3"/>
          <p:cNvSpPr>
            <a:spLocks noGrp="1"/>
          </p:cNvSpPr>
          <p:nvPr>
            <p:ph type="dt" sz="half" idx="10"/>
          </p:nvPr>
        </p:nvSpPr>
        <p:spPr/>
        <p:txBody>
          <a:bodyPr/>
          <a:lstStyle/>
          <a:p>
            <a:pPr>
              <a:defRPr/>
            </a:pPr>
            <a:fld id="{8863D855-444F-4B7E-BD52-4D08A6808C4D}" type="datetime1">
              <a:rPr lang="zh-CN" altLang="en-US"/>
            </a:fld>
            <a:endParaRPr lang="en-US" altLang="zh-CN" dirty="0"/>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0BBFB4-5A06-4B16-9EF5-3DE675EC051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351089" y="-100013"/>
            <a:ext cx="7793037" cy="795338"/>
          </a:xfrm>
        </p:spPr>
        <p:txBody>
          <a:bodyPr/>
          <a:lstStyle/>
          <a:p>
            <a:r>
              <a:rPr lang="zh-CN" altLang="en-US" sz="3600">
                <a:latin typeface="宋体" panose="02010600030101010101" pitchFamily="2" charset="-122"/>
                <a:cs typeface="宋体" panose="02010600030101010101" pitchFamily="2" charset="-122"/>
              </a:rPr>
              <a:t>创建存储过程 </a:t>
            </a:r>
            <a:r>
              <a:rPr lang="en-US" altLang="zh-CN" sz="3600">
                <a:latin typeface="宋体" panose="02010600030101010101" pitchFamily="2" charset="-122"/>
                <a:cs typeface="宋体" panose="02010600030101010101" pitchFamily="2" charset="-122"/>
              </a:rPr>
              <a:t>(4)</a:t>
            </a:r>
            <a:endParaRPr lang="en-US" altLang="zh-CN" sz="3600">
              <a:latin typeface="宋体" panose="02010600030101010101" pitchFamily="2" charset="-122"/>
              <a:cs typeface="宋体" panose="02010600030101010101" pitchFamily="2" charset="-122"/>
            </a:endParaRPr>
          </a:p>
        </p:txBody>
      </p:sp>
      <p:sp>
        <p:nvSpPr>
          <p:cNvPr id="227331" name="Rectangle 3"/>
          <p:cNvSpPr>
            <a:spLocks noGrp="1" noChangeArrowheads="1"/>
          </p:cNvSpPr>
          <p:nvPr>
            <p:ph idx="1"/>
          </p:nvPr>
        </p:nvSpPr>
        <p:spPr>
          <a:xfrm>
            <a:off x="867887" y="620712"/>
            <a:ext cx="10759440" cy="5616575"/>
          </a:xfrm>
        </p:spPr>
        <p:txBody>
          <a:bodyPr rtlCol="0">
            <a:normAutofit fontScale="85000" lnSpcReduction="20000"/>
          </a:bodyPr>
          <a:lstStyle/>
          <a:p>
            <a:pPr indent="0" fontAlgn="auto">
              <a:lnSpc>
                <a:spcPct val="150000"/>
              </a:lnSpc>
              <a:defRPr/>
            </a:pPr>
            <a:r>
              <a:rPr lang="zh-CN" altLang="zh-CN" sz="2200" b="1" dirty="0">
                <a:solidFill>
                  <a:srgbClr val="FF0000"/>
                </a:solidFill>
              </a:rPr>
              <a:t>带输入参数的存储过程</a:t>
            </a:r>
            <a:endParaRPr lang="zh-CN" altLang="zh-CN" sz="2200" b="1" dirty="0">
              <a:solidFill>
                <a:srgbClr val="FF0000"/>
              </a:solidFill>
            </a:endParaRPr>
          </a:p>
          <a:p>
            <a:pPr indent="0" fontAlgn="auto">
              <a:lnSpc>
                <a:spcPct val="150000"/>
              </a:lnSpc>
              <a:buNone/>
              <a:defRPr/>
            </a:pPr>
            <a:r>
              <a:rPr lang="en-US" altLang="zh-CN" sz="2200" dirty="0"/>
              <a:t>    </a:t>
            </a:r>
            <a:r>
              <a:rPr lang="zh-CN" altLang="zh-CN" sz="2200" dirty="0"/>
              <a:t>存储过程可以使用输入参数，将值传进存储过程。</a:t>
            </a:r>
            <a:endParaRPr lang="en-US" altLang="zh-CN" sz="2200" dirty="0">
              <a:solidFill>
                <a:srgbClr val="006600"/>
              </a:solidFill>
            </a:endParaRPr>
          </a:p>
          <a:p>
            <a:pPr indent="0" fontAlgn="auto">
              <a:lnSpc>
                <a:spcPct val="150000"/>
              </a:lnSpc>
              <a:buNone/>
              <a:defRPr/>
            </a:pPr>
            <a:r>
              <a:rPr lang="zh-CN" altLang="en-US" sz="2200" dirty="0">
                <a:solidFill>
                  <a:srgbClr val="006600"/>
                </a:solidFill>
              </a:rPr>
              <a:t>例</a:t>
            </a:r>
            <a:r>
              <a:rPr lang="en-US" altLang="zh-CN" sz="2200" dirty="0">
                <a:solidFill>
                  <a:srgbClr val="006600"/>
                </a:solidFill>
              </a:rPr>
              <a:t>  </a:t>
            </a:r>
            <a:r>
              <a:rPr lang="zh-CN" altLang="en-US" sz="2200" dirty="0"/>
              <a:t>利用教学管理数据库的三个基本表，创建一个存储过程</a:t>
            </a:r>
            <a:r>
              <a:rPr lang="en-US" altLang="zh-CN" sz="2200" dirty="0"/>
              <a:t>PS_GRADE</a:t>
            </a:r>
            <a:r>
              <a:rPr lang="zh-CN" altLang="en-US" sz="2200" dirty="0"/>
              <a:t>，输出指定学生的姓名及课程名称、成绩信息。</a:t>
            </a:r>
            <a:endParaRPr lang="zh-CN" altLang="en-US" sz="2200" dirty="0"/>
          </a:p>
          <a:p>
            <a:pPr indent="0" fontAlgn="auto">
              <a:lnSpc>
                <a:spcPct val="150000"/>
              </a:lnSpc>
              <a:buNone/>
              <a:defRPr/>
            </a:pPr>
            <a:r>
              <a:rPr lang="en-US" altLang="zh-CN" sz="2200" dirty="0"/>
              <a:t>USE JXGL</a:t>
            </a:r>
            <a:endParaRPr lang="en-US" altLang="zh-CN" sz="2200" dirty="0"/>
          </a:p>
          <a:p>
            <a:pPr indent="0" fontAlgn="auto">
              <a:lnSpc>
                <a:spcPct val="150000"/>
              </a:lnSpc>
              <a:buNone/>
              <a:defRPr/>
            </a:pPr>
            <a:r>
              <a:rPr lang="en-US" altLang="zh-CN" sz="2200" dirty="0"/>
              <a:t>GO</a:t>
            </a:r>
            <a:endParaRPr lang="en-US" altLang="zh-CN" sz="2200" dirty="0"/>
          </a:p>
          <a:p>
            <a:pPr indent="0" fontAlgn="auto">
              <a:lnSpc>
                <a:spcPct val="150000"/>
              </a:lnSpc>
              <a:buNone/>
              <a:defRPr/>
            </a:pPr>
            <a:r>
              <a:rPr lang="en-US" altLang="zh-CN" sz="2200" dirty="0"/>
              <a:t>CREATE PROCEDURE PS_GRADE  </a:t>
            </a:r>
            <a:r>
              <a:rPr lang="en-US" altLang="zh-CN" sz="2200" b="1" dirty="0">
                <a:solidFill>
                  <a:srgbClr val="FF0000"/>
                </a:solidFill>
              </a:rPr>
              <a:t>@S_NAME CHAR(8)</a:t>
            </a:r>
            <a:endParaRPr lang="en-US" altLang="zh-CN" sz="2200" b="1" dirty="0">
              <a:solidFill>
                <a:srgbClr val="FF0000"/>
              </a:solidFill>
            </a:endParaRPr>
          </a:p>
          <a:p>
            <a:pPr indent="0" fontAlgn="auto">
              <a:lnSpc>
                <a:spcPct val="150000"/>
              </a:lnSpc>
              <a:buNone/>
              <a:defRPr/>
            </a:pPr>
            <a:r>
              <a:rPr lang="en-US" altLang="zh-CN" sz="2200" dirty="0"/>
              <a:t>AS</a:t>
            </a:r>
            <a:endParaRPr lang="en-US" altLang="zh-CN" sz="2200" dirty="0"/>
          </a:p>
          <a:p>
            <a:pPr indent="0" fontAlgn="auto">
              <a:lnSpc>
                <a:spcPct val="150000"/>
              </a:lnSpc>
              <a:buNone/>
              <a:defRPr/>
            </a:pPr>
            <a:r>
              <a:rPr lang="en-US" altLang="zh-CN" sz="2200" dirty="0"/>
              <a:t>      SELECT SNAME,CNAME,GRADE</a:t>
            </a:r>
            <a:endParaRPr lang="en-US" altLang="zh-CN" sz="2200" dirty="0"/>
          </a:p>
          <a:p>
            <a:pPr indent="0" fontAlgn="auto">
              <a:lnSpc>
                <a:spcPct val="150000"/>
              </a:lnSpc>
              <a:buNone/>
              <a:defRPr/>
            </a:pPr>
            <a:r>
              <a:rPr lang="en-US" altLang="zh-CN" sz="2200" dirty="0"/>
              <a:t>      FROM S JOIN SC  ON S.SNO=SC.SNO AND SNAME</a:t>
            </a:r>
            <a:r>
              <a:rPr lang="en-US" altLang="zh-CN" sz="2200" b="1" dirty="0">
                <a:solidFill>
                  <a:srgbClr val="0070C0"/>
                </a:solidFill>
              </a:rPr>
              <a:t>=@S_NAME </a:t>
            </a:r>
            <a:r>
              <a:rPr lang="en-US" altLang="zh-CN" sz="2200" dirty="0"/>
              <a:t>JOIN C ON SC.CNO=C.CNO </a:t>
            </a:r>
            <a:endParaRPr lang="en-US" altLang="zh-CN" sz="2200" dirty="0"/>
          </a:p>
          <a:p>
            <a:pPr indent="0" fontAlgn="auto">
              <a:lnSpc>
                <a:spcPct val="150000"/>
              </a:lnSpc>
              <a:buNone/>
              <a:defRPr/>
            </a:pPr>
            <a:r>
              <a:rPr lang="en-US" altLang="zh-CN" sz="2200" dirty="0"/>
              <a:t>GO</a:t>
            </a:r>
            <a:endParaRPr lang="en-US" altLang="zh-CN" sz="2200" dirty="0"/>
          </a:p>
          <a:p>
            <a:pPr indent="0" fontAlgn="auto">
              <a:lnSpc>
                <a:spcPct val="150000"/>
              </a:lnSpc>
              <a:spcBef>
                <a:spcPct val="50000"/>
              </a:spcBef>
              <a:buNone/>
              <a:defRPr/>
            </a:pPr>
            <a:r>
              <a:rPr lang="en-US" altLang="zh-CN" sz="2200" dirty="0">
                <a:solidFill>
                  <a:srgbClr val="006600"/>
                </a:solidFill>
              </a:rPr>
              <a:t>@S_NAME</a:t>
            </a:r>
            <a:r>
              <a:rPr lang="zh-CN" altLang="en-US" sz="2200" dirty="0"/>
              <a:t>作为输入参数，为存储过程传送指定学生的姓名。</a:t>
            </a:r>
            <a:endParaRPr lang="zh-CN" altLang="en-US" sz="2200" dirty="0"/>
          </a:p>
        </p:txBody>
      </p:sp>
      <p:sp>
        <p:nvSpPr>
          <p:cNvPr id="4" name="日期占位符 3"/>
          <p:cNvSpPr>
            <a:spLocks noGrp="1"/>
          </p:cNvSpPr>
          <p:nvPr>
            <p:ph type="dt" sz="half" idx="10"/>
          </p:nvPr>
        </p:nvSpPr>
        <p:spPr/>
        <p:txBody>
          <a:bodyPr/>
          <a:lstStyle/>
          <a:p>
            <a:pPr>
              <a:defRPr/>
            </a:pPr>
            <a:fld id="{8B6BDC05-8B5B-408C-A45B-E4627A397869}"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82B5F3-05BC-42B8-BC29-1C965B7B6647}"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351089" y="-100013"/>
            <a:ext cx="7793037" cy="795338"/>
          </a:xfrm>
        </p:spPr>
        <p:txBody>
          <a:bodyPr/>
          <a:lstStyle/>
          <a:p>
            <a:r>
              <a:rPr lang="zh-CN" altLang="zh-CN" sz="3600">
                <a:solidFill>
                  <a:schemeClr val="tx1"/>
                </a:solidFill>
                <a:latin typeface="宋体" panose="02010600030101010101" pitchFamily="2" charset="-122"/>
                <a:cs typeface="宋体" panose="02010600030101010101" pitchFamily="2" charset="-122"/>
              </a:rPr>
              <a:t>创建存储过程 </a:t>
            </a:r>
            <a:r>
              <a:rPr lang="en-US" altLang="zh-CN" sz="3600">
                <a:solidFill>
                  <a:schemeClr val="tx1"/>
                </a:solidFill>
                <a:latin typeface="宋体" panose="02010600030101010101" pitchFamily="2" charset="-122"/>
                <a:cs typeface="宋体" panose="02010600030101010101" pitchFamily="2" charset="-122"/>
              </a:rPr>
              <a:t>(5)</a:t>
            </a:r>
            <a:endParaRPr lang="en-US" altLang="zh-CN" sz="3600">
              <a:solidFill>
                <a:schemeClr val="tx1"/>
              </a:solidFill>
              <a:latin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741680" y="695326"/>
            <a:ext cx="10718800" cy="5661025"/>
          </a:xfrm>
        </p:spPr>
        <p:txBody>
          <a:bodyPr rtlCol="0">
            <a:normAutofit lnSpcReduction="10000"/>
          </a:bodyPr>
          <a:lstStyle/>
          <a:p>
            <a:pPr indent="0" fontAlgn="auto">
              <a:lnSpc>
                <a:spcPct val="150000"/>
              </a:lnSpc>
              <a:spcBef>
                <a:spcPts val="0"/>
              </a:spcBef>
              <a:defRPr/>
            </a:pPr>
            <a:r>
              <a:rPr lang="zh-CN" altLang="zh-CN" sz="1800" dirty="0">
                <a:solidFill>
                  <a:srgbClr val="148BD4"/>
                </a:solidFill>
              </a:rPr>
              <a:t>例</a:t>
            </a:r>
            <a:r>
              <a:rPr lang="en-US" altLang="zh-CN" sz="1800" dirty="0">
                <a:solidFill>
                  <a:srgbClr val="006600"/>
                </a:solidFill>
              </a:rPr>
              <a:t>  </a:t>
            </a:r>
            <a:r>
              <a:rPr lang="zh-CN" altLang="zh-CN" sz="1800" dirty="0"/>
              <a:t>先判断存储过程“</a:t>
            </a:r>
            <a:r>
              <a:rPr lang="en-US" altLang="zh-CN" sz="1800" dirty="0" err="1"/>
              <a:t>Insert_S</a:t>
            </a:r>
            <a:r>
              <a:rPr lang="zh-CN" altLang="zh-CN" sz="1800" dirty="0"/>
              <a:t>”是否存在，如果不存在，创建一个带参数的存储过程“</a:t>
            </a:r>
            <a:r>
              <a:rPr lang="en-US" altLang="zh-CN" sz="1800" dirty="0" err="1"/>
              <a:t>Insert_S</a:t>
            </a:r>
            <a:r>
              <a:rPr lang="zh-CN" altLang="zh-CN" sz="1800" dirty="0"/>
              <a:t>”，用于向表</a:t>
            </a:r>
            <a:r>
              <a:rPr lang="en-US" altLang="zh-CN" sz="1800" dirty="0"/>
              <a:t>S</a:t>
            </a:r>
            <a:r>
              <a:rPr lang="zh-CN" altLang="zh-CN" sz="1800" dirty="0"/>
              <a:t>表添加一个新元组。</a:t>
            </a:r>
            <a:endParaRPr lang="zh-CN" altLang="zh-CN" sz="1800" dirty="0"/>
          </a:p>
          <a:p>
            <a:pPr indent="0" fontAlgn="auto">
              <a:lnSpc>
                <a:spcPct val="150000"/>
              </a:lnSpc>
              <a:spcBef>
                <a:spcPts val="0"/>
              </a:spcBef>
              <a:buNone/>
              <a:defRPr/>
            </a:pPr>
            <a:r>
              <a:rPr lang="en-US" altLang="zh-CN" sz="1800" dirty="0"/>
              <a:t>    USE JXGL</a:t>
            </a:r>
            <a:endParaRPr lang="zh-CN" altLang="zh-CN" sz="1800" dirty="0"/>
          </a:p>
          <a:p>
            <a:pPr indent="0" fontAlgn="auto">
              <a:lnSpc>
                <a:spcPct val="150000"/>
              </a:lnSpc>
              <a:spcBef>
                <a:spcPts val="0"/>
              </a:spcBef>
              <a:buNone/>
              <a:defRPr/>
            </a:pPr>
            <a:r>
              <a:rPr lang="en-US" altLang="zh-CN" sz="1800" dirty="0"/>
              <a:t>    GO</a:t>
            </a:r>
            <a:endParaRPr lang="zh-CN" altLang="zh-CN" sz="1800" dirty="0"/>
          </a:p>
          <a:p>
            <a:pPr indent="0" fontAlgn="auto">
              <a:lnSpc>
                <a:spcPct val="150000"/>
              </a:lnSpc>
              <a:spcBef>
                <a:spcPts val="0"/>
              </a:spcBef>
              <a:buNone/>
              <a:defRPr/>
            </a:pPr>
            <a:r>
              <a:rPr lang="en-US" altLang="zh-CN" sz="1800" dirty="0"/>
              <a:t>     IF EXISTS(SELECT name  FROM </a:t>
            </a:r>
            <a:r>
              <a:rPr lang="en-US" altLang="zh-CN" sz="1800" dirty="0" err="1"/>
              <a:t>sysobjects</a:t>
            </a:r>
            <a:r>
              <a:rPr lang="en-US" altLang="zh-CN" sz="1800" dirty="0"/>
              <a:t> </a:t>
            </a:r>
            <a:endParaRPr lang="en-US" altLang="zh-CN" sz="1800" dirty="0"/>
          </a:p>
          <a:p>
            <a:pPr indent="0" fontAlgn="auto">
              <a:lnSpc>
                <a:spcPct val="150000"/>
              </a:lnSpc>
              <a:spcBef>
                <a:spcPts val="0"/>
              </a:spcBef>
              <a:buNone/>
              <a:defRPr/>
            </a:pPr>
            <a:r>
              <a:rPr lang="en-US" altLang="zh-CN" sz="1800" dirty="0"/>
              <a:t>     WHERE name='</a:t>
            </a:r>
            <a:r>
              <a:rPr lang="en-US" altLang="zh-CN" sz="1800" dirty="0" err="1"/>
              <a:t>Insert_S</a:t>
            </a:r>
            <a:r>
              <a:rPr lang="en-US" altLang="zh-CN" sz="1800" dirty="0"/>
              <a:t>' AND type=’P’)</a:t>
            </a:r>
            <a:endParaRPr lang="zh-CN" altLang="zh-CN" sz="1800" dirty="0"/>
          </a:p>
          <a:p>
            <a:pPr indent="0" fontAlgn="auto">
              <a:lnSpc>
                <a:spcPct val="150000"/>
              </a:lnSpc>
              <a:spcBef>
                <a:spcPts val="0"/>
              </a:spcBef>
              <a:buNone/>
              <a:defRPr/>
            </a:pPr>
            <a:r>
              <a:rPr lang="en-US" altLang="zh-CN" sz="1800" dirty="0"/>
              <a:t>             DROP PROCEDURE </a:t>
            </a:r>
            <a:r>
              <a:rPr lang="en-US" altLang="zh-CN" sz="1800" dirty="0" err="1"/>
              <a:t>Insert_S</a:t>
            </a:r>
            <a:endParaRPr lang="zh-CN" altLang="zh-CN" sz="1800" dirty="0"/>
          </a:p>
          <a:p>
            <a:pPr indent="0" fontAlgn="auto">
              <a:lnSpc>
                <a:spcPct val="150000"/>
              </a:lnSpc>
              <a:spcBef>
                <a:spcPts val="0"/>
              </a:spcBef>
              <a:buNone/>
              <a:defRPr/>
            </a:pPr>
            <a:r>
              <a:rPr lang="en-US" altLang="zh-CN" sz="1800" dirty="0"/>
              <a:t>     GO</a:t>
            </a:r>
            <a:endParaRPr lang="zh-CN" altLang="zh-CN" sz="1800" dirty="0"/>
          </a:p>
          <a:p>
            <a:pPr indent="0" fontAlgn="auto">
              <a:lnSpc>
                <a:spcPct val="150000"/>
              </a:lnSpc>
              <a:spcBef>
                <a:spcPts val="0"/>
              </a:spcBef>
              <a:buNone/>
              <a:defRPr/>
            </a:pPr>
            <a:r>
              <a:rPr lang="en-US" altLang="zh-CN" sz="1800" dirty="0"/>
              <a:t>     CREATE PROCEDURE </a:t>
            </a:r>
            <a:r>
              <a:rPr lang="en-US" altLang="zh-CN" sz="1800" dirty="0" err="1"/>
              <a:t>Insert_S</a:t>
            </a:r>
            <a:endParaRPr lang="zh-CN" altLang="zh-CN" sz="1800" dirty="0"/>
          </a:p>
          <a:p>
            <a:pPr indent="0" fontAlgn="auto">
              <a:lnSpc>
                <a:spcPct val="150000"/>
              </a:lnSpc>
              <a:spcBef>
                <a:spcPts val="0"/>
              </a:spcBef>
              <a:buNone/>
              <a:defRPr/>
            </a:pPr>
            <a:r>
              <a:rPr lang="en-US" altLang="zh-CN" sz="1800" dirty="0"/>
              <a:t>            @S_NO </a:t>
            </a:r>
            <a:r>
              <a:rPr lang="en-US" altLang="zh-CN" sz="1800" dirty="0" err="1"/>
              <a:t>nchar</a:t>
            </a:r>
            <a:r>
              <a:rPr lang="en-US" altLang="zh-CN" sz="1800" dirty="0"/>
              <a:t>(9),@S_NAME </a:t>
            </a:r>
            <a:r>
              <a:rPr lang="en-US" altLang="zh-CN" sz="1800" dirty="0" err="1"/>
              <a:t>nchar</a:t>
            </a:r>
            <a:r>
              <a:rPr lang="en-US" altLang="zh-CN" sz="1800" dirty="0"/>
              <a:t>(8),@S_SEX    </a:t>
            </a:r>
            <a:r>
              <a:rPr lang="en-US" altLang="zh-CN" sz="1800" dirty="0" err="1"/>
              <a:t>nchar</a:t>
            </a:r>
            <a:r>
              <a:rPr lang="en-US" altLang="zh-CN" sz="1800" dirty="0"/>
              <a:t>(2),@S_BIRTHDATE </a:t>
            </a:r>
            <a:r>
              <a:rPr lang="en-US" altLang="zh-CN" sz="1800" dirty="0" err="1"/>
              <a:t>date,@S_COLLEGE</a:t>
            </a:r>
            <a:r>
              <a:rPr lang="en-US" altLang="zh-CN" sz="1800" dirty="0"/>
              <a:t> </a:t>
            </a:r>
            <a:r>
              <a:rPr lang="en-US" altLang="zh-CN" sz="1800" dirty="0" err="1"/>
              <a:t>nchar</a:t>
            </a:r>
            <a:r>
              <a:rPr lang="en-US" altLang="zh-CN" sz="1800" dirty="0"/>
              <a:t>(20)</a:t>
            </a:r>
            <a:endParaRPr lang="zh-CN" altLang="zh-CN" sz="1800" dirty="0"/>
          </a:p>
          <a:p>
            <a:pPr indent="0" fontAlgn="auto">
              <a:lnSpc>
                <a:spcPct val="150000"/>
              </a:lnSpc>
              <a:spcBef>
                <a:spcPts val="0"/>
              </a:spcBef>
              <a:buNone/>
              <a:defRPr/>
            </a:pPr>
            <a:r>
              <a:rPr lang="en-US" altLang="zh-CN" sz="1800" dirty="0"/>
              <a:t>      AS</a:t>
            </a:r>
            <a:endParaRPr lang="zh-CN" altLang="zh-CN" sz="1800" dirty="0"/>
          </a:p>
          <a:p>
            <a:pPr indent="0" fontAlgn="auto">
              <a:lnSpc>
                <a:spcPct val="150000"/>
              </a:lnSpc>
              <a:spcBef>
                <a:spcPts val="0"/>
              </a:spcBef>
              <a:buNone/>
              <a:defRPr/>
            </a:pPr>
            <a:r>
              <a:rPr lang="en-US" altLang="zh-CN" sz="1800" dirty="0"/>
              <a:t>         INSERT INTO S(SNO,SNAME,SEX,BIRTHDATE,COLLEGE)</a:t>
            </a:r>
            <a:endParaRPr lang="zh-CN" altLang="zh-CN" sz="1800" dirty="0"/>
          </a:p>
          <a:p>
            <a:pPr indent="0" fontAlgn="auto">
              <a:lnSpc>
                <a:spcPct val="150000"/>
              </a:lnSpc>
              <a:spcBef>
                <a:spcPts val="0"/>
              </a:spcBef>
              <a:buNone/>
              <a:defRPr/>
            </a:pPr>
            <a:r>
              <a:rPr lang="en-US" altLang="zh-CN" sz="1800" dirty="0"/>
              <a:t>         VALUES (@S_NO,@S_NAME,@S_SEX,@S_BIRTHDATE, @S_COLLEGE)</a:t>
            </a:r>
            <a:endParaRPr lang="zh-CN" altLang="zh-CN" sz="1800" dirty="0"/>
          </a:p>
          <a:p>
            <a:pPr indent="0" fontAlgn="auto">
              <a:lnSpc>
                <a:spcPct val="150000"/>
              </a:lnSpc>
              <a:spcBef>
                <a:spcPts val="0"/>
              </a:spcBef>
              <a:defRPr/>
            </a:pPr>
            <a:endParaRPr lang="zh-CN" altLang="en-US" sz="1800" dirty="0"/>
          </a:p>
        </p:txBody>
      </p:sp>
      <p:sp>
        <p:nvSpPr>
          <p:cNvPr id="4" name="日期占位符 3"/>
          <p:cNvSpPr>
            <a:spLocks noGrp="1"/>
          </p:cNvSpPr>
          <p:nvPr>
            <p:ph type="dt" sz="half" idx="10"/>
          </p:nvPr>
        </p:nvSpPr>
        <p:spPr/>
        <p:txBody>
          <a:bodyPr/>
          <a:lstStyle/>
          <a:p>
            <a:pPr>
              <a:defRPr/>
            </a:pPr>
            <a:fld id="{8863D855-444F-4B7E-BD52-4D08A6808C4D}"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E68D20-6455-4A1C-9A62-0CAA91217D5B}"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2" name="矩形 1"/>
          <p:cNvSpPr/>
          <p:nvPr/>
        </p:nvSpPr>
        <p:spPr>
          <a:xfrm>
            <a:off x="1259840" y="1513840"/>
            <a:ext cx="5557520" cy="224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36320" y="3881120"/>
            <a:ext cx="10424160" cy="220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51089" y="-100013"/>
            <a:ext cx="7793037" cy="795338"/>
          </a:xfrm>
        </p:spPr>
        <p:txBody>
          <a:bodyPr/>
          <a:lstStyle/>
          <a:p>
            <a:r>
              <a:rPr lang="zh-CN" altLang="en-US" sz="3600">
                <a:latin typeface="宋体" panose="02010600030101010101" pitchFamily="2" charset="-122"/>
                <a:cs typeface="宋体" panose="02010600030101010101" pitchFamily="2" charset="-122"/>
              </a:rPr>
              <a:t>创建存储过程 </a:t>
            </a:r>
            <a:r>
              <a:rPr lang="en-US" altLang="zh-CN" sz="3600">
                <a:latin typeface="宋体" panose="02010600030101010101" pitchFamily="2" charset="-122"/>
                <a:cs typeface="宋体" panose="02010600030101010101" pitchFamily="2" charset="-122"/>
              </a:rPr>
              <a:t>(6)</a:t>
            </a:r>
            <a:endParaRPr lang="en-US" altLang="zh-CN" sz="3600">
              <a:latin typeface="宋体" panose="02010600030101010101" pitchFamily="2" charset="-122"/>
              <a:cs typeface="宋体" panose="02010600030101010101" pitchFamily="2" charset="-122"/>
            </a:endParaRPr>
          </a:p>
        </p:txBody>
      </p:sp>
      <p:sp>
        <p:nvSpPr>
          <p:cNvPr id="228355" name="Rectangle 3"/>
          <p:cNvSpPr>
            <a:spLocks noGrp="1" noChangeArrowheads="1"/>
          </p:cNvSpPr>
          <p:nvPr>
            <p:ph idx="1"/>
          </p:nvPr>
        </p:nvSpPr>
        <p:spPr>
          <a:xfrm>
            <a:off x="411480" y="557213"/>
            <a:ext cx="11369040" cy="5981700"/>
          </a:xfrm>
        </p:spPr>
        <p:txBody>
          <a:bodyPr rtlCol="0">
            <a:normAutofit fontScale="42500" lnSpcReduction="20000"/>
          </a:bodyPr>
          <a:lstStyle/>
          <a:p>
            <a:pPr indent="0" fontAlgn="auto">
              <a:lnSpc>
                <a:spcPct val="150000"/>
              </a:lnSpc>
              <a:defRPr/>
            </a:pPr>
            <a:r>
              <a:rPr lang="zh-CN" altLang="zh-CN" sz="4000" b="1" dirty="0">
                <a:solidFill>
                  <a:srgbClr val="FF0000"/>
                </a:solidFill>
              </a:rPr>
              <a:t>带输出参数的存储过程</a:t>
            </a:r>
            <a:endParaRPr lang="zh-CN" altLang="zh-CN" sz="4000" b="1" dirty="0">
              <a:solidFill>
                <a:srgbClr val="FF0000"/>
              </a:solidFill>
            </a:endParaRPr>
          </a:p>
          <a:p>
            <a:pPr indent="0" fontAlgn="auto">
              <a:lnSpc>
                <a:spcPct val="150000"/>
              </a:lnSpc>
              <a:buNone/>
              <a:defRPr/>
            </a:pPr>
            <a:r>
              <a:rPr lang="en-US" altLang="zh-CN" sz="4000" dirty="0"/>
              <a:t>     OUTPUT</a:t>
            </a:r>
            <a:r>
              <a:rPr lang="zh-CN" altLang="zh-CN" sz="4000" dirty="0"/>
              <a:t>用于指明参数为输出参数。</a:t>
            </a:r>
            <a:endParaRPr lang="zh-CN" altLang="zh-CN" sz="2200" dirty="0"/>
          </a:p>
          <a:p>
            <a:pPr indent="0" fontAlgn="auto">
              <a:lnSpc>
                <a:spcPct val="150000"/>
              </a:lnSpc>
              <a:buNone/>
              <a:defRPr/>
            </a:pPr>
            <a:r>
              <a:rPr lang="zh-CN" altLang="en-US" dirty="0">
                <a:solidFill>
                  <a:srgbClr val="148BD4"/>
                </a:solidFill>
              </a:rPr>
              <a:t>例</a:t>
            </a:r>
            <a:r>
              <a:rPr lang="en-US" altLang="zh-CN" dirty="0">
                <a:solidFill>
                  <a:srgbClr val="006600"/>
                </a:solidFill>
              </a:rPr>
              <a:t> </a:t>
            </a:r>
            <a:r>
              <a:rPr lang="en-US" altLang="zh-CN" dirty="0"/>
              <a:t> </a:t>
            </a:r>
            <a:r>
              <a:rPr lang="zh-CN" altLang="en-US" dirty="0"/>
              <a:t>利用教学管理数据库的三个基本表，创建一个存储过程</a:t>
            </a:r>
            <a:r>
              <a:rPr lang="en-US" altLang="zh-CN" dirty="0"/>
              <a:t>PV_GRADE</a:t>
            </a:r>
            <a:r>
              <a:rPr lang="zh-CN" altLang="en-US" dirty="0"/>
              <a:t>，输入一个学生姓名，输出该学生所有选修课程的平均成绩。</a:t>
            </a:r>
            <a:endParaRPr lang="zh-CN" altLang="en-US" dirty="0"/>
          </a:p>
          <a:p>
            <a:pPr indent="0" fontAlgn="auto">
              <a:lnSpc>
                <a:spcPct val="150000"/>
              </a:lnSpc>
              <a:buNone/>
              <a:defRPr/>
            </a:pPr>
            <a:r>
              <a:rPr lang="en-US" altLang="zh-CN" dirty="0"/>
              <a:t>USE JXGL</a:t>
            </a:r>
            <a:endParaRPr lang="en-US" altLang="zh-CN" dirty="0"/>
          </a:p>
          <a:p>
            <a:pPr indent="0" fontAlgn="auto">
              <a:lnSpc>
                <a:spcPct val="150000"/>
              </a:lnSpc>
              <a:buNone/>
              <a:defRPr/>
            </a:pPr>
            <a:r>
              <a:rPr lang="en-US" altLang="zh-CN" dirty="0"/>
              <a:t>GO</a:t>
            </a:r>
            <a:endParaRPr lang="en-US" altLang="zh-CN" dirty="0"/>
          </a:p>
          <a:p>
            <a:pPr indent="0" fontAlgn="auto">
              <a:lnSpc>
                <a:spcPct val="150000"/>
              </a:lnSpc>
              <a:buNone/>
              <a:defRPr/>
            </a:pPr>
            <a:r>
              <a:rPr lang="en-US" altLang="zh-CN" dirty="0"/>
              <a:t>CREATE PROCEDURE PV_GRADE</a:t>
            </a:r>
            <a:endParaRPr lang="en-US" altLang="zh-CN" dirty="0"/>
          </a:p>
          <a:p>
            <a:pPr indent="0" fontAlgn="auto">
              <a:lnSpc>
                <a:spcPct val="150000"/>
              </a:lnSpc>
              <a:buNone/>
              <a:defRPr/>
            </a:pPr>
            <a:r>
              <a:rPr lang="en-US" altLang="zh-CN" dirty="0"/>
              <a:t>      @S_NAME CHAR(8)=NULL</a:t>
            </a:r>
            <a:r>
              <a:rPr lang="en-US" altLang="zh-CN" b="1" dirty="0">
                <a:solidFill>
                  <a:srgbClr val="FF0000"/>
                </a:solidFill>
              </a:rPr>
              <a:t>,@S_AVG REAL OUTPUT</a:t>
            </a:r>
            <a:endParaRPr lang="en-US" altLang="zh-CN" b="1" dirty="0">
              <a:solidFill>
                <a:srgbClr val="FF0000"/>
              </a:solidFill>
            </a:endParaRPr>
          </a:p>
          <a:p>
            <a:pPr indent="0" fontAlgn="auto">
              <a:lnSpc>
                <a:spcPct val="150000"/>
              </a:lnSpc>
              <a:buNone/>
              <a:defRPr/>
            </a:pPr>
            <a:r>
              <a:rPr lang="en-US" altLang="zh-CN" dirty="0"/>
              <a:t>AS</a:t>
            </a:r>
            <a:endParaRPr lang="en-US" altLang="zh-CN" dirty="0"/>
          </a:p>
          <a:p>
            <a:pPr indent="0" fontAlgn="auto">
              <a:lnSpc>
                <a:spcPct val="150000"/>
              </a:lnSpc>
              <a:buNone/>
              <a:defRPr/>
            </a:pPr>
            <a:r>
              <a:rPr lang="en-US" altLang="zh-CN" dirty="0"/>
              <a:t>      SELECT </a:t>
            </a:r>
            <a:r>
              <a:rPr lang="en-US" altLang="zh-CN" b="1" dirty="0">
                <a:solidFill>
                  <a:srgbClr val="0070C0"/>
                </a:solidFill>
              </a:rPr>
              <a:t>@S_AVG</a:t>
            </a:r>
            <a:r>
              <a:rPr lang="en-US" altLang="zh-CN" dirty="0"/>
              <a:t>=AVG(GRADE)</a:t>
            </a:r>
            <a:endParaRPr lang="en-US" altLang="zh-CN" dirty="0"/>
          </a:p>
          <a:p>
            <a:pPr indent="0" fontAlgn="auto">
              <a:lnSpc>
                <a:spcPct val="150000"/>
              </a:lnSpc>
              <a:buNone/>
              <a:defRPr/>
            </a:pPr>
            <a:r>
              <a:rPr lang="en-US" altLang="zh-CN" dirty="0"/>
              <a:t>      FROM S JOIN SC ON S.SNO=SC.SNO AND SNAME=@S_NAME</a:t>
            </a:r>
            <a:endParaRPr lang="en-US" altLang="zh-CN" dirty="0"/>
          </a:p>
          <a:p>
            <a:pPr indent="0" fontAlgn="auto">
              <a:lnSpc>
                <a:spcPct val="150000"/>
              </a:lnSpc>
              <a:buNone/>
              <a:defRPr/>
            </a:pPr>
            <a:r>
              <a:rPr lang="en-US" altLang="zh-CN" dirty="0"/>
              <a:t>GO</a:t>
            </a:r>
            <a:endParaRPr lang="en-US" altLang="zh-CN" dirty="0"/>
          </a:p>
          <a:p>
            <a:pPr indent="0" fontAlgn="auto">
              <a:lnSpc>
                <a:spcPct val="150000"/>
              </a:lnSpc>
              <a:spcBef>
                <a:spcPct val="50000"/>
              </a:spcBef>
              <a:buNone/>
              <a:defRPr/>
            </a:pPr>
            <a:r>
              <a:rPr lang="zh-CN" altLang="en-US" dirty="0">
                <a:solidFill>
                  <a:srgbClr val="006600"/>
                </a:solidFill>
              </a:rPr>
              <a:t>本例中，</a:t>
            </a:r>
            <a:r>
              <a:rPr lang="zh-CN" altLang="en-US" dirty="0"/>
              <a:t>自定义输入参数</a:t>
            </a:r>
            <a:r>
              <a:rPr lang="en-US" altLang="zh-CN" dirty="0"/>
              <a:t>@S_NAME</a:t>
            </a:r>
            <a:r>
              <a:rPr lang="zh-CN" altLang="en-US" dirty="0"/>
              <a:t>的同时，为输入参数指定默认值，即在调用程序不提供学生姓名时，默认是所有学生的平均成绩。</a:t>
            </a:r>
            <a:endParaRPr lang="zh-CN" altLang="en-US" dirty="0"/>
          </a:p>
        </p:txBody>
      </p:sp>
      <p:sp>
        <p:nvSpPr>
          <p:cNvPr id="4" name="日期占位符 3"/>
          <p:cNvSpPr>
            <a:spLocks noGrp="1"/>
          </p:cNvSpPr>
          <p:nvPr>
            <p:ph type="dt" sz="half" idx="10"/>
          </p:nvPr>
        </p:nvSpPr>
        <p:spPr/>
        <p:txBody>
          <a:bodyPr/>
          <a:lstStyle/>
          <a:p>
            <a:pPr>
              <a:defRPr/>
            </a:pPr>
            <a:fld id="{AEB78D78-49C1-402A-B269-70A4602B29A6}"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4FCB57-50A8-4886-8820-4D11C673937A}"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351089" y="-100013"/>
            <a:ext cx="7793037" cy="795338"/>
          </a:xfrm>
        </p:spPr>
        <p:txBody>
          <a:bodyPr/>
          <a:lstStyle/>
          <a:p>
            <a:r>
              <a:rPr lang="zh-CN" altLang="en-US" sz="3600">
                <a:latin typeface="宋体" panose="02010600030101010101" pitchFamily="2" charset="-122"/>
                <a:cs typeface="宋体" panose="02010600030101010101" pitchFamily="2" charset="-122"/>
              </a:rPr>
              <a:t>创建存储过程 (6)</a:t>
            </a:r>
            <a:endParaRPr lang="zh-CN" altLang="en-US" sz="3600">
              <a:latin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735807" y="584200"/>
            <a:ext cx="11023600" cy="5689600"/>
          </a:xfrm>
        </p:spPr>
        <p:txBody>
          <a:bodyPr rtlCol="0">
            <a:normAutofit fontScale="87500" lnSpcReduction="10000"/>
          </a:bodyPr>
          <a:lstStyle/>
          <a:p>
            <a:pPr indent="0" fontAlgn="auto">
              <a:lnSpc>
                <a:spcPct val="150000"/>
              </a:lnSpc>
              <a:spcBef>
                <a:spcPts val="0"/>
              </a:spcBef>
              <a:buNone/>
              <a:defRPr/>
            </a:pPr>
            <a:r>
              <a:rPr lang="en-US" altLang="zh-CN" dirty="0">
                <a:solidFill>
                  <a:srgbClr val="006600"/>
                </a:solidFill>
              </a:rPr>
              <a:t>   </a:t>
            </a:r>
            <a:r>
              <a:rPr lang="zh-CN" altLang="zh-CN" sz="2200" dirty="0">
                <a:solidFill>
                  <a:srgbClr val="148BD4"/>
                </a:solidFill>
              </a:rPr>
              <a:t>例</a:t>
            </a:r>
            <a:r>
              <a:rPr lang="en-US" altLang="zh-CN" sz="2200" dirty="0"/>
              <a:t> </a:t>
            </a:r>
            <a:r>
              <a:rPr lang="zh-CN" altLang="zh-CN" sz="2200" dirty="0"/>
              <a:t>创建存储过程，在教学管理数据库的“</a:t>
            </a:r>
            <a:r>
              <a:rPr lang="en-US" altLang="zh-CN" sz="2200" dirty="0"/>
              <a:t>S</a:t>
            </a:r>
            <a:r>
              <a:rPr lang="zh-CN" altLang="zh-CN" sz="2200" dirty="0"/>
              <a:t>”表上声明并打开一个游标。</a:t>
            </a:r>
            <a:endParaRPr lang="zh-CN" altLang="zh-CN" sz="2200" dirty="0"/>
          </a:p>
          <a:p>
            <a:pPr indent="0" fontAlgn="auto">
              <a:lnSpc>
                <a:spcPct val="150000"/>
              </a:lnSpc>
              <a:spcBef>
                <a:spcPts val="0"/>
              </a:spcBef>
              <a:buNone/>
              <a:defRPr/>
            </a:pPr>
            <a:r>
              <a:rPr lang="en-US" altLang="zh-CN" sz="2200" dirty="0"/>
              <a:t>       USE JXGL</a:t>
            </a:r>
            <a:endParaRPr lang="zh-CN" altLang="zh-CN" sz="2200" dirty="0"/>
          </a:p>
          <a:p>
            <a:pPr indent="0" fontAlgn="auto">
              <a:lnSpc>
                <a:spcPct val="150000"/>
              </a:lnSpc>
              <a:spcBef>
                <a:spcPts val="0"/>
              </a:spcBef>
              <a:buNone/>
              <a:defRPr/>
            </a:pPr>
            <a:r>
              <a:rPr lang="en-US" altLang="zh-CN" sz="2200" dirty="0"/>
              <a:t>       GO</a:t>
            </a:r>
            <a:endParaRPr lang="zh-CN" altLang="zh-CN" sz="2200" dirty="0"/>
          </a:p>
          <a:p>
            <a:pPr indent="0" fontAlgn="auto">
              <a:lnSpc>
                <a:spcPct val="150000"/>
              </a:lnSpc>
              <a:spcBef>
                <a:spcPts val="0"/>
              </a:spcBef>
              <a:buNone/>
              <a:defRPr/>
            </a:pPr>
            <a:r>
              <a:rPr lang="en-US" altLang="zh-CN" sz="2200" dirty="0"/>
              <a:t>       CREATE PROCEDURE </a:t>
            </a:r>
            <a:r>
              <a:rPr lang="en-US" altLang="zh-CN" sz="2200" dirty="0" err="1"/>
              <a:t>O_S_Cur</a:t>
            </a:r>
            <a:r>
              <a:rPr lang="en-US" altLang="zh-CN" sz="2200" dirty="0"/>
              <a:t> @</a:t>
            </a:r>
            <a:r>
              <a:rPr lang="en-US" altLang="zh-CN" sz="2200" dirty="0" err="1"/>
              <a:t>S_Cursor</a:t>
            </a:r>
            <a:r>
              <a:rPr lang="en-US" altLang="zh-CN" sz="2200" dirty="0"/>
              <a:t> </a:t>
            </a:r>
            <a:r>
              <a:rPr lang="en-US" altLang="zh-CN" sz="2200" b="1" dirty="0">
                <a:solidFill>
                  <a:srgbClr val="0070C0"/>
                </a:solidFill>
              </a:rPr>
              <a:t>Cursor</a:t>
            </a:r>
            <a:r>
              <a:rPr lang="en-US" altLang="zh-CN" sz="2200" dirty="0"/>
              <a:t> </a:t>
            </a:r>
            <a:r>
              <a:rPr lang="en-US" altLang="zh-CN" sz="2200" b="1" dirty="0">
                <a:solidFill>
                  <a:srgbClr val="FF0000"/>
                </a:solidFill>
              </a:rPr>
              <a:t>VARYING </a:t>
            </a:r>
            <a:r>
              <a:rPr lang="en-US" altLang="zh-CN" sz="2200" dirty="0"/>
              <a:t>     OUTPUT </a:t>
            </a:r>
            <a:endParaRPr lang="zh-CN" altLang="zh-CN" sz="2200" dirty="0"/>
          </a:p>
          <a:p>
            <a:pPr indent="0" fontAlgn="auto">
              <a:lnSpc>
                <a:spcPct val="150000"/>
              </a:lnSpc>
              <a:spcBef>
                <a:spcPts val="0"/>
              </a:spcBef>
              <a:buNone/>
              <a:defRPr/>
            </a:pPr>
            <a:r>
              <a:rPr lang="en-US" altLang="zh-CN" sz="2200" dirty="0"/>
              <a:t>       AS</a:t>
            </a:r>
            <a:endParaRPr lang="zh-CN" altLang="zh-CN" sz="2200" dirty="0"/>
          </a:p>
          <a:p>
            <a:pPr indent="0" fontAlgn="auto">
              <a:lnSpc>
                <a:spcPct val="150000"/>
              </a:lnSpc>
              <a:spcBef>
                <a:spcPts val="0"/>
              </a:spcBef>
              <a:buNone/>
              <a:defRPr/>
            </a:pPr>
            <a:r>
              <a:rPr lang="en-US" altLang="zh-CN" sz="2200" dirty="0"/>
              <a:t>       SET @</a:t>
            </a:r>
            <a:r>
              <a:rPr lang="en-US" altLang="zh-CN" sz="2200" dirty="0" err="1"/>
              <a:t>S_Cursor</a:t>
            </a:r>
            <a:r>
              <a:rPr lang="en-US" altLang="zh-CN" sz="2200" dirty="0"/>
              <a:t>= CURSOR FOR</a:t>
            </a:r>
            <a:endParaRPr lang="zh-CN" altLang="zh-CN" sz="2200" dirty="0"/>
          </a:p>
          <a:p>
            <a:pPr indent="0" fontAlgn="auto">
              <a:lnSpc>
                <a:spcPct val="150000"/>
              </a:lnSpc>
              <a:spcBef>
                <a:spcPts val="0"/>
              </a:spcBef>
              <a:buNone/>
              <a:defRPr/>
            </a:pPr>
            <a:r>
              <a:rPr lang="en-US" altLang="zh-CN" sz="2200" dirty="0"/>
              <a:t>       SELECT *</a:t>
            </a:r>
            <a:endParaRPr lang="zh-CN" altLang="zh-CN" sz="2200" dirty="0"/>
          </a:p>
          <a:p>
            <a:pPr indent="0" fontAlgn="auto">
              <a:lnSpc>
                <a:spcPct val="150000"/>
              </a:lnSpc>
              <a:spcBef>
                <a:spcPts val="0"/>
              </a:spcBef>
              <a:buNone/>
              <a:defRPr/>
            </a:pPr>
            <a:r>
              <a:rPr lang="en-US" altLang="zh-CN" sz="2200" dirty="0"/>
              <a:t>       FROM S</a:t>
            </a:r>
            <a:endParaRPr lang="en-US" altLang="zh-CN" sz="2200" dirty="0"/>
          </a:p>
          <a:p>
            <a:pPr indent="0" fontAlgn="auto">
              <a:lnSpc>
                <a:spcPct val="150000"/>
              </a:lnSpc>
              <a:spcBef>
                <a:spcPts val="0"/>
              </a:spcBef>
              <a:buNone/>
              <a:defRPr/>
            </a:pPr>
            <a:r>
              <a:rPr lang="en-US" altLang="zh-CN" sz="2200" dirty="0"/>
              <a:t>        WHERE BIRTHDATE&lt;'1997-09-01'</a:t>
            </a:r>
            <a:endParaRPr lang="zh-CN" altLang="zh-CN" sz="2200" dirty="0"/>
          </a:p>
          <a:p>
            <a:pPr indent="0" fontAlgn="auto">
              <a:lnSpc>
                <a:spcPct val="150000"/>
              </a:lnSpc>
              <a:spcBef>
                <a:spcPts val="0"/>
              </a:spcBef>
              <a:buNone/>
              <a:defRPr/>
            </a:pPr>
            <a:r>
              <a:rPr lang="en-US" altLang="zh-CN" sz="2200" dirty="0"/>
              <a:t>        OPEN @</a:t>
            </a:r>
            <a:r>
              <a:rPr lang="en-US" altLang="zh-CN" sz="2200" dirty="0" err="1"/>
              <a:t>S_Cursor</a:t>
            </a:r>
            <a:endParaRPr lang="zh-CN" altLang="zh-CN" sz="2200" dirty="0"/>
          </a:p>
          <a:p>
            <a:pPr indent="0" fontAlgn="auto">
              <a:lnSpc>
                <a:spcPct val="150000"/>
              </a:lnSpc>
              <a:spcBef>
                <a:spcPts val="0"/>
              </a:spcBef>
              <a:buNone/>
              <a:defRPr/>
            </a:pPr>
            <a:r>
              <a:rPr lang="en-US" altLang="zh-CN" sz="2200" dirty="0"/>
              <a:t>       </a:t>
            </a:r>
            <a:r>
              <a:rPr lang="zh-CN" altLang="zh-CN" sz="2200" dirty="0"/>
              <a:t>其中</a:t>
            </a:r>
            <a:r>
              <a:rPr lang="en-US" altLang="zh-CN" sz="2200" dirty="0"/>
              <a:t>VARYING</a:t>
            </a:r>
            <a:r>
              <a:rPr lang="zh-CN" altLang="zh-CN" sz="2200" dirty="0"/>
              <a:t>指定作为输出参数支持的结果集（由存储过程动态构造，内容可以变化），</a:t>
            </a:r>
            <a:r>
              <a:rPr lang="zh-CN" altLang="zh-CN" sz="2200" b="1" dirty="0">
                <a:solidFill>
                  <a:srgbClr val="FF0000"/>
                </a:solidFill>
              </a:rPr>
              <a:t>仅适用于游标参数。</a:t>
            </a:r>
            <a:endParaRPr lang="zh-CN" altLang="zh-CN" sz="2200" b="1" dirty="0">
              <a:solidFill>
                <a:srgbClr val="FF0000"/>
              </a:solidFill>
            </a:endParaRPr>
          </a:p>
          <a:p>
            <a:pPr indent="0" fontAlgn="auto">
              <a:lnSpc>
                <a:spcPct val="150000"/>
              </a:lnSpc>
              <a:spcBef>
                <a:spcPts val="0"/>
              </a:spcBef>
              <a:buNone/>
              <a:defRPr/>
            </a:pPr>
            <a:endParaRPr lang="zh-CN" altLang="en-US" dirty="0"/>
          </a:p>
        </p:txBody>
      </p:sp>
      <p:sp>
        <p:nvSpPr>
          <p:cNvPr id="4" name="日期占位符 3"/>
          <p:cNvSpPr>
            <a:spLocks noGrp="1"/>
          </p:cNvSpPr>
          <p:nvPr>
            <p:ph type="dt" sz="half" idx="10"/>
          </p:nvPr>
        </p:nvSpPr>
        <p:spPr/>
        <p:txBody>
          <a:bodyPr/>
          <a:lstStyle/>
          <a:p>
            <a:pPr>
              <a:defRPr/>
            </a:pPr>
            <a:fld id="{8863D855-444F-4B7E-BD52-4D08A6808C4D}"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CBD6B6-44C2-4BE5-A9AE-699695F235E3}"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51089" y="-100013"/>
            <a:ext cx="7793037" cy="795338"/>
          </a:xfrm>
        </p:spPr>
        <p:txBody>
          <a:bodyPr>
            <a:normAutofit fontScale="90000"/>
          </a:bodyPr>
          <a:lstStyle/>
          <a:p>
            <a:r>
              <a:rPr lang="zh-CN" altLang="en-US" sz="3600"/>
              <a:t>调用存储过程</a:t>
            </a:r>
            <a:r>
              <a:rPr lang="zh-CN" altLang="en-US"/>
              <a:t> </a:t>
            </a:r>
            <a:r>
              <a:rPr lang="en-US" altLang="zh-CN" sz="3600"/>
              <a:t>(1)</a:t>
            </a:r>
            <a:endParaRPr lang="en-US" altLang="zh-CN" sz="3600"/>
          </a:p>
        </p:txBody>
      </p:sp>
      <p:sp>
        <p:nvSpPr>
          <p:cNvPr id="20485" name="Rectangle 3"/>
          <p:cNvSpPr>
            <a:spLocks noGrp="1" noChangeArrowheads="1"/>
          </p:cNvSpPr>
          <p:nvPr>
            <p:ph idx="1"/>
          </p:nvPr>
        </p:nvSpPr>
        <p:spPr>
          <a:xfrm>
            <a:off x="1233647" y="739776"/>
            <a:ext cx="10027920" cy="5616575"/>
          </a:xfrm>
        </p:spPr>
        <p:txBody>
          <a:bodyPr rtlCol="0">
            <a:normAutofit fontScale="52500" lnSpcReduction="20000"/>
          </a:bodyPr>
          <a:lstStyle/>
          <a:p>
            <a:pPr fontAlgn="auto">
              <a:lnSpc>
                <a:spcPct val="150000"/>
              </a:lnSpc>
              <a:spcBef>
                <a:spcPts val="0"/>
              </a:spcBef>
              <a:buNone/>
              <a:defRPr/>
            </a:pPr>
            <a:r>
              <a:rPr lang="zh-CN" altLang="en-US" dirty="0"/>
              <a:t>在需要执行存储过程时，可以使用</a:t>
            </a:r>
            <a:r>
              <a:rPr lang="en-US" altLang="zh-CN" dirty="0"/>
              <a:t>T-SQL </a:t>
            </a:r>
            <a:r>
              <a:rPr lang="zh-CN" altLang="en-US" dirty="0"/>
              <a:t>语句</a:t>
            </a:r>
            <a:r>
              <a:rPr lang="en-US" altLang="zh-CN" dirty="0"/>
              <a:t>EXECUTE</a:t>
            </a:r>
            <a:r>
              <a:rPr lang="zh-CN" altLang="en-US" dirty="0"/>
              <a:t>（可以简写为</a:t>
            </a:r>
            <a:r>
              <a:rPr lang="en-US" altLang="zh-CN" dirty="0"/>
              <a:t>EXEC</a:t>
            </a:r>
            <a:r>
              <a:rPr lang="zh-CN" altLang="en-US" dirty="0"/>
              <a:t>）。 </a:t>
            </a:r>
            <a:endParaRPr lang="zh-CN" altLang="en-US" dirty="0"/>
          </a:p>
          <a:p>
            <a:pPr fontAlgn="auto">
              <a:lnSpc>
                <a:spcPct val="150000"/>
              </a:lnSpc>
              <a:spcBef>
                <a:spcPts val="0"/>
              </a:spcBef>
              <a:buNone/>
              <a:defRPr/>
            </a:pPr>
            <a:r>
              <a:rPr lang="en-US" altLang="zh-CN" dirty="0">
                <a:solidFill>
                  <a:srgbClr val="006600"/>
                </a:solidFill>
              </a:rPr>
              <a:t>[</a:t>
            </a:r>
            <a:r>
              <a:rPr lang="en-US" altLang="zh-CN" dirty="0">
                <a:solidFill>
                  <a:srgbClr val="E24747"/>
                </a:solidFill>
              </a:rPr>
              <a:t>EXEC|EXECUTE</a:t>
            </a:r>
            <a:r>
              <a:rPr lang="en-US" altLang="zh-CN" dirty="0">
                <a:solidFill>
                  <a:srgbClr val="006600"/>
                </a:solidFill>
              </a:rPr>
              <a:t>]</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[&lt;@</a:t>
            </a:r>
            <a:r>
              <a:rPr lang="zh-CN" altLang="en-US" dirty="0">
                <a:solidFill>
                  <a:srgbClr val="006600"/>
                </a:solidFill>
              </a:rPr>
              <a:t>整型变量</a:t>
            </a:r>
            <a:r>
              <a:rPr lang="en-US" altLang="zh-CN" dirty="0">
                <a:solidFill>
                  <a:srgbClr val="006600"/>
                </a:solidFill>
              </a:rPr>
              <a:t>&gt;=]</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&lt;</a:t>
            </a:r>
            <a:r>
              <a:rPr lang="zh-CN" altLang="en-US" dirty="0">
                <a:solidFill>
                  <a:srgbClr val="006600"/>
                </a:solidFill>
              </a:rPr>
              <a:t>存储过程名</a:t>
            </a:r>
            <a:r>
              <a:rPr lang="en-US" altLang="zh-CN" dirty="0">
                <a:solidFill>
                  <a:srgbClr val="006600"/>
                </a:solidFill>
              </a:rPr>
              <a:t>&gt;[,n]</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[[&lt;@</a:t>
            </a:r>
            <a:r>
              <a:rPr lang="zh-CN" altLang="en-US" dirty="0">
                <a:solidFill>
                  <a:srgbClr val="006600"/>
                </a:solidFill>
              </a:rPr>
              <a:t>过程参数</a:t>
            </a:r>
            <a:r>
              <a:rPr lang="en-US" altLang="zh-CN" dirty="0">
                <a:solidFill>
                  <a:srgbClr val="006600"/>
                </a:solidFill>
              </a:rPr>
              <a:t>&gt;]=&lt;</a:t>
            </a:r>
            <a:r>
              <a:rPr lang="zh-CN" altLang="en-US" dirty="0">
                <a:solidFill>
                  <a:srgbClr val="006600"/>
                </a:solidFill>
              </a:rPr>
              <a:t>参数值</a:t>
            </a:r>
            <a:r>
              <a:rPr lang="en-US" altLang="zh-CN" dirty="0">
                <a:solidFill>
                  <a:srgbClr val="006600"/>
                </a:solidFill>
              </a:rPr>
              <a:t>&gt;|&lt;@</a:t>
            </a:r>
            <a:r>
              <a:rPr lang="zh-CN" altLang="en-US" dirty="0">
                <a:solidFill>
                  <a:srgbClr val="006600"/>
                </a:solidFill>
              </a:rPr>
              <a:t>变参名</a:t>
            </a:r>
            <a:r>
              <a:rPr lang="en-US" altLang="zh-CN" dirty="0">
                <a:solidFill>
                  <a:srgbClr val="006600"/>
                </a:solidFill>
              </a:rPr>
              <a:t>&gt;[</a:t>
            </a:r>
            <a:r>
              <a:rPr lang="en-US" altLang="zh-CN" dirty="0">
                <a:solidFill>
                  <a:srgbClr val="E24747"/>
                </a:solidFill>
              </a:rPr>
              <a:t>OUTPUT</a:t>
            </a:r>
            <a:r>
              <a:rPr lang="en-US" altLang="zh-CN" dirty="0">
                <a:solidFill>
                  <a:srgbClr val="006600"/>
                </a:solidFill>
              </a:rPr>
              <a:t>]|[</a:t>
            </a:r>
            <a:r>
              <a:rPr lang="en-US" altLang="zh-CN" dirty="0">
                <a:solidFill>
                  <a:srgbClr val="E24747"/>
                </a:solidFill>
              </a:rPr>
              <a:t>DEFAULT</a:t>
            </a:r>
            <a:r>
              <a:rPr lang="en-US" altLang="zh-CN" dirty="0">
                <a:solidFill>
                  <a:srgbClr val="006600"/>
                </a:solidFill>
              </a:rPr>
              <a:t>]]</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a:t>
            </a:r>
            <a:r>
              <a:rPr lang="en-US" altLang="zh-CN" dirty="0">
                <a:solidFill>
                  <a:srgbClr val="006600"/>
                </a:solidFill>
                <a:latin typeface="Arial" panose="020B0604020202020204" pitchFamily="34" charset="0"/>
              </a:rPr>
              <a:t>…</a:t>
            </a:r>
            <a:r>
              <a:rPr lang="en-US" altLang="zh-CN" dirty="0">
                <a:solidFill>
                  <a:srgbClr val="006600"/>
                </a:solidFill>
              </a:rPr>
              <a:t> n]</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a:t>
            </a:r>
            <a:r>
              <a:rPr lang="en-US" altLang="zh-CN" dirty="0">
                <a:solidFill>
                  <a:srgbClr val="E24747"/>
                </a:solidFill>
              </a:rPr>
              <a:t>WITH RECOMPILE</a:t>
            </a:r>
            <a:r>
              <a:rPr lang="en-US" altLang="zh-CN" dirty="0">
                <a:solidFill>
                  <a:srgbClr val="006600"/>
                </a:solidFill>
              </a:rPr>
              <a:t>]</a:t>
            </a:r>
            <a:endParaRPr lang="en-US" altLang="zh-CN" dirty="0">
              <a:solidFill>
                <a:srgbClr val="006600"/>
              </a:solidFill>
            </a:endParaRPr>
          </a:p>
          <a:p>
            <a:pPr fontAlgn="auto">
              <a:lnSpc>
                <a:spcPct val="150000"/>
              </a:lnSpc>
              <a:spcBef>
                <a:spcPts val="0"/>
              </a:spcBef>
              <a:buNone/>
              <a:defRPr/>
            </a:pPr>
            <a:r>
              <a:rPr lang="en-US" altLang="zh-CN" dirty="0">
                <a:solidFill>
                  <a:srgbClr val="006600"/>
                </a:solidFill>
              </a:rPr>
              <a:t>}</a:t>
            </a:r>
            <a:endParaRPr lang="en-US" altLang="zh-CN" dirty="0">
              <a:solidFill>
                <a:srgbClr val="006600"/>
              </a:solidFill>
            </a:endParaRPr>
          </a:p>
          <a:p>
            <a:pPr fontAlgn="auto">
              <a:lnSpc>
                <a:spcPct val="150000"/>
              </a:lnSpc>
              <a:spcBef>
                <a:spcPts val="0"/>
              </a:spcBef>
              <a:buNone/>
              <a:defRPr/>
            </a:pPr>
            <a:r>
              <a:rPr lang="en-US" altLang="zh-CN" dirty="0">
                <a:solidFill>
                  <a:srgbClr val="660066"/>
                </a:solidFill>
              </a:rPr>
              <a:t>&lt;@</a:t>
            </a:r>
            <a:r>
              <a:rPr lang="zh-CN" altLang="en-US" dirty="0">
                <a:solidFill>
                  <a:srgbClr val="660066"/>
                </a:solidFill>
              </a:rPr>
              <a:t>整型变量</a:t>
            </a:r>
            <a:r>
              <a:rPr lang="en-US" altLang="zh-CN" dirty="0">
                <a:solidFill>
                  <a:srgbClr val="660066"/>
                </a:solidFill>
              </a:rPr>
              <a:t>&gt;</a:t>
            </a:r>
            <a:r>
              <a:rPr lang="zh-CN" altLang="en-US" dirty="0">
                <a:solidFill>
                  <a:srgbClr val="660066"/>
                </a:solidFill>
              </a:rPr>
              <a:t>：</a:t>
            </a:r>
            <a:r>
              <a:rPr lang="zh-CN" altLang="en-US" dirty="0"/>
              <a:t>是一个可选的整型变量，保存存储过程的返回状态。</a:t>
            </a:r>
            <a:endParaRPr lang="zh-CN" altLang="en-US" dirty="0"/>
          </a:p>
          <a:p>
            <a:pPr fontAlgn="auto">
              <a:lnSpc>
                <a:spcPct val="150000"/>
              </a:lnSpc>
              <a:spcBef>
                <a:spcPts val="0"/>
              </a:spcBef>
              <a:buNone/>
              <a:defRPr/>
            </a:pPr>
            <a:r>
              <a:rPr lang="en-US" altLang="zh-CN" dirty="0">
                <a:solidFill>
                  <a:srgbClr val="660066"/>
                </a:solidFill>
              </a:rPr>
              <a:t>&lt;</a:t>
            </a:r>
            <a:r>
              <a:rPr lang="zh-CN" altLang="en-US" dirty="0">
                <a:solidFill>
                  <a:srgbClr val="660066"/>
                </a:solidFill>
              </a:rPr>
              <a:t>存储过程名</a:t>
            </a:r>
            <a:r>
              <a:rPr lang="en-US" altLang="zh-CN" dirty="0">
                <a:solidFill>
                  <a:srgbClr val="660066"/>
                </a:solidFill>
              </a:rPr>
              <a:t>&gt;</a:t>
            </a:r>
            <a:r>
              <a:rPr lang="zh-CN" altLang="en-US" dirty="0">
                <a:solidFill>
                  <a:srgbClr val="660066"/>
                </a:solidFill>
              </a:rPr>
              <a:t>：</a:t>
            </a:r>
            <a:r>
              <a:rPr lang="zh-CN" altLang="en-US" dirty="0"/>
              <a:t>要调用的存储过程名称。</a:t>
            </a:r>
            <a:endParaRPr lang="zh-CN" altLang="en-US" dirty="0"/>
          </a:p>
          <a:p>
            <a:pPr fontAlgn="auto">
              <a:lnSpc>
                <a:spcPct val="150000"/>
              </a:lnSpc>
              <a:spcBef>
                <a:spcPts val="0"/>
              </a:spcBef>
              <a:buNone/>
              <a:defRPr/>
            </a:pPr>
            <a:r>
              <a:rPr lang="zh-CN" altLang="en-US" dirty="0"/>
              <a:t> </a:t>
            </a:r>
            <a:r>
              <a:rPr lang="en-US" altLang="zh-CN" dirty="0">
                <a:solidFill>
                  <a:srgbClr val="660066"/>
                </a:solidFill>
              </a:rPr>
              <a:t>OUTPUT</a:t>
            </a:r>
            <a:r>
              <a:rPr lang="zh-CN" altLang="en-US" dirty="0">
                <a:solidFill>
                  <a:srgbClr val="660066"/>
                </a:solidFill>
              </a:rPr>
              <a:t>：</a:t>
            </a:r>
            <a:r>
              <a:rPr lang="zh-CN" altLang="en-US" dirty="0"/>
              <a:t>指定存储过程必须返回一个参数。   </a:t>
            </a:r>
            <a:endParaRPr lang="zh-CN" altLang="en-US" dirty="0"/>
          </a:p>
        </p:txBody>
      </p:sp>
      <p:sp>
        <p:nvSpPr>
          <p:cNvPr id="4" name="日期占位符 3"/>
          <p:cNvSpPr>
            <a:spLocks noGrp="1"/>
          </p:cNvSpPr>
          <p:nvPr>
            <p:ph type="dt" sz="half" idx="10"/>
          </p:nvPr>
        </p:nvSpPr>
        <p:spPr/>
        <p:txBody>
          <a:bodyPr/>
          <a:lstStyle/>
          <a:p>
            <a:pPr>
              <a:defRPr/>
            </a:pPr>
            <a:fld id="{433730C9-575F-44D1-B05D-CE36B589E6C9}"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861C79-BCFD-4E57-972C-9A853373A845}"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1430" y="3300730"/>
            <a:ext cx="12169775" cy="342900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spcBef>
                <a:spcPts val="100"/>
              </a:spcBef>
              <a:defRPr/>
            </a:pPr>
            <a:r>
              <a:rPr lang="en-US" altLang="zh-CN" b="1" dirty="0">
                <a:solidFill>
                  <a:srgbClr val="D73B3F"/>
                </a:solidFill>
                <a:latin typeface="Arial" panose="020B0604020202020204" pitchFamily="34" charset="0"/>
                <a:cs typeface="Arial" panose="020B0604020202020204" pitchFamily="34" charset="0"/>
              </a:rPr>
              <a:t>                                         </a:t>
            </a:r>
            <a:endParaRPr lang="en-US" dirty="0">
              <a:solidFill>
                <a:srgbClr val="F4726E"/>
              </a:solidFill>
            </a:endParaRPr>
          </a:p>
        </p:txBody>
      </p:sp>
      <p:sp>
        <p:nvSpPr>
          <p:cNvPr id="19459" name="TextBox 6"/>
          <p:cNvSpPr txBox="1">
            <a:spLocks noChangeArrowheads="1"/>
          </p:cNvSpPr>
          <p:nvPr/>
        </p:nvSpPr>
        <p:spPr bwMode="auto">
          <a:xfrm>
            <a:off x="4335464" y="1600201"/>
            <a:ext cx="35210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4500">
                <a:solidFill>
                  <a:srgbClr val="F47264"/>
                </a:solidFill>
                <a:latin typeface="Georgia" panose="02040502050405020303" pitchFamily="18" charset="0"/>
                <a:ea typeface="Roboto Bk"/>
                <a:cs typeface="Roboto Bk"/>
              </a:rPr>
              <a:t>8.1 </a:t>
            </a:r>
            <a:r>
              <a:rPr lang="zh-CN" altLang="en-US" sz="4500">
                <a:solidFill>
                  <a:srgbClr val="F47264"/>
                </a:solidFill>
                <a:latin typeface="Georgia" panose="02040502050405020303" pitchFamily="18" charset="0"/>
                <a:ea typeface="Roboto Bk"/>
                <a:cs typeface="Roboto Bk"/>
              </a:rPr>
              <a:t>存储过程 </a:t>
            </a:r>
            <a:endParaRPr lang="en-US" altLang="zh-CN" sz="4500">
              <a:solidFill>
                <a:srgbClr val="F47264"/>
              </a:solidFill>
              <a:latin typeface="Georgia" panose="02040502050405020303" pitchFamily="18" charset="0"/>
              <a:ea typeface="Roboto Bk"/>
              <a:cs typeface="Roboto Bk"/>
            </a:endParaRPr>
          </a:p>
        </p:txBody>
      </p:sp>
      <p:sp>
        <p:nvSpPr>
          <p:cNvPr id="19460" name="TextBox 7"/>
          <p:cNvSpPr txBox="1">
            <a:spLocks noChangeArrowheads="1"/>
          </p:cNvSpPr>
          <p:nvPr/>
        </p:nvSpPr>
        <p:spPr bwMode="auto">
          <a:xfrm>
            <a:off x="10112375" y="6273801"/>
            <a:ext cx="255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000">
                <a:solidFill>
                  <a:schemeClr val="bg1"/>
                </a:solidFill>
                <a:latin typeface="Arial" panose="020B0604020202020204" pitchFamily="34" charset="0"/>
              </a:rPr>
              <a:t>7</a:t>
            </a:r>
            <a:endParaRPr lang="en-US" altLang="zh-CN" sz="1000">
              <a:solidFill>
                <a:schemeClr val="bg1"/>
              </a:solidFill>
              <a:latin typeface="Arial" panose="020B0604020202020204" pitchFamily="34" charset="0"/>
            </a:endParaRPr>
          </a:p>
        </p:txBody>
      </p:sp>
      <p:sp>
        <p:nvSpPr>
          <p:cNvPr id="5" name="矩形 4"/>
          <p:cNvSpPr/>
          <p:nvPr/>
        </p:nvSpPr>
        <p:spPr>
          <a:xfrm>
            <a:off x="4252131" y="3559493"/>
            <a:ext cx="4572000" cy="3170237"/>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存储过程概述</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创建存储过程</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调用存储过程</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管理存储过程</a:t>
            </a:r>
            <a:endParaRPr lang="en-US" altLang="zh-CN" sz="2400" b="1" dirty="0">
              <a:solidFill>
                <a:schemeClr val="bg1"/>
              </a:solidFill>
              <a:cs typeface="Arial" panose="020B0604020202020204" pitchFamily="34" charset="0"/>
            </a:endParaRPr>
          </a:p>
          <a:p>
            <a:pPr indent="280035">
              <a:lnSpc>
                <a:spcPct val="150000"/>
              </a:lnSpc>
              <a:spcAft>
                <a:spcPts val="600"/>
              </a:spcAft>
              <a:defRPr/>
            </a:pPr>
            <a:endParaRPr lang="zh-CN" altLang="en-US" sz="2400" b="1" dirty="0">
              <a:solidFill>
                <a:schemeClr val="bg1"/>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63775" y="-100013"/>
            <a:ext cx="7793038" cy="795338"/>
          </a:xfrm>
        </p:spPr>
        <p:txBody>
          <a:bodyPr>
            <a:normAutofit fontScale="90000"/>
          </a:bodyPr>
          <a:lstStyle/>
          <a:p>
            <a:r>
              <a:rPr lang="zh-CN" altLang="en-US" sz="3600"/>
              <a:t>调用存储过程</a:t>
            </a:r>
            <a:r>
              <a:rPr lang="zh-CN" altLang="en-US"/>
              <a:t> </a:t>
            </a:r>
            <a:r>
              <a:rPr lang="en-US" altLang="zh-CN" sz="3600"/>
              <a:t>(2)</a:t>
            </a:r>
            <a:endParaRPr lang="en-US" altLang="zh-CN" sz="3600"/>
          </a:p>
        </p:txBody>
      </p:sp>
      <p:sp>
        <p:nvSpPr>
          <p:cNvPr id="21509" name="Rectangle 3"/>
          <p:cNvSpPr>
            <a:spLocks noGrp="1" noChangeArrowheads="1"/>
          </p:cNvSpPr>
          <p:nvPr>
            <p:ph idx="1"/>
          </p:nvPr>
        </p:nvSpPr>
        <p:spPr>
          <a:xfrm>
            <a:off x="609600" y="654209"/>
            <a:ext cx="11064240" cy="5616575"/>
          </a:xfrm>
        </p:spPr>
        <p:txBody>
          <a:bodyPr rtlCol="0">
            <a:normAutofit fontScale="50000" lnSpcReduction="20000"/>
          </a:bodyPr>
          <a:lstStyle/>
          <a:p>
            <a:pPr indent="457200" fontAlgn="auto">
              <a:lnSpc>
                <a:spcPct val="150000"/>
              </a:lnSpc>
              <a:buNone/>
              <a:defRPr/>
            </a:pPr>
            <a:r>
              <a:rPr lang="en-US" altLang="zh-CN" dirty="0">
                <a:solidFill>
                  <a:srgbClr val="660066"/>
                </a:solidFill>
              </a:rPr>
              <a:t>DEFAULT</a:t>
            </a:r>
            <a:r>
              <a:rPr lang="zh-CN" altLang="en-US" dirty="0">
                <a:solidFill>
                  <a:srgbClr val="660066"/>
                </a:solidFill>
              </a:rPr>
              <a:t>：</a:t>
            </a:r>
            <a:r>
              <a:rPr lang="zh-CN" altLang="en-US" dirty="0"/>
              <a:t>根据过程的定义，提供参数的默认值。</a:t>
            </a:r>
            <a:endParaRPr lang="zh-CN" altLang="en-US" dirty="0"/>
          </a:p>
          <a:p>
            <a:pPr indent="457200" fontAlgn="auto">
              <a:lnSpc>
                <a:spcPct val="150000"/>
              </a:lnSpc>
              <a:buNone/>
              <a:defRPr/>
            </a:pPr>
            <a:r>
              <a:rPr lang="en-US" altLang="zh-CN" dirty="0">
                <a:solidFill>
                  <a:srgbClr val="660066"/>
                </a:solidFill>
              </a:rPr>
              <a:t>WITH RECOMPILE</a:t>
            </a:r>
            <a:r>
              <a:rPr lang="zh-CN" altLang="en-US" dirty="0">
                <a:solidFill>
                  <a:srgbClr val="660066"/>
                </a:solidFill>
              </a:rPr>
              <a:t>：</a:t>
            </a:r>
            <a:r>
              <a:rPr lang="zh-CN" altLang="en-US" dirty="0"/>
              <a:t>强制在执行存储过程时对其进行编译，并将其存储起来，以后执行时不再编译。 </a:t>
            </a:r>
            <a:endParaRPr lang="zh-CN" altLang="en-US" dirty="0"/>
          </a:p>
          <a:p>
            <a:pPr indent="457200" fontAlgn="auto">
              <a:lnSpc>
                <a:spcPct val="150000"/>
              </a:lnSpc>
              <a:spcBef>
                <a:spcPct val="40000"/>
              </a:spcBef>
              <a:buNone/>
              <a:defRPr/>
            </a:pPr>
            <a:r>
              <a:rPr lang="zh-CN" altLang="en-US" dirty="0">
                <a:solidFill>
                  <a:srgbClr val="148BD4"/>
                </a:solidFill>
              </a:rPr>
              <a:t>例</a:t>
            </a:r>
            <a:r>
              <a:rPr lang="en-US" altLang="zh-CN" dirty="0">
                <a:solidFill>
                  <a:srgbClr val="148BD4"/>
                </a:solidFill>
              </a:rPr>
              <a:t>8.11</a:t>
            </a:r>
            <a:r>
              <a:rPr lang="en-US" altLang="zh-CN" dirty="0"/>
              <a:t> </a:t>
            </a:r>
            <a:r>
              <a:rPr lang="zh-CN" altLang="en-US" dirty="0"/>
              <a:t>调用定义存储过程</a:t>
            </a:r>
            <a:r>
              <a:rPr lang="en-US" altLang="zh-CN" dirty="0">
                <a:solidFill>
                  <a:srgbClr val="E24747"/>
                </a:solidFill>
              </a:rPr>
              <a:t>PS_GRADE</a:t>
            </a:r>
            <a:r>
              <a:rPr lang="zh-CN" altLang="en-US" dirty="0">
                <a:solidFill>
                  <a:srgbClr val="E24747"/>
                </a:solidFill>
              </a:rPr>
              <a:t>。</a:t>
            </a:r>
            <a:endParaRPr lang="zh-CN" altLang="en-US" dirty="0">
              <a:solidFill>
                <a:srgbClr val="E24747"/>
              </a:solidFill>
            </a:endParaRPr>
          </a:p>
          <a:p>
            <a:pPr indent="457200" fontAlgn="auto">
              <a:lnSpc>
                <a:spcPct val="150000"/>
              </a:lnSpc>
              <a:spcBef>
                <a:spcPts val="0"/>
              </a:spcBef>
              <a:buNone/>
              <a:defRPr/>
            </a:pPr>
            <a:r>
              <a:rPr lang="zh-CN" altLang="en-US" dirty="0"/>
              <a:t>    </a:t>
            </a:r>
            <a:r>
              <a:rPr lang="en-US" altLang="zh-CN" dirty="0"/>
              <a:t>DECLARE @NAME CHAR(9) </a:t>
            </a:r>
            <a:endParaRPr lang="en-US" altLang="zh-CN" dirty="0"/>
          </a:p>
          <a:p>
            <a:pPr indent="457200" fontAlgn="auto">
              <a:lnSpc>
                <a:spcPct val="150000"/>
              </a:lnSpc>
              <a:buNone/>
              <a:defRPr/>
            </a:pPr>
            <a:r>
              <a:rPr lang="en-US" altLang="zh-CN" dirty="0"/>
              <a:t>    SET @NAME='</a:t>
            </a:r>
            <a:r>
              <a:rPr lang="zh-CN" altLang="en-US" dirty="0"/>
              <a:t>马常友</a:t>
            </a:r>
            <a:r>
              <a:rPr lang="en-US" altLang="zh-CN" dirty="0"/>
              <a:t>' </a:t>
            </a:r>
            <a:endParaRPr lang="en-US" altLang="zh-CN" dirty="0"/>
          </a:p>
          <a:p>
            <a:pPr indent="457200" fontAlgn="auto">
              <a:lnSpc>
                <a:spcPct val="150000"/>
              </a:lnSpc>
              <a:buNone/>
              <a:defRPr/>
            </a:pPr>
            <a:r>
              <a:rPr lang="en-US" altLang="zh-CN" dirty="0"/>
              <a:t>    EXEC </a:t>
            </a:r>
            <a:r>
              <a:rPr lang="en-US" altLang="zh-CN" dirty="0">
                <a:solidFill>
                  <a:srgbClr val="E24747"/>
                </a:solidFill>
              </a:rPr>
              <a:t>PS_GRADE </a:t>
            </a:r>
            <a:r>
              <a:rPr lang="en-US" altLang="zh-CN" b="1" dirty="0">
                <a:solidFill>
                  <a:srgbClr val="0070C0"/>
                </a:solidFill>
              </a:rPr>
              <a:t>@NAME </a:t>
            </a:r>
            <a:endParaRPr lang="en-US" altLang="zh-CN" b="1" dirty="0">
              <a:solidFill>
                <a:srgbClr val="0070C0"/>
              </a:solidFill>
            </a:endParaRPr>
          </a:p>
          <a:p>
            <a:pPr indent="457200" fontAlgn="auto">
              <a:lnSpc>
                <a:spcPct val="150000"/>
              </a:lnSpc>
              <a:spcBef>
                <a:spcPct val="45000"/>
              </a:spcBef>
              <a:spcAft>
                <a:spcPct val="20000"/>
              </a:spcAft>
              <a:buFont typeface="Wingdings" panose="05000000000000000000" pitchFamily="2" charset="2"/>
              <a:buNone/>
              <a:defRPr/>
            </a:pPr>
            <a:r>
              <a:rPr lang="zh-CN" altLang="en-US" dirty="0">
                <a:solidFill>
                  <a:srgbClr val="148BD4"/>
                </a:solidFill>
              </a:rPr>
              <a:t>例</a:t>
            </a:r>
            <a:r>
              <a:rPr lang="en-US" altLang="zh-CN" dirty="0">
                <a:solidFill>
                  <a:srgbClr val="148BD4"/>
                </a:solidFill>
              </a:rPr>
              <a:t>8.12</a:t>
            </a:r>
            <a:r>
              <a:rPr lang="en-US" altLang="zh-CN" dirty="0"/>
              <a:t> </a:t>
            </a:r>
            <a:r>
              <a:rPr lang="zh-CN" altLang="en-US" dirty="0"/>
              <a:t>调用存储过程</a:t>
            </a:r>
            <a:r>
              <a:rPr lang="en-US" altLang="zh-CN" dirty="0">
                <a:solidFill>
                  <a:srgbClr val="E24747"/>
                </a:solidFill>
              </a:rPr>
              <a:t>PV_GRADE</a:t>
            </a:r>
            <a:r>
              <a:rPr lang="zh-CN" altLang="en-US" dirty="0"/>
              <a:t>。</a:t>
            </a:r>
            <a:endParaRPr lang="zh-CN" altLang="en-US" dirty="0"/>
          </a:p>
          <a:p>
            <a:pPr indent="457200" fontAlgn="auto">
              <a:lnSpc>
                <a:spcPct val="150000"/>
              </a:lnSpc>
              <a:buNone/>
              <a:defRPr/>
            </a:pPr>
            <a:r>
              <a:rPr lang="zh-CN" altLang="en-US" dirty="0"/>
              <a:t>    </a:t>
            </a:r>
            <a:r>
              <a:rPr lang="en-US" altLang="zh-CN" dirty="0"/>
              <a:t>DECLARE @S_AVG REAL</a:t>
            </a:r>
            <a:endParaRPr lang="en-US" altLang="zh-CN" dirty="0"/>
          </a:p>
          <a:p>
            <a:pPr indent="457200" fontAlgn="auto">
              <a:lnSpc>
                <a:spcPct val="150000"/>
              </a:lnSpc>
              <a:buNone/>
              <a:defRPr/>
            </a:pPr>
            <a:r>
              <a:rPr lang="en-US" altLang="zh-CN" dirty="0"/>
              <a:t>    EXEC</a:t>
            </a:r>
            <a:r>
              <a:rPr lang="en-US" altLang="zh-CN" dirty="0">
                <a:solidFill>
                  <a:srgbClr val="E24747"/>
                </a:solidFill>
              </a:rPr>
              <a:t> PV_GRADE</a:t>
            </a:r>
            <a:r>
              <a:rPr lang="en-US" altLang="zh-CN" dirty="0"/>
              <a:t> </a:t>
            </a:r>
            <a:r>
              <a:rPr lang="en-US" altLang="zh-CN" b="1" dirty="0">
                <a:solidFill>
                  <a:srgbClr val="0070C0"/>
                </a:solidFill>
              </a:rPr>
              <a:t>'</a:t>
            </a:r>
            <a:r>
              <a:rPr lang="zh-CN" altLang="en-US" b="1" dirty="0">
                <a:solidFill>
                  <a:srgbClr val="0070C0"/>
                </a:solidFill>
              </a:rPr>
              <a:t>姜云</a:t>
            </a:r>
            <a:r>
              <a:rPr lang="en-US" altLang="zh-CN" b="1" dirty="0">
                <a:solidFill>
                  <a:srgbClr val="0070C0"/>
                </a:solidFill>
              </a:rPr>
              <a:t>',@S_AVG OUTPUT</a:t>
            </a:r>
            <a:endParaRPr lang="en-US" altLang="zh-CN" b="1" dirty="0">
              <a:solidFill>
                <a:srgbClr val="0070C0"/>
              </a:solidFill>
            </a:endParaRPr>
          </a:p>
          <a:p>
            <a:pPr indent="457200" fontAlgn="auto">
              <a:lnSpc>
                <a:spcPct val="150000"/>
              </a:lnSpc>
              <a:buNone/>
              <a:defRPr/>
            </a:pPr>
            <a:r>
              <a:rPr lang="en-US" altLang="zh-CN" dirty="0"/>
              <a:t>    PRINT '</a:t>
            </a:r>
            <a:r>
              <a:rPr lang="zh-CN" altLang="en-US" dirty="0"/>
              <a:t>姜云平均成绩为：</a:t>
            </a:r>
            <a:r>
              <a:rPr lang="en-US" altLang="zh-CN" dirty="0"/>
              <a:t>'+STR(@S_AVG)</a:t>
            </a:r>
            <a:endParaRPr lang="en-US" altLang="zh-CN" dirty="0"/>
          </a:p>
        </p:txBody>
      </p:sp>
      <p:sp>
        <p:nvSpPr>
          <p:cNvPr id="6" name="日期占位符 3"/>
          <p:cNvSpPr>
            <a:spLocks noGrp="1"/>
          </p:cNvSpPr>
          <p:nvPr>
            <p:ph type="dt" sz="half" idx="10"/>
          </p:nvPr>
        </p:nvSpPr>
        <p:spPr/>
        <p:txBody>
          <a:bodyPr/>
          <a:lstStyle/>
          <a:p>
            <a:pPr>
              <a:defRPr/>
            </a:pPr>
            <a:fld id="{10E33548-2B09-448B-BB43-EEFFEE885531}" type="datetime1">
              <a:rPr lang="zh-CN" altLang="en-US"/>
            </a:fld>
            <a:endParaRPr lang="en-US" altLang="zh-CN"/>
          </a:p>
        </p:txBody>
      </p:sp>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18B38F-A9EE-4E33-AAA1-6245E5E553EB}"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3687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0062" y="1721326"/>
            <a:ext cx="3563937" cy="235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058" y="4338320"/>
            <a:ext cx="3725180" cy="150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44738" y="-100013"/>
            <a:ext cx="7791450" cy="795338"/>
          </a:xfrm>
        </p:spPr>
        <p:txBody>
          <a:bodyPr>
            <a:normAutofit fontScale="90000"/>
          </a:bodyPr>
          <a:lstStyle/>
          <a:p>
            <a:r>
              <a:rPr lang="en-US" altLang="zh-CN"/>
              <a:t> </a:t>
            </a:r>
            <a:r>
              <a:rPr lang="zh-CN" altLang="en-US" sz="3600"/>
              <a:t>管理存储过程</a:t>
            </a:r>
            <a:r>
              <a:rPr lang="zh-CN" altLang="en-US"/>
              <a:t> </a:t>
            </a:r>
            <a:r>
              <a:rPr lang="en-US" altLang="zh-CN" sz="3600"/>
              <a:t>(1)</a:t>
            </a:r>
            <a:endParaRPr lang="en-US" altLang="zh-CN" sz="3600"/>
          </a:p>
        </p:txBody>
      </p:sp>
      <p:sp>
        <p:nvSpPr>
          <p:cNvPr id="22533" name="Rectangle 3"/>
          <p:cNvSpPr>
            <a:spLocks noGrp="1" noChangeArrowheads="1"/>
          </p:cNvSpPr>
          <p:nvPr>
            <p:ph idx="1"/>
          </p:nvPr>
        </p:nvSpPr>
        <p:spPr>
          <a:xfrm>
            <a:off x="243840" y="671195"/>
            <a:ext cx="11734800" cy="5616575"/>
          </a:xfrm>
        </p:spPr>
        <p:txBody>
          <a:bodyPr rtlCol="0">
            <a:normAutofit fontScale="95000"/>
          </a:bodyPr>
          <a:lstStyle/>
          <a:p>
            <a:pPr indent="457200" fontAlgn="auto">
              <a:lnSpc>
                <a:spcPct val="150000"/>
              </a:lnSpc>
              <a:spcBef>
                <a:spcPts val="0"/>
              </a:spcBef>
              <a:spcAft>
                <a:spcPct val="30000"/>
              </a:spcAft>
              <a:defRPr/>
            </a:pPr>
            <a:r>
              <a:rPr lang="zh-CN" altLang="en-US" sz="2400" dirty="0">
                <a:solidFill>
                  <a:srgbClr val="148BD4"/>
                </a:solidFill>
              </a:rPr>
              <a:t>查看存储过程信息</a:t>
            </a:r>
            <a:endParaRPr lang="zh-CN" altLang="en-US" sz="2400" dirty="0">
              <a:solidFill>
                <a:srgbClr val="0000CC"/>
              </a:solidFill>
            </a:endParaRPr>
          </a:p>
          <a:p>
            <a:pPr indent="457200" fontAlgn="auto">
              <a:lnSpc>
                <a:spcPct val="150000"/>
              </a:lnSpc>
              <a:spcBef>
                <a:spcPts val="0"/>
              </a:spcBef>
              <a:buNone/>
              <a:defRPr/>
            </a:pPr>
            <a:r>
              <a:rPr lang="zh-CN" altLang="en-US" sz="2400" dirty="0"/>
              <a:t>可以执行系统存储过程</a:t>
            </a:r>
            <a:r>
              <a:rPr lang="en-US" altLang="zh-CN" sz="2400" dirty="0" err="1"/>
              <a:t>sp_helptext</a:t>
            </a:r>
            <a:r>
              <a:rPr lang="zh-CN" altLang="en-US" sz="2400" dirty="0"/>
              <a:t>，来查看创建的存储过程的内容；也可以执行系统存储过程</a:t>
            </a:r>
            <a:r>
              <a:rPr lang="en-US" altLang="zh-CN" sz="2400" dirty="0" err="1"/>
              <a:t>sp_help</a:t>
            </a:r>
            <a:r>
              <a:rPr lang="zh-CN" altLang="en-US" sz="2400" dirty="0"/>
              <a:t>，来查看存储过程的名称、拥有者、类型和创建时间，以及存储过程中所使用的参数信息等。 </a:t>
            </a:r>
            <a:endParaRPr lang="zh-CN" altLang="en-US" sz="2400" dirty="0"/>
          </a:p>
          <a:p>
            <a:pPr indent="457200" fontAlgn="auto">
              <a:lnSpc>
                <a:spcPct val="150000"/>
              </a:lnSpc>
              <a:spcBef>
                <a:spcPts val="0"/>
              </a:spcBef>
              <a:buNone/>
              <a:defRPr/>
            </a:pPr>
            <a:r>
              <a:rPr lang="zh-CN" altLang="en-US" sz="2400" dirty="0"/>
              <a:t>     </a:t>
            </a:r>
            <a:r>
              <a:rPr lang="en-US" altLang="zh-CN" sz="2400" dirty="0" err="1">
                <a:solidFill>
                  <a:srgbClr val="006600"/>
                </a:solidFill>
              </a:rPr>
              <a:t>sp_helptext</a:t>
            </a:r>
            <a:r>
              <a:rPr lang="en-US" altLang="zh-CN" sz="2400" dirty="0">
                <a:solidFill>
                  <a:srgbClr val="006600"/>
                </a:solidFill>
              </a:rPr>
              <a:t> &lt;</a:t>
            </a:r>
            <a:r>
              <a:rPr lang="zh-CN" altLang="en-US" sz="2400" dirty="0">
                <a:solidFill>
                  <a:srgbClr val="006600"/>
                </a:solidFill>
              </a:rPr>
              <a:t>存储过程名称</a:t>
            </a:r>
            <a:r>
              <a:rPr lang="en-US" altLang="zh-CN" sz="2400" dirty="0">
                <a:solidFill>
                  <a:srgbClr val="006600"/>
                </a:solidFill>
              </a:rPr>
              <a:t>&gt;</a:t>
            </a:r>
            <a:endParaRPr lang="en-US" altLang="zh-CN" sz="2400" dirty="0">
              <a:solidFill>
                <a:srgbClr val="006600"/>
              </a:solidFill>
            </a:endParaRPr>
          </a:p>
          <a:p>
            <a:pPr indent="457200" fontAlgn="auto">
              <a:lnSpc>
                <a:spcPct val="150000"/>
              </a:lnSpc>
              <a:spcBef>
                <a:spcPts val="0"/>
              </a:spcBef>
              <a:spcAft>
                <a:spcPct val="20000"/>
              </a:spcAft>
              <a:buFont typeface="Wingdings" panose="05000000000000000000" pitchFamily="2" charset="2"/>
              <a:buNone/>
              <a:defRPr/>
            </a:pPr>
            <a:r>
              <a:rPr lang="en-US" altLang="zh-CN" sz="2400" dirty="0">
                <a:solidFill>
                  <a:srgbClr val="006600"/>
                </a:solidFill>
              </a:rPr>
              <a:t>     </a:t>
            </a:r>
            <a:r>
              <a:rPr lang="en-US" altLang="zh-CN" sz="2400" dirty="0" err="1">
                <a:solidFill>
                  <a:srgbClr val="006600"/>
                </a:solidFill>
              </a:rPr>
              <a:t>sp_help</a:t>
            </a:r>
            <a:r>
              <a:rPr lang="en-US" altLang="zh-CN" sz="2400" dirty="0">
                <a:solidFill>
                  <a:srgbClr val="006600"/>
                </a:solidFill>
              </a:rPr>
              <a:t> &lt;</a:t>
            </a:r>
            <a:r>
              <a:rPr lang="zh-CN" altLang="en-US" sz="2400" dirty="0">
                <a:solidFill>
                  <a:srgbClr val="006600"/>
                </a:solidFill>
              </a:rPr>
              <a:t>存储过程名称</a:t>
            </a:r>
            <a:r>
              <a:rPr lang="en-US" altLang="zh-CN" sz="2400" dirty="0">
                <a:solidFill>
                  <a:srgbClr val="006600"/>
                </a:solidFill>
              </a:rPr>
              <a:t>&gt; </a:t>
            </a:r>
            <a:endParaRPr lang="en-US" altLang="zh-CN" sz="2400" dirty="0">
              <a:solidFill>
                <a:srgbClr val="006600"/>
              </a:solidFill>
            </a:endParaRPr>
          </a:p>
          <a:p>
            <a:pPr indent="457200" fontAlgn="auto">
              <a:lnSpc>
                <a:spcPct val="150000"/>
              </a:lnSpc>
              <a:spcBef>
                <a:spcPts val="0"/>
              </a:spcBef>
              <a:spcAft>
                <a:spcPct val="20000"/>
              </a:spcAft>
              <a:buFont typeface="Wingdings" panose="05000000000000000000" pitchFamily="2" charset="2"/>
              <a:buNone/>
              <a:defRPr/>
            </a:pPr>
            <a:r>
              <a:rPr lang="zh-CN" altLang="en-US" sz="2400" dirty="0">
                <a:solidFill>
                  <a:srgbClr val="E24747"/>
                </a:solidFill>
              </a:rPr>
              <a:t>例</a:t>
            </a:r>
            <a:r>
              <a:rPr lang="en-US" altLang="zh-CN" sz="2400" dirty="0">
                <a:solidFill>
                  <a:srgbClr val="E24747"/>
                </a:solidFill>
              </a:rPr>
              <a:t>8.13</a:t>
            </a:r>
            <a:r>
              <a:rPr lang="en-US" altLang="zh-CN" sz="2400" dirty="0"/>
              <a:t> </a:t>
            </a:r>
            <a:r>
              <a:rPr lang="zh-CN" altLang="en-US" sz="2400" dirty="0"/>
              <a:t>查看存储过程</a:t>
            </a:r>
            <a:r>
              <a:rPr lang="en-US" altLang="zh-CN" sz="2400" dirty="0">
                <a:solidFill>
                  <a:srgbClr val="003300"/>
                </a:solidFill>
              </a:rPr>
              <a:t>PV_GRADE</a:t>
            </a:r>
            <a:r>
              <a:rPr lang="zh-CN" altLang="en-US" sz="2400" dirty="0"/>
              <a:t>的相关内容信息。</a:t>
            </a:r>
            <a:endParaRPr lang="zh-CN" altLang="en-US" sz="2400" dirty="0"/>
          </a:p>
          <a:p>
            <a:pPr indent="457200" fontAlgn="auto">
              <a:lnSpc>
                <a:spcPct val="150000"/>
              </a:lnSpc>
              <a:spcBef>
                <a:spcPts val="0"/>
              </a:spcBef>
              <a:buNone/>
              <a:defRPr/>
            </a:pPr>
            <a:r>
              <a:rPr lang="zh-CN" altLang="en-US" sz="2400" dirty="0"/>
              <a:t>        </a:t>
            </a:r>
            <a:r>
              <a:rPr lang="en-US" altLang="zh-CN" sz="2400" dirty="0"/>
              <a:t>EXEC </a:t>
            </a:r>
            <a:r>
              <a:rPr lang="en-US" altLang="zh-CN" sz="2400" dirty="0" err="1"/>
              <a:t>sp_helptext</a:t>
            </a:r>
            <a:r>
              <a:rPr lang="en-US" altLang="zh-CN" sz="2400" dirty="0">
                <a:solidFill>
                  <a:srgbClr val="003300"/>
                </a:solidFill>
              </a:rPr>
              <a:t> PV_GRADE</a:t>
            </a:r>
            <a:endParaRPr lang="en-US" altLang="zh-CN" sz="2400" dirty="0">
              <a:solidFill>
                <a:srgbClr val="003300"/>
              </a:solidFill>
            </a:endParaRPr>
          </a:p>
        </p:txBody>
      </p:sp>
      <p:sp>
        <p:nvSpPr>
          <p:cNvPr id="5" name="日期占位符 3"/>
          <p:cNvSpPr>
            <a:spLocks noGrp="1"/>
          </p:cNvSpPr>
          <p:nvPr>
            <p:ph type="dt" sz="half" idx="10"/>
          </p:nvPr>
        </p:nvSpPr>
        <p:spPr/>
        <p:txBody>
          <a:bodyPr/>
          <a:lstStyle/>
          <a:p>
            <a:pPr>
              <a:defRPr/>
            </a:pPr>
            <a:fld id="{5D001F33-7245-4EF1-889D-34241DC5E15A}"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34CC87-73A4-4720-85CA-72347331ED6B}"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3654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40320" y="2788500"/>
            <a:ext cx="4551680" cy="272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barn(inHorizontal)">
                                      <p:cBhvr>
                                        <p:cTn id="7"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2279650" y="-100013"/>
            <a:ext cx="7793038" cy="795338"/>
          </a:xfrm>
          <a:noFill/>
        </p:spPr>
        <p:txBody>
          <a:bodyPr/>
          <a:lstStyle/>
          <a:p>
            <a:r>
              <a:rPr lang="en-US" altLang="zh-CN" sz="3600"/>
              <a:t> </a:t>
            </a:r>
            <a:r>
              <a:rPr lang="zh-CN" altLang="en-US" sz="3600"/>
              <a:t>管理存储过程 </a:t>
            </a:r>
            <a:r>
              <a:rPr lang="en-US" altLang="zh-CN" sz="3600"/>
              <a:t>(2)</a:t>
            </a:r>
            <a:endParaRPr lang="en-US" altLang="zh-CN" sz="3600"/>
          </a:p>
        </p:txBody>
      </p:sp>
      <p:sp>
        <p:nvSpPr>
          <p:cNvPr id="23556" name="Rectangle 3"/>
          <p:cNvSpPr>
            <a:spLocks noGrp="1" noChangeArrowheads="1"/>
          </p:cNvSpPr>
          <p:nvPr>
            <p:ph idx="1"/>
          </p:nvPr>
        </p:nvSpPr>
        <p:spPr>
          <a:xfrm>
            <a:off x="609600" y="695325"/>
            <a:ext cx="11358880" cy="5616575"/>
          </a:xfrm>
        </p:spPr>
        <p:txBody>
          <a:bodyPr rtlCol="0">
            <a:noAutofit/>
          </a:bodyPr>
          <a:lstStyle/>
          <a:p>
            <a:pPr indent="457200" fontAlgn="auto">
              <a:lnSpc>
                <a:spcPct val="150000"/>
              </a:lnSpc>
              <a:spcBef>
                <a:spcPts val="0"/>
              </a:spcBef>
              <a:buNone/>
              <a:defRPr/>
            </a:pPr>
            <a:r>
              <a:rPr lang="zh-CN" altLang="en-US" sz="1800" dirty="0">
                <a:solidFill>
                  <a:srgbClr val="006600"/>
                </a:solidFill>
              </a:rPr>
              <a:t>例</a:t>
            </a:r>
            <a:r>
              <a:rPr lang="en-US" altLang="zh-CN" sz="1800" dirty="0">
                <a:solidFill>
                  <a:srgbClr val="006600"/>
                </a:solidFill>
              </a:rPr>
              <a:t>8.14</a:t>
            </a:r>
            <a:r>
              <a:rPr lang="en-US" altLang="zh-CN" sz="1800" dirty="0"/>
              <a:t> </a:t>
            </a:r>
            <a:r>
              <a:rPr lang="zh-CN" altLang="en-US" sz="1800" dirty="0"/>
              <a:t>查看存储过程</a:t>
            </a:r>
            <a:r>
              <a:rPr lang="en-US" altLang="zh-CN" sz="1800" dirty="0"/>
              <a:t>PV_GRADE</a:t>
            </a:r>
            <a:r>
              <a:rPr lang="zh-CN" altLang="en-US" sz="1800" dirty="0"/>
              <a:t>的名称、参数等相关内容信息。</a:t>
            </a:r>
            <a:endParaRPr lang="zh-CN" altLang="en-US" sz="1800" dirty="0"/>
          </a:p>
          <a:p>
            <a:pPr indent="457200" fontAlgn="auto">
              <a:lnSpc>
                <a:spcPct val="150000"/>
              </a:lnSpc>
              <a:spcBef>
                <a:spcPts val="0"/>
              </a:spcBef>
              <a:buNone/>
              <a:defRPr/>
            </a:pPr>
            <a:r>
              <a:rPr lang="zh-CN" altLang="en-US" sz="1800" dirty="0"/>
              <a:t>             </a:t>
            </a:r>
            <a:r>
              <a:rPr lang="en-US" altLang="zh-CN" sz="1800" dirty="0"/>
              <a:t>EXEC </a:t>
            </a:r>
            <a:r>
              <a:rPr lang="en-US" altLang="zh-CN" sz="1800" dirty="0" err="1"/>
              <a:t>sp_help</a:t>
            </a:r>
            <a:r>
              <a:rPr lang="en-US" altLang="zh-CN" sz="1800" dirty="0"/>
              <a:t> PV_GRADE</a:t>
            </a:r>
            <a:endParaRPr lang="en-US" altLang="zh-CN" sz="1800" dirty="0"/>
          </a:p>
          <a:p>
            <a:pPr indent="457200" fontAlgn="auto">
              <a:lnSpc>
                <a:spcPct val="150000"/>
              </a:lnSpc>
              <a:spcBef>
                <a:spcPts val="0"/>
              </a:spcBef>
              <a:buNone/>
              <a:defRPr/>
            </a:pPr>
            <a:endParaRPr lang="en-US" altLang="zh-CN" sz="1800" dirty="0"/>
          </a:p>
          <a:p>
            <a:pPr indent="457200" fontAlgn="auto">
              <a:lnSpc>
                <a:spcPct val="150000"/>
              </a:lnSpc>
              <a:spcBef>
                <a:spcPts val="0"/>
              </a:spcBef>
              <a:buNone/>
              <a:defRPr/>
            </a:pPr>
            <a:endParaRPr lang="en-US" altLang="zh-CN" sz="1800" dirty="0"/>
          </a:p>
          <a:p>
            <a:pPr indent="457200" fontAlgn="auto">
              <a:lnSpc>
                <a:spcPct val="150000"/>
              </a:lnSpc>
              <a:spcBef>
                <a:spcPts val="0"/>
              </a:spcBef>
              <a:buNone/>
              <a:defRPr/>
            </a:pPr>
            <a:endParaRPr lang="en-US" altLang="zh-CN" sz="1800" dirty="0"/>
          </a:p>
          <a:p>
            <a:pPr indent="457200" fontAlgn="auto">
              <a:lnSpc>
                <a:spcPct val="150000"/>
              </a:lnSpc>
              <a:spcBef>
                <a:spcPts val="0"/>
              </a:spcBef>
              <a:buNone/>
              <a:defRPr/>
            </a:pPr>
            <a:endParaRPr lang="en-US" altLang="zh-CN" sz="1800" dirty="0"/>
          </a:p>
          <a:p>
            <a:pPr indent="457200" fontAlgn="auto">
              <a:lnSpc>
                <a:spcPct val="150000"/>
              </a:lnSpc>
              <a:spcBef>
                <a:spcPts val="0"/>
              </a:spcBef>
              <a:buNone/>
              <a:defRPr/>
            </a:pPr>
            <a:endParaRPr lang="en-US" altLang="zh-CN" sz="1800" dirty="0"/>
          </a:p>
          <a:p>
            <a:pPr indent="457200" fontAlgn="auto">
              <a:lnSpc>
                <a:spcPct val="150000"/>
              </a:lnSpc>
              <a:spcBef>
                <a:spcPts val="0"/>
              </a:spcBef>
              <a:buClr>
                <a:schemeClr val="hlink"/>
              </a:buClr>
              <a:buSzPct val="95000"/>
              <a:buFont typeface="Wingdings" panose="05000000000000000000" pitchFamily="2" charset="2"/>
              <a:buChar char="v"/>
              <a:defRPr/>
            </a:pPr>
            <a:r>
              <a:rPr lang="zh-CN" altLang="en-US" sz="1800" dirty="0">
                <a:solidFill>
                  <a:srgbClr val="148BD4"/>
                </a:solidFill>
              </a:rPr>
              <a:t>修改存储过程 </a:t>
            </a:r>
            <a:endParaRPr lang="zh-CN" altLang="en-US" sz="1800" dirty="0">
              <a:solidFill>
                <a:srgbClr val="148BD4"/>
              </a:solidFill>
            </a:endParaRPr>
          </a:p>
          <a:p>
            <a:pPr indent="457200" fontAlgn="auto">
              <a:lnSpc>
                <a:spcPct val="150000"/>
              </a:lnSpc>
              <a:spcBef>
                <a:spcPts val="0"/>
              </a:spcBef>
              <a:buNone/>
              <a:defRPr/>
            </a:pPr>
            <a:r>
              <a:rPr lang="en-US" altLang="zh-CN" sz="1800" dirty="0">
                <a:solidFill>
                  <a:srgbClr val="E24747"/>
                </a:solidFill>
              </a:rPr>
              <a:t>(1) </a:t>
            </a:r>
            <a:r>
              <a:rPr lang="zh-CN" altLang="en-US" sz="1800" dirty="0">
                <a:solidFill>
                  <a:srgbClr val="E24747"/>
                </a:solidFill>
              </a:rPr>
              <a:t>利用</a:t>
            </a:r>
            <a:r>
              <a:rPr lang="en-US" altLang="zh-CN" sz="1800" dirty="0">
                <a:solidFill>
                  <a:srgbClr val="E24747"/>
                </a:solidFill>
              </a:rPr>
              <a:t>SSMS</a:t>
            </a:r>
            <a:r>
              <a:rPr lang="zh-CN" altLang="en-US" sz="1800" dirty="0">
                <a:solidFill>
                  <a:srgbClr val="E24747"/>
                </a:solidFill>
              </a:rPr>
              <a:t>图形方式</a:t>
            </a:r>
            <a:endParaRPr lang="zh-CN" altLang="en-US" sz="1800" dirty="0">
              <a:solidFill>
                <a:srgbClr val="993300"/>
              </a:solidFill>
            </a:endParaRPr>
          </a:p>
          <a:p>
            <a:pPr indent="457200" fontAlgn="auto">
              <a:lnSpc>
                <a:spcPct val="150000"/>
              </a:lnSpc>
              <a:spcBef>
                <a:spcPts val="0"/>
              </a:spcBef>
              <a:buNone/>
              <a:defRPr/>
            </a:pPr>
            <a:r>
              <a:rPr lang="zh-CN" altLang="en-US" sz="1800" dirty="0"/>
              <a:t>① 在</a:t>
            </a:r>
            <a:r>
              <a:rPr lang="zh-CN" altLang="en-US" sz="1800" dirty="0">
                <a:latin typeface="Arial" panose="020B0604020202020204" pitchFamily="34" charset="0"/>
              </a:rPr>
              <a:t>“</a:t>
            </a:r>
            <a:r>
              <a:rPr lang="zh-CN" altLang="en-US" sz="1800" dirty="0"/>
              <a:t>对象资源管理器</a:t>
            </a:r>
            <a:r>
              <a:rPr lang="zh-CN" altLang="en-US" sz="1800" dirty="0">
                <a:latin typeface="Arial" panose="020B0604020202020204" pitchFamily="34" charset="0"/>
              </a:rPr>
              <a:t>”</a:t>
            </a:r>
            <a:r>
              <a:rPr lang="zh-CN" altLang="en-US" sz="1800" dirty="0"/>
              <a:t>中，展开要修改存储过程的数据库。</a:t>
            </a:r>
            <a:endParaRPr lang="zh-CN" altLang="en-US" sz="1800" dirty="0"/>
          </a:p>
          <a:p>
            <a:pPr indent="457200" fontAlgn="auto">
              <a:lnSpc>
                <a:spcPct val="150000"/>
              </a:lnSpc>
              <a:spcBef>
                <a:spcPts val="0"/>
              </a:spcBef>
              <a:buNone/>
              <a:defRPr/>
            </a:pPr>
            <a:r>
              <a:rPr lang="zh-CN" altLang="en-US" sz="1800" dirty="0"/>
              <a:t>② 依次展开</a:t>
            </a:r>
            <a:r>
              <a:rPr lang="zh-CN" altLang="en-US" sz="1800" dirty="0">
                <a:latin typeface="Arial" panose="020B0604020202020204" pitchFamily="34" charset="0"/>
              </a:rPr>
              <a:t>“</a:t>
            </a:r>
            <a:r>
              <a:rPr lang="zh-CN" altLang="en-US" sz="1800" dirty="0"/>
              <a:t>数据库</a:t>
            </a:r>
            <a:r>
              <a:rPr lang="zh-CN" altLang="en-US" sz="1800" dirty="0">
                <a:latin typeface="Arial" panose="020B0604020202020204" pitchFamily="34" charset="0"/>
              </a:rPr>
              <a:t>”</a:t>
            </a:r>
            <a:r>
              <a:rPr lang="zh-CN" altLang="en-US" sz="1800" dirty="0"/>
              <a:t>、存储过程所属的数据库以及</a:t>
            </a:r>
            <a:r>
              <a:rPr lang="zh-CN" altLang="en-US" sz="1800" dirty="0">
                <a:latin typeface="Arial" panose="020B0604020202020204" pitchFamily="34" charset="0"/>
              </a:rPr>
              <a:t>“</a:t>
            </a:r>
            <a:r>
              <a:rPr lang="zh-CN" altLang="en-US" sz="1800" dirty="0"/>
              <a:t>可编程性</a:t>
            </a:r>
            <a:r>
              <a:rPr lang="zh-CN" altLang="en-US" sz="1800" dirty="0">
                <a:latin typeface="Arial" panose="020B0604020202020204" pitchFamily="34" charset="0"/>
              </a:rPr>
              <a:t>”</a:t>
            </a:r>
            <a:r>
              <a:rPr lang="zh-CN" altLang="en-US" sz="1800" dirty="0"/>
              <a:t>。</a:t>
            </a:r>
            <a:endParaRPr lang="zh-CN" altLang="en-US" sz="1800" dirty="0"/>
          </a:p>
          <a:p>
            <a:pPr indent="457200" fontAlgn="auto">
              <a:lnSpc>
                <a:spcPct val="150000"/>
              </a:lnSpc>
              <a:spcBef>
                <a:spcPts val="0"/>
              </a:spcBef>
              <a:buNone/>
              <a:defRPr/>
            </a:pPr>
            <a:r>
              <a:rPr lang="zh-CN" altLang="en-US" sz="1800" dirty="0"/>
              <a:t>③ 展开</a:t>
            </a:r>
            <a:r>
              <a:rPr lang="zh-CN" altLang="en-US" sz="1800" dirty="0">
                <a:latin typeface="Arial" panose="020B0604020202020204" pitchFamily="34" charset="0"/>
              </a:rPr>
              <a:t>“</a:t>
            </a:r>
            <a:r>
              <a:rPr lang="zh-CN" altLang="en-US" sz="1800" dirty="0"/>
              <a:t>存储过程</a:t>
            </a:r>
            <a:r>
              <a:rPr lang="zh-CN" altLang="en-US" sz="1800" dirty="0">
                <a:latin typeface="Arial" panose="020B0604020202020204" pitchFamily="34" charset="0"/>
              </a:rPr>
              <a:t>”</a:t>
            </a:r>
            <a:r>
              <a:rPr lang="zh-CN" altLang="en-US" sz="1800" dirty="0"/>
              <a:t>，右击要修改的存储过程，在弹出的快捷菜单中选择</a:t>
            </a:r>
            <a:r>
              <a:rPr lang="zh-CN" altLang="en-US" sz="1800" dirty="0">
                <a:latin typeface="Arial" panose="020B0604020202020204" pitchFamily="34" charset="0"/>
              </a:rPr>
              <a:t>“</a:t>
            </a:r>
            <a:r>
              <a:rPr lang="zh-CN" altLang="en-US" sz="1800" dirty="0"/>
              <a:t>修改</a:t>
            </a:r>
            <a:r>
              <a:rPr lang="zh-CN" altLang="en-US" sz="1800" dirty="0">
                <a:latin typeface="Arial" panose="020B0604020202020204" pitchFamily="34" charset="0"/>
              </a:rPr>
              <a:t>”</a:t>
            </a:r>
            <a:r>
              <a:rPr lang="zh-CN" altLang="en-US" sz="1800" dirty="0"/>
              <a:t>菜单项即可。 </a:t>
            </a:r>
            <a:endParaRPr lang="zh-CN" altLang="en-US" sz="1800" dirty="0"/>
          </a:p>
        </p:txBody>
      </p:sp>
      <p:sp>
        <p:nvSpPr>
          <p:cNvPr id="5" name="日期占位符 3"/>
          <p:cNvSpPr>
            <a:spLocks noGrp="1"/>
          </p:cNvSpPr>
          <p:nvPr>
            <p:ph type="dt" sz="half" idx="10"/>
          </p:nvPr>
        </p:nvSpPr>
        <p:spPr/>
        <p:txBody>
          <a:bodyPr/>
          <a:lstStyle/>
          <a:p>
            <a:pPr>
              <a:defRPr/>
            </a:pPr>
            <a:fld id="{672F88C0-1DE1-43A2-A8A8-7EC72445D00E}"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8E5DA7-DC5A-410E-9164-73101B587389}"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3891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43208" y="1251903"/>
            <a:ext cx="6337300"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2351089" y="-100013"/>
            <a:ext cx="7793037" cy="795338"/>
          </a:xfrm>
          <a:noFill/>
        </p:spPr>
        <p:txBody>
          <a:bodyPr/>
          <a:lstStyle/>
          <a:p>
            <a:r>
              <a:rPr lang="en-US" altLang="zh-CN" sz="3600"/>
              <a:t> </a:t>
            </a:r>
            <a:r>
              <a:rPr lang="zh-CN" altLang="en-US" sz="3600"/>
              <a:t>管理存储过程 </a:t>
            </a:r>
            <a:r>
              <a:rPr lang="en-US" altLang="zh-CN" sz="3600"/>
              <a:t>(2)</a:t>
            </a:r>
            <a:endParaRPr lang="en-US" altLang="zh-CN" sz="3600"/>
          </a:p>
        </p:txBody>
      </p:sp>
      <p:sp>
        <p:nvSpPr>
          <p:cNvPr id="24580" name="Rectangle 2"/>
          <p:cNvSpPr>
            <a:spLocks noGrp="1" noChangeArrowheads="1"/>
          </p:cNvSpPr>
          <p:nvPr>
            <p:ph idx="1"/>
          </p:nvPr>
        </p:nvSpPr>
        <p:spPr>
          <a:xfrm>
            <a:off x="609600" y="695325"/>
            <a:ext cx="11094720" cy="5805488"/>
          </a:xfrm>
        </p:spPr>
        <p:txBody>
          <a:bodyPr rtlCol="0">
            <a:normAutofit fontScale="45000" lnSpcReduction="20000"/>
          </a:bodyPr>
          <a:lstStyle/>
          <a:p>
            <a:pPr indent="457200" fontAlgn="auto">
              <a:lnSpc>
                <a:spcPct val="150000"/>
              </a:lnSpc>
              <a:spcBef>
                <a:spcPts val="0"/>
              </a:spcBef>
              <a:buNone/>
              <a:defRPr/>
            </a:pPr>
            <a:r>
              <a:rPr lang="en-US" altLang="zh-CN" sz="1800" dirty="0"/>
              <a:t> </a:t>
            </a:r>
            <a:r>
              <a:rPr lang="en-US" altLang="zh-CN" dirty="0">
                <a:solidFill>
                  <a:srgbClr val="660066"/>
                </a:solidFill>
              </a:rPr>
              <a:t>(2) </a:t>
            </a:r>
            <a:r>
              <a:rPr lang="zh-CN" altLang="en-US" dirty="0">
                <a:solidFill>
                  <a:srgbClr val="660066"/>
                </a:solidFill>
              </a:rPr>
              <a:t>使用</a:t>
            </a:r>
            <a:r>
              <a:rPr lang="en-US" altLang="zh-CN" dirty="0">
                <a:solidFill>
                  <a:srgbClr val="660066"/>
                </a:solidFill>
              </a:rPr>
              <a:t>T-SQL</a:t>
            </a:r>
            <a:r>
              <a:rPr lang="zh-CN" altLang="en-US" dirty="0">
                <a:solidFill>
                  <a:srgbClr val="660066"/>
                </a:solidFill>
              </a:rPr>
              <a:t>语句</a:t>
            </a:r>
            <a:endParaRPr lang="zh-CN" altLang="en-US" dirty="0">
              <a:solidFill>
                <a:srgbClr val="660066"/>
              </a:solidFill>
            </a:endParaRPr>
          </a:p>
          <a:p>
            <a:pPr indent="457200" fontAlgn="auto">
              <a:lnSpc>
                <a:spcPct val="150000"/>
              </a:lnSpc>
              <a:spcBef>
                <a:spcPts val="0"/>
              </a:spcBef>
              <a:buNone/>
              <a:defRPr/>
            </a:pPr>
            <a:r>
              <a:rPr lang="en-US" altLang="zh-CN" dirty="0">
                <a:solidFill>
                  <a:srgbClr val="148BD4"/>
                </a:solidFill>
              </a:rPr>
              <a:t>ALTER PROCEDURE | PROC</a:t>
            </a:r>
            <a:r>
              <a:rPr lang="en-US" altLang="zh-CN" dirty="0">
                <a:solidFill>
                  <a:srgbClr val="006600"/>
                </a:solidFill>
              </a:rPr>
              <a:t>&lt;</a:t>
            </a:r>
            <a:r>
              <a:rPr lang="zh-CN" altLang="en-US" dirty="0">
                <a:solidFill>
                  <a:srgbClr val="006600"/>
                </a:solidFill>
              </a:rPr>
              <a:t>存储过程名</a:t>
            </a:r>
            <a:r>
              <a:rPr lang="en-US" altLang="zh-CN" dirty="0">
                <a:solidFill>
                  <a:srgbClr val="006600"/>
                </a:solidFill>
              </a:rPr>
              <a:t>&gt;[;n]</a:t>
            </a:r>
            <a:endParaRPr lang="en-US" altLang="zh-CN" dirty="0">
              <a:solidFill>
                <a:srgbClr val="006600"/>
              </a:solidFill>
            </a:endParaRPr>
          </a:p>
          <a:p>
            <a:pPr indent="457200" fontAlgn="auto">
              <a:lnSpc>
                <a:spcPct val="150000"/>
              </a:lnSpc>
              <a:spcBef>
                <a:spcPts val="0"/>
              </a:spcBef>
              <a:buNone/>
              <a:defRPr/>
            </a:pPr>
            <a:r>
              <a:rPr lang="en-US" altLang="zh-CN" dirty="0">
                <a:solidFill>
                  <a:srgbClr val="0000CC"/>
                </a:solidFill>
              </a:rPr>
              <a:t>      </a:t>
            </a:r>
            <a:r>
              <a:rPr lang="en-US" altLang="zh-CN" dirty="0">
                <a:solidFill>
                  <a:srgbClr val="006600"/>
                </a:solidFill>
              </a:rPr>
              <a:t>[&lt;@</a:t>
            </a:r>
            <a:r>
              <a:rPr lang="zh-CN" altLang="en-US" dirty="0">
                <a:solidFill>
                  <a:srgbClr val="006600"/>
                </a:solidFill>
              </a:rPr>
              <a:t>形参名</a:t>
            </a:r>
            <a:r>
              <a:rPr lang="en-US" altLang="zh-CN" dirty="0">
                <a:solidFill>
                  <a:srgbClr val="006600"/>
                </a:solidFill>
              </a:rPr>
              <a:t>&gt; &lt;</a:t>
            </a:r>
            <a:r>
              <a:rPr lang="zh-CN" altLang="en-US" dirty="0">
                <a:solidFill>
                  <a:srgbClr val="006600"/>
                </a:solidFill>
              </a:rPr>
              <a:t>数据类型</a:t>
            </a:r>
            <a:r>
              <a:rPr lang="en-US" altLang="zh-CN" dirty="0">
                <a:solidFill>
                  <a:srgbClr val="006600"/>
                </a:solidFill>
              </a:rPr>
              <a:t>1&gt;[, </a:t>
            </a:r>
            <a:r>
              <a:rPr lang="en-US" altLang="zh-CN" dirty="0">
                <a:solidFill>
                  <a:srgbClr val="006600"/>
                </a:solidFill>
                <a:latin typeface="Arial" panose="020B0604020202020204" pitchFamily="34" charset="0"/>
              </a:rPr>
              <a:t>…</a:t>
            </a:r>
            <a:r>
              <a:rPr lang="en-US" altLang="zh-CN" dirty="0">
                <a:solidFill>
                  <a:srgbClr val="006600"/>
                </a:solidFill>
              </a:rPr>
              <a:t> n]</a:t>
            </a:r>
            <a:endParaRPr lang="en-US" altLang="zh-CN" dirty="0">
              <a:solidFill>
                <a:srgbClr val="006600"/>
              </a:solidFill>
            </a:endParaRPr>
          </a:p>
          <a:p>
            <a:pPr indent="457200" fontAlgn="auto">
              <a:lnSpc>
                <a:spcPct val="150000"/>
              </a:lnSpc>
              <a:spcBef>
                <a:spcPts val="0"/>
              </a:spcBef>
              <a:buNone/>
              <a:defRPr/>
            </a:pPr>
            <a:r>
              <a:rPr lang="en-US" altLang="zh-CN" dirty="0">
                <a:solidFill>
                  <a:srgbClr val="0000CC"/>
                </a:solidFill>
              </a:rPr>
              <a:t>      </a:t>
            </a:r>
            <a:r>
              <a:rPr lang="en-US" altLang="zh-CN" dirty="0">
                <a:solidFill>
                  <a:srgbClr val="006600"/>
                </a:solidFill>
              </a:rPr>
              <a:t>[&lt;@</a:t>
            </a:r>
            <a:r>
              <a:rPr lang="zh-CN" altLang="en-US" dirty="0">
                <a:solidFill>
                  <a:srgbClr val="006600"/>
                </a:solidFill>
              </a:rPr>
              <a:t>变参名</a:t>
            </a:r>
            <a:r>
              <a:rPr lang="en-US" altLang="zh-CN" dirty="0">
                <a:solidFill>
                  <a:srgbClr val="006600"/>
                </a:solidFill>
              </a:rPr>
              <a:t>&gt; &lt;</a:t>
            </a:r>
            <a:r>
              <a:rPr lang="zh-CN" altLang="en-US" dirty="0">
                <a:solidFill>
                  <a:srgbClr val="006600"/>
                </a:solidFill>
              </a:rPr>
              <a:t>数据类型</a:t>
            </a:r>
            <a:r>
              <a:rPr lang="en-US" altLang="zh-CN" dirty="0">
                <a:solidFill>
                  <a:srgbClr val="006600"/>
                </a:solidFill>
              </a:rPr>
              <a:t>2&gt;</a:t>
            </a:r>
            <a:r>
              <a:rPr lang="en-US" altLang="zh-CN" dirty="0">
                <a:solidFill>
                  <a:srgbClr val="0000CC"/>
                </a:solidFill>
              </a:rPr>
              <a:t> </a:t>
            </a:r>
            <a:r>
              <a:rPr lang="en-US" altLang="zh-CN" dirty="0">
                <a:solidFill>
                  <a:srgbClr val="148BD4"/>
                </a:solidFill>
              </a:rPr>
              <a:t>[OUTPUT]</a:t>
            </a:r>
            <a:r>
              <a:rPr lang="en-US" altLang="zh-CN" dirty="0">
                <a:solidFill>
                  <a:srgbClr val="0000CC"/>
                </a:solidFill>
              </a:rPr>
              <a:t> </a:t>
            </a:r>
            <a:r>
              <a:rPr lang="en-US" altLang="zh-CN" dirty="0">
                <a:solidFill>
                  <a:srgbClr val="006600"/>
                </a:solidFill>
              </a:rPr>
              <a:t>[, </a:t>
            </a:r>
            <a:r>
              <a:rPr lang="en-US" altLang="zh-CN" dirty="0">
                <a:solidFill>
                  <a:srgbClr val="006600"/>
                </a:solidFill>
                <a:latin typeface="Arial" panose="020B0604020202020204" pitchFamily="34" charset="0"/>
              </a:rPr>
              <a:t>…</a:t>
            </a:r>
            <a:r>
              <a:rPr lang="en-US" altLang="zh-CN" dirty="0">
                <a:solidFill>
                  <a:srgbClr val="006600"/>
                </a:solidFill>
              </a:rPr>
              <a:t> n]</a:t>
            </a:r>
            <a:endParaRPr lang="en-US" altLang="zh-CN" dirty="0">
              <a:solidFill>
                <a:srgbClr val="006600"/>
              </a:solidFill>
            </a:endParaRPr>
          </a:p>
          <a:p>
            <a:pPr indent="457200" fontAlgn="auto">
              <a:lnSpc>
                <a:spcPct val="150000"/>
              </a:lnSpc>
              <a:spcBef>
                <a:spcPts val="0"/>
              </a:spcBef>
              <a:buNone/>
              <a:defRPr/>
            </a:pPr>
            <a:r>
              <a:rPr lang="en-US" altLang="zh-CN" dirty="0">
                <a:solidFill>
                  <a:srgbClr val="148BD4"/>
                </a:solidFill>
              </a:rPr>
              <a:t>      [FOR REPLICATION]</a:t>
            </a:r>
            <a:endParaRPr lang="en-US" altLang="zh-CN" dirty="0">
              <a:solidFill>
                <a:srgbClr val="148BD4"/>
              </a:solidFill>
            </a:endParaRPr>
          </a:p>
          <a:p>
            <a:pPr indent="457200" fontAlgn="auto">
              <a:lnSpc>
                <a:spcPct val="150000"/>
              </a:lnSpc>
              <a:spcBef>
                <a:spcPts val="0"/>
              </a:spcBef>
              <a:buNone/>
              <a:defRPr/>
            </a:pPr>
            <a:r>
              <a:rPr lang="en-US" altLang="zh-CN" dirty="0">
                <a:solidFill>
                  <a:srgbClr val="148BD4"/>
                </a:solidFill>
              </a:rPr>
              <a:t>    AS</a:t>
            </a:r>
            <a:endParaRPr lang="en-US" altLang="zh-CN" dirty="0">
              <a:solidFill>
                <a:srgbClr val="0000CC"/>
              </a:solidFill>
            </a:endParaRPr>
          </a:p>
          <a:p>
            <a:pPr indent="457200" fontAlgn="auto">
              <a:lnSpc>
                <a:spcPct val="150000"/>
              </a:lnSpc>
              <a:spcBef>
                <a:spcPts val="0"/>
              </a:spcBef>
              <a:buNone/>
              <a:defRPr/>
            </a:pPr>
            <a:r>
              <a:rPr lang="en-US" altLang="zh-CN" dirty="0">
                <a:solidFill>
                  <a:srgbClr val="0000CC"/>
                </a:solidFill>
              </a:rPr>
              <a:t>      </a:t>
            </a:r>
            <a:r>
              <a:rPr lang="en-US" altLang="zh-CN" dirty="0">
                <a:solidFill>
                  <a:srgbClr val="006600"/>
                </a:solidFill>
              </a:rPr>
              <a:t>&lt;T-SQL</a:t>
            </a:r>
            <a:r>
              <a:rPr lang="zh-CN" altLang="en-US" dirty="0">
                <a:solidFill>
                  <a:srgbClr val="006600"/>
                </a:solidFill>
              </a:rPr>
              <a:t>语句</a:t>
            </a:r>
            <a:r>
              <a:rPr lang="en-US" altLang="zh-CN" dirty="0">
                <a:solidFill>
                  <a:srgbClr val="006600"/>
                </a:solidFill>
              </a:rPr>
              <a:t>&gt;|&lt;</a:t>
            </a:r>
            <a:r>
              <a:rPr lang="zh-CN" altLang="en-US" dirty="0">
                <a:solidFill>
                  <a:srgbClr val="006600"/>
                </a:solidFill>
              </a:rPr>
              <a:t>语句块</a:t>
            </a:r>
            <a:r>
              <a:rPr lang="en-US" altLang="zh-CN" dirty="0">
                <a:solidFill>
                  <a:srgbClr val="006600"/>
                </a:solidFill>
              </a:rPr>
              <a:t>&gt;</a:t>
            </a:r>
            <a:endParaRPr lang="en-US" altLang="zh-CN" dirty="0">
              <a:solidFill>
                <a:srgbClr val="006600"/>
              </a:solidFill>
            </a:endParaRPr>
          </a:p>
          <a:p>
            <a:pPr indent="457200" fontAlgn="auto">
              <a:lnSpc>
                <a:spcPct val="150000"/>
              </a:lnSpc>
              <a:spcBef>
                <a:spcPts val="0"/>
              </a:spcBef>
              <a:buNone/>
              <a:defRPr/>
            </a:pPr>
            <a:endParaRPr lang="en-US" altLang="zh-CN" dirty="0">
              <a:solidFill>
                <a:srgbClr val="006600"/>
              </a:solidFill>
            </a:endParaRPr>
          </a:p>
          <a:p>
            <a:pPr indent="457200" fontAlgn="auto">
              <a:lnSpc>
                <a:spcPct val="150000"/>
              </a:lnSpc>
              <a:spcBef>
                <a:spcPts val="0"/>
              </a:spcBef>
              <a:buNone/>
              <a:defRPr/>
            </a:pPr>
            <a:r>
              <a:rPr lang="en-US" altLang="zh-CN" dirty="0"/>
              <a:t> </a:t>
            </a:r>
            <a:r>
              <a:rPr lang="zh-CN" altLang="en-US" dirty="0">
                <a:solidFill>
                  <a:srgbClr val="006600"/>
                </a:solidFill>
              </a:rPr>
              <a:t>例</a:t>
            </a:r>
            <a:r>
              <a:rPr lang="en-US" altLang="zh-CN" dirty="0">
                <a:solidFill>
                  <a:srgbClr val="006600"/>
                </a:solidFill>
              </a:rPr>
              <a:t>8.15</a:t>
            </a:r>
            <a:r>
              <a:rPr lang="en-US" altLang="zh-CN" dirty="0"/>
              <a:t> </a:t>
            </a:r>
            <a:r>
              <a:rPr lang="zh-CN" altLang="en-US" dirty="0"/>
              <a:t>将存储过程修改为一个输入参数（学生姓名）和两个输出参数（总成绩和平均成绩）。</a:t>
            </a:r>
            <a:endParaRPr lang="zh-CN" altLang="en-US" dirty="0"/>
          </a:p>
          <a:p>
            <a:pPr indent="457200" fontAlgn="auto">
              <a:lnSpc>
                <a:spcPct val="150000"/>
              </a:lnSpc>
              <a:spcBef>
                <a:spcPts val="0"/>
              </a:spcBef>
              <a:buNone/>
              <a:defRPr/>
            </a:pPr>
            <a:r>
              <a:rPr lang="en-US" altLang="zh-CN" dirty="0"/>
              <a:t>ALTER PROCEDURE PS_GRADE @S_NAME CHAR(8), </a:t>
            </a:r>
            <a:endParaRPr lang="en-US" altLang="zh-CN" dirty="0"/>
          </a:p>
          <a:p>
            <a:pPr indent="457200" fontAlgn="auto">
              <a:lnSpc>
                <a:spcPct val="150000"/>
              </a:lnSpc>
              <a:spcBef>
                <a:spcPts val="0"/>
              </a:spcBef>
              <a:buNone/>
              <a:defRPr/>
            </a:pPr>
            <a:r>
              <a:rPr lang="en-US" altLang="zh-CN" dirty="0"/>
              <a:t>@S_AVG REAL OUTPUT,@S_SUM INT OUTPUT</a:t>
            </a:r>
            <a:endParaRPr lang="en-US" altLang="zh-CN" dirty="0"/>
          </a:p>
          <a:p>
            <a:pPr indent="457200" fontAlgn="auto">
              <a:lnSpc>
                <a:spcPct val="150000"/>
              </a:lnSpc>
              <a:spcBef>
                <a:spcPts val="0"/>
              </a:spcBef>
              <a:buNone/>
              <a:defRPr/>
            </a:pPr>
            <a:r>
              <a:rPr lang="en-US" altLang="zh-CN" dirty="0"/>
              <a:t>AS</a:t>
            </a:r>
            <a:endParaRPr lang="en-US" altLang="zh-CN" dirty="0"/>
          </a:p>
          <a:p>
            <a:pPr indent="457200" fontAlgn="auto">
              <a:lnSpc>
                <a:spcPct val="150000"/>
              </a:lnSpc>
              <a:spcBef>
                <a:spcPts val="0"/>
              </a:spcBef>
              <a:buNone/>
              <a:defRPr/>
            </a:pPr>
            <a:r>
              <a:rPr lang="en-US" altLang="zh-CN" dirty="0"/>
              <a:t>      SELECT @S_AVG=AVG(GRADE),@S_SUM=SUM(GRADE) </a:t>
            </a:r>
            <a:endParaRPr lang="en-US" altLang="zh-CN" dirty="0"/>
          </a:p>
          <a:p>
            <a:pPr indent="457200" fontAlgn="auto">
              <a:lnSpc>
                <a:spcPct val="150000"/>
              </a:lnSpc>
              <a:spcBef>
                <a:spcPts val="0"/>
              </a:spcBef>
              <a:buNone/>
              <a:defRPr/>
            </a:pPr>
            <a:r>
              <a:rPr lang="en-US" altLang="zh-CN" dirty="0"/>
              <a:t>      FROM S JOIN SC  ON S.SNO=SC.SNO AND   SNAME=@S_NAME</a:t>
            </a:r>
            <a:endParaRPr lang="en-US" altLang="zh-CN" dirty="0"/>
          </a:p>
        </p:txBody>
      </p:sp>
      <p:sp>
        <p:nvSpPr>
          <p:cNvPr id="4" name="日期占位符 3"/>
          <p:cNvSpPr>
            <a:spLocks noGrp="1"/>
          </p:cNvSpPr>
          <p:nvPr>
            <p:ph type="dt" sz="half" idx="10"/>
          </p:nvPr>
        </p:nvSpPr>
        <p:spPr/>
        <p:txBody>
          <a:bodyPr/>
          <a:lstStyle/>
          <a:p>
            <a:pPr>
              <a:defRPr/>
            </a:pPr>
            <a:fld id="{E84D82CB-7BBC-4175-BD0E-CD7E5F0307FC}"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102B2A-1DE9-4E55-902C-05A27B89071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2351089" y="-100013"/>
            <a:ext cx="7793037" cy="795338"/>
          </a:xfrm>
          <a:noFill/>
        </p:spPr>
        <p:txBody>
          <a:bodyPr/>
          <a:lstStyle/>
          <a:p>
            <a:r>
              <a:rPr lang="en-US" altLang="zh-CN" sz="3600"/>
              <a:t> </a:t>
            </a:r>
            <a:r>
              <a:rPr lang="zh-CN" altLang="en-US" sz="3600"/>
              <a:t>管理存储过程 </a:t>
            </a:r>
            <a:r>
              <a:rPr lang="en-US" altLang="zh-CN" sz="3600"/>
              <a:t>(3)</a:t>
            </a:r>
            <a:endParaRPr lang="en-US" altLang="zh-CN" sz="3600"/>
          </a:p>
        </p:txBody>
      </p:sp>
      <p:sp>
        <p:nvSpPr>
          <p:cNvPr id="25604" name="Rectangle 2"/>
          <p:cNvSpPr>
            <a:spLocks noGrp="1" noChangeArrowheads="1"/>
          </p:cNvSpPr>
          <p:nvPr>
            <p:ph idx="1"/>
          </p:nvPr>
        </p:nvSpPr>
        <p:spPr>
          <a:xfrm>
            <a:off x="833120" y="821055"/>
            <a:ext cx="10861040" cy="5739130"/>
          </a:xfrm>
        </p:spPr>
        <p:txBody>
          <a:bodyPr rtlCol="0">
            <a:normAutofit fontScale="45000" lnSpcReduction="20000"/>
          </a:bodyPr>
          <a:lstStyle/>
          <a:p>
            <a:pPr indent="457200" fontAlgn="auto">
              <a:lnSpc>
                <a:spcPct val="150000"/>
              </a:lnSpc>
              <a:spcBef>
                <a:spcPts val="0"/>
              </a:spcBef>
              <a:buClr>
                <a:schemeClr val="hlink"/>
              </a:buClr>
              <a:buSzPct val="95000"/>
              <a:buFont typeface="Wingdings" panose="05000000000000000000" pitchFamily="2" charset="2"/>
              <a:buChar char="v"/>
              <a:defRPr/>
            </a:pPr>
            <a:r>
              <a:rPr lang="zh-CN" altLang="en-US" sz="3200" dirty="0">
                <a:solidFill>
                  <a:srgbClr val="148BD4"/>
                </a:solidFill>
              </a:rPr>
              <a:t>删除存储过程</a:t>
            </a:r>
            <a:endParaRPr lang="zh-CN" altLang="en-US" sz="2400" dirty="0">
              <a:solidFill>
                <a:srgbClr val="0000CC"/>
              </a:solidFill>
            </a:endParaRPr>
          </a:p>
          <a:p>
            <a:pPr indent="457200" fontAlgn="auto">
              <a:lnSpc>
                <a:spcPct val="150000"/>
              </a:lnSpc>
              <a:spcBef>
                <a:spcPts val="0"/>
              </a:spcBef>
              <a:buNone/>
              <a:defRPr/>
            </a:pPr>
            <a:r>
              <a:rPr lang="en-US" altLang="zh-CN" dirty="0">
                <a:solidFill>
                  <a:srgbClr val="E24747"/>
                </a:solidFill>
              </a:rPr>
              <a:t>(1) </a:t>
            </a:r>
            <a:r>
              <a:rPr lang="zh-CN" altLang="en-US" dirty="0">
                <a:solidFill>
                  <a:srgbClr val="E24747"/>
                </a:solidFill>
              </a:rPr>
              <a:t>利用</a:t>
            </a:r>
            <a:r>
              <a:rPr lang="en-US" altLang="zh-CN" dirty="0">
                <a:solidFill>
                  <a:srgbClr val="E24747"/>
                </a:solidFill>
              </a:rPr>
              <a:t>SSMS</a:t>
            </a:r>
            <a:r>
              <a:rPr lang="zh-CN" altLang="en-US" dirty="0">
                <a:solidFill>
                  <a:srgbClr val="E24747"/>
                </a:solidFill>
              </a:rPr>
              <a:t>图形方式</a:t>
            </a:r>
            <a:endParaRPr lang="zh-CN" altLang="en-US" dirty="0">
              <a:solidFill>
                <a:srgbClr val="660066"/>
              </a:solidFill>
            </a:endParaRPr>
          </a:p>
          <a:p>
            <a:pPr indent="457200" fontAlgn="auto">
              <a:lnSpc>
                <a:spcPct val="150000"/>
              </a:lnSpc>
              <a:spcBef>
                <a:spcPts val="0"/>
              </a:spcBef>
              <a:buNone/>
              <a:defRPr/>
            </a:pPr>
            <a:r>
              <a:rPr lang="zh-CN" altLang="en-US" dirty="0"/>
              <a:t>删除存储过程的步骤如下：</a:t>
            </a:r>
            <a:endParaRPr lang="zh-CN" altLang="en-US" dirty="0"/>
          </a:p>
          <a:p>
            <a:pPr indent="457200" fontAlgn="auto">
              <a:lnSpc>
                <a:spcPct val="150000"/>
              </a:lnSpc>
              <a:spcBef>
                <a:spcPts val="0"/>
              </a:spcBef>
              <a:buNone/>
              <a:defRPr/>
            </a:pPr>
            <a:r>
              <a:rPr lang="zh-CN" altLang="en-US" dirty="0"/>
              <a:t>① 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中，展开要删除存储过程的数据库。</a:t>
            </a:r>
            <a:endParaRPr lang="zh-CN" altLang="en-US" dirty="0"/>
          </a:p>
          <a:p>
            <a:pPr indent="457200" fontAlgn="auto">
              <a:lnSpc>
                <a:spcPct val="150000"/>
              </a:lnSpc>
              <a:spcBef>
                <a:spcPts val="0"/>
              </a:spcBef>
              <a:buNone/>
              <a:defRPr/>
            </a:pPr>
            <a:r>
              <a:rPr lang="zh-CN" altLang="en-US" dirty="0"/>
              <a:t>② 依次展开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、存储过程所属的数据库以及</a:t>
            </a:r>
            <a:r>
              <a:rPr lang="zh-CN" altLang="en-US" dirty="0">
                <a:latin typeface="Arial" panose="020B0604020202020204" pitchFamily="34" charset="0"/>
              </a:rPr>
              <a:t>“</a:t>
            </a:r>
            <a:r>
              <a:rPr lang="zh-CN" altLang="en-US" dirty="0"/>
              <a:t>可编程性</a:t>
            </a:r>
            <a:r>
              <a:rPr lang="zh-CN" altLang="en-US" dirty="0">
                <a:latin typeface="Arial" panose="020B0604020202020204" pitchFamily="34" charset="0"/>
              </a:rPr>
              <a:t>”</a:t>
            </a:r>
            <a:r>
              <a:rPr lang="zh-CN" altLang="en-US" dirty="0"/>
              <a:t>。</a:t>
            </a:r>
            <a:endParaRPr lang="zh-CN" altLang="en-US" dirty="0"/>
          </a:p>
          <a:p>
            <a:pPr indent="457200" fontAlgn="auto">
              <a:lnSpc>
                <a:spcPct val="150000"/>
              </a:lnSpc>
              <a:spcBef>
                <a:spcPts val="0"/>
              </a:spcBef>
              <a:buNone/>
              <a:defRPr/>
            </a:pPr>
            <a:r>
              <a:rPr lang="zh-CN" altLang="en-US" dirty="0"/>
              <a:t>③ 展开</a:t>
            </a:r>
            <a:r>
              <a:rPr lang="zh-CN" altLang="en-US" dirty="0">
                <a:latin typeface="Arial" panose="020B0604020202020204" pitchFamily="34" charset="0"/>
              </a:rPr>
              <a:t>“</a:t>
            </a:r>
            <a:r>
              <a:rPr lang="zh-CN" altLang="en-US" dirty="0"/>
              <a:t>存储过程</a:t>
            </a:r>
            <a:r>
              <a:rPr lang="zh-CN" altLang="en-US" dirty="0">
                <a:latin typeface="Arial" panose="020B0604020202020204" pitchFamily="34" charset="0"/>
              </a:rPr>
              <a:t>”</a:t>
            </a:r>
            <a:r>
              <a:rPr lang="zh-CN" altLang="en-US" dirty="0"/>
              <a:t>，右击要删除的存储过程，在弹出的快捷菜单中选择</a:t>
            </a:r>
            <a:r>
              <a:rPr lang="zh-CN" altLang="en-US" dirty="0">
                <a:latin typeface="Arial" panose="020B0604020202020204" pitchFamily="34" charset="0"/>
              </a:rPr>
              <a:t>“</a:t>
            </a:r>
            <a:r>
              <a:rPr lang="zh-CN" altLang="en-US" dirty="0"/>
              <a:t>删除</a:t>
            </a:r>
            <a:r>
              <a:rPr lang="zh-CN" altLang="en-US" dirty="0">
                <a:latin typeface="Arial" panose="020B0604020202020204" pitchFamily="34" charset="0"/>
              </a:rPr>
              <a:t>”</a:t>
            </a:r>
            <a:r>
              <a:rPr lang="zh-CN" altLang="en-US" dirty="0"/>
              <a:t>菜单项，出现</a:t>
            </a:r>
            <a:r>
              <a:rPr lang="zh-CN" altLang="en-US" dirty="0">
                <a:latin typeface="Arial" panose="020B0604020202020204" pitchFamily="34" charset="0"/>
              </a:rPr>
              <a:t>“</a:t>
            </a:r>
            <a:r>
              <a:rPr lang="zh-CN" altLang="en-US" dirty="0"/>
              <a:t>删除对象</a:t>
            </a:r>
            <a:r>
              <a:rPr lang="zh-CN" altLang="en-US" dirty="0">
                <a:latin typeface="Arial" panose="020B0604020202020204" pitchFamily="34" charset="0"/>
              </a:rPr>
              <a:t>”</a:t>
            </a:r>
            <a:r>
              <a:rPr lang="zh-CN" altLang="en-US" dirty="0"/>
              <a:t>对话框，单击</a:t>
            </a:r>
            <a:r>
              <a:rPr lang="zh-CN" altLang="en-US" dirty="0">
                <a:latin typeface="Arial" panose="020B0604020202020204" pitchFamily="34" charset="0"/>
              </a:rPr>
              <a:t>“</a:t>
            </a:r>
            <a:r>
              <a:rPr lang="zh-CN" altLang="en-US" dirty="0"/>
              <a:t>确定</a:t>
            </a:r>
            <a:r>
              <a:rPr lang="zh-CN" altLang="en-US" dirty="0">
                <a:latin typeface="Arial" panose="020B0604020202020204" pitchFamily="34" charset="0"/>
              </a:rPr>
              <a:t>”</a:t>
            </a:r>
            <a:r>
              <a:rPr lang="zh-CN" altLang="en-US" dirty="0"/>
              <a:t>按钮即可。</a:t>
            </a:r>
            <a:endParaRPr lang="zh-CN" altLang="en-US" dirty="0"/>
          </a:p>
          <a:p>
            <a:pPr indent="457200" fontAlgn="auto">
              <a:lnSpc>
                <a:spcPct val="150000"/>
              </a:lnSpc>
              <a:spcBef>
                <a:spcPts val="0"/>
              </a:spcBef>
              <a:buNone/>
              <a:defRPr/>
            </a:pPr>
            <a:r>
              <a:rPr lang="zh-CN" altLang="en-US" dirty="0">
                <a:solidFill>
                  <a:srgbClr val="E24747"/>
                </a:solidFill>
              </a:rPr>
              <a:t> </a:t>
            </a:r>
            <a:r>
              <a:rPr lang="en-US" altLang="zh-CN" dirty="0">
                <a:solidFill>
                  <a:srgbClr val="E24747"/>
                </a:solidFill>
              </a:rPr>
              <a:t>(2) </a:t>
            </a:r>
            <a:r>
              <a:rPr lang="zh-CN" altLang="en-US" dirty="0">
                <a:solidFill>
                  <a:srgbClr val="E24747"/>
                </a:solidFill>
              </a:rPr>
              <a:t>使用</a:t>
            </a:r>
            <a:r>
              <a:rPr lang="en-US" altLang="zh-CN" dirty="0">
                <a:solidFill>
                  <a:srgbClr val="E24747"/>
                </a:solidFill>
              </a:rPr>
              <a:t>T-SQL</a:t>
            </a:r>
            <a:r>
              <a:rPr lang="zh-CN" altLang="en-US" dirty="0">
                <a:solidFill>
                  <a:srgbClr val="E24747"/>
                </a:solidFill>
              </a:rPr>
              <a:t>语句</a:t>
            </a:r>
            <a:endParaRPr lang="zh-CN" altLang="en-US" dirty="0">
              <a:solidFill>
                <a:srgbClr val="660066"/>
              </a:solidFill>
            </a:endParaRPr>
          </a:p>
          <a:p>
            <a:pPr indent="457200" fontAlgn="auto">
              <a:lnSpc>
                <a:spcPct val="150000"/>
              </a:lnSpc>
              <a:spcBef>
                <a:spcPts val="0"/>
              </a:spcBef>
              <a:spcAft>
                <a:spcPct val="20000"/>
              </a:spcAft>
              <a:buFont typeface="Wingdings" panose="05000000000000000000" pitchFamily="2" charset="2"/>
              <a:buNone/>
              <a:defRPr/>
            </a:pPr>
            <a:r>
              <a:rPr lang="zh-CN" altLang="en-US" dirty="0">
                <a:solidFill>
                  <a:srgbClr val="C00000"/>
                </a:solidFill>
              </a:rPr>
              <a:t>     </a:t>
            </a:r>
            <a:r>
              <a:rPr lang="en-US" altLang="zh-CN" dirty="0">
                <a:solidFill>
                  <a:srgbClr val="C00000"/>
                </a:solidFill>
              </a:rPr>
              <a:t>DROP PROCEDURE&lt;</a:t>
            </a:r>
            <a:r>
              <a:rPr lang="zh-CN" altLang="en-US" dirty="0">
                <a:solidFill>
                  <a:srgbClr val="C00000"/>
                </a:solidFill>
              </a:rPr>
              <a:t>存储过程名</a:t>
            </a:r>
            <a:r>
              <a:rPr lang="en-US" altLang="zh-CN" dirty="0">
                <a:solidFill>
                  <a:srgbClr val="C00000"/>
                </a:solidFill>
              </a:rPr>
              <a:t>&gt;[, </a:t>
            </a:r>
            <a:r>
              <a:rPr lang="en-US" altLang="zh-CN" dirty="0">
                <a:solidFill>
                  <a:srgbClr val="C00000"/>
                </a:solidFill>
                <a:latin typeface="Arial" panose="020B0604020202020204" pitchFamily="34" charset="0"/>
              </a:rPr>
              <a:t>…</a:t>
            </a:r>
            <a:r>
              <a:rPr lang="en-US" altLang="zh-CN" dirty="0">
                <a:solidFill>
                  <a:srgbClr val="C00000"/>
                </a:solidFill>
              </a:rPr>
              <a:t> n] </a:t>
            </a:r>
            <a:endParaRPr lang="en-US" altLang="zh-CN" dirty="0">
              <a:solidFill>
                <a:srgbClr val="993300"/>
              </a:solidFill>
            </a:endParaRPr>
          </a:p>
          <a:p>
            <a:pPr indent="457200" fontAlgn="auto">
              <a:lnSpc>
                <a:spcPct val="150000"/>
              </a:lnSpc>
              <a:spcBef>
                <a:spcPts val="0"/>
              </a:spcBef>
              <a:buNone/>
              <a:defRPr/>
            </a:pPr>
            <a:r>
              <a:rPr lang="zh-CN" altLang="en-US" dirty="0">
                <a:solidFill>
                  <a:srgbClr val="006600"/>
                </a:solidFill>
              </a:rPr>
              <a:t>例</a:t>
            </a:r>
            <a:r>
              <a:rPr lang="en-US" altLang="zh-CN" dirty="0">
                <a:solidFill>
                  <a:srgbClr val="006600"/>
                </a:solidFill>
              </a:rPr>
              <a:t>8.17</a:t>
            </a:r>
            <a:r>
              <a:rPr lang="en-US" altLang="zh-CN" dirty="0"/>
              <a:t> </a:t>
            </a:r>
            <a:r>
              <a:rPr lang="zh-CN" altLang="en-US" dirty="0"/>
              <a:t>删除存储过程</a:t>
            </a:r>
            <a:r>
              <a:rPr lang="en-US" altLang="zh-CN" dirty="0"/>
              <a:t>SC_GRADE</a:t>
            </a:r>
            <a:endParaRPr lang="en-US" altLang="zh-CN" dirty="0"/>
          </a:p>
          <a:p>
            <a:pPr indent="457200" fontAlgn="auto">
              <a:lnSpc>
                <a:spcPct val="150000"/>
              </a:lnSpc>
              <a:spcBef>
                <a:spcPts val="0"/>
              </a:spcBef>
              <a:buNone/>
              <a:defRPr/>
            </a:pPr>
            <a:r>
              <a:rPr lang="en-US" altLang="zh-CN" dirty="0"/>
              <a:t>USE JXGL</a:t>
            </a:r>
            <a:endParaRPr lang="en-US" altLang="zh-CN" dirty="0"/>
          </a:p>
          <a:p>
            <a:pPr indent="457200" fontAlgn="auto">
              <a:lnSpc>
                <a:spcPct val="150000"/>
              </a:lnSpc>
              <a:spcBef>
                <a:spcPts val="0"/>
              </a:spcBef>
              <a:buNone/>
              <a:defRPr/>
            </a:pPr>
            <a:r>
              <a:rPr lang="en-US" altLang="zh-CN" dirty="0"/>
              <a:t>GO</a:t>
            </a:r>
            <a:endParaRPr lang="en-US" altLang="zh-CN" dirty="0"/>
          </a:p>
          <a:p>
            <a:pPr indent="457200" fontAlgn="auto">
              <a:lnSpc>
                <a:spcPct val="150000"/>
              </a:lnSpc>
              <a:spcBef>
                <a:spcPts val="0"/>
              </a:spcBef>
              <a:buNone/>
              <a:defRPr/>
            </a:pPr>
            <a:r>
              <a:rPr lang="en-US" altLang="zh-CN" dirty="0"/>
              <a:t>DROP PROCEDURE SC_GRADE</a:t>
            </a:r>
            <a:endParaRPr lang="en-US" altLang="zh-CN" dirty="0"/>
          </a:p>
          <a:p>
            <a:pPr indent="457200" fontAlgn="auto">
              <a:lnSpc>
                <a:spcPct val="150000"/>
              </a:lnSpc>
              <a:spcBef>
                <a:spcPts val="0"/>
              </a:spcBef>
              <a:buNone/>
              <a:defRPr/>
            </a:pPr>
            <a:r>
              <a:rPr lang="en-US" altLang="zh-CN" dirty="0"/>
              <a:t>GO</a:t>
            </a:r>
            <a:endParaRPr lang="en-US" altLang="zh-CN" dirty="0"/>
          </a:p>
        </p:txBody>
      </p:sp>
      <p:sp>
        <p:nvSpPr>
          <p:cNvPr id="4" name="日期占位符 3"/>
          <p:cNvSpPr>
            <a:spLocks noGrp="1"/>
          </p:cNvSpPr>
          <p:nvPr>
            <p:ph type="dt" sz="half" idx="10"/>
          </p:nvPr>
        </p:nvSpPr>
        <p:spPr/>
        <p:txBody>
          <a:bodyPr/>
          <a:lstStyle/>
          <a:p>
            <a:pPr>
              <a:defRPr/>
            </a:pPr>
            <a:fld id="{92E9F87F-58E2-4117-8B42-3B20FF0EFC51}"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6355E1-9413-49AE-B4AD-9CA2D6A7F294}"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92313" y="-26988"/>
            <a:ext cx="8153400" cy="731838"/>
          </a:xfrm>
        </p:spPr>
        <p:txBody>
          <a:bodyPr/>
          <a:lstStyle/>
          <a:p>
            <a:r>
              <a:rPr lang="zh-CN" altLang="en-US" sz="3600"/>
              <a:t>常用存储过程类型总结</a:t>
            </a:r>
            <a:r>
              <a:rPr lang="en-US" altLang="zh-CN" sz="3600"/>
              <a:t>(1)</a:t>
            </a:r>
            <a:endParaRPr lang="en-US" altLang="zh-CN" sz="3600"/>
          </a:p>
        </p:txBody>
      </p:sp>
      <p:sp>
        <p:nvSpPr>
          <p:cNvPr id="41987" name="Rectangle 3"/>
          <p:cNvSpPr>
            <a:spLocks noGrp="1" noChangeArrowheads="1"/>
          </p:cNvSpPr>
          <p:nvPr>
            <p:ph idx="1"/>
          </p:nvPr>
        </p:nvSpPr>
        <p:spPr>
          <a:xfrm>
            <a:off x="995680" y="949961"/>
            <a:ext cx="10972800" cy="4525963"/>
          </a:xfrm>
        </p:spPr>
        <p:txBody>
          <a:bodyPr/>
          <a:lstStyle/>
          <a:p>
            <a:pPr>
              <a:buFont typeface="Wingdings" panose="05000000000000000000" pitchFamily="2" charset="2"/>
              <a:buNone/>
            </a:pPr>
            <a:r>
              <a:rPr lang="zh-CN" altLang="en-US" sz="2200" dirty="0">
                <a:solidFill>
                  <a:srgbClr val="E24747"/>
                </a:solidFill>
              </a:rPr>
              <a:t>例</a:t>
            </a:r>
            <a:r>
              <a:rPr lang="en-US" altLang="zh-CN" sz="2200" dirty="0">
                <a:solidFill>
                  <a:srgbClr val="E24747"/>
                </a:solidFill>
              </a:rPr>
              <a:t>1 </a:t>
            </a:r>
            <a:r>
              <a:rPr lang="zh-CN" altLang="en-US" sz="2200" dirty="0">
                <a:solidFill>
                  <a:srgbClr val="148BD4"/>
                </a:solidFill>
              </a:rPr>
              <a:t>只返回单一记录集的存储过程。</a:t>
            </a:r>
            <a:endParaRPr lang="zh-CN" altLang="en-US" sz="2200" dirty="0">
              <a:solidFill>
                <a:srgbClr val="0000CC"/>
              </a:solidFill>
            </a:endParaRPr>
          </a:p>
          <a:p>
            <a:pPr>
              <a:buFont typeface="Wingdings" panose="05000000000000000000" pitchFamily="2" charset="2"/>
              <a:buNone/>
            </a:pPr>
            <a:r>
              <a:rPr lang="en-US" altLang="zh-CN" sz="2200" dirty="0"/>
              <a:t>create procedure </a:t>
            </a:r>
            <a:r>
              <a:rPr lang="en-US" altLang="zh-CN" sz="2200" dirty="0" err="1"/>
              <a:t>student_info</a:t>
            </a:r>
            <a:br>
              <a:rPr lang="en-US" altLang="zh-CN" sz="2200" dirty="0"/>
            </a:br>
            <a:r>
              <a:rPr lang="en-US" altLang="zh-CN" sz="2200" dirty="0"/>
              <a:t>      as</a:t>
            </a:r>
            <a:br>
              <a:rPr lang="en-US" altLang="zh-CN" sz="2200" dirty="0"/>
            </a:br>
            <a:r>
              <a:rPr lang="en-US" altLang="zh-CN" sz="2200" dirty="0"/>
              <a:t>       select * from S</a:t>
            </a:r>
            <a:br>
              <a:rPr lang="en-US" altLang="zh-CN" sz="2200" dirty="0"/>
            </a:br>
            <a:r>
              <a:rPr lang="en-US" altLang="zh-CN" sz="2200" dirty="0"/>
              <a:t>       go</a:t>
            </a:r>
            <a:endParaRPr lang="en-US" altLang="zh-CN" sz="2200" dirty="0"/>
          </a:p>
          <a:p>
            <a:pPr>
              <a:buFont typeface="Wingdings" panose="05000000000000000000" pitchFamily="2" charset="2"/>
              <a:buNone/>
            </a:pPr>
            <a:br>
              <a:rPr lang="en-US" altLang="zh-CN" sz="2200" dirty="0"/>
            </a:br>
            <a:r>
              <a:rPr lang="en-US" altLang="zh-CN" sz="2200" dirty="0"/>
              <a:t>      </a:t>
            </a:r>
            <a:r>
              <a:rPr lang="en-US" altLang="zh-CN" sz="2200" b="1" dirty="0">
                <a:solidFill>
                  <a:srgbClr val="0070C0"/>
                </a:solidFill>
              </a:rPr>
              <a:t>exec  </a:t>
            </a:r>
            <a:r>
              <a:rPr lang="en-US" altLang="zh-CN" sz="2200" b="1" dirty="0" err="1">
                <a:solidFill>
                  <a:srgbClr val="0070C0"/>
                </a:solidFill>
              </a:rPr>
              <a:t>student_info</a:t>
            </a:r>
            <a:endParaRPr lang="en-US" altLang="zh-CN" sz="2200" b="1" dirty="0">
              <a:solidFill>
                <a:srgbClr val="0070C0"/>
              </a:solidFill>
            </a:endParaRPr>
          </a:p>
          <a:p>
            <a:pPr>
              <a:buFont typeface="Wingdings" panose="05000000000000000000" pitchFamily="2" charset="2"/>
              <a:buNone/>
            </a:pPr>
            <a:endParaRPr lang="en-US" altLang="zh-CN" sz="2200" dirty="0"/>
          </a:p>
          <a:p>
            <a:pPr>
              <a:buFont typeface="Wingdings" panose="05000000000000000000" pitchFamily="2" charset="2"/>
              <a:buNone/>
            </a:pPr>
            <a:endParaRPr lang="en-US" altLang="zh-CN" sz="2200" dirty="0"/>
          </a:p>
        </p:txBody>
      </p:sp>
      <p:sp>
        <p:nvSpPr>
          <p:cNvPr id="4" name="日期占位符 3"/>
          <p:cNvSpPr>
            <a:spLocks noGrp="1"/>
          </p:cNvSpPr>
          <p:nvPr>
            <p:ph type="dt" sz="half" idx="10"/>
          </p:nvPr>
        </p:nvSpPr>
        <p:spPr/>
        <p:txBody>
          <a:bodyPr/>
          <a:lstStyle/>
          <a:p>
            <a:pPr>
              <a:defRPr/>
            </a:pPr>
            <a:fld id="{8AB72CE9-F326-4D64-B302-4298AB17B226}"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C8036B-0AF7-424A-9BEA-E1D2DD39BC2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a:xfrm>
            <a:off x="1992313" y="-26988"/>
            <a:ext cx="8153400" cy="731838"/>
          </a:xfrm>
          <a:noFill/>
        </p:spPr>
        <p:txBody>
          <a:bodyPr/>
          <a:lstStyle/>
          <a:p>
            <a:r>
              <a:rPr lang="zh-CN" altLang="en-US" sz="3600"/>
              <a:t>常用存储过程类型总结</a:t>
            </a:r>
            <a:r>
              <a:rPr lang="en-US" altLang="zh-CN" sz="3600"/>
              <a:t>(2)</a:t>
            </a:r>
            <a:endParaRPr lang="en-US" altLang="zh-CN" sz="3600"/>
          </a:p>
        </p:txBody>
      </p:sp>
      <p:sp>
        <p:nvSpPr>
          <p:cNvPr id="27652" name="Rectangle 3"/>
          <p:cNvSpPr>
            <a:spLocks noGrp="1" noChangeArrowheads="1"/>
          </p:cNvSpPr>
          <p:nvPr>
            <p:ph idx="1"/>
          </p:nvPr>
        </p:nvSpPr>
        <p:spPr>
          <a:xfrm>
            <a:off x="1421449" y="704850"/>
            <a:ext cx="10069511" cy="5688013"/>
          </a:xfrm>
        </p:spPr>
        <p:txBody>
          <a:bodyPr rtlCol="0">
            <a:normAutofit fontScale="42500" lnSpcReduction="20000"/>
          </a:bodyPr>
          <a:lstStyle/>
          <a:p>
            <a:pPr indent="0" fontAlgn="auto">
              <a:lnSpc>
                <a:spcPct val="150000"/>
              </a:lnSpc>
              <a:spcBef>
                <a:spcPts val="0"/>
              </a:spcBef>
              <a:buNone/>
              <a:defRPr/>
            </a:pPr>
            <a:r>
              <a:rPr lang="zh-CN" altLang="en-US" dirty="0">
                <a:solidFill>
                  <a:srgbClr val="E24747"/>
                </a:solidFill>
              </a:rPr>
              <a:t>例</a:t>
            </a:r>
            <a:r>
              <a:rPr lang="en-US" altLang="zh-CN" dirty="0">
                <a:solidFill>
                  <a:srgbClr val="E24747"/>
                </a:solidFill>
              </a:rPr>
              <a:t>2  </a:t>
            </a:r>
            <a:r>
              <a:rPr lang="zh-CN" altLang="en-US" dirty="0">
                <a:solidFill>
                  <a:srgbClr val="148BD4"/>
                </a:solidFill>
              </a:rPr>
              <a:t>向存储过程中传递参数。</a:t>
            </a:r>
            <a:endParaRPr lang="zh-CN" altLang="en-US" dirty="0">
              <a:solidFill>
                <a:srgbClr val="148BD4"/>
              </a:solidFill>
            </a:endParaRPr>
          </a:p>
          <a:p>
            <a:pPr indent="0" fontAlgn="auto">
              <a:lnSpc>
                <a:spcPct val="150000"/>
              </a:lnSpc>
              <a:spcBef>
                <a:spcPts val="0"/>
              </a:spcBef>
              <a:buNone/>
              <a:defRPr/>
            </a:pPr>
            <a:r>
              <a:rPr lang="zh-CN" altLang="en-US" dirty="0"/>
              <a:t>加入一条记录到表</a:t>
            </a:r>
            <a:r>
              <a:rPr lang="en-US" altLang="zh-CN" dirty="0"/>
              <a:t>SC</a:t>
            </a:r>
            <a:r>
              <a:rPr lang="zh-CN" altLang="en-US" dirty="0"/>
              <a:t>，并查询此表中该学生的总成绩。</a:t>
            </a:r>
            <a:endParaRPr lang="zh-CN" altLang="en-US" dirty="0"/>
          </a:p>
          <a:p>
            <a:pPr indent="0" fontAlgn="auto">
              <a:lnSpc>
                <a:spcPct val="150000"/>
              </a:lnSpc>
              <a:spcBef>
                <a:spcPts val="0"/>
              </a:spcBef>
              <a:buNone/>
              <a:defRPr/>
            </a:pPr>
            <a:r>
              <a:rPr lang="en-US" altLang="zh-CN" noProof="1"/>
              <a:t>USE JXGL</a:t>
            </a:r>
            <a:endParaRPr lang="en-US" altLang="zh-CN" noProof="1"/>
          </a:p>
          <a:p>
            <a:pPr indent="0" fontAlgn="auto">
              <a:lnSpc>
                <a:spcPct val="150000"/>
              </a:lnSpc>
              <a:spcBef>
                <a:spcPts val="0"/>
              </a:spcBef>
              <a:buNone/>
              <a:defRPr/>
            </a:pPr>
            <a:r>
              <a:rPr lang="en-US" altLang="zh-CN" noProof="1"/>
              <a:t>GO</a:t>
            </a:r>
            <a:endParaRPr lang="en-US" altLang="zh-CN" noProof="1"/>
          </a:p>
          <a:p>
            <a:pPr indent="0" fontAlgn="auto">
              <a:lnSpc>
                <a:spcPct val="150000"/>
              </a:lnSpc>
              <a:spcBef>
                <a:spcPts val="0"/>
              </a:spcBef>
              <a:buNone/>
              <a:defRPr/>
            </a:pPr>
            <a:r>
              <a:rPr lang="en-US" altLang="zh-CN" noProof="1"/>
              <a:t>Create proc insert_SC @param_SNO  char(8),@param_CNO char(4),@param_grade smallint</a:t>
            </a:r>
            <a:endParaRPr lang="en-US" altLang="zh-CN" noProof="1"/>
          </a:p>
          <a:p>
            <a:pPr indent="0" fontAlgn="auto">
              <a:lnSpc>
                <a:spcPct val="150000"/>
              </a:lnSpc>
              <a:spcBef>
                <a:spcPts val="0"/>
              </a:spcBef>
              <a:buNone/>
              <a:defRPr/>
            </a:pPr>
            <a:r>
              <a:rPr lang="en-US" altLang="zh-CN" noProof="1"/>
              <a:t>as</a:t>
            </a:r>
            <a:endParaRPr lang="en-US" altLang="zh-CN" noProof="1"/>
          </a:p>
          <a:p>
            <a:pPr indent="0" fontAlgn="auto">
              <a:lnSpc>
                <a:spcPct val="150000"/>
              </a:lnSpc>
              <a:spcBef>
                <a:spcPts val="0"/>
              </a:spcBef>
              <a:buNone/>
              <a:defRPr/>
            </a:pPr>
            <a:r>
              <a:rPr lang="en-US" altLang="zh-CN" noProof="1"/>
              <a:t>insert </a:t>
            </a:r>
            <a:r>
              <a:rPr lang="en-US" altLang="zh-CN" noProof="1"/>
              <a:t>into SC(SNO,CNO,GRADE)</a:t>
            </a:r>
            <a:endParaRPr lang="en-US" altLang="zh-CN" noProof="1"/>
          </a:p>
          <a:p>
            <a:pPr indent="0" fontAlgn="auto">
              <a:lnSpc>
                <a:spcPct val="150000"/>
              </a:lnSpc>
              <a:spcBef>
                <a:spcPts val="0"/>
              </a:spcBef>
              <a:buNone/>
              <a:defRPr/>
            </a:pPr>
            <a:r>
              <a:rPr lang="en-US" altLang="zh-CN" noProof="1"/>
              <a:t>Values(@param_SNO,@param_CNO,@param_grade)</a:t>
            </a:r>
            <a:endParaRPr lang="en-US" altLang="zh-CN" noProof="1"/>
          </a:p>
          <a:p>
            <a:pPr indent="0" fontAlgn="auto">
              <a:lnSpc>
                <a:spcPct val="150000"/>
              </a:lnSpc>
              <a:spcBef>
                <a:spcPts val="0"/>
              </a:spcBef>
              <a:buNone/>
              <a:defRPr/>
            </a:pPr>
            <a:r>
              <a:rPr lang="en-US" altLang="zh-CN" noProof="1"/>
              <a:t>select sum(GRADE) </a:t>
            </a:r>
            <a:endParaRPr lang="en-US" altLang="zh-CN" noProof="1"/>
          </a:p>
          <a:p>
            <a:pPr indent="0" fontAlgn="auto">
              <a:lnSpc>
                <a:spcPct val="150000"/>
              </a:lnSpc>
              <a:spcBef>
                <a:spcPts val="0"/>
              </a:spcBef>
              <a:buNone/>
              <a:defRPr/>
            </a:pPr>
            <a:r>
              <a:rPr lang="en-US" altLang="zh-CN" noProof="1"/>
              <a:t>from SC where SNO= @param_SNO </a:t>
            </a:r>
            <a:endParaRPr lang="en-US" altLang="zh-CN" noProof="1"/>
          </a:p>
          <a:p>
            <a:pPr indent="0" fontAlgn="auto">
              <a:lnSpc>
                <a:spcPct val="150000"/>
              </a:lnSpc>
              <a:spcBef>
                <a:spcPts val="0"/>
              </a:spcBef>
              <a:buNone/>
              <a:defRPr/>
            </a:pPr>
            <a:r>
              <a:rPr lang="en-US" altLang="zh-CN" noProof="1"/>
              <a:t>GO</a:t>
            </a:r>
            <a:endParaRPr lang="en-US" altLang="zh-CN" noProof="1"/>
          </a:p>
          <a:p>
            <a:pPr indent="0" fontAlgn="auto">
              <a:lnSpc>
                <a:spcPct val="150000"/>
              </a:lnSpc>
              <a:spcBef>
                <a:spcPts val="0"/>
              </a:spcBef>
              <a:buNone/>
              <a:defRPr/>
            </a:pPr>
            <a:endParaRPr lang="en-US" altLang="zh-CN" noProof="1"/>
          </a:p>
          <a:p>
            <a:pPr indent="0" fontAlgn="auto">
              <a:lnSpc>
                <a:spcPct val="150000"/>
              </a:lnSpc>
              <a:spcBef>
                <a:spcPts val="0"/>
              </a:spcBef>
              <a:buNone/>
              <a:defRPr/>
            </a:pPr>
            <a:r>
              <a:rPr lang="en-US" altLang="zh-CN" b="1" noProof="1">
                <a:solidFill>
                  <a:srgbClr val="0070C0"/>
                </a:solidFill>
              </a:rPr>
              <a:t>exec insert_SC 'S10','C3',78</a:t>
            </a:r>
            <a:endParaRPr lang="en-US" altLang="zh-CN" b="1" dirty="0">
              <a:solidFill>
                <a:srgbClr val="0070C0"/>
              </a:solidFill>
            </a:endParaRPr>
          </a:p>
        </p:txBody>
      </p:sp>
      <p:sp>
        <p:nvSpPr>
          <p:cNvPr id="4" name="日期占位符 3"/>
          <p:cNvSpPr>
            <a:spLocks noGrp="1"/>
          </p:cNvSpPr>
          <p:nvPr>
            <p:ph type="dt" sz="half" idx="10"/>
          </p:nvPr>
        </p:nvSpPr>
        <p:spPr/>
        <p:txBody>
          <a:bodyPr/>
          <a:lstStyle/>
          <a:p>
            <a:pPr>
              <a:defRPr/>
            </a:pPr>
            <a:fld id="{FC927040-11AB-44C8-AA5A-58AD3FCFD337}"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391CF8-9F83-4E78-8011-EF7DB91695C6}"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992313" y="-26988"/>
            <a:ext cx="8153400" cy="731838"/>
          </a:xfrm>
          <a:noFill/>
        </p:spPr>
        <p:txBody>
          <a:bodyPr/>
          <a:lstStyle/>
          <a:p>
            <a:r>
              <a:rPr lang="zh-CN" altLang="en-US" sz="3600"/>
              <a:t>常用存储过程类型总结</a:t>
            </a:r>
            <a:r>
              <a:rPr lang="en-US" altLang="zh-CN" sz="3600"/>
              <a:t>(3)</a:t>
            </a:r>
            <a:endParaRPr lang="en-US" altLang="zh-CN" sz="3600"/>
          </a:p>
        </p:txBody>
      </p:sp>
      <p:sp>
        <p:nvSpPr>
          <p:cNvPr id="28676" name="Rectangle 3"/>
          <p:cNvSpPr>
            <a:spLocks noGrp="1" noChangeArrowheads="1"/>
          </p:cNvSpPr>
          <p:nvPr>
            <p:ph idx="1"/>
          </p:nvPr>
        </p:nvSpPr>
        <p:spPr>
          <a:xfrm>
            <a:off x="731520" y="858521"/>
            <a:ext cx="10972800" cy="4525963"/>
          </a:xfrm>
        </p:spPr>
        <p:txBody>
          <a:bodyPr rtlCol="0">
            <a:noAutofit/>
          </a:bodyPr>
          <a:lstStyle/>
          <a:p>
            <a:pPr indent="0" fontAlgn="auto">
              <a:lnSpc>
                <a:spcPct val="150000"/>
              </a:lnSpc>
              <a:spcBef>
                <a:spcPts val="0"/>
              </a:spcBef>
              <a:buNone/>
              <a:defRPr/>
            </a:pPr>
            <a:r>
              <a:rPr lang="zh-CN" altLang="en-US" sz="2000" dirty="0">
                <a:solidFill>
                  <a:srgbClr val="E24747"/>
                </a:solidFill>
              </a:rPr>
              <a:t>例</a:t>
            </a:r>
            <a:r>
              <a:rPr lang="en-US" altLang="zh-CN" sz="2000" dirty="0">
                <a:solidFill>
                  <a:srgbClr val="E24747"/>
                </a:solidFill>
              </a:rPr>
              <a:t>3</a:t>
            </a:r>
            <a:r>
              <a:rPr lang="en-US" altLang="zh-CN" sz="2000" dirty="0"/>
              <a:t> </a:t>
            </a:r>
            <a:r>
              <a:rPr lang="zh-CN" altLang="en-US" sz="2000" dirty="0">
                <a:solidFill>
                  <a:srgbClr val="148BD4"/>
                </a:solidFill>
              </a:rPr>
              <a:t>使用带有复杂 </a:t>
            </a:r>
            <a:r>
              <a:rPr lang="en-US" altLang="zh-CN" sz="2000" dirty="0">
                <a:solidFill>
                  <a:srgbClr val="148BD4"/>
                </a:solidFill>
              </a:rPr>
              <a:t>SELECT </a:t>
            </a:r>
            <a:r>
              <a:rPr lang="zh-CN" altLang="en-US" sz="2000" dirty="0">
                <a:solidFill>
                  <a:srgbClr val="148BD4"/>
                </a:solidFill>
              </a:rPr>
              <a:t>语句的简单过程。</a:t>
            </a:r>
            <a:endParaRPr lang="zh-CN" altLang="en-US" sz="2000" dirty="0">
              <a:solidFill>
                <a:srgbClr val="148BD4"/>
              </a:solidFill>
            </a:endParaRPr>
          </a:p>
          <a:p>
            <a:pPr indent="0" fontAlgn="auto">
              <a:lnSpc>
                <a:spcPct val="150000"/>
              </a:lnSpc>
              <a:spcBef>
                <a:spcPts val="0"/>
              </a:spcBef>
              <a:buNone/>
              <a:defRPr/>
            </a:pPr>
            <a:r>
              <a:rPr lang="zh-CN" altLang="en-US" sz="2000" dirty="0"/>
              <a:t>从三个表的联接中返回给定姓名的学生所学课程成绩。</a:t>
            </a:r>
            <a:endParaRPr lang="zh-CN" altLang="en-US" sz="2000" dirty="0"/>
          </a:p>
          <a:p>
            <a:pPr indent="0" fontAlgn="auto">
              <a:lnSpc>
                <a:spcPct val="150000"/>
              </a:lnSpc>
              <a:spcBef>
                <a:spcPts val="0"/>
              </a:spcBef>
              <a:buNone/>
              <a:defRPr/>
            </a:pPr>
            <a:r>
              <a:rPr lang="zh-CN" altLang="en-US" sz="2000" dirty="0"/>
              <a:t>该存储过程不使用任何参数。</a:t>
            </a:r>
            <a:endParaRPr lang="zh-CN" altLang="en-US" sz="2000" dirty="0"/>
          </a:p>
          <a:p>
            <a:pPr indent="0" fontAlgn="auto">
              <a:lnSpc>
                <a:spcPct val="150000"/>
              </a:lnSpc>
              <a:spcBef>
                <a:spcPts val="0"/>
              </a:spcBef>
              <a:buNone/>
              <a:defRPr/>
            </a:pPr>
            <a:r>
              <a:rPr lang="en-US" altLang="zh-CN" sz="2000" dirty="0"/>
              <a:t>USE JXGL</a:t>
            </a:r>
            <a:br>
              <a:rPr lang="en-US" altLang="zh-CN" sz="2000" dirty="0"/>
            </a:br>
            <a:r>
              <a:rPr lang="en-US" altLang="zh-CN" sz="2000" dirty="0"/>
              <a:t>      GO</a:t>
            </a:r>
            <a:endParaRPr lang="en-US" altLang="zh-CN" sz="2000" dirty="0"/>
          </a:p>
          <a:p>
            <a:pPr indent="0" fontAlgn="auto">
              <a:lnSpc>
                <a:spcPct val="150000"/>
              </a:lnSpc>
              <a:spcBef>
                <a:spcPts val="0"/>
              </a:spcBef>
              <a:buNone/>
              <a:defRPr/>
            </a:pPr>
            <a:r>
              <a:rPr lang="en-US" altLang="zh-CN" sz="2000" dirty="0"/>
              <a:t> CREATE PROCEDURE </a:t>
            </a:r>
            <a:r>
              <a:rPr lang="en-US" altLang="zh-CN" sz="2000" dirty="0" err="1"/>
              <a:t>sname_grade</a:t>
            </a:r>
            <a:endParaRPr lang="en-US" altLang="zh-CN" sz="2000" dirty="0"/>
          </a:p>
          <a:p>
            <a:pPr indent="0" fontAlgn="auto">
              <a:lnSpc>
                <a:spcPct val="150000"/>
              </a:lnSpc>
              <a:spcBef>
                <a:spcPts val="0"/>
              </a:spcBef>
              <a:buNone/>
              <a:defRPr/>
            </a:pPr>
            <a:r>
              <a:rPr lang="en-US" altLang="zh-CN" sz="2000" dirty="0"/>
              <a:t>AS</a:t>
            </a:r>
            <a:br>
              <a:rPr lang="en-US" altLang="zh-CN" sz="2000" dirty="0"/>
            </a:br>
            <a:r>
              <a:rPr lang="en-US" altLang="zh-CN" sz="2000" dirty="0"/>
              <a:t>     SELECT S.SNO,SNAME,CNAME,GRADE </a:t>
            </a:r>
            <a:endParaRPr lang="en-US" altLang="zh-CN" sz="2000" dirty="0"/>
          </a:p>
          <a:p>
            <a:pPr indent="0" fontAlgn="auto">
              <a:lnSpc>
                <a:spcPct val="150000"/>
              </a:lnSpc>
              <a:spcBef>
                <a:spcPts val="0"/>
              </a:spcBef>
              <a:buNone/>
              <a:defRPr/>
            </a:pPr>
            <a:r>
              <a:rPr lang="en-US" altLang="zh-CN" sz="2000" dirty="0"/>
              <a:t>FROM S JOIN SC  ON S.SNO=SC.SNO AND SNAME=</a:t>
            </a:r>
            <a:r>
              <a:rPr lang="en-US" altLang="zh-CN" sz="2000" dirty="0">
                <a:latin typeface="Arial" panose="020B0604020202020204" pitchFamily="34" charset="0"/>
              </a:rPr>
              <a:t>‘</a:t>
            </a:r>
            <a:r>
              <a:rPr lang="zh-CN" altLang="en-US" sz="2000" dirty="0"/>
              <a:t>姜云</a:t>
            </a:r>
            <a:r>
              <a:rPr lang="zh-CN" altLang="en-US" sz="2000" dirty="0">
                <a:latin typeface="Arial" panose="020B0604020202020204" pitchFamily="34" charset="0"/>
              </a:rPr>
              <a:t>’</a:t>
            </a:r>
            <a:r>
              <a:rPr lang="zh-CN" altLang="en-US" sz="2000" dirty="0"/>
              <a:t> </a:t>
            </a:r>
            <a:r>
              <a:rPr lang="en-US" altLang="zh-CN" sz="2000" dirty="0"/>
              <a:t>JOIN C  ON SC.CNO=C.CNO</a:t>
            </a:r>
            <a:endParaRPr lang="en-US" altLang="zh-CN" sz="2000" dirty="0"/>
          </a:p>
          <a:p>
            <a:pPr indent="0" fontAlgn="auto">
              <a:lnSpc>
                <a:spcPct val="150000"/>
              </a:lnSpc>
              <a:spcBef>
                <a:spcPts val="0"/>
              </a:spcBef>
              <a:buNone/>
              <a:defRPr/>
            </a:pPr>
            <a:r>
              <a:rPr lang="en-US" altLang="zh-CN" sz="2000" dirty="0"/>
              <a:t>GO</a:t>
            </a:r>
            <a:endParaRPr lang="en-US" altLang="zh-CN" sz="2000" dirty="0"/>
          </a:p>
        </p:txBody>
      </p:sp>
      <p:sp>
        <p:nvSpPr>
          <p:cNvPr id="4" name="日期占位符 3"/>
          <p:cNvSpPr>
            <a:spLocks noGrp="1"/>
          </p:cNvSpPr>
          <p:nvPr>
            <p:ph type="dt" sz="half" idx="10"/>
          </p:nvPr>
        </p:nvSpPr>
        <p:spPr/>
        <p:txBody>
          <a:bodyPr/>
          <a:lstStyle/>
          <a:p>
            <a:pPr>
              <a:defRPr/>
            </a:pPr>
            <a:fld id="{CD8FB562-8A6E-4664-853E-E110687C8F7B}"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A6C79B-E01B-4B6C-9140-F4A30A4B2000}"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1992313" y="-26988"/>
            <a:ext cx="8153400" cy="731838"/>
          </a:xfrm>
          <a:noFill/>
        </p:spPr>
        <p:txBody>
          <a:bodyPr/>
          <a:lstStyle/>
          <a:p>
            <a:r>
              <a:rPr lang="zh-CN" altLang="en-US" sz="3600"/>
              <a:t>常用存储过程类型总结</a:t>
            </a:r>
            <a:r>
              <a:rPr lang="en-US" altLang="zh-CN" sz="3600"/>
              <a:t>(4)</a:t>
            </a:r>
            <a:endParaRPr lang="en-US" altLang="zh-CN" sz="3600"/>
          </a:p>
        </p:txBody>
      </p:sp>
      <p:sp>
        <p:nvSpPr>
          <p:cNvPr id="29700" name="Rectangle 3"/>
          <p:cNvSpPr>
            <a:spLocks noGrp="1" noChangeArrowheads="1"/>
          </p:cNvSpPr>
          <p:nvPr>
            <p:ph idx="1"/>
          </p:nvPr>
        </p:nvSpPr>
        <p:spPr>
          <a:xfrm>
            <a:off x="711200" y="858521"/>
            <a:ext cx="10972800" cy="4525963"/>
          </a:xfrm>
        </p:spPr>
        <p:txBody>
          <a:bodyPr rtlCol="0">
            <a:noAutofit/>
          </a:bodyPr>
          <a:lstStyle/>
          <a:p>
            <a:pPr indent="0" fontAlgn="auto">
              <a:lnSpc>
                <a:spcPct val="150000"/>
              </a:lnSpc>
              <a:spcBef>
                <a:spcPts val="0"/>
              </a:spcBef>
              <a:buNone/>
              <a:defRPr/>
            </a:pPr>
            <a:r>
              <a:rPr lang="zh-CN" altLang="en-US" sz="2000" dirty="0">
                <a:solidFill>
                  <a:srgbClr val="E24747"/>
                </a:solidFill>
              </a:rPr>
              <a:t>例</a:t>
            </a:r>
            <a:r>
              <a:rPr lang="en-US" altLang="zh-CN" sz="2000" dirty="0">
                <a:solidFill>
                  <a:srgbClr val="E24747"/>
                </a:solidFill>
              </a:rPr>
              <a:t>4 </a:t>
            </a:r>
            <a:r>
              <a:rPr lang="zh-CN" altLang="en-US" sz="2000" dirty="0">
                <a:solidFill>
                  <a:srgbClr val="148BD4"/>
                </a:solidFill>
              </a:rPr>
              <a:t>使用带有参数的简单过程。</a:t>
            </a:r>
            <a:endParaRPr lang="zh-CN" altLang="en-US" sz="2000" dirty="0">
              <a:solidFill>
                <a:srgbClr val="0000CC"/>
              </a:solidFill>
            </a:endParaRPr>
          </a:p>
          <a:p>
            <a:pPr indent="0" fontAlgn="auto">
              <a:lnSpc>
                <a:spcPct val="150000"/>
              </a:lnSpc>
              <a:spcBef>
                <a:spcPts val="0"/>
              </a:spcBef>
              <a:buNone/>
              <a:defRPr/>
            </a:pPr>
            <a:r>
              <a:rPr lang="zh-CN" altLang="en-US" sz="2000" dirty="0"/>
              <a:t>从三个表的联接中返回输入姓名的学生所学课程成绩。</a:t>
            </a:r>
            <a:endParaRPr lang="zh-CN" altLang="en-US" sz="2000" dirty="0"/>
          </a:p>
          <a:p>
            <a:pPr indent="0" fontAlgn="auto">
              <a:lnSpc>
                <a:spcPct val="150000"/>
              </a:lnSpc>
              <a:spcBef>
                <a:spcPts val="0"/>
              </a:spcBef>
              <a:buNone/>
              <a:defRPr/>
            </a:pPr>
            <a:r>
              <a:rPr lang="zh-CN" altLang="en-US" sz="2000" dirty="0"/>
              <a:t>该存储过程不使用任何参数。</a:t>
            </a:r>
            <a:endParaRPr lang="zh-CN" altLang="en-US" sz="2000" dirty="0"/>
          </a:p>
          <a:p>
            <a:pPr indent="0" fontAlgn="auto">
              <a:lnSpc>
                <a:spcPct val="150000"/>
              </a:lnSpc>
              <a:spcBef>
                <a:spcPts val="0"/>
              </a:spcBef>
              <a:buNone/>
              <a:defRPr/>
            </a:pPr>
            <a:r>
              <a:rPr lang="en-US" altLang="zh-CN" sz="2000" dirty="0"/>
              <a:t>USE JXGL</a:t>
            </a:r>
            <a:br>
              <a:rPr lang="en-US" altLang="zh-CN" sz="2000" dirty="0"/>
            </a:br>
            <a:r>
              <a:rPr lang="en-US" altLang="zh-CN" sz="2000" dirty="0"/>
              <a:t>      GO</a:t>
            </a:r>
            <a:endParaRPr lang="en-US" altLang="zh-CN" sz="2000" dirty="0"/>
          </a:p>
          <a:p>
            <a:pPr indent="0" fontAlgn="auto">
              <a:lnSpc>
                <a:spcPct val="150000"/>
              </a:lnSpc>
              <a:spcBef>
                <a:spcPts val="0"/>
              </a:spcBef>
              <a:buNone/>
              <a:defRPr/>
            </a:pPr>
            <a:r>
              <a:rPr lang="en-US" altLang="zh-CN" sz="2000" dirty="0"/>
              <a:t> CREATE PROCEDURE </a:t>
            </a:r>
            <a:r>
              <a:rPr lang="en-US" altLang="zh-CN" sz="2000" dirty="0" err="1"/>
              <a:t>sname_grade</a:t>
            </a:r>
            <a:r>
              <a:rPr lang="en-US" altLang="zh-CN" sz="2000" dirty="0"/>
              <a:t>  @</a:t>
            </a:r>
            <a:r>
              <a:rPr lang="en-US" altLang="zh-CN" sz="2000" dirty="0" err="1"/>
              <a:t>sname_input</a:t>
            </a:r>
            <a:r>
              <a:rPr lang="en-US" altLang="zh-CN" sz="2000" dirty="0"/>
              <a:t> char(8)</a:t>
            </a:r>
            <a:endParaRPr lang="en-US" altLang="zh-CN" sz="2000" dirty="0"/>
          </a:p>
          <a:p>
            <a:pPr indent="0" fontAlgn="auto">
              <a:lnSpc>
                <a:spcPct val="150000"/>
              </a:lnSpc>
              <a:spcBef>
                <a:spcPts val="0"/>
              </a:spcBef>
              <a:buNone/>
              <a:defRPr/>
            </a:pPr>
            <a:r>
              <a:rPr lang="en-US" altLang="zh-CN" sz="2000" dirty="0"/>
              <a:t>AS</a:t>
            </a:r>
            <a:br>
              <a:rPr lang="en-US" altLang="zh-CN" sz="2000" dirty="0"/>
            </a:br>
            <a:r>
              <a:rPr lang="en-US" altLang="zh-CN" sz="2000" dirty="0"/>
              <a:t>     SELECT S.SNO,SNAME,CNAME,GRADE </a:t>
            </a:r>
            <a:endParaRPr lang="en-US" altLang="zh-CN" sz="2000" dirty="0"/>
          </a:p>
          <a:p>
            <a:pPr indent="0" fontAlgn="auto">
              <a:lnSpc>
                <a:spcPct val="150000"/>
              </a:lnSpc>
              <a:spcBef>
                <a:spcPts val="0"/>
              </a:spcBef>
              <a:buNone/>
              <a:defRPr/>
            </a:pPr>
            <a:r>
              <a:rPr lang="en-US" altLang="zh-CN" sz="2000" dirty="0"/>
              <a:t>FROM S JOIN SC  ON S.SNO=SC.SNO AND    </a:t>
            </a:r>
            <a:endParaRPr lang="en-US" altLang="zh-CN" sz="2000" dirty="0"/>
          </a:p>
          <a:p>
            <a:pPr indent="0" fontAlgn="auto">
              <a:lnSpc>
                <a:spcPct val="150000"/>
              </a:lnSpc>
              <a:spcBef>
                <a:spcPts val="0"/>
              </a:spcBef>
              <a:buNone/>
              <a:defRPr/>
            </a:pPr>
            <a:r>
              <a:rPr lang="en-US" altLang="zh-CN" sz="2000" dirty="0"/>
              <a:t>SNAME=@</a:t>
            </a:r>
            <a:r>
              <a:rPr lang="en-US" altLang="zh-CN" sz="2000" dirty="0" err="1"/>
              <a:t>sname_input</a:t>
            </a:r>
            <a:r>
              <a:rPr lang="en-US" altLang="zh-CN" sz="2000" dirty="0"/>
              <a:t>  JOIN C  ON SC.CNO=C.CNO</a:t>
            </a:r>
            <a:endParaRPr lang="en-US" altLang="zh-CN" sz="2000" dirty="0"/>
          </a:p>
          <a:p>
            <a:pPr indent="0" fontAlgn="auto">
              <a:lnSpc>
                <a:spcPct val="150000"/>
              </a:lnSpc>
              <a:spcBef>
                <a:spcPts val="0"/>
              </a:spcBef>
              <a:buNone/>
              <a:defRPr/>
            </a:pPr>
            <a:r>
              <a:rPr lang="en-US" altLang="zh-CN" sz="2000" dirty="0"/>
              <a:t>GO</a:t>
            </a:r>
            <a:endParaRPr lang="en-US" altLang="zh-CN" sz="2000" dirty="0"/>
          </a:p>
          <a:p>
            <a:pPr indent="0" fontAlgn="auto">
              <a:lnSpc>
                <a:spcPct val="150000"/>
              </a:lnSpc>
              <a:spcBef>
                <a:spcPts val="0"/>
              </a:spcBef>
              <a:buNone/>
              <a:defRPr/>
            </a:pPr>
            <a:endParaRPr lang="en-US" altLang="zh-CN" sz="2000" dirty="0"/>
          </a:p>
          <a:p>
            <a:pPr indent="0" fontAlgn="auto">
              <a:lnSpc>
                <a:spcPct val="150000"/>
              </a:lnSpc>
              <a:spcBef>
                <a:spcPts val="0"/>
              </a:spcBef>
              <a:buNone/>
              <a:defRPr/>
            </a:pPr>
            <a:endParaRPr lang="en-US" altLang="zh-CN" sz="2000" dirty="0"/>
          </a:p>
        </p:txBody>
      </p:sp>
      <p:sp>
        <p:nvSpPr>
          <p:cNvPr id="4" name="日期占位符 3"/>
          <p:cNvSpPr>
            <a:spLocks noGrp="1"/>
          </p:cNvSpPr>
          <p:nvPr>
            <p:ph type="dt" sz="half" idx="10"/>
          </p:nvPr>
        </p:nvSpPr>
        <p:spPr/>
        <p:txBody>
          <a:bodyPr/>
          <a:lstStyle/>
          <a:p>
            <a:pPr>
              <a:defRPr/>
            </a:pPr>
            <a:fld id="{EDFAF3BF-5115-4779-9924-4193E9364C27}"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B5486F-F288-4531-ADD2-B8A5D04AE958}"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992313" y="-26988"/>
            <a:ext cx="8153400" cy="731838"/>
          </a:xfrm>
          <a:noFill/>
        </p:spPr>
        <p:txBody>
          <a:bodyPr/>
          <a:lstStyle/>
          <a:p>
            <a:r>
              <a:rPr lang="zh-CN" altLang="en-US" sz="3600"/>
              <a:t>常用存储过程类型总结</a:t>
            </a:r>
            <a:r>
              <a:rPr lang="en-US" altLang="zh-CN" sz="3600"/>
              <a:t>(5)</a:t>
            </a:r>
            <a:endParaRPr lang="en-US" altLang="zh-CN" sz="3600"/>
          </a:p>
        </p:txBody>
      </p:sp>
      <p:sp>
        <p:nvSpPr>
          <p:cNvPr id="30724" name="Rectangle 3"/>
          <p:cNvSpPr>
            <a:spLocks noGrp="1" noChangeArrowheads="1"/>
          </p:cNvSpPr>
          <p:nvPr>
            <p:ph idx="1"/>
          </p:nvPr>
        </p:nvSpPr>
        <p:spPr>
          <a:xfrm>
            <a:off x="853440" y="704850"/>
            <a:ext cx="10972800" cy="4525963"/>
          </a:xfrm>
        </p:spPr>
        <p:txBody>
          <a:bodyPr rtlCol="0">
            <a:noAutofit/>
          </a:bodyPr>
          <a:lstStyle/>
          <a:p>
            <a:pPr>
              <a:buNone/>
              <a:defRPr/>
            </a:pPr>
            <a:r>
              <a:rPr lang="zh-CN" altLang="en-US" sz="2400" dirty="0">
                <a:solidFill>
                  <a:srgbClr val="E24747"/>
                </a:solidFill>
              </a:rPr>
              <a:t>例</a:t>
            </a:r>
            <a:r>
              <a:rPr lang="en-US" altLang="zh-CN" sz="2400" dirty="0">
                <a:solidFill>
                  <a:srgbClr val="E24747"/>
                </a:solidFill>
              </a:rPr>
              <a:t>5</a:t>
            </a:r>
            <a:r>
              <a:rPr lang="en-US" altLang="zh-CN" sz="2400" dirty="0"/>
              <a:t> </a:t>
            </a:r>
            <a:r>
              <a:rPr lang="zh-CN" altLang="en-US" sz="2400" dirty="0">
                <a:solidFill>
                  <a:srgbClr val="148BD4"/>
                </a:solidFill>
              </a:rPr>
              <a:t>使用带有通配符参数的简单过程。</a:t>
            </a:r>
            <a:endParaRPr lang="zh-CN" altLang="en-US" sz="2400" dirty="0">
              <a:solidFill>
                <a:srgbClr val="148BD4"/>
              </a:solidFill>
            </a:endParaRPr>
          </a:p>
          <a:p>
            <a:pPr>
              <a:buNone/>
              <a:defRPr/>
            </a:pPr>
            <a:r>
              <a:rPr lang="en-US" altLang="zh-CN" sz="2400" noProof="1"/>
              <a:t>USE JXGL</a:t>
            </a:r>
            <a:endParaRPr lang="en-US" altLang="zh-CN" sz="2400" noProof="1"/>
          </a:p>
          <a:p>
            <a:pPr>
              <a:buNone/>
              <a:defRPr/>
            </a:pPr>
            <a:r>
              <a:rPr lang="en-US" altLang="zh-CN" sz="2400" noProof="1"/>
              <a:t>GO </a:t>
            </a:r>
            <a:endParaRPr lang="en-US" altLang="zh-CN" sz="2400" noProof="1"/>
          </a:p>
          <a:p>
            <a:pPr>
              <a:buNone/>
              <a:defRPr/>
            </a:pPr>
            <a:r>
              <a:rPr lang="en-US" altLang="zh-CN" sz="2400" noProof="1"/>
              <a:t> CREATE PROCEDURE sno_grade  </a:t>
            </a:r>
            <a:r>
              <a:rPr lang="en-US" altLang="zh-CN" sz="2400" b="1" noProof="1">
                <a:solidFill>
                  <a:srgbClr val="0070C0"/>
                </a:solidFill>
              </a:rPr>
              <a:t>--</a:t>
            </a:r>
            <a:r>
              <a:rPr lang="en-US" altLang="zh-CN" sz="2400" noProof="1"/>
              <a:t>@sname_input='S%' </a:t>
            </a:r>
            <a:endParaRPr lang="en-US" altLang="zh-CN" sz="2400" noProof="1"/>
          </a:p>
          <a:p>
            <a:pPr>
              <a:buNone/>
              <a:defRPr/>
            </a:pPr>
            <a:r>
              <a:rPr lang="en-US" altLang="zh-CN" sz="2400" noProof="1"/>
              <a:t> @sno_input char(8)='%'</a:t>
            </a:r>
            <a:endParaRPr lang="en-US" altLang="zh-CN" sz="2400" noProof="1"/>
          </a:p>
          <a:p>
            <a:pPr>
              <a:buNone/>
              <a:defRPr/>
            </a:pPr>
            <a:r>
              <a:rPr lang="en-US" altLang="zh-CN" sz="2400" noProof="1"/>
              <a:t>AS</a:t>
            </a:r>
            <a:endParaRPr lang="en-US" altLang="zh-CN" sz="2400" noProof="1"/>
          </a:p>
          <a:p>
            <a:pPr>
              <a:buNone/>
              <a:defRPr/>
            </a:pPr>
            <a:r>
              <a:rPr lang="en-US" altLang="zh-CN" sz="2400" noProof="1"/>
              <a:t>sELECT S.SNO,SNAME,CNAME,GRADE </a:t>
            </a:r>
            <a:endParaRPr lang="en-US" altLang="zh-CN" sz="2400" noProof="1"/>
          </a:p>
          <a:p>
            <a:pPr>
              <a:buNone/>
              <a:defRPr/>
            </a:pPr>
            <a:r>
              <a:rPr lang="en-US" altLang="zh-CN" sz="2400" noProof="1"/>
              <a:t>FROM S JOIN SC  ON S.SNO=SC.SNO AND    </a:t>
            </a:r>
            <a:endParaRPr lang="en-US" altLang="zh-CN" sz="2400" noProof="1"/>
          </a:p>
          <a:p>
            <a:pPr>
              <a:buNone/>
              <a:defRPr/>
            </a:pPr>
            <a:r>
              <a:rPr lang="en-US" altLang="zh-CN" sz="2400" noProof="1"/>
              <a:t>S.SNO=@sno_input  JOIN C  ON SC.CNO=C.CNO</a:t>
            </a:r>
            <a:endParaRPr lang="en-US" altLang="zh-CN" sz="2400" noProof="1"/>
          </a:p>
          <a:p>
            <a:pPr>
              <a:buNone/>
              <a:defRPr/>
            </a:pPr>
            <a:r>
              <a:rPr lang="en-US" altLang="zh-CN" sz="2400" noProof="1"/>
              <a:t>GO</a:t>
            </a:r>
            <a:endParaRPr lang="en-US" altLang="zh-CN" sz="2400" noProof="1"/>
          </a:p>
          <a:p>
            <a:pPr>
              <a:buNone/>
              <a:defRPr/>
            </a:pPr>
            <a:endParaRPr lang="en-US" altLang="zh-CN" sz="2400" noProof="1"/>
          </a:p>
          <a:p>
            <a:pPr>
              <a:buNone/>
              <a:defRPr/>
            </a:pPr>
            <a:r>
              <a:rPr lang="en-US" altLang="zh-CN" sz="2400" noProof="1">
                <a:solidFill>
                  <a:srgbClr val="0070C0"/>
                </a:solidFill>
              </a:rPr>
              <a:t>exec sno_grade 'S1'</a:t>
            </a:r>
            <a:endParaRPr lang="en-US" altLang="zh-CN" sz="2400" dirty="0">
              <a:solidFill>
                <a:srgbClr val="0070C0"/>
              </a:solidFill>
            </a:endParaRPr>
          </a:p>
        </p:txBody>
      </p:sp>
      <p:sp>
        <p:nvSpPr>
          <p:cNvPr id="4" name="日期占位符 3"/>
          <p:cNvSpPr>
            <a:spLocks noGrp="1"/>
          </p:cNvSpPr>
          <p:nvPr>
            <p:ph type="dt" sz="half" idx="10"/>
          </p:nvPr>
        </p:nvSpPr>
        <p:spPr/>
        <p:txBody>
          <a:bodyPr/>
          <a:lstStyle/>
          <a:p>
            <a:pPr>
              <a:defRPr/>
            </a:pPr>
            <a:fld id="{B36877C9-9673-41C0-9B2B-B86384E5BE8B}" type="datetime1">
              <a:rPr lang="zh-CN" altLang="en-US"/>
            </a:fld>
            <a:endParaRPr lang="en-US" altLang="zh-CN" dirty="0"/>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B9912C-B1C3-444A-BE2E-1EB46F44B064}"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5188" y="11114"/>
            <a:ext cx="8153400" cy="731837"/>
          </a:xfrm>
        </p:spPr>
        <p:txBody>
          <a:bodyPr/>
          <a:lstStyle/>
          <a:p>
            <a:r>
              <a:rPr lang="zh-CN" altLang="en-US" sz="3600"/>
              <a:t>存储过程概述</a:t>
            </a:r>
            <a:r>
              <a:rPr lang="en-US" altLang="zh-CN" sz="3600"/>
              <a:t>(1)</a:t>
            </a:r>
            <a:endParaRPr lang="en-US" altLang="zh-CN" sz="3600"/>
          </a:p>
        </p:txBody>
      </p:sp>
      <p:sp>
        <p:nvSpPr>
          <p:cNvPr id="20483" name="Rectangle 3"/>
          <p:cNvSpPr>
            <a:spLocks noGrp="1" noChangeArrowheads="1"/>
          </p:cNvSpPr>
          <p:nvPr>
            <p:ph idx="1"/>
          </p:nvPr>
        </p:nvSpPr>
        <p:spPr>
          <a:xfrm>
            <a:off x="873760" y="854463"/>
            <a:ext cx="10891520" cy="5761038"/>
          </a:xfrm>
        </p:spPr>
        <p:txBody>
          <a:bodyPr>
            <a:normAutofit fontScale="97500"/>
          </a:bodyPr>
          <a:lstStyle/>
          <a:p>
            <a:pPr indent="0" fontAlgn="auto">
              <a:lnSpc>
                <a:spcPct val="150000"/>
              </a:lnSpc>
              <a:spcBef>
                <a:spcPts val="0"/>
              </a:spcBef>
              <a:spcAft>
                <a:spcPct val="30000"/>
              </a:spcAft>
              <a:buFont typeface="Wingdings" panose="05000000000000000000" pitchFamily="2" charset="2"/>
              <a:buNone/>
            </a:pPr>
            <a:r>
              <a:rPr lang="zh-CN" altLang="zh-CN" sz="2400" dirty="0">
                <a:solidFill>
                  <a:srgbClr val="E24747"/>
                </a:solidFill>
              </a:rPr>
              <a:t>存储过程</a:t>
            </a:r>
            <a:r>
              <a:rPr lang="zh-CN" altLang="zh-CN" sz="2200" dirty="0"/>
              <a:t>是</a:t>
            </a:r>
            <a:r>
              <a:rPr lang="en-US" altLang="zh-CN" sz="2200" dirty="0"/>
              <a:t>T-SQL</a:t>
            </a:r>
            <a:r>
              <a:rPr lang="zh-CN" altLang="zh-CN" sz="2200" dirty="0"/>
              <a:t>语句和流程控制语句的</a:t>
            </a:r>
            <a:r>
              <a:rPr lang="zh-CN" altLang="zh-CN" sz="2200" b="1" dirty="0">
                <a:solidFill>
                  <a:srgbClr val="FF0000"/>
                </a:solidFill>
              </a:rPr>
              <a:t>预编译</a:t>
            </a:r>
            <a:r>
              <a:rPr lang="zh-CN" altLang="zh-CN" sz="2200" dirty="0"/>
              <a:t>集合，以一个名称存储并作为一个</a:t>
            </a:r>
            <a:r>
              <a:rPr lang="zh-CN" altLang="zh-CN" sz="2200" b="1" dirty="0">
                <a:solidFill>
                  <a:srgbClr val="FF0000"/>
                </a:solidFill>
              </a:rPr>
              <a:t>单元处理</a:t>
            </a:r>
            <a:r>
              <a:rPr lang="zh-CN" altLang="zh-CN" sz="2200" dirty="0"/>
              <a:t>。存储过程存储在数据库内，可由应用程序通过一个调用执行，而且允许用户声明变量、有条件执行以及强大的编程功能。</a:t>
            </a:r>
            <a:endParaRPr lang="en-US" altLang="zh-CN" sz="2200" dirty="0"/>
          </a:p>
          <a:p>
            <a:pPr indent="0" fontAlgn="auto">
              <a:lnSpc>
                <a:spcPct val="150000"/>
              </a:lnSpc>
              <a:spcBef>
                <a:spcPts val="0"/>
              </a:spcBef>
              <a:buNone/>
            </a:pPr>
            <a:r>
              <a:rPr lang="zh-CN" altLang="zh-CN" sz="2200" dirty="0">
                <a:solidFill>
                  <a:srgbClr val="148BD4"/>
                </a:solidFill>
              </a:rPr>
              <a:t>使用存储过程的</a:t>
            </a:r>
            <a:r>
              <a:rPr lang="zh-CN" altLang="en-US" sz="2200" dirty="0">
                <a:solidFill>
                  <a:srgbClr val="148BD4"/>
                </a:solidFill>
              </a:rPr>
              <a:t>优势</a:t>
            </a:r>
            <a:r>
              <a:rPr lang="zh-CN" altLang="zh-CN" sz="2200" dirty="0">
                <a:solidFill>
                  <a:srgbClr val="148BD4"/>
                </a:solidFill>
              </a:rPr>
              <a:t>：</a:t>
            </a:r>
            <a:endParaRPr lang="zh-CN" altLang="zh-CN" sz="2200" dirty="0">
              <a:solidFill>
                <a:srgbClr val="996633"/>
              </a:solidFill>
            </a:endParaRPr>
          </a:p>
          <a:p>
            <a:pPr lvl="1" indent="457200" algn="l" fontAlgn="auto">
              <a:lnSpc>
                <a:spcPct val="150000"/>
              </a:lnSpc>
              <a:spcBef>
                <a:spcPts val="0"/>
              </a:spcBef>
              <a:buNone/>
            </a:pPr>
            <a:r>
              <a:rPr lang="zh-CN" altLang="zh-CN" sz="2200" b="1" dirty="0">
                <a:solidFill>
                  <a:srgbClr val="0070C0"/>
                </a:solidFill>
              </a:rPr>
              <a:t>提高了处理复杂任务的能力。</a:t>
            </a:r>
            <a:r>
              <a:rPr lang="zh-CN" altLang="zh-CN" sz="2200" dirty="0"/>
              <a:t>主要用于数据库中执行操作的编程语句，通过接受输入参数并以输出参数的格式向调用过程或批处理返回值。</a:t>
            </a:r>
            <a:endParaRPr lang="zh-CN" altLang="zh-CN" sz="2200" dirty="0"/>
          </a:p>
          <a:p>
            <a:pPr lvl="1" indent="457200" algn="l" fontAlgn="auto">
              <a:lnSpc>
                <a:spcPct val="150000"/>
              </a:lnSpc>
              <a:spcBef>
                <a:spcPts val="0"/>
              </a:spcBef>
              <a:buNone/>
            </a:pPr>
            <a:r>
              <a:rPr lang="zh-CN" altLang="zh-CN" sz="2200" b="1" dirty="0">
                <a:solidFill>
                  <a:srgbClr val="0070C0"/>
                </a:solidFill>
              </a:rPr>
              <a:t>增强了代码的复用率和共享性。</a:t>
            </a:r>
            <a:r>
              <a:rPr lang="zh-CN" altLang="zh-CN" sz="2200" dirty="0"/>
              <a:t>存储过程只需编译一次，以后可以多次执行，因此使用存储过程可以提高应用程序的性能。</a:t>
            </a:r>
            <a:endParaRPr lang="zh-CN" altLang="zh-CN" sz="2200" dirty="0"/>
          </a:p>
          <a:p>
            <a:pPr lvl="1" indent="457200" algn="l" fontAlgn="auto">
              <a:lnSpc>
                <a:spcPct val="150000"/>
              </a:lnSpc>
              <a:spcBef>
                <a:spcPts val="0"/>
              </a:spcBef>
              <a:buNone/>
            </a:pPr>
            <a:r>
              <a:rPr lang="zh-CN" altLang="zh-CN" sz="2200" b="1" dirty="0">
                <a:solidFill>
                  <a:srgbClr val="0070C0"/>
                </a:solidFill>
              </a:rPr>
              <a:t>减少网络中的数据流量。</a:t>
            </a:r>
            <a:r>
              <a:rPr lang="zh-CN" altLang="zh-CN" sz="2200" dirty="0"/>
              <a:t>譬如一个需要数百行</a:t>
            </a:r>
            <a:r>
              <a:rPr lang="en-US" altLang="zh-CN" sz="2200" dirty="0"/>
              <a:t>SQL</a:t>
            </a:r>
            <a:r>
              <a:rPr lang="zh-CN" altLang="zh-CN" sz="2200" dirty="0"/>
              <a:t>代码的操作用一条执行语句完成，不需要在网络中发送数百行代码，从而大大减轻了网络负荷。</a:t>
            </a:r>
            <a:endParaRPr lang="zh-CN" altLang="zh-CN" sz="2200" dirty="0"/>
          </a:p>
          <a:p>
            <a:pPr indent="0" algn="l" fontAlgn="auto">
              <a:lnSpc>
                <a:spcPct val="150000"/>
              </a:lnSpc>
              <a:spcBef>
                <a:spcPts val="0"/>
              </a:spcBef>
              <a:spcAft>
                <a:spcPct val="30000"/>
              </a:spcAft>
              <a:buFont typeface="Wingdings" panose="05000000000000000000" pitchFamily="2" charset="2"/>
              <a:buNone/>
            </a:pPr>
            <a:endParaRPr lang="en-US" altLang="zh-CN" sz="2200" dirty="0"/>
          </a:p>
        </p:txBody>
      </p:sp>
      <p:sp>
        <p:nvSpPr>
          <p:cNvPr id="4" name="日期占位符 3"/>
          <p:cNvSpPr>
            <a:spLocks noGrp="1"/>
          </p:cNvSpPr>
          <p:nvPr>
            <p:ph type="dt" sz="half" idx="10"/>
          </p:nvPr>
        </p:nvSpPr>
        <p:spPr/>
        <p:txBody>
          <a:bodyPr/>
          <a:lstStyle/>
          <a:p>
            <a:pPr>
              <a:defRPr/>
            </a:pPr>
            <a:fld id="{AE0305FB-29AB-4669-B174-93DB0710EB03}"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4CDAB2-D512-4D12-B861-155BAEA9B180}"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6"/>
          <p:cNvSpPr txBox="1">
            <a:spLocks noChangeArrowheads="1"/>
          </p:cNvSpPr>
          <p:nvPr/>
        </p:nvSpPr>
        <p:spPr bwMode="auto">
          <a:xfrm>
            <a:off x="4519614" y="1600201"/>
            <a:ext cx="31527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4500">
                <a:solidFill>
                  <a:srgbClr val="0092C6"/>
                </a:solidFill>
                <a:latin typeface="Georgia" panose="02040502050405020303" pitchFamily="18" charset="0"/>
                <a:ea typeface="Roboto Bk"/>
                <a:cs typeface="Roboto Bk"/>
              </a:rPr>
              <a:t>8.3  </a:t>
            </a:r>
            <a:r>
              <a:rPr lang="zh-CN" altLang="en-US" sz="4500">
                <a:solidFill>
                  <a:srgbClr val="0092C6"/>
                </a:solidFill>
                <a:latin typeface="Georgia" panose="02040502050405020303" pitchFamily="18" charset="0"/>
                <a:ea typeface="Roboto Bk"/>
                <a:cs typeface="Roboto Bk"/>
              </a:rPr>
              <a:t>触发器 </a:t>
            </a:r>
            <a:endParaRPr lang="en-US" altLang="zh-CN" sz="4500">
              <a:solidFill>
                <a:srgbClr val="0092C6"/>
              </a:solidFill>
              <a:latin typeface="Georgia" panose="02040502050405020303" pitchFamily="18" charset="0"/>
              <a:ea typeface="Roboto Bk"/>
              <a:cs typeface="Roboto Bk"/>
            </a:endParaRPr>
          </a:p>
        </p:txBody>
      </p:sp>
      <p:sp>
        <p:nvSpPr>
          <p:cNvPr id="47107" name="TextBox 7"/>
          <p:cNvSpPr txBox="1">
            <a:spLocks noChangeArrowheads="1"/>
          </p:cNvSpPr>
          <p:nvPr/>
        </p:nvSpPr>
        <p:spPr bwMode="auto">
          <a:xfrm>
            <a:off x="10112375" y="6273801"/>
            <a:ext cx="255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000">
                <a:solidFill>
                  <a:schemeClr val="bg1"/>
                </a:solidFill>
                <a:latin typeface="Arial" panose="020B0604020202020204" pitchFamily="34" charset="0"/>
              </a:rPr>
              <a:t>7</a:t>
            </a:r>
            <a:endParaRPr lang="en-US" altLang="zh-CN" sz="1000">
              <a:solidFill>
                <a:schemeClr val="bg1"/>
              </a:solidFill>
              <a:latin typeface="Arial" panose="020B0604020202020204" pitchFamily="34" charset="0"/>
            </a:endParaRPr>
          </a:p>
        </p:txBody>
      </p:sp>
      <p:sp>
        <p:nvSpPr>
          <p:cNvPr id="5" name="Rectangle 17"/>
          <p:cNvSpPr/>
          <p:nvPr/>
        </p:nvSpPr>
        <p:spPr>
          <a:xfrm>
            <a:off x="10160" y="3427095"/>
            <a:ext cx="12171045"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4726E"/>
              </a:solidFill>
            </a:endParaRPr>
          </a:p>
        </p:txBody>
      </p:sp>
      <p:sp>
        <p:nvSpPr>
          <p:cNvPr id="2" name="矩形 1"/>
          <p:cNvSpPr/>
          <p:nvPr/>
        </p:nvSpPr>
        <p:spPr>
          <a:xfrm>
            <a:off x="4495800" y="3530601"/>
            <a:ext cx="4572000" cy="1908175"/>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触发器概述</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创建触发器</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管理触发器  </a:t>
            </a:r>
            <a:endParaRPr lang="zh-CN" altLang="en-US" sz="2400" b="1" dirty="0">
              <a:solidFill>
                <a:schemeClr val="bg1"/>
              </a:solidFill>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2351089" y="-100013"/>
            <a:ext cx="7793037" cy="795338"/>
          </a:xfrm>
          <a:noFill/>
        </p:spPr>
        <p:txBody>
          <a:bodyPr/>
          <a:lstStyle/>
          <a:p>
            <a:r>
              <a:rPr lang="zh-CN" altLang="en-US" sz="3600"/>
              <a:t>触发器概述 </a:t>
            </a:r>
            <a:r>
              <a:rPr lang="en-US" altLang="zh-CN" sz="3600"/>
              <a:t>(1)</a:t>
            </a:r>
            <a:endParaRPr lang="en-US" altLang="zh-CN" sz="3600"/>
          </a:p>
        </p:txBody>
      </p:sp>
      <p:sp>
        <p:nvSpPr>
          <p:cNvPr id="48131" name="Rectangle 2"/>
          <p:cNvSpPr>
            <a:spLocks noGrp="1" noChangeArrowheads="1"/>
          </p:cNvSpPr>
          <p:nvPr>
            <p:ph idx="1"/>
          </p:nvPr>
        </p:nvSpPr>
        <p:spPr>
          <a:xfrm>
            <a:off x="1056640" y="1052514"/>
            <a:ext cx="10525760" cy="4968875"/>
          </a:xfrm>
        </p:spPr>
        <p:txBody>
          <a:bodyPr>
            <a:normAutofit fontScale="97500"/>
          </a:bodyPr>
          <a:lstStyle/>
          <a:p>
            <a:pPr indent="457200" fontAlgn="auto">
              <a:lnSpc>
                <a:spcPct val="150000"/>
              </a:lnSpc>
              <a:spcBef>
                <a:spcPts val="0"/>
              </a:spcBef>
              <a:buFont typeface="Wingdings" panose="05000000000000000000" pitchFamily="2" charset="2"/>
              <a:buNone/>
            </a:pPr>
            <a:r>
              <a:rPr lang="zh-CN" altLang="en-US" sz="2400" dirty="0"/>
              <a:t>当对某一个表的一定的操作，触发某种条件，从而执行的一段程序，称为触发器。而对表进行插入、更新、删除的时候会自动执行的特殊存储过程。</a:t>
            </a:r>
            <a:endParaRPr lang="en-US" altLang="zh-CN" sz="2400" dirty="0"/>
          </a:p>
          <a:p>
            <a:pPr indent="457200" fontAlgn="auto">
              <a:lnSpc>
                <a:spcPct val="150000"/>
              </a:lnSpc>
              <a:spcBef>
                <a:spcPts val="0"/>
              </a:spcBef>
              <a:buFont typeface="Wingdings" panose="05000000000000000000" pitchFamily="2" charset="2"/>
              <a:buNone/>
            </a:pPr>
            <a:r>
              <a:rPr lang="zh-CN" altLang="en-US" sz="2400" dirty="0"/>
              <a:t> </a:t>
            </a:r>
            <a:endParaRPr lang="zh-CN" altLang="en-US" sz="2400" dirty="0"/>
          </a:p>
          <a:p>
            <a:pPr indent="457200" fontAlgn="auto">
              <a:lnSpc>
                <a:spcPct val="150000"/>
              </a:lnSpc>
              <a:spcBef>
                <a:spcPts val="0"/>
              </a:spcBef>
              <a:buFont typeface="Wingdings" panose="05000000000000000000" pitchFamily="2" charset="2"/>
              <a:buNone/>
            </a:pPr>
            <a:r>
              <a:rPr lang="zh-CN" altLang="en-US" sz="2400" dirty="0">
                <a:solidFill>
                  <a:srgbClr val="148BD4"/>
                </a:solidFill>
              </a:rPr>
              <a:t>为什么要使用触发器？</a:t>
            </a:r>
            <a:endParaRPr lang="zh-CN" altLang="en-US" sz="2400" dirty="0">
              <a:solidFill>
                <a:srgbClr val="006600"/>
              </a:solidFill>
            </a:endParaRPr>
          </a:p>
          <a:p>
            <a:pPr indent="457200" fontAlgn="auto">
              <a:lnSpc>
                <a:spcPct val="150000"/>
              </a:lnSpc>
              <a:spcBef>
                <a:spcPts val="0"/>
              </a:spcBef>
              <a:buFont typeface="Wingdings" panose="05000000000000000000" pitchFamily="2" charset="2"/>
              <a:buNone/>
            </a:pPr>
            <a:r>
              <a:rPr lang="en-US" altLang="zh-CN" sz="2400" dirty="0"/>
              <a:t>(1) </a:t>
            </a:r>
            <a:r>
              <a:rPr lang="zh-CN" altLang="en-US" sz="2400" dirty="0"/>
              <a:t>如果我更改了学生的</a:t>
            </a:r>
            <a:r>
              <a:rPr lang="zh-CN" altLang="en-US" sz="2400" dirty="0">
                <a:latin typeface="Arial" panose="020B0604020202020204" pitchFamily="34" charset="0"/>
              </a:rPr>
              <a:t>“</a:t>
            </a:r>
            <a:r>
              <a:rPr lang="zh-CN" altLang="en-US" sz="2400" dirty="0"/>
              <a:t>学号</a:t>
            </a:r>
            <a:r>
              <a:rPr lang="zh-CN" altLang="en-US" sz="2400" dirty="0">
                <a:latin typeface="Arial" panose="020B0604020202020204" pitchFamily="34" charset="0"/>
              </a:rPr>
              <a:t>”</a:t>
            </a:r>
            <a:r>
              <a:rPr lang="zh-CN" altLang="en-US" sz="2400" dirty="0"/>
              <a:t>，希望他的借书记录仍然与这个学生相关</a:t>
            </a:r>
            <a:r>
              <a:rPr lang="en-US" altLang="zh-CN" sz="2400" dirty="0"/>
              <a:t>(</a:t>
            </a:r>
            <a:r>
              <a:rPr lang="zh-CN" altLang="en-US" sz="2400" dirty="0"/>
              <a:t>也就是同时更改借书记录表的</a:t>
            </a:r>
            <a:r>
              <a:rPr lang="zh-CN" altLang="en-US" sz="2400" dirty="0">
                <a:latin typeface="Arial" panose="020B0604020202020204" pitchFamily="34" charset="0"/>
              </a:rPr>
              <a:t>“</a:t>
            </a:r>
            <a:r>
              <a:rPr lang="zh-CN" altLang="en-US" sz="2400" dirty="0"/>
              <a:t>学号</a:t>
            </a:r>
            <a:r>
              <a:rPr lang="zh-CN" altLang="en-US" sz="2400" dirty="0">
                <a:latin typeface="Arial" panose="020B0604020202020204" pitchFamily="34" charset="0"/>
              </a:rPr>
              <a:t>”</a:t>
            </a:r>
            <a:r>
              <a:rPr lang="en-US" altLang="zh-CN" sz="2400" dirty="0"/>
              <a:t>);  </a:t>
            </a:r>
            <a:endParaRPr lang="en-US" altLang="zh-CN" sz="2400" dirty="0"/>
          </a:p>
          <a:p>
            <a:pPr indent="457200" fontAlgn="auto">
              <a:lnSpc>
                <a:spcPct val="150000"/>
              </a:lnSpc>
              <a:spcBef>
                <a:spcPts val="0"/>
              </a:spcBef>
              <a:buFont typeface="Wingdings" panose="05000000000000000000" pitchFamily="2" charset="2"/>
              <a:buNone/>
            </a:pPr>
            <a:r>
              <a:rPr lang="en-US" altLang="zh-CN" sz="2400" dirty="0"/>
              <a:t>(2) </a:t>
            </a:r>
            <a:r>
              <a:rPr lang="zh-CN" altLang="en-US" sz="2400" dirty="0"/>
              <a:t>如果该学生已经毕业，我希望删除他的学号的同时，也删除它的借书记录，等等。</a:t>
            </a:r>
            <a:endParaRPr lang="zh-CN" altLang="en-US" sz="2400" dirty="0"/>
          </a:p>
          <a:p>
            <a:pPr indent="457200" fontAlgn="auto">
              <a:lnSpc>
                <a:spcPct val="150000"/>
              </a:lnSpc>
              <a:spcBef>
                <a:spcPts val="0"/>
              </a:spcBef>
              <a:buFont typeface="Wingdings" panose="05000000000000000000" pitchFamily="2" charset="2"/>
              <a:buNone/>
            </a:pPr>
            <a:r>
              <a:rPr lang="zh-CN" altLang="en-US" sz="2400" dirty="0"/>
              <a:t>  </a:t>
            </a:r>
            <a:endParaRPr lang="zh-CN" altLang="en-US" sz="2400" dirty="0"/>
          </a:p>
          <a:p>
            <a:pPr indent="457200" fontAlgn="auto">
              <a:lnSpc>
                <a:spcPct val="150000"/>
              </a:lnSpc>
              <a:spcBef>
                <a:spcPts val="0"/>
              </a:spcBef>
              <a:buFont typeface="Wingdings" panose="05000000000000000000" pitchFamily="2" charset="2"/>
              <a:buNone/>
            </a:pPr>
            <a:endParaRPr lang="en-US" altLang="zh-CN" sz="2400" dirty="0"/>
          </a:p>
        </p:txBody>
      </p:sp>
      <p:sp>
        <p:nvSpPr>
          <p:cNvPr id="4" name="日期占位符 3"/>
          <p:cNvSpPr>
            <a:spLocks noGrp="1"/>
          </p:cNvSpPr>
          <p:nvPr>
            <p:ph type="dt" sz="half" idx="10"/>
          </p:nvPr>
        </p:nvSpPr>
        <p:spPr/>
        <p:txBody>
          <a:bodyPr/>
          <a:lstStyle/>
          <a:p>
            <a:pPr>
              <a:defRPr/>
            </a:pPr>
            <a:fld id="{7EC304C2-B086-4462-9A95-81E5CF9CABE8}"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4D4AED-C78B-4F66-B5CA-C4D1775C8395}"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2351089" y="-100013"/>
            <a:ext cx="7793037" cy="795338"/>
          </a:xfrm>
          <a:noFill/>
        </p:spPr>
        <p:txBody>
          <a:bodyPr/>
          <a:lstStyle/>
          <a:p>
            <a:r>
              <a:rPr lang="zh-CN" altLang="en-US" sz="3600"/>
              <a:t>触发器概述 </a:t>
            </a:r>
            <a:r>
              <a:rPr lang="en-US" altLang="zh-CN" sz="3600"/>
              <a:t>(1)</a:t>
            </a:r>
            <a:endParaRPr lang="en-US" altLang="zh-CN" sz="3600"/>
          </a:p>
        </p:txBody>
      </p:sp>
      <p:sp>
        <p:nvSpPr>
          <p:cNvPr id="33796" name="Rectangle 2"/>
          <p:cNvSpPr>
            <a:spLocks noGrp="1" noChangeArrowheads="1"/>
          </p:cNvSpPr>
          <p:nvPr>
            <p:ph idx="1"/>
          </p:nvPr>
        </p:nvSpPr>
        <p:spPr>
          <a:xfrm>
            <a:off x="813435" y="695325"/>
            <a:ext cx="10768965" cy="5988685"/>
          </a:xfrm>
        </p:spPr>
        <p:txBody>
          <a:bodyPr rtlCol="0">
            <a:normAutofit fontScale="95000"/>
          </a:bodyPr>
          <a:lstStyle/>
          <a:p>
            <a:pPr indent="457200" fontAlgn="auto">
              <a:lnSpc>
                <a:spcPct val="150000"/>
              </a:lnSpc>
              <a:spcBef>
                <a:spcPts val="0"/>
              </a:spcBef>
              <a:defRPr/>
            </a:pPr>
            <a:r>
              <a:rPr lang="zh-CN" altLang="en-US" sz="2200" dirty="0">
                <a:solidFill>
                  <a:srgbClr val="148BD4"/>
                </a:solidFill>
              </a:rPr>
              <a:t>触发器的常用功能</a:t>
            </a:r>
            <a:endParaRPr lang="zh-CN" altLang="en-US" sz="2200" dirty="0">
              <a:solidFill>
                <a:srgbClr val="006600"/>
              </a:solidFill>
            </a:endParaRPr>
          </a:p>
          <a:p>
            <a:pPr indent="457200" fontAlgn="auto">
              <a:lnSpc>
                <a:spcPct val="150000"/>
              </a:lnSpc>
              <a:spcBef>
                <a:spcPts val="0"/>
              </a:spcBef>
              <a:buNone/>
              <a:defRPr/>
            </a:pPr>
            <a:r>
              <a:rPr lang="en-US" altLang="zh-CN" sz="2200" dirty="0"/>
              <a:t>(1)</a:t>
            </a:r>
            <a:r>
              <a:rPr lang="en-US" altLang="zh-CN" sz="2200" dirty="0">
                <a:solidFill>
                  <a:srgbClr val="E24747"/>
                </a:solidFill>
              </a:rPr>
              <a:t> </a:t>
            </a:r>
            <a:r>
              <a:rPr lang="zh-CN" altLang="en-US" sz="2200" dirty="0">
                <a:solidFill>
                  <a:srgbClr val="E24747"/>
                </a:solidFill>
              </a:rPr>
              <a:t>完成比约束更复杂的数据约束。 </a:t>
            </a:r>
            <a:endParaRPr lang="zh-CN" altLang="en-US" sz="2200" dirty="0">
              <a:solidFill>
                <a:srgbClr val="E24747"/>
              </a:solidFill>
            </a:endParaRPr>
          </a:p>
          <a:p>
            <a:pPr indent="457200" fontAlgn="auto">
              <a:lnSpc>
                <a:spcPct val="150000"/>
              </a:lnSpc>
              <a:spcBef>
                <a:spcPts val="0"/>
              </a:spcBef>
              <a:buNone/>
              <a:defRPr/>
            </a:pPr>
            <a:r>
              <a:rPr lang="en-US" altLang="zh-CN" sz="2200" dirty="0"/>
              <a:t>(2) </a:t>
            </a:r>
            <a:r>
              <a:rPr lang="zh-CN" altLang="en-US" sz="2200" dirty="0">
                <a:solidFill>
                  <a:srgbClr val="E24747"/>
                </a:solidFill>
              </a:rPr>
              <a:t>触发器可以检查</a:t>
            </a:r>
            <a:r>
              <a:rPr lang="en-US" altLang="zh-CN" sz="2200" dirty="0">
                <a:solidFill>
                  <a:srgbClr val="E24747"/>
                </a:solidFill>
              </a:rPr>
              <a:t>T-SQL</a:t>
            </a:r>
            <a:r>
              <a:rPr lang="zh-CN" altLang="en-US" sz="2200" dirty="0">
                <a:solidFill>
                  <a:srgbClr val="E24747"/>
                </a:solidFill>
              </a:rPr>
              <a:t>所做的操作是否被允许。</a:t>
            </a:r>
            <a:endParaRPr lang="zh-CN" altLang="en-US" sz="2200" dirty="0">
              <a:solidFill>
                <a:srgbClr val="E24747"/>
              </a:solidFill>
            </a:endParaRPr>
          </a:p>
          <a:p>
            <a:pPr indent="457200" fontAlgn="auto">
              <a:lnSpc>
                <a:spcPct val="150000"/>
              </a:lnSpc>
              <a:spcBef>
                <a:spcPts val="0"/>
              </a:spcBef>
              <a:buNone/>
              <a:defRPr/>
            </a:pPr>
            <a:r>
              <a:rPr lang="zh-CN" altLang="en-US" sz="2200" dirty="0">
                <a:solidFill>
                  <a:srgbClr val="660066"/>
                </a:solidFill>
              </a:rPr>
              <a:t> </a:t>
            </a:r>
            <a:r>
              <a:rPr lang="zh-CN" altLang="en-US" sz="2200" dirty="0"/>
              <a:t>例如：在产品库存表里，如果要对某种产品出库，触发器可以检查该产品最低库存数。</a:t>
            </a:r>
            <a:endParaRPr lang="zh-CN" altLang="en-US" sz="2200" dirty="0"/>
          </a:p>
          <a:p>
            <a:pPr indent="457200" fontAlgn="auto">
              <a:lnSpc>
                <a:spcPct val="150000"/>
              </a:lnSpc>
              <a:spcBef>
                <a:spcPts val="0"/>
              </a:spcBef>
              <a:buNone/>
              <a:defRPr/>
            </a:pPr>
            <a:r>
              <a:rPr lang="en-US" altLang="zh-CN" sz="2200" dirty="0"/>
              <a:t>(3) </a:t>
            </a:r>
            <a:r>
              <a:rPr lang="zh-CN" altLang="en-US" sz="2200" dirty="0"/>
              <a:t>当一个</a:t>
            </a:r>
            <a:r>
              <a:rPr lang="en-US" altLang="zh-CN" sz="2200" dirty="0"/>
              <a:t>T-SQL</a:t>
            </a:r>
            <a:r>
              <a:rPr lang="zh-CN" altLang="en-US" sz="2200" dirty="0"/>
              <a:t>语句对数据表进行操作的时候，</a:t>
            </a:r>
            <a:r>
              <a:rPr lang="zh-CN" altLang="en-US" sz="2200" dirty="0">
                <a:solidFill>
                  <a:srgbClr val="E24747"/>
                </a:solidFill>
              </a:rPr>
              <a:t>触发器可以根据该</a:t>
            </a:r>
            <a:r>
              <a:rPr lang="en-US" altLang="zh-CN" sz="2200" dirty="0">
                <a:solidFill>
                  <a:srgbClr val="E24747"/>
                </a:solidFill>
              </a:rPr>
              <a:t>T-SQL</a:t>
            </a:r>
            <a:r>
              <a:rPr lang="zh-CN" altLang="en-US" sz="2200" dirty="0">
                <a:solidFill>
                  <a:srgbClr val="E24747"/>
                </a:solidFill>
              </a:rPr>
              <a:t>语句的操作情况来对另一个数据表进行操作。</a:t>
            </a:r>
            <a:endParaRPr lang="zh-CN" altLang="en-US" sz="2200" dirty="0">
              <a:solidFill>
                <a:srgbClr val="E24747"/>
              </a:solidFill>
            </a:endParaRPr>
          </a:p>
          <a:p>
            <a:pPr indent="457200" fontAlgn="auto">
              <a:lnSpc>
                <a:spcPct val="150000"/>
              </a:lnSpc>
              <a:spcBef>
                <a:spcPts val="0"/>
              </a:spcBef>
              <a:buNone/>
              <a:defRPr/>
            </a:pPr>
            <a:r>
              <a:rPr lang="zh-CN" altLang="en-US" sz="2200" dirty="0"/>
              <a:t>例如：要删除</a:t>
            </a:r>
            <a:r>
              <a:rPr lang="en-US" altLang="zh-CN" sz="2200" dirty="0"/>
              <a:t>S</a:t>
            </a:r>
            <a:r>
              <a:rPr lang="zh-CN" altLang="en-US" sz="2200" dirty="0"/>
              <a:t>表中的记录，需要先删除</a:t>
            </a:r>
            <a:r>
              <a:rPr lang="en-US" altLang="zh-CN" sz="2200" dirty="0"/>
              <a:t>SC</a:t>
            </a:r>
            <a:r>
              <a:rPr lang="zh-CN" altLang="en-US" sz="2200" dirty="0"/>
              <a:t>表中的记录。</a:t>
            </a:r>
            <a:endParaRPr lang="zh-CN" altLang="en-US" sz="2200" dirty="0"/>
          </a:p>
          <a:p>
            <a:pPr indent="457200" fontAlgn="auto">
              <a:lnSpc>
                <a:spcPct val="150000"/>
              </a:lnSpc>
              <a:spcBef>
                <a:spcPts val="0"/>
              </a:spcBef>
              <a:buNone/>
              <a:defRPr/>
            </a:pPr>
            <a:r>
              <a:rPr lang="en-US" altLang="zh-CN" sz="2200" dirty="0"/>
              <a:t>(4)</a:t>
            </a:r>
            <a:r>
              <a:rPr lang="en-US" altLang="zh-CN" sz="2200" dirty="0">
                <a:solidFill>
                  <a:srgbClr val="E24747"/>
                </a:solidFill>
              </a:rPr>
              <a:t> </a:t>
            </a:r>
            <a:r>
              <a:rPr lang="zh-CN" altLang="en-US" sz="2200" dirty="0">
                <a:solidFill>
                  <a:srgbClr val="E24747"/>
                </a:solidFill>
              </a:rPr>
              <a:t>触发器也可以调用一个或多个存储过程。</a:t>
            </a:r>
            <a:endParaRPr lang="zh-CN" altLang="en-US" sz="2200" dirty="0">
              <a:solidFill>
                <a:srgbClr val="660066"/>
              </a:solidFill>
            </a:endParaRPr>
          </a:p>
          <a:p>
            <a:pPr indent="457200" fontAlgn="auto">
              <a:lnSpc>
                <a:spcPct val="150000"/>
              </a:lnSpc>
              <a:spcBef>
                <a:spcPts val="0"/>
              </a:spcBef>
              <a:buNone/>
              <a:defRPr/>
            </a:pPr>
            <a:r>
              <a:rPr lang="en-US" altLang="zh-CN" sz="2200" dirty="0"/>
              <a:t>(5) </a:t>
            </a:r>
            <a:r>
              <a:rPr lang="zh-CN" altLang="en-US" sz="2200" dirty="0"/>
              <a:t>在</a:t>
            </a:r>
            <a:r>
              <a:rPr lang="en-US" altLang="zh-CN" sz="2200" dirty="0"/>
              <a:t>T-SQL</a:t>
            </a:r>
            <a:r>
              <a:rPr lang="zh-CN" altLang="en-US" sz="2200" dirty="0"/>
              <a:t>语句执行完之后，</a:t>
            </a:r>
            <a:r>
              <a:rPr lang="zh-CN" altLang="en-US" sz="2200" dirty="0">
                <a:solidFill>
                  <a:srgbClr val="E24747"/>
                </a:solidFill>
              </a:rPr>
              <a:t>触发器可以自动调用</a:t>
            </a:r>
            <a:r>
              <a:rPr lang="zh-CN" altLang="en-US" sz="2200" dirty="0">
                <a:solidFill>
                  <a:srgbClr val="E24747"/>
                </a:solidFill>
                <a:latin typeface="Arial" panose="020B0604020202020204" pitchFamily="34" charset="0"/>
              </a:rPr>
              <a:t>“</a:t>
            </a:r>
            <a:r>
              <a:rPr lang="zh-CN" altLang="en-US" sz="2200" dirty="0">
                <a:solidFill>
                  <a:srgbClr val="E24747"/>
                </a:solidFill>
              </a:rPr>
              <a:t>数据库邮件</a:t>
            </a:r>
            <a:r>
              <a:rPr lang="zh-CN" altLang="en-US" sz="2200" dirty="0">
                <a:solidFill>
                  <a:srgbClr val="E24747"/>
                </a:solidFill>
                <a:latin typeface="Arial" panose="020B0604020202020204" pitchFamily="34" charset="0"/>
              </a:rPr>
              <a:t>”</a:t>
            </a:r>
            <a:r>
              <a:rPr lang="zh-CN" altLang="en-US" sz="2200" dirty="0">
                <a:solidFill>
                  <a:srgbClr val="E24747"/>
                </a:solidFill>
              </a:rPr>
              <a:t>来发送邮件。</a:t>
            </a:r>
            <a:endParaRPr lang="zh-CN" altLang="en-US" sz="2200" dirty="0">
              <a:solidFill>
                <a:srgbClr val="E24747"/>
              </a:solidFill>
            </a:endParaRPr>
          </a:p>
          <a:p>
            <a:pPr indent="457200" fontAlgn="auto">
              <a:lnSpc>
                <a:spcPct val="150000"/>
              </a:lnSpc>
              <a:spcBef>
                <a:spcPts val="0"/>
              </a:spcBef>
              <a:buNone/>
              <a:defRPr/>
            </a:pPr>
            <a:r>
              <a:rPr lang="zh-CN" altLang="en-US" sz="2200" dirty="0"/>
              <a:t> 例如，当一个订单交费之后，可以让物流人员发送</a:t>
            </a:r>
            <a:r>
              <a:rPr lang="en-US" altLang="zh-CN" sz="2200" dirty="0"/>
              <a:t>Email</a:t>
            </a:r>
            <a:r>
              <a:rPr lang="zh-CN" altLang="en-US" sz="2200" dirty="0"/>
              <a:t>，通知他尽快发货。</a:t>
            </a:r>
            <a:endParaRPr lang="zh-CN" altLang="en-US" sz="2200" dirty="0"/>
          </a:p>
        </p:txBody>
      </p:sp>
      <p:sp>
        <p:nvSpPr>
          <p:cNvPr id="4" name="日期占位符 3"/>
          <p:cNvSpPr>
            <a:spLocks noGrp="1"/>
          </p:cNvSpPr>
          <p:nvPr>
            <p:ph type="dt" sz="half" idx="10"/>
          </p:nvPr>
        </p:nvSpPr>
        <p:spPr/>
        <p:txBody>
          <a:bodyPr/>
          <a:lstStyle/>
          <a:p>
            <a:pPr>
              <a:defRPr/>
            </a:pPr>
            <a:fld id="{181C494C-71A0-4D6F-9994-DAAF1DFA0ACD}"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7E4DE9-C89C-484C-998F-32972E762D1E}"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2351089" y="-100013"/>
            <a:ext cx="7793037" cy="795338"/>
          </a:xfrm>
          <a:noFill/>
        </p:spPr>
        <p:txBody>
          <a:bodyPr/>
          <a:lstStyle/>
          <a:p>
            <a:r>
              <a:rPr lang="zh-CN" altLang="en-US" sz="3600"/>
              <a:t>触发器概述 </a:t>
            </a:r>
            <a:r>
              <a:rPr lang="en-US" altLang="zh-CN" sz="3600"/>
              <a:t>(2)</a:t>
            </a:r>
            <a:endParaRPr lang="en-US" altLang="zh-CN" sz="3600"/>
          </a:p>
        </p:txBody>
      </p:sp>
      <p:sp>
        <p:nvSpPr>
          <p:cNvPr id="50179" name="Rectangle 2"/>
          <p:cNvSpPr>
            <a:spLocks noGrp="1" noChangeArrowheads="1"/>
          </p:cNvSpPr>
          <p:nvPr>
            <p:ph idx="1"/>
          </p:nvPr>
        </p:nvSpPr>
        <p:spPr>
          <a:xfrm>
            <a:off x="1919288" y="1052514"/>
            <a:ext cx="8280400" cy="5616575"/>
          </a:xfrm>
        </p:spPr>
        <p:txBody>
          <a:bodyPr/>
          <a:lstStyle/>
          <a:p>
            <a:pPr>
              <a:buFont typeface="Wingdings" panose="05000000000000000000" pitchFamily="2" charset="2"/>
              <a:buNone/>
            </a:pPr>
            <a:endParaRPr lang="en-US" altLang="zh-CN"/>
          </a:p>
          <a:p>
            <a:pPr>
              <a:buFont typeface="Wingdings" panose="05000000000000000000" pitchFamily="2" charset="2"/>
              <a:buNone/>
            </a:pPr>
            <a:endParaRPr lang="en-US" altLang="zh-CN"/>
          </a:p>
        </p:txBody>
      </p:sp>
      <p:sp>
        <p:nvSpPr>
          <p:cNvPr id="5" name="日期占位符 3"/>
          <p:cNvSpPr>
            <a:spLocks noGrp="1"/>
          </p:cNvSpPr>
          <p:nvPr>
            <p:ph type="dt" sz="half" idx="10"/>
          </p:nvPr>
        </p:nvSpPr>
        <p:spPr/>
        <p:txBody>
          <a:bodyPr/>
          <a:lstStyle/>
          <a:p>
            <a:pPr>
              <a:defRPr/>
            </a:pPr>
            <a:fld id="{D8CD26AF-D9F2-4324-995E-5C9A3F3E84A5}"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7857FA-EEF7-48AB-8717-95E6B1E34076}"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50182" name="Text Box 5"/>
          <p:cNvSpPr txBox="1">
            <a:spLocks noChangeArrowheads="1"/>
          </p:cNvSpPr>
          <p:nvPr/>
        </p:nvSpPr>
        <p:spPr bwMode="auto">
          <a:xfrm>
            <a:off x="497840" y="738823"/>
            <a:ext cx="11084559" cy="378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indent="457200" fontAlgn="auto">
              <a:lnSpc>
                <a:spcPct val="150000"/>
              </a:lnSpc>
              <a:spcBef>
                <a:spcPct val="0"/>
              </a:spcBef>
              <a:buFontTx/>
              <a:buNone/>
            </a:pPr>
            <a:r>
              <a:rPr lang="en-US" altLang="zh-CN" sz="2200" dirty="0">
                <a:latin typeface="Arial" panose="020B0604020202020204" pitchFamily="34" charset="0"/>
              </a:rPr>
              <a:t>     (6) </a:t>
            </a:r>
            <a:r>
              <a:rPr lang="zh-CN" altLang="en-US" sz="2200" dirty="0">
                <a:solidFill>
                  <a:srgbClr val="E24747"/>
                </a:solidFill>
                <a:latin typeface="Arial" panose="020B0604020202020204" pitchFamily="34" charset="0"/>
              </a:rPr>
              <a:t>返回自定义的错误信息。</a:t>
            </a:r>
            <a:endParaRPr lang="zh-CN" altLang="en-US" sz="2200" dirty="0">
              <a:solidFill>
                <a:srgbClr val="660066"/>
              </a:solidFill>
              <a:latin typeface="Arial" panose="020B0604020202020204" pitchFamily="34" charset="0"/>
            </a:endParaRPr>
          </a:p>
          <a:p>
            <a:pPr indent="457200" fontAlgn="auto">
              <a:lnSpc>
                <a:spcPct val="150000"/>
              </a:lnSpc>
              <a:spcBef>
                <a:spcPct val="0"/>
              </a:spcBef>
              <a:spcAft>
                <a:spcPct val="30000"/>
              </a:spcAft>
              <a:buFontTx/>
              <a:buNone/>
            </a:pPr>
            <a:r>
              <a:rPr lang="zh-CN" altLang="en-US" sz="2200" dirty="0">
                <a:solidFill>
                  <a:srgbClr val="660066"/>
                </a:solidFill>
                <a:latin typeface="Arial" panose="020B0604020202020204" pitchFamily="34" charset="0"/>
              </a:rPr>
              <a:t>      </a:t>
            </a:r>
            <a:r>
              <a:rPr lang="zh-CN" altLang="en-US" sz="2200" dirty="0">
                <a:latin typeface="Arial" panose="020B0604020202020204" pitchFamily="34" charset="0"/>
              </a:rPr>
              <a:t>例如插入一条重复记录时，可以返回一个具体的友好的错误信息给前台应用程序。</a:t>
            </a:r>
            <a:endParaRPr lang="zh-CN" altLang="en-US" sz="2200" dirty="0">
              <a:latin typeface="Arial" panose="020B0604020202020204" pitchFamily="34" charset="0"/>
            </a:endParaRPr>
          </a:p>
          <a:p>
            <a:pPr indent="457200" fontAlgn="auto">
              <a:lnSpc>
                <a:spcPct val="150000"/>
              </a:lnSpc>
              <a:spcBef>
                <a:spcPct val="0"/>
              </a:spcBef>
              <a:buFontTx/>
              <a:buNone/>
            </a:pPr>
            <a:r>
              <a:rPr lang="zh-CN" altLang="en-US" sz="2200" dirty="0">
                <a:latin typeface="Arial" panose="020B0604020202020204" pitchFamily="34" charset="0"/>
              </a:rPr>
              <a:t>       </a:t>
            </a:r>
            <a:r>
              <a:rPr lang="en-US" altLang="zh-CN" sz="2200" dirty="0">
                <a:latin typeface="Arial" panose="020B0604020202020204" pitchFamily="34" charset="0"/>
              </a:rPr>
              <a:t>(7) </a:t>
            </a:r>
            <a:r>
              <a:rPr lang="zh-CN" altLang="en-US" sz="2200" dirty="0">
                <a:solidFill>
                  <a:srgbClr val="E24747"/>
                </a:solidFill>
                <a:latin typeface="Arial" panose="020B0604020202020204" pitchFamily="34" charset="0"/>
              </a:rPr>
              <a:t>触发器可以修改原来要操作的</a:t>
            </a:r>
            <a:r>
              <a:rPr lang="en-US" altLang="zh-CN" sz="2200" dirty="0">
                <a:solidFill>
                  <a:srgbClr val="E24747"/>
                </a:solidFill>
                <a:latin typeface="Arial" panose="020B0604020202020204" pitchFamily="34" charset="0"/>
              </a:rPr>
              <a:t>T-SQL</a:t>
            </a:r>
            <a:r>
              <a:rPr lang="zh-CN" altLang="en-US" sz="2200" dirty="0">
                <a:solidFill>
                  <a:srgbClr val="E24747"/>
                </a:solidFill>
                <a:latin typeface="Arial" panose="020B0604020202020204" pitchFamily="34" charset="0"/>
              </a:rPr>
              <a:t>语句。</a:t>
            </a:r>
            <a:endParaRPr lang="zh-CN" altLang="en-US" sz="2200" dirty="0">
              <a:solidFill>
                <a:srgbClr val="E24747"/>
              </a:solidFill>
              <a:latin typeface="Arial" panose="020B0604020202020204" pitchFamily="34" charset="0"/>
            </a:endParaRPr>
          </a:p>
          <a:p>
            <a:pPr indent="457200" fontAlgn="auto">
              <a:lnSpc>
                <a:spcPct val="150000"/>
              </a:lnSpc>
              <a:spcBef>
                <a:spcPct val="0"/>
              </a:spcBef>
              <a:spcAft>
                <a:spcPct val="30000"/>
              </a:spcAft>
              <a:buFontTx/>
              <a:buNone/>
            </a:pPr>
            <a:r>
              <a:rPr lang="zh-CN" altLang="en-US" sz="2200" dirty="0">
                <a:solidFill>
                  <a:srgbClr val="660066"/>
                </a:solidFill>
                <a:latin typeface="Arial" panose="020B0604020202020204" pitchFamily="34" charset="0"/>
              </a:rPr>
              <a:t>       </a:t>
            </a:r>
            <a:r>
              <a:rPr lang="zh-CN" altLang="en-US" sz="2200" dirty="0">
                <a:latin typeface="Arial" panose="020B0604020202020204" pitchFamily="34" charset="0"/>
              </a:rPr>
              <a:t>例如原来的</a:t>
            </a:r>
            <a:r>
              <a:rPr lang="en-US" altLang="zh-CN" sz="2200" dirty="0">
                <a:latin typeface="Arial" panose="020B0604020202020204" pitchFamily="34" charset="0"/>
              </a:rPr>
              <a:t>T-SQL</a:t>
            </a:r>
            <a:r>
              <a:rPr lang="zh-CN" altLang="en-US" sz="2200" dirty="0">
                <a:latin typeface="Arial" panose="020B0604020202020204" pitchFamily="34" charset="0"/>
              </a:rPr>
              <a:t>语句是要删除数据表里的记录，但该数据表里的记录是重要记录，是不允许删除的，那么触发器可以不执行该语句。</a:t>
            </a:r>
            <a:endParaRPr lang="zh-CN" altLang="en-US" sz="2200" dirty="0">
              <a:latin typeface="Arial" panose="020B0604020202020204" pitchFamily="34" charset="0"/>
            </a:endParaRPr>
          </a:p>
          <a:p>
            <a:pPr indent="457200" fontAlgn="auto">
              <a:lnSpc>
                <a:spcPct val="150000"/>
              </a:lnSpc>
              <a:spcBef>
                <a:spcPct val="0"/>
              </a:spcBef>
              <a:spcAft>
                <a:spcPct val="30000"/>
              </a:spcAft>
              <a:buFontTx/>
              <a:buNone/>
            </a:pPr>
            <a:r>
              <a:rPr lang="zh-CN" altLang="en-US" sz="2200" dirty="0">
                <a:latin typeface="Arial" panose="020B0604020202020204" pitchFamily="34" charset="0"/>
              </a:rPr>
              <a:t>       </a:t>
            </a:r>
            <a:r>
              <a:rPr lang="en-US" altLang="zh-CN" sz="2200" dirty="0">
                <a:latin typeface="Arial" panose="020B0604020202020204" pitchFamily="34" charset="0"/>
              </a:rPr>
              <a:t>(8)</a:t>
            </a:r>
            <a:r>
              <a:rPr lang="en-US" altLang="zh-CN" sz="2200" dirty="0">
                <a:solidFill>
                  <a:srgbClr val="E24747"/>
                </a:solidFill>
                <a:latin typeface="Arial" panose="020B0604020202020204" pitchFamily="34" charset="0"/>
              </a:rPr>
              <a:t> </a:t>
            </a:r>
            <a:r>
              <a:rPr lang="zh-CN" altLang="en-US" sz="2200" dirty="0">
                <a:solidFill>
                  <a:srgbClr val="E24747"/>
                </a:solidFill>
                <a:latin typeface="Arial" panose="020B0604020202020204" pitchFamily="34" charset="0"/>
              </a:rPr>
              <a:t>防止数据表结构更改或数据表被删除。</a:t>
            </a:r>
            <a:r>
              <a:rPr lang="zh-CN" altLang="en-US" sz="2200" dirty="0">
                <a:latin typeface="Arial" panose="020B0604020202020204" pitchFamily="34" charset="0"/>
              </a:rPr>
              <a:t>为了保护已经建好的数据表，触发器可以在接收到</a:t>
            </a:r>
            <a:r>
              <a:rPr lang="en-US" altLang="zh-CN" sz="2200" dirty="0">
                <a:latin typeface="Arial" panose="020B0604020202020204" pitchFamily="34" charset="0"/>
              </a:rPr>
              <a:t>DROP</a:t>
            </a:r>
            <a:r>
              <a:rPr lang="zh-CN" altLang="en-US" sz="2200" dirty="0">
                <a:latin typeface="Arial" panose="020B0604020202020204" pitchFamily="34" charset="0"/>
              </a:rPr>
              <a:t>和</a:t>
            </a:r>
            <a:r>
              <a:rPr lang="en-US" altLang="zh-CN" sz="2200" dirty="0">
                <a:latin typeface="Arial" panose="020B0604020202020204" pitchFamily="34" charset="0"/>
              </a:rPr>
              <a:t>ALTER</a:t>
            </a:r>
            <a:r>
              <a:rPr lang="zh-CN" altLang="en-US" sz="2200" dirty="0">
                <a:latin typeface="Arial" panose="020B0604020202020204" pitchFamily="34" charset="0"/>
              </a:rPr>
              <a:t>开头的</a:t>
            </a:r>
            <a:r>
              <a:rPr lang="en-US" altLang="zh-CN" sz="2200" dirty="0">
                <a:latin typeface="Arial" panose="020B0604020202020204" pitchFamily="34" charset="0"/>
              </a:rPr>
              <a:t>T-SQL</a:t>
            </a:r>
            <a:r>
              <a:rPr lang="zh-CN" altLang="en-US" sz="2200" dirty="0">
                <a:latin typeface="Arial" panose="020B0604020202020204" pitchFamily="34" charset="0"/>
              </a:rPr>
              <a:t>语句时，不进行对数据表的操作。</a:t>
            </a:r>
            <a:endParaRPr lang="zh-CN" altLang="en-US" sz="2200" dirty="0">
              <a:latin typeface="Arial" panose="020B0604020202020204" pitchFamily="34" charset="0"/>
            </a:endParaRPr>
          </a:p>
        </p:txBody>
      </p:sp>
    </p:spTree>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a:xfrm>
            <a:off x="2351089" y="-100013"/>
            <a:ext cx="7793037" cy="795338"/>
          </a:xfrm>
          <a:noFill/>
        </p:spPr>
        <p:txBody>
          <a:bodyPr/>
          <a:lstStyle/>
          <a:p>
            <a:r>
              <a:rPr lang="zh-CN" altLang="en-US" sz="3600"/>
              <a:t>触发器概述 </a:t>
            </a:r>
            <a:r>
              <a:rPr lang="en-US" altLang="zh-CN" sz="3600"/>
              <a:t>(1)</a:t>
            </a:r>
            <a:endParaRPr lang="en-US" altLang="zh-CN" sz="3600"/>
          </a:p>
        </p:txBody>
      </p:sp>
      <p:sp>
        <p:nvSpPr>
          <p:cNvPr id="51203" name="Rectangle 2"/>
          <p:cNvSpPr>
            <a:spLocks noGrp="1" noChangeArrowheads="1"/>
          </p:cNvSpPr>
          <p:nvPr>
            <p:ph idx="1"/>
          </p:nvPr>
        </p:nvSpPr>
        <p:spPr>
          <a:xfrm>
            <a:off x="949167" y="739776"/>
            <a:ext cx="10596880" cy="5616575"/>
          </a:xfrm>
        </p:spPr>
        <p:txBody>
          <a:bodyPr>
            <a:normAutofit fontScale="90000" lnSpcReduction="10000"/>
          </a:bodyPr>
          <a:lstStyle/>
          <a:p>
            <a:pPr indent="457200" fontAlgn="auto">
              <a:lnSpc>
                <a:spcPct val="150000"/>
              </a:lnSpc>
              <a:spcBef>
                <a:spcPts val="0"/>
              </a:spcBef>
              <a:buClr>
                <a:schemeClr val="hlink"/>
              </a:buClr>
              <a:buSzPct val="95000"/>
              <a:buFont typeface="Wingdings" panose="05000000000000000000" pitchFamily="2" charset="2"/>
              <a:buChar char="v"/>
            </a:pPr>
            <a:r>
              <a:rPr lang="zh-CN" altLang="en-US" sz="2400" dirty="0">
                <a:solidFill>
                  <a:srgbClr val="148BD4"/>
                </a:solidFill>
              </a:rPr>
              <a:t>触发器的分类</a:t>
            </a:r>
            <a:endParaRPr lang="zh-CN" altLang="en-US" sz="2400" dirty="0">
              <a:solidFill>
                <a:srgbClr val="0000CC"/>
              </a:solidFill>
            </a:endParaRPr>
          </a:p>
          <a:p>
            <a:pPr indent="457200" fontAlgn="auto">
              <a:lnSpc>
                <a:spcPct val="150000"/>
              </a:lnSpc>
              <a:spcBef>
                <a:spcPts val="0"/>
              </a:spcBef>
              <a:buFont typeface="Wingdings" panose="05000000000000000000" pitchFamily="2" charset="2"/>
              <a:buNone/>
            </a:pPr>
            <a:r>
              <a:rPr lang="zh-CN" altLang="en-US" dirty="0">
                <a:solidFill>
                  <a:srgbClr val="660066"/>
                </a:solidFill>
              </a:rPr>
              <a:t>  </a:t>
            </a:r>
            <a:r>
              <a:rPr lang="en-US" altLang="zh-CN" sz="2200" dirty="0">
                <a:solidFill>
                  <a:srgbClr val="E24747"/>
                </a:solidFill>
              </a:rPr>
              <a:t>(l) DML</a:t>
            </a:r>
            <a:r>
              <a:rPr lang="zh-CN" altLang="en-US" sz="2200" dirty="0">
                <a:solidFill>
                  <a:srgbClr val="E24747"/>
                </a:solidFill>
              </a:rPr>
              <a:t>触发器</a:t>
            </a:r>
            <a:endParaRPr lang="zh-CN" altLang="en-US" sz="2200" dirty="0">
              <a:solidFill>
                <a:srgbClr val="660066"/>
              </a:solidFill>
            </a:endParaRPr>
          </a:p>
          <a:p>
            <a:pPr indent="457200" fontAlgn="auto">
              <a:lnSpc>
                <a:spcPct val="150000"/>
              </a:lnSpc>
              <a:spcBef>
                <a:spcPts val="0"/>
              </a:spcBef>
              <a:buFont typeface="Wingdings" panose="05000000000000000000" pitchFamily="2" charset="2"/>
              <a:buNone/>
            </a:pPr>
            <a:r>
              <a:rPr lang="en-US" altLang="zh-CN" sz="2200" dirty="0">
                <a:solidFill>
                  <a:srgbClr val="006600"/>
                </a:solidFill>
              </a:rPr>
              <a:t>DML</a:t>
            </a:r>
            <a:r>
              <a:rPr lang="zh-CN" altLang="en-US" sz="2200" dirty="0">
                <a:solidFill>
                  <a:srgbClr val="006600"/>
                </a:solidFill>
              </a:rPr>
              <a:t>触发器是当数据库服务器中发生数据操作语言事件时执行的存储过程。</a:t>
            </a:r>
            <a:r>
              <a:rPr lang="en-US" altLang="zh-CN" sz="2200" dirty="0"/>
              <a:t>DML</a:t>
            </a:r>
            <a:r>
              <a:rPr lang="zh-CN" altLang="en-US" sz="2200" dirty="0"/>
              <a:t>触发器又分为两类：</a:t>
            </a:r>
            <a:endParaRPr lang="zh-CN" altLang="en-US" sz="2200" dirty="0"/>
          </a:p>
          <a:p>
            <a:pPr indent="457200" fontAlgn="auto">
              <a:lnSpc>
                <a:spcPct val="150000"/>
              </a:lnSpc>
              <a:spcBef>
                <a:spcPts val="0"/>
              </a:spcBef>
              <a:buFont typeface="Wingdings" panose="05000000000000000000" pitchFamily="2" charset="2"/>
              <a:buNone/>
            </a:pPr>
            <a:r>
              <a:rPr lang="zh-CN" altLang="en-US" sz="2200" dirty="0">
                <a:solidFill>
                  <a:srgbClr val="E24747"/>
                </a:solidFill>
              </a:rPr>
              <a:t>  </a:t>
            </a:r>
            <a:r>
              <a:rPr lang="en-US" altLang="zh-CN" sz="2200" dirty="0">
                <a:solidFill>
                  <a:srgbClr val="E24747"/>
                </a:solidFill>
              </a:rPr>
              <a:t>AFTER</a:t>
            </a:r>
            <a:r>
              <a:rPr lang="zh-CN" altLang="en-US" sz="2200" dirty="0">
                <a:solidFill>
                  <a:srgbClr val="E24747"/>
                </a:solidFill>
              </a:rPr>
              <a:t>触发器</a:t>
            </a:r>
            <a:r>
              <a:rPr lang="zh-CN" altLang="en-US" sz="2200" dirty="0"/>
              <a:t>：只有执行某一操作</a:t>
            </a:r>
            <a:r>
              <a:rPr lang="en-US" altLang="zh-CN" sz="2200" dirty="0"/>
              <a:t>INSERT</a:t>
            </a:r>
            <a:r>
              <a:rPr lang="zh-CN" altLang="en-US" sz="2200" dirty="0"/>
              <a:t>、</a:t>
            </a:r>
            <a:r>
              <a:rPr lang="en-US" altLang="zh-CN" sz="2200" dirty="0"/>
              <a:t>UPDATE</a:t>
            </a:r>
            <a:r>
              <a:rPr lang="zh-CN" altLang="en-US" sz="2200" dirty="0"/>
              <a:t>、</a:t>
            </a:r>
            <a:r>
              <a:rPr lang="en-US" altLang="zh-CN" sz="2200" dirty="0"/>
              <a:t>DELETE</a:t>
            </a:r>
            <a:r>
              <a:rPr lang="zh-CN" altLang="en-US" sz="2200" dirty="0"/>
              <a:t>之后触发器才被触发，</a:t>
            </a:r>
            <a:endParaRPr lang="zh-CN" altLang="en-US" sz="2200" dirty="0"/>
          </a:p>
          <a:p>
            <a:pPr indent="457200" fontAlgn="auto">
              <a:lnSpc>
                <a:spcPct val="150000"/>
              </a:lnSpc>
              <a:spcBef>
                <a:spcPts val="0"/>
              </a:spcBef>
              <a:buFont typeface="Wingdings" panose="05000000000000000000" pitchFamily="2" charset="2"/>
              <a:buNone/>
            </a:pPr>
            <a:r>
              <a:rPr lang="zh-CN" altLang="en-US" sz="2200" dirty="0">
                <a:solidFill>
                  <a:srgbClr val="E24747"/>
                </a:solidFill>
              </a:rPr>
              <a:t>  </a:t>
            </a:r>
            <a:r>
              <a:rPr lang="en-US" altLang="zh-CN" sz="2200" dirty="0">
                <a:solidFill>
                  <a:srgbClr val="E24747"/>
                </a:solidFill>
              </a:rPr>
              <a:t>INSTEAD OF</a:t>
            </a:r>
            <a:r>
              <a:rPr lang="zh-CN" altLang="en-US" sz="2200" dirty="0">
                <a:solidFill>
                  <a:srgbClr val="E24747"/>
                </a:solidFill>
              </a:rPr>
              <a:t>触发器</a:t>
            </a:r>
            <a:r>
              <a:rPr lang="zh-CN" altLang="en-US" sz="2200" dirty="0"/>
              <a:t>：即当对表进行</a:t>
            </a:r>
            <a:r>
              <a:rPr lang="en-US" altLang="zh-CN" sz="2200" dirty="0"/>
              <a:t>INSERT</a:t>
            </a:r>
            <a:r>
              <a:rPr lang="zh-CN" altLang="en-US" sz="2200" dirty="0"/>
              <a:t>、</a:t>
            </a:r>
            <a:r>
              <a:rPr lang="en-US" altLang="zh-CN" sz="2200" dirty="0"/>
              <a:t>UPDATE</a:t>
            </a:r>
            <a:r>
              <a:rPr lang="en-US" altLang="zh-CN" sz="2200" dirty="0">
                <a:latin typeface="Arial" panose="020B0604020202020204" pitchFamily="34" charset="0"/>
              </a:rPr>
              <a:t> </a:t>
            </a:r>
            <a:r>
              <a:rPr lang="zh-CN" altLang="en-US" sz="2200" dirty="0"/>
              <a:t>或 </a:t>
            </a:r>
            <a:r>
              <a:rPr lang="en-US" altLang="zh-CN" sz="2200" dirty="0"/>
              <a:t>DELETE</a:t>
            </a:r>
            <a:r>
              <a:rPr lang="en-US" altLang="zh-CN" sz="2200" dirty="0">
                <a:latin typeface="Arial" panose="020B0604020202020204" pitchFamily="34" charset="0"/>
              </a:rPr>
              <a:t> </a:t>
            </a:r>
            <a:r>
              <a:rPr lang="zh-CN" altLang="en-US" sz="2200" dirty="0"/>
              <a:t>操作时，系统不是直接对表执行这些操作，而是把操作内容交给触发器，让触发器检查所进行的操作是否正确，如正确才进行相应的操作。因此，</a:t>
            </a:r>
            <a:r>
              <a:rPr lang="en-US" altLang="zh-CN" sz="2200" dirty="0">
                <a:solidFill>
                  <a:srgbClr val="E24747"/>
                </a:solidFill>
              </a:rPr>
              <a:t>INSTEAD</a:t>
            </a:r>
            <a:r>
              <a:rPr lang="en-US" altLang="zh-CN" sz="2200" dirty="0">
                <a:solidFill>
                  <a:srgbClr val="E24747"/>
                </a:solidFill>
                <a:latin typeface="Arial" panose="020B0604020202020204" pitchFamily="34" charset="0"/>
              </a:rPr>
              <a:t> </a:t>
            </a:r>
            <a:r>
              <a:rPr lang="en-US" altLang="zh-CN" sz="2200" dirty="0">
                <a:solidFill>
                  <a:srgbClr val="E24747"/>
                </a:solidFill>
              </a:rPr>
              <a:t> OF</a:t>
            </a:r>
            <a:r>
              <a:rPr lang="en-US" altLang="zh-CN" sz="2200" dirty="0">
                <a:solidFill>
                  <a:srgbClr val="E24747"/>
                </a:solidFill>
                <a:latin typeface="Arial" panose="020B0604020202020204" pitchFamily="34" charset="0"/>
              </a:rPr>
              <a:t> </a:t>
            </a:r>
            <a:r>
              <a:rPr lang="zh-CN" altLang="en-US" sz="2200" dirty="0">
                <a:solidFill>
                  <a:srgbClr val="E24747"/>
                </a:solidFill>
              </a:rPr>
              <a:t>触发器的动作要早于表约束的处理。</a:t>
            </a:r>
            <a:endParaRPr lang="zh-CN" altLang="en-US" sz="2200" dirty="0">
              <a:solidFill>
                <a:srgbClr val="E24747"/>
              </a:solidFill>
            </a:endParaRPr>
          </a:p>
          <a:p>
            <a:pPr indent="457200" fontAlgn="auto">
              <a:lnSpc>
                <a:spcPct val="150000"/>
              </a:lnSpc>
              <a:spcBef>
                <a:spcPts val="0"/>
              </a:spcBef>
              <a:buFont typeface="Wingdings" panose="05000000000000000000" pitchFamily="2" charset="2"/>
              <a:buNone/>
            </a:pPr>
            <a:r>
              <a:rPr lang="zh-CN" altLang="en-US" dirty="0"/>
              <a:t>    </a:t>
            </a:r>
            <a:endParaRPr lang="zh-CN" altLang="en-US" dirty="0"/>
          </a:p>
        </p:txBody>
      </p:sp>
      <p:sp>
        <p:nvSpPr>
          <p:cNvPr id="4" name="日期占位符 3"/>
          <p:cNvSpPr>
            <a:spLocks noGrp="1"/>
          </p:cNvSpPr>
          <p:nvPr>
            <p:ph type="dt" sz="half" idx="10"/>
          </p:nvPr>
        </p:nvSpPr>
        <p:spPr/>
        <p:txBody>
          <a:bodyPr/>
          <a:lstStyle/>
          <a:p>
            <a:pPr>
              <a:defRPr/>
            </a:pPr>
            <a:fld id="{8BFCB27B-8AEC-4BC3-AEE9-7B1EEC18EF33}"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50753B-200E-4AFD-BD7E-9604E44297F1}"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2351089" y="-100013"/>
            <a:ext cx="7793037" cy="795338"/>
          </a:xfrm>
          <a:noFill/>
        </p:spPr>
        <p:txBody>
          <a:bodyPr/>
          <a:lstStyle/>
          <a:p>
            <a:r>
              <a:rPr lang="zh-CN" altLang="en-US" sz="3600"/>
              <a:t>触发器概述 </a:t>
            </a:r>
            <a:r>
              <a:rPr lang="en-US" altLang="zh-CN" sz="3600"/>
              <a:t>(1)</a:t>
            </a:r>
            <a:endParaRPr lang="en-US" altLang="zh-CN" sz="3600"/>
          </a:p>
        </p:txBody>
      </p:sp>
      <p:sp>
        <p:nvSpPr>
          <p:cNvPr id="52227" name="Rectangle 2"/>
          <p:cNvSpPr>
            <a:spLocks noGrp="1" noChangeArrowheads="1"/>
          </p:cNvSpPr>
          <p:nvPr>
            <p:ph idx="1"/>
          </p:nvPr>
        </p:nvSpPr>
        <p:spPr>
          <a:xfrm>
            <a:off x="939482" y="739776"/>
            <a:ext cx="10815637" cy="5616575"/>
          </a:xfrm>
        </p:spPr>
        <p:txBody>
          <a:bodyPr>
            <a:normAutofit fontScale="97500"/>
          </a:bodyPr>
          <a:lstStyle/>
          <a:p>
            <a:pPr indent="457200" fontAlgn="auto">
              <a:lnSpc>
                <a:spcPct val="150000"/>
              </a:lnSpc>
              <a:spcBef>
                <a:spcPts val="0"/>
              </a:spcBef>
              <a:buClr>
                <a:schemeClr val="hlink"/>
              </a:buClr>
              <a:buSzPct val="80000"/>
              <a:buFont typeface="Wingdings" panose="05000000000000000000" pitchFamily="2" charset="2"/>
              <a:buChar char="v"/>
            </a:pPr>
            <a:r>
              <a:rPr lang="en-US" altLang="zh-CN" sz="2400" dirty="0">
                <a:solidFill>
                  <a:srgbClr val="148BD4"/>
                </a:solidFill>
              </a:rPr>
              <a:t>Instead of</a:t>
            </a:r>
            <a:r>
              <a:rPr lang="zh-CN" altLang="en-US" sz="2400" dirty="0">
                <a:solidFill>
                  <a:srgbClr val="148BD4"/>
                </a:solidFill>
              </a:rPr>
              <a:t>触发器和</a:t>
            </a:r>
            <a:r>
              <a:rPr lang="en-US" altLang="zh-CN" sz="2400" dirty="0">
                <a:solidFill>
                  <a:srgbClr val="148BD4"/>
                </a:solidFill>
              </a:rPr>
              <a:t>After</a:t>
            </a:r>
            <a:r>
              <a:rPr lang="zh-CN" altLang="en-US" sz="2400" dirty="0">
                <a:solidFill>
                  <a:srgbClr val="148BD4"/>
                </a:solidFill>
              </a:rPr>
              <a:t>触发器区别</a:t>
            </a:r>
            <a:endParaRPr lang="zh-CN" altLang="en-US" sz="2400" dirty="0">
              <a:solidFill>
                <a:srgbClr val="006600"/>
              </a:solidFill>
            </a:endParaRPr>
          </a:p>
          <a:p>
            <a:pPr indent="457200" fontAlgn="auto">
              <a:lnSpc>
                <a:spcPct val="150000"/>
              </a:lnSpc>
              <a:spcBef>
                <a:spcPts val="0"/>
              </a:spcBef>
              <a:buFont typeface="Wingdings" panose="05000000000000000000" pitchFamily="2" charset="2"/>
              <a:buNone/>
            </a:pPr>
            <a:r>
              <a:rPr lang="en-US" altLang="zh-CN" sz="2200" dirty="0"/>
              <a:t>Instead of</a:t>
            </a:r>
            <a:r>
              <a:rPr lang="zh-CN" altLang="en-US" sz="2200" dirty="0"/>
              <a:t>触发在执行表约束检查之前执行。除表之外</a:t>
            </a:r>
            <a:r>
              <a:rPr lang="en-US" altLang="zh-CN" sz="2200" dirty="0"/>
              <a:t>﹐Instead of </a:t>
            </a:r>
            <a:r>
              <a:rPr lang="zh-CN" altLang="en-US" sz="2200" dirty="0"/>
              <a:t>触发器也可以用于视图</a:t>
            </a:r>
            <a:r>
              <a:rPr lang="en-US" altLang="zh-CN" sz="2200" dirty="0"/>
              <a:t>﹐</a:t>
            </a:r>
            <a:r>
              <a:rPr lang="zh-CN" altLang="en-US" sz="2200" dirty="0"/>
              <a:t>用来扩展视图可以支持的更新操作。</a:t>
            </a:r>
            <a:endParaRPr lang="zh-CN" altLang="en-US" sz="2200" dirty="0"/>
          </a:p>
          <a:p>
            <a:pPr indent="457200" fontAlgn="auto">
              <a:lnSpc>
                <a:spcPct val="150000"/>
              </a:lnSpc>
              <a:spcBef>
                <a:spcPts val="0"/>
              </a:spcBef>
              <a:buFont typeface="Wingdings" panose="05000000000000000000" pitchFamily="2" charset="2"/>
              <a:buNone/>
            </a:pPr>
            <a:r>
              <a:rPr lang="zh-CN" altLang="en-US" sz="2200" dirty="0"/>
              <a:t> </a:t>
            </a:r>
            <a:r>
              <a:rPr lang="en-US" altLang="zh-CN" sz="2200" dirty="0"/>
              <a:t>After</a:t>
            </a:r>
            <a:r>
              <a:rPr lang="zh-CN" altLang="en-US" sz="2200" dirty="0"/>
              <a:t>触发器在一个</a:t>
            </a:r>
            <a:r>
              <a:rPr lang="en-US" altLang="zh-CN" sz="2200" dirty="0"/>
              <a:t>Insert, Update</a:t>
            </a:r>
            <a:r>
              <a:rPr lang="zh-CN" altLang="en-US" sz="2200" dirty="0"/>
              <a:t>或</a:t>
            </a:r>
            <a:r>
              <a:rPr lang="en-US" altLang="zh-CN" sz="2200" dirty="0"/>
              <a:t>Deleted</a:t>
            </a:r>
            <a:r>
              <a:rPr lang="zh-CN" altLang="en-US" sz="2200" dirty="0"/>
              <a:t>语句之后执行</a:t>
            </a:r>
            <a:r>
              <a:rPr lang="en-US" altLang="zh-CN" sz="2200" dirty="0"/>
              <a:t>﹐</a:t>
            </a:r>
            <a:r>
              <a:rPr lang="zh-CN" altLang="en-US" sz="2200" dirty="0"/>
              <a:t>进行约束检查等动作都在</a:t>
            </a:r>
            <a:r>
              <a:rPr lang="en-US" altLang="zh-CN" sz="2200" dirty="0"/>
              <a:t>After</a:t>
            </a:r>
            <a:r>
              <a:rPr lang="zh-CN" altLang="en-US" sz="2200" dirty="0"/>
              <a:t>触发器被激活之前发生。</a:t>
            </a:r>
            <a:r>
              <a:rPr lang="en-US" altLang="zh-CN" sz="2200" dirty="0"/>
              <a:t>After</a:t>
            </a:r>
            <a:r>
              <a:rPr lang="zh-CN" altLang="en-US" sz="2200" dirty="0"/>
              <a:t>触发器只能用于表。</a:t>
            </a:r>
            <a:endParaRPr lang="zh-CN" altLang="en-US" sz="2200" dirty="0">
              <a:solidFill>
                <a:srgbClr val="660066"/>
              </a:solidFill>
            </a:endParaRPr>
          </a:p>
          <a:p>
            <a:pPr indent="457200" fontAlgn="auto">
              <a:lnSpc>
                <a:spcPct val="150000"/>
              </a:lnSpc>
              <a:spcBef>
                <a:spcPts val="0"/>
              </a:spcBef>
              <a:buFont typeface="Wingdings" panose="05000000000000000000" pitchFamily="2" charset="2"/>
              <a:buNone/>
            </a:pPr>
            <a:r>
              <a:rPr lang="en-US" altLang="zh-CN" sz="2200" dirty="0"/>
              <a:t>INSTEAD OF </a:t>
            </a:r>
            <a:r>
              <a:rPr lang="zh-CN" altLang="en-US" sz="2200" dirty="0"/>
              <a:t>触发器的操作有点类似于完整性约束。在对数据库的操纵时，有些情况下使用约束可以达到更好的效果，而如果采用触发器，则能定义比完整性约束更加复杂的约束。</a:t>
            </a:r>
            <a:endParaRPr lang="zh-CN" altLang="en-US" sz="2200" dirty="0">
              <a:solidFill>
                <a:srgbClr val="660066"/>
              </a:solidFill>
            </a:endParaRPr>
          </a:p>
          <a:p>
            <a:pPr indent="457200" fontAlgn="auto">
              <a:lnSpc>
                <a:spcPct val="150000"/>
              </a:lnSpc>
              <a:spcBef>
                <a:spcPts val="0"/>
              </a:spcBef>
              <a:buFont typeface="Wingdings" panose="05000000000000000000" pitchFamily="2" charset="2"/>
              <a:buNone/>
            </a:pPr>
            <a:r>
              <a:rPr lang="en-US" altLang="zh-CN" sz="2400" dirty="0">
                <a:solidFill>
                  <a:srgbClr val="E24747"/>
                </a:solidFill>
              </a:rPr>
              <a:t>(2) DDL</a:t>
            </a:r>
            <a:r>
              <a:rPr lang="zh-CN" altLang="en-US" sz="2400" dirty="0">
                <a:solidFill>
                  <a:srgbClr val="E24747"/>
                </a:solidFill>
              </a:rPr>
              <a:t>触发器</a:t>
            </a:r>
            <a:endParaRPr lang="zh-CN" altLang="en-US" sz="2400" dirty="0">
              <a:solidFill>
                <a:srgbClr val="660066"/>
              </a:solidFill>
            </a:endParaRPr>
          </a:p>
          <a:p>
            <a:pPr indent="457200" fontAlgn="auto">
              <a:lnSpc>
                <a:spcPct val="150000"/>
              </a:lnSpc>
              <a:spcBef>
                <a:spcPts val="0"/>
              </a:spcBef>
              <a:buFont typeface="Wingdings" panose="05000000000000000000" pitchFamily="2" charset="2"/>
              <a:buNone/>
            </a:pPr>
            <a:r>
              <a:rPr lang="en-US" altLang="zh-CN" sz="2200" dirty="0"/>
              <a:t>DDL</a:t>
            </a:r>
            <a:r>
              <a:rPr lang="zh-CN" altLang="en-US" sz="2200" dirty="0"/>
              <a:t>触发器是在响应数据定义语言事件时执行的存储过程。一般用于执行数据库中管理任务，如审核和规范数据库操作、防止数据库表结构被修改等。</a:t>
            </a:r>
            <a:endParaRPr lang="zh-CN" altLang="en-US" sz="2200" dirty="0"/>
          </a:p>
        </p:txBody>
      </p:sp>
      <p:sp>
        <p:nvSpPr>
          <p:cNvPr id="4" name="日期占位符 3"/>
          <p:cNvSpPr>
            <a:spLocks noGrp="1"/>
          </p:cNvSpPr>
          <p:nvPr>
            <p:ph type="dt" sz="half" idx="10"/>
          </p:nvPr>
        </p:nvSpPr>
        <p:spPr/>
        <p:txBody>
          <a:bodyPr/>
          <a:lstStyle/>
          <a:p>
            <a:pPr>
              <a:defRPr/>
            </a:pPr>
            <a:fld id="{13AF7385-124D-45D3-B247-82C8E98070EF}"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42882B-AE90-471E-B8F4-AE13E058BC9D}"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a:xfrm>
            <a:off x="2351089" y="-100013"/>
            <a:ext cx="7793037" cy="795338"/>
          </a:xfrm>
          <a:noFill/>
        </p:spPr>
        <p:txBody>
          <a:bodyPr/>
          <a:lstStyle/>
          <a:p>
            <a:r>
              <a:rPr lang="zh-CN" altLang="en-US" sz="3600"/>
              <a:t>创建触发器 </a:t>
            </a:r>
            <a:r>
              <a:rPr lang="en-US" altLang="zh-CN" sz="3600"/>
              <a:t>(1)</a:t>
            </a:r>
            <a:endParaRPr lang="en-US" altLang="zh-CN" sz="3600"/>
          </a:p>
        </p:txBody>
      </p:sp>
      <p:sp>
        <p:nvSpPr>
          <p:cNvPr id="253954" name="Rectangle 2"/>
          <p:cNvSpPr>
            <a:spLocks noGrp="1" noChangeArrowheads="1"/>
          </p:cNvSpPr>
          <p:nvPr>
            <p:ph idx="1"/>
          </p:nvPr>
        </p:nvSpPr>
        <p:spPr>
          <a:xfrm>
            <a:off x="695326" y="620712"/>
            <a:ext cx="11273154" cy="5616575"/>
          </a:xfrm>
        </p:spPr>
        <p:txBody>
          <a:bodyPr>
            <a:normAutofit/>
          </a:bodyPr>
          <a:lstStyle/>
          <a:p>
            <a:pPr indent="457200" fontAlgn="auto">
              <a:lnSpc>
                <a:spcPct val="150000"/>
              </a:lnSpc>
              <a:spcBef>
                <a:spcPts val="0"/>
              </a:spcBef>
              <a:spcAft>
                <a:spcPct val="20000"/>
              </a:spcAft>
            </a:pPr>
            <a:r>
              <a:rPr lang="zh-CN" altLang="en-US" sz="2100" dirty="0">
                <a:solidFill>
                  <a:srgbClr val="148BD4"/>
                </a:solidFill>
              </a:rPr>
              <a:t>利用</a:t>
            </a:r>
            <a:r>
              <a:rPr lang="en-US" altLang="zh-CN" sz="2100" dirty="0">
                <a:solidFill>
                  <a:srgbClr val="148BD4"/>
                </a:solidFill>
              </a:rPr>
              <a:t>SSMS</a:t>
            </a:r>
            <a:r>
              <a:rPr lang="zh-CN" altLang="en-US" sz="2100" dirty="0">
                <a:solidFill>
                  <a:srgbClr val="148BD4"/>
                </a:solidFill>
              </a:rPr>
              <a:t>图形方式</a:t>
            </a:r>
            <a:endParaRPr lang="zh-CN" altLang="en-US" sz="2100" dirty="0">
              <a:solidFill>
                <a:srgbClr val="0000CC"/>
              </a:solidFill>
            </a:endParaRPr>
          </a:p>
          <a:p>
            <a:pPr indent="457200" fontAlgn="auto">
              <a:lnSpc>
                <a:spcPct val="150000"/>
              </a:lnSpc>
              <a:spcBef>
                <a:spcPts val="0"/>
              </a:spcBef>
              <a:buFont typeface="Wingdings" panose="05000000000000000000" pitchFamily="2" charset="2"/>
              <a:buNone/>
            </a:pPr>
            <a:r>
              <a:rPr lang="en-US" altLang="zh-CN" sz="2100" dirty="0"/>
              <a:t>(1) </a:t>
            </a:r>
            <a:r>
              <a:rPr lang="zh-CN" altLang="en-US" sz="2100" dirty="0"/>
              <a:t>在</a:t>
            </a:r>
            <a:r>
              <a:rPr lang="zh-CN" altLang="en-US" sz="2100" dirty="0">
                <a:latin typeface="Arial" panose="020B0604020202020204" pitchFamily="34" charset="0"/>
              </a:rPr>
              <a:t>“</a:t>
            </a:r>
            <a:r>
              <a:rPr lang="zh-CN" altLang="en-US" sz="2100" dirty="0"/>
              <a:t>对象资源管理器</a:t>
            </a:r>
            <a:r>
              <a:rPr lang="zh-CN" altLang="en-US" sz="2100" dirty="0">
                <a:latin typeface="Arial" panose="020B0604020202020204" pitchFamily="34" charset="0"/>
              </a:rPr>
              <a:t>”</a:t>
            </a:r>
            <a:r>
              <a:rPr lang="zh-CN" altLang="en-US" sz="2100" dirty="0"/>
              <a:t>中，展开要创建</a:t>
            </a:r>
            <a:r>
              <a:rPr lang="en-US" altLang="zh-CN" sz="2100" dirty="0"/>
              <a:t>DML</a:t>
            </a:r>
            <a:r>
              <a:rPr lang="zh-CN" altLang="en-US" sz="2100" dirty="0"/>
              <a:t>触发器的数据库和其中的表或视图。</a:t>
            </a:r>
            <a:endParaRPr lang="zh-CN" altLang="en-US" sz="2100" dirty="0"/>
          </a:p>
          <a:p>
            <a:pPr indent="457200" fontAlgn="auto">
              <a:lnSpc>
                <a:spcPct val="150000"/>
              </a:lnSpc>
              <a:spcBef>
                <a:spcPts val="0"/>
              </a:spcBef>
              <a:buFont typeface="Wingdings" panose="05000000000000000000" pitchFamily="2" charset="2"/>
              <a:buNone/>
            </a:pPr>
            <a:r>
              <a:rPr lang="en-US" altLang="zh-CN" sz="2100" dirty="0"/>
              <a:t>(2) </a:t>
            </a:r>
            <a:r>
              <a:rPr lang="zh-CN" altLang="en-US" sz="2100" dirty="0"/>
              <a:t>右键单击</a:t>
            </a:r>
            <a:r>
              <a:rPr lang="zh-CN" altLang="en-US" sz="2100" dirty="0">
                <a:latin typeface="Arial" panose="020B0604020202020204" pitchFamily="34" charset="0"/>
              </a:rPr>
              <a:t>“</a:t>
            </a:r>
            <a:r>
              <a:rPr lang="zh-CN" altLang="en-US" sz="2100" dirty="0"/>
              <a:t>触发器</a:t>
            </a:r>
            <a:r>
              <a:rPr lang="zh-CN" altLang="en-US" sz="2100" dirty="0">
                <a:latin typeface="Arial" panose="020B0604020202020204" pitchFamily="34" charset="0"/>
              </a:rPr>
              <a:t>”</a:t>
            </a:r>
            <a:r>
              <a:rPr lang="zh-CN" altLang="en-US" sz="2100" dirty="0"/>
              <a:t>选项，在弹出的快捷菜单中选择</a:t>
            </a:r>
            <a:r>
              <a:rPr lang="zh-CN" altLang="en-US" sz="2100" dirty="0">
                <a:latin typeface="Arial" panose="020B0604020202020204" pitchFamily="34" charset="0"/>
              </a:rPr>
              <a:t>“</a:t>
            </a:r>
            <a:r>
              <a:rPr lang="zh-CN" altLang="en-US" sz="2100" dirty="0"/>
              <a:t>新建触发器</a:t>
            </a:r>
            <a:r>
              <a:rPr lang="zh-CN" altLang="en-US" sz="2100" dirty="0">
                <a:latin typeface="Arial" panose="020B0604020202020204" pitchFamily="34" charset="0"/>
              </a:rPr>
              <a:t>”</a:t>
            </a:r>
            <a:r>
              <a:rPr lang="zh-CN" altLang="en-US" sz="2100" dirty="0"/>
              <a:t>菜单项。出现</a:t>
            </a:r>
            <a:r>
              <a:rPr lang="zh-CN" altLang="en-US" sz="2100" dirty="0">
                <a:latin typeface="Arial" panose="020B0604020202020204" pitchFamily="34" charset="0"/>
              </a:rPr>
              <a:t>“</a:t>
            </a:r>
            <a:r>
              <a:rPr lang="zh-CN" altLang="en-US" sz="2100" dirty="0"/>
              <a:t>新建触发器</a:t>
            </a:r>
            <a:r>
              <a:rPr lang="zh-CN" altLang="en-US" sz="2100" dirty="0">
                <a:latin typeface="Arial" panose="020B0604020202020204" pitchFamily="34" charset="0"/>
              </a:rPr>
              <a:t>”</a:t>
            </a:r>
            <a:r>
              <a:rPr lang="zh-CN" altLang="en-US" sz="2100" dirty="0"/>
              <a:t>对话框，如图所示，在其中编辑有关的</a:t>
            </a:r>
            <a:r>
              <a:rPr lang="en-US" altLang="zh-CN" sz="2100" dirty="0"/>
              <a:t>T-SQL</a:t>
            </a:r>
            <a:r>
              <a:rPr lang="zh-CN" altLang="en-US" sz="2100" dirty="0"/>
              <a:t>命令即可。</a:t>
            </a:r>
            <a:endParaRPr lang="zh-CN" altLang="en-US" sz="2100" dirty="0"/>
          </a:p>
          <a:p>
            <a:pPr indent="457200" fontAlgn="auto">
              <a:lnSpc>
                <a:spcPct val="150000"/>
              </a:lnSpc>
              <a:spcBef>
                <a:spcPts val="0"/>
              </a:spcBef>
              <a:buFont typeface="Wingdings" panose="05000000000000000000" pitchFamily="2" charset="2"/>
              <a:buNone/>
            </a:pPr>
            <a:r>
              <a:rPr lang="en-US" altLang="zh-CN" sz="2100" dirty="0"/>
              <a:t>(3) </a:t>
            </a:r>
            <a:r>
              <a:rPr lang="zh-CN" altLang="en-US" sz="2100" dirty="0"/>
              <a:t>命令编辑完后，进行语法检查，然后单击</a:t>
            </a:r>
            <a:r>
              <a:rPr lang="zh-CN" altLang="en-US" sz="2100" dirty="0">
                <a:latin typeface="Arial" panose="020B0604020202020204" pitchFamily="34" charset="0"/>
              </a:rPr>
              <a:t>“</a:t>
            </a:r>
            <a:r>
              <a:rPr lang="zh-CN" altLang="en-US" sz="2100" dirty="0"/>
              <a:t>确定</a:t>
            </a:r>
            <a:r>
              <a:rPr lang="zh-CN" altLang="en-US" sz="2100" dirty="0">
                <a:latin typeface="Arial" panose="020B0604020202020204" pitchFamily="34" charset="0"/>
              </a:rPr>
              <a:t>”</a:t>
            </a:r>
            <a:r>
              <a:rPr lang="zh-CN" altLang="en-US" sz="2100" dirty="0"/>
              <a:t>按钮，至此一个</a:t>
            </a:r>
            <a:r>
              <a:rPr lang="en-US" altLang="zh-CN" sz="2100" dirty="0"/>
              <a:t>DML</a:t>
            </a:r>
            <a:r>
              <a:rPr lang="zh-CN" altLang="en-US" sz="2100" dirty="0"/>
              <a:t>触发器创建成功。 </a:t>
            </a:r>
            <a:endParaRPr lang="zh-CN" altLang="en-US" sz="2100" dirty="0"/>
          </a:p>
        </p:txBody>
      </p:sp>
      <p:sp>
        <p:nvSpPr>
          <p:cNvPr id="5" name="日期占位符 3"/>
          <p:cNvSpPr>
            <a:spLocks noGrp="1"/>
          </p:cNvSpPr>
          <p:nvPr>
            <p:ph type="dt" sz="half" idx="10"/>
          </p:nvPr>
        </p:nvSpPr>
        <p:spPr/>
        <p:txBody>
          <a:bodyPr/>
          <a:lstStyle/>
          <a:p>
            <a:pPr>
              <a:defRPr/>
            </a:pPr>
            <a:fld id="{220D2D1A-645B-462F-8FF2-1F3C6C2E2D9F}"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4D872-06CD-4356-ACE1-AB9FB075EE07}"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5395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9245" y="3295605"/>
            <a:ext cx="5536724" cy="3231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3954">
                                            <p:txEl>
                                              <p:pRg st="3" end="3"/>
                                            </p:txEl>
                                          </p:spTgt>
                                        </p:tgtEl>
                                        <p:attrNameLst>
                                          <p:attrName>style.visibility</p:attrName>
                                        </p:attrNameLst>
                                      </p:cBhvr>
                                      <p:to>
                                        <p:strVal val="visible"/>
                                      </p:to>
                                    </p:set>
                                    <p:animEffect transition="in" filter="slide(fromBottom)">
                                      <p:cBhvr>
                                        <p:cTn id="7" dur="500"/>
                                        <p:tgtEl>
                                          <p:spTgt spid="25395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3959"/>
                                        </p:tgtEl>
                                        <p:attrNameLst>
                                          <p:attrName>style.visibility</p:attrName>
                                        </p:attrNameLst>
                                      </p:cBhvr>
                                      <p:to>
                                        <p:strVal val="visible"/>
                                      </p:to>
                                    </p:set>
                                    <p:animEffect transition="in" filter="fade">
                                      <p:cBhvr>
                                        <p:cTn id="12" dur="1000"/>
                                        <p:tgtEl>
                                          <p:spTgt spid="253959"/>
                                        </p:tgtEl>
                                      </p:cBhvr>
                                    </p:animEffect>
                                    <p:anim calcmode="lin" valueType="num">
                                      <p:cBhvr>
                                        <p:cTn id="13" dur="1000" fill="hold"/>
                                        <p:tgtEl>
                                          <p:spTgt spid="253959"/>
                                        </p:tgtEl>
                                        <p:attrNameLst>
                                          <p:attrName>ppt_x</p:attrName>
                                        </p:attrNameLst>
                                      </p:cBhvr>
                                      <p:tavLst>
                                        <p:tav tm="0">
                                          <p:val>
                                            <p:strVal val="#ppt_x"/>
                                          </p:val>
                                        </p:tav>
                                        <p:tav tm="100000">
                                          <p:val>
                                            <p:strVal val="#ppt_x"/>
                                          </p:val>
                                        </p:tav>
                                      </p:tavLst>
                                    </p:anim>
                                    <p:anim calcmode="lin" valueType="num">
                                      <p:cBhvr>
                                        <p:cTn id="14" dur="1000" fill="hold"/>
                                        <p:tgtEl>
                                          <p:spTgt spid="2539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2351089" y="-100013"/>
            <a:ext cx="7793037" cy="795338"/>
          </a:xfrm>
          <a:noFill/>
        </p:spPr>
        <p:txBody>
          <a:bodyPr/>
          <a:lstStyle/>
          <a:p>
            <a:r>
              <a:rPr lang="zh-CN" altLang="en-US" sz="3600"/>
              <a:t>创建触发器 </a:t>
            </a:r>
            <a:r>
              <a:rPr lang="en-US" altLang="zh-CN" sz="3600"/>
              <a:t>(2)</a:t>
            </a:r>
            <a:endParaRPr lang="en-US" altLang="zh-CN" sz="3600"/>
          </a:p>
        </p:txBody>
      </p:sp>
      <p:sp>
        <p:nvSpPr>
          <p:cNvPr id="38916" name="Rectangle 2"/>
          <p:cNvSpPr>
            <a:spLocks noGrp="1" noChangeArrowheads="1"/>
          </p:cNvSpPr>
          <p:nvPr>
            <p:ph idx="1"/>
          </p:nvPr>
        </p:nvSpPr>
        <p:spPr>
          <a:xfrm>
            <a:off x="1343024" y="620712"/>
            <a:ext cx="10239376" cy="5616575"/>
          </a:xfrm>
        </p:spPr>
        <p:txBody>
          <a:bodyPr rtlCol="0">
            <a:normAutofit fontScale="92500" lnSpcReduction="10000"/>
          </a:bodyPr>
          <a:lstStyle/>
          <a:p>
            <a:pPr indent="45720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2400" dirty="0">
                <a:solidFill>
                  <a:srgbClr val="148BD4"/>
                </a:solidFill>
              </a:rPr>
              <a:t>使用</a:t>
            </a:r>
            <a:r>
              <a:rPr lang="en-US" altLang="zh-CN" sz="2400" dirty="0">
                <a:solidFill>
                  <a:srgbClr val="148BD4"/>
                </a:solidFill>
              </a:rPr>
              <a:t>T-SQL</a:t>
            </a:r>
            <a:r>
              <a:rPr lang="zh-CN" altLang="en-US" sz="2400" dirty="0">
                <a:solidFill>
                  <a:srgbClr val="148BD4"/>
                </a:solidFill>
              </a:rPr>
              <a:t>语句</a:t>
            </a:r>
            <a:endParaRPr lang="en-US" altLang="zh-CN" sz="2400" dirty="0">
              <a:solidFill>
                <a:srgbClr val="0000CC"/>
              </a:solidFill>
            </a:endParaRPr>
          </a:p>
          <a:p>
            <a:pPr lvl="1" indent="457200" fontAlgn="auto">
              <a:lnSpc>
                <a:spcPct val="150000"/>
              </a:lnSpc>
              <a:spcBef>
                <a:spcPts val="0"/>
              </a:spcBef>
              <a:spcAft>
                <a:spcPct val="20000"/>
              </a:spcAft>
              <a:buSzPct val="95000"/>
              <a:buFont typeface="Wingdings" panose="05000000000000000000" pitchFamily="2" charset="2"/>
              <a:buChar char="p"/>
              <a:defRPr/>
            </a:pPr>
            <a:r>
              <a:rPr lang="en-US" altLang="zh-CN" sz="2200" dirty="0"/>
              <a:t>DML</a:t>
            </a:r>
            <a:r>
              <a:rPr lang="zh-CN" altLang="zh-CN" sz="2200" dirty="0"/>
              <a:t>触发器</a:t>
            </a:r>
            <a:endParaRPr lang="en-US" altLang="zh-CN" sz="2200" dirty="0"/>
          </a:p>
          <a:p>
            <a:pPr indent="457200" fontAlgn="auto">
              <a:lnSpc>
                <a:spcPct val="150000"/>
              </a:lnSpc>
              <a:spcBef>
                <a:spcPts val="0"/>
              </a:spcBef>
              <a:buNone/>
              <a:defRPr/>
            </a:pPr>
            <a:r>
              <a:rPr lang="en-US" altLang="zh-CN" dirty="0">
                <a:solidFill>
                  <a:srgbClr val="993300"/>
                </a:solidFill>
              </a:rPr>
              <a:t>    </a:t>
            </a:r>
            <a:r>
              <a:rPr lang="en-US" altLang="zh-CN" sz="1800" dirty="0">
                <a:solidFill>
                  <a:srgbClr val="993300"/>
                </a:solidFill>
              </a:rPr>
              <a:t>   </a:t>
            </a:r>
            <a:r>
              <a:rPr lang="en-US" altLang="zh-CN" sz="1800" dirty="0">
                <a:solidFill>
                  <a:srgbClr val="E24747"/>
                </a:solidFill>
              </a:rPr>
              <a:t>CREATE TRIGGER</a:t>
            </a:r>
            <a:r>
              <a:rPr lang="en-US" altLang="zh-CN" sz="1800" dirty="0">
                <a:solidFill>
                  <a:srgbClr val="006600"/>
                </a:solidFill>
              </a:rPr>
              <a:t> &lt;</a:t>
            </a:r>
            <a:r>
              <a:rPr lang="zh-CN" altLang="en-US" sz="1800" dirty="0">
                <a:solidFill>
                  <a:srgbClr val="006600"/>
                </a:solidFill>
              </a:rPr>
              <a:t>触发器名</a:t>
            </a:r>
            <a:r>
              <a:rPr lang="en-US" altLang="zh-CN" sz="1800" dirty="0">
                <a:solidFill>
                  <a:srgbClr val="006600"/>
                </a:solidFill>
              </a:rPr>
              <a:t>&gt;</a:t>
            </a:r>
            <a:endParaRPr lang="en-US" altLang="zh-CN" sz="1800" dirty="0">
              <a:solidFill>
                <a:srgbClr val="006600"/>
              </a:solidFill>
            </a:endParaRPr>
          </a:p>
          <a:p>
            <a:pPr indent="457200" fontAlgn="auto">
              <a:lnSpc>
                <a:spcPct val="150000"/>
              </a:lnSpc>
              <a:spcBef>
                <a:spcPts val="0"/>
              </a:spcBef>
              <a:buNone/>
              <a:defRPr/>
            </a:pPr>
            <a:r>
              <a:rPr lang="en-US" altLang="zh-CN" sz="1800" dirty="0">
                <a:solidFill>
                  <a:srgbClr val="993300"/>
                </a:solidFill>
              </a:rPr>
              <a:t>      </a:t>
            </a:r>
            <a:r>
              <a:rPr lang="en-US" altLang="zh-CN" sz="1800" dirty="0">
                <a:solidFill>
                  <a:srgbClr val="E24747"/>
                </a:solidFill>
              </a:rPr>
              <a:t> ON </a:t>
            </a:r>
            <a:r>
              <a:rPr lang="en-US" altLang="zh-CN" sz="1800" dirty="0">
                <a:solidFill>
                  <a:srgbClr val="006600"/>
                </a:solidFill>
              </a:rPr>
              <a:t> &lt;</a:t>
            </a:r>
            <a:r>
              <a:rPr lang="zh-CN" altLang="en-US" sz="1800" dirty="0">
                <a:solidFill>
                  <a:srgbClr val="006600"/>
                </a:solidFill>
              </a:rPr>
              <a:t>表名</a:t>
            </a:r>
            <a:r>
              <a:rPr lang="en-US" altLang="zh-CN" sz="1800" dirty="0">
                <a:solidFill>
                  <a:srgbClr val="006600"/>
                </a:solidFill>
              </a:rPr>
              <a:t>&gt;|&lt;</a:t>
            </a:r>
            <a:r>
              <a:rPr lang="zh-CN" altLang="en-US" sz="1800" dirty="0">
                <a:solidFill>
                  <a:srgbClr val="006600"/>
                </a:solidFill>
              </a:rPr>
              <a:t>视图名</a:t>
            </a:r>
            <a:r>
              <a:rPr lang="en-US" altLang="zh-CN" sz="1800" dirty="0">
                <a:solidFill>
                  <a:srgbClr val="006600"/>
                </a:solidFill>
              </a:rPr>
              <a:t>&gt;</a:t>
            </a:r>
            <a:endParaRPr lang="en-US" altLang="zh-CN" sz="1800" dirty="0">
              <a:solidFill>
                <a:srgbClr val="006600"/>
              </a:solidFill>
            </a:endParaRPr>
          </a:p>
          <a:p>
            <a:pPr indent="457200" fontAlgn="auto">
              <a:lnSpc>
                <a:spcPct val="150000"/>
              </a:lnSpc>
              <a:spcBef>
                <a:spcPts val="0"/>
              </a:spcBef>
              <a:buNone/>
              <a:defRPr/>
            </a:pPr>
            <a:r>
              <a:rPr lang="en-US" altLang="zh-CN" sz="1800" dirty="0">
                <a:solidFill>
                  <a:srgbClr val="993300"/>
                </a:solidFill>
              </a:rPr>
              <a:t>      </a:t>
            </a:r>
            <a:r>
              <a:rPr lang="en-US" altLang="zh-CN" sz="1800" dirty="0">
                <a:solidFill>
                  <a:srgbClr val="E24747"/>
                </a:solidFill>
              </a:rPr>
              <a:t> FOR|AFTER|INSTEAD OF</a:t>
            </a:r>
            <a:endParaRPr lang="en-US" altLang="zh-CN" sz="1800" dirty="0">
              <a:solidFill>
                <a:srgbClr val="E24747"/>
              </a:solidFill>
            </a:endParaRPr>
          </a:p>
          <a:p>
            <a:pPr indent="457200" fontAlgn="auto">
              <a:lnSpc>
                <a:spcPct val="150000"/>
              </a:lnSpc>
              <a:spcBef>
                <a:spcPts val="0"/>
              </a:spcBef>
              <a:buNone/>
              <a:defRPr/>
            </a:pPr>
            <a:r>
              <a:rPr lang="en-US" altLang="zh-CN" sz="1800" dirty="0">
                <a:solidFill>
                  <a:srgbClr val="E24747"/>
                </a:solidFill>
              </a:rPr>
              <a:t>       [INSERT][,UPDATE][,DELETE]</a:t>
            </a:r>
            <a:endParaRPr lang="en-US" altLang="zh-CN" sz="1800" dirty="0">
              <a:solidFill>
                <a:srgbClr val="E24747"/>
              </a:solidFill>
            </a:endParaRPr>
          </a:p>
          <a:p>
            <a:pPr indent="457200" fontAlgn="auto">
              <a:lnSpc>
                <a:spcPct val="150000"/>
              </a:lnSpc>
              <a:spcBef>
                <a:spcPts val="0"/>
              </a:spcBef>
              <a:buNone/>
              <a:defRPr/>
            </a:pPr>
            <a:r>
              <a:rPr lang="en-US" altLang="zh-CN" sz="1800" dirty="0">
                <a:solidFill>
                  <a:srgbClr val="E24747"/>
                </a:solidFill>
              </a:rPr>
              <a:t>       AS</a:t>
            </a:r>
            <a:endParaRPr lang="en-US" altLang="zh-CN" sz="1800" dirty="0">
              <a:solidFill>
                <a:srgbClr val="E24747"/>
              </a:solidFill>
            </a:endParaRPr>
          </a:p>
          <a:p>
            <a:pPr indent="457200" fontAlgn="auto">
              <a:lnSpc>
                <a:spcPct val="150000"/>
              </a:lnSpc>
              <a:spcBef>
                <a:spcPts val="0"/>
              </a:spcBef>
              <a:spcAft>
                <a:spcPts val="600"/>
              </a:spcAft>
              <a:buNone/>
              <a:defRPr/>
            </a:pPr>
            <a:r>
              <a:rPr lang="en-US" altLang="zh-CN" sz="1800" dirty="0">
                <a:solidFill>
                  <a:srgbClr val="006600"/>
                </a:solidFill>
              </a:rPr>
              <a:t>           &lt;T-SQL</a:t>
            </a:r>
            <a:r>
              <a:rPr lang="zh-CN" altLang="en-US" sz="1800" dirty="0">
                <a:solidFill>
                  <a:srgbClr val="006600"/>
                </a:solidFill>
              </a:rPr>
              <a:t>语句</a:t>
            </a:r>
            <a:r>
              <a:rPr lang="en-US" altLang="zh-CN" sz="1800" dirty="0">
                <a:solidFill>
                  <a:srgbClr val="006600"/>
                </a:solidFill>
              </a:rPr>
              <a:t>&gt; | &lt;</a:t>
            </a:r>
            <a:r>
              <a:rPr lang="zh-CN" altLang="en-US" sz="1800" dirty="0">
                <a:solidFill>
                  <a:srgbClr val="006600"/>
                </a:solidFill>
              </a:rPr>
              <a:t>语句块</a:t>
            </a:r>
            <a:r>
              <a:rPr lang="en-US" altLang="zh-CN" sz="1800" dirty="0">
                <a:solidFill>
                  <a:srgbClr val="006600"/>
                </a:solidFill>
              </a:rPr>
              <a:t>&gt;</a:t>
            </a:r>
            <a:endParaRPr lang="en-US" altLang="zh-CN" sz="1800" dirty="0">
              <a:solidFill>
                <a:srgbClr val="006600"/>
              </a:solidFill>
            </a:endParaRPr>
          </a:p>
          <a:p>
            <a:pPr indent="457200" fontAlgn="auto">
              <a:lnSpc>
                <a:spcPct val="150000"/>
              </a:lnSpc>
              <a:spcBef>
                <a:spcPts val="0"/>
              </a:spcBef>
              <a:buNone/>
              <a:defRPr/>
            </a:pPr>
            <a:r>
              <a:rPr lang="en-US" altLang="zh-CN" sz="1800" dirty="0">
                <a:solidFill>
                  <a:srgbClr val="660066"/>
                </a:solidFill>
              </a:rPr>
              <a:t> FOR|AFTER|INSTEAD OF</a:t>
            </a:r>
            <a:r>
              <a:rPr lang="zh-CN" altLang="en-US" sz="1800" dirty="0">
                <a:solidFill>
                  <a:srgbClr val="660066"/>
                </a:solidFill>
              </a:rPr>
              <a:t>：</a:t>
            </a:r>
            <a:r>
              <a:rPr lang="zh-CN" altLang="en-US" sz="1800" dirty="0"/>
              <a:t>指定触发器触发的时机。</a:t>
            </a:r>
            <a:endParaRPr lang="zh-CN" altLang="en-US" sz="1800" dirty="0"/>
          </a:p>
          <a:p>
            <a:pPr indent="457200" fontAlgn="auto">
              <a:lnSpc>
                <a:spcPct val="150000"/>
              </a:lnSpc>
              <a:spcBef>
                <a:spcPts val="0"/>
              </a:spcBef>
              <a:buNone/>
              <a:defRPr/>
            </a:pPr>
            <a:r>
              <a:rPr lang="en-US" altLang="zh-CN" sz="1800" dirty="0">
                <a:solidFill>
                  <a:srgbClr val="660066"/>
                </a:solidFill>
              </a:rPr>
              <a:t> FOR|AFTER</a:t>
            </a:r>
            <a:r>
              <a:rPr lang="zh-CN" altLang="en-US" sz="1800" dirty="0"/>
              <a:t>指定在相应操作（</a:t>
            </a:r>
            <a:r>
              <a:rPr lang="en-US" altLang="zh-CN" sz="1800" dirty="0"/>
              <a:t>INSERT</a:t>
            </a:r>
            <a:r>
              <a:rPr lang="zh-CN" altLang="en-US" sz="1800" dirty="0"/>
              <a:t>、</a:t>
            </a:r>
            <a:r>
              <a:rPr lang="en-US" altLang="zh-CN" sz="1800" dirty="0"/>
              <a:t>UPDATE</a:t>
            </a:r>
            <a:r>
              <a:rPr lang="zh-CN" altLang="en-US" sz="1800" dirty="0"/>
              <a:t>、</a:t>
            </a:r>
            <a:r>
              <a:rPr lang="en-US" altLang="zh-CN" sz="1800" dirty="0"/>
              <a:t>DELETE</a:t>
            </a:r>
            <a:r>
              <a:rPr lang="zh-CN" altLang="en-US" sz="1800" dirty="0"/>
              <a:t>）成功执行后才触发，</a:t>
            </a:r>
            <a:r>
              <a:rPr lang="en-US" altLang="zh-CN" sz="1800" dirty="0"/>
              <a:t>FOR=AFTER </a:t>
            </a:r>
            <a:r>
              <a:rPr lang="zh-CN" altLang="en-US" sz="1800" dirty="0"/>
              <a:t>。</a:t>
            </a:r>
            <a:endParaRPr lang="zh-CN" altLang="en-US" sz="1800" dirty="0"/>
          </a:p>
          <a:p>
            <a:pPr indent="457200" fontAlgn="auto">
              <a:lnSpc>
                <a:spcPct val="150000"/>
              </a:lnSpc>
              <a:spcBef>
                <a:spcPts val="0"/>
              </a:spcBef>
              <a:buNone/>
              <a:defRPr/>
            </a:pPr>
            <a:r>
              <a:rPr lang="en-US" altLang="zh-CN" sz="1800" dirty="0">
                <a:solidFill>
                  <a:srgbClr val="660066"/>
                </a:solidFill>
              </a:rPr>
              <a:t> INSTEAD OF</a:t>
            </a:r>
            <a:r>
              <a:rPr lang="zh-CN" altLang="en-US" sz="1800" dirty="0"/>
              <a:t>指定执行</a:t>
            </a:r>
            <a:r>
              <a:rPr lang="en-US" altLang="zh-CN" sz="1800" dirty="0"/>
              <a:t>DML</a:t>
            </a:r>
            <a:r>
              <a:rPr lang="zh-CN" altLang="en-US" sz="1800" dirty="0"/>
              <a:t>触发器用于</a:t>
            </a:r>
            <a:r>
              <a:rPr lang="zh-CN" altLang="en-US" sz="1800" dirty="0">
                <a:latin typeface="Arial" panose="020B0604020202020204" pitchFamily="34" charset="0"/>
              </a:rPr>
              <a:t>“</a:t>
            </a:r>
            <a:r>
              <a:rPr lang="zh-CN" altLang="en-US" sz="1800" dirty="0"/>
              <a:t>代替</a:t>
            </a:r>
            <a:r>
              <a:rPr lang="zh-CN" altLang="en-US" sz="1800" dirty="0">
                <a:latin typeface="Arial" panose="020B0604020202020204" pitchFamily="34" charset="0"/>
              </a:rPr>
              <a:t>”</a:t>
            </a:r>
            <a:r>
              <a:rPr lang="zh-CN" altLang="en-US" sz="1800" dirty="0"/>
              <a:t>引发触发器执行的</a:t>
            </a:r>
            <a:r>
              <a:rPr lang="en-US" altLang="zh-CN" sz="1800" dirty="0"/>
              <a:t>INSERT</a:t>
            </a:r>
            <a:r>
              <a:rPr lang="zh-CN" altLang="en-US" sz="1800" dirty="0"/>
              <a:t>、</a:t>
            </a:r>
            <a:r>
              <a:rPr lang="en-US" altLang="zh-CN" sz="1800" dirty="0"/>
              <a:t>UPDATE</a:t>
            </a:r>
            <a:r>
              <a:rPr lang="zh-CN" altLang="en-US" sz="1800" dirty="0"/>
              <a:t>或</a:t>
            </a:r>
            <a:r>
              <a:rPr lang="en-US" altLang="zh-CN" sz="1800" dirty="0"/>
              <a:t>DELETE</a:t>
            </a:r>
            <a:r>
              <a:rPr lang="zh-CN" altLang="en-US" sz="1800" dirty="0"/>
              <a:t>语句。  </a:t>
            </a:r>
            <a:endParaRPr lang="zh-CN" altLang="en-US" sz="1800" dirty="0"/>
          </a:p>
        </p:txBody>
      </p:sp>
      <p:sp>
        <p:nvSpPr>
          <p:cNvPr id="4" name="日期占位符 3"/>
          <p:cNvSpPr>
            <a:spLocks noGrp="1"/>
          </p:cNvSpPr>
          <p:nvPr>
            <p:ph type="dt" sz="half" idx="10"/>
          </p:nvPr>
        </p:nvSpPr>
        <p:spPr/>
        <p:txBody>
          <a:bodyPr/>
          <a:lstStyle/>
          <a:p>
            <a:pPr>
              <a:defRPr/>
            </a:pPr>
            <a:fld id="{EFEF41BE-ED82-42F9-854F-1A786F2B55E1}"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95559A-DADB-4FF4-AAC9-A18894B09586}"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2351089" y="-100013"/>
            <a:ext cx="7793037" cy="795338"/>
          </a:xfrm>
          <a:noFill/>
        </p:spPr>
        <p:txBody>
          <a:bodyPr/>
          <a:lstStyle/>
          <a:p>
            <a:r>
              <a:rPr lang="zh-CN" altLang="en-US" sz="3600"/>
              <a:t>创建触发器 </a:t>
            </a:r>
            <a:r>
              <a:rPr lang="en-US" altLang="zh-CN" sz="3600"/>
              <a:t>(4)</a:t>
            </a:r>
            <a:endParaRPr lang="en-US" altLang="zh-CN" sz="3600"/>
          </a:p>
        </p:txBody>
      </p:sp>
      <p:sp>
        <p:nvSpPr>
          <p:cNvPr id="39940" name="Rectangle 2"/>
          <p:cNvSpPr>
            <a:spLocks noGrp="1" noChangeArrowheads="1"/>
          </p:cNvSpPr>
          <p:nvPr>
            <p:ph idx="1"/>
          </p:nvPr>
        </p:nvSpPr>
        <p:spPr>
          <a:xfrm>
            <a:off x="1005840" y="818834"/>
            <a:ext cx="10688320" cy="5616575"/>
          </a:xfrm>
        </p:spPr>
        <p:txBody>
          <a:bodyPr rtlCol="0">
            <a:normAutofit fontScale="45000" lnSpcReduction="20000"/>
          </a:bodyPr>
          <a:lstStyle/>
          <a:p>
            <a:pPr indent="457200" fontAlgn="auto">
              <a:lnSpc>
                <a:spcPct val="150000"/>
              </a:lnSpc>
              <a:spcBef>
                <a:spcPts val="0"/>
              </a:spcBef>
              <a:buNone/>
              <a:defRPr/>
            </a:pPr>
            <a:r>
              <a:rPr lang="zh-CN" altLang="en-US" dirty="0">
                <a:solidFill>
                  <a:srgbClr val="E24747"/>
                </a:solidFill>
              </a:rPr>
              <a:t>例</a:t>
            </a:r>
            <a:r>
              <a:rPr lang="en-US" altLang="zh-CN" dirty="0">
                <a:solidFill>
                  <a:srgbClr val="E24747"/>
                </a:solidFill>
              </a:rPr>
              <a:t> </a:t>
            </a:r>
            <a:r>
              <a:rPr lang="en-US" altLang="zh-CN" dirty="0"/>
              <a:t> </a:t>
            </a:r>
            <a:r>
              <a:rPr lang="zh-CN" altLang="en-US" dirty="0"/>
              <a:t>在教学管理数据库中，用</a:t>
            </a:r>
            <a:r>
              <a:rPr lang="en-US" altLang="zh-CN" dirty="0"/>
              <a:t>T-SQL</a:t>
            </a:r>
            <a:r>
              <a:rPr lang="zh-CN" altLang="en-US" dirty="0"/>
              <a:t>语句为</a:t>
            </a:r>
            <a:r>
              <a:rPr lang="en-US" altLang="zh-CN" dirty="0"/>
              <a:t>S</a:t>
            </a:r>
            <a:r>
              <a:rPr lang="zh-CN" altLang="en-US" dirty="0"/>
              <a:t>表创建一个</a:t>
            </a:r>
            <a:r>
              <a:rPr lang="en-US" altLang="zh-CN" dirty="0"/>
              <a:t>DELETE</a:t>
            </a:r>
            <a:r>
              <a:rPr lang="zh-CN" altLang="en-US" dirty="0"/>
              <a:t>类型的触发器</a:t>
            </a:r>
            <a:r>
              <a:rPr lang="en-US" altLang="zh-CN" dirty="0"/>
              <a:t>DEL_COUNT</a:t>
            </a:r>
            <a:r>
              <a:rPr lang="zh-CN" altLang="en-US" dirty="0"/>
              <a:t>，删除数据时，显示删除学生的个数。</a:t>
            </a:r>
            <a:endParaRPr lang="zh-CN" altLang="en-US" dirty="0"/>
          </a:p>
          <a:p>
            <a:pPr indent="457200" fontAlgn="auto">
              <a:lnSpc>
                <a:spcPct val="150000"/>
              </a:lnSpc>
              <a:spcBef>
                <a:spcPts val="0"/>
              </a:spcBef>
              <a:buNone/>
              <a:defRPr/>
            </a:pPr>
            <a:r>
              <a:rPr lang="en-US" altLang="zh-CN" dirty="0"/>
              <a:t>USE JXGL</a:t>
            </a:r>
            <a:endParaRPr lang="en-US" altLang="zh-CN" dirty="0"/>
          </a:p>
          <a:p>
            <a:pPr indent="457200" fontAlgn="auto">
              <a:lnSpc>
                <a:spcPct val="150000"/>
              </a:lnSpc>
              <a:spcBef>
                <a:spcPts val="0"/>
              </a:spcBef>
              <a:buNone/>
              <a:defRPr/>
            </a:pPr>
            <a:r>
              <a:rPr lang="en-US" altLang="zh-CN" dirty="0"/>
              <a:t>GO</a:t>
            </a:r>
            <a:endParaRPr lang="en-US" altLang="zh-CN" dirty="0"/>
          </a:p>
          <a:p>
            <a:pPr indent="457200" fontAlgn="auto">
              <a:lnSpc>
                <a:spcPct val="150000"/>
              </a:lnSpc>
              <a:spcBef>
                <a:spcPts val="0"/>
              </a:spcBef>
              <a:buNone/>
              <a:defRPr/>
            </a:pPr>
            <a:r>
              <a:rPr lang="en-US" altLang="zh-CN" dirty="0"/>
              <a:t>CREATE TRIGGER DEL_COUNT</a:t>
            </a:r>
            <a:endParaRPr lang="en-US" altLang="zh-CN" dirty="0"/>
          </a:p>
          <a:p>
            <a:pPr indent="457200" fontAlgn="auto">
              <a:lnSpc>
                <a:spcPct val="150000"/>
              </a:lnSpc>
              <a:spcBef>
                <a:spcPts val="0"/>
              </a:spcBef>
              <a:buNone/>
              <a:defRPr/>
            </a:pPr>
            <a:r>
              <a:rPr lang="en-US" altLang="zh-CN" dirty="0"/>
              <a:t>ON S</a:t>
            </a:r>
            <a:endParaRPr lang="en-US" altLang="zh-CN" dirty="0"/>
          </a:p>
          <a:p>
            <a:pPr indent="457200" fontAlgn="auto">
              <a:lnSpc>
                <a:spcPct val="150000"/>
              </a:lnSpc>
              <a:spcBef>
                <a:spcPts val="0"/>
              </a:spcBef>
              <a:buNone/>
              <a:defRPr/>
            </a:pPr>
            <a:r>
              <a:rPr lang="en-US" altLang="zh-CN" dirty="0"/>
              <a:t>FOR DELETE</a:t>
            </a:r>
            <a:endParaRPr lang="en-US" altLang="zh-CN" dirty="0"/>
          </a:p>
          <a:p>
            <a:pPr indent="457200" fontAlgn="auto">
              <a:lnSpc>
                <a:spcPct val="150000"/>
              </a:lnSpc>
              <a:spcBef>
                <a:spcPts val="0"/>
              </a:spcBef>
              <a:buNone/>
              <a:defRPr/>
            </a:pPr>
            <a:r>
              <a:rPr lang="en-US" altLang="zh-CN" dirty="0"/>
              <a:t>AS</a:t>
            </a:r>
            <a:endParaRPr lang="en-US" altLang="zh-CN" dirty="0"/>
          </a:p>
          <a:p>
            <a:pPr indent="457200" fontAlgn="auto">
              <a:lnSpc>
                <a:spcPct val="150000"/>
              </a:lnSpc>
              <a:spcBef>
                <a:spcPts val="0"/>
              </a:spcBef>
              <a:buNone/>
              <a:defRPr/>
            </a:pPr>
            <a:r>
              <a:rPr lang="en-US" altLang="zh-CN" dirty="0"/>
              <a:t>      DECLARE @COUNT VARCHAR(50)</a:t>
            </a:r>
            <a:endParaRPr lang="en-US" altLang="zh-CN" dirty="0"/>
          </a:p>
          <a:p>
            <a:pPr indent="457200" fontAlgn="auto">
              <a:lnSpc>
                <a:spcPct val="150000"/>
              </a:lnSpc>
              <a:spcBef>
                <a:spcPts val="0"/>
              </a:spcBef>
              <a:buNone/>
              <a:defRPr/>
            </a:pPr>
            <a:r>
              <a:rPr lang="en-US" altLang="zh-CN" dirty="0"/>
              <a:t>      SELECT @COUNT=STR(@@ROWCOUNT)+'</a:t>
            </a:r>
            <a:r>
              <a:rPr lang="zh-CN" altLang="en-US" dirty="0"/>
              <a:t>个学生被删除</a:t>
            </a:r>
            <a:r>
              <a:rPr lang="en-US" altLang="zh-CN" dirty="0"/>
              <a:t>'</a:t>
            </a:r>
            <a:endParaRPr lang="en-US" altLang="zh-CN" dirty="0"/>
          </a:p>
          <a:p>
            <a:pPr indent="457200" fontAlgn="auto">
              <a:lnSpc>
                <a:spcPct val="150000"/>
              </a:lnSpc>
              <a:spcBef>
                <a:spcPts val="0"/>
              </a:spcBef>
              <a:buNone/>
              <a:defRPr/>
            </a:pPr>
            <a:r>
              <a:rPr lang="en-US" altLang="zh-CN" dirty="0"/>
              <a:t>      SELECT @COUNT</a:t>
            </a:r>
            <a:endParaRPr lang="en-US" altLang="zh-CN" dirty="0"/>
          </a:p>
          <a:p>
            <a:pPr indent="457200" fontAlgn="auto">
              <a:lnSpc>
                <a:spcPct val="150000"/>
              </a:lnSpc>
              <a:spcBef>
                <a:spcPts val="0"/>
              </a:spcBef>
              <a:buNone/>
              <a:defRPr/>
            </a:pPr>
            <a:r>
              <a:rPr lang="en-US" altLang="zh-CN" dirty="0"/>
              <a:t>RETURN </a:t>
            </a:r>
            <a:endParaRPr lang="en-US" altLang="zh-CN" dirty="0"/>
          </a:p>
          <a:p>
            <a:pPr indent="457200" fontAlgn="auto">
              <a:lnSpc>
                <a:spcPct val="150000"/>
              </a:lnSpc>
              <a:spcBef>
                <a:spcPts val="0"/>
              </a:spcBef>
              <a:buNone/>
              <a:defRPr/>
            </a:pPr>
            <a:r>
              <a:rPr lang="en-US" altLang="zh-CN" dirty="0"/>
              <a:t>GO</a:t>
            </a:r>
            <a:endParaRPr lang="en-US" altLang="zh-CN" dirty="0"/>
          </a:p>
        </p:txBody>
      </p:sp>
      <p:sp>
        <p:nvSpPr>
          <p:cNvPr id="4" name="日期占位符 3"/>
          <p:cNvSpPr>
            <a:spLocks noGrp="1"/>
          </p:cNvSpPr>
          <p:nvPr>
            <p:ph type="dt" sz="half" idx="10"/>
          </p:nvPr>
        </p:nvSpPr>
        <p:spPr/>
        <p:txBody>
          <a:bodyPr/>
          <a:lstStyle/>
          <a:p>
            <a:pPr>
              <a:defRPr/>
            </a:pPr>
            <a:fld id="{D1602178-B98D-4920-9D32-E1841CE3179C}"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B8EE02-A1B4-4E4A-98FD-F4CAE25FF957}"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push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2351089" y="-100013"/>
            <a:ext cx="7793037" cy="795338"/>
          </a:xfrm>
          <a:noFill/>
        </p:spPr>
        <p:txBody>
          <a:bodyPr/>
          <a:lstStyle/>
          <a:p>
            <a:r>
              <a:rPr lang="zh-CN" altLang="en-US" sz="3600"/>
              <a:t>创建触发器 </a:t>
            </a:r>
            <a:r>
              <a:rPr lang="en-US" altLang="zh-CN" sz="3600"/>
              <a:t>(5)</a:t>
            </a:r>
            <a:endParaRPr lang="en-US" altLang="zh-CN" sz="3600"/>
          </a:p>
        </p:txBody>
      </p:sp>
      <p:sp>
        <p:nvSpPr>
          <p:cNvPr id="40964" name="Rectangle 2"/>
          <p:cNvSpPr>
            <a:spLocks noGrp="1" noChangeArrowheads="1"/>
          </p:cNvSpPr>
          <p:nvPr>
            <p:ph idx="1"/>
          </p:nvPr>
        </p:nvSpPr>
        <p:spPr>
          <a:xfrm>
            <a:off x="609600" y="695325"/>
            <a:ext cx="11165840" cy="5616575"/>
          </a:xfrm>
        </p:spPr>
        <p:txBody>
          <a:bodyPr rtlCol="0">
            <a:normAutofit fontScale="95000"/>
          </a:bodyPr>
          <a:lstStyle/>
          <a:p>
            <a:pPr indent="457200" fontAlgn="auto">
              <a:lnSpc>
                <a:spcPct val="150000"/>
              </a:lnSpc>
              <a:spcBef>
                <a:spcPts val="0"/>
              </a:spcBef>
              <a:buNone/>
              <a:defRPr/>
            </a:pPr>
            <a:r>
              <a:rPr lang="zh-CN" altLang="en-US" sz="2400" dirty="0">
                <a:solidFill>
                  <a:srgbClr val="E24747"/>
                </a:solidFill>
              </a:rPr>
              <a:t>例</a:t>
            </a:r>
            <a:r>
              <a:rPr lang="en-US" altLang="zh-CN" sz="2400" dirty="0">
                <a:solidFill>
                  <a:srgbClr val="006600"/>
                </a:solidFill>
              </a:rPr>
              <a:t>  </a:t>
            </a:r>
            <a:r>
              <a:rPr lang="zh-CN" altLang="en-US" sz="2400" dirty="0"/>
              <a:t>在教学管理数据库中，创建</a:t>
            </a:r>
            <a:r>
              <a:rPr lang="en-US" altLang="zh-CN" sz="2400" dirty="0"/>
              <a:t>DDL</a:t>
            </a:r>
            <a:r>
              <a:rPr lang="zh-CN" altLang="en-US" sz="2400" dirty="0"/>
              <a:t>触发器</a:t>
            </a:r>
            <a:r>
              <a:rPr lang="en-US" altLang="zh-CN" sz="2400" dirty="0"/>
              <a:t>JXGL_LIMITED</a:t>
            </a:r>
            <a:r>
              <a:rPr lang="zh-CN" altLang="en-US" sz="2400" dirty="0"/>
              <a:t>，防止数据库</a:t>
            </a:r>
            <a:r>
              <a:rPr lang="en-US" altLang="zh-CN" sz="2400" dirty="0"/>
              <a:t>JXGL</a:t>
            </a:r>
            <a:r>
              <a:rPr lang="zh-CN" altLang="en-US" sz="2400" dirty="0"/>
              <a:t>中任一表被删除或修改。</a:t>
            </a:r>
            <a:endParaRPr lang="zh-CN" altLang="en-US" sz="2400" dirty="0"/>
          </a:p>
          <a:p>
            <a:pPr indent="457200" fontAlgn="auto">
              <a:lnSpc>
                <a:spcPct val="150000"/>
              </a:lnSpc>
              <a:spcBef>
                <a:spcPts val="0"/>
              </a:spcBef>
              <a:buNone/>
              <a:defRPr/>
            </a:pPr>
            <a:r>
              <a:rPr lang="en-US" altLang="zh-CN" sz="2400" dirty="0"/>
              <a:t>USE JXGL</a:t>
            </a:r>
            <a:endParaRPr lang="en-US" altLang="zh-CN" sz="2400" dirty="0"/>
          </a:p>
          <a:p>
            <a:pPr indent="457200" fontAlgn="auto">
              <a:lnSpc>
                <a:spcPct val="150000"/>
              </a:lnSpc>
              <a:spcBef>
                <a:spcPts val="0"/>
              </a:spcBef>
              <a:buNone/>
              <a:defRPr/>
            </a:pPr>
            <a:r>
              <a:rPr lang="en-US" altLang="zh-CN" sz="2400" dirty="0"/>
              <a:t>GO</a:t>
            </a:r>
            <a:endParaRPr lang="en-US" altLang="zh-CN" sz="2400" dirty="0"/>
          </a:p>
          <a:p>
            <a:pPr indent="457200" fontAlgn="auto">
              <a:lnSpc>
                <a:spcPct val="150000"/>
              </a:lnSpc>
              <a:spcBef>
                <a:spcPts val="0"/>
              </a:spcBef>
              <a:buNone/>
              <a:defRPr/>
            </a:pPr>
            <a:r>
              <a:rPr lang="en-US" altLang="zh-CN" sz="2400" dirty="0"/>
              <a:t>CREATE TRIGGER JXGL_LIMITED</a:t>
            </a:r>
            <a:endParaRPr lang="en-US" altLang="zh-CN" sz="2400" dirty="0"/>
          </a:p>
          <a:p>
            <a:pPr indent="457200" fontAlgn="auto">
              <a:lnSpc>
                <a:spcPct val="150000"/>
              </a:lnSpc>
              <a:spcBef>
                <a:spcPts val="0"/>
              </a:spcBef>
              <a:buNone/>
              <a:defRPr/>
            </a:pPr>
            <a:r>
              <a:rPr lang="en-US" altLang="zh-CN" sz="2400" dirty="0"/>
              <a:t>ON DATABASE</a:t>
            </a:r>
            <a:endParaRPr lang="en-US" altLang="zh-CN" sz="2400" dirty="0"/>
          </a:p>
          <a:p>
            <a:pPr indent="457200" fontAlgn="auto">
              <a:lnSpc>
                <a:spcPct val="150000"/>
              </a:lnSpc>
              <a:spcBef>
                <a:spcPts val="0"/>
              </a:spcBef>
              <a:buNone/>
              <a:defRPr/>
            </a:pPr>
            <a:r>
              <a:rPr lang="en-US" altLang="zh-CN" sz="2400" dirty="0"/>
              <a:t>FOR DROP_TABLE,ALTER_TABLE</a:t>
            </a:r>
            <a:endParaRPr lang="en-US" altLang="zh-CN" sz="2400" dirty="0"/>
          </a:p>
          <a:p>
            <a:pPr indent="457200" fontAlgn="auto">
              <a:lnSpc>
                <a:spcPct val="150000"/>
              </a:lnSpc>
              <a:spcBef>
                <a:spcPts val="0"/>
              </a:spcBef>
              <a:buNone/>
              <a:defRPr/>
            </a:pPr>
            <a:r>
              <a:rPr lang="en-US" altLang="zh-CN" sz="2400" dirty="0"/>
              <a:t>AS</a:t>
            </a:r>
            <a:endParaRPr lang="en-US" altLang="zh-CN" sz="2400" dirty="0"/>
          </a:p>
          <a:p>
            <a:pPr indent="457200" fontAlgn="auto">
              <a:lnSpc>
                <a:spcPct val="150000"/>
              </a:lnSpc>
              <a:spcBef>
                <a:spcPts val="0"/>
              </a:spcBef>
              <a:buNone/>
              <a:defRPr/>
            </a:pPr>
            <a:r>
              <a:rPr lang="en-US" altLang="zh-CN" sz="2400" dirty="0"/>
              <a:t> PRINT '</a:t>
            </a:r>
            <a:r>
              <a:rPr lang="zh-CN" altLang="en-US" sz="2400" dirty="0"/>
              <a:t>不允许对数据库</a:t>
            </a:r>
            <a:r>
              <a:rPr lang="en-US" altLang="zh-CN" sz="2400" dirty="0"/>
              <a:t>JXGL</a:t>
            </a:r>
            <a:r>
              <a:rPr lang="zh-CN" altLang="en-US" sz="2400" dirty="0"/>
              <a:t>的表进行修改或删除</a:t>
            </a:r>
            <a:r>
              <a:rPr lang="en-US" altLang="zh-CN" sz="2400" dirty="0"/>
              <a:t>'</a:t>
            </a:r>
            <a:endParaRPr lang="en-US" altLang="zh-CN" sz="2400" dirty="0"/>
          </a:p>
          <a:p>
            <a:pPr indent="457200" fontAlgn="auto">
              <a:lnSpc>
                <a:spcPct val="150000"/>
              </a:lnSpc>
              <a:spcBef>
                <a:spcPts val="0"/>
              </a:spcBef>
              <a:buNone/>
              <a:defRPr/>
            </a:pPr>
            <a:r>
              <a:rPr lang="en-US" altLang="zh-CN" sz="2400" dirty="0"/>
              <a:t>GO</a:t>
            </a:r>
            <a:endParaRPr lang="en-US" altLang="zh-CN" sz="2400" dirty="0"/>
          </a:p>
        </p:txBody>
      </p:sp>
      <p:sp>
        <p:nvSpPr>
          <p:cNvPr id="4" name="日期占位符 3"/>
          <p:cNvSpPr>
            <a:spLocks noGrp="1"/>
          </p:cNvSpPr>
          <p:nvPr>
            <p:ph type="dt" sz="half" idx="10"/>
          </p:nvPr>
        </p:nvSpPr>
        <p:spPr/>
        <p:txBody>
          <a:bodyPr/>
          <a:lstStyle/>
          <a:p>
            <a:pPr>
              <a:defRPr/>
            </a:pPr>
            <a:fld id="{219E9A23-B0D9-432B-B718-29577A4F4151}"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F35D80-3F08-4E62-BBE8-F4C6143F6113}"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424114" y="-28575"/>
            <a:ext cx="7793037" cy="795338"/>
          </a:xfrm>
        </p:spPr>
        <p:txBody>
          <a:bodyPr/>
          <a:lstStyle/>
          <a:p>
            <a:r>
              <a:rPr lang="zh-CN" altLang="en-US" sz="3600"/>
              <a:t>存储过程概述</a:t>
            </a:r>
            <a:r>
              <a:rPr lang="en-US" altLang="zh-CN" sz="3600"/>
              <a:t>(2)</a:t>
            </a:r>
            <a:endParaRPr lang="en-US" altLang="zh-CN" sz="3600"/>
          </a:p>
        </p:txBody>
      </p:sp>
      <p:sp>
        <p:nvSpPr>
          <p:cNvPr id="21507" name="Rectangle 3"/>
          <p:cNvSpPr>
            <a:spLocks noGrp="1" noChangeArrowheads="1"/>
          </p:cNvSpPr>
          <p:nvPr>
            <p:ph idx="1"/>
          </p:nvPr>
        </p:nvSpPr>
        <p:spPr>
          <a:xfrm>
            <a:off x="609600" y="812801"/>
            <a:ext cx="10972800" cy="5543550"/>
          </a:xfrm>
        </p:spPr>
        <p:txBody>
          <a:bodyPr>
            <a:normAutofit fontScale="95000"/>
          </a:bodyPr>
          <a:lstStyle/>
          <a:p>
            <a:pPr lvl="1" indent="457200" fontAlgn="auto">
              <a:lnSpc>
                <a:spcPct val="150000"/>
              </a:lnSpc>
              <a:spcBef>
                <a:spcPts val="0"/>
              </a:spcBef>
            </a:pPr>
            <a:r>
              <a:rPr lang="zh-CN" altLang="zh-CN" sz="2200" b="1" dirty="0">
                <a:solidFill>
                  <a:srgbClr val="0070C0"/>
                </a:solidFill>
              </a:rPr>
              <a:t>可作为安全机制使用。</a:t>
            </a:r>
            <a:r>
              <a:rPr lang="zh-CN" altLang="zh-CN" sz="2200" dirty="0"/>
              <a:t>数据库用户可以通过得到权限来执行存储过程，而不必给予用户直接访问数据库对象的权限。这样，对于数据表，用户只能通过存储过程来访问，并进行有限的操作，从而保证了表中数据的安全。</a:t>
            </a:r>
            <a:endParaRPr lang="en-US" altLang="zh-CN" sz="2200" dirty="0"/>
          </a:p>
          <a:p>
            <a:pPr indent="457200" fontAlgn="auto">
              <a:lnSpc>
                <a:spcPct val="150000"/>
              </a:lnSpc>
              <a:spcBef>
                <a:spcPts val="0"/>
              </a:spcBef>
            </a:pPr>
            <a:r>
              <a:rPr lang="zh-CN" altLang="zh-CN" sz="2200" dirty="0"/>
              <a:t>使用存储过程也有</a:t>
            </a:r>
            <a:r>
              <a:rPr lang="zh-CN" altLang="zh-CN" sz="2200" b="1" dirty="0">
                <a:solidFill>
                  <a:srgbClr val="FF0000"/>
                </a:solidFill>
              </a:rPr>
              <a:t>不足</a:t>
            </a:r>
            <a:r>
              <a:rPr lang="zh-CN" altLang="en-US" sz="2200" dirty="0"/>
              <a:t>：</a:t>
            </a:r>
            <a:endParaRPr lang="zh-CN" altLang="zh-CN" sz="2200" dirty="0"/>
          </a:p>
          <a:p>
            <a:pPr lvl="1" indent="457200" fontAlgn="auto">
              <a:lnSpc>
                <a:spcPct val="150000"/>
              </a:lnSpc>
              <a:spcBef>
                <a:spcPts val="0"/>
              </a:spcBef>
            </a:pPr>
            <a:r>
              <a:rPr lang="zh-CN" altLang="zh-CN" sz="2200" dirty="0"/>
              <a:t>如果需要对存储过程的输入参数进行</a:t>
            </a:r>
            <a:r>
              <a:rPr lang="zh-CN" altLang="zh-CN" sz="2200" b="1" dirty="0">
                <a:solidFill>
                  <a:srgbClr val="0070C0"/>
                </a:solidFill>
              </a:rPr>
              <a:t>更改</a:t>
            </a:r>
            <a:r>
              <a:rPr lang="zh-CN" altLang="zh-CN" sz="2200" dirty="0"/>
              <a:t>，或者要更改由其返回的数据，则需要更新程序集中的代码以添加参数、更新调用等，一般比较繁琐。</a:t>
            </a:r>
            <a:endParaRPr lang="zh-CN" altLang="zh-CN" sz="2200" dirty="0"/>
          </a:p>
          <a:p>
            <a:pPr lvl="1" indent="457200" fontAlgn="auto">
              <a:lnSpc>
                <a:spcPct val="150000"/>
              </a:lnSpc>
              <a:spcBef>
                <a:spcPts val="0"/>
              </a:spcBef>
            </a:pPr>
            <a:r>
              <a:rPr lang="zh-CN" altLang="zh-CN" sz="2200" b="1" dirty="0">
                <a:solidFill>
                  <a:srgbClr val="0070C0"/>
                </a:solidFill>
              </a:rPr>
              <a:t>可移植性差</a:t>
            </a:r>
            <a:r>
              <a:rPr lang="zh-CN" altLang="zh-CN" sz="2200" dirty="0"/>
              <a:t>。由于存储过程将应用程序绑定到</a:t>
            </a:r>
            <a:r>
              <a:rPr lang="en-US" altLang="zh-CN" sz="2200" dirty="0"/>
              <a:t>SQL Server</a:t>
            </a:r>
            <a:r>
              <a:rPr lang="zh-CN" altLang="zh-CN" sz="2200" dirty="0"/>
              <a:t>，因此使用存储过程封装业务逻辑将限制应用程序的可移植性。</a:t>
            </a:r>
            <a:endParaRPr lang="zh-CN" altLang="zh-CN" sz="2200" dirty="0"/>
          </a:p>
          <a:p>
            <a:pPr lvl="1" indent="457200" fontAlgn="auto">
              <a:lnSpc>
                <a:spcPct val="150000"/>
              </a:lnSpc>
              <a:spcBef>
                <a:spcPts val="0"/>
              </a:spcBef>
            </a:pPr>
            <a:r>
              <a:rPr lang="zh-CN" altLang="zh-CN" sz="2200" dirty="0"/>
              <a:t>很多存储过程</a:t>
            </a:r>
            <a:r>
              <a:rPr lang="zh-CN" altLang="zh-CN" sz="2200" b="1" dirty="0">
                <a:solidFill>
                  <a:srgbClr val="0070C0"/>
                </a:solidFill>
              </a:rPr>
              <a:t>不支持面向对象的设计</a:t>
            </a:r>
            <a:r>
              <a:rPr lang="zh-CN" altLang="zh-CN" sz="2200" dirty="0"/>
              <a:t>，无法采用面向对象的方式将业务逻辑进行封装，从而无法形成通用的可支持复用的业务逻辑框架。</a:t>
            </a:r>
            <a:endParaRPr lang="zh-CN" altLang="zh-CN" sz="2200" dirty="0"/>
          </a:p>
          <a:p>
            <a:pPr lvl="1" indent="457200" fontAlgn="auto">
              <a:lnSpc>
                <a:spcPct val="150000"/>
              </a:lnSpc>
              <a:spcBef>
                <a:spcPts val="0"/>
              </a:spcBef>
            </a:pPr>
            <a:r>
              <a:rPr lang="zh-CN" altLang="zh-CN" sz="2200" b="1" dirty="0">
                <a:solidFill>
                  <a:srgbClr val="0070C0"/>
                </a:solidFill>
              </a:rPr>
              <a:t>代码可读性差</a:t>
            </a:r>
            <a:r>
              <a:rPr lang="zh-CN" altLang="zh-CN" sz="2200" dirty="0"/>
              <a:t>，因此一般比较难维护。</a:t>
            </a:r>
            <a:endParaRPr lang="zh-CN" altLang="zh-CN" sz="2200" dirty="0"/>
          </a:p>
          <a:p>
            <a:pPr indent="457200" fontAlgn="auto">
              <a:lnSpc>
                <a:spcPct val="150000"/>
              </a:lnSpc>
              <a:spcBef>
                <a:spcPts val="0"/>
              </a:spcBef>
              <a:spcAft>
                <a:spcPct val="30000"/>
              </a:spcAft>
              <a:buFont typeface="Wingdings" panose="05000000000000000000" pitchFamily="2" charset="2"/>
              <a:buNone/>
            </a:pPr>
            <a:endParaRPr lang="en-US" altLang="zh-CN" sz="2200" dirty="0"/>
          </a:p>
        </p:txBody>
      </p:sp>
      <p:sp>
        <p:nvSpPr>
          <p:cNvPr id="4" name="日期占位符 3"/>
          <p:cNvSpPr>
            <a:spLocks noGrp="1"/>
          </p:cNvSpPr>
          <p:nvPr>
            <p:ph type="dt" sz="half" idx="10"/>
          </p:nvPr>
        </p:nvSpPr>
        <p:spPr/>
        <p:txBody>
          <a:bodyPr/>
          <a:lstStyle/>
          <a:p>
            <a:pPr>
              <a:defRPr/>
            </a:pPr>
            <a:fld id="{AE0305FB-29AB-4669-B174-93DB0710EB03}"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CBA8FA-E1CF-4A64-A055-7B031A429BFB}"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pPr>
              <a:defRPr/>
            </a:pPr>
            <a:fld id="{7B7CC14D-29F3-4703-A415-407726D77480}" type="datetime1">
              <a:rPr lang="zh-CN" altLang="en-US"/>
            </a:fld>
            <a:endParaRPr lang="en-US" altLang="zh-CN"/>
          </a:p>
        </p:txBody>
      </p:sp>
      <p:sp>
        <p:nvSpPr>
          <p:cNvPr id="5" name="灯片编号占位符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2B0E8A-AA2A-4E17-B0CB-6937A083FC1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57348" name="TextBox 2"/>
          <p:cNvSpPr txBox="1">
            <a:spLocks noChangeArrowheads="1"/>
          </p:cNvSpPr>
          <p:nvPr/>
        </p:nvSpPr>
        <p:spPr bwMode="auto">
          <a:xfrm>
            <a:off x="729343" y="1052513"/>
            <a:ext cx="10940143" cy="212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spcAft>
                <a:spcPct val="10000"/>
              </a:spcAft>
              <a:buClr>
                <a:schemeClr val="hlink"/>
              </a:buClr>
              <a:buSzPct val="80000"/>
              <a:buFont typeface="Wingdings" panose="05000000000000000000" pitchFamily="2" charset="2"/>
              <a:buChar char="u"/>
            </a:pPr>
            <a:r>
              <a:rPr lang="zh-CN" altLang="en-US" sz="2400" b="1" dirty="0">
                <a:solidFill>
                  <a:srgbClr val="148BD4"/>
                </a:solidFill>
                <a:latin typeface="Calibri" panose="020F0502020204030204" charset="0"/>
              </a:rPr>
              <a:t>触发器中使用的特殊表</a:t>
            </a:r>
            <a:endParaRPr lang="zh-CN" altLang="en-US" sz="2400" b="1" dirty="0">
              <a:solidFill>
                <a:srgbClr val="006600"/>
              </a:solidFill>
              <a:latin typeface="Calibri" panose="020F0502020204030204" charset="0"/>
            </a:endParaRPr>
          </a:p>
          <a:p>
            <a:pPr>
              <a:lnSpc>
                <a:spcPct val="120000"/>
              </a:lnSpc>
              <a:spcBef>
                <a:spcPct val="0"/>
              </a:spcBef>
              <a:spcAft>
                <a:spcPct val="10000"/>
              </a:spcAft>
              <a:buFontTx/>
              <a:buNone/>
            </a:pPr>
            <a:r>
              <a:rPr lang="zh-CN" altLang="en-US" sz="2200" b="1" dirty="0">
                <a:latin typeface="Calibri" panose="020F0502020204030204" charset="0"/>
              </a:rPr>
              <a:t>执行触发器时，系统创建了两个特殊的临时表</a:t>
            </a:r>
            <a:r>
              <a:rPr lang="en-US" altLang="zh-CN" sz="2200" b="1" dirty="0">
                <a:latin typeface="Calibri" panose="020F0502020204030204" charset="0"/>
              </a:rPr>
              <a:t>inserted</a:t>
            </a:r>
            <a:r>
              <a:rPr lang="zh-CN" altLang="en-US" sz="2200" b="1" dirty="0">
                <a:latin typeface="Calibri" panose="020F0502020204030204" charset="0"/>
              </a:rPr>
              <a:t>表和</a:t>
            </a:r>
            <a:r>
              <a:rPr lang="en-US" altLang="zh-CN" sz="2200" b="1" dirty="0">
                <a:latin typeface="Calibri" panose="020F0502020204030204" charset="0"/>
              </a:rPr>
              <a:t>deleted</a:t>
            </a:r>
            <a:r>
              <a:rPr lang="zh-CN" altLang="en-US" sz="2200" b="1" dirty="0">
                <a:latin typeface="Calibri" panose="020F0502020204030204" charset="0"/>
              </a:rPr>
              <a:t>表。</a:t>
            </a:r>
            <a:endParaRPr lang="zh-CN" altLang="en-US" sz="2200" b="1" dirty="0">
              <a:latin typeface="Calibri" panose="020F0502020204030204" charset="0"/>
            </a:endParaRPr>
          </a:p>
          <a:p>
            <a:pPr>
              <a:lnSpc>
                <a:spcPct val="120000"/>
              </a:lnSpc>
              <a:spcBef>
                <a:spcPct val="0"/>
              </a:spcBef>
              <a:spcAft>
                <a:spcPct val="10000"/>
              </a:spcAft>
              <a:buFontTx/>
              <a:buNone/>
            </a:pPr>
            <a:r>
              <a:rPr lang="en-US" altLang="zh-CN" sz="2200" b="1" dirty="0">
                <a:solidFill>
                  <a:srgbClr val="E24747"/>
                </a:solidFill>
                <a:latin typeface="Calibri" panose="020F0502020204030204" charset="0"/>
              </a:rPr>
              <a:t>inserted</a:t>
            </a:r>
            <a:r>
              <a:rPr lang="zh-CN" altLang="en-US" sz="2200" b="1" dirty="0">
                <a:solidFill>
                  <a:srgbClr val="E24747"/>
                </a:solidFill>
                <a:latin typeface="Calibri" panose="020F0502020204030204" charset="0"/>
              </a:rPr>
              <a:t>表：</a:t>
            </a:r>
            <a:r>
              <a:rPr lang="zh-CN" altLang="zh-CN" sz="2200" b="1" dirty="0">
                <a:latin typeface="Arial" panose="020B0604020202020204" pitchFamily="34" charset="0"/>
              </a:rPr>
              <a:t>当向数据表中插入数据时，</a:t>
            </a:r>
            <a:r>
              <a:rPr lang="en-US" altLang="zh-CN" sz="2200" b="1" dirty="0">
                <a:latin typeface="Arial" panose="020B0604020202020204" pitchFamily="34" charset="0"/>
              </a:rPr>
              <a:t>INSERT</a:t>
            </a:r>
            <a:r>
              <a:rPr lang="zh-CN" altLang="zh-CN" sz="2200" b="1" dirty="0">
                <a:latin typeface="Arial" panose="020B0604020202020204" pitchFamily="34" charset="0"/>
              </a:rPr>
              <a:t>触发器触发执行，新元组插入到数据表和临时表</a:t>
            </a:r>
            <a:r>
              <a:rPr lang="en-US" altLang="zh-CN" sz="2200" b="1" dirty="0">
                <a:latin typeface="Arial" panose="020B0604020202020204" pitchFamily="34" charset="0"/>
              </a:rPr>
              <a:t>inserted</a:t>
            </a:r>
            <a:r>
              <a:rPr lang="zh-CN" altLang="zh-CN" sz="2200" b="1" dirty="0">
                <a:latin typeface="Arial" panose="020B0604020202020204" pitchFamily="34" charset="0"/>
              </a:rPr>
              <a:t>中。</a:t>
            </a:r>
            <a:r>
              <a:rPr lang="en-US" altLang="zh-CN" sz="2200" b="1" dirty="0">
                <a:latin typeface="Arial" panose="020B0604020202020204" pitchFamily="34" charset="0"/>
              </a:rPr>
              <a:t>inserted</a:t>
            </a:r>
            <a:r>
              <a:rPr lang="zh-CN" altLang="zh-CN" sz="2200" b="1" dirty="0">
                <a:latin typeface="Arial" panose="020B0604020202020204" pitchFamily="34" charset="0"/>
              </a:rPr>
              <a:t>表是一个逻辑表，它包含了已经插入的数据元组的一个副本。</a:t>
            </a:r>
            <a:r>
              <a:rPr lang="en-US" altLang="zh-CN" sz="2200" b="1" dirty="0">
                <a:latin typeface="Arial" panose="020B0604020202020204" pitchFamily="34" charset="0"/>
              </a:rPr>
              <a:t>INSERT</a:t>
            </a:r>
            <a:r>
              <a:rPr lang="zh-CN" altLang="zh-CN" sz="2200" b="1" dirty="0">
                <a:latin typeface="Arial" panose="020B0604020202020204" pitchFamily="34" charset="0"/>
              </a:rPr>
              <a:t>触发器的工作过程如图</a:t>
            </a:r>
            <a:r>
              <a:rPr lang="zh-CN" altLang="en-US" sz="2200" b="1" dirty="0">
                <a:latin typeface="Arial" panose="020B0604020202020204" pitchFamily="34" charset="0"/>
              </a:rPr>
              <a:t>。</a:t>
            </a:r>
            <a:endParaRPr lang="zh-CN" altLang="en-US" sz="2200" b="1" dirty="0">
              <a:latin typeface="Calibri" panose="020F0502020204030204" charset="0"/>
            </a:endParaRPr>
          </a:p>
        </p:txBody>
      </p:sp>
      <p:sp>
        <p:nvSpPr>
          <p:cNvPr id="57349" name="Rectangle 4"/>
          <p:cNvSpPr>
            <a:spLocks noChangeArrowheads="1"/>
          </p:cNvSpPr>
          <p:nvPr/>
        </p:nvSpPr>
        <p:spPr bwMode="auto">
          <a:xfrm>
            <a:off x="2351089" y="-171450"/>
            <a:ext cx="7793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a:cs typeface="+mj-cs"/>
              </a:rPr>
              <a:t>触发器说明 (1)</a:t>
            </a:r>
            <a:endParaRPr lang="zh-CN" altLang="en-US" sz="3600">
              <a:cs typeface="+mj-cs"/>
            </a:endParaRPr>
          </a:p>
        </p:txBody>
      </p:sp>
      <p:grpSp>
        <p:nvGrpSpPr>
          <p:cNvPr id="57350" name="Group 5"/>
          <p:cNvGrpSpPr/>
          <p:nvPr/>
        </p:nvGrpSpPr>
        <p:grpSpPr bwMode="auto">
          <a:xfrm>
            <a:off x="2495551" y="4184650"/>
            <a:ext cx="7129463" cy="973138"/>
            <a:chOff x="2214" y="4850"/>
            <a:chExt cx="6164" cy="1045"/>
          </a:xfrm>
        </p:grpSpPr>
        <p:sp>
          <p:nvSpPr>
            <p:cNvPr id="57351" name="Rectangle 6"/>
            <p:cNvSpPr>
              <a:spLocks noChangeArrowheads="1"/>
            </p:cNvSpPr>
            <p:nvPr/>
          </p:nvSpPr>
          <p:spPr bwMode="auto">
            <a:xfrm>
              <a:off x="2214" y="4878"/>
              <a:ext cx="1260"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Calibri" panose="020F0502020204030204" charset="0"/>
                </a:rPr>
                <a:t>监视</a:t>
              </a:r>
              <a:r>
                <a:rPr lang="en-US" altLang="zh-CN" sz="1800" b="1">
                  <a:latin typeface="Calibri" panose="020F0502020204030204" charset="0"/>
                </a:rPr>
                <a:t>INSERT</a:t>
              </a:r>
              <a:endParaRPr lang="zh-CN" altLang="zh-CN" sz="1800" b="1">
                <a:latin typeface="Arial" panose="020B0604020202020204" pitchFamily="34" charset="0"/>
              </a:endParaRPr>
            </a:p>
          </p:txBody>
        </p:sp>
        <p:sp>
          <p:nvSpPr>
            <p:cNvPr id="57352" name="Rectangle 7"/>
            <p:cNvSpPr>
              <a:spLocks noChangeArrowheads="1"/>
            </p:cNvSpPr>
            <p:nvPr/>
          </p:nvSpPr>
          <p:spPr bwMode="auto">
            <a:xfrm>
              <a:off x="4272" y="4850"/>
              <a:ext cx="147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Calibri" panose="020F0502020204030204" charset="0"/>
                </a:rPr>
                <a:t>将数据插入表中</a:t>
              </a:r>
              <a:endParaRPr lang="zh-CN" altLang="zh-CN" sz="1800" b="1">
                <a:latin typeface="Arial" panose="020B0604020202020204" pitchFamily="34" charset="0"/>
              </a:endParaRPr>
            </a:p>
          </p:txBody>
        </p:sp>
        <p:sp>
          <p:nvSpPr>
            <p:cNvPr id="57353" name="Rectangle 8"/>
            <p:cNvSpPr>
              <a:spLocks noChangeArrowheads="1"/>
            </p:cNvSpPr>
            <p:nvPr/>
          </p:nvSpPr>
          <p:spPr bwMode="auto">
            <a:xfrm>
              <a:off x="4302" y="5543"/>
              <a:ext cx="1417"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Calibri" panose="020F0502020204030204" charset="0"/>
                </a:rPr>
                <a:t>生成</a:t>
              </a:r>
              <a:r>
                <a:rPr lang="en-US" altLang="zh-CN" sz="1800" b="1">
                  <a:latin typeface="Calibri" panose="020F0502020204030204" charset="0"/>
                </a:rPr>
                <a:t>inserted</a:t>
              </a:r>
              <a:r>
                <a:rPr lang="zh-CN" altLang="en-US" sz="1800" b="1">
                  <a:latin typeface="Calibri" panose="020F0502020204030204" charset="0"/>
                </a:rPr>
                <a:t>表</a:t>
              </a:r>
              <a:endParaRPr lang="zh-CN" altLang="zh-CN" sz="1800" b="1">
                <a:latin typeface="Arial" panose="020B0604020202020204" pitchFamily="34" charset="0"/>
              </a:endParaRPr>
            </a:p>
          </p:txBody>
        </p:sp>
        <p:sp>
          <p:nvSpPr>
            <p:cNvPr id="57354" name="Rectangle 9"/>
            <p:cNvSpPr>
              <a:spLocks noChangeArrowheads="1"/>
            </p:cNvSpPr>
            <p:nvPr/>
          </p:nvSpPr>
          <p:spPr bwMode="auto">
            <a:xfrm>
              <a:off x="6507" y="5555"/>
              <a:ext cx="1871"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Calibri" panose="020F0502020204030204" charset="0"/>
                </a:rPr>
                <a:t>执行触发器中的语句</a:t>
              </a:r>
              <a:endParaRPr lang="zh-CN" altLang="zh-CN" sz="1800" b="1">
                <a:latin typeface="Arial" panose="020B0604020202020204" pitchFamily="34" charset="0"/>
              </a:endParaRPr>
            </a:p>
          </p:txBody>
        </p:sp>
        <p:cxnSp>
          <p:nvCxnSpPr>
            <p:cNvPr id="57355" name="AutoShape 10"/>
            <p:cNvCxnSpPr>
              <a:cxnSpLocks noChangeShapeType="1"/>
            </p:cNvCxnSpPr>
            <p:nvPr/>
          </p:nvCxnSpPr>
          <p:spPr bwMode="auto">
            <a:xfrm>
              <a:off x="3477" y="5025"/>
              <a:ext cx="795" cy="0"/>
            </a:xfrm>
            <a:prstGeom prst="straightConnector1">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6" name="AutoShape 11"/>
            <p:cNvCxnSpPr>
              <a:cxnSpLocks noChangeShapeType="1"/>
            </p:cNvCxnSpPr>
            <p:nvPr/>
          </p:nvCxnSpPr>
          <p:spPr bwMode="auto">
            <a:xfrm>
              <a:off x="5727" y="5715"/>
              <a:ext cx="795" cy="0"/>
            </a:xfrm>
            <a:prstGeom prst="straightConnector1">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7" name="AutoShape 12"/>
            <p:cNvCxnSpPr>
              <a:cxnSpLocks noChangeShapeType="1"/>
            </p:cNvCxnSpPr>
            <p:nvPr/>
          </p:nvCxnSpPr>
          <p:spPr bwMode="auto">
            <a:xfrm>
              <a:off x="5010" y="5218"/>
              <a:ext cx="0" cy="340"/>
            </a:xfrm>
            <a:prstGeom prst="straightConnector1">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p:checke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pPr>
              <a:defRPr/>
            </a:pPr>
            <a:fld id="{7B7CC14D-29F3-4703-A415-407726D77480}" type="datetime1">
              <a:rPr lang="zh-CN" altLang="en-US"/>
            </a:fld>
            <a:endParaRPr lang="en-US" altLang="zh-CN"/>
          </a:p>
        </p:txBody>
      </p:sp>
      <p:sp>
        <p:nvSpPr>
          <p:cNvPr id="5" name="灯片编号占位符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DB28A9-EB3A-4F87-BBAF-A4B585228F63}"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58372" name="TextBox 2"/>
          <p:cNvSpPr txBox="1">
            <a:spLocks noChangeArrowheads="1"/>
          </p:cNvSpPr>
          <p:nvPr/>
        </p:nvSpPr>
        <p:spPr bwMode="auto">
          <a:xfrm>
            <a:off x="523423" y="865481"/>
            <a:ext cx="11448368" cy="373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fontAlgn="auto">
              <a:lnSpc>
                <a:spcPct val="150000"/>
              </a:lnSpc>
              <a:spcBef>
                <a:spcPct val="0"/>
              </a:spcBef>
              <a:spcAft>
                <a:spcPts val="0"/>
              </a:spcAft>
              <a:buFontTx/>
              <a:buNone/>
            </a:pPr>
            <a:r>
              <a:rPr lang="en-US" altLang="zh-CN" sz="2000" dirty="0">
                <a:solidFill>
                  <a:srgbClr val="E24747"/>
                </a:solidFill>
                <a:latin typeface="Calibri" panose="020F0502020204030204" charset="0"/>
              </a:rPr>
              <a:t>deleted</a:t>
            </a:r>
            <a:r>
              <a:rPr lang="zh-CN" altLang="en-US" sz="2000" dirty="0">
                <a:solidFill>
                  <a:srgbClr val="E24747"/>
                </a:solidFill>
                <a:latin typeface="Calibri" panose="020F0502020204030204" charset="0"/>
              </a:rPr>
              <a:t>表</a:t>
            </a:r>
            <a:r>
              <a:rPr lang="zh-CN" altLang="en-US" sz="2000" dirty="0">
                <a:latin typeface="Calibri" panose="020F0502020204030204" charset="0"/>
              </a:rPr>
              <a:t>：</a:t>
            </a:r>
            <a:r>
              <a:rPr lang="zh-CN" altLang="zh-CN" sz="2000" dirty="0">
                <a:latin typeface="Arial" panose="020B0604020202020204" pitchFamily="34" charset="0"/>
              </a:rPr>
              <a:t>当试图删除表中元组时，</a:t>
            </a:r>
            <a:r>
              <a:rPr lang="en-US" altLang="zh-CN" sz="2000" dirty="0">
                <a:latin typeface="Arial" panose="020B0604020202020204" pitchFamily="34" charset="0"/>
              </a:rPr>
              <a:t>DELETE</a:t>
            </a:r>
            <a:r>
              <a:rPr lang="zh-CN" altLang="zh-CN" sz="2000" dirty="0">
                <a:latin typeface="Arial" panose="020B0604020202020204" pitchFamily="34" charset="0"/>
              </a:rPr>
              <a:t>触发器触发执行，被删除的元组存放到</a:t>
            </a:r>
            <a:r>
              <a:rPr lang="en-US" altLang="zh-CN" sz="2000" dirty="0">
                <a:latin typeface="Arial" panose="020B0604020202020204" pitchFamily="34" charset="0"/>
              </a:rPr>
              <a:t>deleted</a:t>
            </a:r>
            <a:r>
              <a:rPr lang="zh-CN" altLang="zh-CN" sz="2000" dirty="0">
                <a:latin typeface="Arial" panose="020B0604020202020204" pitchFamily="34" charset="0"/>
              </a:rPr>
              <a:t>表中。</a:t>
            </a:r>
            <a:r>
              <a:rPr lang="en-US" altLang="zh-CN" sz="2000" dirty="0">
                <a:latin typeface="Arial" panose="020B0604020202020204" pitchFamily="34" charset="0"/>
              </a:rPr>
              <a:t>inserted</a:t>
            </a:r>
            <a:r>
              <a:rPr lang="zh-CN" altLang="zh-CN" sz="2000" dirty="0">
                <a:latin typeface="Arial" panose="020B0604020202020204" pitchFamily="34" charset="0"/>
              </a:rPr>
              <a:t>表是一个逻辑表，它包含了已经删除数据元组的一个副本。</a:t>
            </a:r>
            <a:r>
              <a:rPr lang="en-US" altLang="zh-CN" sz="2000" dirty="0">
                <a:latin typeface="Arial" panose="020B0604020202020204" pitchFamily="34" charset="0"/>
              </a:rPr>
              <a:t>DELETE</a:t>
            </a:r>
            <a:r>
              <a:rPr lang="zh-CN" altLang="zh-CN" sz="2000" dirty="0">
                <a:latin typeface="Arial" panose="020B0604020202020204" pitchFamily="34" charset="0"/>
              </a:rPr>
              <a:t>触发器的工作过程如图</a:t>
            </a:r>
            <a:r>
              <a:rPr lang="zh-CN" altLang="en-US" sz="2000" dirty="0">
                <a:latin typeface="Arial" panose="020B0604020202020204" pitchFamily="34" charset="0"/>
              </a:rPr>
              <a:t>。</a:t>
            </a:r>
            <a:endParaRPr lang="en-US" altLang="zh-CN" sz="2000" dirty="0">
              <a:latin typeface="Arial" panose="020B0604020202020204" pitchFamily="34" charset="0"/>
            </a:endParaRPr>
          </a:p>
          <a:p>
            <a:pPr fontAlgn="auto">
              <a:lnSpc>
                <a:spcPct val="150000"/>
              </a:lnSpc>
              <a:spcBef>
                <a:spcPct val="0"/>
              </a:spcBef>
              <a:spcAft>
                <a:spcPts val="0"/>
              </a:spcAft>
              <a:buFontTx/>
              <a:buNone/>
            </a:pPr>
            <a:endParaRPr lang="en-US" altLang="zh-CN" sz="2000" dirty="0">
              <a:latin typeface="Calibri" panose="020F0502020204030204" charset="0"/>
            </a:endParaRPr>
          </a:p>
          <a:p>
            <a:pPr fontAlgn="auto">
              <a:lnSpc>
                <a:spcPct val="150000"/>
              </a:lnSpc>
              <a:spcBef>
                <a:spcPct val="0"/>
              </a:spcBef>
              <a:spcAft>
                <a:spcPts val="0"/>
              </a:spcAft>
              <a:buFontTx/>
              <a:buNone/>
            </a:pPr>
            <a:endParaRPr lang="en-US" altLang="zh-CN" sz="2000" dirty="0">
              <a:latin typeface="Calibri" panose="020F0502020204030204" charset="0"/>
            </a:endParaRPr>
          </a:p>
          <a:p>
            <a:pPr fontAlgn="auto">
              <a:lnSpc>
                <a:spcPct val="150000"/>
              </a:lnSpc>
              <a:spcBef>
                <a:spcPct val="0"/>
              </a:spcBef>
              <a:spcAft>
                <a:spcPts val="0"/>
              </a:spcAft>
              <a:buFontTx/>
              <a:buNone/>
            </a:pPr>
            <a:endParaRPr lang="en-US" altLang="zh-CN" sz="2000" dirty="0">
              <a:latin typeface="Calibri" panose="020F0502020204030204" charset="0"/>
            </a:endParaRPr>
          </a:p>
          <a:p>
            <a:pPr fontAlgn="auto">
              <a:lnSpc>
                <a:spcPct val="150000"/>
              </a:lnSpc>
              <a:spcBef>
                <a:spcPct val="0"/>
              </a:spcBef>
              <a:spcAft>
                <a:spcPts val="0"/>
              </a:spcAft>
              <a:buFontTx/>
              <a:buNone/>
            </a:pPr>
            <a:r>
              <a:rPr lang="en-US" altLang="zh-CN" sz="2000" dirty="0">
                <a:latin typeface="Arial" panose="020B0604020202020204" pitchFamily="34" charset="0"/>
              </a:rPr>
              <a:t>UPDATE</a:t>
            </a:r>
            <a:r>
              <a:rPr lang="zh-CN" altLang="zh-CN" sz="2000" dirty="0">
                <a:latin typeface="Arial" panose="020B0604020202020204" pitchFamily="34" charset="0"/>
              </a:rPr>
              <a:t>触发器：当试图更新表中元组数据时，</a:t>
            </a:r>
            <a:r>
              <a:rPr lang="en-US" altLang="zh-CN" sz="2000" dirty="0">
                <a:latin typeface="Arial" panose="020B0604020202020204" pitchFamily="34" charset="0"/>
              </a:rPr>
              <a:t>UPDATE</a:t>
            </a:r>
            <a:r>
              <a:rPr lang="zh-CN" altLang="zh-CN" sz="2000" dirty="0">
                <a:latin typeface="Arial" panose="020B0604020202020204" pitchFamily="34" charset="0"/>
              </a:rPr>
              <a:t>触发器触发执行，</a:t>
            </a:r>
            <a:r>
              <a:rPr lang="en-US" altLang="zh-CN" sz="2000" dirty="0">
                <a:latin typeface="Arial" panose="020B0604020202020204" pitchFamily="34" charset="0"/>
              </a:rPr>
              <a:t>UPDATE</a:t>
            </a:r>
            <a:r>
              <a:rPr lang="zh-CN" altLang="zh-CN" sz="2000" dirty="0">
                <a:latin typeface="Arial" panose="020B0604020202020204" pitchFamily="34" charset="0"/>
              </a:rPr>
              <a:t>语句的执行可以看成两步，即先删除，后插入。因此执行过程中把数据表中原元组先移到</a:t>
            </a:r>
            <a:r>
              <a:rPr lang="en-US" altLang="zh-CN" sz="2000" dirty="0">
                <a:latin typeface="Arial" panose="020B0604020202020204" pitchFamily="34" charset="0"/>
              </a:rPr>
              <a:t>deleted</a:t>
            </a:r>
            <a:r>
              <a:rPr lang="zh-CN" altLang="zh-CN" sz="2000" dirty="0">
                <a:latin typeface="Arial" panose="020B0604020202020204" pitchFamily="34" charset="0"/>
              </a:rPr>
              <a:t>表中，再把修改过的元组插入到</a:t>
            </a:r>
            <a:r>
              <a:rPr lang="en-US" altLang="zh-CN" sz="2000" dirty="0">
                <a:latin typeface="Arial" panose="020B0604020202020204" pitchFamily="34" charset="0"/>
              </a:rPr>
              <a:t>inserted</a:t>
            </a:r>
            <a:r>
              <a:rPr lang="zh-CN" altLang="zh-CN" sz="2000" dirty="0">
                <a:latin typeface="Arial" panose="020B0604020202020204" pitchFamily="34" charset="0"/>
              </a:rPr>
              <a:t>表中。</a:t>
            </a:r>
            <a:r>
              <a:rPr lang="en-US" altLang="zh-CN" sz="2000" dirty="0">
                <a:latin typeface="Arial" panose="020B0604020202020204" pitchFamily="34" charset="0"/>
              </a:rPr>
              <a:t>UPDATE</a:t>
            </a:r>
            <a:r>
              <a:rPr lang="zh-CN" altLang="zh-CN" sz="2000" dirty="0">
                <a:latin typeface="Arial" panose="020B0604020202020204" pitchFamily="34" charset="0"/>
              </a:rPr>
              <a:t>触发器的工作过程如图所示。</a:t>
            </a:r>
            <a:endParaRPr lang="zh-CN" altLang="en-US" sz="2000" dirty="0">
              <a:latin typeface="Calibri" panose="020F0502020204030204" charset="0"/>
            </a:endParaRPr>
          </a:p>
        </p:txBody>
      </p:sp>
      <p:sp>
        <p:nvSpPr>
          <p:cNvPr id="58373" name="Rectangle 4"/>
          <p:cNvSpPr>
            <a:spLocks noChangeArrowheads="1"/>
          </p:cNvSpPr>
          <p:nvPr/>
        </p:nvSpPr>
        <p:spPr bwMode="auto">
          <a:xfrm>
            <a:off x="2351089" y="-171450"/>
            <a:ext cx="7793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a:cs typeface="+mj-cs"/>
              </a:rPr>
              <a:t>触发器说明 (2)</a:t>
            </a:r>
            <a:endParaRPr lang="zh-CN" altLang="en-US" sz="3600">
              <a:cs typeface="+mj-cs"/>
            </a:endParaRPr>
          </a:p>
        </p:txBody>
      </p:sp>
      <p:pic>
        <p:nvPicPr>
          <p:cNvPr id="5837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6087" y="1895748"/>
            <a:ext cx="6937375" cy="130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66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6" y="4633898"/>
            <a:ext cx="74104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6663"/>
                                        </p:tgtEl>
                                        <p:attrNameLst>
                                          <p:attrName>style.visibility</p:attrName>
                                        </p:attrNameLst>
                                      </p:cBhvr>
                                      <p:to>
                                        <p:strVal val="visible"/>
                                      </p:to>
                                    </p:set>
                                    <p:anim calcmode="lin" valueType="num">
                                      <p:cBhvr additive="base">
                                        <p:cTn id="7" dur="500" fill="hold"/>
                                        <p:tgtEl>
                                          <p:spTgt spid="326663"/>
                                        </p:tgtEl>
                                        <p:attrNameLst>
                                          <p:attrName>ppt_x</p:attrName>
                                        </p:attrNameLst>
                                      </p:cBhvr>
                                      <p:tavLst>
                                        <p:tav tm="0">
                                          <p:val>
                                            <p:strVal val="#ppt_x"/>
                                          </p:val>
                                        </p:tav>
                                        <p:tav tm="100000">
                                          <p:val>
                                            <p:strVal val="#ppt_x"/>
                                          </p:val>
                                        </p:tav>
                                      </p:tavLst>
                                    </p:anim>
                                    <p:anim calcmode="lin" valueType="num">
                                      <p:cBhvr additive="base">
                                        <p:cTn id="8" dur="500" fill="hold"/>
                                        <p:tgtEl>
                                          <p:spTgt spid="326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pPr>
              <a:defRPr/>
            </a:pPr>
            <a:fld id="{7B7CC14D-29F3-4703-A415-407726D77480}" type="datetime1">
              <a:rPr lang="zh-CN" altLang="en-US"/>
            </a:fld>
            <a:endParaRPr lang="en-US" altLang="zh-CN"/>
          </a:p>
        </p:txBody>
      </p:sp>
      <p:sp>
        <p:nvSpPr>
          <p:cNvPr id="5" name="灯片编号占位符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AAF492-B64F-4B43-9BD9-AFE8B5D30054}"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59396" name="TextBox 2"/>
          <p:cNvSpPr txBox="1">
            <a:spLocks noChangeArrowheads="1"/>
          </p:cNvSpPr>
          <p:nvPr/>
        </p:nvSpPr>
        <p:spPr bwMode="auto">
          <a:xfrm>
            <a:off x="609600" y="685007"/>
            <a:ext cx="11179629" cy="511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fontAlgn="auto">
              <a:lnSpc>
                <a:spcPct val="150000"/>
              </a:lnSpc>
              <a:spcBef>
                <a:spcPct val="0"/>
              </a:spcBef>
              <a:spcAft>
                <a:spcPts val="0"/>
              </a:spcAft>
              <a:buFontTx/>
              <a:buNone/>
            </a:pPr>
            <a:r>
              <a:rPr lang="zh-CN" altLang="en-US" sz="2000" dirty="0">
                <a:cs typeface="Times New Roman" panose="02020603050405020304" pitchFamily="18" charset="0"/>
              </a:rPr>
              <a:t>由于</a:t>
            </a:r>
            <a:r>
              <a:rPr lang="en-US" altLang="zh-CN" sz="2000" dirty="0">
                <a:cs typeface="Times New Roman" panose="02020603050405020304" pitchFamily="18" charset="0"/>
              </a:rPr>
              <a:t>inserted</a:t>
            </a:r>
            <a:r>
              <a:rPr lang="zh-CN" altLang="en-US" sz="2000" dirty="0">
                <a:cs typeface="Times New Roman" panose="02020603050405020304" pitchFamily="18" charset="0"/>
              </a:rPr>
              <a:t>表和</a:t>
            </a:r>
            <a:r>
              <a:rPr lang="en-US" altLang="zh-CN" sz="2000" dirty="0">
                <a:cs typeface="Times New Roman" panose="02020603050405020304" pitchFamily="18" charset="0"/>
              </a:rPr>
              <a:t>deleted</a:t>
            </a:r>
            <a:r>
              <a:rPr lang="zh-CN" altLang="en-US" sz="2000" dirty="0">
                <a:cs typeface="Times New Roman" panose="02020603050405020304" pitchFamily="18" charset="0"/>
              </a:rPr>
              <a:t>表都是临时表，它们在触发器执行时被创建，触发器执行完后就消失了，所以只可以在触发器的语句中使用</a:t>
            </a:r>
            <a:r>
              <a:rPr lang="en-US" altLang="zh-CN" sz="2000" dirty="0">
                <a:cs typeface="Times New Roman" panose="02020603050405020304" pitchFamily="18" charset="0"/>
              </a:rPr>
              <a:t>SELECT</a:t>
            </a:r>
            <a:r>
              <a:rPr lang="zh-CN" altLang="en-US" sz="2000" dirty="0">
                <a:cs typeface="Times New Roman" panose="02020603050405020304" pitchFamily="18" charset="0"/>
              </a:rPr>
              <a:t>语句查询这两个表。</a:t>
            </a:r>
            <a:endParaRPr lang="zh-CN" altLang="en-US" sz="2000" dirty="0">
              <a:cs typeface="Times New Roman" panose="02020603050405020304" pitchFamily="18" charset="0"/>
            </a:endParaRPr>
          </a:p>
          <a:p>
            <a:pPr fontAlgn="auto">
              <a:lnSpc>
                <a:spcPct val="150000"/>
              </a:lnSpc>
              <a:spcBef>
                <a:spcPct val="0"/>
              </a:spcBef>
              <a:spcAft>
                <a:spcPts val="0"/>
              </a:spcAft>
              <a:buFontTx/>
              <a:buNone/>
            </a:pPr>
            <a:r>
              <a:rPr lang="zh-CN" altLang="en-US" sz="2000" dirty="0">
                <a:solidFill>
                  <a:srgbClr val="E24747"/>
                </a:solidFill>
                <a:cs typeface="Times New Roman" panose="02020603050405020304" pitchFamily="18" charset="0"/>
              </a:rPr>
              <a:t>例</a:t>
            </a:r>
            <a:r>
              <a:rPr lang="en-US" altLang="zh-CN" sz="2000" dirty="0">
                <a:solidFill>
                  <a:srgbClr val="E24747"/>
                </a:solidFill>
                <a:cs typeface="Times New Roman" panose="02020603050405020304" pitchFamily="18" charset="0"/>
              </a:rPr>
              <a:t> </a:t>
            </a:r>
            <a:r>
              <a:rPr lang="en-US" altLang="zh-CN" sz="2000" dirty="0">
                <a:cs typeface="Times New Roman" panose="02020603050405020304" pitchFamily="18" charset="0"/>
              </a:rPr>
              <a:t> </a:t>
            </a:r>
            <a:r>
              <a:rPr lang="zh-CN" altLang="en-US" sz="2000" dirty="0">
                <a:cs typeface="Times New Roman" panose="02020603050405020304" pitchFamily="18" charset="0"/>
              </a:rPr>
              <a:t>在教学管理数据库中，如果删除表</a:t>
            </a:r>
            <a:r>
              <a:rPr lang="en-US" altLang="zh-CN" sz="2000" dirty="0">
                <a:cs typeface="Times New Roman" panose="02020603050405020304" pitchFamily="18" charset="0"/>
              </a:rPr>
              <a:t>S</a:t>
            </a:r>
            <a:r>
              <a:rPr lang="zh-CN" altLang="en-US" sz="2000" dirty="0">
                <a:cs typeface="Times New Roman" panose="02020603050405020304" pitchFamily="18" charset="0"/>
              </a:rPr>
              <a:t>中的学号为“</a:t>
            </a:r>
            <a:r>
              <a:rPr lang="en-US" altLang="zh-CN" sz="2000" dirty="0">
                <a:cs typeface="Times New Roman" panose="02020603050405020304" pitchFamily="18" charset="0"/>
              </a:rPr>
              <a:t>S11”</a:t>
            </a:r>
            <a:r>
              <a:rPr lang="zh-CN" altLang="en-US" sz="2000" dirty="0">
                <a:cs typeface="Times New Roman" panose="02020603050405020304" pitchFamily="18" charset="0"/>
              </a:rPr>
              <a:t>元组，因为涉及到与</a:t>
            </a:r>
            <a:r>
              <a:rPr lang="en-US" altLang="zh-CN" sz="2000" dirty="0">
                <a:cs typeface="Times New Roman" panose="02020603050405020304" pitchFamily="18" charset="0"/>
              </a:rPr>
              <a:t>SC</a:t>
            </a:r>
            <a:r>
              <a:rPr lang="zh-CN" altLang="en-US" sz="2000" dirty="0">
                <a:cs typeface="Times New Roman" panose="02020603050405020304" pitchFamily="18" charset="0"/>
              </a:rPr>
              <a:t>表的外键联系，需要创建</a:t>
            </a:r>
            <a:r>
              <a:rPr lang="en-US" altLang="zh-CN" sz="2000" dirty="0">
                <a:cs typeface="Times New Roman" panose="02020603050405020304" pitchFamily="18" charset="0"/>
              </a:rPr>
              <a:t>S</a:t>
            </a:r>
            <a:r>
              <a:rPr lang="zh-CN" altLang="en-US" sz="2000" dirty="0">
                <a:cs typeface="Times New Roman" panose="02020603050405020304" pitchFamily="18" charset="0"/>
              </a:rPr>
              <a:t>表的</a:t>
            </a:r>
            <a:r>
              <a:rPr lang="en-US" altLang="zh-CN" sz="2000" dirty="0">
                <a:cs typeface="Times New Roman" panose="02020603050405020304" pitchFamily="18" charset="0"/>
              </a:rPr>
              <a:t>INSTEAD OF</a:t>
            </a:r>
            <a:r>
              <a:rPr lang="zh-CN" altLang="en-US" sz="2000" b="1" dirty="0">
                <a:solidFill>
                  <a:srgbClr val="0070C0"/>
                </a:solidFill>
                <a:cs typeface="Times New Roman" panose="02020603050405020304" pitchFamily="18" charset="0"/>
              </a:rPr>
              <a:t>（不能是</a:t>
            </a:r>
            <a:r>
              <a:rPr lang="en-US" altLang="zh-CN" sz="2000" b="1" dirty="0">
                <a:solidFill>
                  <a:srgbClr val="0070C0"/>
                </a:solidFill>
                <a:cs typeface="Times New Roman" panose="02020603050405020304" pitchFamily="18" charset="0"/>
              </a:rPr>
              <a:t>AFTER|FOR</a:t>
            </a:r>
            <a:r>
              <a:rPr lang="zh-CN" altLang="en-US" sz="2000" b="1" dirty="0">
                <a:solidFill>
                  <a:srgbClr val="0070C0"/>
                </a:solidFill>
                <a:cs typeface="Times New Roman" panose="02020603050405020304" pitchFamily="18" charset="0"/>
              </a:rPr>
              <a:t>）</a:t>
            </a:r>
            <a:r>
              <a:rPr lang="zh-CN" altLang="en-US" sz="2000" dirty="0">
                <a:cs typeface="Times New Roman" panose="02020603050405020304" pitchFamily="18" charset="0"/>
              </a:rPr>
              <a:t>触发器，使得在删除</a:t>
            </a:r>
            <a:r>
              <a:rPr lang="en-US" altLang="zh-CN" sz="2000" dirty="0">
                <a:cs typeface="Times New Roman" panose="02020603050405020304" pitchFamily="18" charset="0"/>
              </a:rPr>
              <a:t>S</a:t>
            </a:r>
            <a:r>
              <a:rPr lang="zh-CN" altLang="en-US" sz="2000" dirty="0">
                <a:cs typeface="Times New Roman" panose="02020603050405020304" pitchFamily="18" charset="0"/>
              </a:rPr>
              <a:t>表元组前，必须先删除</a:t>
            </a:r>
            <a:r>
              <a:rPr lang="en-US" altLang="zh-CN" sz="2000" dirty="0">
                <a:cs typeface="Times New Roman" panose="02020603050405020304" pitchFamily="18" charset="0"/>
              </a:rPr>
              <a:t>SC</a:t>
            </a:r>
            <a:r>
              <a:rPr lang="zh-CN" altLang="en-US" sz="2000" dirty="0">
                <a:cs typeface="Times New Roman" panose="02020603050405020304" pitchFamily="18" charset="0"/>
              </a:rPr>
              <a:t>表中有外键联系的元组。</a:t>
            </a:r>
            <a:endParaRPr lang="zh-CN" altLang="en-US" sz="2000" dirty="0">
              <a:cs typeface="Times New Roman" panose="02020603050405020304" pitchFamily="18" charset="0"/>
            </a:endParaRPr>
          </a:p>
          <a:p>
            <a:pPr fontAlgn="auto">
              <a:lnSpc>
                <a:spcPct val="150000"/>
              </a:lnSpc>
              <a:spcBef>
                <a:spcPct val="0"/>
              </a:spcBef>
              <a:spcAft>
                <a:spcPts val="0"/>
              </a:spcAft>
              <a:buFontTx/>
              <a:buNone/>
            </a:pPr>
            <a:r>
              <a:rPr lang="en-US" altLang="zh-CN" sz="2000" dirty="0">
                <a:cs typeface="Times New Roman" panose="02020603050405020304" pitchFamily="18" charset="0"/>
              </a:rPr>
              <a:t>USE JXGL</a:t>
            </a:r>
            <a:endParaRPr lang="en-US" altLang="zh-CN" sz="2000" dirty="0">
              <a:cs typeface="Times New Roman" panose="02020603050405020304" pitchFamily="18" charset="0"/>
            </a:endParaRPr>
          </a:p>
          <a:p>
            <a:pPr fontAlgn="auto">
              <a:lnSpc>
                <a:spcPct val="150000"/>
              </a:lnSpc>
              <a:spcBef>
                <a:spcPct val="0"/>
              </a:spcBef>
              <a:spcAft>
                <a:spcPts val="0"/>
              </a:spcAft>
              <a:buFontTx/>
              <a:buNone/>
            </a:pPr>
            <a:r>
              <a:rPr lang="en-US" altLang="zh-CN" sz="2000" dirty="0">
                <a:cs typeface="Times New Roman" panose="02020603050405020304" pitchFamily="18" charset="0"/>
              </a:rPr>
              <a:t>GO</a:t>
            </a:r>
            <a:endParaRPr lang="en-US" altLang="zh-CN" sz="2000" dirty="0">
              <a:cs typeface="Times New Roman" panose="02020603050405020304" pitchFamily="18" charset="0"/>
            </a:endParaRPr>
          </a:p>
          <a:p>
            <a:pPr fontAlgn="auto">
              <a:lnSpc>
                <a:spcPct val="150000"/>
              </a:lnSpc>
              <a:spcBef>
                <a:spcPct val="0"/>
              </a:spcBef>
              <a:spcAft>
                <a:spcPts val="0"/>
              </a:spcAft>
              <a:buFontTx/>
              <a:buNone/>
            </a:pPr>
            <a:r>
              <a:rPr lang="en-US" altLang="zh-CN" sz="2000" dirty="0">
                <a:cs typeface="Times New Roman" panose="02020603050405020304" pitchFamily="18" charset="0"/>
              </a:rPr>
              <a:t>CREATE TRIGGER S_DEL</a:t>
            </a:r>
            <a:endParaRPr lang="en-US" altLang="zh-CN" sz="2000" dirty="0">
              <a:cs typeface="Times New Roman" panose="02020603050405020304" pitchFamily="18" charset="0"/>
            </a:endParaRPr>
          </a:p>
          <a:p>
            <a:pPr fontAlgn="auto">
              <a:lnSpc>
                <a:spcPct val="150000"/>
              </a:lnSpc>
              <a:spcBef>
                <a:spcPct val="0"/>
              </a:spcBef>
              <a:spcAft>
                <a:spcPts val="0"/>
              </a:spcAft>
              <a:buFontTx/>
              <a:buNone/>
            </a:pPr>
            <a:r>
              <a:rPr lang="en-US" altLang="zh-CN" sz="2000" dirty="0">
                <a:cs typeface="Times New Roman" panose="02020603050405020304" pitchFamily="18" charset="0"/>
              </a:rPr>
              <a:t>ON S</a:t>
            </a:r>
            <a:endParaRPr lang="en-US" altLang="zh-CN" sz="2000" dirty="0">
              <a:cs typeface="Times New Roman" panose="02020603050405020304" pitchFamily="18" charset="0"/>
            </a:endParaRPr>
          </a:p>
          <a:p>
            <a:pPr fontAlgn="auto">
              <a:lnSpc>
                <a:spcPct val="150000"/>
              </a:lnSpc>
              <a:spcBef>
                <a:spcPct val="0"/>
              </a:spcBef>
              <a:spcAft>
                <a:spcPts val="0"/>
              </a:spcAft>
              <a:buFontTx/>
              <a:buNone/>
            </a:pPr>
            <a:r>
              <a:rPr lang="en-US" altLang="zh-CN" sz="2000" dirty="0">
                <a:cs typeface="Times New Roman" panose="02020603050405020304" pitchFamily="18" charset="0"/>
              </a:rPr>
              <a:t>INSTEAD OF DELETE</a:t>
            </a:r>
            <a:endParaRPr lang="en-US" altLang="zh-CN" sz="2000" dirty="0">
              <a:cs typeface="Times New Roman" panose="02020603050405020304" pitchFamily="18" charset="0"/>
            </a:endParaRPr>
          </a:p>
          <a:p>
            <a:pPr fontAlgn="auto">
              <a:lnSpc>
                <a:spcPct val="150000"/>
              </a:lnSpc>
              <a:spcBef>
                <a:spcPct val="0"/>
              </a:spcBef>
              <a:spcAft>
                <a:spcPts val="0"/>
              </a:spcAft>
              <a:buFontTx/>
              <a:buNone/>
            </a:pPr>
            <a:r>
              <a:rPr lang="en-US" altLang="zh-CN" sz="2000" dirty="0">
                <a:cs typeface="Times New Roman" panose="02020603050405020304" pitchFamily="18" charset="0"/>
              </a:rPr>
              <a:t>AS</a:t>
            </a:r>
            <a:endParaRPr lang="en-US" altLang="zh-CN" sz="2000" dirty="0">
              <a:cs typeface="Times New Roman" panose="02020603050405020304" pitchFamily="18" charset="0"/>
            </a:endParaRPr>
          </a:p>
        </p:txBody>
      </p:sp>
      <p:sp>
        <p:nvSpPr>
          <p:cNvPr id="59397" name="Rectangle 4"/>
          <p:cNvSpPr>
            <a:spLocks noChangeArrowheads="1"/>
          </p:cNvSpPr>
          <p:nvPr/>
        </p:nvSpPr>
        <p:spPr bwMode="auto">
          <a:xfrm>
            <a:off x="2351089" y="-171450"/>
            <a:ext cx="7793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3600">
                <a:cs typeface="+mj-cs"/>
              </a:rPr>
              <a:t>触发器说明 (3)</a:t>
            </a:r>
            <a:endParaRPr lang="zh-CN" altLang="en-US" sz="3600">
              <a:cs typeface="+mj-cs"/>
            </a:endParaRPr>
          </a:p>
        </p:txBody>
      </p:sp>
    </p:spTree>
  </p:cSld>
  <p:clrMapOvr>
    <a:masterClrMapping/>
  </p:clrMapOvr>
  <p:transition>
    <p:checke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pPr>
              <a:defRPr/>
            </a:pPr>
            <a:fld id="{7B7CC14D-29F3-4703-A415-407726D77480}" type="datetime1">
              <a:rPr lang="zh-CN" altLang="en-US"/>
            </a:fld>
            <a:endParaRPr lang="en-US" altLang="zh-CN"/>
          </a:p>
        </p:txBody>
      </p:sp>
      <p:sp>
        <p:nvSpPr>
          <p:cNvPr id="5" name="灯片编号占位符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092D2A-47FD-46C1-B8A1-E012B9981F7B}"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60420" name="TextBox 2"/>
          <p:cNvSpPr txBox="1">
            <a:spLocks noChangeArrowheads="1"/>
          </p:cNvSpPr>
          <p:nvPr/>
        </p:nvSpPr>
        <p:spPr bwMode="auto">
          <a:xfrm>
            <a:off x="859971" y="908050"/>
            <a:ext cx="10918372" cy="459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fontAlgn="auto">
              <a:lnSpc>
                <a:spcPct val="150000"/>
              </a:lnSpc>
              <a:spcBef>
                <a:spcPct val="0"/>
              </a:spcBef>
              <a:spcAft>
                <a:spcPts val="0"/>
              </a:spcAft>
              <a:buFontTx/>
              <a:buNone/>
            </a:pPr>
            <a:r>
              <a:rPr lang="en-US" altLang="zh-CN" sz="2200" dirty="0">
                <a:cs typeface="Times New Roman" panose="02020603050405020304" pitchFamily="18" charset="0"/>
              </a:rPr>
              <a:t>       DELETE  FROM SC  WHERE  SC.SNO IN </a:t>
            </a:r>
            <a:endParaRPr lang="en-US" altLang="zh-CN" sz="2200" dirty="0">
              <a:cs typeface="Times New Roman" panose="02020603050405020304" pitchFamily="18" charset="0"/>
            </a:endParaRPr>
          </a:p>
          <a:p>
            <a:pPr fontAlgn="auto">
              <a:lnSpc>
                <a:spcPct val="150000"/>
              </a:lnSpc>
              <a:spcBef>
                <a:spcPct val="0"/>
              </a:spcBef>
              <a:spcAft>
                <a:spcPts val="0"/>
              </a:spcAft>
              <a:buFontTx/>
              <a:buNone/>
            </a:pPr>
            <a:r>
              <a:rPr lang="en-US" altLang="zh-CN" sz="2200" dirty="0">
                <a:cs typeface="Times New Roman" panose="02020603050405020304" pitchFamily="18" charset="0"/>
              </a:rPr>
              <a:t>	            (SELECT SNO FROM </a:t>
            </a:r>
            <a:r>
              <a:rPr lang="en-US" altLang="zh-CN" sz="2200" b="1" dirty="0">
                <a:solidFill>
                  <a:srgbClr val="0070C0"/>
                </a:solidFill>
                <a:cs typeface="Times New Roman" panose="02020603050405020304" pitchFamily="18" charset="0"/>
              </a:rPr>
              <a:t>deleted</a:t>
            </a:r>
            <a:r>
              <a:rPr lang="en-US" altLang="zh-CN" sz="2200" dirty="0">
                <a:cs typeface="Times New Roman" panose="02020603050405020304" pitchFamily="18" charset="0"/>
              </a:rPr>
              <a:t>)</a:t>
            </a:r>
            <a:endParaRPr lang="en-US" altLang="zh-CN" sz="2200" dirty="0">
              <a:cs typeface="Times New Roman" panose="02020603050405020304" pitchFamily="18" charset="0"/>
            </a:endParaRPr>
          </a:p>
          <a:p>
            <a:pPr fontAlgn="auto">
              <a:lnSpc>
                <a:spcPct val="150000"/>
              </a:lnSpc>
              <a:spcBef>
                <a:spcPct val="0"/>
              </a:spcBef>
              <a:spcAft>
                <a:spcPts val="0"/>
              </a:spcAft>
              <a:buFontTx/>
              <a:buNone/>
            </a:pPr>
            <a:r>
              <a:rPr lang="en-US" altLang="zh-CN" sz="2200" dirty="0">
                <a:cs typeface="Times New Roman" panose="02020603050405020304" pitchFamily="18" charset="0"/>
              </a:rPr>
              <a:t>         RETURN </a:t>
            </a:r>
            <a:endParaRPr lang="en-US" altLang="zh-CN" sz="2200" dirty="0">
              <a:cs typeface="Times New Roman" panose="02020603050405020304" pitchFamily="18" charset="0"/>
            </a:endParaRPr>
          </a:p>
          <a:p>
            <a:pPr fontAlgn="auto">
              <a:lnSpc>
                <a:spcPct val="150000"/>
              </a:lnSpc>
              <a:spcBef>
                <a:spcPct val="0"/>
              </a:spcBef>
              <a:spcAft>
                <a:spcPts val="0"/>
              </a:spcAft>
              <a:buFontTx/>
              <a:buNone/>
            </a:pPr>
            <a:endParaRPr lang="en-US" altLang="zh-CN" sz="2200" dirty="0">
              <a:cs typeface="Times New Roman" panose="02020603050405020304" pitchFamily="18" charset="0"/>
            </a:endParaRPr>
          </a:p>
          <a:p>
            <a:pPr fontAlgn="auto">
              <a:lnSpc>
                <a:spcPct val="150000"/>
              </a:lnSpc>
              <a:spcBef>
                <a:spcPct val="0"/>
              </a:spcBef>
              <a:spcAft>
                <a:spcPts val="0"/>
              </a:spcAft>
              <a:buFontTx/>
              <a:buNone/>
            </a:pPr>
            <a:r>
              <a:rPr lang="zh-CN" altLang="en-US" sz="2200" dirty="0">
                <a:cs typeface="Times New Roman" panose="02020603050405020304" pitchFamily="18" charset="0"/>
              </a:rPr>
              <a:t>执行下列语句：</a:t>
            </a:r>
            <a:endParaRPr lang="zh-CN" altLang="en-US" sz="2200" dirty="0">
              <a:cs typeface="Times New Roman" panose="02020603050405020304" pitchFamily="18" charset="0"/>
            </a:endParaRPr>
          </a:p>
          <a:p>
            <a:pPr fontAlgn="auto">
              <a:lnSpc>
                <a:spcPct val="150000"/>
              </a:lnSpc>
              <a:spcBef>
                <a:spcPct val="0"/>
              </a:spcBef>
              <a:spcAft>
                <a:spcPts val="0"/>
              </a:spcAft>
              <a:buFontTx/>
              <a:buNone/>
            </a:pPr>
            <a:r>
              <a:rPr lang="en-US" altLang="zh-CN" sz="2200" dirty="0">
                <a:cs typeface="Times New Roman" panose="02020603050405020304" pitchFamily="18" charset="0"/>
              </a:rPr>
              <a:t>DELETE S WHERE SNO='S11'</a:t>
            </a:r>
            <a:endParaRPr lang="en-US" altLang="zh-CN" sz="2200" dirty="0">
              <a:cs typeface="Times New Roman" panose="02020603050405020304" pitchFamily="18" charset="0"/>
            </a:endParaRPr>
          </a:p>
          <a:p>
            <a:pPr fontAlgn="auto">
              <a:lnSpc>
                <a:spcPct val="150000"/>
              </a:lnSpc>
              <a:spcBef>
                <a:spcPct val="0"/>
              </a:spcBef>
              <a:spcAft>
                <a:spcPts val="0"/>
              </a:spcAft>
              <a:buFontTx/>
              <a:buNone/>
            </a:pPr>
            <a:r>
              <a:rPr lang="zh-CN" altLang="en-US" sz="2200" dirty="0">
                <a:cs typeface="Times New Roman" panose="02020603050405020304" pitchFamily="18" charset="0"/>
              </a:rPr>
              <a:t>该语句执行后，触发</a:t>
            </a:r>
            <a:r>
              <a:rPr lang="en-US" altLang="zh-CN" sz="2200" dirty="0">
                <a:cs typeface="Times New Roman" panose="02020603050405020304" pitchFamily="18" charset="0"/>
              </a:rPr>
              <a:t>S_DEL</a:t>
            </a:r>
            <a:r>
              <a:rPr lang="zh-CN" altLang="en-US" sz="2200" dirty="0">
                <a:cs typeface="Times New Roman" panose="02020603050405020304" pitchFamily="18" charset="0"/>
              </a:rPr>
              <a:t>触发器，删除了</a:t>
            </a:r>
            <a:r>
              <a:rPr lang="en-US" altLang="zh-CN" sz="2200" dirty="0">
                <a:cs typeface="Times New Roman" panose="02020603050405020304" pitchFamily="18" charset="0"/>
              </a:rPr>
              <a:t>SC</a:t>
            </a:r>
            <a:r>
              <a:rPr lang="zh-CN" altLang="en-US" sz="2200" dirty="0">
                <a:cs typeface="Times New Roman" panose="02020603050405020304" pitchFamily="18" charset="0"/>
              </a:rPr>
              <a:t>表中学号为“</a:t>
            </a:r>
            <a:r>
              <a:rPr lang="en-US" altLang="zh-CN" sz="2200" dirty="0">
                <a:cs typeface="Times New Roman" panose="02020603050405020304" pitchFamily="18" charset="0"/>
              </a:rPr>
              <a:t>S11”</a:t>
            </a:r>
            <a:r>
              <a:rPr lang="zh-CN" altLang="en-US" sz="2200" dirty="0">
                <a:cs typeface="Times New Roman" panose="02020603050405020304" pitchFamily="18" charset="0"/>
              </a:rPr>
              <a:t>的所有元组，但表</a:t>
            </a:r>
            <a:r>
              <a:rPr lang="en-US" altLang="zh-CN" sz="2200" dirty="0">
                <a:cs typeface="Times New Roman" panose="02020603050405020304" pitchFamily="18" charset="0"/>
              </a:rPr>
              <a:t>S</a:t>
            </a:r>
            <a:r>
              <a:rPr lang="zh-CN" altLang="en-US" sz="2200" dirty="0">
                <a:cs typeface="Times New Roman" panose="02020603050405020304" pitchFamily="18" charset="0"/>
              </a:rPr>
              <a:t>中学号为“</a:t>
            </a:r>
            <a:r>
              <a:rPr lang="en-US" altLang="zh-CN" sz="2200" dirty="0">
                <a:cs typeface="Times New Roman" panose="02020603050405020304" pitchFamily="18" charset="0"/>
              </a:rPr>
              <a:t>S11”</a:t>
            </a:r>
            <a:r>
              <a:rPr lang="zh-CN" altLang="en-US" sz="2200" dirty="0">
                <a:cs typeface="Times New Roman" panose="02020603050405020304" pitchFamily="18" charset="0"/>
              </a:rPr>
              <a:t>的元组并没有被删除。这是因为用这个替代触发器</a:t>
            </a:r>
            <a:r>
              <a:rPr lang="en-US" altLang="zh-CN" sz="2200" dirty="0">
                <a:cs typeface="Times New Roman" panose="02020603050405020304" pitchFamily="18" charset="0"/>
              </a:rPr>
              <a:t>INSTEAD OF</a:t>
            </a:r>
            <a:r>
              <a:rPr lang="zh-CN" altLang="en-US" sz="2200" dirty="0">
                <a:cs typeface="Times New Roman" panose="02020603050405020304" pitchFamily="18" charset="0"/>
              </a:rPr>
              <a:t>，会替代原有的</a:t>
            </a:r>
            <a:r>
              <a:rPr lang="en-US" altLang="zh-CN" sz="2200" dirty="0">
                <a:cs typeface="Times New Roman" panose="02020603050405020304" pitchFamily="18" charset="0"/>
              </a:rPr>
              <a:t>DELETE</a:t>
            </a:r>
            <a:r>
              <a:rPr lang="zh-CN" altLang="en-US" sz="2200" dirty="0">
                <a:cs typeface="Times New Roman" panose="02020603050405020304" pitchFamily="18" charset="0"/>
              </a:rPr>
              <a:t>操作，造成原有的操作无效。</a:t>
            </a:r>
            <a:endParaRPr lang="zh-CN" altLang="en-US" sz="2200" dirty="0">
              <a:cs typeface="Times New Roman" panose="02020603050405020304" pitchFamily="18" charset="0"/>
            </a:endParaRPr>
          </a:p>
        </p:txBody>
      </p:sp>
      <p:sp>
        <p:nvSpPr>
          <p:cNvPr id="60421" name="Rectangle 4"/>
          <p:cNvSpPr>
            <a:spLocks noChangeArrowheads="1"/>
          </p:cNvSpPr>
          <p:nvPr/>
        </p:nvSpPr>
        <p:spPr bwMode="auto">
          <a:xfrm>
            <a:off x="2351089" y="-171450"/>
            <a:ext cx="7793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buClrTx/>
              <a:buSzTx/>
              <a:buFontTx/>
              <a:buNone/>
            </a:pPr>
            <a:r>
              <a:rPr lang="zh-CN" altLang="en-US" sz="3600">
                <a:cs typeface="+mj-cs"/>
              </a:rPr>
              <a:t>触发器说明 (4)</a:t>
            </a:r>
            <a:endParaRPr lang="zh-CN" altLang="en-US" sz="3600">
              <a:cs typeface="+mj-cs"/>
            </a:endParaRPr>
          </a:p>
        </p:txBody>
      </p:sp>
    </p:spTree>
  </p:cSld>
  <p:clrMapOvr>
    <a:masterClrMapping/>
  </p:clrMapOvr>
  <p:transition>
    <p:checke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351089" y="-30163"/>
            <a:ext cx="7793037" cy="795338"/>
          </a:xfrm>
        </p:spPr>
        <p:txBody>
          <a:bodyPr/>
          <a:lstStyle/>
          <a:p>
            <a:pPr algn="ctr" defTabSz="914400">
              <a:spcBef>
                <a:spcPct val="20000"/>
              </a:spcBef>
              <a:buClrTx/>
              <a:buSzTx/>
              <a:buFontTx/>
            </a:pPr>
            <a:r>
              <a:rPr lang="zh-CN" altLang="en-US" sz="3600"/>
              <a:t>DDL触发器 (1)</a:t>
            </a:r>
            <a:endParaRPr lang="zh-CN" altLang="en-US" sz="3600"/>
          </a:p>
        </p:txBody>
      </p:sp>
      <p:sp>
        <p:nvSpPr>
          <p:cNvPr id="324611" name="Rectangle 3"/>
          <p:cNvSpPr>
            <a:spLocks noGrp="1" noChangeArrowheads="1"/>
          </p:cNvSpPr>
          <p:nvPr>
            <p:ph idx="1"/>
          </p:nvPr>
        </p:nvSpPr>
        <p:spPr>
          <a:xfrm>
            <a:off x="-141515" y="661307"/>
            <a:ext cx="11255828" cy="3708854"/>
          </a:xfrm>
        </p:spPr>
        <p:txBody>
          <a:bodyPr rtlCol="0">
            <a:noAutofit/>
          </a:bodyPr>
          <a:lstStyle/>
          <a:p>
            <a:pPr indent="457200" fontAlgn="auto">
              <a:lnSpc>
                <a:spcPct val="150000"/>
              </a:lnSpc>
              <a:buClr>
                <a:srgbClr val="C00000"/>
              </a:buClr>
              <a:buSzPct val="100000"/>
              <a:buFont typeface="Wingdings" panose="05000000000000000000" pitchFamily="2" charset="2"/>
              <a:buChar char="p"/>
              <a:defRPr/>
            </a:pPr>
            <a:r>
              <a:rPr lang="en-US" altLang="zh-CN" sz="2000" dirty="0"/>
              <a:t>DDL</a:t>
            </a:r>
            <a:r>
              <a:rPr lang="zh-CN" altLang="zh-CN" sz="2000" dirty="0"/>
              <a:t>触发器</a:t>
            </a:r>
            <a:endParaRPr lang="zh-CN" altLang="zh-CN" sz="2000" dirty="0"/>
          </a:p>
          <a:p>
            <a:pPr indent="457200" fontAlgn="auto">
              <a:lnSpc>
                <a:spcPct val="150000"/>
              </a:lnSpc>
              <a:buNone/>
              <a:defRPr/>
            </a:pPr>
            <a:r>
              <a:rPr lang="en-US" altLang="zh-CN" sz="2000" dirty="0"/>
              <a:t>     </a:t>
            </a:r>
            <a:r>
              <a:rPr lang="zh-CN" altLang="zh-CN" sz="2000" dirty="0"/>
              <a:t>创建一个触发器定义的基本语句格式如下：</a:t>
            </a:r>
            <a:endParaRPr lang="zh-CN" altLang="zh-CN" sz="2000" dirty="0"/>
          </a:p>
          <a:p>
            <a:pPr indent="457200" fontAlgn="auto">
              <a:lnSpc>
                <a:spcPct val="150000"/>
              </a:lnSpc>
              <a:buNone/>
              <a:defRPr/>
            </a:pPr>
            <a:r>
              <a:rPr lang="en-US" altLang="zh-CN" sz="2000" dirty="0"/>
              <a:t>        CREATE TRIGGER &lt;</a:t>
            </a:r>
            <a:r>
              <a:rPr lang="zh-CN" altLang="zh-CN" sz="2000" dirty="0"/>
              <a:t>触发器</a:t>
            </a:r>
            <a:r>
              <a:rPr lang="en-US" altLang="zh-CN" sz="2000" dirty="0"/>
              <a:t>&gt;</a:t>
            </a:r>
            <a:endParaRPr lang="zh-CN" altLang="zh-CN" sz="2000" dirty="0"/>
          </a:p>
          <a:p>
            <a:pPr indent="457200" fontAlgn="auto">
              <a:lnSpc>
                <a:spcPct val="150000"/>
              </a:lnSpc>
              <a:buNone/>
              <a:defRPr/>
            </a:pPr>
            <a:r>
              <a:rPr lang="en-US" altLang="zh-CN" sz="2000" dirty="0"/>
              <a:t>           ON  {ALL SERVER|DATABASE}</a:t>
            </a:r>
            <a:endParaRPr lang="zh-CN" altLang="zh-CN" sz="2000" dirty="0"/>
          </a:p>
          <a:p>
            <a:pPr indent="457200" fontAlgn="auto">
              <a:lnSpc>
                <a:spcPct val="150000"/>
              </a:lnSpc>
              <a:buNone/>
              <a:defRPr/>
            </a:pPr>
            <a:r>
              <a:rPr lang="en-US" altLang="zh-CN" sz="2000" dirty="0"/>
              <a:t>           [FOR|AFTER]  &lt;</a:t>
            </a:r>
            <a:r>
              <a:rPr lang="zh-CN" altLang="zh-CN" sz="2000" dirty="0"/>
              <a:t>事件类型</a:t>
            </a:r>
            <a:r>
              <a:rPr lang="en-US" altLang="zh-CN" sz="2000" dirty="0"/>
              <a:t>&gt;|&lt;</a:t>
            </a:r>
            <a:r>
              <a:rPr lang="zh-CN" altLang="zh-CN" sz="2000" dirty="0"/>
              <a:t>事件组</a:t>
            </a:r>
            <a:r>
              <a:rPr lang="en-US" altLang="zh-CN" sz="2000" dirty="0"/>
              <a:t>&gt;</a:t>
            </a:r>
            <a:endParaRPr lang="zh-CN" altLang="zh-CN" sz="2000" dirty="0"/>
          </a:p>
          <a:p>
            <a:pPr indent="457200" fontAlgn="auto">
              <a:lnSpc>
                <a:spcPct val="150000"/>
              </a:lnSpc>
              <a:buNone/>
              <a:defRPr/>
            </a:pPr>
            <a:r>
              <a:rPr lang="en-US" altLang="zh-CN" sz="2000" dirty="0"/>
              <a:t>           AS</a:t>
            </a:r>
            <a:endParaRPr lang="zh-CN" altLang="zh-CN" sz="2000" dirty="0"/>
          </a:p>
          <a:p>
            <a:pPr indent="457200" fontAlgn="auto">
              <a:lnSpc>
                <a:spcPct val="150000"/>
              </a:lnSpc>
              <a:buNone/>
              <a:defRPr/>
            </a:pPr>
            <a:r>
              <a:rPr lang="en-US" altLang="zh-CN" sz="2000" dirty="0"/>
              <a:t>                  &lt;T-SQL</a:t>
            </a:r>
            <a:r>
              <a:rPr lang="zh-CN" altLang="zh-CN" sz="2000" dirty="0"/>
              <a:t>语句</a:t>
            </a:r>
            <a:r>
              <a:rPr lang="en-US" altLang="zh-CN" sz="2000" dirty="0"/>
              <a:t>&gt;|&lt;</a:t>
            </a:r>
            <a:r>
              <a:rPr lang="zh-CN" altLang="zh-CN" sz="2000" dirty="0"/>
              <a:t>语句块</a:t>
            </a:r>
            <a:r>
              <a:rPr lang="en-US" altLang="zh-CN" sz="2000" dirty="0"/>
              <a:t>&gt;</a:t>
            </a:r>
            <a:endParaRPr lang="zh-CN" altLang="zh-CN" sz="2000" dirty="0"/>
          </a:p>
        </p:txBody>
      </p:sp>
      <p:sp>
        <p:nvSpPr>
          <p:cNvPr id="4" name="日期占位符 3"/>
          <p:cNvSpPr>
            <a:spLocks noGrp="1"/>
          </p:cNvSpPr>
          <p:nvPr>
            <p:ph type="dt" sz="half" idx="10"/>
          </p:nvPr>
        </p:nvSpPr>
        <p:spPr/>
        <p:txBody>
          <a:bodyPr/>
          <a:lstStyle/>
          <a:p>
            <a:pPr>
              <a:defRPr/>
            </a:pPr>
            <a:fld id="{01BABB20-990A-4A98-B066-325A30DFD652}"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A0BB2C-566B-458A-BED2-58B6DF458797}"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2" name="矩形 1"/>
          <p:cNvSpPr/>
          <p:nvPr/>
        </p:nvSpPr>
        <p:spPr>
          <a:xfrm>
            <a:off x="5910941" y="1562527"/>
            <a:ext cx="6096000" cy="3732945"/>
          </a:xfrm>
          <a:prstGeom prst="rect">
            <a:avLst/>
          </a:prstGeom>
        </p:spPr>
        <p:txBody>
          <a:bodyPr>
            <a:spAutoFit/>
          </a:bodyPr>
          <a:lstStyle/>
          <a:p>
            <a:pPr indent="457200" algn="just" fontAlgn="auto">
              <a:lnSpc>
                <a:spcPct val="150000"/>
              </a:lnSpc>
              <a:spcBef>
                <a:spcPts val="600"/>
              </a:spcBef>
              <a:buNone/>
              <a:defRPr/>
            </a:pPr>
            <a:r>
              <a:rPr lang="en-US" altLang="zh-CN" sz="2000" dirty="0"/>
              <a:t> (1) </a:t>
            </a:r>
            <a:r>
              <a:rPr lang="en-US" altLang="zh-CN" sz="2000" b="1" dirty="0">
                <a:solidFill>
                  <a:srgbClr val="0070C0"/>
                </a:solidFill>
              </a:rPr>
              <a:t>ALL SERVER|DATABASE</a:t>
            </a:r>
            <a:r>
              <a:rPr lang="zh-CN" altLang="zh-CN" sz="2000" b="1" dirty="0">
                <a:solidFill>
                  <a:srgbClr val="0070C0"/>
                </a:solidFill>
              </a:rPr>
              <a:t>：</a:t>
            </a:r>
            <a:r>
              <a:rPr lang="en-US" altLang="zh-CN" sz="2000" dirty="0"/>
              <a:t>ALL SERVER</a:t>
            </a:r>
            <a:r>
              <a:rPr lang="zh-CN" altLang="zh-CN" sz="2000" dirty="0"/>
              <a:t>关键字是指将当前</a:t>
            </a:r>
            <a:r>
              <a:rPr lang="en-US" altLang="zh-CN" sz="2000" dirty="0"/>
              <a:t>DDL</a:t>
            </a:r>
            <a:r>
              <a:rPr lang="zh-CN" altLang="zh-CN" sz="2000" dirty="0"/>
              <a:t>触发器的作用域应用于当前服务器；</a:t>
            </a:r>
            <a:r>
              <a:rPr lang="en-US" altLang="zh-CN" sz="2000" dirty="0"/>
              <a:t>DATABASE</a:t>
            </a:r>
            <a:r>
              <a:rPr lang="zh-CN" altLang="zh-CN" sz="2000" dirty="0"/>
              <a:t>是指将当前</a:t>
            </a:r>
            <a:r>
              <a:rPr lang="en-US" altLang="zh-CN" sz="2000" dirty="0"/>
              <a:t>DDL</a:t>
            </a:r>
            <a:r>
              <a:rPr lang="zh-CN" altLang="zh-CN" sz="2000" dirty="0"/>
              <a:t>触发器的作用域应用于当前数据库。</a:t>
            </a:r>
            <a:endParaRPr lang="zh-CN" altLang="zh-CN" sz="2000" dirty="0"/>
          </a:p>
          <a:p>
            <a:pPr indent="457200" algn="just" fontAlgn="auto">
              <a:lnSpc>
                <a:spcPct val="150000"/>
              </a:lnSpc>
              <a:buNone/>
              <a:defRPr/>
            </a:pPr>
            <a:r>
              <a:rPr lang="en-US" altLang="zh-CN" sz="2000" dirty="0"/>
              <a:t>  (2) </a:t>
            </a:r>
            <a:r>
              <a:rPr lang="zh-CN" altLang="zh-CN" sz="2000" b="1" dirty="0">
                <a:solidFill>
                  <a:srgbClr val="0070C0"/>
                </a:solidFill>
              </a:rPr>
              <a:t>事件类型：</a:t>
            </a:r>
            <a:r>
              <a:rPr lang="zh-CN" altLang="zh-CN" sz="2000" dirty="0"/>
              <a:t>导致</a:t>
            </a:r>
            <a:r>
              <a:rPr lang="en-US" altLang="zh-CN" sz="2000" dirty="0"/>
              <a:t>DDL</a:t>
            </a:r>
            <a:r>
              <a:rPr lang="zh-CN" altLang="zh-CN" sz="2000" dirty="0"/>
              <a:t>触发器触发的事件名称。选项值可以是</a:t>
            </a:r>
            <a:r>
              <a:rPr lang="en-US" altLang="zh-CN" sz="2000" dirty="0"/>
              <a:t>CREATE_TABLE</a:t>
            </a:r>
            <a:r>
              <a:rPr lang="zh-CN" altLang="zh-CN" sz="2000" dirty="0"/>
              <a:t>、</a:t>
            </a:r>
            <a:r>
              <a:rPr lang="en-US" altLang="zh-CN" sz="2000" dirty="0"/>
              <a:t>ALTER_TABLE</a:t>
            </a:r>
            <a:r>
              <a:rPr lang="zh-CN" altLang="zh-CN" sz="2000" dirty="0"/>
              <a:t>、</a:t>
            </a:r>
            <a:r>
              <a:rPr lang="en-US" altLang="zh-CN" sz="2000" dirty="0"/>
              <a:t>DROP_TABLE</a:t>
            </a:r>
            <a:r>
              <a:rPr lang="zh-CN" altLang="zh-CN" sz="2000" dirty="0"/>
              <a:t>、</a:t>
            </a:r>
            <a:r>
              <a:rPr lang="en-US" altLang="zh-CN" sz="2000" dirty="0"/>
              <a:t>CREATE_USER</a:t>
            </a:r>
            <a:r>
              <a:rPr lang="zh-CN" altLang="zh-CN" sz="2000" dirty="0"/>
              <a:t>、</a:t>
            </a:r>
            <a:r>
              <a:rPr lang="en-US" altLang="zh-CN" sz="2000" dirty="0"/>
              <a:t>CREATE_VIEW</a:t>
            </a:r>
            <a:r>
              <a:rPr lang="zh-CN" altLang="zh-CN" sz="2000" dirty="0"/>
              <a:t>等。当</a:t>
            </a:r>
            <a:r>
              <a:rPr lang="en-US" altLang="zh-CN" sz="2000" dirty="0"/>
              <a:t>ON</a:t>
            </a:r>
            <a:r>
              <a:rPr lang="zh-CN" altLang="zh-CN" sz="2000" dirty="0"/>
              <a:t>关键字后面指定</a:t>
            </a:r>
            <a:r>
              <a:rPr lang="en-US" altLang="zh-CN" sz="2000" dirty="0"/>
              <a:t>DATABASE</a:t>
            </a:r>
            <a:r>
              <a:rPr lang="zh-CN" altLang="zh-CN" sz="2000" dirty="0"/>
              <a:t>选项时使用该名称。</a:t>
            </a:r>
            <a:endParaRPr lang="zh-CN" altLang="en-US" sz="2000" dirty="0"/>
          </a:p>
        </p:txBody>
      </p:sp>
      <p:sp>
        <p:nvSpPr>
          <p:cNvPr id="3" name="矩形 2"/>
          <p:cNvSpPr/>
          <p:nvPr/>
        </p:nvSpPr>
        <p:spPr>
          <a:xfrm>
            <a:off x="1110343" y="1706336"/>
            <a:ext cx="4637314" cy="2637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351089" y="-100013"/>
            <a:ext cx="7793037" cy="795338"/>
          </a:xfrm>
        </p:spPr>
        <p:txBody>
          <a:bodyPr/>
          <a:lstStyle/>
          <a:p>
            <a:pPr algn="ctr" defTabSz="914400">
              <a:spcBef>
                <a:spcPct val="20000"/>
              </a:spcBef>
              <a:buClrTx/>
              <a:buSzTx/>
              <a:buFontTx/>
            </a:pPr>
            <a:r>
              <a:rPr lang="zh-CN" altLang="en-US" sz="3600"/>
              <a:t>DDL触发器 (2)</a:t>
            </a:r>
            <a:endParaRPr lang="zh-CN" altLang="en-US" sz="3600"/>
          </a:p>
        </p:txBody>
      </p:sp>
      <p:sp>
        <p:nvSpPr>
          <p:cNvPr id="47109" name="Rectangle 3"/>
          <p:cNvSpPr>
            <a:spLocks noGrp="1" noChangeArrowheads="1"/>
          </p:cNvSpPr>
          <p:nvPr>
            <p:ph idx="1"/>
          </p:nvPr>
        </p:nvSpPr>
        <p:spPr>
          <a:xfrm>
            <a:off x="609600" y="695325"/>
            <a:ext cx="11114314" cy="5543550"/>
          </a:xfrm>
        </p:spPr>
        <p:txBody>
          <a:bodyPr rtlCol="0">
            <a:normAutofit fontScale="87500" lnSpcReduction="10000"/>
          </a:bodyPr>
          <a:lstStyle/>
          <a:p>
            <a:pPr indent="0" fontAlgn="auto">
              <a:lnSpc>
                <a:spcPct val="150000"/>
              </a:lnSpc>
              <a:spcBef>
                <a:spcPts val="0"/>
              </a:spcBef>
              <a:buNone/>
              <a:defRPr/>
            </a:pPr>
            <a:r>
              <a:rPr lang="zh-CN" altLang="zh-CN" sz="2200" dirty="0">
                <a:solidFill>
                  <a:srgbClr val="E24747"/>
                </a:solidFill>
              </a:rPr>
              <a:t>例</a:t>
            </a:r>
            <a:r>
              <a:rPr lang="en-US" altLang="zh-CN" sz="2200" dirty="0">
                <a:solidFill>
                  <a:srgbClr val="006600"/>
                </a:solidFill>
              </a:rPr>
              <a:t> </a:t>
            </a:r>
            <a:r>
              <a:rPr lang="en-US" altLang="zh-CN" sz="2200" dirty="0"/>
              <a:t> </a:t>
            </a:r>
            <a:r>
              <a:rPr lang="zh-CN" altLang="zh-CN" sz="2200" dirty="0"/>
              <a:t>创建</a:t>
            </a:r>
            <a:r>
              <a:rPr lang="en-US" altLang="zh-CN" sz="2200" dirty="0"/>
              <a:t>JXGL</a:t>
            </a:r>
            <a:r>
              <a:rPr lang="zh-CN" altLang="zh-CN" sz="2200" dirty="0"/>
              <a:t>数据库作用域</a:t>
            </a:r>
            <a:r>
              <a:rPr lang="en-US" altLang="zh-CN" sz="2200" dirty="0"/>
              <a:t>DDL</a:t>
            </a:r>
            <a:r>
              <a:rPr lang="zh-CN" altLang="zh-CN" sz="2200" dirty="0"/>
              <a:t>触发器，当删除或修改一个数据表时，提示禁止该操作，然后回滚删除表操作。</a:t>
            </a:r>
            <a:endParaRPr lang="zh-CN" altLang="zh-CN" sz="2200" dirty="0"/>
          </a:p>
          <a:p>
            <a:pPr indent="0" fontAlgn="auto">
              <a:lnSpc>
                <a:spcPct val="150000"/>
              </a:lnSpc>
              <a:spcBef>
                <a:spcPts val="0"/>
              </a:spcBef>
              <a:buNone/>
              <a:defRPr/>
            </a:pPr>
            <a:r>
              <a:rPr lang="en-US" altLang="zh-CN" sz="2200" dirty="0"/>
              <a:t>     CREATE TRIGGER </a:t>
            </a:r>
            <a:r>
              <a:rPr lang="en-US" altLang="zh-CN" sz="2200" dirty="0" err="1"/>
              <a:t>DDL_TableTrigger</a:t>
            </a:r>
            <a:endParaRPr lang="zh-CN" altLang="zh-CN" sz="2200" dirty="0"/>
          </a:p>
          <a:p>
            <a:pPr indent="0" fontAlgn="auto">
              <a:lnSpc>
                <a:spcPct val="150000"/>
              </a:lnSpc>
              <a:spcBef>
                <a:spcPts val="0"/>
              </a:spcBef>
              <a:buNone/>
              <a:defRPr/>
            </a:pPr>
            <a:r>
              <a:rPr lang="en-US" altLang="zh-CN" sz="2200" dirty="0"/>
              <a:t>     ON DATABASE</a:t>
            </a:r>
            <a:endParaRPr lang="zh-CN" altLang="zh-CN" sz="2200" dirty="0"/>
          </a:p>
          <a:p>
            <a:pPr indent="0" fontAlgn="auto">
              <a:lnSpc>
                <a:spcPct val="150000"/>
              </a:lnSpc>
              <a:spcBef>
                <a:spcPts val="0"/>
              </a:spcBef>
              <a:buNone/>
              <a:defRPr/>
            </a:pPr>
            <a:r>
              <a:rPr lang="en-US" altLang="zh-CN" sz="2200" dirty="0"/>
              <a:t>     FOR DROP_TABLE, ALTER_TABLE</a:t>
            </a:r>
            <a:endParaRPr lang="zh-CN" altLang="zh-CN" sz="2200" dirty="0"/>
          </a:p>
          <a:p>
            <a:pPr indent="0" fontAlgn="auto">
              <a:lnSpc>
                <a:spcPct val="150000"/>
              </a:lnSpc>
              <a:spcBef>
                <a:spcPts val="0"/>
              </a:spcBef>
              <a:buNone/>
              <a:defRPr/>
            </a:pPr>
            <a:r>
              <a:rPr lang="en-US" altLang="zh-CN" sz="2200" dirty="0"/>
              <a:t>       AS</a:t>
            </a:r>
            <a:endParaRPr lang="zh-CN" altLang="zh-CN" sz="2200" dirty="0"/>
          </a:p>
          <a:p>
            <a:pPr indent="0" fontAlgn="auto">
              <a:lnSpc>
                <a:spcPct val="150000"/>
              </a:lnSpc>
              <a:spcBef>
                <a:spcPts val="0"/>
              </a:spcBef>
              <a:buNone/>
              <a:defRPr/>
            </a:pPr>
            <a:r>
              <a:rPr lang="en-US" altLang="zh-CN" sz="2200" dirty="0"/>
              <a:t>           PRINT '</a:t>
            </a:r>
            <a:r>
              <a:rPr lang="zh-CN" altLang="zh-CN" sz="2200" dirty="0"/>
              <a:t>对不起，不能对数据表进行删除或修改操作，请联系</a:t>
            </a:r>
            <a:r>
              <a:rPr lang="en-US" altLang="zh-CN" sz="2200" dirty="0"/>
              <a:t>DBA'</a:t>
            </a:r>
            <a:endParaRPr lang="zh-CN" altLang="zh-CN" sz="2200" dirty="0"/>
          </a:p>
          <a:p>
            <a:pPr indent="0" fontAlgn="auto">
              <a:lnSpc>
                <a:spcPct val="150000"/>
              </a:lnSpc>
              <a:spcBef>
                <a:spcPts val="0"/>
              </a:spcBef>
              <a:buNone/>
              <a:defRPr/>
            </a:pPr>
            <a:r>
              <a:rPr lang="en-US" altLang="zh-CN" sz="2200" dirty="0"/>
              <a:t>           </a:t>
            </a:r>
            <a:r>
              <a:rPr lang="en-US" altLang="zh-CN" sz="2200" b="1" dirty="0">
                <a:solidFill>
                  <a:srgbClr val="0070C0"/>
                </a:solidFill>
              </a:rPr>
              <a:t>ROLLBACK </a:t>
            </a:r>
            <a:endParaRPr lang="zh-CN" altLang="zh-CN" sz="2200" b="1" dirty="0">
              <a:solidFill>
                <a:srgbClr val="0070C0"/>
              </a:solidFill>
            </a:endParaRPr>
          </a:p>
          <a:p>
            <a:pPr indent="0" fontAlgn="auto">
              <a:lnSpc>
                <a:spcPct val="150000"/>
              </a:lnSpc>
              <a:spcBef>
                <a:spcPts val="0"/>
              </a:spcBef>
              <a:buNone/>
              <a:defRPr/>
            </a:pPr>
            <a:r>
              <a:rPr lang="en-US" altLang="zh-CN" sz="2200" dirty="0"/>
              <a:t>    --</a:t>
            </a:r>
            <a:r>
              <a:rPr lang="zh-CN" altLang="zh-CN" sz="2200" dirty="0"/>
              <a:t>测试删除表</a:t>
            </a:r>
            <a:endParaRPr lang="zh-CN" altLang="zh-CN" sz="2200" dirty="0"/>
          </a:p>
          <a:p>
            <a:pPr indent="0" fontAlgn="auto">
              <a:lnSpc>
                <a:spcPct val="150000"/>
              </a:lnSpc>
              <a:spcBef>
                <a:spcPts val="0"/>
              </a:spcBef>
              <a:buNone/>
              <a:defRPr/>
            </a:pPr>
            <a:r>
              <a:rPr lang="en-US" altLang="zh-CN" sz="2200" dirty="0"/>
              <a:t>       USE JXGL</a:t>
            </a:r>
            <a:endParaRPr lang="zh-CN" altLang="zh-CN" sz="2200" dirty="0"/>
          </a:p>
          <a:p>
            <a:pPr indent="0" fontAlgn="auto">
              <a:lnSpc>
                <a:spcPct val="150000"/>
              </a:lnSpc>
              <a:spcBef>
                <a:spcPts val="0"/>
              </a:spcBef>
              <a:buNone/>
              <a:defRPr/>
            </a:pPr>
            <a:r>
              <a:rPr lang="en-US" altLang="zh-CN" sz="2200" dirty="0"/>
              <a:t>       GO</a:t>
            </a:r>
            <a:endParaRPr lang="zh-CN" altLang="zh-CN" sz="2200" dirty="0"/>
          </a:p>
          <a:p>
            <a:pPr indent="0" fontAlgn="auto">
              <a:lnSpc>
                <a:spcPct val="150000"/>
              </a:lnSpc>
              <a:spcBef>
                <a:spcPts val="0"/>
              </a:spcBef>
              <a:buNone/>
              <a:defRPr/>
            </a:pPr>
            <a:r>
              <a:rPr lang="en-US" altLang="zh-CN" sz="2200" dirty="0"/>
              <a:t>       DROP TABLE SC</a:t>
            </a:r>
            <a:endParaRPr lang="en-US" altLang="zh-CN" sz="2200" dirty="0"/>
          </a:p>
          <a:p>
            <a:pPr indent="0" fontAlgn="auto">
              <a:lnSpc>
                <a:spcPct val="150000"/>
              </a:lnSpc>
              <a:spcBef>
                <a:spcPts val="0"/>
              </a:spcBef>
              <a:buNone/>
              <a:defRPr/>
            </a:pPr>
            <a:r>
              <a:rPr lang="en-US" altLang="zh-CN" sz="2400" dirty="0"/>
              <a:t>     </a:t>
            </a:r>
            <a:r>
              <a:rPr lang="zh-CN" altLang="zh-CN" sz="2200" dirty="0"/>
              <a:t>执行结果如</a:t>
            </a:r>
            <a:r>
              <a:rPr lang="zh-CN" altLang="en-US" sz="2200" dirty="0"/>
              <a:t>右</a:t>
            </a:r>
            <a:r>
              <a:rPr lang="zh-CN" altLang="zh-CN" sz="2200" dirty="0"/>
              <a:t>图</a:t>
            </a:r>
            <a:r>
              <a:rPr lang="zh-CN" altLang="en-US" sz="2200" dirty="0"/>
              <a:t>。</a:t>
            </a:r>
            <a:endParaRPr lang="zh-CN" altLang="zh-CN" sz="2200" dirty="0"/>
          </a:p>
        </p:txBody>
      </p:sp>
      <p:sp>
        <p:nvSpPr>
          <p:cNvPr id="4" name="日期占位符 3"/>
          <p:cNvSpPr>
            <a:spLocks noGrp="1"/>
          </p:cNvSpPr>
          <p:nvPr>
            <p:ph type="dt" sz="half" idx="10"/>
          </p:nvPr>
        </p:nvSpPr>
        <p:spPr/>
        <p:txBody>
          <a:bodyPr/>
          <a:lstStyle/>
          <a:p>
            <a:pPr>
              <a:defRPr/>
            </a:pPr>
            <a:fld id="{8E053B41-61AA-43B2-BD1B-F260B5BD8675}"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732E74-78E7-4004-925F-7829C97F1CCE}"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62470" name="Rectangle 5"/>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62471" name="对象 2"/>
          <p:cNvGraphicFramePr>
            <a:graphicFrameLocks noChangeAspect="1"/>
          </p:cNvGraphicFramePr>
          <p:nvPr/>
        </p:nvGraphicFramePr>
        <p:xfrm>
          <a:off x="5950857" y="3738110"/>
          <a:ext cx="5284788" cy="2087562"/>
        </p:xfrm>
        <a:graphic>
          <a:graphicData uri="http://schemas.openxmlformats.org/presentationml/2006/ole">
            <mc:AlternateContent xmlns:mc="http://schemas.openxmlformats.org/markup-compatibility/2006">
              <mc:Choice xmlns:v="urn:schemas-microsoft-com:vml" Requires="v">
                <p:oleObj spid="_x0000_s1063" name="BMP 图像" r:id="rId1" imgW="3362325" imgH="1276350" progId="Paint.Picture">
                  <p:embed/>
                </p:oleObj>
              </mc:Choice>
              <mc:Fallback>
                <p:oleObj name="BMP 图像" r:id="rId1" imgW="3362325" imgH="1276350" progId="Paint.Picture">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857" y="3738110"/>
                        <a:ext cx="5284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pPr>
              <a:defRPr/>
            </a:pPr>
            <a:fld id="{E8D02DA7-8978-44A3-9425-34DC1C6B045A}" type="datetime1">
              <a:rPr lang="zh-CN" altLang="en-US"/>
            </a:fld>
            <a:endParaRPr lang="en-US" altLang="zh-CN"/>
          </a:p>
        </p:txBody>
      </p:sp>
      <p:sp>
        <p:nvSpPr>
          <p:cNvPr id="5" name="灯片编号占位符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F4551F-F961-4CE8-A8AD-7E0D3994BACD}"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310275" name="TextBox 2"/>
          <p:cNvSpPr txBox="1">
            <a:spLocks noChangeArrowheads="1"/>
          </p:cNvSpPr>
          <p:nvPr/>
        </p:nvSpPr>
        <p:spPr bwMode="auto">
          <a:xfrm>
            <a:off x="913492" y="688207"/>
            <a:ext cx="10745107" cy="527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defRPr/>
            </a:pPr>
            <a:r>
              <a:rPr lang="zh-CN" altLang="zh-CN" sz="2200" dirty="0">
                <a:solidFill>
                  <a:srgbClr val="E24747"/>
                </a:solidFill>
                <a:latin typeface="Times New Roman" panose="02020603050405020304" pitchFamily="18" charset="0"/>
                <a:cs typeface="Times New Roman" panose="02020603050405020304" pitchFamily="18" charset="0"/>
              </a:rPr>
              <a:t>例</a:t>
            </a:r>
            <a:r>
              <a:rPr lang="en-US" altLang="zh-CN" sz="2200" dirty="0">
                <a:solidFill>
                  <a:srgbClr val="006600"/>
                </a:solidFill>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cs typeface="Times New Roman" panose="02020603050405020304" pitchFamily="18" charset="0"/>
              </a:rPr>
              <a:t>如果当前服务器上发生任何</a:t>
            </a:r>
            <a:r>
              <a:rPr lang="en-US" altLang="zh-CN" sz="2200" dirty="0">
                <a:latin typeface="Times New Roman" panose="02020603050405020304" pitchFamily="18" charset="0"/>
                <a:cs typeface="Times New Roman" panose="02020603050405020304" pitchFamily="18" charset="0"/>
              </a:rPr>
              <a:t> CREATE_DATABASE </a:t>
            </a:r>
            <a:r>
              <a:rPr lang="zh-CN" altLang="zh-CN" sz="2200" dirty="0">
                <a:latin typeface="Times New Roman" panose="02020603050405020304" pitchFamily="18" charset="0"/>
                <a:cs typeface="Times New Roman" panose="02020603050405020304" pitchFamily="18" charset="0"/>
              </a:rPr>
              <a:t>事件，</a:t>
            </a:r>
            <a:r>
              <a:rPr lang="en-US" altLang="zh-CN" sz="2200" dirty="0">
                <a:latin typeface="Times New Roman" panose="02020603050405020304" pitchFamily="18" charset="0"/>
                <a:cs typeface="Times New Roman" panose="02020603050405020304" pitchFamily="18" charset="0"/>
              </a:rPr>
              <a:t>DDL </a:t>
            </a:r>
            <a:r>
              <a:rPr lang="zh-CN" altLang="zh-CN" sz="2200" dirty="0">
                <a:latin typeface="Times New Roman" panose="02020603050405020304" pitchFamily="18" charset="0"/>
                <a:cs typeface="Times New Roman" panose="02020603050405020304" pitchFamily="18" charset="0"/>
              </a:rPr>
              <a:t>触发器将输出消息。</a:t>
            </a:r>
            <a:endParaRPr lang="zh-CN" altLang="zh-CN" sz="22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IF EXISTS (SELECT * FROM </a:t>
            </a:r>
            <a:r>
              <a:rPr lang="en-US" altLang="zh-CN" sz="2100" dirty="0" err="1">
                <a:latin typeface="Times New Roman" panose="02020603050405020304" pitchFamily="18" charset="0"/>
                <a:cs typeface="Times New Roman" panose="02020603050405020304" pitchFamily="18" charset="0"/>
              </a:rPr>
              <a:t>sys.server_triggers</a:t>
            </a:r>
            <a:r>
              <a:rPr lang="en-US" altLang="zh-CN" sz="2100" dirty="0">
                <a:latin typeface="Times New Roman" panose="02020603050405020304" pitchFamily="18" charset="0"/>
                <a:cs typeface="Times New Roman" panose="02020603050405020304" pitchFamily="18" charset="0"/>
              </a:rPr>
              <a:t>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       WHERE name = '</a:t>
            </a:r>
            <a:r>
              <a:rPr lang="en-US" altLang="zh-CN" sz="2100" dirty="0" err="1">
                <a:latin typeface="Times New Roman" panose="02020603050405020304" pitchFamily="18" charset="0"/>
                <a:cs typeface="Times New Roman" panose="02020603050405020304" pitchFamily="18" charset="0"/>
              </a:rPr>
              <a:t>ddl_trig_database</a:t>
            </a:r>
            <a:r>
              <a:rPr lang="en-US" altLang="zh-CN" sz="2100" dirty="0">
                <a:latin typeface="Times New Roman" panose="02020603050405020304" pitchFamily="18" charset="0"/>
                <a:cs typeface="Times New Roman" panose="02020603050405020304" pitchFamily="18" charset="0"/>
              </a:rPr>
              <a:t>')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      DROP TRIGGER </a:t>
            </a:r>
            <a:r>
              <a:rPr lang="en-US" altLang="zh-CN" sz="2100" dirty="0" err="1">
                <a:latin typeface="Times New Roman" panose="02020603050405020304" pitchFamily="18" charset="0"/>
                <a:cs typeface="Times New Roman" panose="02020603050405020304" pitchFamily="18" charset="0"/>
              </a:rPr>
              <a:t>ddl_trig_database</a:t>
            </a:r>
            <a:r>
              <a:rPr lang="en-US" altLang="zh-CN" sz="2100" dirty="0">
                <a:latin typeface="Times New Roman" panose="02020603050405020304" pitchFamily="18" charset="0"/>
                <a:cs typeface="Times New Roman" panose="02020603050405020304" pitchFamily="18" charset="0"/>
              </a:rPr>
              <a:t>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ON ALL SERVER;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GO  </a:t>
            </a:r>
            <a:endParaRPr lang="en-US" altLang="zh-CN" sz="2100" dirty="0">
              <a:latin typeface="Times New Roman" panose="02020603050405020304" pitchFamily="18" charset="0"/>
              <a:cs typeface="Times New Roman" panose="02020603050405020304" pitchFamily="18" charset="0"/>
            </a:endParaRPr>
          </a:p>
          <a:p>
            <a:pPr>
              <a:defRPr/>
            </a:pP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CREATE TRIGGER </a:t>
            </a:r>
            <a:r>
              <a:rPr lang="en-US" altLang="zh-CN" sz="2100" dirty="0" err="1">
                <a:latin typeface="Times New Roman" panose="02020603050405020304" pitchFamily="18" charset="0"/>
                <a:cs typeface="Times New Roman" panose="02020603050405020304" pitchFamily="18" charset="0"/>
              </a:rPr>
              <a:t>ddl_trig_database</a:t>
            </a:r>
            <a:r>
              <a:rPr lang="en-US" altLang="zh-CN" sz="2100" dirty="0">
                <a:latin typeface="Times New Roman" panose="02020603050405020304" pitchFamily="18" charset="0"/>
                <a:cs typeface="Times New Roman" panose="02020603050405020304" pitchFamily="18" charset="0"/>
              </a:rPr>
              <a:t>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ON ALL SERVER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FOR CREATE_DATABASE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AS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       PRINT '</a:t>
            </a:r>
            <a:r>
              <a:rPr lang="zh-CN" altLang="zh-CN" sz="2100" dirty="0">
                <a:latin typeface="Times New Roman" panose="02020603050405020304" pitchFamily="18" charset="0"/>
                <a:cs typeface="Times New Roman" panose="02020603050405020304" pitchFamily="18" charset="0"/>
              </a:rPr>
              <a:t>对不起</a:t>
            </a:r>
            <a:r>
              <a:rPr lang="en-US" altLang="zh-CN" sz="2100" dirty="0">
                <a:latin typeface="Times New Roman" panose="02020603050405020304" pitchFamily="18" charset="0"/>
                <a:cs typeface="Times New Roman" panose="02020603050405020304" pitchFamily="18" charset="0"/>
              </a:rPr>
              <a:t>,</a:t>
            </a:r>
            <a:r>
              <a:rPr lang="zh-CN" altLang="zh-CN" sz="2100" dirty="0">
                <a:latin typeface="Times New Roman" panose="02020603050405020304" pitchFamily="18" charset="0"/>
                <a:cs typeface="Times New Roman" panose="02020603050405020304" pitchFamily="18" charset="0"/>
              </a:rPr>
              <a:t>不允许创建数据库</a:t>
            </a:r>
            <a:r>
              <a:rPr lang="en-US" altLang="zh-CN" sz="2100" dirty="0">
                <a:latin typeface="Times New Roman" panose="02020603050405020304" pitchFamily="18" charset="0"/>
                <a:cs typeface="Times New Roman" panose="02020603050405020304" pitchFamily="18" charset="0"/>
              </a:rPr>
              <a:t>.' </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       ROLLBACK </a:t>
            </a:r>
            <a:endParaRPr lang="en-US" altLang="zh-CN" sz="2100" dirty="0">
              <a:latin typeface="Times New Roman" panose="02020603050405020304" pitchFamily="18" charset="0"/>
              <a:cs typeface="Times New Roman" panose="02020603050405020304" pitchFamily="18" charset="0"/>
            </a:endParaRPr>
          </a:p>
          <a:p>
            <a:pPr>
              <a:defRPr/>
            </a:pPr>
            <a:endParaRPr lang="en-US"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  --</a:t>
            </a:r>
            <a:r>
              <a:rPr lang="zh-CN" altLang="zh-CN" sz="2100" dirty="0">
                <a:latin typeface="Times New Roman" panose="02020603050405020304" pitchFamily="18" charset="0"/>
                <a:cs typeface="Times New Roman" panose="02020603050405020304" pitchFamily="18" charset="0"/>
              </a:rPr>
              <a:t>测试创建数据库</a:t>
            </a:r>
            <a:endParaRPr lang="zh-CN" altLang="zh-CN" sz="2100" dirty="0">
              <a:latin typeface="Times New Roman" panose="02020603050405020304" pitchFamily="18" charset="0"/>
              <a:cs typeface="Times New Roman" panose="02020603050405020304" pitchFamily="18" charset="0"/>
            </a:endParaRPr>
          </a:p>
          <a:p>
            <a:pPr>
              <a:defRPr/>
            </a:pPr>
            <a:r>
              <a:rPr lang="en-US" altLang="zh-CN" sz="2100" dirty="0">
                <a:latin typeface="Times New Roman" panose="02020603050405020304" pitchFamily="18" charset="0"/>
                <a:cs typeface="Times New Roman" panose="02020603050405020304" pitchFamily="18" charset="0"/>
              </a:rPr>
              <a:t>CREATE DATABASE TEST </a:t>
            </a:r>
            <a:endParaRPr lang="zh-CN" altLang="en-US" sz="2100" dirty="0">
              <a:latin typeface="Times New Roman" panose="02020603050405020304" pitchFamily="18" charset="0"/>
              <a:cs typeface="Times New Roman" panose="02020603050405020304" pitchFamily="18" charset="0"/>
            </a:endParaRPr>
          </a:p>
        </p:txBody>
      </p:sp>
      <p:sp>
        <p:nvSpPr>
          <p:cNvPr id="63493" name="Rectangle 4"/>
          <p:cNvSpPr>
            <a:spLocks noChangeArrowheads="1"/>
          </p:cNvSpPr>
          <p:nvPr/>
        </p:nvSpPr>
        <p:spPr bwMode="auto">
          <a:xfrm>
            <a:off x="2351089" y="-171450"/>
            <a:ext cx="7793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20000"/>
              </a:spcBef>
              <a:buClrTx/>
              <a:buSzTx/>
              <a:buFontTx/>
              <a:buNone/>
            </a:pPr>
            <a:r>
              <a:rPr lang="zh-CN" altLang="en-US" sz="3600">
                <a:cs typeface="+mj-cs"/>
              </a:rPr>
              <a:t>DDL触发器 (3)</a:t>
            </a:r>
            <a:endParaRPr lang="zh-CN" altLang="en-US" sz="3600">
              <a:cs typeface="+mj-cs"/>
            </a:endParaRPr>
          </a:p>
        </p:txBody>
      </p:sp>
      <p:sp>
        <p:nvSpPr>
          <p:cNvPr id="63494" name="Rectangle 6"/>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63495" name="对象 2"/>
          <p:cNvGraphicFramePr>
            <a:graphicFrameLocks noChangeAspect="1"/>
          </p:cNvGraphicFramePr>
          <p:nvPr/>
        </p:nvGraphicFramePr>
        <p:xfrm>
          <a:off x="6881019" y="2834780"/>
          <a:ext cx="3713162" cy="1779588"/>
        </p:xfrm>
        <a:graphic>
          <a:graphicData uri="http://schemas.openxmlformats.org/presentationml/2006/ole">
            <mc:AlternateContent xmlns:mc="http://schemas.openxmlformats.org/markup-compatibility/2006">
              <mc:Choice xmlns:v="urn:schemas-microsoft-com:vml" Requires="v">
                <p:oleObj spid="_x0000_s2088" name="BMP 图像" r:id="rId1" imgW="2505075" imgH="1200150" progId="Paint.Picture">
                  <p:embed/>
                </p:oleObj>
              </mc:Choice>
              <mc:Fallback>
                <p:oleObj name="BMP 图像" r:id="rId1" imgW="2505075" imgH="1200150" progId="Paint.Picture">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019" y="2834780"/>
                        <a:ext cx="3713162"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管理触发器</a:t>
            </a:r>
            <a:r>
              <a:rPr lang="zh-CN" altLang="en-US"/>
              <a:t> </a:t>
            </a:r>
            <a:r>
              <a:rPr lang="en-US" altLang="zh-CN" sz="3600"/>
              <a:t>(1)</a:t>
            </a:r>
            <a:endParaRPr lang="en-US" altLang="zh-CN" sz="3600"/>
          </a:p>
        </p:txBody>
      </p:sp>
      <p:sp>
        <p:nvSpPr>
          <p:cNvPr id="49156" name="Rectangle 2"/>
          <p:cNvSpPr>
            <a:spLocks noGrp="1" noChangeArrowheads="1"/>
          </p:cNvSpPr>
          <p:nvPr>
            <p:ph idx="1"/>
          </p:nvPr>
        </p:nvSpPr>
        <p:spPr>
          <a:xfrm>
            <a:off x="528637" y="650421"/>
            <a:ext cx="11238820" cy="5616575"/>
          </a:xfrm>
        </p:spPr>
        <p:txBody>
          <a:bodyPr rtlCol="0">
            <a:normAutofit fontScale="52500" lnSpcReduction="20000"/>
          </a:bodyPr>
          <a:lstStyle/>
          <a:p>
            <a:pPr indent="457200" fontAlgn="auto">
              <a:lnSpc>
                <a:spcPct val="150000"/>
              </a:lnSpc>
              <a:spcBef>
                <a:spcPts val="0"/>
              </a:spcBef>
              <a:buClr>
                <a:schemeClr val="hlink"/>
              </a:buClr>
              <a:buSzPct val="95000"/>
              <a:buFont typeface="Wingdings" panose="05000000000000000000" pitchFamily="2" charset="2"/>
              <a:buChar char="v"/>
              <a:defRPr/>
            </a:pPr>
            <a:r>
              <a:rPr lang="zh-CN" altLang="en-US" sz="3600" dirty="0">
                <a:solidFill>
                  <a:srgbClr val="148BD4"/>
                </a:solidFill>
              </a:rPr>
              <a:t>查看触发器信息</a:t>
            </a:r>
            <a:endParaRPr lang="zh-CN" altLang="en-US" sz="2400" dirty="0">
              <a:solidFill>
                <a:srgbClr val="0000CC"/>
              </a:solidFill>
            </a:endParaRPr>
          </a:p>
          <a:p>
            <a:pPr indent="457200" fontAlgn="auto">
              <a:lnSpc>
                <a:spcPct val="150000"/>
              </a:lnSpc>
              <a:spcBef>
                <a:spcPts val="0"/>
              </a:spcBef>
              <a:buNone/>
              <a:defRPr/>
            </a:pPr>
            <a:r>
              <a:rPr lang="zh-CN" altLang="en-US" dirty="0"/>
              <a:t>执行系统存储过程</a:t>
            </a:r>
            <a:r>
              <a:rPr lang="en-US" altLang="zh-CN" dirty="0" err="1"/>
              <a:t>sp_helptext</a:t>
            </a:r>
            <a:r>
              <a:rPr lang="zh-CN" altLang="en-US" dirty="0"/>
              <a:t>来查看创建的触发器的内容；</a:t>
            </a:r>
            <a:endParaRPr lang="zh-CN" altLang="en-US" dirty="0"/>
          </a:p>
          <a:p>
            <a:pPr indent="457200" fontAlgn="auto">
              <a:lnSpc>
                <a:spcPct val="150000"/>
              </a:lnSpc>
              <a:spcBef>
                <a:spcPts val="0"/>
              </a:spcBef>
              <a:buNone/>
              <a:defRPr/>
            </a:pPr>
            <a:r>
              <a:rPr lang="zh-CN" altLang="en-US" dirty="0"/>
              <a:t>执行系统存储过程</a:t>
            </a:r>
            <a:r>
              <a:rPr lang="en-US" altLang="zh-CN" dirty="0" err="1"/>
              <a:t>sp_help</a:t>
            </a:r>
            <a:r>
              <a:rPr lang="zh-CN" altLang="en-US" dirty="0"/>
              <a:t>来查看</a:t>
            </a:r>
            <a:r>
              <a:rPr lang="zh-CN" altLang="en-US" sz="3800" dirty="0"/>
              <a:t>触发器</a:t>
            </a:r>
            <a:r>
              <a:rPr lang="zh-CN" altLang="en-US" dirty="0"/>
              <a:t>的名称、拥有者、类型和创建时间，以及触发器中所使用的参数信息等。</a:t>
            </a:r>
            <a:endParaRPr lang="zh-CN" altLang="en-US" dirty="0"/>
          </a:p>
          <a:p>
            <a:pPr indent="457200" fontAlgn="auto">
              <a:lnSpc>
                <a:spcPct val="150000"/>
              </a:lnSpc>
              <a:spcBef>
                <a:spcPts val="0"/>
              </a:spcBef>
              <a:buNone/>
              <a:defRPr/>
            </a:pPr>
            <a:r>
              <a:rPr lang="en-US" altLang="zh-CN" dirty="0" err="1">
                <a:solidFill>
                  <a:srgbClr val="E24747"/>
                </a:solidFill>
              </a:rPr>
              <a:t>sp_helptext</a:t>
            </a:r>
            <a:r>
              <a:rPr lang="en-US" altLang="zh-CN" dirty="0">
                <a:solidFill>
                  <a:srgbClr val="993300"/>
                </a:solidFill>
              </a:rPr>
              <a:t> </a:t>
            </a:r>
            <a:r>
              <a:rPr lang="en-US" altLang="zh-CN" dirty="0">
                <a:solidFill>
                  <a:srgbClr val="006600"/>
                </a:solidFill>
              </a:rPr>
              <a:t>&lt;</a:t>
            </a:r>
            <a:r>
              <a:rPr lang="zh-CN" altLang="en-US" dirty="0">
                <a:solidFill>
                  <a:srgbClr val="006600"/>
                </a:solidFill>
              </a:rPr>
              <a:t>触发器名称</a:t>
            </a:r>
            <a:r>
              <a:rPr lang="en-US" altLang="zh-CN" dirty="0">
                <a:solidFill>
                  <a:srgbClr val="006600"/>
                </a:solidFill>
              </a:rPr>
              <a:t>&gt;</a:t>
            </a:r>
            <a:endParaRPr lang="en-US" altLang="zh-CN" dirty="0">
              <a:solidFill>
                <a:srgbClr val="006600"/>
              </a:solidFill>
            </a:endParaRPr>
          </a:p>
          <a:p>
            <a:pPr indent="457200" fontAlgn="auto">
              <a:lnSpc>
                <a:spcPct val="150000"/>
              </a:lnSpc>
              <a:spcBef>
                <a:spcPts val="0"/>
              </a:spcBef>
              <a:buNone/>
              <a:defRPr/>
            </a:pPr>
            <a:r>
              <a:rPr lang="en-US" altLang="zh-CN" dirty="0" err="1">
                <a:solidFill>
                  <a:srgbClr val="E24747"/>
                </a:solidFill>
              </a:rPr>
              <a:t>sp_help</a:t>
            </a:r>
            <a:r>
              <a:rPr lang="en-US" altLang="zh-CN" dirty="0">
                <a:solidFill>
                  <a:srgbClr val="E24747"/>
                </a:solidFill>
              </a:rPr>
              <a:t> </a:t>
            </a:r>
            <a:r>
              <a:rPr lang="en-US" altLang="zh-CN" dirty="0">
                <a:solidFill>
                  <a:srgbClr val="006600"/>
                </a:solidFill>
              </a:rPr>
              <a:t>&lt;</a:t>
            </a:r>
            <a:r>
              <a:rPr lang="zh-CN" altLang="en-US" dirty="0">
                <a:solidFill>
                  <a:srgbClr val="006600"/>
                </a:solidFill>
              </a:rPr>
              <a:t>触发器名称</a:t>
            </a:r>
            <a:r>
              <a:rPr lang="en-US" altLang="zh-CN" dirty="0">
                <a:solidFill>
                  <a:srgbClr val="006600"/>
                </a:solidFill>
              </a:rPr>
              <a:t>&gt;</a:t>
            </a:r>
            <a:endParaRPr lang="en-US" altLang="zh-CN" dirty="0">
              <a:solidFill>
                <a:srgbClr val="006600"/>
              </a:solidFill>
            </a:endParaRPr>
          </a:p>
          <a:p>
            <a:pPr indent="457200" fontAlgn="auto">
              <a:lnSpc>
                <a:spcPct val="150000"/>
              </a:lnSpc>
              <a:spcBef>
                <a:spcPts val="0"/>
              </a:spcBef>
              <a:buNone/>
              <a:defRPr/>
            </a:pPr>
            <a:endParaRPr lang="en-US" altLang="zh-CN" dirty="0">
              <a:solidFill>
                <a:srgbClr val="006600"/>
              </a:solidFill>
            </a:endParaRPr>
          </a:p>
          <a:p>
            <a:pPr indent="457200" fontAlgn="auto">
              <a:lnSpc>
                <a:spcPct val="150000"/>
              </a:lnSpc>
              <a:spcBef>
                <a:spcPts val="0"/>
              </a:spcBef>
              <a:buNone/>
              <a:defRPr/>
            </a:pPr>
            <a:r>
              <a:rPr lang="zh-CN" altLang="en-US" dirty="0">
                <a:solidFill>
                  <a:srgbClr val="006600"/>
                </a:solidFill>
              </a:rPr>
              <a:t>例</a:t>
            </a:r>
            <a:r>
              <a:rPr lang="en-US" altLang="zh-CN" dirty="0">
                <a:solidFill>
                  <a:srgbClr val="006600"/>
                </a:solidFill>
              </a:rPr>
              <a:t>8.24</a:t>
            </a:r>
            <a:r>
              <a:rPr lang="en-US" altLang="zh-CN" dirty="0"/>
              <a:t> </a:t>
            </a:r>
            <a:r>
              <a:rPr lang="zh-CN" altLang="en-US" dirty="0"/>
              <a:t>在教学管理数据库中，利用</a:t>
            </a:r>
            <a:r>
              <a:rPr lang="en-US" altLang="zh-CN" dirty="0" err="1"/>
              <a:t>sp_helptext</a:t>
            </a:r>
            <a:r>
              <a:rPr lang="zh-CN" altLang="en-US" dirty="0"/>
              <a:t>查看触发器</a:t>
            </a:r>
            <a:r>
              <a:rPr lang="en-US" altLang="zh-CN" dirty="0"/>
              <a:t>DEL_COUNT</a:t>
            </a:r>
            <a:r>
              <a:rPr lang="zh-CN" altLang="en-US" dirty="0"/>
              <a:t>内容。</a:t>
            </a:r>
            <a:endParaRPr lang="zh-CN" altLang="en-US" dirty="0"/>
          </a:p>
          <a:p>
            <a:pPr indent="457200" fontAlgn="auto">
              <a:lnSpc>
                <a:spcPct val="150000"/>
              </a:lnSpc>
              <a:spcBef>
                <a:spcPts val="0"/>
              </a:spcBef>
              <a:buNone/>
              <a:defRPr/>
            </a:pPr>
            <a:r>
              <a:rPr lang="zh-CN" altLang="en-US" dirty="0"/>
              <a:t>    </a:t>
            </a:r>
            <a:r>
              <a:rPr lang="en-US" altLang="zh-CN" dirty="0"/>
              <a:t>USE JXGL</a:t>
            </a:r>
            <a:endParaRPr lang="en-US" altLang="zh-CN" dirty="0"/>
          </a:p>
          <a:p>
            <a:pPr indent="457200" fontAlgn="auto">
              <a:lnSpc>
                <a:spcPct val="150000"/>
              </a:lnSpc>
              <a:spcBef>
                <a:spcPts val="0"/>
              </a:spcBef>
              <a:buNone/>
              <a:defRPr/>
            </a:pPr>
            <a:r>
              <a:rPr lang="en-US" altLang="zh-CN" dirty="0"/>
              <a:t>   GO</a:t>
            </a:r>
            <a:endParaRPr lang="en-US" altLang="zh-CN" dirty="0"/>
          </a:p>
          <a:p>
            <a:pPr indent="457200" fontAlgn="auto">
              <a:lnSpc>
                <a:spcPct val="150000"/>
              </a:lnSpc>
              <a:spcBef>
                <a:spcPts val="0"/>
              </a:spcBef>
              <a:buNone/>
              <a:defRPr/>
            </a:pPr>
            <a:r>
              <a:rPr lang="en-US" altLang="zh-CN" dirty="0"/>
              <a:t>   EXEC </a:t>
            </a:r>
            <a:r>
              <a:rPr lang="en-US" altLang="zh-CN" dirty="0" err="1"/>
              <a:t>sp_helptext</a:t>
            </a:r>
            <a:r>
              <a:rPr lang="en-US" altLang="zh-CN" dirty="0"/>
              <a:t> DEL_COUNT</a:t>
            </a:r>
            <a:endParaRPr lang="en-US" altLang="zh-CN" dirty="0"/>
          </a:p>
          <a:p>
            <a:pPr indent="457200" fontAlgn="auto">
              <a:lnSpc>
                <a:spcPct val="150000"/>
              </a:lnSpc>
              <a:spcBef>
                <a:spcPts val="0"/>
              </a:spcBef>
              <a:buNone/>
              <a:defRPr/>
            </a:pPr>
            <a:r>
              <a:rPr lang="en-US" altLang="zh-CN" dirty="0"/>
              <a:t>   GO</a:t>
            </a:r>
            <a:endParaRPr lang="en-US" altLang="zh-CN" dirty="0"/>
          </a:p>
        </p:txBody>
      </p:sp>
      <p:sp>
        <p:nvSpPr>
          <p:cNvPr id="5" name="日期占位符 3"/>
          <p:cNvSpPr>
            <a:spLocks noGrp="1"/>
          </p:cNvSpPr>
          <p:nvPr>
            <p:ph type="dt" sz="half" idx="10"/>
          </p:nvPr>
        </p:nvSpPr>
        <p:spPr/>
        <p:txBody>
          <a:bodyPr/>
          <a:lstStyle/>
          <a:p>
            <a:pPr>
              <a:defRPr/>
            </a:pPr>
            <a:fld id="{25A3833E-7302-416C-9BFF-25974A35324E}"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17686B-EA42-4D22-8C98-2DAFB492C405}"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652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87798" y="4120649"/>
            <a:ext cx="4587194" cy="289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slide(fromBottom)">
                                      <p:cBhvr>
                                        <p:cTn id="7"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管理触发器</a:t>
            </a:r>
            <a:r>
              <a:rPr lang="zh-CN" altLang="en-US"/>
              <a:t> </a:t>
            </a:r>
            <a:r>
              <a:rPr lang="en-US" altLang="zh-CN" sz="3600"/>
              <a:t>(2)</a:t>
            </a:r>
            <a:endParaRPr lang="en-US" altLang="zh-CN" sz="3600"/>
          </a:p>
        </p:txBody>
      </p:sp>
      <p:sp>
        <p:nvSpPr>
          <p:cNvPr id="50180" name="Rectangle 2"/>
          <p:cNvSpPr>
            <a:spLocks noGrp="1" noChangeArrowheads="1"/>
          </p:cNvSpPr>
          <p:nvPr>
            <p:ph idx="1"/>
          </p:nvPr>
        </p:nvSpPr>
        <p:spPr>
          <a:xfrm>
            <a:off x="798376" y="695325"/>
            <a:ext cx="10784024" cy="5739765"/>
          </a:xfrm>
        </p:spPr>
        <p:txBody>
          <a:bodyPr rtlCol="0">
            <a:normAutofit fontScale="97500"/>
          </a:bodyPr>
          <a:lstStyle/>
          <a:p>
            <a:pPr indent="457200" fontAlgn="auto">
              <a:lnSpc>
                <a:spcPct val="150000"/>
              </a:lnSpc>
              <a:spcBef>
                <a:spcPts val="0"/>
              </a:spcBef>
              <a:spcAft>
                <a:spcPct val="20000"/>
              </a:spcAft>
              <a:defRPr/>
            </a:pPr>
            <a:r>
              <a:rPr lang="zh-CN" altLang="en-US" sz="2400" dirty="0">
                <a:solidFill>
                  <a:srgbClr val="148BD4"/>
                </a:solidFill>
              </a:rPr>
              <a:t>修改触发器</a:t>
            </a:r>
            <a:endParaRPr lang="zh-CN" altLang="en-US" sz="2400" dirty="0">
              <a:solidFill>
                <a:srgbClr val="0000CC"/>
              </a:solidFill>
            </a:endParaRPr>
          </a:p>
          <a:p>
            <a:pPr indent="457200" fontAlgn="auto">
              <a:lnSpc>
                <a:spcPct val="150000"/>
              </a:lnSpc>
              <a:spcBef>
                <a:spcPts val="0"/>
              </a:spcBef>
              <a:buNone/>
              <a:defRPr/>
            </a:pPr>
            <a:r>
              <a:rPr lang="en-US" altLang="zh-CN" sz="2400" dirty="0">
                <a:solidFill>
                  <a:srgbClr val="E24747"/>
                </a:solidFill>
              </a:rPr>
              <a:t>ALTER TRIGGER</a:t>
            </a:r>
            <a:r>
              <a:rPr lang="en-US" altLang="zh-CN" sz="2400" dirty="0">
                <a:solidFill>
                  <a:srgbClr val="006600"/>
                </a:solidFill>
              </a:rPr>
              <a:t> &lt;</a:t>
            </a:r>
            <a:r>
              <a:rPr lang="zh-CN" altLang="en-US" sz="2400" dirty="0">
                <a:solidFill>
                  <a:srgbClr val="006600"/>
                </a:solidFill>
              </a:rPr>
              <a:t>触发器名</a:t>
            </a:r>
            <a:r>
              <a:rPr lang="en-US" altLang="zh-CN" sz="2400" dirty="0">
                <a:solidFill>
                  <a:srgbClr val="006600"/>
                </a:solidFill>
              </a:rPr>
              <a:t>&gt;</a:t>
            </a:r>
            <a:endParaRPr lang="en-US" altLang="zh-CN" sz="2400" dirty="0">
              <a:solidFill>
                <a:srgbClr val="006600"/>
              </a:solidFill>
            </a:endParaRPr>
          </a:p>
          <a:p>
            <a:pPr indent="457200" fontAlgn="auto">
              <a:lnSpc>
                <a:spcPct val="150000"/>
              </a:lnSpc>
              <a:spcBef>
                <a:spcPts val="0"/>
              </a:spcBef>
              <a:buNone/>
              <a:defRPr/>
            </a:pPr>
            <a:r>
              <a:rPr lang="en-US" altLang="zh-CN" sz="2400" dirty="0">
                <a:solidFill>
                  <a:srgbClr val="E24747"/>
                </a:solidFill>
              </a:rPr>
              <a:t>ON </a:t>
            </a:r>
            <a:r>
              <a:rPr lang="en-US" altLang="zh-CN" sz="2400" dirty="0">
                <a:solidFill>
                  <a:srgbClr val="006600"/>
                </a:solidFill>
              </a:rPr>
              <a:t> &lt;</a:t>
            </a:r>
            <a:r>
              <a:rPr lang="zh-CN" altLang="en-US" sz="2400" dirty="0">
                <a:solidFill>
                  <a:srgbClr val="006600"/>
                </a:solidFill>
              </a:rPr>
              <a:t>表名</a:t>
            </a:r>
            <a:r>
              <a:rPr lang="en-US" altLang="zh-CN" sz="2400" dirty="0">
                <a:solidFill>
                  <a:srgbClr val="006600"/>
                </a:solidFill>
              </a:rPr>
              <a:t>&gt;|&lt;</a:t>
            </a:r>
            <a:r>
              <a:rPr lang="zh-CN" altLang="en-US" sz="2400" dirty="0">
                <a:solidFill>
                  <a:srgbClr val="006600"/>
                </a:solidFill>
              </a:rPr>
              <a:t>视图名</a:t>
            </a:r>
            <a:r>
              <a:rPr lang="en-US" altLang="zh-CN" sz="2400" dirty="0">
                <a:solidFill>
                  <a:srgbClr val="006600"/>
                </a:solidFill>
              </a:rPr>
              <a:t>&gt;</a:t>
            </a:r>
            <a:endParaRPr lang="en-US" altLang="zh-CN" sz="2400" dirty="0">
              <a:solidFill>
                <a:srgbClr val="006600"/>
              </a:solidFill>
            </a:endParaRPr>
          </a:p>
          <a:p>
            <a:pPr indent="457200" fontAlgn="auto">
              <a:lnSpc>
                <a:spcPct val="150000"/>
              </a:lnSpc>
              <a:spcBef>
                <a:spcPts val="0"/>
              </a:spcBef>
              <a:buNone/>
              <a:defRPr/>
            </a:pPr>
            <a:r>
              <a:rPr lang="en-US" altLang="zh-CN" sz="2400" dirty="0">
                <a:solidFill>
                  <a:srgbClr val="E24747"/>
                </a:solidFill>
              </a:rPr>
              <a:t>FOR|AFTER|INSTEAD OF</a:t>
            </a:r>
            <a:endParaRPr lang="en-US" altLang="zh-CN" sz="2400" dirty="0">
              <a:solidFill>
                <a:srgbClr val="993300"/>
              </a:solidFill>
            </a:endParaRPr>
          </a:p>
          <a:p>
            <a:pPr indent="457200" fontAlgn="auto">
              <a:lnSpc>
                <a:spcPct val="150000"/>
              </a:lnSpc>
              <a:spcBef>
                <a:spcPts val="0"/>
              </a:spcBef>
              <a:buNone/>
              <a:defRPr/>
            </a:pPr>
            <a:r>
              <a:rPr lang="en-US" altLang="zh-CN" sz="2400" dirty="0">
                <a:solidFill>
                  <a:srgbClr val="E24747"/>
                </a:solidFill>
              </a:rPr>
              <a:t>[INSERT][,UPDATE][,DELETE]</a:t>
            </a:r>
            <a:endParaRPr lang="en-US" altLang="zh-CN" sz="2400" dirty="0">
              <a:solidFill>
                <a:srgbClr val="E24747"/>
              </a:solidFill>
            </a:endParaRPr>
          </a:p>
          <a:p>
            <a:pPr indent="457200" fontAlgn="auto">
              <a:lnSpc>
                <a:spcPct val="150000"/>
              </a:lnSpc>
              <a:spcBef>
                <a:spcPts val="0"/>
              </a:spcBef>
              <a:buNone/>
              <a:defRPr/>
            </a:pPr>
            <a:r>
              <a:rPr lang="en-US" altLang="zh-CN" sz="2400" dirty="0">
                <a:solidFill>
                  <a:srgbClr val="E24747"/>
                </a:solidFill>
              </a:rPr>
              <a:t>AS</a:t>
            </a:r>
            <a:endParaRPr lang="en-US" altLang="zh-CN" sz="2400" dirty="0">
              <a:solidFill>
                <a:srgbClr val="993300"/>
              </a:solidFill>
            </a:endParaRPr>
          </a:p>
          <a:p>
            <a:pPr indent="457200" fontAlgn="auto">
              <a:lnSpc>
                <a:spcPct val="150000"/>
              </a:lnSpc>
              <a:spcBef>
                <a:spcPts val="0"/>
              </a:spcBef>
              <a:buNone/>
              <a:defRPr/>
            </a:pPr>
            <a:r>
              <a:rPr lang="en-US" altLang="zh-CN" sz="2400" dirty="0">
                <a:solidFill>
                  <a:srgbClr val="006600"/>
                </a:solidFill>
              </a:rPr>
              <a:t>&lt;T-SQL</a:t>
            </a:r>
            <a:r>
              <a:rPr lang="zh-CN" altLang="en-US" sz="2400" dirty="0">
                <a:solidFill>
                  <a:srgbClr val="006600"/>
                </a:solidFill>
              </a:rPr>
              <a:t>语句</a:t>
            </a:r>
            <a:r>
              <a:rPr lang="en-US" altLang="zh-CN" sz="2400" dirty="0">
                <a:solidFill>
                  <a:srgbClr val="006600"/>
                </a:solidFill>
              </a:rPr>
              <a:t>&gt; | &lt;</a:t>
            </a:r>
            <a:r>
              <a:rPr lang="zh-CN" altLang="en-US" sz="2400" dirty="0">
                <a:solidFill>
                  <a:srgbClr val="006600"/>
                </a:solidFill>
              </a:rPr>
              <a:t>语句块</a:t>
            </a:r>
            <a:r>
              <a:rPr lang="en-US" altLang="zh-CN" sz="2400" dirty="0">
                <a:solidFill>
                  <a:srgbClr val="006600"/>
                </a:solidFill>
              </a:rPr>
              <a:t>&gt;</a:t>
            </a:r>
            <a:endParaRPr lang="en-US" altLang="zh-CN" sz="2400" dirty="0">
              <a:solidFill>
                <a:srgbClr val="006600"/>
              </a:solidFill>
            </a:endParaRPr>
          </a:p>
        </p:txBody>
      </p:sp>
      <p:sp>
        <p:nvSpPr>
          <p:cNvPr id="4" name="日期占位符 3"/>
          <p:cNvSpPr>
            <a:spLocks noGrp="1"/>
          </p:cNvSpPr>
          <p:nvPr>
            <p:ph type="dt" sz="half" idx="10"/>
          </p:nvPr>
        </p:nvSpPr>
        <p:spPr/>
        <p:txBody>
          <a:bodyPr/>
          <a:lstStyle/>
          <a:p>
            <a:pPr>
              <a:defRPr/>
            </a:pPr>
            <a:fld id="{61EE0915-4CB0-422C-9547-8848DD3D5255}"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5DE8FE-0A1D-4AF6-83B5-8A03C6A9670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6" name="矩形 5"/>
          <p:cNvSpPr/>
          <p:nvPr/>
        </p:nvSpPr>
        <p:spPr>
          <a:xfrm>
            <a:off x="6096000" y="1236708"/>
            <a:ext cx="5791200" cy="48223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例</a:t>
            </a:r>
            <a:r>
              <a:rPr lang="en-US" altLang="zh-CN" sz="2400" dirty="0"/>
              <a:t>8.25  </a:t>
            </a:r>
            <a:r>
              <a:rPr lang="zh-CN" altLang="en-US" sz="2400" dirty="0"/>
              <a:t>修改触发器</a:t>
            </a:r>
            <a:r>
              <a:rPr lang="en-US" altLang="zh-CN" sz="2400" dirty="0"/>
              <a:t>S_I_U</a:t>
            </a:r>
            <a:r>
              <a:rPr lang="zh-CN" altLang="en-US" sz="2400" dirty="0"/>
              <a:t>，使得对学生表</a:t>
            </a:r>
            <a:r>
              <a:rPr lang="en-US" altLang="zh-CN" sz="2400" dirty="0"/>
              <a:t>S</a:t>
            </a:r>
            <a:r>
              <a:rPr lang="zh-CN" altLang="en-US" sz="2400" dirty="0"/>
              <a:t>进行添加或修改操作时，自动给出错误提示信息，并撤销此次操作。</a:t>
            </a:r>
            <a:endParaRPr lang="en-US" altLang="zh-CN" sz="2400" dirty="0"/>
          </a:p>
          <a:p>
            <a:pPr algn="just"/>
            <a:endParaRPr lang="zh-CN" altLang="en-US" sz="2400" dirty="0"/>
          </a:p>
          <a:p>
            <a:pPr algn="just"/>
            <a:r>
              <a:rPr lang="en-US" altLang="zh-CN" sz="2400" dirty="0"/>
              <a:t>ALTER TRIGGER S_I_U</a:t>
            </a:r>
            <a:endParaRPr lang="en-US" altLang="zh-CN" sz="2400" dirty="0"/>
          </a:p>
          <a:p>
            <a:pPr algn="just"/>
            <a:r>
              <a:rPr lang="en-US" altLang="zh-CN" sz="2400" dirty="0"/>
              <a:t>ON S</a:t>
            </a:r>
            <a:endParaRPr lang="en-US" altLang="zh-CN" sz="2400" dirty="0"/>
          </a:p>
          <a:p>
            <a:pPr algn="just"/>
            <a:r>
              <a:rPr lang="en-US" altLang="zh-CN" sz="2400" dirty="0"/>
              <a:t>INSTEAD OF</a:t>
            </a:r>
            <a:endParaRPr lang="en-US" altLang="zh-CN" sz="2400" dirty="0"/>
          </a:p>
          <a:p>
            <a:pPr algn="just"/>
            <a:r>
              <a:rPr lang="en-US" altLang="zh-CN" sz="2400" dirty="0"/>
              <a:t>INSERT,UPDATE</a:t>
            </a:r>
            <a:endParaRPr lang="en-US" altLang="zh-CN" sz="2400" dirty="0"/>
          </a:p>
          <a:p>
            <a:pPr algn="just"/>
            <a:r>
              <a:rPr lang="en-US" altLang="zh-CN" sz="2400" dirty="0"/>
              <a:t>AS</a:t>
            </a:r>
            <a:endParaRPr lang="en-US" altLang="zh-CN" sz="2400" dirty="0"/>
          </a:p>
          <a:p>
            <a:pPr algn="just"/>
            <a:r>
              <a:rPr lang="en-US" altLang="zh-CN" sz="2400" dirty="0"/>
              <a:t>     PRINT '</a:t>
            </a:r>
            <a:r>
              <a:rPr lang="zh-CN" altLang="en-US" sz="2400" dirty="0"/>
              <a:t>你执行的添加或修改操作无效！</a:t>
            </a:r>
            <a:r>
              <a:rPr lang="en-US" altLang="zh-CN" sz="2400" dirty="0"/>
              <a:t>' </a:t>
            </a:r>
            <a:endParaRPr lang="en-US" altLang="zh-CN" sz="2400" dirty="0"/>
          </a:p>
        </p:txBody>
      </p:sp>
    </p:spTree>
  </p:cSld>
  <p:clrMapOvr>
    <a:masterClrMapping/>
  </p:clrMapOvr>
  <p:transition>
    <p:pull dir="l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管理触发器</a:t>
            </a:r>
            <a:r>
              <a:rPr lang="zh-CN" altLang="en-US"/>
              <a:t> </a:t>
            </a:r>
            <a:r>
              <a:rPr lang="en-US" altLang="zh-CN" sz="3600"/>
              <a:t>(3)</a:t>
            </a:r>
            <a:endParaRPr lang="en-US" altLang="zh-CN" sz="3600"/>
          </a:p>
        </p:txBody>
      </p:sp>
      <p:sp>
        <p:nvSpPr>
          <p:cNvPr id="51204" name="Rectangle 2"/>
          <p:cNvSpPr>
            <a:spLocks noGrp="1" noChangeArrowheads="1"/>
          </p:cNvSpPr>
          <p:nvPr>
            <p:ph idx="1"/>
          </p:nvPr>
        </p:nvSpPr>
        <p:spPr>
          <a:xfrm>
            <a:off x="427446" y="669290"/>
            <a:ext cx="11429274" cy="5616575"/>
          </a:xfrm>
        </p:spPr>
        <p:txBody>
          <a:bodyPr rtlCol="0">
            <a:normAutofit/>
          </a:bodyPr>
          <a:lstStyle/>
          <a:p>
            <a:pPr indent="457200" fontAlgn="auto">
              <a:lnSpc>
                <a:spcPct val="150000"/>
              </a:lnSpc>
              <a:buClr>
                <a:schemeClr val="hlink"/>
              </a:buClr>
              <a:buSzPct val="95000"/>
              <a:buFont typeface="Wingdings" panose="05000000000000000000" pitchFamily="2" charset="2"/>
              <a:buChar char="v"/>
              <a:defRPr/>
            </a:pPr>
            <a:r>
              <a:rPr lang="zh-CN" altLang="en-US" sz="2400" dirty="0">
                <a:solidFill>
                  <a:srgbClr val="148BD4"/>
                </a:solidFill>
              </a:rPr>
              <a:t>删除触发器</a:t>
            </a:r>
            <a:endParaRPr lang="zh-CN" altLang="en-US" sz="2400" dirty="0">
              <a:solidFill>
                <a:srgbClr val="0000CC"/>
              </a:solidFill>
            </a:endParaRPr>
          </a:p>
          <a:p>
            <a:pPr indent="457200" fontAlgn="auto">
              <a:lnSpc>
                <a:spcPct val="150000"/>
              </a:lnSpc>
              <a:spcBef>
                <a:spcPct val="25000"/>
              </a:spcBef>
              <a:spcAft>
                <a:spcPct val="25000"/>
              </a:spcAft>
              <a:buFont typeface="Wingdings" panose="05000000000000000000" pitchFamily="2" charset="2"/>
              <a:buNone/>
              <a:defRPr/>
            </a:pPr>
            <a:r>
              <a:rPr lang="en-US" altLang="zh-CN" sz="2400" dirty="0">
                <a:solidFill>
                  <a:srgbClr val="E24747"/>
                </a:solidFill>
              </a:rPr>
              <a:t>DROP TRIGGER</a:t>
            </a:r>
            <a:r>
              <a:rPr lang="en-US" altLang="zh-CN" sz="2400" dirty="0">
                <a:solidFill>
                  <a:srgbClr val="006600"/>
                </a:solidFill>
              </a:rPr>
              <a:t> &lt;</a:t>
            </a:r>
            <a:r>
              <a:rPr lang="zh-CN" altLang="en-US" sz="2400" dirty="0">
                <a:solidFill>
                  <a:srgbClr val="006600"/>
                </a:solidFill>
              </a:rPr>
              <a:t>触发器名</a:t>
            </a:r>
            <a:r>
              <a:rPr lang="en-US" altLang="zh-CN" sz="2400" dirty="0">
                <a:solidFill>
                  <a:srgbClr val="006600"/>
                </a:solidFill>
              </a:rPr>
              <a:t>&gt;</a:t>
            </a:r>
            <a:endParaRPr lang="en-US" altLang="zh-CN" sz="2400" dirty="0">
              <a:solidFill>
                <a:srgbClr val="006600"/>
              </a:solidFill>
            </a:endParaRPr>
          </a:p>
          <a:p>
            <a:pPr indent="457200" fontAlgn="auto">
              <a:lnSpc>
                <a:spcPct val="150000"/>
              </a:lnSpc>
              <a:buNone/>
              <a:defRPr/>
            </a:pPr>
            <a:r>
              <a:rPr lang="zh-CN" altLang="en-US" sz="2400" dirty="0">
                <a:solidFill>
                  <a:srgbClr val="660066"/>
                </a:solidFill>
              </a:rPr>
              <a:t>例</a:t>
            </a:r>
            <a:r>
              <a:rPr lang="en-US" altLang="zh-CN" sz="2400" dirty="0">
                <a:solidFill>
                  <a:srgbClr val="660066"/>
                </a:solidFill>
              </a:rPr>
              <a:t>8.25</a:t>
            </a:r>
            <a:r>
              <a:rPr lang="en-US" altLang="zh-CN" sz="2400" dirty="0"/>
              <a:t> </a:t>
            </a:r>
            <a:r>
              <a:rPr lang="zh-CN" altLang="en-US" sz="2400" dirty="0"/>
              <a:t>在教学管理数据库中，删除</a:t>
            </a:r>
            <a:r>
              <a:rPr lang="en-US" altLang="zh-CN" sz="2400" dirty="0"/>
              <a:t>S</a:t>
            </a:r>
            <a:r>
              <a:rPr lang="zh-CN" altLang="en-US" sz="2400" dirty="0"/>
              <a:t>表上的触发器</a:t>
            </a:r>
            <a:r>
              <a:rPr lang="en-US" altLang="zh-CN" sz="2400" dirty="0"/>
              <a:t>DEL_COUNT</a:t>
            </a:r>
            <a:r>
              <a:rPr lang="zh-CN" altLang="en-US" sz="2400" dirty="0"/>
              <a:t>。</a:t>
            </a:r>
            <a:endParaRPr lang="zh-CN" altLang="en-US" sz="2400" dirty="0"/>
          </a:p>
          <a:p>
            <a:pPr indent="457200" fontAlgn="auto">
              <a:lnSpc>
                <a:spcPct val="150000"/>
              </a:lnSpc>
              <a:buNone/>
              <a:defRPr/>
            </a:pPr>
            <a:r>
              <a:rPr lang="en-US" altLang="zh-CN" sz="2400" dirty="0"/>
              <a:t>USE JXGL</a:t>
            </a:r>
            <a:endParaRPr lang="en-US" altLang="zh-CN" sz="2400" dirty="0"/>
          </a:p>
          <a:p>
            <a:pPr indent="457200" fontAlgn="auto">
              <a:lnSpc>
                <a:spcPct val="150000"/>
              </a:lnSpc>
              <a:buNone/>
              <a:defRPr/>
            </a:pPr>
            <a:r>
              <a:rPr lang="en-US" altLang="zh-CN" sz="2400" dirty="0"/>
              <a:t>GO</a:t>
            </a:r>
            <a:endParaRPr lang="en-US" altLang="zh-CN" sz="2400" dirty="0"/>
          </a:p>
          <a:p>
            <a:pPr indent="457200" fontAlgn="auto">
              <a:lnSpc>
                <a:spcPct val="150000"/>
              </a:lnSpc>
              <a:buNone/>
              <a:defRPr/>
            </a:pPr>
            <a:r>
              <a:rPr lang="en-US" altLang="zh-CN" sz="2400" dirty="0"/>
              <a:t>DROP TRIGGER DEL_COUNT</a:t>
            </a:r>
            <a:endParaRPr lang="en-US" altLang="zh-CN" sz="2400" dirty="0"/>
          </a:p>
          <a:p>
            <a:pPr indent="457200" fontAlgn="auto">
              <a:lnSpc>
                <a:spcPct val="150000"/>
              </a:lnSpc>
              <a:buNone/>
              <a:defRPr/>
            </a:pPr>
            <a:r>
              <a:rPr lang="en-US" altLang="zh-CN" sz="2400" dirty="0"/>
              <a:t>GO</a:t>
            </a:r>
            <a:endParaRPr lang="en-US" altLang="zh-CN" sz="2400" dirty="0"/>
          </a:p>
          <a:p>
            <a:pPr indent="457200" fontAlgn="auto">
              <a:lnSpc>
                <a:spcPct val="150000"/>
              </a:lnSpc>
              <a:buNone/>
              <a:defRPr/>
            </a:pPr>
            <a:r>
              <a:rPr lang="zh-CN" altLang="en-US" sz="2400" b="1" dirty="0">
                <a:solidFill>
                  <a:srgbClr val="0070C0"/>
                </a:solidFill>
              </a:rPr>
              <a:t>注意：删除触发器所在的表时，</a:t>
            </a:r>
            <a:r>
              <a:rPr lang="en-US" altLang="zh-CN" sz="2400" b="1" dirty="0">
                <a:solidFill>
                  <a:srgbClr val="0070C0"/>
                </a:solidFill>
              </a:rPr>
              <a:t>SQL Server</a:t>
            </a:r>
            <a:r>
              <a:rPr lang="zh-CN" altLang="en-US" sz="2400" b="1" dirty="0">
                <a:solidFill>
                  <a:srgbClr val="0070C0"/>
                </a:solidFill>
              </a:rPr>
              <a:t>将自动删除与该表相关的触发器。</a:t>
            </a:r>
            <a:endParaRPr lang="zh-CN" altLang="en-US" sz="2400" b="1" dirty="0">
              <a:solidFill>
                <a:srgbClr val="0070C0"/>
              </a:solidFill>
            </a:endParaRPr>
          </a:p>
        </p:txBody>
      </p:sp>
      <p:sp>
        <p:nvSpPr>
          <p:cNvPr id="4" name="日期占位符 3"/>
          <p:cNvSpPr>
            <a:spLocks noGrp="1"/>
          </p:cNvSpPr>
          <p:nvPr>
            <p:ph type="dt" sz="half" idx="10"/>
          </p:nvPr>
        </p:nvSpPr>
        <p:spPr/>
        <p:txBody>
          <a:bodyPr/>
          <a:lstStyle/>
          <a:p>
            <a:pPr>
              <a:defRPr/>
            </a:pPr>
            <a:fld id="{55038CB4-E393-4BAB-9BBC-262745C8A8B6}"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A2A8CF-F303-4ADB-8B03-D7782EBE80A3}"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51089" y="0"/>
            <a:ext cx="7793037" cy="795338"/>
          </a:xfrm>
        </p:spPr>
        <p:txBody>
          <a:bodyPr/>
          <a:lstStyle/>
          <a:p>
            <a:r>
              <a:rPr lang="zh-CN" altLang="en-US" sz="3600"/>
              <a:t>存储过程概述</a:t>
            </a:r>
            <a:r>
              <a:rPr lang="en-US" altLang="zh-CN" sz="3600"/>
              <a:t>(3)</a:t>
            </a:r>
            <a:endParaRPr lang="en-US" altLang="zh-CN" sz="3600"/>
          </a:p>
        </p:txBody>
      </p:sp>
      <p:sp>
        <p:nvSpPr>
          <p:cNvPr id="22531" name="Rectangle 3"/>
          <p:cNvSpPr>
            <a:spLocks noGrp="1" noChangeArrowheads="1"/>
          </p:cNvSpPr>
          <p:nvPr>
            <p:ph type="body" sz="half" idx="1"/>
          </p:nvPr>
        </p:nvSpPr>
        <p:spPr>
          <a:xfrm>
            <a:off x="792480" y="676276"/>
            <a:ext cx="10789920" cy="1584325"/>
          </a:xfrm>
        </p:spPr>
        <p:txBody>
          <a:bodyPr>
            <a:normAutofit fontScale="97500"/>
          </a:bodyPr>
          <a:lstStyle/>
          <a:p>
            <a:pPr fontAlgn="auto">
              <a:lnSpc>
                <a:spcPct val="150000"/>
              </a:lnSpc>
              <a:spcBef>
                <a:spcPts val="0"/>
              </a:spcBef>
              <a:buClr>
                <a:schemeClr val="hlink"/>
              </a:buClr>
              <a:buSzPct val="95000"/>
              <a:buFont typeface="Wingdings" panose="05000000000000000000" pitchFamily="2" charset="2"/>
              <a:buChar char="v"/>
            </a:pPr>
            <a:r>
              <a:rPr lang="zh-CN" altLang="en-US" sz="3200" dirty="0">
                <a:solidFill>
                  <a:srgbClr val="E24747"/>
                </a:solidFill>
              </a:rPr>
              <a:t>常见的存储过程 </a:t>
            </a:r>
            <a:endParaRPr lang="zh-CN" altLang="en-US" dirty="0">
              <a:solidFill>
                <a:srgbClr val="E24747"/>
              </a:solidFill>
            </a:endParaRPr>
          </a:p>
          <a:p>
            <a:pPr fontAlgn="auto">
              <a:lnSpc>
                <a:spcPct val="150000"/>
              </a:lnSpc>
              <a:spcBef>
                <a:spcPts val="0"/>
              </a:spcBef>
              <a:buFont typeface="Wingdings" panose="05000000000000000000" pitchFamily="2" charset="2"/>
              <a:buNone/>
            </a:pPr>
            <a:r>
              <a:rPr lang="en-US" altLang="zh-CN" sz="1800" dirty="0">
                <a:solidFill>
                  <a:srgbClr val="E24747"/>
                </a:solidFill>
              </a:rPr>
              <a:t>(1) </a:t>
            </a:r>
            <a:r>
              <a:rPr lang="zh-CN" altLang="en-US" sz="1800" dirty="0">
                <a:solidFill>
                  <a:srgbClr val="E24747"/>
                </a:solidFill>
              </a:rPr>
              <a:t>系统存储过程</a:t>
            </a:r>
            <a:endParaRPr lang="zh-CN" altLang="en-US" sz="1800" dirty="0">
              <a:solidFill>
                <a:srgbClr val="660066"/>
              </a:solidFill>
            </a:endParaRPr>
          </a:p>
          <a:p>
            <a:pPr fontAlgn="auto">
              <a:lnSpc>
                <a:spcPct val="150000"/>
              </a:lnSpc>
              <a:spcBef>
                <a:spcPts val="0"/>
              </a:spcBef>
              <a:buFont typeface="Wingdings" panose="05000000000000000000" pitchFamily="2" charset="2"/>
              <a:buNone/>
            </a:pPr>
            <a:r>
              <a:rPr lang="zh-CN" altLang="en-US" sz="1800" dirty="0"/>
              <a:t>系统存储过程是由</a:t>
            </a:r>
            <a:r>
              <a:rPr lang="en-US" altLang="zh-CN" sz="1800" dirty="0"/>
              <a:t>SQL Server </a:t>
            </a:r>
            <a:r>
              <a:rPr lang="zh-CN" altLang="en-US" sz="1800" dirty="0"/>
              <a:t>系统提供的存储过程，可以作为命令执行各种操作。 </a:t>
            </a:r>
            <a:endParaRPr lang="zh-CN" altLang="en-US" sz="1800" dirty="0"/>
          </a:p>
        </p:txBody>
      </p:sp>
      <p:graphicFrame>
        <p:nvGraphicFramePr>
          <p:cNvPr id="215200" name="Group 160"/>
          <p:cNvGraphicFramePr>
            <a:graphicFrameLocks noGrp="1"/>
          </p:cNvGraphicFramePr>
          <p:nvPr>
            <p:ph sz="half" idx="2"/>
          </p:nvPr>
        </p:nvGraphicFramePr>
        <p:xfrm>
          <a:off x="2136459" y="2446021"/>
          <a:ext cx="7920037" cy="4060885"/>
        </p:xfrm>
        <a:graphic>
          <a:graphicData uri="http://schemas.openxmlformats.org/drawingml/2006/table">
            <a:tbl>
              <a:tblPr/>
              <a:tblGrid>
                <a:gridCol w="3239770"/>
                <a:gridCol w="4680267"/>
              </a:tblGrid>
              <a:tr h="33528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464646"/>
                          </a:solidFill>
                          <a:effectLst/>
                          <a:latin typeface="Times New Roman" panose="02020603050405020304" pitchFamily="18" charset="0"/>
                          <a:ea typeface="宋体" panose="02010600030101010101" pitchFamily="2" charset="-122"/>
                          <a:cs typeface="Times New Roman" panose="02020603050405020304" pitchFamily="18" charset="0"/>
                        </a:rPr>
                        <a:t>存储过程</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464646"/>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sp_addlogin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创建一个新的</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login</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帐户。</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sp_addrole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在当前数据库中增加一个角色。</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sp_cursorclose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关闭和释放游标。</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sp_dbremove</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删除数据库和该数据库相关的文件。</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72985">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sp_droplogin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删除一个登录帐户。</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sp_helpindex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返回有关表的索引信息。</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sp_helprolemember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返回当前数据库中角色成员的信息。</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sp_helptrigger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显示触发器类型。</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sp_lock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返回有关锁的信息。</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sp_primarykeys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返回主键列的信息。</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258">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464646"/>
                          </a:solidFill>
                          <a:effectLst/>
                          <a:latin typeface="Times New Roman" panose="02020603050405020304" pitchFamily="18" charset="0"/>
                          <a:ea typeface="宋体" panose="02010600030101010101" pitchFamily="2" charset="-122"/>
                          <a:cs typeface="Times New Roman" panose="02020603050405020304" pitchFamily="18" charset="0"/>
                        </a:rPr>
                        <a:t>sp_statistics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464646"/>
                          </a:solidFill>
                          <a:effectLst/>
                          <a:latin typeface="Times New Roman" panose="02020603050405020304" pitchFamily="18" charset="0"/>
                          <a:ea typeface="宋体" panose="02010600030101010101" pitchFamily="2" charset="-122"/>
                          <a:cs typeface="Times New Roman" panose="02020603050405020304" pitchFamily="18" charset="0"/>
                        </a:rPr>
                        <a:t>返回表中的所有索引列表。</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1" marB="4571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 name="日期占位符 4"/>
          <p:cNvSpPr>
            <a:spLocks noGrp="1"/>
          </p:cNvSpPr>
          <p:nvPr>
            <p:ph type="dt" sz="half" idx="10"/>
          </p:nvPr>
        </p:nvSpPr>
        <p:spPr/>
        <p:txBody>
          <a:bodyPr/>
          <a:lstStyle/>
          <a:p>
            <a:pPr>
              <a:defRPr/>
            </a:pPr>
            <a:fld id="{CA9A3BA8-A98E-4661-AF34-2BB754E66E73}" type="datetime1">
              <a:rPr lang="zh-CN" altLang="en-US"/>
            </a:fld>
            <a:endParaRPr lang="en-US" altLang="zh-CN"/>
          </a:p>
        </p:txBody>
      </p:sp>
      <p:sp>
        <p:nvSpPr>
          <p:cNvPr id="46" name="灯片编号占位符 5"/>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112FAF-7958-4617-B231-7879A0F78F61}"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管理触发器</a:t>
            </a:r>
            <a:r>
              <a:rPr lang="zh-CN" altLang="en-US"/>
              <a:t> </a:t>
            </a:r>
            <a:r>
              <a:rPr lang="en-US" altLang="zh-CN" sz="3600"/>
              <a:t>(4)</a:t>
            </a:r>
            <a:endParaRPr lang="en-US" altLang="zh-CN" sz="3600"/>
          </a:p>
        </p:txBody>
      </p:sp>
      <p:sp>
        <p:nvSpPr>
          <p:cNvPr id="52228" name="Rectangle 2"/>
          <p:cNvSpPr>
            <a:spLocks noGrp="1" noChangeArrowheads="1"/>
          </p:cNvSpPr>
          <p:nvPr>
            <p:ph idx="1"/>
          </p:nvPr>
        </p:nvSpPr>
        <p:spPr>
          <a:xfrm>
            <a:off x="478971" y="695325"/>
            <a:ext cx="10972799" cy="5616575"/>
          </a:xfrm>
        </p:spPr>
        <p:txBody>
          <a:bodyPr rtlCol="0">
            <a:noAutofit/>
          </a:bodyPr>
          <a:lstStyle/>
          <a:p>
            <a:pPr indent="457200" fontAlgn="auto">
              <a:lnSpc>
                <a:spcPct val="150000"/>
              </a:lnSpc>
              <a:spcBef>
                <a:spcPts val="0"/>
              </a:spcBef>
              <a:spcAft>
                <a:spcPct val="20000"/>
              </a:spcAft>
              <a:defRPr/>
            </a:pPr>
            <a:r>
              <a:rPr lang="zh-CN" altLang="en-US" sz="2000" dirty="0">
                <a:solidFill>
                  <a:srgbClr val="148BD4"/>
                </a:solidFill>
              </a:rPr>
              <a:t>禁用与启用触发器</a:t>
            </a:r>
            <a:endParaRPr lang="zh-CN" altLang="en-US" sz="2000" dirty="0">
              <a:solidFill>
                <a:srgbClr val="0000CC"/>
              </a:solidFill>
            </a:endParaRPr>
          </a:p>
          <a:p>
            <a:pPr indent="457200" fontAlgn="auto">
              <a:lnSpc>
                <a:spcPct val="150000"/>
              </a:lnSpc>
              <a:spcBef>
                <a:spcPts val="0"/>
              </a:spcBef>
              <a:buNone/>
              <a:defRPr/>
            </a:pPr>
            <a:r>
              <a:rPr lang="zh-CN" altLang="en-US" sz="2000" dirty="0"/>
              <a:t>删除了触发器后，它就从当前数据库中消失了。禁用触发器不会删除触发器，该触发器仍然作为对象存在于当前数据库中。</a:t>
            </a:r>
            <a:endParaRPr lang="zh-CN" altLang="en-US" sz="2000" dirty="0"/>
          </a:p>
          <a:p>
            <a:pPr indent="457200" fontAlgn="auto">
              <a:lnSpc>
                <a:spcPct val="150000"/>
              </a:lnSpc>
              <a:spcBef>
                <a:spcPts val="0"/>
              </a:spcBef>
              <a:buNone/>
              <a:defRPr/>
            </a:pPr>
            <a:r>
              <a:rPr lang="en-US" altLang="zh-CN" sz="2000" dirty="0">
                <a:solidFill>
                  <a:srgbClr val="E24747"/>
                </a:solidFill>
              </a:rPr>
              <a:t>ALTER TABLE </a:t>
            </a:r>
            <a:r>
              <a:rPr lang="en-US" altLang="zh-CN" sz="2000" dirty="0">
                <a:solidFill>
                  <a:srgbClr val="006600"/>
                </a:solidFill>
              </a:rPr>
              <a:t>&lt;</a:t>
            </a:r>
            <a:r>
              <a:rPr lang="zh-CN" altLang="en-US" sz="2000" dirty="0">
                <a:solidFill>
                  <a:srgbClr val="006600"/>
                </a:solidFill>
              </a:rPr>
              <a:t>表名</a:t>
            </a:r>
            <a:r>
              <a:rPr lang="en-US" altLang="zh-CN" sz="2000" dirty="0">
                <a:solidFill>
                  <a:srgbClr val="006600"/>
                </a:solidFill>
              </a:rPr>
              <a:t>&gt;</a:t>
            </a:r>
            <a:endParaRPr lang="en-US" altLang="zh-CN" sz="2000" dirty="0">
              <a:solidFill>
                <a:srgbClr val="006600"/>
              </a:solidFill>
            </a:endParaRPr>
          </a:p>
          <a:p>
            <a:pPr indent="457200" fontAlgn="auto">
              <a:lnSpc>
                <a:spcPct val="150000"/>
              </a:lnSpc>
              <a:spcBef>
                <a:spcPts val="0"/>
              </a:spcBef>
              <a:buNone/>
              <a:defRPr/>
            </a:pPr>
            <a:r>
              <a:rPr lang="en-US" altLang="zh-CN" sz="2000" dirty="0">
                <a:solidFill>
                  <a:srgbClr val="E24747"/>
                </a:solidFill>
              </a:rPr>
              <a:t>[ENABLE|DISABLE] TRIGGER</a:t>
            </a:r>
            <a:endParaRPr lang="en-US" altLang="zh-CN" sz="2000" dirty="0">
              <a:solidFill>
                <a:srgbClr val="993300"/>
              </a:solidFill>
            </a:endParaRPr>
          </a:p>
          <a:p>
            <a:pPr indent="457200" fontAlgn="auto">
              <a:lnSpc>
                <a:spcPct val="150000"/>
              </a:lnSpc>
              <a:spcBef>
                <a:spcPts val="0"/>
              </a:spcBef>
              <a:buNone/>
              <a:defRPr/>
            </a:pPr>
            <a:r>
              <a:rPr lang="en-US" altLang="zh-CN" sz="2000" dirty="0">
                <a:solidFill>
                  <a:srgbClr val="006600"/>
                </a:solidFill>
              </a:rPr>
              <a:t>[</a:t>
            </a:r>
            <a:r>
              <a:rPr lang="en-US" altLang="zh-CN" sz="2000" dirty="0">
                <a:solidFill>
                  <a:srgbClr val="E24747"/>
                </a:solidFill>
              </a:rPr>
              <a:t>ALL</a:t>
            </a:r>
            <a:r>
              <a:rPr lang="en-US" altLang="zh-CN" sz="2000" dirty="0">
                <a:solidFill>
                  <a:srgbClr val="006600"/>
                </a:solidFill>
              </a:rPr>
              <a:t>|&lt;</a:t>
            </a:r>
            <a:r>
              <a:rPr lang="zh-CN" altLang="en-US" sz="2000" dirty="0">
                <a:solidFill>
                  <a:srgbClr val="006600"/>
                </a:solidFill>
              </a:rPr>
              <a:t>触发器名</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r>
              <a:rPr lang="en-US" altLang="zh-CN" sz="2000" dirty="0"/>
              <a:t>    </a:t>
            </a:r>
            <a:endParaRPr lang="en-US" altLang="zh-CN" sz="2000" dirty="0"/>
          </a:p>
          <a:p>
            <a:pPr indent="457200" fontAlgn="auto">
              <a:lnSpc>
                <a:spcPct val="150000"/>
              </a:lnSpc>
              <a:spcBef>
                <a:spcPts val="0"/>
              </a:spcBef>
              <a:buNone/>
              <a:defRPr/>
            </a:pPr>
            <a:r>
              <a:rPr lang="zh-CN" altLang="en-US" sz="2000" dirty="0"/>
              <a:t>参数说明如下：</a:t>
            </a:r>
            <a:endParaRPr lang="zh-CN" altLang="en-US" sz="2000" dirty="0"/>
          </a:p>
          <a:p>
            <a:pPr indent="457200" fontAlgn="auto">
              <a:lnSpc>
                <a:spcPct val="150000"/>
              </a:lnSpc>
              <a:spcBef>
                <a:spcPts val="0"/>
              </a:spcBef>
              <a:buNone/>
              <a:defRPr/>
            </a:pPr>
            <a:r>
              <a:rPr lang="en-US" altLang="zh-CN" sz="2000" dirty="0">
                <a:solidFill>
                  <a:srgbClr val="660066"/>
                </a:solidFill>
              </a:rPr>
              <a:t>ENABLE|DISABLE</a:t>
            </a:r>
            <a:r>
              <a:rPr lang="zh-CN" altLang="en-US" sz="2000" dirty="0">
                <a:solidFill>
                  <a:srgbClr val="660066"/>
                </a:solidFill>
              </a:rPr>
              <a:t>：</a:t>
            </a:r>
            <a:r>
              <a:rPr lang="zh-CN" altLang="en-US" sz="2000" dirty="0"/>
              <a:t>指定启用或禁用触发器。</a:t>
            </a:r>
            <a:endParaRPr lang="zh-CN" altLang="en-US" sz="2000" dirty="0"/>
          </a:p>
          <a:p>
            <a:pPr indent="457200" fontAlgn="auto">
              <a:lnSpc>
                <a:spcPct val="150000"/>
              </a:lnSpc>
              <a:spcBef>
                <a:spcPts val="0"/>
              </a:spcBef>
              <a:buNone/>
              <a:defRPr/>
            </a:pPr>
            <a:endParaRPr lang="en-US" altLang="zh-CN" sz="2000" dirty="0"/>
          </a:p>
        </p:txBody>
      </p:sp>
      <p:sp>
        <p:nvSpPr>
          <p:cNvPr id="4" name="日期占位符 3"/>
          <p:cNvSpPr>
            <a:spLocks noGrp="1"/>
          </p:cNvSpPr>
          <p:nvPr>
            <p:ph type="dt" sz="half" idx="10"/>
          </p:nvPr>
        </p:nvSpPr>
        <p:spPr/>
        <p:txBody>
          <a:bodyPr/>
          <a:lstStyle/>
          <a:p>
            <a:pPr>
              <a:defRPr/>
            </a:pPr>
            <a:fld id="{3E532974-1048-4A0D-BADA-E36832EBA7AD}"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060E3F-D705-4EFC-B86E-59CC6DCB65C8}"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2" name="矩形 1"/>
          <p:cNvSpPr/>
          <p:nvPr/>
        </p:nvSpPr>
        <p:spPr>
          <a:xfrm>
            <a:off x="7064829" y="2732314"/>
            <a:ext cx="4876800" cy="32766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例</a:t>
            </a:r>
            <a:r>
              <a:rPr lang="en-US" altLang="zh-CN" sz="2400" dirty="0"/>
              <a:t>8.27  </a:t>
            </a:r>
            <a:r>
              <a:rPr lang="zh-CN" altLang="en-US" sz="2400" dirty="0"/>
              <a:t>在教学管理数据库中，禁用</a:t>
            </a:r>
            <a:r>
              <a:rPr lang="en-US" altLang="zh-CN" sz="2400" dirty="0"/>
              <a:t>S</a:t>
            </a:r>
            <a:r>
              <a:rPr lang="zh-CN" altLang="en-US" sz="2400" dirty="0"/>
              <a:t>表上创建的所有触发器。</a:t>
            </a:r>
            <a:endParaRPr lang="en-US" altLang="zh-CN" sz="2400" dirty="0"/>
          </a:p>
          <a:p>
            <a:pPr algn="just"/>
            <a:endParaRPr lang="zh-CN" altLang="en-US" sz="2400" dirty="0"/>
          </a:p>
          <a:p>
            <a:pPr algn="just"/>
            <a:r>
              <a:rPr lang="en-US" altLang="zh-CN" sz="2400" dirty="0"/>
              <a:t>USE JXGL</a:t>
            </a:r>
            <a:endParaRPr lang="en-US" altLang="zh-CN" sz="2400" dirty="0"/>
          </a:p>
          <a:p>
            <a:pPr algn="just"/>
            <a:r>
              <a:rPr lang="en-US" altLang="zh-CN" sz="2400" dirty="0"/>
              <a:t>GO</a:t>
            </a:r>
            <a:endParaRPr lang="en-US" altLang="zh-CN" sz="2400" dirty="0"/>
          </a:p>
          <a:p>
            <a:pPr algn="just"/>
            <a:r>
              <a:rPr lang="en-US" altLang="zh-CN" sz="2400" dirty="0"/>
              <a:t>ALTER TABLE S</a:t>
            </a:r>
            <a:endParaRPr lang="en-US" altLang="zh-CN" sz="2400" dirty="0"/>
          </a:p>
          <a:p>
            <a:pPr algn="just"/>
            <a:r>
              <a:rPr lang="en-US" altLang="zh-CN" sz="2400" dirty="0"/>
              <a:t>DISABLE TRIGGER ALL</a:t>
            </a:r>
            <a:endParaRPr lang="en-US" altLang="zh-CN" sz="2400" dirty="0"/>
          </a:p>
          <a:p>
            <a:pPr algn="just"/>
            <a:r>
              <a:rPr lang="en-US" altLang="zh-CN" sz="2400" dirty="0"/>
              <a:t>GO</a:t>
            </a:r>
            <a:endParaRPr lang="en-US" altLang="zh-CN" sz="2400" dirty="0"/>
          </a:p>
        </p:txBody>
      </p:sp>
    </p:spTree>
  </p:cSld>
  <p:clrMapOvr>
    <a:masterClrMapping/>
  </p:clrMapOvr>
  <p:transition>
    <p:wheel spokes="3"/>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6"/>
          <p:cNvSpPr txBox="1">
            <a:spLocks noChangeArrowheads="1"/>
          </p:cNvSpPr>
          <p:nvPr/>
        </p:nvSpPr>
        <p:spPr bwMode="auto">
          <a:xfrm>
            <a:off x="3789364" y="1600201"/>
            <a:ext cx="46132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4500">
                <a:solidFill>
                  <a:srgbClr val="F2CA13"/>
                </a:solidFill>
                <a:latin typeface="Georgia" panose="02040502050405020303" pitchFamily="18" charset="0"/>
                <a:ea typeface="Roboto Bk"/>
                <a:cs typeface="Roboto Bk"/>
              </a:rPr>
              <a:t>8.</a:t>
            </a:r>
            <a:r>
              <a:rPr lang="en-US" altLang="zh-CN" sz="4500">
                <a:solidFill>
                  <a:srgbClr val="F2CA13"/>
                </a:solidFill>
                <a:latin typeface="Georgia" panose="02040502050405020303" pitchFamily="18" charset="0"/>
              </a:rPr>
              <a:t>4</a:t>
            </a:r>
            <a:r>
              <a:rPr lang="en-US" altLang="zh-CN" sz="4500">
                <a:solidFill>
                  <a:srgbClr val="F2CA13"/>
                </a:solidFill>
                <a:latin typeface="Georgia" panose="02040502050405020303" pitchFamily="18" charset="0"/>
                <a:ea typeface="Roboto Bk"/>
                <a:cs typeface="Roboto Bk"/>
              </a:rPr>
              <a:t> </a:t>
            </a:r>
            <a:r>
              <a:rPr lang="zh-CN" altLang="en-US" sz="4500">
                <a:solidFill>
                  <a:srgbClr val="F2CA13"/>
                </a:solidFill>
                <a:latin typeface="Georgia" panose="02040502050405020303" pitchFamily="18" charset="0"/>
                <a:ea typeface="Roboto Bk"/>
                <a:cs typeface="Roboto Bk"/>
              </a:rPr>
              <a:t>用户定义函数</a:t>
            </a:r>
            <a:endParaRPr lang="en-US" altLang="zh-CN" sz="4500">
              <a:solidFill>
                <a:srgbClr val="F2CA13"/>
              </a:solidFill>
              <a:latin typeface="Georgia" panose="02040502050405020303" pitchFamily="18" charset="0"/>
              <a:ea typeface="Roboto Bk"/>
              <a:cs typeface="Roboto Bk"/>
            </a:endParaRPr>
          </a:p>
        </p:txBody>
      </p:sp>
      <p:sp>
        <p:nvSpPr>
          <p:cNvPr id="68611" name="TextBox 7"/>
          <p:cNvSpPr txBox="1">
            <a:spLocks noChangeArrowheads="1"/>
          </p:cNvSpPr>
          <p:nvPr/>
        </p:nvSpPr>
        <p:spPr bwMode="auto">
          <a:xfrm>
            <a:off x="10112375" y="6273801"/>
            <a:ext cx="255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000">
                <a:solidFill>
                  <a:schemeClr val="bg1"/>
                </a:solidFill>
                <a:latin typeface="Arial" panose="020B0604020202020204" pitchFamily="34" charset="0"/>
              </a:rPr>
              <a:t>7</a:t>
            </a:r>
            <a:endParaRPr lang="en-US" altLang="zh-CN" sz="1000">
              <a:solidFill>
                <a:schemeClr val="bg1"/>
              </a:solidFill>
              <a:latin typeface="Arial" panose="020B0604020202020204" pitchFamily="34" charset="0"/>
            </a:endParaRPr>
          </a:p>
        </p:txBody>
      </p:sp>
      <p:sp>
        <p:nvSpPr>
          <p:cNvPr id="5" name="Rectangle 17"/>
          <p:cNvSpPr/>
          <p:nvPr/>
        </p:nvSpPr>
        <p:spPr>
          <a:xfrm>
            <a:off x="-3810" y="3478530"/>
            <a:ext cx="12232005" cy="3429000"/>
          </a:xfrm>
          <a:prstGeom prst="rect">
            <a:avLst/>
          </a:prstGeom>
          <a:solidFill>
            <a:srgbClr val="F2CA13"/>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spcBef>
                <a:spcPts val="600"/>
              </a:spcBef>
              <a:defRPr/>
            </a:pPr>
            <a:endParaRPr lang="en-US" altLang="zh-CN" sz="2400" b="1" dirty="0">
              <a:solidFill>
                <a:schemeClr val="bg1"/>
              </a:solidFill>
            </a:endParaRPr>
          </a:p>
          <a:p>
            <a:pPr>
              <a:lnSpc>
                <a:spcPct val="150000"/>
              </a:lnSpc>
              <a:spcBef>
                <a:spcPts val="100"/>
              </a:spcBef>
              <a:defRPr/>
            </a:pPr>
            <a:r>
              <a:rPr lang="zh-CN" altLang="en-US" sz="2400" b="1" dirty="0">
                <a:solidFill>
                  <a:schemeClr val="bg1"/>
                </a:solidFill>
                <a:latin typeface="Arial" panose="020B0604020202020204" pitchFamily="34" charset="0"/>
                <a:cs typeface="Arial" panose="020B0604020202020204" pitchFamily="34" charset="0"/>
              </a:rPr>
              <a:t> </a:t>
            </a:r>
            <a:endParaRPr lang="zh-CN" altLang="en-US" sz="2400" b="1" dirty="0">
              <a:solidFill>
                <a:schemeClr val="bg1"/>
              </a:solidFill>
              <a:latin typeface="Arial" panose="020B0604020202020204" pitchFamily="34" charset="0"/>
              <a:cs typeface="Arial" panose="020B0604020202020204" pitchFamily="34" charset="0"/>
            </a:endParaRPr>
          </a:p>
          <a:p>
            <a:pPr algn="ctr">
              <a:lnSpc>
                <a:spcPct val="150000"/>
              </a:lnSpc>
              <a:spcBef>
                <a:spcPts val="100"/>
              </a:spcBef>
              <a:defRPr/>
            </a:pPr>
            <a:endParaRPr lang="en-US" sz="2400" dirty="0">
              <a:solidFill>
                <a:srgbClr val="F4726E"/>
              </a:solidFill>
            </a:endParaRPr>
          </a:p>
        </p:txBody>
      </p:sp>
      <p:sp>
        <p:nvSpPr>
          <p:cNvPr id="6" name="矩形 5"/>
          <p:cNvSpPr/>
          <p:nvPr/>
        </p:nvSpPr>
        <p:spPr>
          <a:xfrm>
            <a:off x="4165381" y="3478749"/>
            <a:ext cx="4572000" cy="1908175"/>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用户定义函数概述</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创建用户定义函数</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管理用户定义函数 </a:t>
            </a:r>
            <a:endParaRPr lang="zh-CN" altLang="en-US" sz="2400" b="1" dirty="0">
              <a:solidFill>
                <a:schemeClr val="bg1"/>
              </a:solidFill>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08213" y="-26988"/>
            <a:ext cx="8153400" cy="731838"/>
          </a:xfrm>
        </p:spPr>
        <p:txBody>
          <a:bodyPr/>
          <a:lstStyle/>
          <a:p>
            <a:r>
              <a:rPr lang="zh-CN" altLang="en-US" sz="3600"/>
              <a:t>用户定义函数概述</a:t>
            </a:r>
            <a:r>
              <a:rPr lang="en-US" altLang="zh-CN" sz="3600"/>
              <a:t>(1) </a:t>
            </a:r>
            <a:endParaRPr lang="en-US" altLang="zh-CN" sz="3600"/>
          </a:p>
        </p:txBody>
      </p:sp>
      <p:sp>
        <p:nvSpPr>
          <p:cNvPr id="54277" name="Rectangle 3"/>
          <p:cNvSpPr>
            <a:spLocks noGrp="1" noChangeArrowheads="1"/>
          </p:cNvSpPr>
          <p:nvPr>
            <p:ph idx="1"/>
          </p:nvPr>
        </p:nvSpPr>
        <p:spPr>
          <a:xfrm>
            <a:off x="468085" y="816430"/>
            <a:ext cx="11364686" cy="4525963"/>
          </a:xfrm>
        </p:spPr>
        <p:txBody>
          <a:bodyPr rtlCol="0">
            <a:noAutofit/>
          </a:bodyPr>
          <a:lstStyle/>
          <a:p>
            <a:pPr indent="457200" algn="just" fontAlgn="auto">
              <a:lnSpc>
                <a:spcPct val="150000"/>
              </a:lnSpc>
              <a:spcBef>
                <a:spcPts val="600"/>
              </a:spcBef>
              <a:buNone/>
              <a:defRPr/>
            </a:pPr>
            <a:r>
              <a:rPr lang="en-US" altLang="zh-CN" sz="2400" dirty="0"/>
              <a:t> </a:t>
            </a:r>
            <a:r>
              <a:rPr lang="zh-CN" altLang="en-US" sz="2400" dirty="0"/>
              <a:t>用户定义函数可以像系统函数一样在查询或存储过程等程序段中使用，也可以像存储过程一样通过</a:t>
            </a:r>
            <a:r>
              <a:rPr lang="en-US" altLang="zh-CN" sz="2400" b="1" dirty="0">
                <a:solidFill>
                  <a:srgbClr val="0070C0"/>
                </a:solidFill>
              </a:rPr>
              <a:t>EXECUTE </a:t>
            </a:r>
            <a:r>
              <a:rPr lang="zh-CN" altLang="en-US" sz="2400" dirty="0"/>
              <a:t>命令来执行。 </a:t>
            </a:r>
            <a:endParaRPr lang="zh-CN" altLang="en-US" sz="2400" dirty="0"/>
          </a:p>
          <a:p>
            <a:pPr indent="457200" algn="just" fontAlgn="auto">
              <a:lnSpc>
                <a:spcPct val="150000"/>
              </a:lnSpc>
              <a:spcBef>
                <a:spcPts val="600"/>
              </a:spcBef>
              <a:buClr>
                <a:schemeClr val="hlink"/>
              </a:buClr>
              <a:buSzPct val="95000"/>
              <a:buFont typeface="Wingdings" panose="05000000000000000000" pitchFamily="2" charset="2"/>
              <a:buChar char="v"/>
              <a:defRPr/>
            </a:pPr>
            <a:r>
              <a:rPr lang="zh-CN" altLang="en-US" sz="2400" dirty="0">
                <a:solidFill>
                  <a:srgbClr val="148BD4"/>
                </a:solidFill>
              </a:rPr>
              <a:t>使用用户定义函数的优点如下：</a:t>
            </a:r>
            <a:endParaRPr lang="zh-CN" altLang="en-US" sz="2400" dirty="0">
              <a:solidFill>
                <a:srgbClr val="0000CC"/>
              </a:solidFill>
            </a:endParaRPr>
          </a:p>
          <a:p>
            <a:pPr indent="457200" algn="just" fontAlgn="auto">
              <a:lnSpc>
                <a:spcPct val="150000"/>
              </a:lnSpc>
              <a:spcBef>
                <a:spcPts val="600"/>
              </a:spcBef>
              <a:buNone/>
              <a:defRPr/>
            </a:pPr>
            <a:r>
              <a:rPr lang="en-US" altLang="zh-CN" sz="2400" dirty="0"/>
              <a:t>(1) </a:t>
            </a:r>
            <a:r>
              <a:rPr lang="zh-CN" altLang="en-US" sz="2400" dirty="0"/>
              <a:t>将特定的功能封闭在一个用户定义函数中，并存储在数据库中。这个函数只需创建一次，以后便可以在程序中</a:t>
            </a:r>
            <a:r>
              <a:rPr lang="zh-CN" altLang="en-US" sz="2400" b="1" dirty="0">
                <a:solidFill>
                  <a:srgbClr val="0070C0"/>
                </a:solidFill>
              </a:rPr>
              <a:t>多次调用</a:t>
            </a:r>
            <a:r>
              <a:rPr lang="zh-CN" altLang="en-US" sz="2400" dirty="0"/>
              <a:t>。</a:t>
            </a:r>
            <a:endParaRPr lang="zh-CN" altLang="en-US" sz="2400" dirty="0"/>
          </a:p>
          <a:p>
            <a:pPr indent="457200" algn="just" fontAlgn="auto">
              <a:lnSpc>
                <a:spcPct val="150000"/>
              </a:lnSpc>
              <a:spcBef>
                <a:spcPts val="600"/>
              </a:spcBef>
              <a:buNone/>
              <a:defRPr/>
            </a:pPr>
            <a:r>
              <a:rPr lang="en-US" altLang="zh-CN" sz="2400" dirty="0"/>
              <a:t>(2) </a:t>
            </a:r>
            <a:r>
              <a:rPr lang="zh-CN" altLang="en-US" sz="2400" dirty="0"/>
              <a:t>用户定义函数只需编译一次，以后可以多次重用，从而降低了</a:t>
            </a:r>
            <a:r>
              <a:rPr lang="en-US" altLang="zh-CN" sz="2400" dirty="0"/>
              <a:t>T-SQL</a:t>
            </a:r>
            <a:r>
              <a:rPr lang="zh-CN" altLang="en-US" sz="2400" dirty="0"/>
              <a:t>代码的编译开销，从而</a:t>
            </a:r>
            <a:r>
              <a:rPr lang="zh-CN" altLang="en-US" sz="2400" b="1" dirty="0">
                <a:solidFill>
                  <a:srgbClr val="0070C0"/>
                </a:solidFill>
              </a:rPr>
              <a:t>缩短了执行时间</a:t>
            </a:r>
            <a:r>
              <a:rPr lang="zh-CN" altLang="en-US" sz="2400" dirty="0"/>
              <a:t>。</a:t>
            </a:r>
            <a:endParaRPr lang="zh-CN" altLang="en-US" sz="2400" dirty="0"/>
          </a:p>
          <a:p>
            <a:pPr indent="457200" algn="just" fontAlgn="auto">
              <a:lnSpc>
                <a:spcPct val="150000"/>
              </a:lnSpc>
              <a:spcBef>
                <a:spcPts val="600"/>
              </a:spcBef>
              <a:buNone/>
              <a:defRPr/>
            </a:pPr>
            <a:r>
              <a:rPr lang="en-US" altLang="zh-CN" sz="2400" dirty="0"/>
              <a:t>(3) </a:t>
            </a:r>
            <a:r>
              <a:rPr lang="zh-CN" altLang="en-US" sz="2400" b="1" dirty="0">
                <a:solidFill>
                  <a:srgbClr val="0070C0"/>
                </a:solidFill>
              </a:rPr>
              <a:t>减少网络流量</a:t>
            </a:r>
            <a:r>
              <a:rPr lang="zh-CN" altLang="en-US" sz="2400" dirty="0"/>
              <a:t>。用户定义函数还可以用在</a:t>
            </a:r>
            <a:r>
              <a:rPr lang="en-US" altLang="zh-CN" sz="2400" dirty="0"/>
              <a:t>WHERE</a:t>
            </a:r>
            <a:r>
              <a:rPr lang="zh-CN" altLang="en-US" sz="2400" dirty="0"/>
              <a:t>子句中，在服务器端过滤数据，以减少发送至客户端的数字或行数。</a:t>
            </a:r>
            <a:endParaRPr lang="zh-CN" altLang="en-US" sz="2400" dirty="0"/>
          </a:p>
        </p:txBody>
      </p:sp>
      <p:sp>
        <p:nvSpPr>
          <p:cNvPr id="4" name="日期占位符 3"/>
          <p:cNvSpPr>
            <a:spLocks noGrp="1"/>
          </p:cNvSpPr>
          <p:nvPr>
            <p:ph type="dt" sz="half" idx="10"/>
          </p:nvPr>
        </p:nvSpPr>
        <p:spPr/>
        <p:txBody>
          <a:bodyPr/>
          <a:lstStyle/>
          <a:p>
            <a:pPr>
              <a:defRPr/>
            </a:pPr>
            <a:fld id="{F2733B89-3BD0-4497-898A-A481AC27442D}" type="datetime1">
              <a:rPr lang="zh-CN" altLang="en-US"/>
            </a:fld>
            <a:endParaRPr lang="en-US" altLang="zh-CN" dirty="0"/>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878DD6-B2D3-4F6E-99CA-24352FD7A65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wheel spokes="3"/>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306639" y="-100013"/>
            <a:ext cx="7793037" cy="795338"/>
          </a:xfrm>
        </p:spPr>
        <p:txBody>
          <a:bodyPr/>
          <a:lstStyle/>
          <a:p>
            <a:r>
              <a:rPr lang="zh-CN" altLang="en-US" sz="3600"/>
              <a:t>用户定义函数概述</a:t>
            </a:r>
            <a:r>
              <a:rPr lang="en-US" altLang="zh-CN" sz="3600"/>
              <a:t>(2) </a:t>
            </a:r>
            <a:endParaRPr lang="en-US" altLang="zh-CN" sz="3600"/>
          </a:p>
        </p:txBody>
      </p:sp>
      <p:sp>
        <p:nvSpPr>
          <p:cNvPr id="70659" name="Rectangle 3"/>
          <p:cNvSpPr>
            <a:spLocks noGrp="1" noChangeArrowheads="1"/>
          </p:cNvSpPr>
          <p:nvPr>
            <p:ph idx="1"/>
          </p:nvPr>
        </p:nvSpPr>
        <p:spPr/>
        <p:txBody>
          <a:bodyPr/>
          <a:lstStyle/>
          <a:p>
            <a:pPr>
              <a:buFont typeface="Wingdings" panose="05000000000000000000" pitchFamily="2" charset="2"/>
              <a:buNone/>
            </a:pPr>
            <a:r>
              <a:rPr lang="en-US" altLang="zh-CN"/>
              <a:t> </a:t>
            </a:r>
            <a:endParaRPr lang="en-US" altLang="zh-CN"/>
          </a:p>
        </p:txBody>
      </p:sp>
      <p:sp>
        <p:nvSpPr>
          <p:cNvPr id="5" name="日期占位符 3"/>
          <p:cNvSpPr>
            <a:spLocks noGrp="1"/>
          </p:cNvSpPr>
          <p:nvPr>
            <p:ph type="dt" sz="half" idx="10"/>
          </p:nvPr>
        </p:nvSpPr>
        <p:spPr/>
        <p:txBody>
          <a:bodyPr/>
          <a:lstStyle/>
          <a:p>
            <a:pPr>
              <a:defRPr/>
            </a:pPr>
            <a:fld id="{51397425-0EF8-4C30-8BAD-52890679514D}"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5A1CB3-B630-4CE4-BA36-8BD2E180D836}"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70662" name="Text Box 4"/>
          <p:cNvSpPr txBox="1">
            <a:spLocks noChangeArrowheads="1"/>
          </p:cNvSpPr>
          <p:nvPr/>
        </p:nvSpPr>
        <p:spPr bwMode="auto">
          <a:xfrm>
            <a:off x="716757" y="764719"/>
            <a:ext cx="10972800" cy="530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indent="0" fontAlgn="auto">
              <a:lnSpc>
                <a:spcPct val="100000"/>
              </a:lnSpc>
              <a:spcBef>
                <a:spcPct val="0"/>
              </a:spcBef>
              <a:buClr>
                <a:schemeClr val="hlink"/>
              </a:buClr>
              <a:buSzPct val="95000"/>
              <a:buFont typeface="Wingdings" panose="05000000000000000000" pitchFamily="2" charset="2"/>
              <a:buChar char="v"/>
            </a:pPr>
            <a:r>
              <a:rPr lang="en-US" altLang="zh-CN" sz="2400" dirty="0">
                <a:solidFill>
                  <a:srgbClr val="148BD4"/>
                </a:solidFill>
                <a:latin typeface="Arial" panose="020B0604020202020204" pitchFamily="34" charset="0"/>
              </a:rPr>
              <a:t> </a:t>
            </a:r>
            <a:r>
              <a:rPr lang="zh-CN" altLang="en-US" sz="2400" dirty="0">
                <a:solidFill>
                  <a:srgbClr val="148BD4"/>
                </a:solidFill>
                <a:latin typeface="Arial" panose="020B0604020202020204" pitchFamily="34" charset="0"/>
              </a:rPr>
              <a:t>用户定义函数的分类</a:t>
            </a:r>
            <a:endParaRPr lang="zh-CN" altLang="en-US" sz="2400" dirty="0">
              <a:solidFill>
                <a:srgbClr val="0000CC"/>
              </a:solidFill>
              <a:latin typeface="Arial" panose="020B0604020202020204" pitchFamily="34" charset="0"/>
            </a:endParaRPr>
          </a:p>
          <a:p>
            <a:pPr indent="0" algn="just" fontAlgn="auto">
              <a:lnSpc>
                <a:spcPct val="100000"/>
              </a:lnSpc>
              <a:spcBef>
                <a:spcPct val="30000"/>
              </a:spcBef>
              <a:spcAft>
                <a:spcPct val="30000"/>
              </a:spcAft>
              <a:buFontTx/>
              <a:buNone/>
            </a:pPr>
            <a:r>
              <a:rPr lang="zh-CN" altLang="en-US" sz="2400" dirty="0">
                <a:solidFill>
                  <a:srgbClr val="E24747"/>
                </a:solidFill>
                <a:latin typeface="Arial" panose="020B0604020202020204" pitchFamily="34" charset="0"/>
              </a:rPr>
              <a:t>      </a:t>
            </a:r>
            <a:r>
              <a:rPr lang="en-US" altLang="zh-CN" sz="2400" dirty="0">
                <a:solidFill>
                  <a:srgbClr val="E24747"/>
                </a:solidFill>
                <a:latin typeface="Arial" panose="020B0604020202020204" pitchFamily="34" charset="0"/>
              </a:rPr>
              <a:t>(1) </a:t>
            </a:r>
            <a:r>
              <a:rPr lang="zh-CN" altLang="en-US" sz="2400" dirty="0">
                <a:solidFill>
                  <a:srgbClr val="E24747"/>
                </a:solidFill>
                <a:latin typeface="Arial" panose="020B0604020202020204" pitchFamily="34" charset="0"/>
              </a:rPr>
              <a:t>标量型函数</a:t>
            </a:r>
            <a:endParaRPr lang="zh-CN" altLang="en-US" sz="2400" dirty="0">
              <a:solidFill>
                <a:srgbClr val="993300"/>
              </a:solidFill>
              <a:latin typeface="Arial" panose="020B0604020202020204" pitchFamily="34" charset="0"/>
            </a:endParaRPr>
          </a:p>
          <a:p>
            <a:pPr indent="0" algn="just" fontAlgn="auto">
              <a:lnSpc>
                <a:spcPct val="150000"/>
              </a:lnSpc>
              <a:spcBef>
                <a:spcPct val="30000"/>
              </a:spcBef>
              <a:spcAft>
                <a:spcPct val="30000"/>
              </a:spcAft>
              <a:buFontTx/>
              <a:buNone/>
            </a:pPr>
            <a:r>
              <a:rPr lang="zh-CN" altLang="en-US" sz="2400" dirty="0">
                <a:latin typeface="Arial" panose="020B0604020202020204" pitchFamily="34" charset="0"/>
              </a:rPr>
              <a:t>      标量型函数（</a:t>
            </a:r>
            <a:r>
              <a:rPr lang="en-US" altLang="zh-CN" sz="2400" dirty="0">
                <a:latin typeface="Arial" panose="020B0604020202020204" pitchFamily="34" charset="0"/>
              </a:rPr>
              <a:t>scalar functions</a:t>
            </a:r>
            <a:r>
              <a:rPr lang="zh-CN" altLang="en-US" sz="2400" dirty="0">
                <a:latin typeface="Arial" panose="020B0604020202020204" pitchFamily="34" charset="0"/>
              </a:rPr>
              <a:t>）返回值是返回子句（</a:t>
            </a:r>
            <a:r>
              <a:rPr lang="en-US" altLang="zh-CN" sz="2400" b="1" dirty="0">
                <a:solidFill>
                  <a:srgbClr val="0070C0"/>
                </a:solidFill>
                <a:latin typeface="Arial" panose="020B0604020202020204" pitchFamily="34" charset="0"/>
              </a:rPr>
              <a:t>RETURNS</a:t>
            </a:r>
            <a:r>
              <a:rPr lang="zh-CN" altLang="en-US" sz="2400" b="1" dirty="0">
                <a:solidFill>
                  <a:srgbClr val="0070C0"/>
                </a:solidFill>
                <a:latin typeface="Arial" panose="020B0604020202020204" pitchFamily="34" charset="0"/>
              </a:rPr>
              <a:t>子句</a:t>
            </a:r>
            <a:r>
              <a:rPr lang="zh-CN" altLang="en-US" sz="2400" dirty="0">
                <a:latin typeface="Arial" panose="020B0604020202020204" pitchFamily="34" charset="0"/>
              </a:rPr>
              <a:t>）中定义类型的</a:t>
            </a:r>
            <a:r>
              <a:rPr lang="zh-CN" altLang="en-US" sz="2400" b="1" dirty="0">
                <a:solidFill>
                  <a:srgbClr val="0070C0"/>
                </a:solidFill>
                <a:latin typeface="Arial" panose="020B0604020202020204" pitchFamily="34" charset="0"/>
              </a:rPr>
              <a:t>单个数据值</a:t>
            </a:r>
            <a:r>
              <a:rPr lang="zh-CN" altLang="en-US" sz="2400" dirty="0">
                <a:latin typeface="Arial" panose="020B0604020202020204" pitchFamily="34" charset="0"/>
              </a:rPr>
              <a:t>。 </a:t>
            </a:r>
            <a:endParaRPr lang="zh-CN" altLang="en-US" sz="2400" dirty="0">
              <a:latin typeface="Arial" panose="020B0604020202020204" pitchFamily="34" charset="0"/>
            </a:endParaRPr>
          </a:p>
          <a:p>
            <a:pPr indent="0" algn="just" fontAlgn="auto">
              <a:lnSpc>
                <a:spcPct val="100000"/>
              </a:lnSpc>
              <a:spcBef>
                <a:spcPct val="30000"/>
              </a:spcBef>
              <a:spcAft>
                <a:spcPct val="30000"/>
              </a:spcAft>
              <a:buFontTx/>
              <a:buNone/>
            </a:pPr>
            <a:r>
              <a:rPr lang="zh-CN" altLang="en-US" sz="2400" dirty="0">
                <a:solidFill>
                  <a:srgbClr val="E24747"/>
                </a:solidFill>
                <a:latin typeface="Arial" panose="020B0604020202020204" pitchFamily="34" charset="0"/>
              </a:rPr>
              <a:t>      </a:t>
            </a:r>
            <a:r>
              <a:rPr lang="en-US" altLang="zh-CN" sz="2400" dirty="0">
                <a:solidFill>
                  <a:srgbClr val="E24747"/>
                </a:solidFill>
                <a:latin typeface="Arial" panose="020B0604020202020204" pitchFamily="34" charset="0"/>
              </a:rPr>
              <a:t>(2) </a:t>
            </a:r>
            <a:r>
              <a:rPr lang="zh-CN" altLang="en-US" sz="2400" dirty="0">
                <a:solidFill>
                  <a:srgbClr val="E24747"/>
                </a:solidFill>
                <a:latin typeface="Arial" panose="020B0604020202020204" pitchFamily="34" charset="0"/>
              </a:rPr>
              <a:t>内联表值型函数</a:t>
            </a:r>
            <a:endParaRPr lang="zh-CN" altLang="en-US" sz="2400" dirty="0">
              <a:solidFill>
                <a:srgbClr val="993300"/>
              </a:solidFill>
              <a:latin typeface="Arial" panose="020B0604020202020204" pitchFamily="34" charset="0"/>
            </a:endParaRPr>
          </a:p>
          <a:p>
            <a:pPr indent="0" algn="just" fontAlgn="auto">
              <a:lnSpc>
                <a:spcPct val="100000"/>
              </a:lnSpc>
              <a:spcBef>
                <a:spcPct val="30000"/>
              </a:spcBef>
              <a:spcAft>
                <a:spcPct val="30000"/>
              </a:spcAft>
              <a:buFontTx/>
              <a:buNone/>
            </a:pPr>
            <a:r>
              <a:rPr lang="zh-CN" altLang="en-US" sz="2400" dirty="0">
                <a:latin typeface="Arial" panose="020B0604020202020204" pitchFamily="34" charset="0"/>
              </a:rPr>
              <a:t>       内联表值型函数（</a:t>
            </a:r>
            <a:r>
              <a:rPr lang="en-US" altLang="zh-CN" sz="2400" dirty="0">
                <a:latin typeface="Arial" panose="020B0604020202020204" pitchFamily="34" charset="0"/>
              </a:rPr>
              <a:t>inline table-valued functions</a:t>
            </a:r>
            <a:r>
              <a:rPr lang="zh-CN" altLang="en-US" sz="2400" dirty="0">
                <a:latin typeface="Arial" panose="020B0604020202020204" pitchFamily="34" charset="0"/>
              </a:rPr>
              <a:t>）以</a:t>
            </a:r>
            <a:r>
              <a:rPr lang="zh-CN" altLang="en-US" sz="2400" b="1" dirty="0">
                <a:solidFill>
                  <a:srgbClr val="0070C0"/>
                </a:solidFill>
                <a:latin typeface="Arial" panose="020B0604020202020204" pitchFamily="34" charset="0"/>
              </a:rPr>
              <a:t>表</a:t>
            </a:r>
            <a:r>
              <a:rPr lang="zh-CN" altLang="en-US" sz="2400" dirty="0">
                <a:latin typeface="Arial" panose="020B0604020202020204" pitchFamily="34" charset="0"/>
              </a:rPr>
              <a:t>的形式返回一个返回值。 </a:t>
            </a:r>
            <a:endParaRPr lang="zh-CN" altLang="en-US" sz="2400" dirty="0">
              <a:latin typeface="Arial" panose="020B0604020202020204" pitchFamily="34" charset="0"/>
            </a:endParaRPr>
          </a:p>
          <a:p>
            <a:pPr indent="0" algn="just" fontAlgn="auto">
              <a:lnSpc>
                <a:spcPct val="100000"/>
              </a:lnSpc>
              <a:spcBef>
                <a:spcPct val="30000"/>
              </a:spcBef>
              <a:spcAft>
                <a:spcPct val="30000"/>
              </a:spcAft>
              <a:buFontTx/>
              <a:buNone/>
            </a:pPr>
            <a:r>
              <a:rPr lang="zh-CN" altLang="en-US" sz="2400" dirty="0">
                <a:solidFill>
                  <a:srgbClr val="E24747"/>
                </a:solidFill>
                <a:latin typeface="Arial" panose="020B0604020202020204" pitchFamily="34" charset="0"/>
              </a:rPr>
              <a:t>      </a:t>
            </a:r>
            <a:r>
              <a:rPr lang="en-US" altLang="zh-CN" sz="2400" dirty="0">
                <a:solidFill>
                  <a:srgbClr val="E24747"/>
                </a:solidFill>
                <a:latin typeface="Arial" panose="020B0604020202020204" pitchFamily="34" charset="0"/>
              </a:rPr>
              <a:t>(3) </a:t>
            </a:r>
            <a:r>
              <a:rPr lang="zh-CN" altLang="en-US" sz="2400" dirty="0">
                <a:solidFill>
                  <a:srgbClr val="E24747"/>
                </a:solidFill>
                <a:latin typeface="Arial" panose="020B0604020202020204" pitchFamily="34" charset="0"/>
              </a:rPr>
              <a:t>多语句表值型函数</a:t>
            </a:r>
            <a:endParaRPr lang="zh-CN" altLang="en-US" sz="2400" dirty="0">
              <a:solidFill>
                <a:srgbClr val="993300"/>
              </a:solidFill>
              <a:latin typeface="Arial" panose="020B0604020202020204" pitchFamily="34" charset="0"/>
            </a:endParaRPr>
          </a:p>
          <a:p>
            <a:pPr indent="0" algn="just" fontAlgn="auto">
              <a:lnSpc>
                <a:spcPct val="150000"/>
              </a:lnSpc>
              <a:spcBef>
                <a:spcPct val="30000"/>
              </a:spcBef>
              <a:spcAft>
                <a:spcPct val="30000"/>
              </a:spcAft>
              <a:buFontTx/>
              <a:buNone/>
            </a:pPr>
            <a:r>
              <a:rPr lang="zh-CN" altLang="en-US" sz="2400" dirty="0">
                <a:latin typeface="Arial" panose="020B0604020202020204" pitchFamily="34" charset="0"/>
              </a:rPr>
              <a:t>      多语句表值型函数（</a:t>
            </a:r>
            <a:r>
              <a:rPr lang="en-US" altLang="zh-CN" sz="2400" dirty="0">
                <a:latin typeface="Arial" panose="020B0604020202020204" pitchFamily="34" charset="0"/>
              </a:rPr>
              <a:t>multi-statement table-valued functions</a:t>
            </a:r>
            <a:r>
              <a:rPr lang="zh-CN" altLang="en-US" sz="2400" dirty="0">
                <a:latin typeface="Arial" panose="020B0604020202020204" pitchFamily="34" charset="0"/>
              </a:rPr>
              <a:t>）可以看作标量型和内联表值型函数的结合体。它的返回值是一个</a:t>
            </a:r>
            <a:r>
              <a:rPr lang="zh-CN" altLang="en-US" sz="2400" b="1" dirty="0">
                <a:solidFill>
                  <a:srgbClr val="0070C0"/>
                </a:solidFill>
                <a:latin typeface="Arial" panose="020B0604020202020204" pitchFamily="34" charset="0"/>
              </a:rPr>
              <a:t>表</a:t>
            </a:r>
            <a:r>
              <a:rPr lang="zh-CN" altLang="en-US" sz="2400" dirty="0">
                <a:latin typeface="Arial" panose="020B0604020202020204" pitchFamily="34" charset="0"/>
              </a:rPr>
              <a:t>，</a:t>
            </a:r>
            <a:endParaRPr lang="zh-CN" altLang="en-US" sz="2400" dirty="0">
              <a:latin typeface="Arial" panose="020B0604020202020204" pitchFamily="34" charset="0"/>
            </a:endParaRPr>
          </a:p>
        </p:txBody>
      </p:sp>
    </p:spTree>
  </p:cSld>
  <p:clrMapOvr>
    <a:masterClrMapping/>
  </p:clrMapOvr>
  <p:transition>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a:xfrm>
            <a:off x="2351089" y="-100013"/>
            <a:ext cx="7793037" cy="795338"/>
          </a:xfrm>
          <a:noFill/>
        </p:spPr>
        <p:txBody>
          <a:bodyPr/>
          <a:lstStyle/>
          <a:p>
            <a:r>
              <a:rPr lang="zh-CN" altLang="en-US" sz="3600"/>
              <a:t>用户定义函数概述</a:t>
            </a:r>
            <a:r>
              <a:rPr lang="en-US" altLang="zh-CN" sz="3600"/>
              <a:t>(3) </a:t>
            </a:r>
            <a:endParaRPr lang="en-US" altLang="zh-CN" sz="3600"/>
          </a:p>
        </p:txBody>
      </p:sp>
      <p:sp>
        <p:nvSpPr>
          <p:cNvPr id="71683" name="Rectangle 3"/>
          <p:cNvSpPr>
            <a:spLocks noGrp="1" noChangeArrowheads="1"/>
          </p:cNvSpPr>
          <p:nvPr>
            <p:ph idx="1"/>
          </p:nvPr>
        </p:nvSpPr>
        <p:spPr>
          <a:xfrm>
            <a:off x="1017021" y="695325"/>
            <a:ext cx="10461171" cy="4752975"/>
          </a:xfrm>
        </p:spPr>
        <p:txBody>
          <a:bodyPr>
            <a:noAutofit/>
          </a:bodyPr>
          <a:lstStyle/>
          <a:p>
            <a:pPr>
              <a:lnSpc>
                <a:spcPct val="150000"/>
              </a:lnSpc>
              <a:spcAft>
                <a:spcPts val="600"/>
              </a:spcAft>
              <a:buClr>
                <a:schemeClr val="hlink"/>
              </a:buClr>
              <a:buSzPct val="80000"/>
              <a:buFont typeface="Wingdings" panose="05000000000000000000" pitchFamily="2" charset="2"/>
              <a:buChar char="u"/>
            </a:pPr>
            <a:r>
              <a:rPr lang="zh-CN" altLang="en-US" sz="2400" dirty="0">
                <a:solidFill>
                  <a:srgbClr val="148BD4"/>
                </a:solidFill>
              </a:rPr>
              <a:t>创建函数的指导原则：</a:t>
            </a:r>
            <a:endParaRPr lang="zh-CN" altLang="en-US" sz="2400" dirty="0">
              <a:solidFill>
                <a:srgbClr val="006600"/>
              </a:solidFill>
            </a:endParaRPr>
          </a:p>
          <a:p>
            <a:pPr lvl="1">
              <a:lnSpc>
                <a:spcPct val="150000"/>
              </a:lnSpc>
              <a:spcAft>
                <a:spcPts val="600"/>
              </a:spcAft>
              <a:buClr>
                <a:srgbClr val="0000CC"/>
              </a:buClr>
              <a:buFont typeface="Wingdings" panose="05000000000000000000" pitchFamily="2" charset="2"/>
              <a:buChar char="Ø"/>
            </a:pPr>
            <a:r>
              <a:rPr lang="zh-CN" altLang="en-US" sz="2400" dirty="0"/>
              <a:t>决定使用的函数类型；</a:t>
            </a:r>
            <a:endParaRPr lang="zh-CN" altLang="en-US" sz="2400" dirty="0"/>
          </a:p>
          <a:p>
            <a:pPr lvl="1">
              <a:lnSpc>
                <a:spcPct val="150000"/>
              </a:lnSpc>
              <a:spcAft>
                <a:spcPts val="600"/>
              </a:spcAft>
              <a:buClr>
                <a:srgbClr val="0000CC"/>
              </a:buClr>
              <a:buFont typeface="Wingdings" panose="05000000000000000000" pitchFamily="2" charset="2"/>
              <a:buChar char="Ø"/>
            </a:pPr>
            <a:r>
              <a:rPr lang="zh-CN" altLang="en-US" sz="2400" dirty="0"/>
              <a:t>为每个任务创建一个函数，避免创建大函数，完成多任务的函数；</a:t>
            </a:r>
            <a:endParaRPr lang="zh-CN" altLang="en-US" sz="2400" dirty="0"/>
          </a:p>
          <a:p>
            <a:pPr lvl="1">
              <a:lnSpc>
                <a:spcPct val="150000"/>
              </a:lnSpc>
              <a:spcAft>
                <a:spcPts val="600"/>
              </a:spcAft>
              <a:buClr>
                <a:srgbClr val="0000CC"/>
              </a:buClr>
              <a:buFont typeface="Wingdings" panose="05000000000000000000" pitchFamily="2" charset="2"/>
              <a:buChar char="Ø"/>
            </a:pPr>
            <a:r>
              <a:rPr lang="zh-CN" altLang="en-US" sz="2400" dirty="0"/>
              <a:t>考虑使用函数时的性能影响，通常来说，内联函数比多语句函数性能要好；</a:t>
            </a:r>
            <a:endParaRPr lang="zh-CN" altLang="en-US" sz="2400" dirty="0"/>
          </a:p>
          <a:p>
            <a:pPr lvl="1">
              <a:lnSpc>
                <a:spcPct val="150000"/>
              </a:lnSpc>
              <a:spcAft>
                <a:spcPts val="600"/>
              </a:spcAft>
              <a:buClr>
                <a:srgbClr val="0000CC"/>
              </a:buClr>
              <a:buFont typeface="Wingdings" panose="05000000000000000000" pitchFamily="2" charset="2"/>
              <a:buChar char="Ø"/>
            </a:pPr>
            <a:r>
              <a:rPr lang="zh-CN" altLang="en-US" sz="2400" dirty="0"/>
              <a:t>考虑和索引组合使用时的影响，对索引列使用函数很可能移除索引列的应用；</a:t>
            </a:r>
            <a:endParaRPr lang="zh-CN" altLang="en-US" sz="2400" dirty="0"/>
          </a:p>
          <a:p>
            <a:pPr lvl="1">
              <a:lnSpc>
                <a:spcPct val="150000"/>
              </a:lnSpc>
              <a:spcAft>
                <a:spcPts val="600"/>
              </a:spcAft>
              <a:buClr>
                <a:srgbClr val="0000CC"/>
              </a:buClr>
              <a:buFont typeface="Wingdings" panose="05000000000000000000" pitchFamily="2" charset="2"/>
              <a:buChar char="Ø"/>
            </a:pPr>
            <a:r>
              <a:rPr lang="zh-CN" altLang="en-US" sz="2400" dirty="0"/>
              <a:t>避免引发错误，在函数中不允许错误处理。</a:t>
            </a:r>
            <a:endParaRPr lang="zh-CN" altLang="en-US" sz="2400" dirty="0"/>
          </a:p>
          <a:p>
            <a:pPr>
              <a:lnSpc>
                <a:spcPct val="150000"/>
              </a:lnSpc>
              <a:spcAft>
                <a:spcPts val="600"/>
              </a:spcAft>
            </a:pPr>
            <a:endParaRPr lang="en-US" altLang="zh-CN" sz="2400" dirty="0"/>
          </a:p>
        </p:txBody>
      </p:sp>
      <p:sp>
        <p:nvSpPr>
          <p:cNvPr id="4" name="日期占位符 3"/>
          <p:cNvSpPr>
            <a:spLocks noGrp="1"/>
          </p:cNvSpPr>
          <p:nvPr>
            <p:ph type="dt" sz="half" idx="10"/>
          </p:nvPr>
        </p:nvSpPr>
        <p:spPr/>
        <p:txBody>
          <a:bodyPr/>
          <a:lstStyle/>
          <a:p>
            <a:pPr>
              <a:defRPr/>
            </a:pPr>
            <a:fld id="{27D1BB7F-6AC3-486B-B718-C151AEBAA946}"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62F5FBF-8B67-47FA-B099-AE77DA08E5F8}"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hecke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424114" y="-100013"/>
            <a:ext cx="7793037" cy="795338"/>
          </a:xfrm>
        </p:spPr>
        <p:txBody>
          <a:bodyPr/>
          <a:lstStyle/>
          <a:p>
            <a:r>
              <a:rPr lang="zh-CN" altLang="en-US" sz="3600"/>
              <a:t>创建用户定义函数</a:t>
            </a:r>
            <a:r>
              <a:rPr lang="en-US" altLang="zh-CN" sz="3600"/>
              <a:t>(1) </a:t>
            </a:r>
            <a:endParaRPr lang="en-US" altLang="zh-CN" sz="3600"/>
          </a:p>
        </p:txBody>
      </p:sp>
      <p:sp>
        <p:nvSpPr>
          <p:cNvPr id="57349" name="Rectangle 3"/>
          <p:cNvSpPr>
            <a:spLocks noGrp="1" noChangeArrowheads="1"/>
          </p:cNvSpPr>
          <p:nvPr>
            <p:ph idx="1"/>
          </p:nvPr>
        </p:nvSpPr>
        <p:spPr>
          <a:xfrm>
            <a:off x="928687" y="695325"/>
            <a:ext cx="10914969" cy="4752975"/>
          </a:xfrm>
        </p:spPr>
        <p:txBody>
          <a:bodyPr rtlCol="0">
            <a:noAutofit/>
          </a:bodyPr>
          <a:lstStyle/>
          <a:p>
            <a:pPr indent="0" fontAlgn="auto">
              <a:lnSpc>
                <a:spcPct val="150000"/>
              </a:lnSpc>
              <a:spcAft>
                <a:spcPct val="20000"/>
              </a:spcAft>
              <a:buClr>
                <a:schemeClr val="hlink"/>
              </a:buClr>
              <a:buSzPct val="95000"/>
              <a:buFont typeface="Wingdings" panose="05000000000000000000" pitchFamily="2" charset="2"/>
              <a:buChar char="v"/>
              <a:defRPr/>
            </a:pPr>
            <a:r>
              <a:rPr lang="en-US" altLang="zh-CN" sz="2000" dirty="0">
                <a:solidFill>
                  <a:srgbClr val="148BD4"/>
                </a:solidFill>
              </a:rPr>
              <a:t> </a:t>
            </a:r>
            <a:r>
              <a:rPr lang="zh-CN" altLang="en-US" sz="2000" dirty="0">
                <a:solidFill>
                  <a:srgbClr val="148BD4"/>
                </a:solidFill>
              </a:rPr>
              <a:t>创建标量值函数</a:t>
            </a:r>
            <a:endParaRPr lang="zh-CN" altLang="en-US" sz="2000" dirty="0">
              <a:solidFill>
                <a:srgbClr val="0000CC"/>
              </a:solidFill>
            </a:endParaRPr>
          </a:p>
          <a:p>
            <a:pPr indent="0" fontAlgn="auto">
              <a:lnSpc>
                <a:spcPct val="150000"/>
              </a:lnSpc>
              <a:buNone/>
              <a:defRPr/>
            </a:pPr>
            <a:r>
              <a:rPr lang="en-US" altLang="zh-CN" sz="2000" dirty="0">
                <a:solidFill>
                  <a:srgbClr val="E24747"/>
                </a:solidFill>
              </a:rPr>
              <a:t>CREATE FUNCTION </a:t>
            </a:r>
            <a:r>
              <a:rPr lang="en-US" altLang="zh-CN" sz="2000" dirty="0">
                <a:solidFill>
                  <a:srgbClr val="006600"/>
                </a:solidFill>
              </a:rPr>
              <a:t>&lt;</a:t>
            </a:r>
            <a:r>
              <a:rPr lang="zh-CN" altLang="en-US" sz="2000" dirty="0">
                <a:solidFill>
                  <a:srgbClr val="006600"/>
                </a:solidFill>
              </a:rPr>
              <a:t>函数名</a:t>
            </a:r>
            <a:r>
              <a:rPr lang="en-US" altLang="zh-CN" sz="2000" dirty="0">
                <a:solidFill>
                  <a:srgbClr val="006600"/>
                </a:solidFill>
              </a:rPr>
              <a:t>&gt;</a:t>
            </a:r>
            <a:endParaRPr lang="en-US" altLang="zh-CN" sz="2000" dirty="0">
              <a:solidFill>
                <a:srgbClr val="006600"/>
              </a:solidFill>
            </a:endParaRPr>
          </a:p>
          <a:p>
            <a:pPr indent="0" fontAlgn="auto">
              <a:lnSpc>
                <a:spcPct val="150000"/>
              </a:lnSpc>
              <a:buNone/>
              <a:defRPr/>
            </a:pPr>
            <a:r>
              <a:rPr lang="en-US" altLang="zh-CN" sz="2000" dirty="0">
                <a:solidFill>
                  <a:srgbClr val="006600"/>
                </a:solidFill>
              </a:rPr>
              <a:t>([@&lt;</a:t>
            </a:r>
            <a:r>
              <a:rPr lang="zh-CN" altLang="en-US" sz="2000" dirty="0">
                <a:solidFill>
                  <a:srgbClr val="006600"/>
                </a:solidFill>
              </a:rPr>
              <a:t>形参名</a:t>
            </a:r>
            <a:r>
              <a:rPr lang="en-US" altLang="zh-CN" sz="2000" dirty="0">
                <a:solidFill>
                  <a:srgbClr val="006600"/>
                </a:solidFill>
              </a:rPr>
              <a:t>&gt; &lt;</a:t>
            </a:r>
            <a:r>
              <a:rPr lang="zh-CN" altLang="en-US" sz="2000" dirty="0">
                <a:solidFill>
                  <a:srgbClr val="006600"/>
                </a:solidFill>
              </a:rPr>
              <a:t>数据类型</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endParaRPr lang="en-US" altLang="zh-CN" sz="2000" dirty="0">
              <a:solidFill>
                <a:srgbClr val="006600"/>
              </a:solidFill>
            </a:endParaRPr>
          </a:p>
          <a:p>
            <a:pPr indent="0" fontAlgn="auto">
              <a:lnSpc>
                <a:spcPct val="150000"/>
              </a:lnSpc>
              <a:buNone/>
              <a:defRPr/>
            </a:pPr>
            <a:r>
              <a:rPr lang="en-US" altLang="zh-CN" sz="2000" b="1" u="sng" dirty="0">
                <a:solidFill>
                  <a:srgbClr val="E24747"/>
                </a:solidFill>
              </a:rPr>
              <a:t>RETURNS </a:t>
            </a:r>
            <a:r>
              <a:rPr lang="en-US" altLang="zh-CN" sz="2000" b="1" u="sng" dirty="0">
                <a:solidFill>
                  <a:srgbClr val="006600"/>
                </a:solidFill>
              </a:rPr>
              <a:t>&lt;</a:t>
            </a:r>
            <a:r>
              <a:rPr lang="zh-CN" altLang="en-US" sz="2000" b="1" u="sng" dirty="0">
                <a:solidFill>
                  <a:srgbClr val="006600"/>
                </a:solidFill>
              </a:rPr>
              <a:t>返回值数据类型</a:t>
            </a:r>
            <a:r>
              <a:rPr lang="en-US" altLang="zh-CN" sz="2000" b="1" u="sng" dirty="0">
                <a:solidFill>
                  <a:srgbClr val="006600"/>
                </a:solidFill>
              </a:rPr>
              <a:t>&gt;</a:t>
            </a:r>
            <a:endParaRPr lang="en-US" altLang="zh-CN" sz="2000" b="1" u="sng" dirty="0">
              <a:solidFill>
                <a:srgbClr val="006600"/>
              </a:solidFill>
            </a:endParaRPr>
          </a:p>
          <a:p>
            <a:pPr indent="0" fontAlgn="auto">
              <a:lnSpc>
                <a:spcPct val="150000"/>
              </a:lnSpc>
              <a:buNone/>
              <a:defRPr/>
            </a:pPr>
            <a:r>
              <a:rPr lang="en-US" altLang="zh-CN" sz="2000" dirty="0">
                <a:solidFill>
                  <a:srgbClr val="E24747"/>
                </a:solidFill>
              </a:rPr>
              <a:t>[AS]</a:t>
            </a:r>
            <a:endParaRPr lang="en-US" altLang="zh-CN" sz="2000" dirty="0">
              <a:solidFill>
                <a:srgbClr val="993300"/>
              </a:solidFill>
            </a:endParaRPr>
          </a:p>
          <a:p>
            <a:pPr indent="0" fontAlgn="auto">
              <a:lnSpc>
                <a:spcPct val="150000"/>
              </a:lnSpc>
              <a:buNone/>
              <a:defRPr/>
            </a:pPr>
            <a:r>
              <a:rPr lang="en-US" altLang="zh-CN" sz="2000" dirty="0">
                <a:solidFill>
                  <a:srgbClr val="E24747"/>
                </a:solidFill>
              </a:rPr>
              <a:t>BEGIN</a:t>
            </a:r>
            <a:endParaRPr lang="en-US" altLang="zh-CN" sz="2000" dirty="0">
              <a:solidFill>
                <a:srgbClr val="993300"/>
              </a:solidFill>
            </a:endParaRPr>
          </a:p>
          <a:p>
            <a:pPr indent="0" fontAlgn="auto">
              <a:lnSpc>
                <a:spcPct val="150000"/>
              </a:lnSpc>
              <a:buNone/>
              <a:defRPr/>
            </a:pPr>
            <a:r>
              <a:rPr lang="en-US" altLang="zh-CN" sz="2000" dirty="0">
                <a:solidFill>
                  <a:srgbClr val="006600"/>
                </a:solidFill>
              </a:rPr>
              <a:t>  &lt;T-SQL</a:t>
            </a:r>
            <a:r>
              <a:rPr lang="zh-CN" altLang="en-US" sz="2000" dirty="0">
                <a:solidFill>
                  <a:srgbClr val="006600"/>
                </a:solidFill>
              </a:rPr>
              <a:t>语句</a:t>
            </a:r>
            <a:r>
              <a:rPr lang="en-US" altLang="zh-CN" sz="2000" dirty="0">
                <a:solidFill>
                  <a:srgbClr val="006600"/>
                </a:solidFill>
              </a:rPr>
              <a:t>&gt;|&lt;</a:t>
            </a:r>
            <a:r>
              <a:rPr lang="zh-CN" altLang="en-US" sz="2000" dirty="0">
                <a:solidFill>
                  <a:srgbClr val="006600"/>
                </a:solidFill>
              </a:rPr>
              <a:t>语句块</a:t>
            </a:r>
            <a:r>
              <a:rPr lang="en-US" altLang="zh-CN" sz="2000" dirty="0">
                <a:solidFill>
                  <a:srgbClr val="006600"/>
                </a:solidFill>
              </a:rPr>
              <a:t>&gt;</a:t>
            </a:r>
            <a:endParaRPr lang="en-US" altLang="zh-CN" sz="2000" dirty="0">
              <a:solidFill>
                <a:srgbClr val="006600"/>
              </a:solidFill>
            </a:endParaRPr>
          </a:p>
          <a:p>
            <a:pPr indent="0" fontAlgn="auto">
              <a:lnSpc>
                <a:spcPct val="150000"/>
              </a:lnSpc>
              <a:buNone/>
              <a:defRPr/>
            </a:pPr>
            <a:r>
              <a:rPr lang="en-US" altLang="zh-CN" sz="2000" b="1" dirty="0">
                <a:solidFill>
                  <a:srgbClr val="E24747"/>
                </a:solidFill>
              </a:rPr>
              <a:t>   RETURN</a:t>
            </a:r>
            <a:r>
              <a:rPr lang="en-US" altLang="zh-CN" sz="2000" dirty="0">
                <a:solidFill>
                  <a:srgbClr val="006600"/>
                </a:solidFill>
              </a:rPr>
              <a:t> &lt;</a:t>
            </a:r>
            <a:r>
              <a:rPr lang="zh-CN" altLang="en-US" sz="2000" dirty="0">
                <a:solidFill>
                  <a:srgbClr val="006600"/>
                </a:solidFill>
              </a:rPr>
              <a:t>返回表达式</a:t>
            </a:r>
            <a:r>
              <a:rPr lang="en-US" altLang="zh-CN" sz="2000" dirty="0">
                <a:solidFill>
                  <a:srgbClr val="006600"/>
                </a:solidFill>
              </a:rPr>
              <a:t>&gt;</a:t>
            </a:r>
            <a:endParaRPr lang="en-US" altLang="zh-CN" sz="2000" dirty="0">
              <a:solidFill>
                <a:srgbClr val="006600"/>
              </a:solidFill>
            </a:endParaRPr>
          </a:p>
          <a:p>
            <a:pPr indent="0" fontAlgn="auto">
              <a:lnSpc>
                <a:spcPct val="150000"/>
              </a:lnSpc>
              <a:buNone/>
              <a:defRPr/>
            </a:pPr>
            <a:r>
              <a:rPr lang="en-US" altLang="zh-CN" sz="2000" dirty="0">
                <a:solidFill>
                  <a:srgbClr val="E24747"/>
                </a:solidFill>
              </a:rPr>
              <a:t>END</a:t>
            </a:r>
            <a:endParaRPr lang="en-US" altLang="zh-CN" sz="2000" dirty="0">
              <a:solidFill>
                <a:srgbClr val="993300"/>
              </a:solidFill>
            </a:endParaRPr>
          </a:p>
          <a:p>
            <a:pPr indent="0" fontAlgn="auto">
              <a:lnSpc>
                <a:spcPct val="150000"/>
              </a:lnSpc>
              <a:spcBef>
                <a:spcPct val="40000"/>
              </a:spcBef>
              <a:buNone/>
              <a:defRPr/>
            </a:pPr>
            <a:r>
              <a:rPr lang="zh-CN" altLang="en-US" sz="2000" dirty="0"/>
              <a:t>在</a:t>
            </a:r>
            <a:r>
              <a:rPr lang="en-US" altLang="zh-CN" sz="2000" dirty="0"/>
              <a:t>BEGIN</a:t>
            </a:r>
            <a:r>
              <a:rPr lang="en-US" altLang="zh-CN" sz="2000" dirty="0">
                <a:latin typeface="Arial" panose="020B0604020202020204" pitchFamily="34" charset="0"/>
              </a:rPr>
              <a:t>…</a:t>
            </a:r>
            <a:r>
              <a:rPr lang="en-US" altLang="zh-CN" sz="2000" dirty="0"/>
              <a:t>END</a:t>
            </a:r>
            <a:r>
              <a:rPr lang="zh-CN" altLang="en-US" sz="2000" dirty="0"/>
              <a:t>之间，必须有一条</a:t>
            </a:r>
            <a:r>
              <a:rPr lang="en-US" altLang="zh-CN" sz="2000" dirty="0"/>
              <a:t>RETURN</a:t>
            </a:r>
            <a:r>
              <a:rPr lang="zh-CN" altLang="en-US" sz="2000" dirty="0"/>
              <a:t>语句，用于指定返回表达式，即函数的返回值。</a:t>
            </a:r>
            <a:endParaRPr lang="zh-CN" altLang="en-US" sz="2000" dirty="0"/>
          </a:p>
        </p:txBody>
      </p:sp>
      <p:sp>
        <p:nvSpPr>
          <p:cNvPr id="4" name="日期占位符 3"/>
          <p:cNvSpPr>
            <a:spLocks noGrp="1"/>
          </p:cNvSpPr>
          <p:nvPr>
            <p:ph type="dt" sz="half" idx="10"/>
          </p:nvPr>
        </p:nvSpPr>
        <p:spPr/>
        <p:txBody>
          <a:bodyPr/>
          <a:lstStyle/>
          <a:p>
            <a:pPr>
              <a:defRPr/>
            </a:pPr>
            <a:fld id="{687438A0-244F-4417-9BC8-5BAA91A772F4}"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FCFE2A-D326-4BCE-8E07-59E595003975}"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a:xfrm>
            <a:off x="1981200" y="-26988"/>
            <a:ext cx="8153400" cy="731838"/>
          </a:xfrm>
          <a:noFill/>
        </p:spPr>
        <p:txBody>
          <a:bodyPr/>
          <a:lstStyle/>
          <a:p>
            <a:r>
              <a:rPr lang="zh-CN" altLang="en-US" sz="3600"/>
              <a:t>用户定义函数概述</a:t>
            </a:r>
            <a:r>
              <a:rPr lang="en-US" altLang="zh-CN" sz="3600"/>
              <a:t>(2) </a:t>
            </a:r>
            <a:endParaRPr lang="en-US" altLang="zh-CN" sz="3600"/>
          </a:p>
        </p:txBody>
      </p:sp>
      <p:sp>
        <p:nvSpPr>
          <p:cNvPr id="58372" name="Rectangle 3"/>
          <p:cNvSpPr>
            <a:spLocks noGrp="1" noChangeArrowheads="1"/>
          </p:cNvSpPr>
          <p:nvPr>
            <p:ph idx="1"/>
          </p:nvPr>
        </p:nvSpPr>
        <p:spPr>
          <a:xfrm>
            <a:off x="1012371" y="733426"/>
            <a:ext cx="10570028" cy="5805487"/>
          </a:xfrm>
        </p:spPr>
        <p:txBody>
          <a:bodyPr rtlCol="0">
            <a:normAutofit/>
          </a:bodyPr>
          <a:lstStyle/>
          <a:p>
            <a:pPr>
              <a:lnSpc>
                <a:spcPct val="110000"/>
              </a:lnSpc>
              <a:buNone/>
              <a:defRPr/>
            </a:pPr>
            <a:r>
              <a:rPr lang="zh-CN" altLang="en-US" sz="1800" dirty="0">
                <a:solidFill>
                  <a:srgbClr val="148BD4"/>
                </a:solidFill>
              </a:rPr>
              <a:t>例</a:t>
            </a:r>
            <a:r>
              <a:rPr lang="en-US" altLang="zh-CN" sz="1800" dirty="0">
                <a:solidFill>
                  <a:srgbClr val="148BD4"/>
                </a:solidFill>
              </a:rPr>
              <a:t>8.28</a:t>
            </a:r>
            <a:r>
              <a:rPr lang="en-US" altLang="zh-CN" sz="1800" dirty="0"/>
              <a:t>  </a:t>
            </a:r>
            <a:r>
              <a:rPr lang="zh-CN" altLang="en-US" sz="1800" dirty="0"/>
              <a:t>在教学管理数据库中，定义一个函数</a:t>
            </a:r>
            <a:r>
              <a:rPr lang="en-US" altLang="zh-CN" sz="1800" dirty="0"/>
              <a:t>S_AVG</a:t>
            </a:r>
            <a:r>
              <a:rPr lang="zh-CN" altLang="en-US" sz="1800" dirty="0"/>
              <a:t>，当给定一个学生姓名，返回该学生的平均成绩。</a:t>
            </a:r>
            <a:endParaRPr lang="zh-CN" altLang="en-US" sz="1800" dirty="0"/>
          </a:p>
          <a:p>
            <a:pPr>
              <a:lnSpc>
                <a:spcPct val="110000"/>
              </a:lnSpc>
              <a:buNone/>
              <a:defRPr/>
            </a:pPr>
            <a:r>
              <a:rPr lang="en-US" altLang="zh-CN" sz="1800" dirty="0"/>
              <a:t>USE JXGL</a:t>
            </a:r>
            <a:endParaRPr lang="en-US" altLang="zh-CN" sz="1800" dirty="0"/>
          </a:p>
          <a:p>
            <a:pPr>
              <a:lnSpc>
                <a:spcPct val="110000"/>
              </a:lnSpc>
              <a:buNone/>
              <a:defRPr/>
            </a:pPr>
            <a:r>
              <a:rPr lang="en-US" altLang="zh-CN" sz="1800" dirty="0"/>
              <a:t>GO</a:t>
            </a:r>
            <a:endParaRPr lang="en-US" altLang="zh-CN" sz="1800" dirty="0"/>
          </a:p>
          <a:p>
            <a:pPr>
              <a:lnSpc>
                <a:spcPct val="110000"/>
              </a:lnSpc>
              <a:buNone/>
              <a:defRPr/>
            </a:pPr>
            <a:r>
              <a:rPr lang="en-US" altLang="zh-CN" sz="1800" dirty="0"/>
              <a:t>CREATE FUNCTION S_AVG</a:t>
            </a:r>
            <a:endParaRPr lang="en-US" altLang="zh-CN" sz="1800" dirty="0"/>
          </a:p>
          <a:p>
            <a:pPr>
              <a:lnSpc>
                <a:spcPct val="110000"/>
              </a:lnSpc>
              <a:buNone/>
              <a:defRPr/>
            </a:pPr>
            <a:r>
              <a:rPr lang="en-US" altLang="zh-CN" sz="1800" dirty="0"/>
              <a:t>(@S_NAME CHAR(8))</a:t>
            </a:r>
            <a:endParaRPr lang="en-US" altLang="zh-CN" sz="1800" dirty="0"/>
          </a:p>
          <a:p>
            <a:pPr>
              <a:lnSpc>
                <a:spcPct val="110000"/>
              </a:lnSpc>
              <a:buNone/>
              <a:defRPr/>
            </a:pPr>
            <a:r>
              <a:rPr lang="en-US" altLang="zh-CN" sz="1800" dirty="0"/>
              <a:t>    </a:t>
            </a:r>
            <a:r>
              <a:rPr lang="en-US" altLang="zh-CN" sz="1800" b="1" dirty="0">
                <a:solidFill>
                  <a:srgbClr val="FF0000"/>
                </a:solidFill>
              </a:rPr>
              <a:t>RETURNS REAL</a:t>
            </a:r>
            <a:endParaRPr lang="en-US" altLang="zh-CN" sz="1800" b="1" dirty="0">
              <a:solidFill>
                <a:srgbClr val="FF0000"/>
              </a:solidFill>
            </a:endParaRPr>
          </a:p>
          <a:p>
            <a:pPr>
              <a:lnSpc>
                <a:spcPct val="110000"/>
              </a:lnSpc>
              <a:buNone/>
              <a:defRPr/>
            </a:pPr>
            <a:r>
              <a:rPr lang="en-US" altLang="zh-CN" sz="1800" dirty="0"/>
              <a:t>    AS</a:t>
            </a:r>
            <a:endParaRPr lang="en-US" altLang="zh-CN" sz="1800" dirty="0"/>
          </a:p>
          <a:p>
            <a:pPr>
              <a:lnSpc>
                <a:spcPct val="110000"/>
              </a:lnSpc>
              <a:buNone/>
              <a:defRPr/>
            </a:pPr>
            <a:r>
              <a:rPr lang="en-US" altLang="zh-CN" sz="1800" dirty="0"/>
              <a:t>BEGIN</a:t>
            </a:r>
            <a:endParaRPr lang="en-US" altLang="zh-CN" sz="1800" dirty="0"/>
          </a:p>
          <a:p>
            <a:pPr>
              <a:lnSpc>
                <a:spcPct val="110000"/>
              </a:lnSpc>
              <a:buNone/>
              <a:defRPr/>
            </a:pPr>
            <a:r>
              <a:rPr lang="en-US" altLang="zh-CN" sz="1800" dirty="0"/>
              <a:t>      DECLARE @S_AVERAGE REAL</a:t>
            </a:r>
            <a:endParaRPr lang="en-US" altLang="zh-CN" sz="1800" dirty="0"/>
          </a:p>
          <a:p>
            <a:pPr>
              <a:lnSpc>
                <a:spcPct val="110000"/>
              </a:lnSpc>
              <a:buNone/>
              <a:defRPr/>
            </a:pPr>
            <a:r>
              <a:rPr lang="en-US" altLang="zh-CN" sz="1800" dirty="0"/>
              <a:t>      SELECT @S_AVERAGE=AVG(GRADE) </a:t>
            </a:r>
            <a:endParaRPr lang="en-US" altLang="zh-CN" sz="1800" dirty="0"/>
          </a:p>
          <a:p>
            <a:pPr>
              <a:lnSpc>
                <a:spcPct val="110000"/>
              </a:lnSpc>
              <a:buNone/>
              <a:defRPr/>
            </a:pPr>
            <a:r>
              <a:rPr lang="en-US" altLang="zh-CN" sz="1800" dirty="0"/>
              <a:t>      FROM S JOIN SC ON S.SNO=SC.SNO AND S.SNAME=@S_NAME</a:t>
            </a:r>
            <a:endParaRPr lang="en-US" altLang="zh-CN" sz="1800" dirty="0"/>
          </a:p>
          <a:p>
            <a:pPr>
              <a:lnSpc>
                <a:spcPct val="110000"/>
              </a:lnSpc>
              <a:buNone/>
              <a:defRPr/>
            </a:pPr>
            <a:r>
              <a:rPr lang="en-US" altLang="zh-CN" sz="1800" b="1" dirty="0">
                <a:solidFill>
                  <a:srgbClr val="FF0000"/>
                </a:solidFill>
              </a:rPr>
              <a:t>      RETURN @S_AVERAGE</a:t>
            </a:r>
            <a:endParaRPr lang="en-US" altLang="zh-CN" sz="1800" b="1" dirty="0">
              <a:solidFill>
                <a:srgbClr val="FF0000"/>
              </a:solidFill>
            </a:endParaRPr>
          </a:p>
          <a:p>
            <a:pPr>
              <a:lnSpc>
                <a:spcPct val="110000"/>
              </a:lnSpc>
              <a:buNone/>
              <a:defRPr/>
            </a:pPr>
            <a:r>
              <a:rPr lang="en-US" altLang="zh-CN" sz="1800" dirty="0"/>
              <a:t>END</a:t>
            </a:r>
            <a:endParaRPr lang="en-US" altLang="zh-CN" sz="1800" dirty="0"/>
          </a:p>
          <a:p>
            <a:pPr>
              <a:lnSpc>
                <a:spcPct val="110000"/>
              </a:lnSpc>
              <a:buNone/>
              <a:defRPr/>
            </a:pPr>
            <a:r>
              <a:rPr lang="en-US" altLang="zh-CN" sz="1800" dirty="0"/>
              <a:t>GO </a:t>
            </a:r>
            <a:endParaRPr lang="en-US" altLang="zh-CN" sz="1800" dirty="0"/>
          </a:p>
        </p:txBody>
      </p:sp>
      <p:sp>
        <p:nvSpPr>
          <p:cNvPr id="4" name="日期占位符 3"/>
          <p:cNvSpPr>
            <a:spLocks noGrp="1"/>
          </p:cNvSpPr>
          <p:nvPr>
            <p:ph type="dt" sz="half" idx="10"/>
          </p:nvPr>
        </p:nvSpPr>
        <p:spPr/>
        <p:txBody>
          <a:bodyPr/>
          <a:lstStyle/>
          <a:p>
            <a:pPr>
              <a:defRPr/>
            </a:pPr>
            <a:fld id="{3633CDE0-39C8-49AA-B2C7-FD9609E5E5CE}"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15D98C-3382-4DFE-86CA-0B431417F7EC}"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title"/>
          </p:nvPr>
        </p:nvSpPr>
        <p:spPr>
          <a:xfrm>
            <a:off x="1981200" y="-26988"/>
            <a:ext cx="8153400" cy="731838"/>
          </a:xfrm>
          <a:noFill/>
        </p:spPr>
        <p:txBody>
          <a:bodyPr/>
          <a:lstStyle/>
          <a:p>
            <a:r>
              <a:rPr lang="zh-CN" altLang="en-US" sz="3600"/>
              <a:t>用户定义函数概述</a:t>
            </a:r>
            <a:r>
              <a:rPr lang="en-US" altLang="zh-CN" sz="3600"/>
              <a:t>(3) </a:t>
            </a:r>
            <a:endParaRPr lang="en-US" altLang="zh-CN" sz="3600"/>
          </a:p>
        </p:txBody>
      </p:sp>
      <p:sp>
        <p:nvSpPr>
          <p:cNvPr id="59396" name="Rectangle 2"/>
          <p:cNvSpPr>
            <a:spLocks noGrp="1" noChangeArrowheads="1"/>
          </p:cNvSpPr>
          <p:nvPr>
            <p:ph idx="1"/>
          </p:nvPr>
        </p:nvSpPr>
        <p:spPr>
          <a:xfrm>
            <a:off x="707571" y="704850"/>
            <a:ext cx="11168743" cy="5805487"/>
          </a:xfrm>
        </p:spPr>
        <p:txBody>
          <a:bodyPr rtlCol="0">
            <a:normAutofit/>
          </a:bodyPr>
          <a:lstStyle/>
          <a:p>
            <a:pPr>
              <a:spcBef>
                <a:spcPct val="30000"/>
              </a:spcBef>
              <a:buNone/>
              <a:defRPr/>
            </a:pPr>
            <a:r>
              <a:rPr lang="zh-CN" altLang="en-US" sz="2000" dirty="0"/>
              <a:t>      在对象管理器中查看到新建的用户定义函数。其步骤是：</a:t>
            </a:r>
            <a:endParaRPr lang="zh-CN" altLang="en-US" sz="2000" dirty="0"/>
          </a:p>
          <a:p>
            <a:pPr>
              <a:spcBef>
                <a:spcPct val="30000"/>
              </a:spcBef>
              <a:buNone/>
              <a:defRPr/>
            </a:pPr>
            <a:r>
              <a:rPr lang="zh-CN" altLang="en-US" sz="2000" dirty="0">
                <a:latin typeface="Arial" panose="020B0604020202020204" pitchFamily="34" charset="0"/>
              </a:rPr>
              <a:t>              “</a:t>
            </a:r>
            <a:r>
              <a:rPr lang="zh-CN" altLang="en-US" sz="2000" dirty="0"/>
              <a:t>对象资源管理器</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en-US" altLang="zh-CN" sz="2000" dirty="0"/>
              <a:t>→</a:t>
            </a:r>
            <a:r>
              <a:rPr lang="en-US" altLang="zh-CN" sz="2000" dirty="0">
                <a:latin typeface="Arial" panose="020B0604020202020204" pitchFamily="34" charset="0"/>
              </a:rPr>
              <a:t>“</a:t>
            </a:r>
            <a:r>
              <a:rPr lang="zh-CN" altLang="en-US" sz="2000" dirty="0"/>
              <a:t>可编程性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函数</a:t>
            </a:r>
            <a:r>
              <a:rPr lang="zh-CN" altLang="en-US" sz="2000" dirty="0">
                <a:latin typeface="Arial" panose="020B0604020202020204" pitchFamily="34" charset="0"/>
              </a:rPr>
              <a:t>”</a:t>
            </a:r>
            <a:endParaRPr lang="en-US" altLang="zh-CN" sz="2000" dirty="0">
              <a:latin typeface="Arial" panose="020B0604020202020204" pitchFamily="34" charset="0"/>
            </a:endParaRPr>
          </a:p>
          <a:p>
            <a:pPr>
              <a:spcBef>
                <a:spcPct val="30000"/>
              </a:spcBef>
              <a:buNone/>
              <a:defRPr/>
            </a:pPr>
            <a:endParaRPr lang="zh-CN" altLang="en-US" sz="2000" dirty="0"/>
          </a:p>
          <a:p>
            <a:pPr>
              <a:spcBef>
                <a:spcPct val="30000"/>
              </a:spcBef>
              <a:buNone/>
              <a:defRPr/>
            </a:pPr>
            <a:r>
              <a:rPr lang="zh-CN" altLang="en-US" sz="2000" dirty="0"/>
              <a:t>       调用用户定义函数与调用系统内置函数方法一样，但需要在用户定义函数名前加上</a:t>
            </a:r>
            <a:r>
              <a:rPr lang="zh-CN" altLang="en-US" sz="2000" b="1" dirty="0">
                <a:solidFill>
                  <a:srgbClr val="0070C0"/>
                </a:solidFill>
                <a:latin typeface="Arial" panose="020B0604020202020204" pitchFamily="34" charset="0"/>
              </a:rPr>
              <a:t>“</a:t>
            </a:r>
            <a:r>
              <a:rPr lang="en-US" altLang="zh-CN" sz="2000" b="1" dirty="0" err="1">
                <a:solidFill>
                  <a:srgbClr val="0070C0"/>
                </a:solidFill>
              </a:rPr>
              <a:t>dbo</a:t>
            </a:r>
            <a:r>
              <a:rPr lang="en-US" altLang="zh-CN" sz="2000" b="1" dirty="0">
                <a:solidFill>
                  <a:srgbClr val="0070C0"/>
                </a:solidFill>
              </a:rPr>
              <a:t>.</a:t>
            </a:r>
            <a:r>
              <a:rPr lang="en-US" altLang="zh-CN" sz="2000" b="1" dirty="0">
                <a:solidFill>
                  <a:srgbClr val="0070C0"/>
                </a:solidFill>
                <a:latin typeface="Arial" panose="020B0604020202020204" pitchFamily="34" charset="0"/>
              </a:rPr>
              <a:t>”</a:t>
            </a:r>
            <a:r>
              <a:rPr lang="zh-CN" altLang="en-US" sz="2000" dirty="0"/>
              <a:t>前缀，</a:t>
            </a:r>
            <a:endParaRPr lang="en-US" altLang="zh-CN" sz="2000" dirty="0"/>
          </a:p>
          <a:p>
            <a:pPr>
              <a:spcBef>
                <a:spcPct val="30000"/>
              </a:spcBef>
              <a:buNone/>
              <a:defRPr/>
            </a:pPr>
            <a:r>
              <a:rPr lang="zh-CN" altLang="en-US" sz="2000" dirty="0"/>
              <a:t>以表示该函数的所有者。</a:t>
            </a:r>
            <a:endParaRPr lang="zh-CN" altLang="en-US" sz="2000" dirty="0"/>
          </a:p>
          <a:p>
            <a:pPr>
              <a:spcBef>
                <a:spcPct val="30000"/>
              </a:spcBef>
              <a:buNone/>
              <a:defRPr/>
            </a:pPr>
            <a:r>
              <a:rPr lang="zh-CN" altLang="en-US" sz="2000" dirty="0"/>
              <a:t>       说明：</a:t>
            </a:r>
            <a:r>
              <a:rPr lang="en-US" altLang="zh-CN" sz="2000" dirty="0"/>
              <a:t>DBO</a:t>
            </a:r>
            <a:r>
              <a:rPr lang="zh-CN" altLang="en-US" sz="2000" dirty="0"/>
              <a:t>是每个数据库的默认用户，具有所有者权限，即</a:t>
            </a:r>
            <a:r>
              <a:rPr lang="en-US" altLang="zh-CN" sz="2000" dirty="0" err="1"/>
              <a:t>DBOwner</a:t>
            </a:r>
            <a:r>
              <a:rPr lang="zh-CN" altLang="en-US" sz="2000" dirty="0"/>
              <a:t>。</a:t>
            </a:r>
            <a:endParaRPr lang="en-US" altLang="zh-CN" sz="2000" dirty="0"/>
          </a:p>
          <a:p>
            <a:pPr>
              <a:spcBef>
                <a:spcPct val="30000"/>
              </a:spcBef>
              <a:buNone/>
              <a:defRPr/>
            </a:pPr>
            <a:endParaRPr lang="zh-CN" altLang="en-US" sz="2000" dirty="0"/>
          </a:p>
          <a:p>
            <a:pPr>
              <a:spcBef>
                <a:spcPct val="30000"/>
              </a:spcBef>
              <a:buNone/>
              <a:defRPr/>
            </a:pPr>
            <a:r>
              <a:rPr lang="zh-CN" altLang="en-US" sz="2000" dirty="0">
                <a:solidFill>
                  <a:srgbClr val="148BD4"/>
                </a:solidFill>
              </a:rPr>
              <a:t>例</a:t>
            </a:r>
            <a:r>
              <a:rPr lang="en-US" altLang="zh-CN" sz="2000" dirty="0">
                <a:solidFill>
                  <a:srgbClr val="148BD4"/>
                </a:solidFill>
              </a:rPr>
              <a:t>8.29 </a:t>
            </a:r>
            <a:r>
              <a:rPr lang="zh-CN" altLang="en-US" sz="2000" dirty="0"/>
              <a:t>调用例</a:t>
            </a:r>
            <a:r>
              <a:rPr lang="en-US" altLang="zh-CN" sz="2000" dirty="0"/>
              <a:t>8.28</a:t>
            </a:r>
            <a:r>
              <a:rPr lang="zh-CN" altLang="en-US" sz="2000" dirty="0"/>
              <a:t>中定义的函数</a:t>
            </a:r>
            <a:r>
              <a:rPr lang="en-US" altLang="zh-CN" sz="2000" dirty="0"/>
              <a:t>S_AVG</a:t>
            </a:r>
            <a:r>
              <a:rPr lang="zh-CN" altLang="en-US" sz="2000" dirty="0"/>
              <a:t>，求得学生</a:t>
            </a:r>
            <a:r>
              <a:rPr lang="zh-CN" altLang="en-US" sz="2000" dirty="0">
                <a:latin typeface="Arial" panose="020B0604020202020204" pitchFamily="34" charset="0"/>
              </a:rPr>
              <a:t>“</a:t>
            </a:r>
            <a:r>
              <a:rPr lang="zh-CN" altLang="en-US" sz="2000" dirty="0"/>
              <a:t>王丽萍</a:t>
            </a:r>
            <a:r>
              <a:rPr lang="zh-CN" altLang="en-US" sz="2000" dirty="0">
                <a:latin typeface="Arial" panose="020B0604020202020204" pitchFamily="34" charset="0"/>
              </a:rPr>
              <a:t>”</a:t>
            </a:r>
            <a:r>
              <a:rPr lang="zh-CN" altLang="en-US" sz="2000" dirty="0"/>
              <a:t>的平均成绩。</a:t>
            </a:r>
            <a:endParaRPr lang="zh-CN" altLang="en-US" sz="2000" dirty="0"/>
          </a:p>
          <a:p>
            <a:pPr>
              <a:spcBef>
                <a:spcPct val="30000"/>
              </a:spcBef>
              <a:buNone/>
              <a:defRPr/>
            </a:pPr>
            <a:r>
              <a:rPr lang="en-US" altLang="zh-CN" sz="2000" dirty="0"/>
              <a:t>USE JXGL</a:t>
            </a:r>
            <a:endParaRPr lang="en-US" altLang="zh-CN" sz="2000" dirty="0"/>
          </a:p>
          <a:p>
            <a:pPr>
              <a:spcBef>
                <a:spcPct val="30000"/>
              </a:spcBef>
              <a:buNone/>
              <a:defRPr/>
            </a:pPr>
            <a:r>
              <a:rPr lang="en-US" altLang="zh-CN" sz="2000" dirty="0"/>
              <a:t>GO</a:t>
            </a:r>
            <a:endParaRPr lang="en-US" altLang="zh-CN" sz="2000" dirty="0"/>
          </a:p>
          <a:p>
            <a:pPr>
              <a:spcBef>
                <a:spcPct val="30000"/>
              </a:spcBef>
              <a:buNone/>
              <a:defRPr/>
            </a:pPr>
            <a:r>
              <a:rPr lang="en-US" altLang="zh-CN" sz="2000" dirty="0"/>
              <a:t>PRINT </a:t>
            </a:r>
            <a:r>
              <a:rPr lang="en-US" altLang="zh-CN" sz="2000" b="1" dirty="0" err="1">
                <a:solidFill>
                  <a:srgbClr val="FF0000"/>
                </a:solidFill>
              </a:rPr>
              <a:t>dbo.</a:t>
            </a:r>
            <a:r>
              <a:rPr lang="en-US" altLang="zh-CN" sz="2000" dirty="0" err="1"/>
              <a:t>S_AVG</a:t>
            </a:r>
            <a:r>
              <a:rPr lang="en-US" altLang="zh-CN" sz="2000" dirty="0"/>
              <a:t>('</a:t>
            </a:r>
            <a:r>
              <a:rPr lang="zh-CN" altLang="en-US" sz="2000" dirty="0"/>
              <a:t>王丽萍</a:t>
            </a:r>
            <a:r>
              <a:rPr lang="en-US" altLang="zh-CN" sz="2000" dirty="0"/>
              <a:t>')</a:t>
            </a:r>
            <a:endParaRPr lang="en-US" altLang="zh-CN" sz="2000" dirty="0"/>
          </a:p>
          <a:p>
            <a:pPr>
              <a:spcBef>
                <a:spcPct val="30000"/>
              </a:spcBef>
              <a:buNone/>
              <a:defRPr/>
            </a:pPr>
            <a:r>
              <a:rPr lang="en-US" altLang="zh-CN" sz="2000" dirty="0"/>
              <a:t>GO </a:t>
            </a:r>
            <a:endParaRPr lang="en-US" altLang="zh-CN" sz="2000" dirty="0"/>
          </a:p>
        </p:txBody>
      </p:sp>
      <p:sp>
        <p:nvSpPr>
          <p:cNvPr id="4" name="日期占位符 3"/>
          <p:cNvSpPr>
            <a:spLocks noGrp="1"/>
          </p:cNvSpPr>
          <p:nvPr>
            <p:ph type="dt" sz="half" idx="10"/>
          </p:nvPr>
        </p:nvSpPr>
        <p:spPr/>
        <p:txBody>
          <a:bodyPr/>
          <a:lstStyle/>
          <a:p>
            <a:pPr>
              <a:defRPr/>
            </a:pPr>
            <a:fld id="{66C911BA-6CD1-4AA3-A6A2-F059104610D0}"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7033C-EBDA-4900-BD98-9D98493C9A92}"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title"/>
          </p:nvPr>
        </p:nvSpPr>
        <p:spPr>
          <a:xfrm>
            <a:off x="2351089" y="-100013"/>
            <a:ext cx="7793037" cy="795338"/>
          </a:xfrm>
          <a:noFill/>
        </p:spPr>
        <p:txBody>
          <a:bodyPr/>
          <a:lstStyle/>
          <a:p>
            <a:r>
              <a:rPr lang="zh-CN" altLang="en-US" sz="3600"/>
              <a:t>用户定义函数概述</a:t>
            </a:r>
            <a:r>
              <a:rPr lang="en-US" altLang="zh-CN" sz="3600"/>
              <a:t>(4) </a:t>
            </a:r>
            <a:endParaRPr lang="en-US" altLang="zh-CN" sz="3600"/>
          </a:p>
        </p:txBody>
      </p:sp>
      <p:sp>
        <p:nvSpPr>
          <p:cNvPr id="60420" name="Rectangle 2"/>
          <p:cNvSpPr>
            <a:spLocks noGrp="1" noChangeArrowheads="1"/>
          </p:cNvSpPr>
          <p:nvPr>
            <p:ph idx="1"/>
          </p:nvPr>
        </p:nvSpPr>
        <p:spPr>
          <a:xfrm>
            <a:off x="812482" y="695325"/>
            <a:ext cx="10846117" cy="5805487"/>
          </a:xfrm>
        </p:spPr>
        <p:txBody>
          <a:bodyPr rtlCol="0">
            <a:normAutofit fontScale="97500"/>
          </a:bodyPr>
          <a:lstStyle/>
          <a:p>
            <a:pPr indent="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2000" dirty="0">
                <a:solidFill>
                  <a:srgbClr val="148BD4"/>
                </a:solidFill>
              </a:rPr>
              <a:t>创建内联表值型函数</a:t>
            </a:r>
            <a:endParaRPr lang="zh-CN" altLang="en-US" sz="2000" dirty="0">
              <a:solidFill>
                <a:srgbClr val="0000CC"/>
              </a:solidFill>
            </a:endParaRPr>
          </a:p>
          <a:p>
            <a:pPr indent="0" fontAlgn="auto">
              <a:lnSpc>
                <a:spcPct val="150000"/>
              </a:lnSpc>
              <a:spcBef>
                <a:spcPts val="0"/>
              </a:spcBef>
              <a:buNone/>
              <a:defRPr/>
            </a:pPr>
            <a:r>
              <a:rPr lang="zh-CN" altLang="en-US" sz="2000" dirty="0"/>
              <a:t>    对于内联表值型函数，没有函数主体，表是单个</a:t>
            </a:r>
            <a:r>
              <a:rPr lang="en-US" altLang="zh-CN" sz="2000" dirty="0"/>
              <a:t>SELECT </a:t>
            </a:r>
            <a:r>
              <a:rPr lang="zh-CN" altLang="en-US" sz="2000" dirty="0"/>
              <a:t>语句的结果集，同时也返回</a:t>
            </a:r>
            <a:r>
              <a:rPr lang="en-US" altLang="zh-CN" sz="2000" dirty="0"/>
              <a:t>TABLE</a:t>
            </a:r>
            <a:r>
              <a:rPr lang="zh-CN" altLang="en-US" sz="2000" dirty="0"/>
              <a:t>数据类型。</a:t>
            </a:r>
            <a:endParaRPr lang="zh-CN" altLang="en-US" sz="2000" dirty="0">
              <a:solidFill>
                <a:srgbClr val="E24747"/>
              </a:solidFill>
            </a:endParaRPr>
          </a:p>
          <a:p>
            <a:pPr indent="0" fontAlgn="auto">
              <a:lnSpc>
                <a:spcPct val="150000"/>
              </a:lnSpc>
              <a:spcBef>
                <a:spcPts val="0"/>
              </a:spcBef>
              <a:buNone/>
              <a:defRPr/>
            </a:pPr>
            <a:r>
              <a:rPr lang="en-US" altLang="zh-CN" sz="2000" dirty="0">
                <a:solidFill>
                  <a:srgbClr val="E24747"/>
                </a:solidFill>
              </a:rPr>
              <a:t>CREATE FUNCTION</a:t>
            </a:r>
            <a:r>
              <a:rPr lang="en-US" altLang="zh-CN" sz="2000" dirty="0">
                <a:solidFill>
                  <a:srgbClr val="006600"/>
                </a:solidFill>
              </a:rPr>
              <a:t> &lt;</a:t>
            </a:r>
            <a:r>
              <a:rPr lang="zh-CN" altLang="en-US" sz="2000" dirty="0">
                <a:solidFill>
                  <a:srgbClr val="006600"/>
                </a:solidFill>
              </a:rPr>
              <a:t>函数名</a:t>
            </a:r>
            <a:r>
              <a:rPr lang="en-US" altLang="zh-CN" sz="2000" dirty="0">
                <a:solidFill>
                  <a:srgbClr val="006600"/>
                </a:solidFill>
              </a:rPr>
              <a:t>&gt;</a:t>
            </a:r>
            <a:endParaRPr lang="en-US" altLang="zh-CN" sz="2000" dirty="0">
              <a:solidFill>
                <a:srgbClr val="006600"/>
              </a:solidFill>
            </a:endParaRPr>
          </a:p>
          <a:p>
            <a:pPr indent="0" fontAlgn="auto">
              <a:lnSpc>
                <a:spcPct val="150000"/>
              </a:lnSpc>
              <a:spcBef>
                <a:spcPts val="0"/>
              </a:spcBef>
              <a:buNone/>
              <a:defRPr/>
            </a:pPr>
            <a:r>
              <a:rPr lang="en-US" altLang="zh-CN" sz="2000" dirty="0">
                <a:solidFill>
                  <a:srgbClr val="006600"/>
                </a:solidFill>
              </a:rPr>
              <a:t>([&lt;@</a:t>
            </a:r>
            <a:r>
              <a:rPr lang="zh-CN" altLang="en-US" sz="2000" dirty="0">
                <a:solidFill>
                  <a:srgbClr val="006600"/>
                </a:solidFill>
              </a:rPr>
              <a:t>形参名</a:t>
            </a:r>
            <a:r>
              <a:rPr lang="en-US" altLang="zh-CN" sz="2000" dirty="0">
                <a:solidFill>
                  <a:srgbClr val="006600"/>
                </a:solidFill>
              </a:rPr>
              <a:t>&gt; &lt;</a:t>
            </a:r>
            <a:r>
              <a:rPr lang="zh-CN" altLang="en-US" sz="2000" dirty="0">
                <a:solidFill>
                  <a:srgbClr val="006600"/>
                </a:solidFill>
              </a:rPr>
              <a:t>数据类型</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endParaRPr lang="en-US" altLang="zh-CN" sz="2000" dirty="0">
              <a:solidFill>
                <a:srgbClr val="006600"/>
              </a:solidFill>
            </a:endParaRPr>
          </a:p>
          <a:p>
            <a:pPr indent="0" fontAlgn="auto">
              <a:lnSpc>
                <a:spcPct val="150000"/>
              </a:lnSpc>
              <a:spcBef>
                <a:spcPts val="0"/>
              </a:spcBef>
              <a:buNone/>
              <a:defRPr/>
            </a:pPr>
            <a:r>
              <a:rPr lang="en-US" altLang="zh-CN" sz="2000" b="1" dirty="0">
                <a:solidFill>
                  <a:srgbClr val="E24747"/>
                </a:solidFill>
              </a:rPr>
              <a:t>RETURNS TABLE</a:t>
            </a:r>
            <a:endParaRPr lang="en-US" altLang="zh-CN" sz="2000" b="1" dirty="0">
              <a:solidFill>
                <a:srgbClr val="E24747"/>
              </a:solidFill>
            </a:endParaRPr>
          </a:p>
          <a:p>
            <a:pPr indent="0" fontAlgn="auto">
              <a:lnSpc>
                <a:spcPct val="150000"/>
              </a:lnSpc>
              <a:spcBef>
                <a:spcPts val="0"/>
              </a:spcBef>
              <a:buNone/>
              <a:defRPr/>
            </a:pPr>
            <a:r>
              <a:rPr lang="en-US" altLang="zh-CN" sz="2000" dirty="0">
                <a:solidFill>
                  <a:srgbClr val="E24747"/>
                </a:solidFill>
              </a:rPr>
              <a:t>[AS]</a:t>
            </a:r>
            <a:endParaRPr lang="en-US" altLang="zh-CN" sz="2000" dirty="0">
              <a:solidFill>
                <a:srgbClr val="E24747"/>
              </a:solidFill>
            </a:endParaRPr>
          </a:p>
          <a:p>
            <a:pPr indent="0" fontAlgn="auto">
              <a:lnSpc>
                <a:spcPct val="150000"/>
              </a:lnSpc>
              <a:spcBef>
                <a:spcPts val="0"/>
              </a:spcBef>
              <a:buNone/>
              <a:defRPr/>
            </a:pPr>
            <a:r>
              <a:rPr lang="en-US" altLang="zh-CN" sz="2000" dirty="0">
                <a:solidFill>
                  <a:srgbClr val="E24747"/>
                </a:solidFill>
              </a:rPr>
              <a:t>   </a:t>
            </a:r>
            <a:r>
              <a:rPr lang="en-US" altLang="zh-CN" sz="2000" b="1" dirty="0">
                <a:solidFill>
                  <a:srgbClr val="E24747"/>
                </a:solidFill>
              </a:rPr>
              <a:t>RETURN</a:t>
            </a:r>
            <a:r>
              <a:rPr lang="en-US" altLang="zh-CN" sz="2000" dirty="0">
                <a:solidFill>
                  <a:srgbClr val="E24747"/>
                </a:solidFill>
              </a:rPr>
              <a:t>(SELECT </a:t>
            </a:r>
            <a:r>
              <a:rPr lang="en-US" altLang="zh-CN" sz="2000" dirty="0">
                <a:solidFill>
                  <a:srgbClr val="006600"/>
                </a:solidFill>
              </a:rPr>
              <a:t>&lt;</a:t>
            </a:r>
            <a:r>
              <a:rPr lang="zh-CN" altLang="en-US" sz="2000" dirty="0">
                <a:solidFill>
                  <a:srgbClr val="006600"/>
                </a:solidFill>
              </a:rPr>
              <a:t>查询语句</a:t>
            </a:r>
            <a:r>
              <a:rPr lang="en-US" altLang="zh-CN" sz="2000" dirty="0">
                <a:solidFill>
                  <a:srgbClr val="006600"/>
                </a:solidFill>
              </a:rPr>
              <a:t>&gt;)</a:t>
            </a:r>
            <a:endParaRPr lang="en-US" altLang="zh-CN" sz="2000" dirty="0">
              <a:solidFill>
                <a:srgbClr val="006600"/>
              </a:solidFill>
            </a:endParaRPr>
          </a:p>
          <a:p>
            <a:pPr lvl="1" indent="0" fontAlgn="auto">
              <a:lnSpc>
                <a:spcPct val="150000"/>
              </a:lnSpc>
              <a:spcBef>
                <a:spcPts val="0"/>
              </a:spcBef>
              <a:defRPr/>
            </a:pPr>
            <a:r>
              <a:rPr lang="en-US" altLang="zh-CN" sz="2000" dirty="0">
                <a:solidFill>
                  <a:srgbClr val="660066"/>
                </a:solidFill>
              </a:rPr>
              <a:t>RETURNS TABLE</a:t>
            </a:r>
            <a:r>
              <a:rPr lang="zh-CN" altLang="en-US" sz="2000" dirty="0"/>
              <a:t>子句说明返回值是一个表。</a:t>
            </a:r>
            <a:endParaRPr lang="zh-CN" altLang="en-US" sz="2000" dirty="0"/>
          </a:p>
          <a:p>
            <a:pPr lvl="1" indent="0" fontAlgn="auto">
              <a:lnSpc>
                <a:spcPct val="150000"/>
              </a:lnSpc>
              <a:spcBef>
                <a:spcPts val="0"/>
              </a:spcBef>
              <a:defRPr/>
            </a:pPr>
            <a:r>
              <a:rPr lang="en-US" altLang="zh-CN" sz="2000" dirty="0">
                <a:solidFill>
                  <a:srgbClr val="660066"/>
                </a:solidFill>
              </a:rPr>
              <a:t>RETURN</a:t>
            </a:r>
            <a:r>
              <a:rPr lang="zh-CN" altLang="en-US" sz="2000" dirty="0"/>
              <a:t>子句中的</a:t>
            </a:r>
            <a:r>
              <a:rPr lang="en-US" altLang="zh-CN" sz="2000" dirty="0"/>
              <a:t>SELECT</a:t>
            </a:r>
            <a:r>
              <a:rPr lang="zh-CN" altLang="en-US" sz="2000" dirty="0"/>
              <a:t>语句是返回表中的数据。</a:t>
            </a:r>
            <a:endParaRPr lang="zh-CN" altLang="en-US" sz="2000" dirty="0"/>
          </a:p>
        </p:txBody>
      </p:sp>
      <p:sp>
        <p:nvSpPr>
          <p:cNvPr id="4" name="日期占位符 3"/>
          <p:cNvSpPr>
            <a:spLocks noGrp="1"/>
          </p:cNvSpPr>
          <p:nvPr>
            <p:ph type="dt" sz="half" idx="10"/>
          </p:nvPr>
        </p:nvSpPr>
        <p:spPr/>
        <p:txBody>
          <a:bodyPr/>
          <a:lstStyle/>
          <a:p>
            <a:pPr>
              <a:defRPr/>
            </a:pPr>
            <a:fld id="{543908E6-BB68-479F-9310-A1A9CF328638}"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70D7FA-9CD5-4BE4-9F06-1A28BAD3E2A4}"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xfrm>
            <a:off x="1981200" y="-26988"/>
            <a:ext cx="8153400" cy="731838"/>
          </a:xfrm>
          <a:noFill/>
        </p:spPr>
        <p:txBody>
          <a:bodyPr>
            <a:normAutofit/>
          </a:bodyPr>
          <a:lstStyle/>
          <a:p>
            <a:r>
              <a:rPr lang="zh-CN" altLang="en-US" sz="3600"/>
              <a:t>用户定义函数概述</a:t>
            </a:r>
            <a:r>
              <a:rPr lang="en-US" altLang="zh-CN" sz="3600"/>
              <a:t>(5) </a:t>
            </a:r>
            <a:endParaRPr lang="en-US" altLang="zh-CN" sz="3600"/>
          </a:p>
        </p:txBody>
      </p:sp>
      <p:sp>
        <p:nvSpPr>
          <p:cNvPr id="61444" name="Rectangle 2"/>
          <p:cNvSpPr>
            <a:spLocks noGrp="1" noChangeArrowheads="1"/>
          </p:cNvSpPr>
          <p:nvPr>
            <p:ph idx="1"/>
          </p:nvPr>
        </p:nvSpPr>
        <p:spPr>
          <a:xfrm>
            <a:off x="896031" y="704850"/>
            <a:ext cx="10936740" cy="4392612"/>
          </a:xfrm>
        </p:spPr>
        <p:txBody>
          <a:bodyPr rtlCol="0">
            <a:noAutofit/>
          </a:bodyPr>
          <a:lstStyle/>
          <a:p>
            <a:pPr indent="0" fontAlgn="auto">
              <a:lnSpc>
                <a:spcPct val="150000"/>
              </a:lnSpc>
              <a:spcBef>
                <a:spcPts val="0"/>
              </a:spcBef>
              <a:buNone/>
              <a:defRPr/>
            </a:pPr>
            <a:r>
              <a:rPr lang="zh-CN" altLang="en-US" sz="2000" dirty="0">
                <a:solidFill>
                  <a:srgbClr val="006600"/>
                </a:solidFill>
              </a:rPr>
              <a:t>例</a:t>
            </a:r>
            <a:r>
              <a:rPr lang="en-US" altLang="zh-CN" sz="2000" dirty="0">
                <a:solidFill>
                  <a:srgbClr val="006600"/>
                </a:solidFill>
              </a:rPr>
              <a:t>8.30</a:t>
            </a:r>
            <a:r>
              <a:rPr lang="en-US" altLang="zh-CN" sz="2000" dirty="0"/>
              <a:t>  </a:t>
            </a:r>
            <a:r>
              <a:rPr lang="zh-CN" altLang="en-US" sz="2000" dirty="0"/>
              <a:t>在教学管理数据库中，定义函数</a:t>
            </a:r>
            <a:r>
              <a:rPr lang="en-US" altLang="zh-CN" sz="2000" dirty="0"/>
              <a:t>S_CNO</a:t>
            </a:r>
            <a:r>
              <a:rPr lang="zh-CN" altLang="en-US" sz="2000" dirty="0"/>
              <a:t>，当给定一个学生的学号，返回该学生所学的所有课程名。</a:t>
            </a:r>
            <a:endParaRPr lang="zh-CN" altLang="en-US" sz="2000" dirty="0"/>
          </a:p>
          <a:p>
            <a:pPr indent="0" fontAlgn="auto">
              <a:lnSpc>
                <a:spcPct val="150000"/>
              </a:lnSpc>
              <a:spcBef>
                <a:spcPts val="0"/>
              </a:spcBef>
              <a:buNone/>
              <a:defRPr/>
            </a:pPr>
            <a:r>
              <a:rPr lang="en-US" altLang="zh-CN" sz="2000" dirty="0"/>
              <a:t>USE JXGL</a:t>
            </a:r>
            <a:endParaRPr lang="en-US" altLang="zh-CN" sz="2000" dirty="0"/>
          </a:p>
          <a:p>
            <a:pPr indent="0" fontAlgn="auto">
              <a:lnSpc>
                <a:spcPct val="150000"/>
              </a:lnSpc>
              <a:spcBef>
                <a:spcPts val="0"/>
              </a:spcBef>
              <a:buNone/>
              <a:defRPr/>
            </a:pPr>
            <a:r>
              <a:rPr lang="en-US" altLang="zh-CN" sz="2000" dirty="0"/>
              <a:t>GO</a:t>
            </a:r>
            <a:endParaRPr lang="en-US" altLang="zh-CN" sz="2000" dirty="0"/>
          </a:p>
          <a:p>
            <a:pPr indent="0" fontAlgn="auto">
              <a:lnSpc>
                <a:spcPct val="150000"/>
              </a:lnSpc>
              <a:spcBef>
                <a:spcPts val="0"/>
              </a:spcBef>
              <a:buNone/>
              <a:defRPr/>
            </a:pPr>
            <a:r>
              <a:rPr lang="en-US" altLang="zh-CN" sz="2000" dirty="0"/>
              <a:t>CREATE FUNCTION S_CNAME</a:t>
            </a:r>
            <a:endParaRPr lang="en-US" altLang="zh-CN" sz="2000" dirty="0"/>
          </a:p>
          <a:p>
            <a:pPr indent="0" fontAlgn="auto">
              <a:lnSpc>
                <a:spcPct val="150000"/>
              </a:lnSpc>
              <a:spcBef>
                <a:spcPts val="0"/>
              </a:spcBef>
              <a:buNone/>
              <a:defRPr/>
            </a:pPr>
            <a:r>
              <a:rPr lang="en-US" altLang="zh-CN" sz="2000" dirty="0"/>
              <a:t>(@S_NO CHAR(8)) </a:t>
            </a:r>
            <a:endParaRPr lang="en-US" altLang="zh-CN" sz="2000" dirty="0"/>
          </a:p>
          <a:p>
            <a:pPr indent="0" fontAlgn="auto">
              <a:lnSpc>
                <a:spcPct val="150000"/>
              </a:lnSpc>
              <a:spcBef>
                <a:spcPts val="0"/>
              </a:spcBef>
              <a:buNone/>
              <a:defRPr/>
            </a:pPr>
            <a:r>
              <a:rPr lang="en-US" altLang="zh-CN" sz="2000" b="1" dirty="0">
                <a:solidFill>
                  <a:srgbClr val="FF0000"/>
                </a:solidFill>
              </a:rPr>
              <a:t>RETURNS TABLE</a:t>
            </a:r>
            <a:endParaRPr lang="en-US" altLang="zh-CN" sz="2000" b="1" dirty="0">
              <a:solidFill>
                <a:srgbClr val="FF0000"/>
              </a:solidFill>
            </a:endParaRPr>
          </a:p>
          <a:p>
            <a:pPr indent="0" fontAlgn="auto">
              <a:lnSpc>
                <a:spcPct val="150000"/>
              </a:lnSpc>
              <a:spcBef>
                <a:spcPts val="0"/>
              </a:spcBef>
              <a:buNone/>
              <a:defRPr/>
            </a:pPr>
            <a:r>
              <a:rPr lang="en-US" altLang="zh-CN" sz="2000" dirty="0"/>
              <a:t>AS</a:t>
            </a:r>
            <a:endParaRPr lang="en-US" altLang="zh-CN" sz="2000" dirty="0"/>
          </a:p>
          <a:p>
            <a:pPr indent="0" fontAlgn="auto">
              <a:lnSpc>
                <a:spcPct val="150000"/>
              </a:lnSpc>
              <a:spcBef>
                <a:spcPts val="0"/>
              </a:spcBef>
              <a:buNone/>
              <a:defRPr/>
            </a:pPr>
            <a:r>
              <a:rPr lang="en-US" altLang="zh-CN" sz="2000" b="1" dirty="0">
                <a:solidFill>
                  <a:srgbClr val="FF0000"/>
                </a:solidFill>
              </a:rPr>
              <a:t>      RETURN</a:t>
            </a:r>
            <a:r>
              <a:rPr lang="en-US" altLang="zh-CN" sz="2000" dirty="0"/>
              <a:t>(SELECT SNO,CNAME FROM SC JOIN C ON SC.CNO=C.CNO AND SNO=@S_NO)</a:t>
            </a:r>
            <a:endParaRPr lang="en-US" altLang="zh-CN" sz="2000" dirty="0"/>
          </a:p>
          <a:p>
            <a:pPr indent="0" fontAlgn="auto">
              <a:lnSpc>
                <a:spcPct val="150000"/>
              </a:lnSpc>
              <a:spcBef>
                <a:spcPts val="0"/>
              </a:spcBef>
              <a:buNone/>
              <a:defRPr/>
            </a:pPr>
            <a:r>
              <a:rPr lang="en-US" altLang="zh-CN" sz="2000" dirty="0"/>
              <a:t>GO</a:t>
            </a:r>
            <a:endParaRPr lang="en-US" altLang="zh-CN" sz="2000" dirty="0"/>
          </a:p>
        </p:txBody>
      </p:sp>
      <p:sp>
        <p:nvSpPr>
          <p:cNvPr id="4" name="日期占位符 3"/>
          <p:cNvSpPr>
            <a:spLocks noGrp="1"/>
          </p:cNvSpPr>
          <p:nvPr>
            <p:ph type="dt" sz="half" idx="10"/>
          </p:nvPr>
        </p:nvSpPr>
        <p:spPr/>
        <p:txBody>
          <a:bodyPr/>
          <a:lstStyle/>
          <a:p>
            <a:pPr>
              <a:defRPr/>
            </a:pPr>
            <a:fld id="{CD85CCC6-DAD7-41B1-BB6C-F42F79AD41B7}"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50E581-9787-4350-9AF3-12CA9F33B4D8}"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47875" y="0"/>
            <a:ext cx="8153400" cy="731838"/>
          </a:xfrm>
        </p:spPr>
        <p:txBody>
          <a:bodyPr/>
          <a:lstStyle/>
          <a:p>
            <a:r>
              <a:rPr lang="zh-CN" altLang="en-US" sz="3600"/>
              <a:t>存储过程概述</a:t>
            </a:r>
            <a:r>
              <a:rPr lang="en-US" altLang="zh-CN" sz="3600"/>
              <a:t>(4)</a:t>
            </a:r>
            <a:endParaRPr lang="en-US" altLang="zh-CN" sz="3600"/>
          </a:p>
        </p:txBody>
      </p:sp>
      <p:sp>
        <p:nvSpPr>
          <p:cNvPr id="8197" name="Rectangle 3"/>
          <p:cNvSpPr>
            <a:spLocks noGrp="1" noChangeArrowheads="1"/>
          </p:cNvSpPr>
          <p:nvPr>
            <p:ph idx="1"/>
          </p:nvPr>
        </p:nvSpPr>
        <p:spPr>
          <a:xfrm>
            <a:off x="1920558" y="732156"/>
            <a:ext cx="8280400" cy="2016125"/>
          </a:xfrm>
        </p:spPr>
        <p:txBody>
          <a:bodyPr rtlCol="0">
            <a:normAutofit fontScale="45000" lnSpcReduction="20000"/>
          </a:bodyPr>
          <a:lstStyle/>
          <a:p>
            <a:pPr indent="457200" fontAlgn="auto">
              <a:lnSpc>
                <a:spcPct val="150000"/>
              </a:lnSpc>
              <a:spcBef>
                <a:spcPts val="0"/>
              </a:spcBef>
              <a:buNone/>
              <a:defRPr/>
            </a:pPr>
            <a:r>
              <a:rPr lang="zh-CN" altLang="en-US" dirty="0">
                <a:solidFill>
                  <a:srgbClr val="148BD4"/>
                </a:solidFill>
              </a:rPr>
              <a:t>例</a:t>
            </a:r>
            <a:r>
              <a:rPr lang="en-US" altLang="zh-CN" dirty="0">
                <a:solidFill>
                  <a:srgbClr val="148BD4"/>
                </a:solidFill>
              </a:rPr>
              <a:t>  </a:t>
            </a:r>
            <a:r>
              <a:rPr lang="zh-CN" altLang="en-US" noProof="1"/>
              <a:t>查看数据库文件</a:t>
            </a:r>
            <a:endParaRPr lang="zh-CN" altLang="en-US" noProof="1"/>
          </a:p>
          <a:p>
            <a:pPr indent="457200" fontAlgn="auto">
              <a:lnSpc>
                <a:spcPct val="150000"/>
              </a:lnSpc>
              <a:spcBef>
                <a:spcPts val="0"/>
              </a:spcBef>
              <a:buNone/>
              <a:defRPr/>
            </a:pPr>
            <a:r>
              <a:rPr lang="en-US" altLang="zh-CN" noProof="1"/>
              <a:t>use JXGL</a:t>
            </a:r>
            <a:endParaRPr lang="en-US" altLang="zh-CN" noProof="1"/>
          </a:p>
          <a:p>
            <a:pPr indent="457200" fontAlgn="auto">
              <a:lnSpc>
                <a:spcPct val="150000"/>
              </a:lnSpc>
              <a:spcBef>
                <a:spcPts val="0"/>
              </a:spcBef>
              <a:buNone/>
              <a:defRPr/>
            </a:pPr>
            <a:r>
              <a:rPr lang="en-US" altLang="zh-CN" noProof="1"/>
              <a:t>go </a:t>
            </a:r>
            <a:endParaRPr lang="en-US" altLang="zh-CN" noProof="1"/>
          </a:p>
          <a:p>
            <a:pPr indent="457200" fontAlgn="auto">
              <a:lnSpc>
                <a:spcPct val="150000"/>
              </a:lnSpc>
              <a:spcBef>
                <a:spcPts val="0"/>
              </a:spcBef>
              <a:buNone/>
              <a:defRPr/>
            </a:pPr>
            <a:r>
              <a:rPr lang="en-US" altLang="zh-CN" noProof="1"/>
              <a:t>sp_helpfile </a:t>
            </a:r>
            <a:endParaRPr lang="en-US" altLang="zh-CN" noProof="1"/>
          </a:p>
          <a:p>
            <a:pPr indent="457200" fontAlgn="auto">
              <a:lnSpc>
                <a:spcPct val="150000"/>
              </a:lnSpc>
              <a:spcBef>
                <a:spcPts val="0"/>
              </a:spcBef>
              <a:buNone/>
              <a:defRPr/>
            </a:pPr>
            <a:r>
              <a:rPr lang="en-US" altLang="zh-CN" noProof="1"/>
              <a:t>go</a:t>
            </a:r>
            <a:endParaRPr lang="en-US" altLang="zh-CN" dirty="0"/>
          </a:p>
        </p:txBody>
      </p:sp>
      <p:sp>
        <p:nvSpPr>
          <p:cNvPr id="6" name="日期占位符 3"/>
          <p:cNvSpPr>
            <a:spLocks noGrp="1"/>
          </p:cNvSpPr>
          <p:nvPr>
            <p:ph type="dt" sz="half" idx="10"/>
          </p:nvPr>
        </p:nvSpPr>
        <p:spPr/>
        <p:txBody>
          <a:bodyPr/>
          <a:lstStyle/>
          <a:p>
            <a:pPr>
              <a:defRPr/>
            </a:pPr>
            <a:fld id="{3F52732F-145B-4448-9EE9-3E473AA3FE8F}" type="datetime1">
              <a:rPr lang="zh-CN" altLang="en-US"/>
            </a:fld>
            <a:endParaRPr lang="en-US" altLang="zh-CN"/>
          </a:p>
        </p:txBody>
      </p:sp>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98B014-F2A5-4FF4-967E-3DC197D84203}"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355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7875" y="2747963"/>
            <a:ext cx="817245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5"/>
          <p:cNvSpPr>
            <a:spLocks noChangeArrowheads="1"/>
          </p:cNvSpPr>
          <p:nvPr/>
        </p:nvSpPr>
        <p:spPr bwMode="auto">
          <a:xfrm>
            <a:off x="2047558" y="4339909"/>
            <a:ext cx="82804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defRPr>
                <a:solidFill>
                  <a:schemeClr val="tx1"/>
                </a:solidFill>
                <a:latin typeface="Arial" panose="020B0604020202020204" pitchFamily="34" charset="0"/>
                <a:ea typeface="宋体" panose="02010600030101010101" pitchFamily="2" charset="-122"/>
              </a:defRPr>
            </a:lvl1pPr>
            <a:lvl2pPr marL="552450" indent="314325" eaLnBrk="0" hangingPunct="0">
              <a:defRPr>
                <a:solidFill>
                  <a:schemeClr val="tx1"/>
                </a:solidFill>
                <a:latin typeface="Arial" panose="020B0604020202020204" pitchFamily="34" charset="0"/>
                <a:ea typeface="宋体" panose="02010600030101010101" pitchFamily="2" charset="-122"/>
              </a:defRPr>
            </a:lvl2pPr>
            <a:lvl3pPr marL="1046480" indent="354330" eaLnBrk="0" hangingPunct="0">
              <a:defRPr>
                <a:solidFill>
                  <a:schemeClr val="tx1"/>
                </a:solidFill>
                <a:latin typeface="Arial" panose="020B0604020202020204" pitchFamily="34" charset="0"/>
                <a:ea typeface="宋体" panose="02010600030101010101" pitchFamily="2" charset="-122"/>
              </a:defRPr>
            </a:lvl3pPr>
            <a:lvl4pPr marL="1579880" indent="307975" eaLnBrk="0" hangingPunct="0">
              <a:defRPr>
                <a:solidFill>
                  <a:schemeClr val="tx1"/>
                </a:solidFill>
                <a:latin typeface="Arial" panose="020B0604020202020204" pitchFamily="34" charset="0"/>
                <a:ea typeface="宋体" panose="02010600030101010101" pitchFamily="2" charset="-122"/>
              </a:defRPr>
            </a:lvl4pPr>
            <a:lvl5pPr marL="2066925" indent="400050" eaLnBrk="0" hangingPunct="0">
              <a:defRPr>
                <a:solidFill>
                  <a:schemeClr val="tx1"/>
                </a:solidFill>
                <a:latin typeface="Arial" panose="020B0604020202020204" pitchFamily="34" charset="0"/>
                <a:ea typeface="宋体" panose="02010600030101010101" pitchFamily="2" charset="-122"/>
              </a:defRPr>
            </a:lvl5pPr>
            <a:lvl6pPr marL="25241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813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85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957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buClr>
                <a:schemeClr val="folHlink"/>
              </a:buClr>
              <a:buSzPct val="60000"/>
              <a:buFont typeface="Wingdings" panose="05000000000000000000" pitchFamily="2" charset="2"/>
              <a:buNone/>
            </a:pPr>
            <a:r>
              <a:rPr lang="zh-CN" altLang="en-US" sz="2000" dirty="0">
                <a:solidFill>
                  <a:srgbClr val="148BD4"/>
                </a:solidFill>
                <a:latin typeface="Times New Roman" panose="02020603050405020304" pitchFamily="18" charset="0"/>
                <a:cs typeface="Times New Roman" panose="02020603050405020304" pitchFamily="18" charset="0"/>
              </a:rPr>
              <a:t>例</a:t>
            </a:r>
            <a:r>
              <a:rPr lang="zh-CN" altLang="en-US" sz="2000" dirty="0">
                <a:solidFill>
                  <a:srgbClr val="006600"/>
                </a:solidFill>
                <a:latin typeface="Times New Roman" panose="02020603050405020304" pitchFamily="18" charset="0"/>
                <a:cs typeface="Times New Roman" panose="02020603050405020304" pitchFamily="18" charset="0"/>
              </a:rPr>
              <a:t> </a:t>
            </a:r>
            <a:r>
              <a:rPr lang="en-US" altLang="zh-CN" sz="2000" dirty="0">
                <a:solidFill>
                  <a:srgbClr val="006600"/>
                </a:solidFill>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查看数据库对象的相关信息</a:t>
            </a:r>
            <a:endParaRPr lang="en-US" altLang="zh-CN" sz="2000" dirty="0">
              <a:latin typeface="Times New Roman" panose="02020603050405020304" pitchFamily="18" charset="0"/>
              <a:cs typeface="Times New Roman" panose="02020603050405020304" pitchFamily="18" charset="0"/>
            </a:endParaRPr>
          </a:p>
          <a:p>
            <a:pPr eaLnBrk="1" fontAlgn="auto" hangingPunct="1">
              <a:lnSpc>
                <a:spcPct val="150000"/>
              </a:lnSpc>
              <a:buClr>
                <a:schemeClr val="folHlink"/>
              </a:buClr>
              <a:buSzPct val="6000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exec </a:t>
            </a:r>
            <a:r>
              <a:rPr lang="en-US" altLang="zh-CN" sz="2000" dirty="0" err="1">
                <a:latin typeface="Times New Roman" panose="02020603050405020304" pitchFamily="18" charset="0"/>
                <a:cs typeface="Times New Roman" panose="02020603050405020304" pitchFamily="18" charset="0"/>
              </a:rPr>
              <a:t>sp_databases</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查看数据库</a:t>
            </a:r>
            <a:br>
              <a:rPr lang="zh-CN" altLang="en-US" sz="2000" dirty="0">
                <a:latin typeface="Times New Roman" panose="02020603050405020304" pitchFamily="18" charset="0"/>
                <a:cs typeface="Times New Roman" panose="02020603050405020304" pitchFamily="18" charset="0"/>
              </a:rPr>
            </a:b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exec </a:t>
            </a:r>
            <a:r>
              <a:rPr lang="en-US" altLang="zh-CN" sz="2000" dirty="0" err="1">
                <a:latin typeface="Times New Roman" panose="02020603050405020304" pitchFamily="18" charset="0"/>
                <a:cs typeface="Times New Roman" panose="02020603050405020304" pitchFamily="18" charset="0"/>
              </a:rPr>
              <a:t>sp_tables</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查看表</a:t>
            </a:r>
            <a:br>
              <a:rPr lang="zh-CN" altLang="en-US" sz="2000" dirty="0">
                <a:latin typeface="Times New Roman" panose="02020603050405020304" pitchFamily="18" charset="0"/>
                <a:cs typeface="Times New Roman" panose="02020603050405020304" pitchFamily="18" charset="0"/>
              </a:rPr>
            </a:b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exec </a:t>
            </a:r>
            <a:r>
              <a:rPr lang="en-US" altLang="zh-CN" sz="2000" dirty="0" err="1">
                <a:latin typeface="Times New Roman" panose="02020603050405020304" pitchFamily="18" charset="0"/>
                <a:cs typeface="Times New Roman" panose="02020603050405020304" pitchFamily="18" charset="0"/>
              </a:rPr>
              <a:t>sp_columns</a:t>
            </a:r>
            <a:r>
              <a:rPr lang="en-US" altLang="zh-CN" sz="2000" dirty="0">
                <a:latin typeface="Times New Roman" panose="02020603050405020304" pitchFamily="18" charset="0"/>
                <a:cs typeface="Times New Roman" panose="02020603050405020304" pitchFamily="18" charset="0"/>
              </a:rPr>
              <a:t> student;      --</a:t>
            </a:r>
            <a:r>
              <a:rPr lang="zh-CN" altLang="en-US" sz="2000" dirty="0">
                <a:latin typeface="Times New Roman" panose="02020603050405020304" pitchFamily="18" charset="0"/>
                <a:cs typeface="Times New Roman" panose="02020603050405020304" pitchFamily="18" charset="0"/>
              </a:rPr>
              <a:t>查看列</a:t>
            </a:r>
            <a:br>
              <a:rPr lang="zh-CN" altLang="en-US"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p:checke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4"/>
          <p:cNvSpPr>
            <a:spLocks noGrp="1" noChangeArrowheads="1"/>
          </p:cNvSpPr>
          <p:nvPr>
            <p:ph type="title"/>
          </p:nvPr>
        </p:nvSpPr>
        <p:spPr>
          <a:xfrm>
            <a:off x="1981200" y="-39688"/>
            <a:ext cx="8153400" cy="731838"/>
          </a:xfrm>
        </p:spPr>
        <p:txBody>
          <a:bodyPr rtlCol="0">
            <a:normAutofit/>
          </a:bodyPr>
          <a:lstStyle/>
          <a:p>
            <a:pPr>
              <a:defRPr/>
            </a:pPr>
            <a:r>
              <a:rPr lang="zh-CN" altLang="en-US" sz="3600" dirty="0"/>
              <a:t>用户定义函数概述</a:t>
            </a:r>
            <a:r>
              <a:rPr lang="en-US" altLang="zh-CN" sz="3600" dirty="0"/>
              <a:t>(6) </a:t>
            </a:r>
            <a:endParaRPr lang="en-US" altLang="zh-CN" sz="3600" dirty="0"/>
          </a:p>
        </p:txBody>
      </p:sp>
      <p:sp>
        <p:nvSpPr>
          <p:cNvPr id="77827" name="Rectangle 3"/>
          <p:cNvSpPr>
            <a:spLocks noGrp="1" noChangeArrowheads="1"/>
          </p:cNvSpPr>
          <p:nvPr>
            <p:ph idx="1"/>
          </p:nvPr>
        </p:nvSpPr>
        <p:spPr>
          <a:xfrm>
            <a:off x="685800" y="808037"/>
            <a:ext cx="10972800" cy="4525963"/>
          </a:xfrm>
        </p:spPr>
        <p:txBody>
          <a:bodyPr>
            <a:normAutofit/>
          </a:bodyPr>
          <a:lstStyle/>
          <a:p>
            <a:pPr indent="0" fontAlgn="auto">
              <a:lnSpc>
                <a:spcPct val="150000"/>
              </a:lnSpc>
              <a:spcBef>
                <a:spcPts val="0"/>
              </a:spcBef>
              <a:buFont typeface="Wingdings" panose="05000000000000000000" pitchFamily="2" charset="2"/>
              <a:buNone/>
            </a:pPr>
            <a:r>
              <a:rPr lang="zh-CN" altLang="en-US" sz="2000" dirty="0"/>
              <a:t>因为内联表值型函数返回的是表变量，所以可以用</a:t>
            </a:r>
            <a:r>
              <a:rPr lang="en-US" altLang="zh-CN" sz="2000" b="1" dirty="0">
                <a:solidFill>
                  <a:srgbClr val="FF0000"/>
                </a:solidFill>
              </a:rPr>
              <a:t>SELECT</a:t>
            </a:r>
            <a:r>
              <a:rPr lang="zh-CN" altLang="en-US" sz="2000" dirty="0"/>
              <a:t>语句调用。</a:t>
            </a:r>
            <a:endParaRPr lang="zh-CN" altLang="en-US" sz="2000" dirty="0"/>
          </a:p>
          <a:p>
            <a:pPr indent="0"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8.31</a:t>
            </a:r>
            <a:r>
              <a:rPr lang="en-US" altLang="zh-CN" sz="2000" dirty="0"/>
              <a:t> </a:t>
            </a:r>
            <a:r>
              <a:rPr lang="zh-CN" altLang="en-US" sz="2000" dirty="0"/>
              <a:t>调用内联表值型函数</a:t>
            </a:r>
            <a:r>
              <a:rPr lang="en-US" altLang="zh-CN" sz="2000" dirty="0"/>
              <a:t>S_CNAME</a:t>
            </a:r>
            <a:r>
              <a:rPr lang="zh-CN" altLang="en-US" sz="2000" dirty="0"/>
              <a:t>，求得学号为</a:t>
            </a:r>
            <a:r>
              <a:rPr lang="zh-CN" altLang="en-US" sz="2000" dirty="0">
                <a:latin typeface="Arial" panose="020B0604020202020204" pitchFamily="34" charset="0"/>
              </a:rPr>
              <a:t>“</a:t>
            </a:r>
            <a:r>
              <a:rPr lang="en-US" altLang="zh-CN" sz="2000" dirty="0"/>
              <a:t>S6</a:t>
            </a:r>
            <a:r>
              <a:rPr lang="en-US" altLang="zh-CN" sz="2000" dirty="0">
                <a:latin typeface="Arial" panose="020B0604020202020204" pitchFamily="34" charset="0"/>
              </a:rPr>
              <a:t>”</a:t>
            </a:r>
            <a:r>
              <a:rPr lang="zh-CN" altLang="en-US" sz="2000" dirty="0"/>
              <a:t>的学生选修课的课程名。</a:t>
            </a:r>
            <a:endParaRPr lang="zh-CN" altLang="en-US" sz="2000" dirty="0"/>
          </a:p>
          <a:p>
            <a:pPr indent="0" fontAlgn="auto">
              <a:lnSpc>
                <a:spcPct val="150000"/>
              </a:lnSpc>
              <a:spcBef>
                <a:spcPts val="0"/>
              </a:spcBef>
              <a:buFont typeface="Wingdings" panose="05000000000000000000" pitchFamily="2" charset="2"/>
              <a:buNone/>
            </a:pPr>
            <a:r>
              <a:rPr lang="en-US" altLang="zh-CN" sz="2000" dirty="0"/>
              <a:t>USE JXGL</a:t>
            </a:r>
            <a:endParaRPr lang="en-US" altLang="zh-CN" sz="2000" dirty="0"/>
          </a:p>
          <a:p>
            <a:pPr indent="0" fontAlgn="auto">
              <a:lnSpc>
                <a:spcPct val="150000"/>
              </a:lnSpc>
              <a:spcBef>
                <a:spcPts val="0"/>
              </a:spcBef>
              <a:buFont typeface="Wingdings" panose="05000000000000000000" pitchFamily="2" charset="2"/>
              <a:buNone/>
            </a:pPr>
            <a:r>
              <a:rPr lang="en-US" altLang="zh-CN" sz="2000" dirty="0"/>
              <a:t>GO</a:t>
            </a:r>
            <a:endParaRPr lang="en-US" altLang="zh-CN" sz="2000" dirty="0"/>
          </a:p>
          <a:p>
            <a:pPr indent="0" fontAlgn="auto">
              <a:lnSpc>
                <a:spcPct val="150000"/>
              </a:lnSpc>
              <a:spcBef>
                <a:spcPts val="0"/>
              </a:spcBef>
              <a:buFont typeface="Wingdings" panose="05000000000000000000" pitchFamily="2" charset="2"/>
              <a:buNone/>
            </a:pPr>
            <a:r>
              <a:rPr lang="en-US" altLang="zh-CN" sz="2000" dirty="0"/>
              <a:t>SELECT * FROM S_CNAME('S6')</a:t>
            </a:r>
            <a:endParaRPr lang="en-US" altLang="zh-CN" sz="2000" dirty="0"/>
          </a:p>
          <a:p>
            <a:pPr indent="0" fontAlgn="auto">
              <a:lnSpc>
                <a:spcPct val="150000"/>
              </a:lnSpc>
              <a:spcBef>
                <a:spcPts val="0"/>
              </a:spcBef>
              <a:buFont typeface="Wingdings" panose="05000000000000000000" pitchFamily="2" charset="2"/>
              <a:buNone/>
            </a:pPr>
            <a:r>
              <a:rPr lang="en-US" altLang="zh-CN" sz="2000" dirty="0"/>
              <a:t>GO</a:t>
            </a:r>
            <a:endParaRPr lang="en-US" altLang="zh-CN" sz="2000" dirty="0"/>
          </a:p>
        </p:txBody>
      </p:sp>
      <p:sp>
        <p:nvSpPr>
          <p:cNvPr id="5" name="日期占位符 3"/>
          <p:cNvSpPr>
            <a:spLocks noGrp="1"/>
          </p:cNvSpPr>
          <p:nvPr>
            <p:ph type="dt" sz="half" idx="10"/>
          </p:nvPr>
        </p:nvSpPr>
        <p:spPr/>
        <p:txBody>
          <a:bodyPr/>
          <a:lstStyle/>
          <a:p>
            <a:pPr>
              <a:defRPr/>
            </a:pPr>
            <a:fld id="{00329FAC-C46C-4A10-BBE0-616DC1A16BA9}"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C7688E-F2EC-48CA-93F9-655B6A736992}"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7783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1640" y="2874056"/>
            <a:ext cx="31972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ircl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title"/>
          </p:nvPr>
        </p:nvSpPr>
        <p:spPr>
          <a:xfrm>
            <a:off x="1981200" y="-100013"/>
            <a:ext cx="8153400" cy="731838"/>
          </a:xfrm>
        </p:spPr>
        <p:txBody>
          <a:bodyPr rtlCol="0">
            <a:normAutofit/>
          </a:bodyPr>
          <a:lstStyle/>
          <a:p>
            <a:pPr>
              <a:defRPr/>
            </a:pPr>
            <a:r>
              <a:rPr lang="zh-CN" altLang="en-US" sz="3600" dirty="0"/>
              <a:t>用户定义函数概述</a:t>
            </a:r>
            <a:r>
              <a:rPr lang="en-US" altLang="zh-CN" sz="3600" dirty="0"/>
              <a:t>(7) </a:t>
            </a:r>
            <a:endParaRPr lang="en-US" altLang="zh-CN" sz="3600" dirty="0"/>
          </a:p>
        </p:txBody>
      </p:sp>
      <p:sp>
        <p:nvSpPr>
          <p:cNvPr id="63492" name="Rectangle 2"/>
          <p:cNvSpPr>
            <a:spLocks noGrp="1" noChangeArrowheads="1"/>
          </p:cNvSpPr>
          <p:nvPr>
            <p:ph idx="1"/>
          </p:nvPr>
        </p:nvSpPr>
        <p:spPr>
          <a:xfrm>
            <a:off x="852805" y="544196"/>
            <a:ext cx="10936424" cy="5899785"/>
          </a:xfrm>
        </p:spPr>
        <p:txBody>
          <a:bodyPr rtlCol="0">
            <a:noAutofit/>
          </a:bodyPr>
          <a:lstStyle/>
          <a:p>
            <a:pPr indent="457200" fontAlgn="auto">
              <a:lnSpc>
                <a:spcPct val="150000"/>
              </a:lnSpc>
              <a:spcAft>
                <a:spcPct val="20000"/>
              </a:spcAft>
              <a:buClr>
                <a:schemeClr val="hlink"/>
              </a:buClr>
              <a:buSzPct val="95000"/>
              <a:buFont typeface="Wingdings" panose="05000000000000000000" pitchFamily="2" charset="2"/>
              <a:buChar char="v"/>
              <a:defRPr/>
            </a:pPr>
            <a:r>
              <a:rPr lang="zh-CN" altLang="en-US" sz="1800" dirty="0">
                <a:solidFill>
                  <a:srgbClr val="148BD4"/>
                </a:solidFill>
              </a:rPr>
              <a:t>创建多语句表值型函数</a:t>
            </a:r>
            <a:endParaRPr lang="zh-CN" altLang="en-US" sz="1800" dirty="0">
              <a:solidFill>
                <a:srgbClr val="0000CC"/>
              </a:solidFill>
            </a:endParaRPr>
          </a:p>
          <a:p>
            <a:pPr indent="457200" fontAlgn="auto">
              <a:lnSpc>
                <a:spcPct val="150000"/>
              </a:lnSpc>
              <a:buNone/>
              <a:defRPr/>
            </a:pPr>
            <a:r>
              <a:rPr lang="en-US" altLang="zh-CN" sz="1800" dirty="0"/>
              <a:t>RETURNS</a:t>
            </a:r>
            <a:r>
              <a:rPr lang="zh-CN" altLang="en-US" sz="1800" dirty="0"/>
              <a:t>指定</a:t>
            </a:r>
            <a:r>
              <a:rPr lang="en-US" altLang="zh-CN" sz="1800" dirty="0"/>
              <a:t>TABLE</a:t>
            </a:r>
            <a:r>
              <a:rPr lang="zh-CN" altLang="en-US" sz="1800" dirty="0"/>
              <a:t>作为返回的数据类型。创建多语句表值型函数的语句格式如下：</a:t>
            </a:r>
            <a:endParaRPr lang="zh-CN" altLang="en-US" sz="1800" dirty="0"/>
          </a:p>
          <a:p>
            <a:pPr indent="457200" fontAlgn="auto">
              <a:lnSpc>
                <a:spcPct val="150000"/>
              </a:lnSpc>
              <a:buNone/>
              <a:defRPr/>
            </a:pPr>
            <a:r>
              <a:rPr lang="en-US" altLang="zh-CN" sz="1800" dirty="0">
                <a:solidFill>
                  <a:srgbClr val="E24747"/>
                </a:solidFill>
              </a:rPr>
              <a:t>CREATE FUNCTION</a:t>
            </a:r>
            <a:r>
              <a:rPr lang="en-US" altLang="zh-CN" sz="1800" dirty="0">
                <a:solidFill>
                  <a:srgbClr val="006600"/>
                </a:solidFill>
              </a:rPr>
              <a:t> &lt;</a:t>
            </a:r>
            <a:r>
              <a:rPr lang="zh-CN" altLang="en-US" sz="1800" dirty="0">
                <a:solidFill>
                  <a:srgbClr val="006600"/>
                </a:solidFill>
              </a:rPr>
              <a:t>函数名</a:t>
            </a:r>
            <a:r>
              <a:rPr lang="en-US" altLang="zh-CN" sz="1800" dirty="0">
                <a:solidFill>
                  <a:srgbClr val="006600"/>
                </a:solidFill>
              </a:rPr>
              <a:t>&gt;</a:t>
            </a:r>
            <a:endParaRPr lang="en-US" altLang="zh-CN" sz="1800" dirty="0">
              <a:solidFill>
                <a:srgbClr val="006600"/>
              </a:solidFill>
            </a:endParaRPr>
          </a:p>
          <a:p>
            <a:pPr indent="457200" fontAlgn="auto">
              <a:lnSpc>
                <a:spcPct val="150000"/>
              </a:lnSpc>
              <a:buNone/>
              <a:defRPr/>
            </a:pPr>
            <a:r>
              <a:rPr lang="en-US" altLang="zh-CN" sz="1800" dirty="0">
                <a:solidFill>
                  <a:srgbClr val="006600"/>
                </a:solidFill>
              </a:rPr>
              <a:t>([&lt;@</a:t>
            </a:r>
            <a:r>
              <a:rPr lang="zh-CN" altLang="en-US" sz="1800" dirty="0">
                <a:solidFill>
                  <a:srgbClr val="006600"/>
                </a:solidFill>
              </a:rPr>
              <a:t>形参名</a:t>
            </a:r>
            <a:r>
              <a:rPr lang="en-US" altLang="zh-CN" sz="1800" dirty="0">
                <a:solidFill>
                  <a:srgbClr val="006600"/>
                </a:solidFill>
              </a:rPr>
              <a:t>&gt; &lt;</a:t>
            </a:r>
            <a:r>
              <a:rPr lang="zh-CN" altLang="en-US" sz="1800" dirty="0">
                <a:solidFill>
                  <a:srgbClr val="006600"/>
                </a:solidFill>
              </a:rPr>
              <a:t>数据类型</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endParaRPr lang="en-US" altLang="zh-CN" sz="1800" dirty="0">
              <a:solidFill>
                <a:srgbClr val="006600"/>
              </a:solidFill>
            </a:endParaRPr>
          </a:p>
          <a:p>
            <a:pPr indent="457200" fontAlgn="auto">
              <a:lnSpc>
                <a:spcPct val="150000"/>
              </a:lnSpc>
              <a:buNone/>
              <a:defRPr/>
            </a:pPr>
            <a:r>
              <a:rPr lang="en-US" altLang="zh-CN" sz="1800" b="1" dirty="0">
                <a:solidFill>
                  <a:srgbClr val="E24747"/>
                </a:solidFill>
              </a:rPr>
              <a:t>RETURNS </a:t>
            </a:r>
            <a:r>
              <a:rPr lang="en-US" altLang="zh-CN" sz="1800" b="1" dirty="0">
                <a:solidFill>
                  <a:srgbClr val="006600"/>
                </a:solidFill>
              </a:rPr>
              <a:t>&lt;@</a:t>
            </a:r>
            <a:r>
              <a:rPr lang="zh-CN" altLang="en-US" sz="1800" b="1" dirty="0">
                <a:solidFill>
                  <a:srgbClr val="006600"/>
                </a:solidFill>
              </a:rPr>
              <a:t>返回变量</a:t>
            </a:r>
            <a:r>
              <a:rPr lang="en-US" altLang="zh-CN" sz="1800" b="1" dirty="0">
                <a:solidFill>
                  <a:srgbClr val="006600"/>
                </a:solidFill>
              </a:rPr>
              <a:t>&gt;</a:t>
            </a:r>
            <a:r>
              <a:rPr lang="en-US" altLang="zh-CN" sz="1800" b="1" dirty="0">
                <a:solidFill>
                  <a:srgbClr val="993300"/>
                </a:solidFill>
              </a:rPr>
              <a:t> </a:t>
            </a:r>
            <a:r>
              <a:rPr lang="en-US" altLang="zh-CN" sz="1800" b="1" dirty="0">
                <a:solidFill>
                  <a:srgbClr val="E24747"/>
                </a:solidFill>
              </a:rPr>
              <a:t>TABLE</a:t>
            </a:r>
            <a:r>
              <a:rPr lang="en-US" altLang="zh-CN" sz="1800" b="1" dirty="0">
                <a:solidFill>
                  <a:srgbClr val="006600"/>
                </a:solidFill>
              </a:rPr>
              <a:t>(</a:t>
            </a:r>
            <a:r>
              <a:rPr lang="zh-CN" altLang="en-US" sz="1800" b="1" dirty="0">
                <a:solidFill>
                  <a:srgbClr val="006600"/>
                </a:solidFill>
              </a:rPr>
              <a:t>表结构定义</a:t>
            </a:r>
            <a:r>
              <a:rPr lang="en-US" altLang="zh-CN" sz="1800" b="1" dirty="0">
                <a:solidFill>
                  <a:srgbClr val="006600"/>
                </a:solidFill>
              </a:rPr>
              <a:t>)</a:t>
            </a:r>
            <a:endParaRPr lang="en-US" altLang="zh-CN" sz="1800" b="1" dirty="0">
              <a:solidFill>
                <a:srgbClr val="006600"/>
              </a:solidFill>
            </a:endParaRPr>
          </a:p>
          <a:p>
            <a:pPr indent="457200" fontAlgn="auto">
              <a:lnSpc>
                <a:spcPct val="150000"/>
              </a:lnSpc>
              <a:buNone/>
              <a:defRPr/>
            </a:pPr>
            <a:r>
              <a:rPr lang="en-US" altLang="zh-CN" sz="1800" dirty="0">
                <a:solidFill>
                  <a:srgbClr val="E24747"/>
                </a:solidFill>
              </a:rPr>
              <a:t>[AS]</a:t>
            </a:r>
            <a:endParaRPr lang="en-US" altLang="zh-CN" sz="1800" dirty="0">
              <a:solidFill>
                <a:srgbClr val="E24747"/>
              </a:solidFill>
            </a:endParaRPr>
          </a:p>
          <a:p>
            <a:pPr indent="457200" fontAlgn="auto">
              <a:lnSpc>
                <a:spcPct val="150000"/>
              </a:lnSpc>
              <a:buNone/>
              <a:defRPr/>
            </a:pPr>
            <a:r>
              <a:rPr lang="en-US" altLang="zh-CN" sz="1800" dirty="0">
                <a:solidFill>
                  <a:srgbClr val="E24747"/>
                </a:solidFill>
              </a:rPr>
              <a:t>BEGIN</a:t>
            </a:r>
            <a:endParaRPr lang="en-US" altLang="zh-CN" sz="1800" dirty="0">
              <a:solidFill>
                <a:srgbClr val="993300"/>
              </a:solidFill>
            </a:endParaRPr>
          </a:p>
          <a:p>
            <a:pPr indent="457200" fontAlgn="auto">
              <a:lnSpc>
                <a:spcPct val="150000"/>
              </a:lnSpc>
              <a:buNone/>
              <a:defRPr/>
            </a:pPr>
            <a:r>
              <a:rPr lang="en-US" altLang="zh-CN" sz="1800" dirty="0">
                <a:solidFill>
                  <a:srgbClr val="006600"/>
                </a:solidFill>
              </a:rPr>
              <a:t>  &lt;T-SQL</a:t>
            </a:r>
            <a:r>
              <a:rPr lang="zh-CN" altLang="en-US" sz="1800" dirty="0">
                <a:solidFill>
                  <a:srgbClr val="006600"/>
                </a:solidFill>
              </a:rPr>
              <a:t>语句</a:t>
            </a:r>
            <a:r>
              <a:rPr lang="en-US" altLang="zh-CN" sz="1800" dirty="0">
                <a:solidFill>
                  <a:srgbClr val="006600"/>
                </a:solidFill>
              </a:rPr>
              <a:t>&gt;|&lt;</a:t>
            </a:r>
            <a:r>
              <a:rPr lang="zh-CN" altLang="en-US" sz="1800" dirty="0">
                <a:solidFill>
                  <a:srgbClr val="006600"/>
                </a:solidFill>
              </a:rPr>
              <a:t>语句块</a:t>
            </a:r>
            <a:r>
              <a:rPr lang="en-US" altLang="zh-CN" sz="1800" dirty="0">
                <a:solidFill>
                  <a:srgbClr val="006600"/>
                </a:solidFill>
              </a:rPr>
              <a:t>&gt;</a:t>
            </a:r>
            <a:endParaRPr lang="en-US" altLang="zh-CN" sz="1800" dirty="0">
              <a:solidFill>
                <a:srgbClr val="006600"/>
              </a:solidFill>
            </a:endParaRPr>
          </a:p>
          <a:p>
            <a:pPr indent="457200" fontAlgn="auto">
              <a:lnSpc>
                <a:spcPct val="150000"/>
              </a:lnSpc>
              <a:buNone/>
              <a:defRPr/>
            </a:pPr>
            <a:r>
              <a:rPr lang="en-US" altLang="zh-CN" sz="1800" dirty="0">
                <a:solidFill>
                  <a:srgbClr val="006600"/>
                </a:solidFill>
              </a:rPr>
              <a:t>  </a:t>
            </a:r>
            <a:r>
              <a:rPr lang="en-US" altLang="zh-CN" sz="1800" dirty="0">
                <a:solidFill>
                  <a:srgbClr val="E24747"/>
                </a:solidFill>
              </a:rPr>
              <a:t>    </a:t>
            </a:r>
            <a:r>
              <a:rPr lang="en-US" altLang="zh-CN" sz="1800" b="1" dirty="0">
                <a:solidFill>
                  <a:srgbClr val="E24747"/>
                </a:solidFill>
              </a:rPr>
              <a:t>RETURN</a:t>
            </a:r>
            <a:endParaRPr lang="en-US" altLang="zh-CN" sz="1800" b="1" dirty="0">
              <a:solidFill>
                <a:srgbClr val="E24747"/>
              </a:solidFill>
            </a:endParaRPr>
          </a:p>
          <a:p>
            <a:pPr indent="457200" fontAlgn="auto">
              <a:lnSpc>
                <a:spcPct val="150000"/>
              </a:lnSpc>
              <a:buNone/>
              <a:defRPr/>
            </a:pPr>
            <a:r>
              <a:rPr lang="en-US" altLang="zh-CN" sz="1800" dirty="0">
                <a:solidFill>
                  <a:srgbClr val="E24747"/>
                </a:solidFill>
              </a:rPr>
              <a:t>END</a:t>
            </a:r>
            <a:endParaRPr lang="en-US" altLang="zh-CN" sz="1800" dirty="0">
              <a:solidFill>
                <a:srgbClr val="993300"/>
              </a:solidFill>
            </a:endParaRPr>
          </a:p>
          <a:p>
            <a:pPr indent="457200" fontAlgn="auto">
              <a:lnSpc>
                <a:spcPct val="150000"/>
              </a:lnSpc>
              <a:spcBef>
                <a:spcPct val="30000"/>
              </a:spcBef>
              <a:buNone/>
              <a:defRPr/>
            </a:pPr>
            <a:r>
              <a:rPr lang="en-US" altLang="zh-CN" sz="1800" dirty="0">
                <a:solidFill>
                  <a:srgbClr val="660066"/>
                </a:solidFill>
              </a:rPr>
              <a:t>RETURNS &lt;@</a:t>
            </a:r>
            <a:r>
              <a:rPr lang="zh-CN" altLang="en-US" sz="1800" dirty="0">
                <a:solidFill>
                  <a:srgbClr val="660066"/>
                </a:solidFill>
              </a:rPr>
              <a:t>返回变量</a:t>
            </a:r>
            <a:r>
              <a:rPr lang="en-US" altLang="zh-CN" sz="1800" dirty="0">
                <a:solidFill>
                  <a:srgbClr val="660066"/>
                </a:solidFill>
              </a:rPr>
              <a:t>&gt;</a:t>
            </a:r>
            <a:r>
              <a:rPr lang="zh-CN" altLang="en-US" sz="1800" dirty="0"/>
              <a:t>：指明该函数的返回局部变量，该变量的数据类型是</a:t>
            </a:r>
            <a:r>
              <a:rPr lang="en-US" altLang="zh-CN" sz="1800" dirty="0"/>
              <a:t>TABLE</a:t>
            </a:r>
            <a:r>
              <a:rPr lang="zh-CN" altLang="en-US" sz="1800" dirty="0"/>
              <a:t>。</a:t>
            </a:r>
            <a:endParaRPr lang="zh-CN" altLang="en-US" sz="1800" dirty="0"/>
          </a:p>
          <a:p>
            <a:pPr indent="457200" fontAlgn="auto">
              <a:lnSpc>
                <a:spcPct val="150000"/>
              </a:lnSpc>
              <a:buNone/>
              <a:defRPr/>
            </a:pPr>
            <a:r>
              <a:rPr lang="zh-CN" altLang="en-US" sz="1800" b="1" dirty="0">
                <a:solidFill>
                  <a:srgbClr val="FF0000"/>
                </a:solidFill>
              </a:rPr>
              <a:t>函数体中必须包括一条不带参数的</a:t>
            </a:r>
            <a:r>
              <a:rPr lang="en-US" altLang="zh-CN" sz="1800" b="1" dirty="0">
                <a:solidFill>
                  <a:srgbClr val="FF0000"/>
                </a:solidFill>
              </a:rPr>
              <a:t>RETURN</a:t>
            </a:r>
            <a:r>
              <a:rPr lang="zh-CN" altLang="en-US" sz="1800" b="1" dirty="0">
                <a:solidFill>
                  <a:srgbClr val="FF0000"/>
                </a:solidFill>
              </a:rPr>
              <a:t>语句用于返回表。 </a:t>
            </a:r>
            <a:endParaRPr lang="zh-CN" altLang="en-US" sz="1800" b="1" dirty="0">
              <a:solidFill>
                <a:srgbClr val="FF0000"/>
              </a:solidFill>
            </a:endParaRPr>
          </a:p>
        </p:txBody>
      </p:sp>
      <p:sp>
        <p:nvSpPr>
          <p:cNvPr id="4" name="日期占位符 3"/>
          <p:cNvSpPr>
            <a:spLocks noGrp="1"/>
          </p:cNvSpPr>
          <p:nvPr>
            <p:ph type="dt" sz="half" idx="10"/>
          </p:nvPr>
        </p:nvSpPr>
        <p:spPr/>
        <p:txBody>
          <a:bodyPr/>
          <a:lstStyle/>
          <a:p>
            <a:pPr>
              <a:defRPr/>
            </a:pPr>
            <a:fld id="{F9CDCEDC-3A8D-4385-8E6A-9C317C0056B8}"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E1A56B-C8CA-4B45-BFD9-0B0A0F2A8763}"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strips dir="l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title"/>
          </p:nvPr>
        </p:nvSpPr>
        <p:spPr>
          <a:xfrm>
            <a:off x="1981200" y="-26988"/>
            <a:ext cx="8153400" cy="731838"/>
          </a:xfrm>
        </p:spPr>
        <p:txBody>
          <a:bodyPr rtlCol="0">
            <a:normAutofit/>
          </a:bodyPr>
          <a:lstStyle/>
          <a:p>
            <a:pPr>
              <a:defRPr/>
            </a:pPr>
            <a:r>
              <a:rPr lang="zh-CN" altLang="en-US" sz="3600" dirty="0"/>
              <a:t>用户定义函数概述</a:t>
            </a:r>
            <a:r>
              <a:rPr lang="en-US" altLang="zh-CN" sz="3600" dirty="0"/>
              <a:t>(8) </a:t>
            </a:r>
            <a:endParaRPr lang="en-US" altLang="zh-CN" sz="3600" dirty="0"/>
          </a:p>
        </p:txBody>
      </p:sp>
      <p:sp>
        <p:nvSpPr>
          <p:cNvPr id="64516" name="Rectangle 2"/>
          <p:cNvSpPr>
            <a:spLocks noGrp="1" noChangeArrowheads="1"/>
          </p:cNvSpPr>
          <p:nvPr>
            <p:ph idx="1"/>
          </p:nvPr>
        </p:nvSpPr>
        <p:spPr>
          <a:xfrm>
            <a:off x="348343" y="627857"/>
            <a:ext cx="11625943" cy="5805487"/>
          </a:xfrm>
        </p:spPr>
        <p:txBody>
          <a:bodyPr rtlCol="0">
            <a:noAutofit/>
          </a:bodyPr>
          <a:lstStyle/>
          <a:p>
            <a:pPr indent="0" fontAlgn="auto">
              <a:lnSpc>
                <a:spcPct val="150000"/>
              </a:lnSpc>
              <a:spcBef>
                <a:spcPts val="0"/>
              </a:spcBef>
              <a:buNone/>
              <a:defRPr/>
            </a:pPr>
            <a:r>
              <a:rPr lang="zh-CN" altLang="en-US" sz="1900" dirty="0">
                <a:solidFill>
                  <a:srgbClr val="006600"/>
                </a:solidFill>
              </a:rPr>
              <a:t>例</a:t>
            </a:r>
            <a:r>
              <a:rPr lang="en-US" altLang="zh-CN" sz="1900" dirty="0">
                <a:solidFill>
                  <a:srgbClr val="006600"/>
                </a:solidFill>
              </a:rPr>
              <a:t>8.32</a:t>
            </a:r>
            <a:r>
              <a:rPr lang="en-US" altLang="zh-CN" sz="1900" dirty="0"/>
              <a:t> </a:t>
            </a:r>
            <a:r>
              <a:rPr lang="zh-CN" altLang="en-US" sz="1900" dirty="0"/>
              <a:t>在教学管理数据库中，定义一个函数</a:t>
            </a:r>
            <a:r>
              <a:rPr lang="en-US" altLang="zh-CN" sz="1900" dirty="0"/>
              <a:t>S_TABLE</a:t>
            </a:r>
            <a:r>
              <a:rPr lang="zh-CN" altLang="en-US" sz="1900" dirty="0"/>
              <a:t>，输入一个学生的姓名，返回该姓名的学生成绩表。</a:t>
            </a:r>
            <a:endParaRPr lang="zh-CN" altLang="en-US" sz="1900" dirty="0"/>
          </a:p>
          <a:p>
            <a:pPr indent="0" fontAlgn="auto">
              <a:lnSpc>
                <a:spcPct val="150000"/>
              </a:lnSpc>
              <a:spcBef>
                <a:spcPts val="0"/>
              </a:spcBef>
              <a:buNone/>
              <a:defRPr/>
            </a:pPr>
            <a:r>
              <a:rPr lang="en-US" altLang="zh-CN" sz="1900" dirty="0"/>
              <a:t>CREATE FUNCTION S_TABLE </a:t>
            </a:r>
            <a:endParaRPr lang="en-US" altLang="zh-CN" sz="1900" dirty="0"/>
          </a:p>
          <a:p>
            <a:pPr indent="0" fontAlgn="auto">
              <a:lnSpc>
                <a:spcPct val="150000"/>
              </a:lnSpc>
              <a:spcBef>
                <a:spcPts val="0"/>
              </a:spcBef>
              <a:buNone/>
              <a:defRPr/>
            </a:pPr>
            <a:r>
              <a:rPr lang="en-US" altLang="zh-CN" sz="1900" dirty="0"/>
              <a:t>(@S_NAME CHAR(8))</a:t>
            </a:r>
            <a:endParaRPr lang="en-US" altLang="zh-CN" sz="1900" dirty="0"/>
          </a:p>
          <a:p>
            <a:pPr indent="0" fontAlgn="auto">
              <a:lnSpc>
                <a:spcPct val="150000"/>
              </a:lnSpc>
              <a:spcBef>
                <a:spcPts val="0"/>
              </a:spcBef>
              <a:buNone/>
              <a:defRPr/>
            </a:pPr>
            <a:r>
              <a:rPr lang="en-US" altLang="zh-CN" sz="1900" b="1" dirty="0">
                <a:solidFill>
                  <a:srgbClr val="FF0000"/>
                </a:solidFill>
              </a:rPr>
              <a:t>RETURNS @TB TABLE </a:t>
            </a:r>
            <a:endParaRPr lang="en-US" altLang="zh-CN" sz="1900" b="1" dirty="0">
              <a:solidFill>
                <a:srgbClr val="FF0000"/>
              </a:solidFill>
            </a:endParaRPr>
          </a:p>
          <a:p>
            <a:pPr indent="0" fontAlgn="auto">
              <a:lnSpc>
                <a:spcPct val="150000"/>
              </a:lnSpc>
              <a:spcBef>
                <a:spcPts val="0"/>
              </a:spcBef>
              <a:buNone/>
              <a:defRPr/>
            </a:pPr>
            <a:r>
              <a:rPr lang="en-US" altLang="zh-CN" sz="1900" dirty="0"/>
              <a:t>(    TB_SNO CHAR(9),  TB_NAME CHAR(8),  TB_CNO CHAR(4),  TB_GREAD  REAL    )</a:t>
            </a:r>
            <a:endParaRPr lang="en-US" altLang="zh-CN" sz="1900" dirty="0"/>
          </a:p>
          <a:p>
            <a:pPr indent="0" fontAlgn="auto">
              <a:lnSpc>
                <a:spcPct val="150000"/>
              </a:lnSpc>
              <a:spcBef>
                <a:spcPts val="0"/>
              </a:spcBef>
              <a:buNone/>
              <a:defRPr/>
            </a:pPr>
            <a:r>
              <a:rPr lang="en-US" altLang="zh-CN" sz="1900" dirty="0"/>
              <a:t>AS</a:t>
            </a:r>
            <a:endParaRPr lang="en-US" altLang="zh-CN" sz="1900" dirty="0"/>
          </a:p>
          <a:p>
            <a:pPr indent="0" fontAlgn="auto">
              <a:lnSpc>
                <a:spcPct val="150000"/>
              </a:lnSpc>
              <a:spcBef>
                <a:spcPts val="0"/>
              </a:spcBef>
              <a:buNone/>
              <a:defRPr/>
            </a:pPr>
            <a:r>
              <a:rPr lang="en-US" altLang="zh-CN" sz="1900" dirty="0"/>
              <a:t>BEGIN</a:t>
            </a:r>
            <a:endParaRPr lang="en-US" altLang="zh-CN" sz="1900" dirty="0"/>
          </a:p>
          <a:p>
            <a:pPr indent="0" fontAlgn="auto">
              <a:lnSpc>
                <a:spcPct val="150000"/>
              </a:lnSpc>
              <a:spcBef>
                <a:spcPts val="0"/>
              </a:spcBef>
              <a:buNone/>
              <a:defRPr/>
            </a:pPr>
            <a:r>
              <a:rPr lang="en-US" altLang="zh-CN" sz="1900" dirty="0"/>
              <a:t>       INSERT INTO @TB SELECT S.SNO,SNAME,CNO,GRADE </a:t>
            </a:r>
            <a:endParaRPr lang="en-US" altLang="zh-CN" sz="1900" dirty="0"/>
          </a:p>
          <a:p>
            <a:pPr indent="0" fontAlgn="auto">
              <a:lnSpc>
                <a:spcPct val="150000"/>
              </a:lnSpc>
              <a:spcBef>
                <a:spcPts val="0"/>
              </a:spcBef>
              <a:buNone/>
              <a:defRPr/>
            </a:pPr>
            <a:r>
              <a:rPr lang="en-US" altLang="zh-CN" sz="1900" dirty="0"/>
              <a:t>                          FROM S JOIN SC ON S.SNO=SC.SNO</a:t>
            </a:r>
            <a:endParaRPr lang="en-US" altLang="zh-CN" sz="1900" dirty="0"/>
          </a:p>
          <a:p>
            <a:pPr indent="0" fontAlgn="auto">
              <a:lnSpc>
                <a:spcPct val="150000"/>
              </a:lnSpc>
              <a:spcBef>
                <a:spcPts val="0"/>
              </a:spcBef>
              <a:buNone/>
              <a:defRPr/>
            </a:pPr>
            <a:r>
              <a:rPr lang="en-US" altLang="zh-CN" sz="1900" dirty="0"/>
              <a:t>                          WHERE SNAME=@S_NAME</a:t>
            </a:r>
            <a:endParaRPr lang="en-US" altLang="zh-CN" sz="1900" dirty="0"/>
          </a:p>
          <a:p>
            <a:pPr indent="0" fontAlgn="auto">
              <a:lnSpc>
                <a:spcPct val="150000"/>
              </a:lnSpc>
              <a:spcBef>
                <a:spcPts val="0"/>
              </a:spcBef>
              <a:buNone/>
              <a:defRPr/>
            </a:pPr>
            <a:r>
              <a:rPr lang="en-US" altLang="zh-CN" sz="1900" b="1" dirty="0">
                <a:solidFill>
                  <a:srgbClr val="FF0000"/>
                </a:solidFill>
              </a:rPr>
              <a:t>       RETURN</a:t>
            </a:r>
            <a:endParaRPr lang="en-US" altLang="zh-CN" sz="1900" b="1" dirty="0">
              <a:solidFill>
                <a:srgbClr val="FF0000"/>
              </a:solidFill>
            </a:endParaRPr>
          </a:p>
          <a:p>
            <a:pPr indent="0" fontAlgn="auto">
              <a:lnSpc>
                <a:spcPct val="150000"/>
              </a:lnSpc>
              <a:spcBef>
                <a:spcPts val="0"/>
              </a:spcBef>
              <a:buNone/>
              <a:defRPr/>
            </a:pPr>
            <a:r>
              <a:rPr lang="en-US" altLang="zh-CN" sz="1900" dirty="0"/>
              <a:t>END                  </a:t>
            </a:r>
            <a:endParaRPr lang="en-US" altLang="zh-CN" sz="1900" dirty="0"/>
          </a:p>
        </p:txBody>
      </p:sp>
      <p:sp>
        <p:nvSpPr>
          <p:cNvPr id="4" name="日期占位符 3"/>
          <p:cNvSpPr>
            <a:spLocks noGrp="1"/>
          </p:cNvSpPr>
          <p:nvPr>
            <p:ph type="dt" sz="half" idx="10"/>
          </p:nvPr>
        </p:nvSpPr>
        <p:spPr/>
        <p:txBody>
          <a:bodyPr/>
          <a:lstStyle/>
          <a:p>
            <a:pPr>
              <a:defRPr/>
            </a:pPr>
            <a:fld id="{98F9BD1B-BC18-4E16-985E-2838B97F046B}"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4F9669-0FC8-4B56-BE16-60CAE1C229D3}"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type="title"/>
          </p:nvPr>
        </p:nvSpPr>
        <p:spPr>
          <a:xfrm>
            <a:off x="1981200" y="-39688"/>
            <a:ext cx="8153400" cy="731838"/>
          </a:xfrm>
        </p:spPr>
        <p:txBody>
          <a:bodyPr rtlCol="0">
            <a:normAutofit/>
          </a:bodyPr>
          <a:lstStyle/>
          <a:p>
            <a:pPr>
              <a:defRPr/>
            </a:pPr>
            <a:r>
              <a:rPr lang="zh-CN" altLang="en-US" sz="3600" dirty="0"/>
              <a:t>用户定义函数概述</a:t>
            </a:r>
            <a:r>
              <a:rPr lang="en-US" altLang="zh-CN" sz="3600" dirty="0"/>
              <a:t>(9) </a:t>
            </a:r>
            <a:endParaRPr lang="en-US" altLang="zh-CN" sz="3600" dirty="0"/>
          </a:p>
        </p:txBody>
      </p:sp>
      <p:sp>
        <p:nvSpPr>
          <p:cNvPr id="65540" name="Rectangle 2"/>
          <p:cNvSpPr>
            <a:spLocks noGrp="1" noChangeArrowheads="1"/>
          </p:cNvSpPr>
          <p:nvPr>
            <p:ph idx="1"/>
          </p:nvPr>
        </p:nvSpPr>
        <p:spPr>
          <a:xfrm>
            <a:off x="793014" y="765173"/>
            <a:ext cx="10901145" cy="4752975"/>
          </a:xfrm>
        </p:spPr>
        <p:txBody>
          <a:bodyPr rtlCol="0">
            <a:normAutofit fontScale="57500" lnSpcReduction="20000"/>
          </a:bodyPr>
          <a:lstStyle/>
          <a:p>
            <a:pPr indent="457200" fontAlgn="auto">
              <a:lnSpc>
                <a:spcPct val="150000"/>
              </a:lnSpc>
              <a:buNone/>
              <a:defRPr/>
            </a:pPr>
            <a:r>
              <a:rPr lang="en-US" altLang="zh-CN" dirty="0"/>
              <a:t>  </a:t>
            </a:r>
            <a:r>
              <a:rPr lang="zh-CN" altLang="en-US" dirty="0">
                <a:solidFill>
                  <a:srgbClr val="E24747"/>
                </a:solidFill>
              </a:rPr>
              <a:t>因为多语句表值型函数返回的是表值，所以可以用</a:t>
            </a:r>
            <a:r>
              <a:rPr lang="en-US" altLang="zh-CN" dirty="0">
                <a:solidFill>
                  <a:srgbClr val="E24747"/>
                </a:solidFill>
              </a:rPr>
              <a:t>SELECT</a:t>
            </a:r>
            <a:r>
              <a:rPr lang="zh-CN" altLang="en-US" dirty="0">
                <a:solidFill>
                  <a:srgbClr val="E24747"/>
                </a:solidFill>
              </a:rPr>
              <a:t>语句调用多语句表值型函数。</a:t>
            </a:r>
            <a:endParaRPr lang="zh-CN" altLang="en-US" dirty="0">
              <a:solidFill>
                <a:srgbClr val="E24747"/>
              </a:solidFill>
            </a:endParaRPr>
          </a:p>
          <a:p>
            <a:pPr indent="457200" fontAlgn="auto">
              <a:lnSpc>
                <a:spcPct val="150000"/>
              </a:lnSpc>
              <a:spcBef>
                <a:spcPct val="30000"/>
              </a:spcBef>
              <a:buNone/>
              <a:defRPr/>
            </a:pPr>
            <a:r>
              <a:rPr lang="zh-CN" altLang="en-US" dirty="0">
                <a:solidFill>
                  <a:srgbClr val="006600"/>
                </a:solidFill>
              </a:rPr>
              <a:t>例</a:t>
            </a:r>
            <a:r>
              <a:rPr lang="en-US" altLang="zh-CN" dirty="0">
                <a:solidFill>
                  <a:srgbClr val="006600"/>
                </a:solidFill>
              </a:rPr>
              <a:t>8.33  </a:t>
            </a:r>
            <a:r>
              <a:rPr lang="zh-CN" altLang="en-US" dirty="0"/>
              <a:t>调用例</a:t>
            </a:r>
            <a:r>
              <a:rPr lang="en-US" altLang="zh-CN" dirty="0"/>
              <a:t>8.32</a:t>
            </a:r>
            <a:r>
              <a:rPr lang="zh-CN" altLang="en-US" dirty="0"/>
              <a:t>中定义的多语句表值型函数</a:t>
            </a:r>
            <a:r>
              <a:rPr lang="en-US" altLang="zh-CN" dirty="0"/>
              <a:t>S_TABLE</a:t>
            </a:r>
            <a:r>
              <a:rPr lang="zh-CN" altLang="en-US" dirty="0"/>
              <a:t>，求得学生</a:t>
            </a:r>
            <a:r>
              <a:rPr lang="zh-CN" altLang="en-US" dirty="0">
                <a:latin typeface="Arial" panose="020B0604020202020204" pitchFamily="34" charset="0"/>
              </a:rPr>
              <a:t>“</a:t>
            </a:r>
            <a:r>
              <a:rPr lang="zh-CN" altLang="en-US" dirty="0"/>
              <a:t>李小刚</a:t>
            </a:r>
            <a:r>
              <a:rPr lang="zh-CN" altLang="en-US" dirty="0">
                <a:latin typeface="Arial" panose="020B0604020202020204" pitchFamily="34" charset="0"/>
              </a:rPr>
              <a:t>”</a:t>
            </a:r>
            <a:r>
              <a:rPr lang="zh-CN" altLang="en-US" dirty="0"/>
              <a:t>的成绩表。</a:t>
            </a:r>
            <a:endParaRPr lang="zh-CN" altLang="en-US" dirty="0"/>
          </a:p>
          <a:p>
            <a:pPr indent="457200" fontAlgn="auto">
              <a:lnSpc>
                <a:spcPct val="150000"/>
              </a:lnSpc>
              <a:buNone/>
              <a:defRPr/>
            </a:pPr>
            <a:r>
              <a:rPr lang="en-US" altLang="zh-CN" dirty="0"/>
              <a:t>USE JXGL</a:t>
            </a:r>
            <a:endParaRPr lang="en-US" altLang="zh-CN" dirty="0"/>
          </a:p>
          <a:p>
            <a:pPr indent="457200" fontAlgn="auto">
              <a:lnSpc>
                <a:spcPct val="150000"/>
              </a:lnSpc>
              <a:buNone/>
              <a:defRPr/>
            </a:pPr>
            <a:r>
              <a:rPr lang="en-US" altLang="zh-CN" dirty="0"/>
              <a:t>GO</a:t>
            </a:r>
            <a:endParaRPr lang="en-US" altLang="zh-CN" dirty="0"/>
          </a:p>
          <a:p>
            <a:pPr indent="457200" fontAlgn="auto">
              <a:lnSpc>
                <a:spcPct val="150000"/>
              </a:lnSpc>
              <a:buNone/>
              <a:defRPr/>
            </a:pPr>
            <a:r>
              <a:rPr lang="en-US" altLang="zh-CN" dirty="0"/>
              <a:t>SELECT * FROM S_TABLE('</a:t>
            </a:r>
            <a:r>
              <a:rPr lang="zh-CN" altLang="en-US" dirty="0"/>
              <a:t>李小刚</a:t>
            </a:r>
            <a:r>
              <a:rPr lang="en-US" altLang="zh-CN" dirty="0"/>
              <a:t>')</a:t>
            </a:r>
            <a:endParaRPr lang="en-US" altLang="zh-CN" dirty="0"/>
          </a:p>
          <a:p>
            <a:pPr indent="457200" fontAlgn="auto">
              <a:lnSpc>
                <a:spcPct val="150000"/>
              </a:lnSpc>
              <a:buNone/>
              <a:defRPr/>
            </a:pPr>
            <a:r>
              <a:rPr lang="en-US" altLang="zh-CN" dirty="0"/>
              <a:t>GO</a:t>
            </a:r>
            <a:endParaRPr lang="en-US" altLang="zh-CN" dirty="0"/>
          </a:p>
        </p:txBody>
      </p:sp>
      <p:sp>
        <p:nvSpPr>
          <p:cNvPr id="5" name="日期占位符 3"/>
          <p:cNvSpPr>
            <a:spLocks noGrp="1"/>
          </p:cNvSpPr>
          <p:nvPr>
            <p:ph type="dt" sz="half" idx="10"/>
          </p:nvPr>
        </p:nvSpPr>
        <p:spPr/>
        <p:txBody>
          <a:bodyPr/>
          <a:lstStyle/>
          <a:p>
            <a:pPr>
              <a:defRPr/>
            </a:pPr>
            <a:fld id="{E6DB0F02-0DBE-4401-B31D-F4D90E4D5A38}"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3E1CEB-79B4-4E1B-B010-3F137156F463}"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8090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29978" y="3429000"/>
            <a:ext cx="4248150"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title"/>
          </p:nvPr>
        </p:nvSpPr>
        <p:spPr>
          <a:xfrm>
            <a:off x="1981200" y="-26988"/>
            <a:ext cx="8153400" cy="731838"/>
          </a:xfrm>
          <a:noFill/>
        </p:spPr>
        <p:txBody>
          <a:bodyPr/>
          <a:lstStyle/>
          <a:p>
            <a:r>
              <a:rPr lang="zh-CN" altLang="en-US" sz="3600"/>
              <a:t>管理用户定义函数 </a:t>
            </a:r>
            <a:r>
              <a:rPr lang="en-US" altLang="zh-CN" sz="3600"/>
              <a:t>(1) </a:t>
            </a:r>
            <a:endParaRPr lang="en-US" altLang="zh-CN" sz="3600"/>
          </a:p>
        </p:txBody>
      </p:sp>
      <p:sp>
        <p:nvSpPr>
          <p:cNvPr id="285698" name="Rectangle 2"/>
          <p:cNvSpPr>
            <a:spLocks noGrp="1" noChangeArrowheads="1"/>
          </p:cNvSpPr>
          <p:nvPr>
            <p:ph idx="1"/>
          </p:nvPr>
        </p:nvSpPr>
        <p:spPr>
          <a:xfrm>
            <a:off x="213152" y="742600"/>
            <a:ext cx="8280400" cy="4752975"/>
          </a:xfrm>
        </p:spPr>
        <p:txBody>
          <a:bodyPr rtlCol="0">
            <a:normAutofit/>
          </a:bodyPr>
          <a:lstStyle/>
          <a:p>
            <a:pPr indent="457200" fontAlgn="auto">
              <a:lnSpc>
                <a:spcPct val="150000"/>
              </a:lnSpc>
              <a:spcAft>
                <a:spcPct val="20000"/>
              </a:spcAft>
              <a:buClr>
                <a:schemeClr val="hlink"/>
              </a:buClr>
              <a:buSzPct val="95000"/>
              <a:buFont typeface="Wingdings" panose="05000000000000000000" pitchFamily="2" charset="2"/>
              <a:buChar char="v"/>
              <a:defRPr/>
            </a:pPr>
            <a:r>
              <a:rPr lang="zh-CN" altLang="en-US" sz="2000" dirty="0">
                <a:solidFill>
                  <a:srgbClr val="148BD4"/>
                </a:solidFill>
              </a:rPr>
              <a:t>查看用户定义函数</a:t>
            </a:r>
            <a:endParaRPr lang="zh-CN" altLang="en-US" sz="2000" dirty="0">
              <a:solidFill>
                <a:srgbClr val="0000CC"/>
              </a:solidFill>
            </a:endParaRPr>
          </a:p>
          <a:p>
            <a:pPr indent="457200" fontAlgn="auto">
              <a:lnSpc>
                <a:spcPct val="150000"/>
              </a:lnSpc>
              <a:buNone/>
              <a:defRPr/>
            </a:pPr>
            <a:r>
              <a:rPr lang="zh-CN" altLang="en-US" sz="2000" dirty="0"/>
              <a:t>执行系统存储过程</a:t>
            </a:r>
            <a:r>
              <a:rPr lang="en-US" altLang="zh-CN" sz="2000" dirty="0" err="1"/>
              <a:t>sp_helptext</a:t>
            </a:r>
            <a:r>
              <a:rPr lang="zh-CN" altLang="en-US" sz="2000" dirty="0"/>
              <a:t>来查看创建的用户定义函数内容；</a:t>
            </a:r>
            <a:endParaRPr lang="zh-CN" altLang="en-US" sz="2000" dirty="0"/>
          </a:p>
          <a:p>
            <a:pPr indent="457200" fontAlgn="auto">
              <a:lnSpc>
                <a:spcPct val="150000"/>
              </a:lnSpc>
              <a:buNone/>
              <a:defRPr/>
            </a:pPr>
            <a:r>
              <a:rPr lang="zh-CN" altLang="en-US" sz="2000" dirty="0"/>
              <a:t>执行系统存储过程</a:t>
            </a:r>
            <a:r>
              <a:rPr lang="en-US" altLang="zh-CN" sz="2000" dirty="0" err="1"/>
              <a:t>sp_help</a:t>
            </a:r>
            <a:r>
              <a:rPr lang="zh-CN" altLang="en-US" sz="2000" dirty="0"/>
              <a:t>来查看用户定义函数名称、拥有者、类型和创建时间，以及用户定义函数中所使用的参数信息等。</a:t>
            </a:r>
            <a:endParaRPr lang="zh-CN" altLang="en-US" sz="2000" dirty="0"/>
          </a:p>
          <a:p>
            <a:pPr indent="457200" fontAlgn="auto">
              <a:lnSpc>
                <a:spcPct val="150000"/>
              </a:lnSpc>
              <a:buNone/>
              <a:defRPr/>
            </a:pPr>
            <a:r>
              <a:rPr lang="zh-CN" altLang="en-US" sz="2000" dirty="0"/>
              <a:t>   </a:t>
            </a:r>
            <a:r>
              <a:rPr lang="en-US" altLang="zh-CN" sz="2000" dirty="0" err="1">
                <a:solidFill>
                  <a:srgbClr val="006600"/>
                </a:solidFill>
              </a:rPr>
              <a:t>sp_helptext</a:t>
            </a:r>
            <a:r>
              <a:rPr lang="en-US" altLang="zh-CN" sz="2000" dirty="0">
                <a:solidFill>
                  <a:srgbClr val="006600"/>
                </a:solidFill>
              </a:rPr>
              <a:t> &lt;</a:t>
            </a:r>
            <a:r>
              <a:rPr lang="zh-CN" altLang="en-US" sz="2000" dirty="0">
                <a:solidFill>
                  <a:srgbClr val="006600"/>
                </a:solidFill>
              </a:rPr>
              <a:t>用户定义函数名称</a:t>
            </a:r>
            <a:r>
              <a:rPr lang="en-US" altLang="zh-CN" sz="2000" dirty="0">
                <a:solidFill>
                  <a:srgbClr val="006600"/>
                </a:solidFill>
              </a:rPr>
              <a:t>&gt;</a:t>
            </a:r>
            <a:endParaRPr lang="en-US" altLang="zh-CN" sz="2000" dirty="0">
              <a:solidFill>
                <a:srgbClr val="006600"/>
              </a:solidFill>
            </a:endParaRPr>
          </a:p>
          <a:p>
            <a:pPr indent="457200" fontAlgn="auto">
              <a:lnSpc>
                <a:spcPct val="150000"/>
              </a:lnSpc>
              <a:buNone/>
              <a:defRPr/>
            </a:pPr>
            <a:r>
              <a:rPr lang="en-US" altLang="zh-CN" sz="2000" dirty="0">
                <a:solidFill>
                  <a:srgbClr val="006600"/>
                </a:solidFill>
              </a:rPr>
              <a:t>   </a:t>
            </a:r>
            <a:r>
              <a:rPr lang="en-US" altLang="zh-CN" sz="2000" dirty="0" err="1">
                <a:solidFill>
                  <a:srgbClr val="006600"/>
                </a:solidFill>
              </a:rPr>
              <a:t>sp_help</a:t>
            </a:r>
            <a:r>
              <a:rPr lang="en-US" altLang="zh-CN" sz="2000" dirty="0">
                <a:solidFill>
                  <a:srgbClr val="006600"/>
                </a:solidFill>
              </a:rPr>
              <a:t> &lt;</a:t>
            </a:r>
            <a:r>
              <a:rPr lang="zh-CN" altLang="en-US" sz="2000" dirty="0">
                <a:solidFill>
                  <a:srgbClr val="006600"/>
                </a:solidFill>
              </a:rPr>
              <a:t>用户定义函数名称</a:t>
            </a:r>
            <a:r>
              <a:rPr lang="en-US" altLang="zh-CN" sz="2000" dirty="0">
                <a:solidFill>
                  <a:srgbClr val="006600"/>
                </a:solidFill>
              </a:rPr>
              <a:t>&gt;</a:t>
            </a:r>
            <a:endParaRPr lang="en-US" altLang="zh-CN" sz="2000" dirty="0">
              <a:solidFill>
                <a:srgbClr val="006600"/>
              </a:solidFill>
            </a:endParaRPr>
          </a:p>
          <a:p>
            <a:pPr indent="457200" fontAlgn="auto">
              <a:lnSpc>
                <a:spcPct val="150000"/>
              </a:lnSpc>
              <a:spcBef>
                <a:spcPct val="40000"/>
              </a:spcBef>
              <a:buNone/>
              <a:defRPr/>
            </a:pPr>
            <a:r>
              <a:rPr lang="zh-CN" altLang="en-US" sz="2000" dirty="0"/>
              <a:t>例如： </a:t>
            </a:r>
            <a:r>
              <a:rPr lang="en-US" altLang="zh-CN" sz="2000" dirty="0" err="1">
                <a:solidFill>
                  <a:srgbClr val="006600"/>
                </a:solidFill>
              </a:rPr>
              <a:t>sp_helptext</a:t>
            </a:r>
            <a:r>
              <a:rPr lang="en-US" altLang="zh-CN" sz="2000" dirty="0">
                <a:solidFill>
                  <a:srgbClr val="006600"/>
                </a:solidFill>
              </a:rPr>
              <a:t>  S_TABLE</a:t>
            </a:r>
            <a:endParaRPr lang="en-US" altLang="zh-CN" sz="2000" dirty="0"/>
          </a:p>
          <a:p>
            <a:pPr indent="457200" fontAlgn="auto">
              <a:lnSpc>
                <a:spcPct val="150000"/>
              </a:lnSpc>
              <a:buNone/>
              <a:defRPr/>
            </a:pPr>
            <a:r>
              <a:rPr lang="en-US" altLang="zh-CN" sz="2000" dirty="0">
                <a:solidFill>
                  <a:srgbClr val="006600"/>
                </a:solidFill>
              </a:rPr>
              <a:t>           </a:t>
            </a:r>
            <a:r>
              <a:rPr lang="en-US" altLang="zh-CN" sz="2000" dirty="0" err="1">
                <a:solidFill>
                  <a:srgbClr val="006600"/>
                </a:solidFill>
              </a:rPr>
              <a:t>sp_help</a:t>
            </a:r>
            <a:r>
              <a:rPr lang="en-US" altLang="zh-CN" sz="2000" dirty="0">
                <a:solidFill>
                  <a:srgbClr val="006600"/>
                </a:solidFill>
              </a:rPr>
              <a:t>  S_TABLE</a:t>
            </a:r>
            <a:endParaRPr lang="en-US" altLang="zh-CN" sz="2000" dirty="0">
              <a:solidFill>
                <a:srgbClr val="006600"/>
              </a:solidFill>
            </a:endParaRPr>
          </a:p>
        </p:txBody>
      </p:sp>
      <p:sp>
        <p:nvSpPr>
          <p:cNvPr id="6" name="日期占位符 3"/>
          <p:cNvSpPr>
            <a:spLocks noGrp="1"/>
          </p:cNvSpPr>
          <p:nvPr>
            <p:ph type="dt" sz="half" idx="10"/>
          </p:nvPr>
        </p:nvSpPr>
        <p:spPr/>
        <p:txBody>
          <a:bodyPr/>
          <a:lstStyle/>
          <a:p>
            <a:pPr>
              <a:defRPr/>
            </a:pPr>
            <a:fld id="{9D62E405-5F73-4ADF-8BA2-02BB4CD745A6}" type="datetime1">
              <a:rPr lang="zh-CN" altLang="en-US"/>
            </a:fld>
            <a:endParaRPr lang="en-US" altLang="zh-CN"/>
          </a:p>
        </p:txBody>
      </p:sp>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ECCDC3-DDD0-4E33-9ACC-01F0D9BA3A34}"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857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1916" y="0"/>
            <a:ext cx="2185368" cy="377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5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455" y="3534937"/>
            <a:ext cx="7562086" cy="33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heel(4)">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5698">
                                            <p:txEl>
                                              <p:pRg st="6" end="6"/>
                                            </p:txEl>
                                          </p:spTgt>
                                        </p:tgtEl>
                                        <p:attrNameLst>
                                          <p:attrName>style.visibility</p:attrName>
                                        </p:attrNameLst>
                                      </p:cBhvr>
                                      <p:to>
                                        <p:strVal val="visible"/>
                                      </p:to>
                                    </p:set>
                                    <p:animEffect transition="in" filter="checkerboard(across)">
                                      <p:cBhvr>
                                        <p:cTn id="12" dur="500"/>
                                        <p:tgtEl>
                                          <p:spTgt spid="285698">
                                            <p:txEl>
                                              <p:pRg st="6" end="6"/>
                                            </p:txEl>
                                          </p:spTgt>
                                        </p:tgtEl>
                                      </p:cBhvr>
                                    </p:animEffect>
                                  </p:childTnLst>
                                </p:cTn>
                              </p:par>
                              <p:par>
                                <p:cTn id="13" presetID="2" presetClass="exit" presetSubtype="4" fill="hold" nodeType="withEffect">
                                  <p:stCondLst>
                                    <p:cond delay="0"/>
                                  </p:stCondLst>
                                  <p:childTnLst>
                                    <p:anim calcmode="lin" valueType="num">
                                      <p:cBhvr additive="base">
                                        <p:cTn id="14" dur="500"/>
                                        <p:tgtEl>
                                          <p:spTgt spid="285700"/>
                                        </p:tgtEl>
                                        <p:attrNameLst>
                                          <p:attrName>ppt_x</p:attrName>
                                        </p:attrNameLst>
                                      </p:cBhvr>
                                      <p:tavLst>
                                        <p:tav tm="0">
                                          <p:val>
                                            <p:strVal val="ppt_x"/>
                                          </p:val>
                                        </p:tav>
                                        <p:tav tm="100000">
                                          <p:val>
                                            <p:strVal val="ppt_x"/>
                                          </p:val>
                                        </p:tav>
                                      </p:tavLst>
                                    </p:anim>
                                    <p:anim calcmode="lin" valueType="num">
                                      <p:cBhvr additive="base">
                                        <p:cTn id="15" dur="500"/>
                                        <p:tgtEl>
                                          <p:spTgt spid="285700"/>
                                        </p:tgtEl>
                                        <p:attrNameLst>
                                          <p:attrName>ppt_y</p:attrName>
                                        </p:attrNameLst>
                                      </p:cBhvr>
                                      <p:tavLst>
                                        <p:tav tm="0">
                                          <p:val>
                                            <p:strVal val="ppt_y"/>
                                          </p:val>
                                        </p:tav>
                                        <p:tav tm="100000">
                                          <p:val>
                                            <p:strVal val="1+ppt_h/2"/>
                                          </p:val>
                                        </p:tav>
                                      </p:tavLst>
                                    </p:anim>
                                    <p:set>
                                      <p:cBhvr>
                                        <p:cTn id="16" dur="1" fill="hold">
                                          <p:stCondLst>
                                            <p:cond delay="499"/>
                                          </p:stCondLst>
                                        </p:cTn>
                                        <p:tgtEl>
                                          <p:spTgt spid="28570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285701"/>
                                        </p:tgtEl>
                                        <p:attrNameLst>
                                          <p:attrName>style.visibility</p:attrName>
                                        </p:attrNameLst>
                                      </p:cBhvr>
                                      <p:to>
                                        <p:strVal val="visible"/>
                                      </p:to>
                                    </p:set>
                                    <p:animEffect transition="in" filter="barn(inHorizontal)">
                                      <p:cBhvr>
                                        <p:cTn id="21" dur="500"/>
                                        <p:tgtEl>
                                          <p:spTgt spid="28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title"/>
          </p:nvPr>
        </p:nvSpPr>
        <p:spPr>
          <a:xfrm>
            <a:off x="1981200" y="-26988"/>
            <a:ext cx="8153400" cy="731838"/>
          </a:xfrm>
          <a:noFill/>
        </p:spPr>
        <p:txBody>
          <a:bodyPr/>
          <a:lstStyle/>
          <a:p>
            <a:r>
              <a:rPr lang="zh-CN" altLang="en-US" sz="3600"/>
              <a:t>管理用户定义函数 </a:t>
            </a:r>
            <a:r>
              <a:rPr lang="en-US" altLang="zh-CN" sz="3600"/>
              <a:t>(2) </a:t>
            </a:r>
            <a:endParaRPr lang="en-US" altLang="zh-CN" sz="3600"/>
          </a:p>
        </p:txBody>
      </p:sp>
      <p:sp>
        <p:nvSpPr>
          <p:cNvPr id="67588" name="Rectangle 2"/>
          <p:cNvSpPr>
            <a:spLocks noGrp="1" noChangeArrowheads="1"/>
          </p:cNvSpPr>
          <p:nvPr>
            <p:ph idx="1"/>
          </p:nvPr>
        </p:nvSpPr>
        <p:spPr>
          <a:xfrm>
            <a:off x="457200" y="764011"/>
            <a:ext cx="8280400" cy="3960813"/>
          </a:xfrm>
        </p:spPr>
        <p:txBody>
          <a:bodyPr rtlCol="0">
            <a:noAutofit/>
          </a:bodyPr>
          <a:lstStyle/>
          <a:p>
            <a:pPr indent="45720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2000" b="1" dirty="0">
                <a:solidFill>
                  <a:srgbClr val="148BD4"/>
                </a:solidFill>
              </a:rPr>
              <a:t>修改用户定义函数</a:t>
            </a:r>
            <a:endParaRPr lang="zh-CN" altLang="en-US" sz="2000" b="1" dirty="0">
              <a:solidFill>
                <a:srgbClr val="0000CC"/>
              </a:solidFill>
            </a:endParaRPr>
          </a:p>
          <a:p>
            <a:pPr indent="457200" fontAlgn="auto">
              <a:lnSpc>
                <a:spcPct val="150000"/>
              </a:lnSpc>
              <a:spcBef>
                <a:spcPts val="0"/>
              </a:spcBef>
              <a:buNone/>
              <a:defRPr/>
            </a:pPr>
            <a:r>
              <a:rPr lang="zh-CN" altLang="en-US" sz="2000" dirty="0"/>
              <a:t>使用</a:t>
            </a:r>
            <a:r>
              <a:rPr lang="en-US" altLang="zh-CN" sz="2000" dirty="0"/>
              <a:t>T-SQL</a:t>
            </a:r>
            <a:r>
              <a:rPr lang="zh-CN" altLang="en-US" sz="2000" dirty="0"/>
              <a:t>修改用户定义函数语句格式如下：</a:t>
            </a:r>
            <a:endParaRPr lang="zh-CN" altLang="en-US" sz="2000" dirty="0"/>
          </a:p>
          <a:p>
            <a:pPr indent="457200" fontAlgn="auto">
              <a:lnSpc>
                <a:spcPct val="150000"/>
              </a:lnSpc>
              <a:spcBef>
                <a:spcPts val="0"/>
              </a:spcBef>
              <a:buNone/>
              <a:defRPr/>
            </a:pPr>
            <a:r>
              <a:rPr lang="en-US" altLang="zh-CN" sz="2000" dirty="0">
                <a:solidFill>
                  <a:srgbClr val="E24747"/>
                </a:solidFill>
              </a:rPr>
              <a:t>ALTER FUNCTION </a:t>
            </a:r>
            <a:r>
              <a:rPr lang="en-US" altLang="zh-CN" sz="2000" dirty="0">
                <a:solidFill>
                  <a:srgbClr val="006600"/>
                </a:solidFill>
              </a:rPr>
              <a:t>&lt;</a:t>
            </a:r>
            <a:r>
              <a:rPr lang="zh-CN" altLang="en-US" sz="2000" dirty="0">
                <a:solidFill>
                  <a:srgbClr val="006600"/>
                </a:solidFill>
              </a:rPr>
              <a:t>用户定义函数名</a:t>
            </a:r>
            <a:r>
              <a:rPr lang="en-US" altLang="zh-CN" sz="2000" dirty="0">
                <a:solidFill>
                  <a:srgbClr val="006600"/>
                </a:solidFill>
              </a:rPr>
              <a:t>&gt;</a:t>
            </a:r>
            <a:endParaRPr lang="en-US" altLang="zh-CN" sz="2000" dirty="0">
              <a:solidFill>
                <a:srgbClr val="006600"/>
              </a:solidFill>
            </a:endParaRPr>
          </a:p>
          <a:p>
            <a:pPr indent="457200" fontAlgn="auto">
              <a:lnSpc>
                <a:spcPct val="150000"/>
              </a:lnSpc>
              <a:spcBef>
                <a:spcPts val="0"/>
              </a:spcBef>
              <a:buNone/>
              <a:defRPr/>
            </a:pPr>
            <a:r>
              <a:rPr lang="en-US" altLang="zh-CN" sz="2000" dirty="0">
                <a:solidFill>
                  <a:srgbClr val="006600"/>
                </a:solidFill>
              </a:rPr>
              <a:t>([&lt;@</a:t>
            </a:r>
            <a:r>
              <a:rPr lang="zh-CN" altLang="en-US" sz="2000" dirty="0">
                <a:solidFill>
                  <a:srgbClr val="006600"/>
                </a:solidFill>
              </a:rPr>
              <a:t>形参名</a:t>
            </a:r>
            <a:r>
              <a:rPr lang="en-US" altLang="zh-CN" sz="2000" dirty="0">
                <a:solidFill>
                  <a:srgbClr val="006600"/>
                </a:solidFill>
              </a:rPr>
              <a:t>&gt; &lt;</a:t>
            </a:r>
            <a:r>
              <a:rPr lang="zh-CN" altLang="en-US" sz="2000" dirty="0">
                <a:solidFill>
                  <a:srgbClr val="006600"/>
                </a:solidFill>
              </a:rPr>
              <a:t>数据类型</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endParaRPr lang="en-US" altLang="zh-CN" sz="2000" dirty="0">
              <a:solidFill>
                <a:srgbClr val="006600"/>
              </a:solidFill>
            </a:endParaRPr>
          </a:p>
          <a:p>
            <a:pPr indent="457200" fontAlgn="auto">
              <a:lnSpc>
                <a:spcPct val="150000"/>
              </a:lnSpc>
              <a:spcBef>
                <a:spcPts val="0"/>
              </a:spcBef>
              <a:buNone/>
              <a:defRPr/>
            </a:pPr>
            <a:r>
              <a:rPr lang="en-US" altLang="zh-CN" sz="2000" dirty="0">
                <a:solidFill>
                  <a:srgbClr val="E24747"/>
                </a:solidFill>
              </a:rPr>
              <a:t>RETURNS </a:t>
            </a:r>
            <a:r>
              <a:rPr lang="en-US" altLang="zh-CN" sz="2000" dirty="0">
                <a:solidFill>
                  <a:srgbClr val="006600"/>
                </a:solidFill>
              </a:rPr>
              <a:t>&lt;@</a:t>
            </a:r>
            <a:r>
              <a:rPr lang="zh-CN" altLang="en-US" sz="2000" dirty="0">
                <a:solidFill>
                  <a:srgbClr val="006600"/>
                </a:solidFill>
              </a:rPr>
              <a:t>返回变量</a:t>
            </a:r>
            <a:r>
              <a:rPr lang="en-US" altLang="zh-CN" sz="2000" dirty="0">
                <a:solidFill>
                  <a:srgbClr val="006600"/>
                </a:solidFill>
              </a:rPr>
              <a:t>&gt; TABLE(</a:t>
            </a:r>
            <a:r>
              <a:rPr lang="zh-CN" altLang="en-US" sz="2000" dirty="0">
                <a:solidFill>
                  <a:srgbClr val="006600"/>
                </a:solidFill>
              </a:rPr>
              <a:t>表结构定义</a:t>
            </a:r>
            <a:r>
              <a:rPr lang="en-US" altLang="zh-CN" sz="2000" dirty="0">
                <a:solidFill>
                  <a:srgbClr val="006600"/>
                </a:solidFill>
              </a:rPr>
              <a:t>)</a:t>
            </a:r>
            <a:endParaRPr lang="en-US" altLang="zh-CN" sz="2000" dirty="0">
              <a:solidFill>
                <a:srgbClr val="006600"/>
              </a:solidFill>
            </a:endParaRPr>
          </a:p>
          <a:p>
            <a:pPr indent="457200" fontAlgn="auto">
              <a:lnSpc>
                <a:spcPct val="150000"/>
              </a:lnSpc>
              <a:spcBef>
                <a:spcPts val="0"/>
              </a:spcBef>
              <a:buNone/>
              <a:defRPr/>
            </a:pPr>
            <a:r>
              <a:rPr lang="en-US" altLang="zh-CN" sz="2000" dirty="0">
                <a:solidFill>
                  <a:srgbClr val="E24747"/>
                </a:solidFill>
              </a:rPr>
              <a:t>[AS]</a:t>
            </a:r>
            <a:endParaRPr lang="en-US" altLang="zh-CN" sz="2000" dirty="0">
              <a:solidFill>
                <a:srgbClr val="E24747"/>
              </a:solidFill>
            </a:endParaRPr>
          </a:p>
          <a:p>
            <a:pPr indent="457200" fontAlgn="auto">
              <a:lnSpc>
                <a:spcPct val="150000"/>
              </a:lnSpc>
              <a:spcBef>
                <a:spcPts val="0"/>
              </a:spcBef>
              <a:buNone/>
              <a:defRPr/>
            </a:pPr>
            <a:r>
              <a:rPr lang="en-US" altLang="zh-CN" sz="2000" dirty="0">
                <a:solidFill>
                  <a:srgbClr val="E24747"/>
                </a:solidFill>
              </a:rPr>
              <a:t>BEGIN</a:t>
            </a:r>
            <a:endParaRPr lang="en-US" altLang="zh-CN" sz="2000" dirty="0">
              <a:solidFill>
                <a:srgbClr val="993300"/>
              </a:solidFill>
            </a:endParaRPr>
          </a:p>
          <a:p>
            <a:pPr indent="457200" fontAlgn="auto">
              <a:lnSpc>
                <a:spcPct val="150000"/>
              </a:lnSpc>
              <a:spcBef>
                <a:spcPts val="0"/>
              </a:spcBef>
              <a:buNone/>
              <a:defRPr/>
            </a:pPr>
            <a:r>
              <a:rPr lang="en-US" altLang="zh-CN" sz="2000" dirty="0"/>
              <a:t>  </a:t>
            </a:r>
            <a:r>
              <a:rPr lang="en-US" altLang="zh-CN" sz="2000" dirty="0">
                <a:solidFill>
                  <a:srgbClr val="006600"/>
                </a:solidFill>
              </a:rPr>
              <a:t>&lt;T-SQL</a:t>
            </a:r>
            <a:r>
              <a:rPr lang="zh-CN" altLang="en-US" sz="2000" dirty="0">
                <a:solidFill>
                  <a:srgbClr val="006600"/>
                </a:solidFill>
              </a:rPr>
              <a:t>语句</a:t>
            </a:r>
            <a:r>
              <a:rPr lang="en-US" altLang="zh-CN" sz="2000" dirty="0">
                <a:solidFill>
                  <a:srgbClr val="006600"/>
                </a:solidFill>
              </a:rPr>
              <a:t>&gt;|&lt;</a:t>
            </a:r>
            <a:r>
              <a:rPr lang="zh-CN" altLang="en-US" sz="2000" dirty="0">
                <a:solidFill>
                  <a:srgbClr val="006600"/>
                </a:solidFill>
              </a:rPr>
              <a:t>语句块</a:t>
            </a:r>
            <a:r>
              <a:rPr lang="en-US" altLang="zh-CN" sz="2000" dirty="0">
                <a:solidFill>
                  <a:srgbClr val="006600"/>
                </a:solidFill>
              </a:rPr>
              <a:t>&gt;</a:t>
            </a:r>
            <a:endParaRPr lang="en-US" altLang="zh-CN" sz="2000" dirty="0">
              <a:solidFill>
                <a:srgbClr val="006600"/>
              </a:solidFill>
            </a:endParaRPr>
          </a:p>
          <a:p>
            <a:pPr indent="457200" fontAlgn="auto">
              <a:lnSpc>
                <a:spcPct val="150000"/>
              </a:lnSpc>
              <a:spcBef>
                <a:spcPts val="0"/>
              </a:spcBef>
              <a:buNone/>
              <a:defRPr/>
            </a:pPr>
            <a:r>
              <a:rPr lang="en-US" altLang="zh-CN" sz="2000" dirty="0">
                <a:solidFill>
                  <a:srgbClr val="E24747"/>
                </a:solidFill>
              </a:rPr>
              <a:t>      RETURN</a:t>
            </a:r>
            <a:endParaRPr lang="en-US" altLang="zh-CN" sz="2000" dirty="0">
              <a:solidFill>
                <a:srgbClr val="E24747"/>
              </a:solidFill>
            </a:endParaRPr>
          </a:p>
          <a:p>
            <a:pPr indent="457200" fontAlgn="auto">
              <a:lnSpc>
                <a:spcPct val="150000"/>
              </a:lnSpc>
              <a:spcBef>
                <a:spcPts val="0"/>
              </a:spcBef>
              <a:buNone/>
              <a:defRPr/>
            </a:pPr>
            <a:r>
              <a:rPr lang="en-US" altLang="zh-CN" sz="2000" dirty="0">
                <a:solidFill>
                  <a:srgbClr val="E24747"/>
                </a:solidFill>
              </a:rPr>
              <a:t>END</a:t>
            </a:r>
            <a:endParaRPr lang="en-US" altLang="zh-CN" sz="2000" dirty="0">
              <a:solidFill>
                <a:srgbClr val="E24747"/>
              </a:solidFill>
            </a:endParaRPr>
          </a:p>
        </p:txBody>
      </p:sp>
      <p:sp>
        <p:nvSpPr>
          <p:cNvPr id="5" name="日期占位符 3"/>
          <p:cNvSpPr>
            <a:spLocks noGrp="1"/>
          </p:cNvSpPr>
          <p:nvPr>
            <p:ph type="dt" sz="half" idx="10"/>
          </p:nvPr>
        </p:nvSpPr>
        <p:spPr/>
        <p:txBody>
          <a:bodyPr/>
          <a:lstStyle/>
          <a:p>
            <a:pPr>
              <a:defRPr/>
            </a:pPr>
            <a:fld id="{0CC31628-FDC7-4B5B-99DA-66815348B14E}"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C54E4B-EED1-404D-8EA2-8C2C24C550EC}"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286726" name="Rectangle 6"/>
          <p:cNvSpPr>
            <a:spLocks noChangeArrowheads="1"/>
          </p:cNvSpPr>
          <p:nvPr/>
        </p:nvSpPr>
        <p:spPr bwMode="auto">
          <a:xfrm>
            <a:off x="6447745" y="777874"/>
            <a:ext cx="513465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defRPr>
                <a:solidFill>
                  <a:schemeClr val="tx1"/>
                </a:solidFill>
                <a:latin typeface="Arial" panose="020B0604020202020204" pitchFamily="34" charset="0"/>
                <a:ea typeface="宋体" panose="02010600030101010101" pitchFamily="2" charset="-122"/>
              </a:defRPr>
            </a:lvl1pPr>
            <a:lvl2pPr marL="552450" indent="314325" eaLnBrk="0" hangingPunct="0">
              <a:defRPr>
                <a:solidFill>
                  <a:schemeClr val="tx1"/>
                </a:solidFill>
                <a:latin typeface="Arial" panose="020B0604020202020204" pitchFamily="34" charset="0"/>
                <a:ea typeface="宋体" panose="02010600030101010101" pitchFamily="2" charset="-122"/>
              </a:defRPr>
            </a:lvl2pPr>
            <a:lvl3pPr marL="1046480" indent="354330" eaLnBrk="0" hangingPunct="0">
              <a:defRPr>
                <a:solidFill>
                  <a:schemeClr val="tx1"/>
                </a:solidFill>
                <a:latin typeface="Arial" panose="020B0604020202020204" pitchFamily="34" charset="0"/>
                <a:ea typeface="宋体" panose="02010600030101010101" pitchFamily="2" charset="-122"/>
              </a:defRPr>
            </a:lvl3pPr>
            <a:lvl4pPr marL="1579880" indent="307975" eaLnBrk="0" hangingPunct="0">
              <a:defRPr>
                <a:solidFill>
                  <a:schemeClr val="tx1"/>
                </a:solidFill>
                <a:latin typeface="Arial" panose="020B0604020202020204" pitchFamily="34" charset="0"/>
                <a:ea typeface="宋体" panose="02010600030101010101" pitchFamily="2" charset="-122"/>
              </a:defRPr>
            </a:lvl4pPr>
            <a:lvl5pPr marL="2066925" indent="400050" eaLnBrk="0" hangingPunct="0">
              <a:defRPr>
                <a:solidFill>
                  <a:schemeClr val="tx1"/>
                </a:solidFill>
                <a:latin typeface="Arial" panose="020B0604020202020204" pitchFamily="34" charset="0"/>
                <a:ea typeface="宋体" panose="02010600030101010101" pitchFamily="2" charset="-122"/>
              </a:defRPr>
            </a:lvl5pPr>
            <a:lvl6pPr marL="25241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813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85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957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20000"/>
              </a:spcAft>
              <a:buClr>
                <a:schemeClr val="hlink"/>
              </a:buClr>
              <a:buSzPct val="95000"/>
              <a:buFont typeface="Wingdings" panose="05000000000000000000" pitchFamily="2" charset="2"/>
              <a:buChar char="v"/>
            </a:pPr>
            <a:r>
              <a:rPr lang="zh-CN" altLang="en-US" sz="2000" b="1" dirty="0">
                <a:solidFill>
                  <a:srgbClr val="148BD4"/>
                </a:solidFill>
                <a:latin typeface="Tahoma" panose="020B0604030504040204" pitchFamily="34" charset="0"/>
              </a:rPr>
              <a:t>删除用户定义函数</a:t>
            </a:r>
            <a:endParaRPr lang="zh-CN" altLang="en-US" sz="2000" b="1" dirty="0">
              <a:solidFill>
                <a:srgbClr val="0000CC"/>
              </a:solidFill>
              <a:latin typeface="Tahoma" panose="020B0604030504040204" pitchFamily="34" charset="0"/>
            </a:endParaRPr>
          </a:p>
          <a:p>
            <a:pPr eaLnBrk="1" hangingPunct="1">
              <a:lnSpc>
                <a:spcPct val="120000"/>
              </a:lnSpc>
              <a:buClr>
                <a:schemeClr val="folHlink"/>
              </a:buClr>
              <a:buSzPct val="60000"/>
              <a:buFont typeface="Wingdings" panose="05000000000000000000" pitchFamily="2" charset="2"/>
              <a:buNone/>
            </a:pPr>
            <a:r>
              <a:rPr lang="en-US" altLang="zh-CN" sz="2000" dirty="0">
                <a:solidFill>
                  <a:srgbClr val="E24747"/>
                </a:solidFill>
                <a:latin typeface="Tahoma" panose="020B0604030504040204" pitchFamily="34" charset="0"/>
              </a:rPr>
              <a:t>DROP FUNCTION </a:t>
            </a:r>
            <a:r>
              <a:rPr lang="en-US" altLang="zh-CN" sz="2000" b="1" dirty="0">
                <a:solidFill>
                  <a:srgbClr val="006600"/>
                </a:solidFill>
                <a:latin typeface="Tahoma" panose="020B0604030504040204" pitchFamily="34" charset="0"/>
              </a:rPr>
              <a:t>&lt;</a:t>
            </a:r>
            <a:r>
              <a:rPr lang="zh-CN" altLang="en-US" sz="2000" b="1" dirty="0">
                <a:solidFill>
                  <a:srgbClr val="006600"/>
                </a:solidFill>
                <a:latin typeface="Tahoma" panose="020B0604030504040204" pitchFamily="34" charset="0"/>
              </a:rPr>
              <a:t>用户定义函数名</a:t>
            </a:r>
            <a:r>
              <a:rPr lang="en-US" altLang="zh-CN" sz="2000" b="1" dirty="0">
                <a:solidFill>
                  <a:srgbClr val="006600"/>
                </a:solidFill>
                <a:latin typeface="Tahoma" panose="020B0604030504040204" pitchFamily="34" charset="0"/>
              </a:rPr>
              <a:t>&gt;</a:t>
            </a:r>
            <a:endParaRPr lang="en-US" altLang="zh-CN" sz="2000" b="1" dirty="0">
              <a:solidFill>
                <a:srgbClr val="006600"/>
              </a:solidFill>
              <a:latin typeface="Tahoma" panose="020B0604030504040204" pitchFamily="34"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26"/>
                                        </p:tgtEl>
                                        <p:attrNameLst>
                                          <p:attrName>style.visibility</p:attrName>
                                        </p:attrNameLst>
                                      </p:cBhvr>
                                      <p:to>
                                        <p:strVal val="visible"/>
                                      </p:to>
                                    </p:set>
                                    <p:animEffect transition="in" filter="checkerboard(across)">
                                      <p:cBhvr>
                                        <p:cTn id="7" dur="500"/>
                                        <p:tgtEl>
                                          <p:spTgt spid="28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6"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xfrm>
            <a:off x="2456423" y="0"/>
            <a:ext cx="8153400" cy="731838"/>
          </a:xfrm>
        </p:spPr>
        <p:txBody>
          <a:bodyPr rtlCol="0">
            <a:normAutofit/>
          </a:bodyPr>
          <a:lstStyle/>
          <a:p>
            <a:pPr>
              <a:defRPr/>
            </a:pPr>
            <a:r>
              <a:rPr lang="zh-CN" altLang="en-US" sz="3600" dirty="0"/>
              <a:t>用户定义函数与存储过程比较</a:t>
            </a:r>
            <a:endParaRPr lang="zh-CN" altLang="en-US" sz="3600" dirty="0"/>
          </a:p>
        </p:txBody>
      </p:sp>
      <p:sp>
        <p:nvSpPr>
          <p:cNvPr id="83971" name="Rectangle 3"/>
          <p:cNvSpPr>
            <a:spLocks noGrp="1" noChangeArrowheads="1"/>
          </p:cNvSpPr>
          <p:nvPr>
            <p:ph idx="1"/>
          </p:nvPr>
        </p:nvSpPr>
        <p:spPr>
          <a:xfrm>
            <a:off x="740228" y="896939"/>
            <a:ext cx="10711543" cy="4752975"/>
          </a:xfrm>
        </p:spPr>
        <p:txBody>
          <a:bodyPr>
            <a:normAutofit fontScale="97500"/>
          </a:bodyPr>
          <a:lstStyle/>
          <a:p>
            <a:pPr indent="457200" fontAlgn="auto">
              <a:lnSpc>
                <a:spcPct val="150000"/>
              </a:lnSpc>
              <a:spcBef>
                <a:spcPts val="600"/>
              </a:spcBef>
              <a:spcAft>
                <a:spcPts val="600"/>
              </a:spcAft>
            </a:pPr>
            <a:r>
              <a:rPr lang="zh-CN" altLang="en-US" sz="2200" dirty="0"/>
              <a:t>存储过程是使用</a:t>
            </a:r>
            <a:r>
              <a:rPr lang="en-US" altLang="zh-CN" sz="2200" dirty="0"/>
              <a:t>EXEC</a:t>
            </a:r>
            <a:r>
              <a:rPr lang="zh-CN" altLang="en-US" sz="2200" dirty="0"/>
              <a:t>命令独立</a:t>
            </a:r>
            <a:r>
              <a:rPr lang="zh-CN" altLang="en-US" sz="2200" b="1" dirty="0">
                <a:solidFill>
                  <a:srgbClr val="FF0000"/>
                </a:solidFill>
              </a:rPr>
              <a:t>调用</a:t>
            </a:r>
            <a:r>
              <a:rPr lang="zh-CN" altLang="en-US" sz="2200" dirty="0"/>
              <a:t>的，而用户自定义函数是在</a:t>
            </a:r>
            <a:r>
              <a:rPr lang="en-US" altLang="zh-CN" sz="2200" dirty="0"/>
              <a:t>SQL</a:t>
            </a:r>
            <a:r>
              <a:rPr lang="zh-CN" altLang="en-US" sz="2200" dirty="0"/>
              <a:t>语句中调用的。 </a:t>
            </a:r>
            <a:endParaRPr lang="zh-CN" altLang="en-US" sz="2200" dirty="0"/>
          </a:p>
          <a:p>
            <a:pPr indent="457200" fontAlgn="auto">
              <a:lnSpc>
                <a:spcPct val="150000"/>
              </a:lnSpc>
              <a:spcBef>
                <a:spcPts val="600"/>
              </a:spcBef>
              <a:spcAft>
                <a:spcPts val="600"/>
              </a:spcAft>
            </a:pPr>
            <a:r>
              <a:rPr lang="zh-CN" altLang="en-US" sz="2200" dirty="0"/>
              <a:t>用户和程序使用存储过程去访问数据表，这样能够增强了数据库的</a:t>
            </a:r>
            <a:r>
              <a:rPr lang="zh-CN" altLang="en-US" sz="2200" b="1" dirty="0">
                <a:solidFill>
                  <a:srgbClr val="FF0000"/>
                </a:solidFill>
              </a:rPr>
              <a:t>安全</a:t>
            </a:r>
            <a:r>
              <a:rPr lang="zh-CN" altLang="en-US" sz="2200" dirty="0"/>
              <a:t>性。与标准的</a:t>
            </a:r>
            <a:r>
              <a:rPr lang="en-US" altLang="zh-CN" sz="2200" dirty="0"/>
              <a:t>SQL Server</a:t>
            </a:r>
            <a:r>
              <a:rPr lang="zh-CN" altLang="en-US" sz="2200" dirty="0"/>
              <a:t>相比，存储程序限制用户行动权限方面更为细化。例如，如果有一个货存数据表，每次卖出一个货物收银员都要对数据表进行更新一次</a:t>
            </a:r>
            <a:r>
              <a:rPr lang="en-US" altLang="zh-CN" sz="2200" dirty="0"/>
              <a:t>(</a:t>
            </a:r>
            <a:r>
              <a:rPr lang="zh-CN" altLang="en-US" sz="2200" dirty="0"/>
              <a:t>从货存数据表中把该货品减去一件</a:t>
            </a:r>
            <a:r>
              <a:rPr lang="en-US" altLang="zh-CN" sz="2200" dirty="0"/>
              <a:t>)</a:t>
            </a:r>
            <a:r>
              <a:rPr lang="zh-CN" altLang="en-US" sz="2200" dirty="0"/>
              <a:t>。可以给收银员设置权限，允许其使用</a:t>
            </a:r>
            <a:r>
              <a:rPr lang="en-US" altLang="zh-CN" sz="2200" dirty="0"/>
              <a:t>decrement_ item</a:t>
            </a:r>
            <a:r>
              <a:rPr lang="zh-CN" altLang="en-US" sz="2200" dirty="0"/>
              <a:t>存储过程，而不是允许他们有任意修改货存数据表的权限。 </a:t>
            </a:r>
            <a:endParaRPr lang="zh-CN" altLang="en-US" sz="2200" dirty="0"/>
          </a:p>
          <a:p>
            <a:pPr indent="457200" fontAlgn="auto">
              <a:lnSpc>
                <a:spcPct val="150000"/>
              </a:lnSpc>
              <a:spcBef>
                <a:spcPts val="600"/>
              </a:spcBef>
              <a:spcAft>
                <a:spcPts val="600"/>
              </a:spcAft>
            </a:pPr>
            <a:r>
              <a:rPr lang="zh-CN" altLang="en-US" sz="2200" dirty="0"/>
              <a:t>函数必须始终</a:t>
            </a:r>
            <a:r>
              <a:rPr lang="zh-CN" altLang="en-US" sz="2200" b="1" dirty="0">
                <a:solidFill>
                  <a:srgbClr val="FF0000"/>
                </a:solidFill>
              </a:rPr>
              <a:t>返回</a:t>
            </a:r>
            <a:r>
              <a:rPr lang="zh-CN" altLang="en-US" sz="2200" dirty="0"/>
              <a:t>一个值</a:t>
            </a:r>
            <a:r>
              <a:rPr lang="en-US" altLang="zh-CN" sz="2200" dirty="0"/>
              <a:t>(</a:t>
            </a:r>
            <a:r>
              <a:rPr lang="zh-CN" altLang="en-US" sz="2200" dirty="0"/>
              <a:t>一个标量值或一个数据表</a:t>
            </a:r>
            <a:r>
              <a:rPr lang="en-US" altLang="zh-CN" sz="2200" dirty="0"/>
              <a:t>)</a:t>
            </a:r>
            <a:r>
              <a:rPr lang="zh-CN" altLang="en-US" sz="2200" dirty="0"/>
              <a:t>。而存储过程可以返回一个标量值、一个表值或无需返回值。</a:t>
            </a:r>
            <a:endParaRPr lang="zh-CN" altLang="en-US" sz="2200" dirty="0"/>
          </a:p>
        </p:txBody>
      </p:sp>
      <p:sp>
        <p:nvSpPr>
          <p:cNvPr id="4" name="日期占位符 3"/>
          <p:cNvSpPr>
            <a:spLocks noGrp="1"/>
          </p:cNvSpPr>
          <p:nvPr>
            <p:ph type="dt" sz="half" idx="10"/>
          </p:nvPr>
        </p:nvSpPr>
        <p:spPr/>
        <p:txBody>
          <a:bodyPr/>
          <a:lstStyle/>
          <a:p>
            <a:pPr>
              <a:defRPr/>
            </a:pPr>
            <a:fld id="{F49137D4-8E46-4255-8EC4-E03E081B3018}"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21A641-CE9B-4C1A-9D5D-FEE9F8674368}"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pull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190750" y="-39688"/>
            <a:ext cx="8153400" cy="731838"/>
          </a:xfrm>
        </p:spPr>
        <p:txBody>
          <a:bodyPr/>
          <a:lstStyle/>
          <a:p>
            <a:r>
              <a:rPr lang="zh-CN" altLang="en-US" sz="3600"/>
              <a:t>表值函数与存储过程的联系</a:t>
            </a:r>
            <a:endParaRPr lang="zh-CN" altLang="en-US" sz="3600"/>
          </a:p>
        </p:txBody>
      </p:sp>
      <p:sp>
        <p:nvSpPr>
          <p:cNvPr id="69637" name="Rectangle 3"/>
          <p:cNvSpPr>
            <a:spLocks noGrp="1" noChangeArrowheads="1"/>
          </p:cNvSpPr>
          <p:nvPr>
            <p:ph idx="1"/>
          </p:nvPr>
        </p:nvSpPr>
        <p:spPr>
          <a:xfrm>
            <a:off x="688794" y="657225"/>
            <a:ext cx="10893606" cy="5543550"/>
          </a:xfrm>
        </p:spPr>
        <p:txBody>
          <a:bodyPr rtlCol="0">
            <a:noAutofit/>
          </a:bodyPr>
          <a:lstStyle/>
          <a:p>
            <a:pPr indent="0" fontAlgn="auto">
              <a:lnSpc>
                <a:spcPct val="150000"/>
              </a:lnSpc>
              <a:spcBef>
                <a:spcPts val="0"/>
              </a:spcBef>
              <a:buClr>
                <a:schemeClr val="hlink"/>
              </a:buClr>
              <a:buSzPct val="80000"/>
              <a:buFont typeface="Wingdings" panose="05000000000000000000" pitchFamily="2" charset="2"/>
              <a:buChar char="u"/>
              <a:defRPr/>
            </a:pPr>
            <a:r>
              <a:rPr lang="zh-CN" altLang="en-US" sz="2100" dirty="0">
                <a:solidFill>
                  <a:srgbClr val="E24747"/>
                </a:solidFill>
              </a:rPr>
              <a:t>表值函数和存储过程都能实现相似的结果，一些应用程序只能使用表值函数，另外一些只能使用存储过程。</a:t>
            </a:r>
            <a:endParaRPr lang="zh-CN" altLang="en-US" sz="2100" dirty="0">
              <a:solidFill>
                <a:srgbClr val="E24747"/>
              </a:solidFill>
            </a:endParaRPr>
          </a:p>
          <a:p>
            <a:pPr lvl="1" indent="0" fontAlgn="auto">
              <a:lnSpc>
                <a:spcPct val="150000"/>
              </a:lnSpc>
              <a:spcBef>
                <a:spcPts val="0"/>
              </a:spcBef>
              <a:buClr>
                <a:srgbClr val="0000CC"/>
              </a:buClr>
              <a:buSzPct val="90000"/>
              <a:buFont typeface="Wingdings" panose="05000000000000000000" pitchFamily="2" charset="2"/>
              <a:buChar char="Ø"/>
              <a:defRPr/>
            </a:pPr>
            <a:r>
              <a:rPr lang="zh-CN" altLang="en-US" sz="2100" dirty="0">
                <a:solidFill>
                  <a:srgbClr val="E24747"/>
                </a:solidFill>
              </a:rPr>
              <a:t>函数</a:t>
            </a:r>
            <a:endParaRPr lang="zh-CN" altLang="en-US" sz="2100" dirty="0">
              <a:solidFill>
                <a:srgbClr val="660066"/>
              </a:solidFill>
            </a:endParaRPr>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返回结果更容易访问，存储过程得使用输出参数，使用起来更复杂；</a:t>
            </a:r>
            <a:endParaRPr lang="zh-CN" altLang="en-US" sz="2100" dirty="0"/>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可以将表数据返回给一个变量；</a:t>
            </a:r>
            <a:endParaRPr lang="zh-CN" altLang="en-US" sz="2100" dirty="0"/>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不能有数据相关的副作用，即不能修改数据，不能自行动态</a:t>
            </a:r>
            <a:r>
              <a:rPr lang="en-US" altLang="zh-CN" sz="2100" dirty="0"/>
              <a:t>SQL</a:t>
            </a:r>
            <a:r>
              <a:rPr lang="zh-CN" altLang="en-US" sz="2100" dirty="0"/>
              <a:t>语句；</a:t>
            </a:r>
            <a:endParaRPr lang="zh-CN" altLang="en-US" sz="2100" dirty="0"/>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多语句表值函数通常有性能问题。</a:t>
            </a:r>
            <a:endParaRPr lang="zh-CN" altLang="en-US" sz="2100" dirty="0"/>
          </a:p>
          <a:p>
            <a:pPr lvl="1" indent="0" fontAlgn="auto">
              <a:lnSpc>
                <a:spcPct val="150000"/>
              </a:lnSpc>
              <a:spcBef>
                <a:spcPts val="0"/>
              </a:spcBef>
              <a:buClr>
                <a:srgbClr val="0000CC"/>
              </a:buClr>
              <a:buSzPct val="90000"/>
              <a:buFont typeface="Wingdings" panose="05000000000000000000" pitchFamily="2" charset="2"/>
              <a:buChar char="Ø"/>
              <a:defRPr/>
            </a:pPr>
            <a:r>
              <a:rPr lang="zh-CN" altLang="en-US" sz="2100" dirty="0">
                <a:solidFill>
                  <a:srgbClr val="E24747"/>
                </a:solidFill>
              </a:rPr>
              <a:t>存储过程</a:t>
            </a:r>
            <a:endParaRPr lang="zh-CN" altLang="en-US" sz="2100" dirty="0">
              <a:solidFill>
                <a:srgbClr val="660066"/>
              </a:solidFill>
            </a:endParaRPr>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可以修改数据；</a:t>
            </a:r>
            <a:endParaRPr lang="zh-CN" altLang="en-US" sz="2100" dirty="0"/>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可以执行动态语句；</a:t>
            </a:r>
            <a:endParaRPr lang="zh-CN" altLang="en-US" sz="2100" dirty="0"/>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可以包含详细的异常处理；</a:t>
            </a:r>
            <a:endParaRPr lang="zh-CN" altLang="en-US" sz="2100" dirty="0"/>
          </a:p>
          <a:p>
            <a:pPr lvl="2" indent="0" fontAlgn="auto">
              <a:lnSpc>
                <a:spcPct val="150000"/>
              </a:lnSpc>
              <a:spcBef>
                <a:spcPts val="0"/>
              </a:spcBef>
              <a:buClr>
                <a:srgbClr val="006600"/>
              </a:buClr>
              <a:buSzPct val="90000"/>
              <a:buFont typeface="Wingdings" panose="05000000000000000000" pitchFamily="2" charset="2"/>
              <a:buChar char="Ü"/>
              <a:defRPr/>
            </a:pPr>
            <a:r>
              <a:rPr lang="zh-CN" altLang="en-US" sz="2100" dirty="0"/>
              <a:t>可以返回多结果集。</a:t>
            </a:r>
            <a:endParaRPr lang="zh-CN" altLang="en-US" sz="2100" dirty="0"/>
          </a:p>
          <a:p>
            <a:pPr lvl="1" indent="0" fontAlgn="auto">
              <a:lnSpc>
                <a:spcPct val="150000"/>
              </a:lnSpc>
              <a:spcBef>
                <a:spcPts val="0"/>
              </a:spcBef>
              <a:buClr>
                <a:srgbClr val="0000CC"/>
              </a:buClr>
              <a:buSzPct val="90000"/>
              <a:buFont typeface="Wingdings" panose="05000000000000000000" pitchFamily="2" charset="2"/>
              <a:buChar char="Ø"/>
              <a:defRPr/>
            </a:pPr>
            <a:endParaRPr lang="en-US" altLang="zh-CN" sz="2100" dirty="0"/>
          </a:p>
        </p:txBody>
      </p:sp>
      <p:sp>
        <p:nvSpPr>
          <p:cNvPr id="4" name="日期占位符 3"/>
          <p:cNvSpPr>
            <a:spLocks noGrp="1"/>
          </p:cNvSpPr>
          <p:nvPr>
            <p:ph type="dt" sz="half" idx="10"/>
          </p:nvPr>
        </p:nvSpPr>
        <p:spPr/>
        <p:txBody>
          <a:bodyPr/>
          <a:lstStyle/>
          <a:p>
            <a:pPr>
              <a:defRPr/>
            </a:pPr>
            <a:fld id="{5C0C69E5-C2D2-4F5B-8229-1EB4D1C1ED70}"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600FEC-0F68-4010-9D69-F85973A45578}"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ver dir="l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81200" y="-26988"/>
            <a:ext cx="8153400" cy="731838"/>
          </a:xfrm>
        </p:spPr>
        <p:txBody>
          <a:bodyPr/>
          <a:lstStyle/>
          <a:p>
            <a:r>
              <a:rPr lang="zh-CN" altLang="en-US" sz="3600"/>
              <a:t>表值函数与视图的联系</a:t>
            </a:r>
            <a:endParaRPr lang="zh-CN" altLang="en-US" sz="3600"/>
          </a:p>
        </p:txBody>
      </p:sp>
      <p:sp>
        <p:nvSpPr>
          <p:cNvPr id="86019" name="Rectangle 3"/>
          <p:cNvSpPr>
            <a:spLocks noGrp="1" noChangeArrowheads="1"/>
          </p:cNvSpPr>
          <p:nvPr>
            <p:ph idx="1"/>
          </p:nvPr>
        </p:nvSpPr>
        <p:spPr>
          <a:xfrm>
            <a:off x="642257" y="525207"/>
            <a:ext cx="10940143" cy="5543550"/>
          </a:xfrm>
        </p:spPr>
        <p:txBody>
          <a:bodyPr>
            <a:noAutofit/>
          </a:bodyPr>
          <a:lstStyle/>
          <a:p>
            <a:pPr indent="0" fontAlgn="auto">
              <a:lnSpc>
                <a:spcPct val="150000"/>
              </a:lnSpc>
              <a:spcBef>
                <a:spcPts val="0"/>
              </a:spcBef>
              <a:buClr>
                <a:schemeClr val="hlink"/>
              </a:buClr>
              <a:buSzPct val="80000"/>
              <a:buFont typeface="Wingdings" panose="05000000000000000000" pitchFamily="2" charset="2"/>
              <a:buChar char="u"/>
            </a:pPr>
            <a:r>
              <a:rPr lang="zh-CN" altLang="en-US" sz="2100" dirty="0">
                <a:solidFill>
                  <a:srgbClr val="E24747"/>
                </a:solidFill>
              </a:rPr>
              <a:t>表值函数和视图通常都可以实现相似的结果</a:t>
            </a:r>
            <a:endParaRPr lang="zh-CN" altLang="en-US" sz="2100" dirty="0">
              <a:solidFill>
                <a:schemeClr val="hlink"/>
              </a:solidFill>
            </a:endParaRPr>
          </a:p>
          <a:p>
            <a:pPr lvl="1" indent="0" fontAlgn="auto">
              <a:lnSpc>
                <a:spcPct val="150000"/>
              </a:lnSpc>
              <a:spcBef>
                <a:spcPts val="0"/>
              </a:spcBef>
              <a:buClr>
                <a:srgbClr val="0000CC"/>
              </a:buClr>
              <a:buSzPct val="90000"/>
              <a:buFont typeface="Wingdings" panose="05000000000000000000" pitchFamily="2" charset="2"/>
              <a:buChar char="Ø"/>
            </a:pPr>
            <a:r>
              <a:rPr lang="zh-CN" altLang="en-US" sz="2100" dirty="0">
                <a:solidFill>
                  <a:srgbClr val="E24747"/>
                </a:solidFill>
              </a:rPr>
              <a:t>视图</a:t>
            </a:r>
            <a:endParaRPr lang="zh-CN" altLang="en-US" sz="2100" dirty="0">
              <a:solidFill>
                <a:srgbClr val="660066"/>
              </a:solidFill>
            </a:endParaRPr>
          </a:p>
          <a:p>
            <a:pPr lvl="2" indent="0" fontAlgn="auto">
              <a:lnSpc>
                <a:spcPct val="150000"/>
              </a:lnSpc>
              <a:spcBef>
                <a:spcPts val="0"/>
              </a:spcBef>
              <a:spcAft>
                <a:spcPct val="20000"/>
              </a:spcAft>
              <a:buClr>
                <a:srgbClr val="006600"/>
              </a:buClr>
              <a:buFont typeface="Wingdings" panose="05000000000000000000" pitchFamily="2" charset="2"/>
              <a:buChar char="Ü"/>
            </a:pPr>
            <a:r>
              <a:rPr lang="zh-CN" altLang="en-US" sz="2100" dirty="0"/>
              <a:t>能够被几乎所有应用程序使用；</a:t>
            </a:r>
            <a:endParaRPr lang="zh-CN" altLang="en-US" sz="2100" dirty="0"/>
          </a:p>
          <a:p>
            <a:pPr lvl="2" indent="0" fontAlgn="auto">
              <a:lnSpc>
                <a:spcPct val="150000"/>
              </a:lnSpc>
              <a:spcBef>
                <a:spcPts val="0"/>
              </a:spcBef>
              <a:spcAft>
                <a:spcPct val="20000"/>
              </a:spcAft>
              <a:buClr>
                <a:srgbClr val="006600"/>
              </a:buClr>
              <a:buFont typeface="Wingdings" panose="05000000000000000000" pitchFamily="2" charset="2"/>
              <a:buChar char="Ü"/>
            </a:pPr>
            <a:r>
              <a:rPr lang="zh-CN" altLang="en-US" sz="2100" dirty="0"/>
              <a:t>和表非常相似；</a:t>
            </a:r>
            <a:endParaRPr lang="zh-CN" altLang="en-US" sz="2100" dirty="0"/>
          </a:p>
          <a:p>
            <a:pPr lvl="2" indent="0" fontAlgn="auto">
              <a:lnSpc>
                <a:spcPct val="150000"/>
              </a:lnSpc>
              <a:spcBef>
                <a:spcPts val="0"/>
              </a:spcBef>
              <a:spcAft>
                <a:spcPct val="20000"/>
              </a:spcAft>
              <a:buClr>
                <a:srgbClr val="006600"/>
              </a:buClr>
              <a:buFont typeface="Wingdings" panose="05000000000000000000" pitchFamily="2" charset="2"/>
              <a:buChar char="Ü"/>
            </a:pPr>
            <a:r>
              <a:rPr lang="zh-CN" altLang="en-US" sz="2100" dirty="0"/>
              <a:t>可以被更新；</a:t>
            </a:r>
            <a:endParaRPr lang="zh-CN" altLang="en-US" sz="2100" dirty="0"/>
          </a:p>
          <a:p>
            <a:pPr lvl="2" indent="0" fontAlgn="auto">
              <a:lnSpc>
                <a:spcPct val="150000"/>
              </a:lnSpc>
              <a:spcBef>
                <a:spcPts val="0"/>
              </a:spcBef>
              <a:spcAft>
                <a:spcPct val="20000"/>
              </a:spcAft>
              <a:buClr>
                <a:srgbClr val="006600"/>
              </a:buClr>
              <a:buFont typeface="Wingdings" panose="05000000000000000000" pitchFamily="2" charset="2"/>
              <a:buChar char="Ü"/>
            </a:pPr>
            <a:r>
              <a:rPr lang="zh-CN" altLang="en-US" sz="2100" dirty="0">
                <a:solidFill>
                  <a:srgbClr val="E24747"/>
                </a:solidFill>
              </a:rPr>
              <a:t>可以使用</a:t>
            </a:r>
            <a:r>
              <a:rPr lang="en-US" altLang="zh-CN" sz="2100" dirty="0">
                <a:solidFill>
                  <a:srgbClr val="E24747"/>
                </a:solidFill>
              </a:rPr>
              <a:t>INSTEAD OF</a:t>
            </a:r>
            <a:r>
              <a:rPr lang="zh-CN" altLang="en-US" sz="2100" dirty="0">
                <a:solidFill>
                  <a:srgbClr val="E24747"/>
                </a:solidFill>
              </a:rPr>
              <a:t>触发器。</a:t>
            </a:r>
            <a:endParaRPr lang="zh-CN" altLang="en-US" sz="2100" dirty="0">
              <a:solidFill>
                <a:srgbClr val="E24747"/>
              </a:solidFill>
            </a:endParaRPr>
          </a:p>
          <a:p>
            <a:pPr lvl="1" indent="0" fontAlgn="auto">
              <a:lnSpc>
                <a:spcPct val="150000"/>
              </a:lnSpc>
              <a:spcBef>
                <a:spcPts val="0"/>
              </a:spcBef>
              <a:buClr>
                <a:srgbClr val="0000CC"/>
              </a:buClr>
              <a:buSzPct val="90000"/>
              <a:buFont typeface="Wingdings" panose="05000000000000000000" pitchFamily="2" charset="2"/>
              <a:buChar char="Ø"/>
            </a:pPr>
            <a:r>
              <a:rPr lang="zh-CN" altLang="en-US" sz="2100" dirty="0">
                <a:solidFill>
                  <a:srgbClr val="E24747"/>
                </a:solidFill>
              </a:rPr>
              <a:t>表值函数</a:t>
            </a:r>
            <a:endParaRPr lang="zh-CN" altLang="en-US" sz="2100" dirty="0">
              <a:solidFill>
                <a:srgbClr val="660066"/>
              </a:solidFill>
            </a:endParaRPr>
          </a:p>
          <a:p>
            <a:pPr lvl="2" indent="0" fontAlgn="auto">
              <a:lnSpc>
                <a:spcPct val="150000"/>
              </a:lnSpc>
              <a:spcBef>
                <a:spcPts val="0"/>
              </a:spcBef>
              <a:buClr>
                <a:srgbClr val="006600"/>
              </a:buClr>
              <a:buFont typeface="Wingdings" panose="05000000000000000000" pitchFamily="2" charset="2"/>
              <a:buChar char="Ü"/>
            </a:pPr>
            <a:r>
              <a:rPr lang="zh-CN" altLang="en-US" sz="2100" dirty="0"/>
              <a:t>类似于参数化视图；</a:t>
            </a:r>
            <a:endParaRPr lang="zh-CN" altLang="en-US" sz="2100" dirty="0"/>
          </a:p>
          <a:p>
            <a:pPr lvl="2" indent="0" fontAlgn="auto">
              <a:lnSpc>
                <a:spcPct val="150000"/>
              </a:lnSpc>
              <a:spcBef>
                <a:spcPts val="0"/>
              </a:spcBef>
              <a:buClr>
                <a:srgbClr val="006600"/>
              </a:buClr>
              <a:buFont typeface="Wingdings" panose="05000000000000000000" pitchFamily="2" charset="2"/>
              <a:buChar char="Ü"/>
            </a:pPr>
            <a:r>
              <a:rPr lang="zh-CN" altLang="en-US" sz="2100" dirty="0"/>
              <a:t>通常导致严重的性能问题（多语句表值函数）；</a:t>
            </a:r>
            <a:endParaRPr lang="zh-CN" altLang="en-US" sz="2100" dirty="0"/>
          </a:p>
          <a:p>
            <a:pPr lvl="2" indent="0" fontAlgn="auto">
              <a:lnSpc>
                <a:spcPct val="150000"/>
              </a:lnSpc>
              <a:spcBef>
                <a:spcPts val="0"/>
              </a:spcBef>
              <a:buClr>
                <a:srgbClr val="006600"/>
              </a:buClr>
              <a:buFont typeface="Wingdings" panose="05000000000000000000" pitchFamily="2" charset="2"/>
              <a:buChar char="Ü"/>
            </a:pPr>
            <a:r>
              <a:rPr lang="zh-CN" altLang="en-US" sz="2100" dirty="0"/>
              <a:t>不能纳入到使用的查询中；</a:t>
            </a:r>
            <a:endParaRPr lang="zh-CN" altLang="en-US" sz="2100" dirty="0"/>
          </a:p>
          <a:p>
            <a:pPr lvl="2" indent="0" fontAlgn="auto">
              <a:lnSpc>
                <a:spcPct val="150000"/>
              </a:lnSpc>
              <a:spcBef>
                <a:spcPts val="0"/>
              </a:spcBef>
              <a:buClr>
                <a:srgbClr val="006600"/>
              </a:buClr>
              <a:buFont typeface="Wingdings" panose="05000000000000000000" pitchFamily="2" charset="2"/>
              <a:buChar char="Ü"/>
            </a:pPr>
            <a:r>
              <a:rPr lang="zh-CN" altLang="en-US" sz="2100" dirty="0"/>
              <a:t>只有内联表值函数可以更新。</a:t>
            </a:r>
            <a:endParaRPr lang="zh-CN" altLang="en-US" sz="2100" dirty="0"/>
          </a:p>
          <a:p>
            <a:pPr lvl="1" indent="0" fontAlgn="auto">
              <a:lnSpc>
                <a:spcPct val="150000"/>
              </a:lnSpc>
              <a:spcBef>
                <a:spcPts val="0"/>
              </a:spcBef>
              <a:buClr>
                <a:srgbClr val="0000CC"/>
              </a:buClr>
              <a:buSzPct val="90000"/>
              <a:buFont typeface="Wingdings" panose="05000000000000000000" pitchFamily="2" charset="2"/>
              <a:buChar char="Ø"/>
            </a:pPr>
            <a:endParaRPr lang="en-US" altLang="zh-CN" sz="2100" dirty="0"/>
          </a:p>
        </p:txBody>
      </p:sp>
      <p:sp>
        <p:nvSpPr>
          <p:cNvPr id="4" name="日期占位符 3"/>
          <p:cNvSpPr>
            <a:spLocks noGrp="1"/>
          </p:cNvSpPr>
          <p:nvPr>
            <p:ph type="dt" sz="half" idx="10"/>
          </p:nvPr>
        </p:nvSpPr>
        <p:spPr/>
        <p:txBody>
          <a:bodyPr/>
          <a:lstStyle/>
          <a:p>
            <a:pPr>
              <a:defRPr/>
            </a:pPr>
            <a:fld id="{2D0AF11D-9EE1-4DBE-BB4E-CE28C6CA78F7}"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E221BF-5C38-46B9-B1C0-56EDE05D579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wheel spokes="3"/>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3600"/>
              <a:t>本次课小结</a:t>
            </a:r>
            <a:endParaRPr lang="zh-CN" altLang="en-US" sz="3600"/>
          </a:p>
        </p:txBody>
      </p:sp>
      <p:sp>
        <p:nvSpPr>
          <p:cNvPr id="87043" name="Rectangle 3"/>
          <p:cNvSpPr>
            <a:spLocks noGrp="1" noChangeArrowheads="1"/>
          </p:cNvSpPr>
          <p:nvPr>
            <p:ph idx="1"/>
          </p:nvPr>
        </p:nvSpPr>
        <p:spPr>
          <a:xfrm>
            <a:off x="3575051" y="1773238"/>
            <a:ext cx="4392613" cy="2952750"/>
          </a:xfrm>
        </p:spPr>
        <p:txBody>
          <a:bodyPr/>
          <a:lstStyle/>
          <a:p>
            <a:pPr>
              <a:buFont typeface="Wingdings" panose="05000000000000000000" pitchFamily="2" charset="2"/>
              <a:buNone/>
            </a:pPr>
            <a:r>
              <a:rPr lang="en-US" altLang="zh-CN">
                <a:solidFill>
                  <a:srgbClr val="E24747"/>
                </a:solidFill>
              </a:rPr>
              <a:t>      </a:t>
            </a:r>
            <a:r>
              <a:rPr lang="zh-CN" altLang="en-US">
                <a:solidFill>
                  <a:srgbClr val="E24747"/>
                </a:solidFill>
              </a:rPr>
              <a:t>主要内容</a:t>
            </a:r>
            <a:endParaRPr lang="zh-CN" altLang="en-US">
              <a:solidFill>
                <a:srgbClr val="660066"/>
              </a:solidFill>
            </a:endParaRPr>
          </a:p>
          <a:p>
            <a:r>
              <a:rPr lang="zh-CN" altLang="en-US" sz="2400"/>
              <a:t>触发器的创建和管理</a:t>
            </a:r>
            <a:endParaRPr lang="en-US" altLang="zh-CN" sz="2400"/>
          </a:p>
          <a:p>
            <a:r>
              <a:rPr lang="zh-CN" altLang="en-US" sz="2400"/>
              <a:t>触发器的创建和管理</a:t>
            </a:r>
            <a:endParaRPr lang="zh-CN" altLang="en-US" sz="2400"/>
          </a:p>
          <a:p>
            <a:r>
              <a:rPr lang="zh-CN" altLang="en-US" sz="2400"/>
              <a:t>用户函数的创建和管理</a:t>
            </a:r>
            <a:endParaRPr lang="zh-CN" altLang="en-US" sz="2400"/>
          </a:p>
          <a:p>
            <a:pPr>
              <a:buFont typeface="Wingdings" panose="05000000000000000000" pitchFamily="2" charset="2"/>
              <a:buNone/>
            </a:pPr>
            <a:endParaRPr lang="zh-CN" altLang="en-US" sz="2400"/>
          </a:p>
        </p:txBody>
      </p:sp>
      <p:sp>
        <p:nvSpPr>
          <p:cNvPr id="4" name="日期占位符 3"/>
          <p:cNvSpPr>
            <a:spLocks noGrp="1"/>
          </p:cNvSpPr>
          <p:nvPr>
            <p:ph type="dt" sz="half" idx="10"/>
          </p:nvPr>
        </p:nvSpPr>
        <p:spPr/>
        <p:txBody>
          <a:bodyPr/>
          <a:lstStyle/>
          <a:p>
            <a:pPr>
              <a:defRPr/>
            </a:pPr>
            <a:fld id="{100ACBA4-C42A-4D0A-A5A7-F516DA85316F}" type="datetime1">
              <a:rPr lang="zh-CN" altLang="en-US"/>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28F35E-EACC-4591-BDEB-EFE94D81E119}"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Tree>
  </p:cSld>
  <p:clrMapOvr>
    <a:masterClrMapping/>
  </p:clrMapOvr>
  <p:transition>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46288" y="-19050"/>
            <a:ext cx="8153400" cy="731838"/>
          </a:xfrm>
        </p:spPr>
        <p:txBody>
          <a:bodyPr/>
          <a:lstStyle/>
          <a:p>
            <a:r>
              <a:rPr lang="zh-CN" altLang="en-US" sz="3600"/>
              <a:t>存储过程概述</a:t>
            </a:r>
            <a:r>
              <a:rPr lang="en-US" altLang="zh-CN" sz="3600"/>
              <a:t>(5)</a:t>
            </a:r>
            <a:endParaRPr lang="en-US" altLang="zh-CN" sz="3600"/>
          </a:p>
        </p:txBody>
      </p:sp>
      <p:sp>
        <p:nvSpPr>
          <p:cNvPr id="9221" name="Rectangle 3"/>
          <p:cNvSpPr>
            <a:spLocks noGrp="1" noChangeArrowheads="1"/>
          </p:cNvSpPr>
          <p:nvPr>
            <p:ph idx="1"/>
          </p:nvPr>
        </p:nvSpPr>
        <p:spPr>
          <a:xfrm>
            <a:off x="1919288" y="773908"/>
            <a:ext cx="9663112" cy="1431132"/>
          </a:xfrm>
        </p:spPr>
        <p:txBody>
          <a:bodyPr rtlCol="0">
            <a:normAutofit fontScale="55000" lnSpcReduction="20000"/>
          </a:bodyPr>
          <a:lstStyle/>
          <a:p>
            <a:pPr>
              <a:buNone/>
              <a:defRPr/>
            </a:pPr>
            <a:r>
              <a:rPr lang="zh-CN" altLang="en-US" dirty="0">
                <a:solidFill>
                  <a:srgbClr val="148BD4"/>
                </a:solidFill>
              </a:rPr>
              <a:t>例 </a:t>
            </a:r>
            <a:r>
              <a:rPr lang="en-US" altLang="zh-CN" dirty="0">
                <a:solidFill>
                  <a:srgbClr val="148BD4"/>
                </a:solidFill>
              </a:rPr>
              <a:t>  </a:t>
            </a:r>
            <a:r>
              <a:rPr lang="zh-CN" altLang="en-US" dirty="0"/>
              <a:t>在对象表</a:t>
            </a:r>
            <a:r>
              <a:rPr lang="en-US" altLang="zh-CN" dirty="0" err="1"/>
              <a:t>sys.objects</a:t>
            </a:r>
            <a:r>
              <a:rPr lang="zh-CN" altLang="en-US" dirty="0"/>
              <a:t>中查询数据库</a:t>
            </a:r>
            <a:r>
              <a:rPr lang="en-US" altLang="zh-CN" dirty="0"/>
              <a:t>JXGL</a:t>
            </a:r>
            <a:r>
              <a:rPr lang="zh-CN" altLang="en-US" dirty="0"/>
              <a:t>的所有存储过程。</a:t>
            </a:r>
            <a:br>
              <a:rPr lang="zh-CN" altLang="en-US" dirty="0"/>
            </a:br>
            <a:r>
              <a:rPr lang="zh-CN" altLang="en-US" sz="3600" dirty="0"/>
              <a:t>       </a:t>
            </a:r>
            <a:endParaRPr lang="en-US" altLang="zh-CN" sz="3600" dirty="0"/>
          </a:p>
          <a:p>
            <a:pPr>
              <a:buNone/>
              <a:defRPr/>
            </a:pPr>
            <a:r>
              <a:rPr lang="en-US" altLang="zh-CN" sz="3600" noProof="1"/>
              <a:t>USE JXGL</a:t>
            </a:r>
            <a:endParaRPr lang="en-US" altLang="zh-CN" sz="3600" noProof="1"/>
          </a:p>
          <a:p>
            <a:pPr>
              <a:buNone/>
              <a:defRPr/>
            </a:pPr>
            <a:r>
              <a:rPr lang="en-US" altLang="zh-CN" noProof="1"/>
              <a:t>  select * from sys.objects where type = 'P';</a:t>
            </a:r>
            <a:endParaRPr lang="en-US" altLang="zh-CN" noProof="1"/>
          </a:p>
          <a:p>
            <a:pPr>
              <a:defRPr/>
            </a:pPr>
            <a:endParaRPr lang="en-US" altLang="zh-CN" dirty="0"/>
          </a:p>
        </p:txBody>
      </p:sp>
      <p:sp>
        <p:nvSpPr>
          <p:cNvPr id="6" name="日期占位符 3"/>
          <p:cNvSpPr>
            <a:spLocks noGrp="1"/>
          </p:cNvSpPr>
          <p:nvPr>
            <p:ph type="dt" sz="half" idx="10"/>
          </p:nvPr>
        </p:nvSpPr>
        <p:spPr/>
        <p:txBody>
          <a:bodyPr/>
          <a:lstStyle/>
          <a:p>
            <a:pPr>
              <a:defRPr/>
            </a:pPr>
            <a:fld id="{CC4E4770-6740-47FE-BEBB-F857B7412000}" type="datetime1">
              <a:rPr lang="zh-CN" altLang="en-US"/>
            </a:fld>
            <a:endParaRPr lang="en-US" altLang="zh-CN"/>
          </a:p>
        </p:txBody>
      </p:sp>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C3DAED-986E-48BF-8A2A-F52E30786D66}"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24582" name="Rectangle 5"/>
          <p:cNvSpPr>
            <a:spLocks noChangeArrowheads="1"/>
          </p:cNvSpPr>
          <p:nvPr/>
        </p:nvSpPr>
        <p:spPr bwMode="auto">
          <a:xfrm>
            <a:off x="1847850" y="2060575"/>
            <a:ext cx="923671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defRPr>
                <a:solidFill>
                  <a:schemeClr val="tx1"/>
                </a:solidFill>
                <a:latin typeface="Arial" panose="020B0604020202020204" pitchFamily="34" charset="0"/>
                <a:ea typeface="宋体" panose="02010600030101010101" pitchFamily="2" charset="-122"/>
              </a:defRPr>
            </a:lvl1pPr>
            <a:lvl2pPr marL="552450" indent="314325" eaLnBrk="0" hangingPunct="0">
              <a:defRPr>
                <a:solidFill>
                  <a:schemeClr val="tx1"/>
                </a:solidFill>
                <a:latin typeface="Arial" panose="020B0604020202020204" pitchFamily="34" charset="0"/>
                <a:ea typeface="宋体" panose="02010600030101010101" pitchFamily="2" charset="-122"/>
              </a:defRPr>
            </a:lvl2pPr>
            <a:lvl3pPr marL="1046480" indent="354330" eaLnBrk="0" hangingPunct="0">
              <a:defRPr>
                <a:solidFill>
                  <a:schemeClr val="tx1"/>
                </a:solidFill>
                <a:latin typeface="Arial" panose="020B0604020202020204" pitchFamily="34" charset="0"/>
                <a:ea typeface="宋体" panose="02010600030101010101" pitchFamily="2" charset="-122"/>
              </a:defRPr>
            </a:lvl3pPr>
            <a:lvl4pPr marL="1579880" indent="307975" eaLnBrk="0" hangingPunct="0">
              <a:defRPr>
                <a:solidFill>
                  <a:schemeClr val="tx1"/>
                </a:solidFill>
                <a:latin typeface="Arial" panose="020B0604020202020204" pitchFamily="34" charset="0"/>
                <a:ea typeface="宋体" panose="02010600030101010101" pitchFamily="2" charset="-122"/>
              </a:defRPr>
            </a:lvl4pPr>
            <a:lvl5pPr marL="2066925" indent="400050" eaLnBrk="0" hangingPunct="0">
              <a:defRPr>
                <a:solidFill>
                  <a:schemeClr val="tx1"/>
                </a:solidFill>
                <a:latin typeface="Arial" panose="020B0604020202020204" pitchFamily="34" charset="0"/>
                <a:ea typeface="宋体" panose="02010600030101010101" pitchFamily="2" charset="-122"/>
              </a:defRPr>
            </a:lvl5pPr>
            <a:lvl6pPr marL="25241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813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85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957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00000"/>
              </a:lnSpc>
              <a:buClr>
                <a:schemeClr val="folHlink"/>
              </a:buClr>
              <a:buSzPct val="60000"/>
              <a:buFont typeface="Wingdings" panose="05000000000000000000" pitchFamily="2" charset="2"/>
              <a:buNone/>
            </a:pPr>
            <a:r>
              <a:rPr lang="zh-CN" altLang="en-US" dirty="0">
                <a:solidFill>
                  <a:srgbClr val="148BD4"/>
                </a:solidFill>
                <a:latin typeface="Tahoma" panose="020B0604030504040204" pitchFamily="34" charset="0"/>
              </a:rPr>
              <a:t>或：</a:t>
            </a:r>
            <a:endParaRPr lang="en-US" altLang="zh-CN" dirty="0">
              <a:solidFill>
                <a:srgbClr val="148BD4"/>
              </a:solidFill>
              <a:latin typeface="Tahoma" panose="020B0604030504040204" pitchFamily="34" charset="0"/>
            </a:endParaRPr>
          </a:p>
          <a:p>
            <a:pPr eaLnBrk="1" fontAlgn="auto" hangingPunct="1">
              <a:lnSpc>
                <a:spcPct val="100000"/>
              </a:lnSpc>
              <a:buClr>
                <a:schemeClr val="folHlink"/>
              </a:buClr>
              <a:buSzPct val="60000"/>
              <a:buFont typeface="Wingdings" panose="05000000000000000000" pitchFamily="2" charset="2"/>
              <a:buNone/>
            </a:pPr>
            <a:endParaRPr lang="zh-CN" altLang="en-US" dirty="0">
              <a:solidFill>
                <a:srgbClr val="148BD4"/>
              </a:solidFill>
              <a:latin typeface="Tahoma" panose="020B0604030504040204" pitchFamily="34" charset="0"/>
            </a:endParaRPr>
          </a:p>
          <a:p>
            <a:pPr eaLnBrk="1" fontAlgn="auto" hangingPunct="1">
              <a:lnSpc>
                <a:spcPct val="100000"/>
              </a:lnSpc>
              <a:buClr>
                <a:schemeClr val="folHlink"/>
              </a:buClr>
              <a:buSzPct val="60000"/>
              <a:buFont typeface="Wingdings" panose="05000000000000000000" pitchFamily="2" charset="2"/>
              <a:buNone/>
            </a:pPr>
            <a:r>
              <a:rPr lang="zh-CN" altLang="en-US" dirty="0">
                <a:solidFill>
                  <a:srgbClr val="148BD4"/>
                </a:solidFill>
                <a:latin typeface="Tahoma" panose="020B0604030504040204" pitchFamily="34" charset="0"/>
              </a:rPr>
              <a:t>例 </a:t>
            </a:r>
            <a:r>
              <a:rPr lang="en-US" altLang="zh-CN" dirty="0">
                <a:solidFill>
                  <a:srgbClr val="148BD4"/>
                </a:solidFill>
                <a:latin typeface="Tahoma" panose="020B0604030504040204" pitchFamily="34" charset="0"/>
              </a:rPr>
              <a:t> </a:t>
            </a:r>
            <a:r>
              <a:rPr lang="en-US" altLang="zh-CN" dirty="0">
                <a:latin typeface="Tahoma" panose="020B0604030504040204" pitchFamily="34" charset="0"/>
              </a:rPr>
              <a:t> </a:t>
            </a:r>
            <a:r>
              <a:rPr lang="zh-CN" altLang="en-US" dirty="0">
                <a:latin typeface="Tahoma" panose="020B0604030504040204" pitchFamily="34" charset="0"/>
              </a:rPr>
              <a:t>查询数据库</a:t>
            </a:r>
            <a:r>
              <a:rPr lang="en-US" altLang="zh-CN" dirty="0">
                <a:latin typeface="Tahoma" panose="020B0604030504040204" pitchFamily="34" charset="0"/>
              </a:rPr>
              <a:t>JXGL</a:t>
            </a:r>
            <a:r>
              <a:rPr lang="zh-CN" altLang="en-US" dirty="0">
                <a:latin typeface="Tahoma" panose="020B0604030504040204" pitchFamily="34" charset="0"/>
              </a:rPr>
              <a:t>的所有存储过程。</a:t>
            </a:r>
            <a:br>
              <a:rPr lang="zh-CN" altLang="en-US" dirty="0">
                <a:latin typeface="Tahoma" panose="020B0604030504040204" pitchFamily="34" charset="0"/>
              </a:rPr>
            </a:br>
            <a:r>
              <a:rPr lang="zh-CN" altLang="en-US" dirty="0">
                <a:latin typeface="Tahoma" panose="020B0604030504040204" pitchFamily="34" charset="0"/>
              </a:rPr>
              <a:t>       </a:t>
            </a:r>
            <a:r>
              <a:rPr lang="en-US" altLang="zh-CN" noProof="1">
                <a:latin typeface="Tahoma" panose="020B0604030504040204" pitchFamily="34" charset="0"/>
              </a:rPr>
              <a:t>USE JXGL</a:t>
            </a:r>
            <a:endParaRPr lang="en-US" altLang="zh-CN" noProof="1">
              <a:latin typeface="Tahoma" panose="020B0604030504040204" pitchFamily="34" charset="0"/>
            </a:endParaRPr>
          </a:p>
          <a:p>
            <a:pPr eaLnBrk="1" fontAlgn="auto" hangingPunct="1">
              <a:lnSpc>
                <a:spcPct val="100000"/>
              </a:lnSpc>
              <a:buClr>
                <a:schemeClr val="folHlink"/>
              </a:buClr>
              <a:buSzPct val="60000"/>
              <a:buFont typeface="Wingdings" panose="05000000000000000000" pitchFamily="2" charset="2"/>
              <a:buNone/>
            </a:pPr>
            <a:r>
              <a:rPr lang="en-US" altLang="zh-CN" noProof="1">
                <a:latin typeface="Tahoma" panose="020B0604030504040204" pitchFamily="34" charset="0"/>
              </a:rPr>
              <a:t>  select * from sys.objects where type_desc like '%pro%' and name like 'sp%';</a:t>
            </a:r>
            <a:endParaRPr lang="en-US" altLang="zh-CN" noProof="1">
              <a:latin typeface="Tahoma" panose="020B0604030504040204" pitchFamily="34" charset="0"/>
            </a:endParaRPr>
          </a:p>
          <a:p>
            <a:pPr eaLnBrk="1" fontAlgn="auto" hangingPunct="1">
              <a:lnSpc>
                <a:spcPct val="100000"/>
              </a:lnSpc>
              <a:buClr>
                <a:schemeClr val="folHlink"/>
              </a:buClr>
              <a:buSzPct val="60000"/>
              <a:buFont typeface="Wingdings" panose="05000000000000000000" pitchFamily="2" charset="2"/>
              <a:buChar char="n"/>
            </a:pPr>
            <a:endParaRPr lang="en-US" altLang="zh-CN" dirty="0">
              <a:latin typeface="Tahoma" panose="020B0604030504040204" pitchFamily="34" charset="0"/>
            </a:endParaRPr>
          </a:p>
        </p:txBody>
      </p:sp>
      <p:pic>
        <p:nvPicPr>
          <p:cNvPr id="2458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1973" y="3593306"/>
            <a:ext cx="8137525"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2"/>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590"/>
          <p:cNvSpPr>
            <a:spLocks noChangeArrowheads="1"/>
          </p:cNvSpPr>
          <p:nvPr/>
        </p:nvSpPr>
        <p:spPr bwMode="auto">
          <a:xfrm>
            <a:off x="2654303" y="831854"/>
            <a:ext cx="6880225" cy="51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350" name="Freeform 591"/>
          <p:cNvSpPr/>
          <p:nvPr/>
        </p:nvSpPr>
        <p:spPr bwMode="auto">
          <a:xfrm>
            <a:off x="2724151" y="3050117"/>
            <a:ext cx="863600" cy="472016"/>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51435" tIns="25718" rIns="51435" bIns="25718"/>
          <a:lstStyle/>
          <a:p>
            <a:pPr eaLnBrk="1" hangingPunct="1">
              <a:defRPr/>
            </a:pPr>
            <a:endParaRPr lang="zh-CN" altLang="en-US" sz="1015">
              <a:solidFill>
                <a:prstClr val="black"/>
              </a:solidFill>
            </a:endParaRPr>
          </a:p>
        </p:txBody>
      </p:sp>
      <p:grpSp>
        <p:nvGrpSpPr>
          <p:cNvPr id="1160" name="组合 1159"/>
          <p:cNvGrpSpPr/>
          <p:nvPr/>
        </p:nvGrpSpPr>
        <p:grpSpPr bwMode="auto">
          <a:xfrm>
            <a:off x="2978151" y="4328584"/>
            <a:ext cx="115888" cy="2529416"/>
            <a:chOff x="554038" y="4591050"/>
            <a:chExt cx="206375" cy="3371848"/>
          </a:xfrm>
        </p:grpSpPr>
        <p:sp>
          <p:nvSpPr>
            <p:cNvPr id="2095" name="Freeform 1118"/>
            <p:cNvSpPr>
              <a:spLocks noEditPoints="1"/>
            </p:cNvSpPr>
            <p:nvPr/>
          </p:nvSpPr>
          <p:spPr bwMode="auto">
            <a:xfrm>
              <a:off x="576654" y="4591050"/>
              <a:ext cx="155488" cy="397849"/>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6" name="Freeform 1119"/>
            <p:cNvSpPr>
              <a:spLocks noEditPoints="1"/>
            </p:cNvSpPr>
            <p:nvPr/>
          </p:nvSpPr>
          <p:spPr bwMode="auto">
            <a:xfrm>
              <a:off x="610579" y="4988899"/>
              <a:ext cx="87639" cy="2257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7" name="Freeform 1120"/>
            <p:cNvSpPr>
              <a:spLocks noEditPoints="1"/>
            </p:cNvSpPr>
            <p:nvPr/>
          </p:nvSpPr>
          <p:spPr bwMode="auto">
            <a:xfrm>
              <a:off x="554038" y="4847818"/>
              <a:ext cx="36752" cy="163655"/>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8" name="Freeform 1121"/>
            <p:cNvSpPr/>
            <p:nvPr/>
          </p:nvSpPr>
          <p:spPr bwMode="auto">
            <a:xfrm>
              <a:off x="701044" y="4847818"/>
              <a:ext cx="59369" cy="169298"/>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15"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1" name="Freeform 1124"/>
            <p:cNvSpPr>
              <a:spLocks noEditPoints="1"/>
            </p:cNvSpPr>
            <p:nvPr/>
          </p:nvSpPr>
          <p:spPr bwMode="auto">
            <a:xfrm>
              <a:off x="576654" y="4591050"/>
              <a:ext cx="79157" cy="420422"/>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2" name="Freeform 1125"/>
            <p:cNvSpPr/>
            <p:nvPr/>
          </p:nvSpPr>
          <p:spPr bwMode="auto">
            <a:xfrm>
              <a:off x="576654" y="4591050"/>
              <a:ext cx="79157" cy="397849"/>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3" name="Freeform 1126"/>
            <p:cNvSpPr/>
            <p:nvPr/>
          </p:nvSpPr>
          <p:spPr bwMode="auto">
            <a:xfrm>
              <a:off x="610579" y="4988899"/>
              <a:ext cx="31098" cy="2257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4" name="Freeform 1127"/>
            <p:cNvSpPr>
              <a:spLocks noEditPoints="1"/>
            </p:cNvSpPr>
            <p:nvPr/>
          </p:nvSpPr>
          <p:spPr bwMode="auto">
            <a:xfrm>
              <a:off x="554038" y="501147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5" name="Freeform 1128"/>
            <p:cNvSpPr/>
            <p:nvPr/>
          </p:nvSpPr>
          <p:spPr bwMode="auto">
            <a:xfrm>
              <a:off x="554038" y="4839354"/>
              <a:ext cx="56541" cy="172119"/>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22"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23"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8" name="Freeform 1131"/>
            <p:cNvSpPr/>
            <p:nvPr/>
          </p:nvSpPr>
          <p:spPr bwMode="auto">
            <a:xfrm>
              <a:off x="624715" y="5000186"/>
              <a:ext cx="53713" cy="11287"/>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0" name="Freeform 1132"/>
            <p:cNvSpPr/>
            <p:nvPr/>
          </p:nvSpPr>
          <p:spPr bwMode="auto">
            <a:xfrm>
              <a:off x="624715" y="5000186"/>
              <a:ext cx="22616" cy="11287"/>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1" name="组合 1160"/>
          <p:cNvGrpSpPr/>
          <p:nvPr/>
        </p:nvGrpSpPr>
        <p:grpSpPr bwMode="auto">
          <a:xfrm>
            <a:off x="5472114" y="3875620"/>
            <a:ext cx="177800" cy="2982383"/>
            <a:chOff x="4987925" y="4005263"/>
            <a:chExt cx="314325" cy="3976683"/>
          </a:xfrm>
        </p:grpSpPr>
        <p:sp>
          <p:nvSpPr>
            <p:cNvPr id="2063" name="Freeform 1086"/>
            <p:cNvSpPr>
              <a:spLocks noEditPoints="1"/>
            </p:cNvSpPr>
            <p:nvPr/>
          </p:nvSpPr>
          <p:spPr bwMode="auto">
            <a:xfrm>
              <a:off x="5046860" y="4005263"/>
              <a:ext cx="213292" cy="601159"/>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4" name="Freeform 1087"/>
            <p:cNvSpPr>
              <a:spLocks noEditPoints="1"/>
            </p:cNvSpPr>
            <p:nvPr/>
          </p:nvSpPr>
          <p:spPr bwMode="auto">
            <a:xfrm>
              <a:off x="5080538" y="4606422"/>
              <a:ext cx="126292" cy="36691"/>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5" name="Freeform 1088"/>
            <p:cNvSpPr>
              <a:spLocks noEditPoints="1"/>
            </p:cNvSpPr>
            <p:nvPr/>
          </p:nvSpPr>
          <p:spPr bwMode="auto">
            <a:xfrm>
              <a:off x="4987925" y="4394747"/>
              <a:ext cx="58935" cy="24836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6" name="Freeform 1089"/>
            <p:cNvSpPr/>
            <p:nvPr/>
          </p:nvSpPr>
          <p:spPr bwMode="auto">
            <a:xfrm>
              <a:off x="5212443" y="4391923"/>
              <a:ext cx="89807" cy="256834"/>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01"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02"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69" name="Freeform 1092"/>
            <p:cNvSpPr>
              <a:spLocks noEditPoints="1"/>
            </p:cNvSpPr>
            <p:nvPr/>
          </p:nvSpPr>
          <p:spPr bwMode="auto">
            <a:xfrm>
              <a:off x="5027216" y="4005263"/>
              <a:ext cx="112259" cy="637850"/>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0" name="Freeform 1093"/>
            <p:cNvSpPr/>
            <p:nvPr/>
          </p:nvSpPr>
          <p:spPr bwMode="auto">
            <a:xfrm>
              <a:off x="5027216" y="4005263"/>
              <a:ext cx="115065" cy="601159"/>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1" name="Freeform 1094"/>
            <p:cNvSpPr/>
            <p:nvPr/>
          </p:nvSpPr>
          <p:spPr bwMode="auto">
            <a:xfrm>
              <a:off x="5080538" y="4606422"/>
              <a:ext cx="50517" cy="36691"/>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2" name="Freeform 1095"/>
            <p:cNvSpPr/>
            <p:nvPr/>
          </p:nvSpPr>
          <p:spPr bwMode="auto">
            <a:xfrm>
              <a:off x="4987925" y="4383457"/>
              <a:ext cx="92613" cy="259656"/>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1" name="Freeform 1133"/>
            <p:cNvSpPr/>
            <p:nvPr/>
          </p:nvSpPr>
          <p:spPr bwMode="auto">
            <a:xfrm>
              <a:off x="5111410" y="4643113"/>
              <a:ext cx="61742" cy="333883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2112" name="Freeform 1134"/>
            <p:cNvSpPr/>
            <p:nvPr/>
          </p:nvSpPr>
          <p:spPr bwMode="auto">
            <a:xfrm>
              <a:off x="5111410" y="4643113"/>
              <a:ext cx="64548" cy="2198606"/>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3" name="Freeform 1135"/>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4" name="Freeform 1136"/>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2" name="组合 1161"/>
          <p:cNvGrpSpPr/>
          <p:nvPr/>
        </p:nvGrpSpPr>
        <p:grpSpPr bwMode="auto">
          <a:xfrm>
            <a:off x="7415216" y="4080934"/>
            <a:ext cx="244475" cy="2777067"/>
            <a:chOff x="8442325" y="4164013"/>
            <a:chExt cx="433388" cy="3703636"/>
          </a:xfrm>
        </p:grpSpPr>
        <p:sp>
          <p:nvSpPr>
            <p:cNvPr id="2073" name="Freeform 1096"/>
            <p:cNvSpPr>
              <a:spLocks noEditPoints="1"/>
            </p:cNvSpPr>
            <p:nvPr/>
          </p:nvSpPr>
          <p:spPr bwMode="auto">
            <a:xfrm>
              <a:off x="8495794" y="4164013"/>
              <a:ext cx="320820" cy="829931"/>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4" name="Freeform 1097"/>
            <p:cNvSpPr/>
            <p:nvPr/>
          </p:nvSpPr>
          <p:spPr bwMode="auto">
            <a:xfrm>
              <a:off x="8628063" y="4993944"/>
              <a:ext cx="115382" cy="5081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5" name="Freeform 1098"/>
            <p:cNvSpPr>
              <a:spLocks noEditPoints="1"/>
            </p:cNvSpPr>
            <p:nvPr/>
          </p:nvSpPr>
          <p:spPr bwMode="auto">
            <a:xfrm>
              <a:off x="8442325" y="4700363"/>
              <a:ext cx="53469" cy="338747"/>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6" name="Freeform 1099"/>
            <p:cNvSpPr/>
            <p:nvPr/>
          </p:nvSpPr>
          <p:spPr bwMode="auto">
            <a:xfrm>
              <a:off x="8749073" y="4694717"/>
              <a:ext cx="126640" cy="358508"/>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9" name="Freeform 1102"/>
            <p:cNvSpPr>
              <a:spLocks noEditPoints="1"/>
            </p:cNvSpPr>
            <p:nvPr/>
          </p:nvSpPr>
          <p:spPr bwMode="auto">
            <a:xfrm>
              <a:off x="8447953" y="4166837"/>
              <a:ext cx="205436" cy="877919"/>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0" name="Freeform 1103"/>
            <p:cNvSpPr/>
            <p:nvPr/>
          </p:nvSpPr>
          <p:spPr bwMode="auto">
            <a:xfrm>
              <a:off x="8495794" y="4164013"/>
              <a:ext cx="157596" cy="829931"/>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1" name="Freeform 1104"/>
            <p:cNvSpPr/>
            <p:nvPr/>
          </p:nvSpPr>
          <p:spPr bwMode="auto">
            <a:xfrm>
              <a:off x="8568963" y="4993944"/>
              <a:ext cx="67541" cy="5081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2" name="Freeform 1105"/>
            <p:cNvSpPr>
              <a:spLocks noEditPoints="1"/>
            </p:cNvSpPr>
            <p:nvPr/>
          </p:nvSpPr>
          <p:spPr bwMode="auto">
            <a:xfrm>
              <a:off x="8442325" y="5030642"/>
              <a:ext cx="5628" cy="8468"/>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3" name="Freeform 1106"/>
            <p:cNvSpPr/>
            <p:nvPr/>
          </p:nvSpPr>
          <p:spPr bwMode="auto">
            <a:xfrm>
              <a:off x="8442325" y="4683425"/>
              <a:ext cx="126638" cy="355685"/>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94"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5"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6"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grpSp>
        <p:nvGrpSpPr>
          <p:cNvPr id="1163" name="组合 1162"/>
          <p:cNvGrpSpPr/>
          <p:nvPr/>
        </p:nvGrpSpPr>
        <p:grpSpPr bwMode="auto">
          <a:xfrm>
            <a:off x="8674101" y="5465236"/>
            <a:ext cx="127000" cy="1392767"/>
            <a:chOff x="10679113" y="6145213"/>
            <a:chExt cx="225425" cy="1855783"/>
          </a:xfrm>
        </p:grpSpPr>
        <p:sp>
          <p:nvSpPr>
            <p:cNvPr id="2084" name="Freeform 1107"/>
            <p:cNvSpPr>
              <a:spLocks noEditPoints="1"/>
            </p:cNvSpPr>
            <p:nvPr/>
          </p:nvSpPr>
          <p:spPr bwMode="auto">
            <a:xfrm>
              <a:off x="10704474" y="6145213"/>
              <a:ext cx="169069" cy="431513"/>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5" name="Freeform 1108"/>
            <p:cNvSpPr/>
            <p:nvPr/>
          </p:nvSpPr>
          <p:spPr bwMode="auto">
            <a:xfrm>
              <a:off x="10774919" y="6576726"/>
              <a:ext cx="59175" cy="25382"/>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6" name="Freeform 1109"/>
            <p:cNvSpPr>
              <a:spLocks noEditPoints="1"/>
            </p:cNvSpPr>
            <p:nvPr/>
          </p:nvSpPr>
          <p:spPr bwMode="auto">
            <a:xfrm>
              <a:off x="10679113" y="6424427"/>
              <a:ext cx="25361" cy="177680"/>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7" name="Freeform 1110"/>
            <p:cNvSpPr/>
            <p:nvPr/>
          </p:nvSpPr>
          <p:spPr bwMode="auto">
            <a:xfrm>
              <a:off x="10836910" y="6418787"/>
              <a:ext cx="67628" cy="188962"/>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74"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0" name="Freeform 1113"/>
            <p:cNvSpPr>
              <a:spLocks noEditPoints="1"/>
            </p:cNvSpPr>
            <p:nvPr/>
          </p:nvSpPr>
          <p:spPr bwMode="auto">
            <a:xfrm>
              <a:off x="10704474" y="6145213"/>
              <a:ext cx="84534" cy="456895"/>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1" name="Freeform 1114"/>
            <p:cNvSpPr/>
            <p:nvPr/>
          </p:nvSpPr>
          <p:spPr bwMode="auto">
            <a:xfrm>
              <a:off x="10704474" y="6145213"/>
              <a:ext cx="84534" cy="431513"/>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2" name="Freeform 1115"/>
            <p:cNvSpPr/>
            <p:nvPr/>
          </p:nvSpPr>
          <p:spPr bwMode="auto">
            <a:xfrm>
              <a:off x="10743924" y="6576726"/>
              <a:ext cx="36631" cy="25382"/>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3" name="Freeform 1116"/>
            <p:cNvSpPr>
              <a:spLocks noEditPoints="1"/>
            </p:cNvSpPr>
            <p:nvPr/>
          </p:nvSpPr>
          <p:spPr bwMode="auto">
            <a:xfrm>
              <a:off x="10679113" y="6565444"/>
              <a:ext cx="25361" cy="3666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4" name="Freeform 1117"/>
            <p:cNvSpPr/>
            <p:nvPr/>
          </p:nvSpPr>
          <p:spPr bwMode="auto">
            <a:xfrm>
              <a:off x="10679113" y="6415966"/>
              <a:ext cx="64811" cy="186142"/>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81"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82"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cxnSp>
        <p:nvCxnSpPr>
          <p:cNvPr id="2558" name="直接连接符 2557"/>
          <p:cNvCxnSpPr/>
          <p:nvPr/>
        </p:nvCxnSpPr>
        <p:spPr>
          <a:xfrm flipV="1">
            <a:off x="9137650"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081963"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565900" y="4599518"/>
            <a:ext cx="0" cy="2258483"/>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3575050" y="5187954"/>
            <a:ext cx="0" cy="1670049"/>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5049841" y="19939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5049841" y="3094567"/>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8824916" y="3479802"/>
            <a:ext cx="631825"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51435" tIns="25718" rIns="51435" bIns="25718"/>
          <a:lstStyle/>
          <a:p>
            <a:pPr eaLnBrk="1" hangingPunct="1">
              <a:defRPr/>
            </a:pPr>
            <a:endParaRPr lang="zh-CN" altLang="en-US" sz="1015">
              <a:solidFill>
                <a:prstClr val="black"/>
              </a:solidFill>
            </a:endParaRPr>
          </a:p>
        </p:txBody>
      </p:sp>
      <p:cxnSp>
        <p:nvCxnSpPr>
          <p:cNvPr id="1215" name="直接连接符 1214"/>
          <p:cNvCxnSpPr/>
          <p:nvPr/>
        </p:nvCxnSpPr>
        <p:spPr>
          <a:xfrm>
            <a:off x="5049841" y="35941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3381376" y="1310219"/>
            <a:ext cx="1790700" cy="3685116"/>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51435" tIns="25718" rIns="51435" bIns="25718"/>
          <a:lstStyle/>
          <a:p>
            <a:pPr eaLnBrk="1" hangingPunct="1">
              <a:defRPr/>
            </a:pPr>
            <a:endParaRPr lang="zh-CN" altLang="en-US" sz="1015">
              <a:solidFill>
                <a:prstClr val="black"/>
              </a:solidFill>
            </a:endParaRPr>
          </a:p>
        </p:txBody>
      </p:sp>
      <p:sp>
        <p:nvSpPr>
          <p:cNvPr id="151600" name="Oval 604"/>
          <p:cNvSpPr>
            <a:spLocks noChangeArrowheads="1"/>
          </p:cNvSpPr>
          <p:nvPr/>
        </p:nvSpPr>
        <p:spPr bwMode="auto">
          <a:xfrm>
            <a:off x="3981453"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1" name="Oval 605"/>
          <p:cNvSpPr>
            <a:spLocks noChangeArrowheads="1"/>
          </p:cNvSpPr>
          <p:nvPr/>
        </p:nvSpPr>
        <p:spPr bwMode="auto">
          <a:xfrm>
            <a:off x="3981453"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2" name="Oval 606"/>
          <p:cNvSpPr>
            <a:spLocks noChangeArrowheads="1"/>
          </p:cNvSpPr>
          <p:nvPr/>
        </p:nvSpPr>
        <p:spPr bwMode="auto">
          <a:xfrm>
            <a:off x="3981453"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3" name="Oval 607"/>
          <p:cNvSpPr>
            <a:spLocks noChangeArrowheads="1"/>
          </p:cNvSpPr>
          <p:nvPr/>
        </p:nvSpPr>
        <p:spPr bwMode="auto">
          <a:xfrm>
            <a:off x="3981453"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4" name="Oval 608"/>
          <p:cNvSpPr>
            <a:spLocks noChangeArrowheads="1"/>
          </p:cNvSpPr>
          <p:nvPr/>
        </p:nvSpPr>
        <p:spPr bwMode="auto">
          <a:xfrm>
            <a:off x="3981453"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5" name="Oval 609"/>
          <p:cNvSpPr>
            <a:spLocks noChangeArrowheads="1"/>
          </p:cNvSpPr>
          <p:nvPr/>
        </p:nvSpPr>
        <p:spPr bwMode="auto">
          <a:xfrm>
            <a:off x="3981453"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6" name="Oval 610"/>
          <p:cNvSpPr>
            <a:spLocks noChangeArrowheads="1"/>
          </p:cNvSpPr>
          <p:nvPr/>
        </p:nvSpPr>
        <p:spPr bwMode="auto">
          <a:xfrm>
            <a:off x="3981453"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7" name="Oval 611"/>
          <p:cNvSpPr>
            <a:spLocks noChangeArrowheads="1"/>
          </p:cNvSpPr>
          <p:nvPr/>
        </p:nvSpPr>
        <p:spPr bwMode="auto">
          <a:xfrm>
            <a:off x="3981453"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8" name="Oval 612"/>
          <p:cNvSpPr>
            <a:spLocks noChangeArrowheads="1"/>
          </p:cNvSpPr>
          <p:nvPr/>
        </p:nvSpPr>
        <p:spPr bwMode="auto">
          <a:xfrm>
            <a:off x="3981453"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9" name="Oval 631"/>
          <p:cNvSpPr>
            <a:spLocks noChangeArrowheads="1"/>
          </p:cNvSpPr>
          <p:nvPr/>
        </p:nvSpPr>
        <p:spPr bwMode="auto">
          <a:xfrm>
            <a:off x="4017966" y="5458887"/>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0" name="Oval 632"/>
          <p:cNvSpPr>
            <a:spLocks noChangeArrowheads="1"/>
          </p:cNvSpPr>
          <p:nvPr/>
        </p:nvSpPr>
        <p:spPr bwMode="auto">
          <a:xfrm>
            <a:off x="401796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1" name="Oval 633"/>
          <p:cNvSpPr>
            <a:spLocks noChangeArrowheads="1"/>
          </p:cNvSpPr>
          <p:nvPr/>
        </p:nvSpPr>
        <p:spPr bwMode="auto">
          <a:xfrm>
            <a:off x="401796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2" name="Oval 634"/>
          <p:cNvSpPr>
            <a:spLocks noChangeArrowheads="1"/>
          </p:cNvSpPr>
          <p:nvPr/>
        </p:nvSpPr>
        <p:spPr bwMode="auto">
          <a:xfrm>
            <a:off x="401796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3" name="Oval 635"/>
          <p:cNvSpPr>
            <a:spLocks noChangeArrowheads="1"/>
          </p:cNvSpPr>
          <p:nvPr/>
        </p:nvSpPr>
        <p:spPr bwMode="auto">
          <a:xfrm>
            <a:off x="401796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4" name="Oval 636"/>
          <p:cNvSpPr>
            <a:spLocks noChangeArrowheads="1"/>
          </p:cNvSpPr>
          <p:nvPr/>
        </p:nvSpPr>
        <p:spPr bwMode="auto">
          <a:xfrm>
            <a:off x="401796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5" name="Oval 637"/>
          <p:cNvSpPr>
            <a:spLocks noChangeArrowheads="1"/>
          </p:cNvSpPr>
          <p:nvPr/>
        </p:nvSpPr>
        <p:spPr bwMode="auto">
          <a:xfrm>
            <a:off x="401796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6" name="Oval 638"/>
          <p:cNvSpPr>
            <a:spLocks noChangeArrowheads="1"/>
          </p:cNvSpPr>
          <p:nvPr/>
        </p:nvSpPr>
        <p:spPr bwMode="auto">
          <a:xfrm>
            <a:off x="401796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7" name="Oval 639"/>
          <p:cNvSpPr>
            <a:spLocks noChangeArrowheads="1"/>
          </p:cNvSpPr>
          <p:nvPr/>
        </p:nvSpPr>
        <p:spPr bwMode="auto">
          <a:xfrm>
            <a:off x="401796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8" name="Oval 657"/>
          <p:cNvSpPr>
            <a:spLocks noChangeArrowheads="1"/>
          </p:cNvSpPr>
          <p:nvPr/>
        </p:nvSpPr>
        <p:spPr bwMode="auto">
          <a:xfrm>
            <a:off x="4052891"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9" name="Oval 658"/>
          <p:cNvSpPr>
            <a:spLocks noChangeArrowheads="1"/>
          </p:cNvSpPr>
          <p:nvPr/>
        </p:nvSpPr>
        <p:spPr bwMode="auto">
          <a:xfrm>
            <a:off x="4052891"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0" name="Oval 659"/>
          <p:cNvSpPr>
            <a:spLocks noChangeArrowheads="1"/>
          </p:cNvSpPr>
          <p:nvPr/>
        </p:nvSpPr>
        <p:spPr bwMode="auto">
          <a:xfrm>
            <a:off x="4052891"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1" name="Oval 660"/>
          <p:cNvSpPr>
            <a:spLocks noChangeArrowheads="1"/>
          </p:cNvSpPr>
          <p:nvPr/>
        </p:nvSpPr>
        <p:spPr bwMode="auto">
          <a:xfrm>
            <a:off x="4052891"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2" name="Oval 661"/>
          <p:cNvSpPr>
            <a:spLocks noChangeArrowheads="1"/>
          </p:cNvSpPr>
          <p:nvPr/>
        </p:nvSpPr>
        <p:spPr bwMode="auto">
          <a:xfrm>
            <a:off x="4052891"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3" name="Oval 662"/>
          <p:cNvSpPr>
            <a:spLocks noChangeArrowheads="1"/>
          </p:cNvSpPr>
          <p:nvPr/>
        </p:nvSpPr>
        <p:spPr bwMode="auto">
          <a:xfrm>
            <a:off x="4052891"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4" name="Oval 663"/>
          <p:cNvSpPr>
            <a:spLocks noChangeArrowheads="1"/>
          </p:cNvSpPr>
          <p:nvPr/>
        </p:nvSpPr>
        <p:spPr bwMode="auto">
          <a:xfrm>
            <a:off x="4052891"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5" name="Oval 664"/>
          <p:cNvSpPr>
            <a:spLocks noChangeArrowheads="1"/>
          </p:cNvSpPr>
          <p:nvPr/>
        </p:nvSpPr>
        <p:spPr bwMode="auto">
          <a:xfrm>
            <a:off x="4052891"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6" name="Oval 665"/>
          <p:cNvSpPr>
            <a:spLocks noChangeArrowheads="1"/>
          </p:cNvSpPr>
          <p:nvPr/>
        </p:nvSpPr>
        <p:spPr bwMode="auto">
          <a:xfrm>
            <a:off x="4052891"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7" name="Oval 684"/>
          <p:cNvSpPr>
            <a:spLocks noChangeArrowheads="1"/>
          </p:cNvSpPr>
          <p:nvPr/>
        </p:nvSpPr>
        <p:spPr bwMode="auto">
          <a:xfrm>
            <a:off x="408781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8" name="Oval 685"/>
          <p:cNvSpPr>
            <a:spLocks noChangeArrowheads="1"/>
          </p:cNvSpPr>
          <p:nvPr/>
        </p:nvSpPr>
        <p:spPr bwMode="auto">
          <a:xfrm>
            <a:off x="408781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9" name="Oval 686"/>
          <p:cNvSpPr>
            <a:spLocks noChangeArrowheads="1"/>
          </p:cNvSpPr>
          <p:nvPr/>
        </p:nvSpPr>
        <p:spPr bwMode="auto">
          <a:xfrm>
            <a:off x="408781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0" name="Oval 687"/>
          <p:cNvSpPr>
            <a:spLocks noChangeArrowheads="1"/>
          </p:cNvSpPr>
          <p:nvPr/>
        </p:nvSpPr>
        <p:spPr bwMode="auto">
          <a:xfrm>
            <a:off x="408781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1" name="Oval 688"/>
          <p:cNvSpPr>
            <a:spLocks noChangeArrowheads="1"/>
          </p:cNvSpPr>
          <p:nvPr/>
        </p:nvSpPr>
        <p:spPr bwMode="auto">
          <a:xfrm>
            <a:off x="408781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2" name="Oval 689"/>
          <p:cNvSpPr>
            <a:spLocks noChangeArrowheads="1"/>
          </p:cNvSpPr>
          <p:nvPr/>
        </p:nvSpPr>
        <p:spPr bwMode="auto">
          <a:xfrm>
            <a:off x="408781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3" name="Oval 690"/>
          <p:cNvSpPr>
            <a:spLocks noChangeArrowheads="1"/>
          </p:cNvSpPr>
          <p:nvPr/>
        </p:nvSpPr>
        <p:spPr bwMode="auto">
          <a:xfrm>
            <a:off x="408781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4" name="Oval 691"/>
          <p:cNvSpPr>
            <a:spLocks noChangeArrowheads="1"/>
          </p:cNvSpPr>
          <p:nvPr/>
        </p:nvSpPr>
        <p:spPr bwMode="auto">
          <a:xfrm>
            <a:off x="408781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5" name="Oval 692"/>
          <p:cNvSpPr>
            <a:spLocks noChangeArrowheads="1"/>
          </p:cNvSpPr>
          <p:nvPr/>
        </p:nvSpPr>
        <p:spPr bwMode="auto">
          <a:xfrm>
            <a:off x="408781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6" name="Oval 710"/>
          <p:cNvSpPr>
            <a:spLocks noChangeArrowheads="1"/>
          </p:cNvSpPr>
          <p:nvPr/>
        </p:nvSpPr>
        <p:spPr bwMode="auto">
          <a:xfrm>
            <a:off x="4122739" y="54229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7" name="Oval 711"/>
          <p:cNvSpPr>
            <a:spLocks noChangeArrowheads="1"/>
          </p:cNvSpPr>
          <p:nvPr/>
        </p:nvSpPr>
        <p:spPr bwMode="auto">
          <a:xfrm>
            <a:off x="4122739" y="54948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8" name="Oval 712"/>
          <p:cNvSpPr>
            <a:spLocks noChangeArrowheads="1"/>
          </p:cNvSpPr>
          <p:nvPr/>
        </p:nvSpPr>
        <p:spPr bwMode="auto">
          <a:xfrm>
            <a:off x="4122739" y="55668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9" name="Oval 713"/>
          <p:cNvSpPr>
            <a:spLocks noChangeArrowheads="1"/>
          </p:cNvSpPr>
          <p:nvPr/>
        </p:nvSpPr>
        <p:spPr bwMode="auto">
          <a:xfrm>
            <a:off x="4122739" y="56388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0" name="Oval 714"/>
          <p:cNvSpPr>
            <a:spLocks noChangeArrowheads="1"/>
          </p:cNvSpPr>
          <p:nvPr/>
        </p:nvSpPr>
        <p:spPr bwMode="auto">
          <a:xfrm>
            <a:off x="4122739" y="5710769"/>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1" name="Oval 715"/>
          <p:cNvSpPr>
            <a:spLocks noChangeArrowheads="1"/>
          </p:cNvSpPr>
          <p:nvPr/>
        </p:nvSpPr>
        <p:spPr bwMode="auto">
          <a:xfrm>
            <a:off x="4122739" y="57785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2" name="Oval 716"/>
          <p:cNvSpPr>
            <a:spLocks noChangeArrowheads="1"/>
          </p:cNvSpPr>
          <p:nvPr/>
        </p:nvSpPr>
        <p:spPr bwMode="auto">
          <a:xfrm>
            <a:off x="4122739" y="58525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3" name="Oval 717"/>
          <p:cNvSpPr>
            <a:spLocks noChangeArrowheads="1"/>
          </p:cNvSpPr>
          <p:nvPr/>
        </p:nvSpPr>
        <p:spPr bwMode="auto">
          <a:xfrm>
            <a:off x="4122739" y="59224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4" name="Oval 718"/>
          <p:cNvSpPr>
            <a:spLocks noChangeArrowheads="1"/>
          </p:cNvSpPr>
          <p:nvPr/>
        </p:nvSpPr>
        <p:spPr bwMode="auto">
          <a:xfrm>
            <a:off x="4122739" y="59944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5" name="Oval 737"/>
          <p:cNvSpPr>
            <a:spLocks noChangeArrowheads="1"/>
          </p:cNvSpPr>
          <p:nvPr/>
        </p:nvSpPr>
        <p:spPr bwMode="auto">
          <a:xfrm>
            <a:off x="4159251" y="54588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6" name="Oval 738"/>
          <p:cNvSpPr>
            <a:spLocks noChangeArrowheads="1"/>
          </p:cNvSpPr>
          <p:nvPr/>
        </p:nvSpPr>
        <p:spPr bwMode="auto">
          <a:xfrm>
            <a:off x="4159251"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7" name="Oval 739"/>
          <p:cNvSpPr>
            <a:spLocks noChangeArrowheads="1"/>
          </p:cNvSpPr>
          <p:nvPr/>
        </p:nvSpPr>
        <p:spPr bwMode="auto">
          <a:xfrm>
            <a:off x="4159251"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8" name="Oval 740"/>
          <p:cNvSpPr>
            <a:spLocks noChangeArrowheads="1"/>
          </p:cNvSpPr>
          <p:nvPr/>
        </p:nvSpPr>
        <p:spPr bwMode="auto">
          <a:xfrm>
            <a:off x="4159251"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9" name="Oval 741"/>
          <p:cNvSpPr>
            <a:spLocks noChangeArrowheads="1"/>
          </p:cNvSpPr>
          <p:nvPr/>
        </p:nvSpPr>
        <p:spPr bwMode="auto">
          <a:xfrm>
            <a:off x="4159251"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0" name="Oval 742"/>
          <p:cNvSpPr>
            <a:spLocks noChangeArrowheads="1"/>
          </p:cNvSpPr>
          <p:nvPr/>
        </p:nvSpPr>
        <p:spPr bwMode="auto">
          <a:xfrm>
            <a:off x="4159251"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1" name="Oval 743"/>
          <p:cNvSpPr>
            <a:spLocks noChangeArrowheads="1"/>
          </p:cNvSpPr>
          <p:nvPr/>
        </p:nvSpPr>
        <p:spPr bwMode="auto">
          <a:xfrm>
            <a:off x="4159251"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2" name="Oval 744"/>
          <p:cNvSpPr>
            <a:spLocks noChangeArrowheads="1"/>
          </p:cNvSpPr>
          <p:nvPr/>
        </p:nvSpPr>
        <p:spPr bwMode="auto">
          <a:xfrm>
            <a:off x="4159251"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3" name="Oval 745"/>
          <p:cNvSpPr>
            <a:spLocks noChangeArrowheads="1"/>
          </p:cNvSpPr>
          <p:nvPr/>
        </p:nvSpPr>
        <p:spPr bwMode="auto">
          <a:xfrm>
            <a:off x="4159251"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4" name="Oval 763"/>
          <p:cNvSpPr>
            <a:spLocks noChangeArrowheads="1"/>
          </p:cNvSpPr>
          <p:nvPr/>
        </p:nvSpPr>
        <p:spPr bwMode="auto">
          <a:xfrm>
            <a:off x="4194178"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5" name="Oval 764"/>
          <p:cNvSpPr>
            <a:spLocks noChangeArrowheads="1"/>
          </p:cNvSpPr>
          <p:nvPr/>
        </p:nvSpPr>
        <p:spPr bwMode="auto">
          <a:xfrm>
            <a:off x="4194178"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6" name="Oval 765"/>
          <p:cNvSpPr>
            <a:spLocks noChangeArrowheads="1"/>
          </p:cNvSpPr>
          <p:nvPr/>
        </p:nvSpPr>
        <p:spPr bwMode="auto">
          <a:xfrm>
            <a:off x="4194178"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7" name="Oval 766"/>
          <p:cNvSpPr>
            <a:spLocks noChangeArrowheads="1"/>
          </p:cNvSpPr>
          <p:nvPr/>
        </p:nvSpPr>
        <p:spPr bwMode="auto">
          <a:xfrm>
            <a:off x="4194178"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8" name="Oval 767"/>
          <p:cNvSpPr>
            <a:spLocks noChangeArrowheads="1"/>
          </p:cNvSpPr>
          <p:nvPr/>
        </p:nvSpPr>
        <p:spPr bwMode="auto">
          <a:xfrm>
            <a:off x="4194178"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9" name="Oval 768"/>
          <p:cNvSpPr>
            <a:spLocks noChangeArrowheads="1"/>
          </p:cNvSpPr>
          <p:nvPr/>
        </p:nvSpPr>
        <p:spPr bwMode="auto">
          <a:xfrm>
            <a:off x="4194178"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0" name="Oval 769"/>
          <p:cNvSpPr>
            <a:spLocks noChangeArrowheads="1"/>
          </p:cNvSpPr>
          <p:nvPr/>
        </p:nvSpPr>
        <p:spPr bwMode="auto">
          <a:xfrm>
            <a:off x="4194178"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1" name="Oval 770"/>
          <p:cNvSpPr>
            <a:spLocks noChangeArrowheads="1"/>
          </p:cNvSpPr>
          <p:nvPr/>
        </p:nvSpPr>
        <p:spPr bwMode="auto">
          <a:xfrm>
            <a:off x="4194178"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2" name="Oval 771"/>
          <p:cNvSpPr>
            <a:spLocks noChangeArrowheads="1"/>
          </p:cNvSpPr>
          <p:nvPr/>
        </p:nvSpPr>
        <p:spPr bwMode="auto">
          <a:xfrm>
            <a:off x="4194178"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3" name="Oval 791"/>
          <p:cNvSpPr>
            <a:spLocks noChangeArrowheads="1"/>
          </p:cNvSpPr>
          <p:nvPr/>
        </p:nvSpPr>
        <p:spPr bwMode="auto">
          <a:xfrm>
            <a:off x="4230691"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4" name="Oval 792"/>
          <p:cNvSpPr>
            <a:spLocks noChangeArrowheads="1"/>
          </p:cNvSpPr>
          <p:nvPr/>
        </p:nvSpPr>
        <p:spPr bwMode="auto">
          <a:xfrm>
            <a:off x="4230691"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5" name="Oval 793"/>
          <p:cNvSpPr>
            <a:spLocks noChangeArrowheads="1"/>
          </p:cNvSpPr>
          <p:nvPr/>
        </p:nvSpPr>
        <p:spPr bwMode="auto">
          <a:xfrm>
            <a:off x="4230691"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6" name="Oval 794"/>
          <p:cNvSpPr>
            <a:spLocks noChangeArrowheads="1"/>
          </p:cNvSpPr>
          <p:nvPr/>
        </p:nvSpPr>
        <p:spPr bwMode="auto">
          <a:xfrm>
            <a:off x="4230691"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7" name="Oval 795"/>
          <p:cNvSpPr>
            <a:spLocks noChangeArrowheads="1"/>
          </p:cNvSpPr>
          <p:nvPr/>
        </p:nvSpPr>
        <p:spPr bwMode="auto">
          <a:xfrm>
            <a:off x="4230691"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8" name="Oval 796"/>
          <p:cNvSpPr>
            <a:spLocks noChangeArrowheads="1"/>
          </p:cNvSpPr>
          <p:nvPr/>
        </p:nvSpPr>
        <p:spPr bwMode="auto">
          <a:xfrm>
            <a:off x="4230691"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9" name="Oval 797"/>
          <p:cNvSpPr>
            <a:spLocks noChangeArrowheads="1"/>
          </p:cNvSpPr>
          <p:nvPr/>
        </p:nvSpPr>
        <p:spPr bwMode="auto">
          <a:xfrm>
            <a:off x="4230691"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0" name="Oval 798"/>
          <p:cNvSpPr>
            <a:spLocks noChangeArrowheads="1"/>
          </p:cNvSpPr>
          <p:nvPr/>
        </p:nvSpPr>
        <p:spPr bwMode="auto">
          <a:xfrm>
            <a:off x="4230691"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1" name="Oval 799"/>
          <p:cNvSpPr>
            <a:spLocks noChangeArrowheads="1"/>
          </p:cNvSpPr>
          <p:nvPr/>
        </p:nvSpPr>
        <p:spPr bwMode="auto">
          <a:xfrm>
            <a:off x="4230691"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2" name="Oval 817"/>
          <p:cNvSpPr>
            <a:spLocks noChangeArrowheads="1"/>
          </p:cNvSpPr>
          <p:nvPr/>
        </p:nvSpPr>
        <p:spPr bwMode="auto">
          <a:xfrm>
            <a:off x="4264028"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3" name="Oval 818"/>
          <p:cNvSpPr>
            <a:spLocks noChangeArrowheads="1"/>
          </p:cNvSpPr>
          <p:nvPr/>
        </p:nvSpPr>
        <p:spPr bwMode="auto">
          <a:xfrm>
            <a:off x="4264028"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4" name="Oval 819"/>
          <p:cNvSpPr>
            <a:spLocks noChangeArrowheads="1"/>
          </p:cNvSpPr>
          <p:nvPr/>
        </p:nvSpPr>
        <p:spPr bwMode="auto">
          <a:xfrm>
            <a:off x="4264028"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5" name="Oval 820"/>
          <p:cNvSpPr>
            <a:spLocks noChangeArrowheads="1"/>
          </p:cNvSpPr>
          <p:nvPr/>
        </p:nvSpPr>
        <p:spPr bwMode="auto">
          <a:xfrm>
            <a:off x="4264028"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6" name="Oval 821"/>
          <p:cNvSpPr>
            <a:spLocks noChangeArrowheads="1"/>
          </p:cNvSpPr>
          <p:nvPr/>
        </p:nvSpPr>
        <p:spPr bwMode="auto">
          <a:xfrm>
            <a:off x="4264028"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7" name="Oval 822"/>
          <p:cNvSpPr>
            <a:spLocks noChangeArrowheads="1"/>
          </p:cNvSpPr>
          <p:nvPr/>
        </p:nvSpPr>
        <p:spPr bwMode="auto">
          <a:xfrm>
            <a:off x="4264028"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8" name="Oval 823"/>
          <p:cNvSpPr>
            <a:spLocks noChangeArrowheads="1"/>
          </p:cNvSpPr>
          <p:nvPr/>
        </p:nvSpPr>
        <p:spPr bwMode="auto">
          <a:xfrm>
            <a:off x="4264028"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9" name="Oval 824"/>
          <p:cNvSpPr>
            <a:spLocks noChangeArrowheads="1"/>
          </p:cNvSpPr>
          <p:nvPr/>
        </p:nvSpPr>
        <p:spPr bwMode="auto">
          <a:xfrm>
            <a:off x="4264028"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0" name="Oval 825"/>
          <p:cNvSpPr>
            <a:spLocks noChangeArrowheads="1"/>
          </p:cNvSpPr>
          <p:nvPr/>
        </p:nvSpPr>
        <p:spPr bwMode="auto">
          <a:xfrm>
            <a:off x="4264028"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1" name="Oval 844"/>
          <p:cNvSpPr>
            <a:spLocks noChangeArrowheads="1"/>
          </p:cNvSpPr>
          <p:nvPr/>
        </p:nvSpPr>
        <p:spPr bwMode="auto">
          <a:xfrm>
            <a:off x="4300539" y="54610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2" name="Oval 845"/>
          <p:cNvSpPr>
            <a:spLocks noChangeArrowheads="1"/>
          </p:cNvSpPr>
          <p:nvPr/>
        </p:nvSpPr>
        <p:spPr bwMode="auto">
          <a:xfrm>
            <a:off x="4300539" y="55308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3" name="Oval 846"/>
          <p:cNvSpPr>
            <a:spLocks noChangeArrowheads="1"/>
          </p:cNvSpPr>
          <p:nvPr/>
        </p:nvSpPr>
        <p:spPr bwMode="auto">
          <a:xfrm>
            <a:off x="4300539" y="56028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4" name="Oval 847"/>
          <p:cNvSpPr>
            <a:spLocks noChangeArrowheads="1"/>
          </p:cNvSpPr>
          <p:nvPr/>
        </p:nvSpPr>
        <p:spPr bwMode="auto">
          <a:xfrm>
            <a:off x="4300539" y="56747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5" name="Oval 848"/>
          <p:cNvSpPr>
            <a:spLocks noChangeArrowheads="1"/>
          </p:cNvSpPr>
          <p:nvPr/>
        </p:nvSpPr>
        <p:spPr bwMode="auto">
          <a:xfrm>
            <a:off x="4300539" y="5742520"/>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6" name="Oval 849"/>
          <p:cNvSpPr>
            <a:spLocks noChangeArrowheads="1"/>
          </p:cNvSpPr>
          <p:nvPr/>
        </p:nvSpPr>
        <p:spPr bwMode="auto">
          <a:xfrm>
            <a:off x="4300539" y="58166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7" name="Oval 850"/>
          <p:cNvSpPr>
            <a:spLocks noChangeArrowheads="1"/>
          </p:cNvSpPr>
          <p:nvPr/>
        </p:nvSpPr>
        <p:spPr bwMode="auto">
          <a:xfrm>
            <a:off x="4300539" y="58864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8" name="Oval 851"/>
          <p:cNvSpPr>
            <a:spLocks noChangeArrowheads="1"/>
          </p:cNvSpPr>
          <p:nvPr/>
        </p:nvSpPr>
        <p:spPr bwMode="auto">
          <a:xfrm>
            <a:off x="4300539" y="59584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9" name="Oval 852"/>
          <p:cNvSpPr>
            <a:spLocks noChangeArrowheads="1"/>
          </p:cNvSpPr>
          <p:nvPr/>
        </p:nvSpPr>
        <p:spPr bwMode="auto">
          <a:xfrm>
            <a:off x="4300539" y="60303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0" name="Oval 870"/>
          <p:cNvSpPr>
            <a:spLocks noChangeArrowheads="1"/>
          </p:cNvSpPr>
          <p:nvPr/>
        </p:nvSpPr>
        <p:spPr bwMode="auto">
          <a:xfrm>
            <a:off x="4335466"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1" name="Oval 871"/>
          <p:cNvSpPr>
            <a:spLocks noChangeArrowheads="1"/>
          </p:cNvSpPr>
          <p:nvPr/>
        </p:nvSpPr>
        <p:spPr bwMode="auto">
          <a:xfrm>
            <a:off x="4335466"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2" name="Oval 872"/>
          <p:cNvSpPr>
            <a:spLocks noChangeArrowheads="1"/>
          </p:cNvSpPr>
          <p:nvPr/>
        </p:nvSpPr>
        <p:spPr bwMode="auto">
          <a:xfrm>
            <a:off x="4335466"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3" name="Oval 873"/>
          <p:cNvSpPr>
            <a:spLocks noChangeArrowheads="1"/>
          </p:cNvSpPr>
          <p:nvPr/>
        </p:nvSpPr>
        <p:spPr bwMode="auto">
          <a:xfrm>
            <a:off x="4335466"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4" name="Oval 874"/>
          <p:cNvSpPr>
            <a:spLocks noChangeArrowheads="1"/>
          </p:cNvSpPr>
          <p:nvPr/>
        </p:nvSpPr>
        <p:spPr bwMode="auto">
          <a:xfrm>
            <a:off x="4335466"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5" name="Oval 875"/>
          <p:cNvSpPr>
            <a:spLocks noChangeArrowheads="1"/>
          </p:cNvSpPr>
          <p:nvPr/>
        </p:nvSpPr>
        <p:spPr bwMode="auto">
          <a:xfrm>
            <a:off x="4335466"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6" name="Oval 876"/>
          <p:cNvSpPr>
            <a:spLocks noChangeArrowheads="1"/>
          </p:cNvSpPr>
          <p:nvPr/>
        </p:nvSpPr>
        <p:spPr bwMode="auto">
          <a:xfrm>
            <a:off x="4335466"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7" name="Oval 877"/>
          <p:cNvSpPr>
            <a:spLocks noChangeArrowheads="1"/>
          </p:cNvSpPr>
          <p:nvPr/>
        </p:nvSpPr>
        <p:spPr bwMode="auto">
          <a:xfrm>
            <a:off x="4335466"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8" name="Oval 878"/>
          <p:cNvSpPr>
            <a:spLocks noChangeArrowheads="1"/>
          </p:cNvSpPr>
          <p:nvPr/>
        </p:nvSpPr>
        <p:spPr bwMode="auto">
          <a:xfrm>
            <a:off x="4335466"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9" name="Oval 897"/>
          <p:cNvSpPr>
            <a:spLocks noChangeArrowheads="1"/>
          </p:cNvSpPr>
          <p:nvPr/>
        </p:nvSpPr>
        <p:spPr bwMode="auto">
          <a:xfrm>
            <a:off x="4371976" y="54610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0" name="Oval 898"/>
          <p:cNvSpPr>
            <a:spLocks noChangeArrowheads="1"/>
          </p:cNvSpPr>
          <p:nvPr/>
        </p:nvSpPr>
        <p:spPr bwMode="auto">
          <a:xfrm>
            <a:off x="4371976"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1" name="Oval 899"/>
          <p:cNvSpPr>
            <a:spLocks noChangeArrowheads="1"/>
          </p:cNvSpPr>
          <p:nvPr/>
        </p:nvSpPr>
        <p:spPr bwMode="auto">
          <a:xfrm>
            <a:off x="4371976"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2" name="Oval 900"/>
          <p:cNvSpPr>
            <a:spLocks noChangeArrowheads="1"/>
          </p:cNvSpPr>
          <p:nvPr/>
        </p:nvSpPr>
        <p:spPr bwMode="auto">
          <a:xfrm>
            <a:off x="4371976"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3" name="Oval 901"/>
          <p:cNvSpPr>
            <a:spLocks noChangeArrowheads="1"/>
          </p:cNvSpPr>
          <p:nvPr/>
        </p:nvSpPr>
        <p:spPr bwMode="auto">
          <a:xfrm>
            <a:off x="4371976"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4" name="Oval 902"/>
          <p:cNvSpPr>
            <a:spLocks noChangeArrowheads="1"/>
          </p:cNvSpPr>
          <p:nvPr/>
        </p:nvSpPr>
        <p:spPr bwMode="auto">
          <a:xfrm>
            <a:off x="4371976"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5" name="Oval 903"/>
          <p:cNvSpPr>
            <a:spLocks noChangeArrowheads="1"/>
          </p:cNvSpPr>
          <p:nvPr/>
        </p:nvSpPr>
        <p:spPr bwMode="auto">
          <a:xfrm>
            <a:off x="4371976"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6" name="Oval 904"/>
          <p:cNvSpPr>
            <a:spLocks noChangeArrowheads="1"/>
          </p:cNvSpPr>
          <p:nvPr/>
        </p:nvSpPr>
        <p:spPr bwMode="auto">
          <a:xfrm>
            <a:off x="4371976"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7" name="Oval 905"/>
          <p:cNvSpPr>
            <a:spLocks noChangeArrowheads="1"/>
          </p:cNvSpPr>
          <p:nvPr/>
        </p:nvSpPr>
        <p:spPr bwMode="auto">
          <a:xfrm>
            <a:off x="4371976"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8" name="Oval 923"/>
          <p:cNvSpPr>
            <a:spLocks noChangeArrowheads="1"/>
          </p:cNvSpPr>
          <p:nvPr/>
        </p:nvSpPr>
        <p:spPr bwMode="auto">
          <a:xfrm>
            <a:off x="4406902"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9" name="Oval 924"/>
          <p:cNvSpPr>
            <a:spLocks noChangeArrowheads="1"/>
          </p:cNvSpPr>
          <p:nvPr/>
        </p:nvSpPr>
        <p:spPr bwMode="auto">
          <a:xfrm>
            <a:off x="4406902"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0" name="Oval 925"/>
          <p:cNvSpPr>
            <a:spLocks noChangeArrowheads="1"/>
          </p:cNvSpPr>
          <p:nvPr/>
        </p:nvSpPr>
        <p:spPr bwMode="auto">
          <a:xfrm>
            <a:off x="4406902"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1" name="Oval 926"/>
          <p:cNvSpPr>
            <a:spLocks noChangeArrowheads="1"/>
          </p:cNvSpPr>
          <p:nvPr/>
        </p:nvSpPr>
        <p:spPr bwMode="auto">
          <a:xfrm>
            <a:off x="4406902"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2" name="Oval 927"/>
          <p:cNvSpPr>
            <a:spLocks noChangeArrowheads="1"/>
          </p:cNvSpPr>
          <p:nvPr/>
        </p:nvSpPr>
        <p:spPr bwMode="auto">
          <a:xfrm>
            <a:off x="4406902"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3" name="Oval 928"/>
          <p:cNvSpPr>
            <a:spLocks noChangeArrowheads="1"/>
          </p:cNvSpPr>
          <p:nvPr/>
        </p:nvSpPr>
        <p:spPr bwMode="auto">
          <a:xfrm>
            <a:off x="4406902"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4" name="Oval 929"/>
          <p:cNvSpPr>
            <a:spLocks noChangeArrowheads="1"/>
          </p:cNvSpPr>
          <p:nvPr/>
        </p:nvSpPr>
        <p:spPr bwMode="auto">
          <a:xfrm>
            <a:off x="4406902"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5" name="Oval 930"/>
          <p:cNvSpPr>
            <a:spLocks noChangeArrowheads="1"/>
          </p:cNvSpPr>
          <p:nvPr/>
        </p:nvSpPr>
        <p:spPr bwMode="auto">
          <a:xfrm>
            <a:off x="4406902"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6" name="Oval 931"/>
          <p:cNvSpPr>
            <a:spLocks noChangeArrowheads="1"/>
          </p:cNvSpPr>
          <p:nvPr/>
        </p:nvSpPr>
        <p:spPr bwMode="auto">
          <a:xfrm>
            <a:off x="4406902"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7" name="Oval 950"/>
          <p:cNvSpPr>
            <a:spLocks noChangeArrowheads="1"/>
          </p:cNvSpPr>
          <p:nvPr/>
        </p:nvSpPr>
        <p:spPr bwMode="auto">
          <a:xfrm>
            <a:off x="4443416"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8" name="Oval 951"/>
          <p:cNvSpPr>
            <a:spLocks noChangeArrowheads="1"/>
          </p:cNvSpPr>
          <p:nvPr/>
        </p:nvSpPr>
        <p:spPr bwMode="auto">
          <a:xfrm>
            <a:off x="444341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9" name="Oval 952"/>
          <p:cNvSpPr>
            <a:spLocks noChangeArrowheads="1"/>
          </p:cNvSpPr>
          <p:nvPr/>
        </p:nvSpPr>
        <p:spPr bwMode="auto">
          <a:xfrm>
            <a:off x="444341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0" name="Oval 953"/>
          <p:cNvSpPr>
            <a:spLocks noChangeArrowheads="1"/>
          </p:cNvSpPr>
          <p:nvPr/>
        </p:nvSpPr>
        <p:spPr bwMode="auto">
          <a:xfrm>
            <a:off x="444341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1" name="Oval 954"/>
          <p:cNvSpPr>
            <a:spLocks noChangeArrowheads="1"/>
          </p:cNvSpPr>
          <p:nvPr/>
        </p:nvSpPr>
        <p:spPr bwMode="auto">
          <a:xfrm>
            <a:off x="444341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2" name="Oval 955"/>
          <p:cNvSpPr>
            <a:spLocks noChangeArrowheads="1"/>
          </p:cNvSpPr>
          <p:nvPr/>
        </p:nvSpPr>
        <p:spPr bwMode="auto">
          <a:xfrm>
            <a:off x="444341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3" name="Oval 956"/>
          <p:cNvSpPr>
            <a:spLocks noChangeArrowheads="1"/>
          </p:cNvSpPr>
          <p:nvPr/>
        </p:nvSpPr>
        <p:spPr bwMode="auto">
          <a:xfrm>
            <a:off x="444341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4" name="Oval 957"/>
          <p:cNvSpPr>
            <a:spLocks noChangeArrowheads="1"/>
          </p:cNvSpPr>
          <p:nvPr/>
        </p:nvSpPr>
        <p:spPr bwMode="auto">
          <a:xfrm>
            <a:off x="444341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5" name="Oval 958"/>
          <p:cNvSpPr>
            <a:spLocks noChangeArrowheads="1"/>
          </p:cNvSpPr>
          <p:nvPr/>
        </p:nvSpPr>
        <p:spPr bwMode="auto">
          <a:xfrm>
            <a:off x="444341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6" name="Oval 976"/>
          <p:cNvSpPr>
            <a:spLocks noChangeArrowheads="1"/>
          </p:cNvSpPr>
          <p:nvPr/>
        </p:nvSpPr>
        <p:spPr bwMode="auto">
          <a:xfrm>
            <a:off x="4476753"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7" name="Oval 977"/>
          <p:cNvSpPr>
            <a:spLocks noChangeArrowheads="1"/>
          </p:cNvSpPr>
          <p:nvPr/>
        </p:nvSpPr>
        <p:spPr bwMode="auto">
          <a:xfrm>
            <a:off x="4476753"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8" name="Oval 978"/>
          <p:cNvSpPr>
            <a:spLocks noChangeArrowheads="1"/>
          </p:cNvSpPr>
          <p:nvPr/>
        </p:nvSpPr>
        <p:spPr bwMode="auto">
          <a:xfrm>
            <a:off x="4476753"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9" name="Oval 979"/>
          <p:cNvSpPr>
            <a:spLocks noChangeArrowheads="1"/>
          </p:cNvSpPr>
          <p:nvPr/>
        </p:nvSpPr>
        <p:spPr bwMode="auto">
          <a:xfrm>
            <a:off x="4476753"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0" name="Oval 980"/>
          <p:cNvSpPr>
            <a:spLocks noChangeArrowheads="1"/>
          </p:cNvSpPr>
          <p:nvPr/>
        </p:nvSpPr>
        <p:spPr bwMode="auto">
          <a:xfrm>
            <a:off x="4476753"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1" name="Oval 981"/>
          <p:cNvSpPr>
            <a:spLocks noChangeArrowheads="1"/>
          </p:cNvSpPr>
          <p:nvPr/>
        </p:nvSpPr>
        <p:spPr bwMode="auto">
          <a:xfrm>
            <a:off x="4476753"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2" name="Oval 982"/>
          <p:cNvSpPr>
            <a:spLocks noChangeArrowheads="1"/>
          </p:cNvSpPr>
          <p:nvPr/>
        </p:nvSpPr>
        <p:spPr bwMode="auto">
          <a:xfrm>
            <a:off x="4476753"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3" name="Oval 983"/>
          <p:cNvSpPr>
            <a:spLocks noChangeArrowheads="1"/>
          </p:cNvSpPr>
          <p:nvPr/>
        </p:nvSpPr>
        <p:spPr bwMode="auto">
          <a:xfrm>
            <a:off x="4476753"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4" name="Oval 984"/>
          <p:cNvSpPr>
            <a:spLocks noChangeArrowheads="1"/>
          </p:cNvSpPr>
          <p:nvPr/>
        </p:nvSpPr>
        <p:spPr bwMode="auto">
          <a:xfrm>
            <a:off x="4476753"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5" name="Oval 1004"/>
          <p:cNvSpPr>
            <a:spLocks noChangeArrowheads="1"/>
          </p:cNvSpPr>
          <p:nvPr/>
        </p:nvSpPr>
        <p:spPr bwMode="auto">
          <a:xfrm>
            <a:off x="4549776" y="54229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6" name="Oval 1005"/>
          <p:cNvSpPr>
            <a:spLocks noChangeArrowheads="1"/>
          </p:cNvSpPr>
          <p:nvPr/>
        </p:nvSpPr>
        <p:spPr bwMode="auto">
          <a:xfrm>
            <a:off x="4549776" y="54948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7" name="Oval 1006"/>
          <p:cNvSpPr>
            <a:spLocks noChangeArrowheads="1"/>
          </p:cNvSpPr>
          <p:nvPr/>
        </p:nvSpPr>
        <p:spPr bwMode="auto">
          <a:xfrm>
            <a:off x="4549776" y="55668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8" name="Oval 1007"/>
          <p:cNvSpPr>
            <a:spLocks noChangeArrowheads="1"/>
          </p:cNvSpPr>
          <p:nvPr/>
        </p:nvSpPr>
        <p:spPr bwMode="auto">
          <a:xfrm>
            <a:off x="4549776" y="56388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9" name="Oval 1008"/>
          <p:cNvSpPr>
            <a:spLocks noChangeArrowheads="1"/>
          </p:cNvSpPr>
          <p:nvPr/>
        </p:nvSpPr>
        <p:spPr bwMode="auto">
          <a:xfrm>
            <a:off x="4549776" y="5710769"/>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0" name="Oval 1009"/>
          <p:cNvSpPr>
            <a:spLocks noChangeArrowheads="1"/>
          </p:cNvSpPr>
          <p:nvPr/>
        </p:nvSpPr>
        <p:spPr bwMode="auto">
          <a:xfrm>
            <a:off x="4549776" y="57785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1" name="Oval 1010"/>
          <p:cNvSpPr>
            <a:spLocks noChangeArrowheads="1"/>
          </p:cNvSpPr>
          <p:nvPr/>
        </p:nvSpPr>
        <p:spPr bwMode="auto">
          <a:xfrm>
            <a:off x="4549776" y="58525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2" name="Oval 1011"/>
          <p:cNvSpPr>
            <a:spLocks noChangeArrowheads="1"/>
          </p:cNvSpPr>
          <p:nvPr/>
        </p:nvSpPr>
        <p:spPr bwMode="auto">
          <a:xfrm>
            <a:off x="4549776" y="59224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3" name="Oval 1012"/>
          <p:cNvSpPr>
            <a:spLocks noChangeArrowheads="1"/>
          </p:cNvSpPr>
          <p:nvPr/>
        </p:nvSpPr>
        <p:spPr bwMode="auto">
          <a:xfrm>
            <a:off x="4549776" y="59944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4" name="Oval 1031"/>
          <p:cNvSpPr>
            <a:spLocks noChangeArrowheads="1"/>
          </p:cNvSpPr>
          <p:nvPr/>
        </p:nvSpPr>
        <p:spPr bwMode="auto">
          <a:xfrm>
            <a:off x="451326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5" name="Oval 1032"/>
          <p:cNvSpPr>
            <a:spLocks noChangeArrowheads="1"/>
          </p:cNvSpPr>
          <p:nvPr/>
        </p:nvSpPr>
        <p:spPr bwMode="auto">
          <a:xfrm>
            <a:off x="451326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6" name="Oval 1033"/>
          <p:cNvSpPr>
            <a:spLocks noChangeArrowheads="1"/>
          </p:cNvSpPr>
          <p:nvPr/>
        </p:nvSpPr>
        <p:spPr bwMode="auto">
          <a:xfrm>
            <a:off x="451326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7" name="Oval 1034"/>
          <p:cNvSpPr>
            <a:spLocks noChangeArrowheads="1"/>
          </p:cNvSpPr>
          <p:nvPr/>
        </p:nvSpPr>
        <p:spPr bwMode="auto">
          <a:xfrm>
            <a:off x="451326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8" name="Oval 1035"/>
          <p:cNvSpPr>
            <a:spLocks noChangeArrowheads="1"/>
          </p:cNvSpPr>
          <p:nvPr/>
        </p:nvSpPr>
        <p:spPr bwMode="auto">
          <a:xfrm>
            <a:off x="451326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9" name="Oval 1036"/>
          <p:cNvSpPr>
            <a:spLocks noChangeArrowheads="1"/>
          </p:cNvSpPr>
          <p:nvPr/>
        </p:nvSpPr>
        <p:spPr bwMode="auto">
          <a:xfrm>
            <a:off x="451326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0" name="Oval 1037"/>
          <p:cNvSpPr>
            <a:spLocks noChangeArrowheads="1"/>
          </p:cNvSpPr>
          <p:nvPr/>
        </p:nvSpPr>
        <p:spPr bwMode="auto">
          <a:xfrm>
            <a:off x="451326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1" name="Oval 1038"/>
          <p:cNvSpPr>
            <a:spLocks noChangeArrowheads="1"/>
          </p:cNvSpPr>
          <p:nvPr/>
        </p:nvSpPr>
        <p:spPr bwMode="auto">
          <a:xfrm>
            <a:off x="451326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2" name="Oval 1039"/>
          <p:cNvSpPr>
            <a:spLocks noChangeArrowheads="1"/>
          </p:cNvSpPr>
          <p:nvPr/>
        </p:nvSpPr>
        <p:spPr bwMode="auto">
          <a:xfrm>
            <a:off x="451326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35" name="Freeform 1057"/>
          <p:cNvSpPr/>
          <p:nvPr/>
        </p:nvSpPr>
        <p:spPr bwMode="auto">
          <a:xfrm>
            <a:off x="3854453" y="4963587"/>
            <a:ext cx="842963" cy="438149"/>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7" name="Freeform 1059"/>
          <p:cNvSpPr/>
          <p:nvPr/>
        </p:nvSpPr>
        <p:spPr bwMode="auto">
          <a:xfrm>
            <a:off x="3660778" y="2986619"/>
            <a:ext cx="1230313" cy="2008716"/>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8" name="Freeform 1060"/>
          <p:cNvSpPr/>
          <p:nvPr/>
        </p:nvSpPr>
        <p:spPr bwMode="auto">
          <a:xfrm>
            <a:off x="3890966" y="1902886"/>
            <a:ext cx="769937" cy="353483"/>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57" name="Oval 1061"/>
          <p:cNvSpPr>
            <a:spLocks noChangeArrowheads="1"/>
          </p:cNvSpPr>
          <p:nvPr/>
        </p:nvSpPr>
        <p:spPr bwMode="auto">
          <a:xfrm>
            <a:off x="380365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8" name="Oval 1062"/>
          <p:cNvSpPr>
            <a:spLocks noChangeArrowheads="1"/>
          </p:cNvSpPr>
          <p:nvPr/>
        </p:nvSpPr>
        <p:spPr bwMode="auto">
          <a:xfrm>
            <a:off x="3903666" y="3024719"/>
            <a:ext cx="39687"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9" name="Oval 1063"/>
          <p:cNvSpPr>
            <a:spLocks noChangeArrowheads="1"/>
          </p:cNvSpPr>
          <p:nvPr/>
        </p:nvSpPr>
        <p:spPr bwMode="auto">
          <a:xfrm>
            <a:off x="400685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0" name="Oval 1064"/>
          <p:cNvSpPr>
            <a:spLocks noChangeArrowheads="1"/>
          </p:cNvSpPr>
          <p:nvPr/>
        </p:nvSpPr>
        <p:spPr bwMode="auto">
          <a:xfrm>
            <a:off x="410686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1" name="Oval 1065"/>
          <p:cNvSpPr>
            <a:spLocks noChangeArrowheads="1"/>
          </p:cNvSpPr>
          <p:nvPr/>
        </p:nvSpPr>
        <p:spPr bwMode="auto">
          <a:xfrm>
            <a:off x="4206876"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2" name="Oval 1066"/>
          <p:cNvSpPr>
            <a:spLocks noChangeArrowheads="1"/>
          </p:cNvSpPr>
          <p:nvPr/>
        </p:nvSpPr>
        <p:spPr bwMode="auto">
          <a:xfrm>
            <a:off x="4306889"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3" name="Oval 1067"/>
          <p:cNvSpPr>
            <a:spLocks noChangeArrowheads="1"/>
          </p:cNvSpPr>
          <p:nvPr/>
        </p:nvSpPr>
        <p:spPr bwMode="auto">
          <a:xfrm>
            <a:off x="440690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4" name="Oval 1068"/>
          <p:cNvSpPr>
            <a:spLocks noChangeArrowheads="1"/>
          </p:cNvSpPr>
          <p:nvPr/>
        </p:nvSpPr>
        <p:spPr bwMode="auto">
          <a:xfrm>
            <a:off x="4506916" y="3024719"/>
            <a:ext cx="41275"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5" name="Oval 1069"/>
          <p:cNvSpPr>
            <a:spLocks noChangeArrowheads="1"/>
          </p:cNvSpPr>
          <p:nvPr/>
        </p:nvSpPr>
        <p:spPr bwMode="auto">
          <a:xfrm>
            <a:off x="461010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6" name="Oval 1070"/>
          <p:cNvSpPr>
            <a:spLocks noChangeArrowheads="1"/>
          </p:cNvSpPr>
          <p:nvPr/>
        </p:nvSpPr>
        <p:spPr bwMode="auto">
          <a:xfrm>
            <a:off x="471011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7" name="Oval 1071"/>
          <p:cNvSpPr>
            <a:spLocks noChangeArrowheads="1"/>
          </p:cNvSpPr>
          <p:nvPr/>
        </p:nvSpPr>
        <p:spPr bwMode="auto">
          <a:xfrm>
            <a:off x="39481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8" name="Oval 1072"/>
          <p:cNvSpPr>
            <a:spLocks noChangeArrowheads="1"/>
          </p:cNvSpPr>
          <p:nvPr/>
        </p:nvSpPr>
        <p:spPr bwMode="auto">
          <a:xfrm>
            <a:off x="40370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9" name="Oval 1073"/>
          <p:cNvSpPr>
            <a:spLocks noChangeArrowheads="1"/>
          </p:cNvSpPr>
          <p:nvPr/>
        </p:nvSpPr>
        <p:spPr bwMode="auto">
          <a:xfrm>
            <a:off x="41259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0" name="Oval 1074"/>
          <p:cNvSpPr>
            <a:spLocks noChangeArrowheads="1"/>
          </p:cNvSpPr>
          <p:nvPr/>
        </p:nvSpPr>
        <p:spPr bwMode="auto">
          <a:xfrm>
            <a:off x="42132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1" name="Oval 1075"/>
          <p:cNvSpPr>
            <a:spLocks noChangeArrowheads="1"/>
          </p:cNvSpPr>
          <p:nvPr/>
        </p:nvSpPr>
        <p:spPr bwMode="auto">
          <a:xfrm>
            <a:off x="43037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2" name="Oval 1076"/>
          <p:cNvSpPr>
            <a:spLocks noChangeArrowheads="1"/>
          </p:cNvSpPr>
          <p:nvPr/>
        </p:nvSpPr>
        <p:spPr bwMode="auto">
          <a:xfrm>
            <a:off x="43910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3" name="Oval 1077"/>
          <p:cNvSpPr>
            <a:spLocks noChangeArrowheads="1"/>
          </p:cNvSpPr>
          <p:nvPr/>
        </p:nvSpPr>
        <p:spPr bwMode="auto">
          <a:xfrm>
            <a:off x="44815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4" name="Oval 1078"/>
          <p:cNvSpPr>
            <a:spLocks noChangeArrowheads="1"/>
          </p:cNvSpPr>
          <p:nvPr/>
        </p:nvSpPr>
        <p:spPr bwMode="auto">
          <a:xfrm>
            <a:off x="45688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57" name="Freeform 1079"/>
          <p:cNvSpPr/>
          <p:nvPr/>
        </p:nvSpPr>
        <p:spPr bwMode="auto">
          <a:xfrm>
            <a:off x="3257551" y="4044952"/>
            <a:ext cx="573088"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8" name="Freeform 1080"/>
          <p:cNvSpPr/>
          <p:nvPr/>
        </p:nvSpPr>
        <p:spPr bwMode="auto">
          <a:xfrm>
            <a:off x="4722814" y="4044952"/>
            <a:ext cx="5715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9" name="Freeform 1081"/>
          <p:cNvSpPr/>
          <p:nvPr/>
        </p:nvSpPr>
        <p:spPr bwMode="auto">
          <a:xfrm>
            <a:off x="4238626" y="4044952"/>
            <a:ext cx="762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78" name="Oval 1082"/>
          <p:cNvSpPr>
            <a:spLocks noChangeArrowheads="1"/>
          </p:cNvSpPr>
          <p:nvPr/>
        </p:nvSpPr>
        <p:spPr bwMode="auto">
          <a:xfrm>
            <a:off x="4067178" y="2347387"/>
            <a:ext cx="417513" cy="554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9" name="Oval 1083"/>
          <p:cNvSpPr>
            <a:spLocks noChangeArrowheads="1"/>
          </p:cNvSpPr>
          <p:nvPr/>
        </p:nvSpPr>
        <p:spPr bwMode="auto">
          <a:xfrm>
            <a:off x="4111626" y="2406653"/>
            <a:ext cx="330200" cy="438149"/>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0" name="Rectangle 1084"/>
          <p:cNvSpPr>
            <a:spLocks noChangeArrowheads="1"/>
          </p:cNvSpPr>
          <p:nvPr/>
        </p:nvSpPr>
        <p:spPr bwMode="auto">
          <a:xfrm>
            <a:off x="4182384" y="2415902"/>
            <a:ext cx="2532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lnSpc>
                <a:spcPct val="93000"/>
              </a:lnSpc>
              <a:spcBef>
                <a:spcPts val="1200"/>
              </a:spcBef>
              <a:buClr>
                <a:schemeClr val="accent1"/>
              </a:buClr>
              <a:buFont typeface="Arial" panose="020B0604020202020204" pitchFamily="34" charset="0"/>
              <a:buChar char="•"/>
              <a:defRPr sz="2100">
                <a:solidFill>
                  <a:schemeClr val="tx2"/>
                </a:solidFill>
                <a:latin typeface="Open Sans" pitchFamily="34" charset="0"/>
              </a:defRPr>
            </a:lvl1pPr>
            <a:lvl2pPr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2pPr>
            <a:lvl3pPr marL="685800"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3pPr>
            <a:lvl4pPr marL="973455" indent="-287655"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4pPr>
            <a:lvl5pPr marL="2057400" indent="-228600" defTabSz="513080">
              <a:spcBef>
                <a:spcPct val="20000"/>
              </a:spcBef>
              <a:buClr>
                <a:schemeClr val="accent1"/>
              </a:buClr>
              <a:buFont typeface="Arial" panose="020B0604020202020204" pitchFamily="34" charset="0"/>
              <a:buChar char="»"/>
              <a:defRPr sz="2100">
                <a:solidFill>
                  <a:schemeClr val="bg2"/>
                </a:solidFill>
                <a:latin typeface="Open Sans" pitchFamily="34" charset="0"/>
              </a:defRPr>
            </a:lvl5pPr>
            <a:lvl6pPr marL="25146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6pPr>
            <a:lvl7pPr marL="29718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7pPr>
            <a:lvl8pPr marL="34290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8pPr>
            <a:lvl9pPr marL="38862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9pPr>
          </a:lstStyle>
          <a:p>
            <a:pPr>
              <a:lnSpc>
                <a:spcPct val="100000"/>
              </a:lnSpc>
              <a:spcBef>
                <a:spcPct val="0"/>
              </a:spcBef>
              <a:buClrTx/>
              <a:buFontTx/>
              <a:buNone/>
            </a:pPr>
            <a:r>
              <a:rPr lang="en-US" altLang="zh-CN" sz="2000" dirty="0">
                <a:solidFill>
                  <a:srgbClr val="FCFCFC"/>
                </a:solidFill>
                <a:latin typeface="张海山锐谐体" panose="02000000000000000000"/>
                <a:ea typeface="张海山锐谐体" panose="02000000000000000000"/>
              </a:rPr>
              <a:t>W</a:t>
            </a:r>
            <a:endParaRPr lang="zh-CN" altLang="zh-CN" sz="1000" dirty="0">
              <a:solidFill>
                <a:srgbClr val="000000"/>
              </a:solidFill>
              <a:latin typeface="Arial" panose="020B0604020202020204" pitchFamily="34" charset="0"/>
              <a:ea typeface="张海山锐谐体" panose="02000000000000000000"/>
            </a:endParaRPr>
          </a:p>
        </p:txBody>
      </p:sp>
      <p:sp>
        <p:nvSpPr>
          <p:cNvPr id="2146" name="Freeform 1168"/>
          <p:cNvSpPr/>
          <p:nvPr/>
        </p:nvSpPr>
        <p:spPr bwMode="auto">
          <a:xfrm>
            <a:off x="4535489" y="1896535"/>
            <a:ext cx="88900" cy="23918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83" name="Oval 604"/>
          <p:cNvSpPr>
            <a:spLocks noChangeArrowheads="1"/>
          </p:cNvSpPr>
          <p:nvPr/>
        </p:nvSpPr>
        <p:spPr bwMode="auto">
          <a:xfrm>
            <a:off x="3981453"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4" name="Oval 605"/>
          <p:cNvSpPr>
            <a:spLocks noChangeArrowheads="1"/>
          </p:cNvSpPr>
          <p:nvPr/>
        </p:nvSpPr>
        <p:spPr bwMode="auto">
          <a:xfrm>
            <a:off x="3981453"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5" name="Oval 606"/>
          <p:cNvSpPr>
            <a:spLocks noChangeArrowheads="1"/>
          </p:cNvSpPr>
          <p:nvPr/>
        </p:nvSpPr>
        <p:spPr bwMode="auto">
          <a:xfrm>
            <a:off x="3981453"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6" name="Oval 607"/>
          <p:cNvSpPr>
            <a:spLocks noChangeArrowheads="1"/>
          </p:cNvSpPr>
          <p:nvPr/>
        </p:nvSpPr>
        <p:spPr bwMode="auto">
          <a:xfrm>
            <a:off x="3981453"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7" name="Oval 608"/>
          <p:cNvSpPr>
            <a:spLocks noChangeArrowheads="1"/>
          </p:cNvSpPr>
          <p:nvPr/>
        </p:nvSpPr>
        <p:spPr bwMode="auto">
          <a:xfrm>
            <a:off x="3981453"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8" name="Oval 609"/>
          <p:cNvSpPr>
            <a:spLocks noChangeArrowheads="1"/>
          </p:cNvSpPr>
          <p:nvPr/>
        </p:nvSpPr>
        <p:spPr bwMode="auto">
          <a:xfrm>
            <a:off x="3981453"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9" name="Oval 610"/>
          <p:cNvSpPr>
            <a:spLocks noChangeArrowheads="1"/>
          </p:cNvSpPr>
          <p:nvPr/>
        </p:nvSpPr>
        <p:spPr bwMode="auto">
          <a:xfrm>
            <a:off x="3981453"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0" name="Oval 611"/>
          <p:cNvSpPr>
            <a:spLocks noChangeArrowheads="1"/>
          </p:cNvSpPr>
          <p:nvPr/>
        </p:nvSpPr>
        <p:spPr bwMode="auto">
          <a:xfrm>
            <a:off x="3981453"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1" name="Oval 612"/>
          <p:cNvSpPr>
            <a:spLocks noChangeArrowheads="1"/>
          </p:cNvSpPr>
          <p:nvPr/>
        </p:nvSpPr>
        <p:spPr bwMode="auto">
          <a:xfrm>
            <a:off x="3981453"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2" name="Oval 631"/>
          <p:cNvSpPr>
            <a:spLocks noChangeArrowheads="1"/>
          </p:cNvSpPr>
          <p:nvPr/>
        </p:nvSpPr>
        <p:spPr bwMode="auto">
          <a:xfrm>
            <a:off x="401796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3" name="Oval 632"/>
          <p:cNvSpPr>
            <a:spLocks noChangeArrowheads="1"/>
          </p:cNvSpPr>
          <p:nvPr/>
        </p:nvSpPr>
        <p:spPr bwMode="auto">
          <a:xfrm>
            <a:off x="401796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4" name="Oval 633"/>
          <p:cNvSpPr>
            <a:spLocks noChangeArrowheads="1"/>
          </p:cNvSpPr>
          <p:nvPr/>
        </p:nvSpPr>
        <p:spPr bwMode="auto">
          <a:xfrm>
            <a:off x="401796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5" name="Oval 634"/>
          <p:cNvSpPr>
            <a:spLocks noChangeArrowheads="1"/>
          </p:cNvSpPr>
          <p:nvPr/>
        </p:nvSpPr>
        <p:spPr bwMode="auto">
          <a:xfrm>
            <a:off x="401796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6" name="Oval 635"/>
          <p:cNvSpPr>
            <a:spLocks noChangeArrowheads="1"/>
          </p:cNvSpPr>
          <p:nvPr/>
        </p:nvSpPr>
        <p:spPr bwMode="auto">
          <a:xfrm>
            <a:off x="401796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7" name="Oval 636"/>
          <p:cNvSpPr>
            <a:spLocks noChangeArrowheads="1"/>
          </p:cNvSpPr>
          <p:nvPr/>
        </p:nvSpPr>
        <p:spPr bwMode="auto">
          <a:xfrm>
            <a:off x="401796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8" name="Oval 637"/>
          <p:cNvSpPr>
            <a:spLocks noChangeArrowheads="1"/>
          </p:cNvSpPr>
          <p:nvPr/>
        </p:nvSpPr>
        <p:spPr bwMode="auto">
          <a:xfrm>
            <a:off x="401796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9" name="Oval 638"/>
          <p:cNvSpPr>
            <a:spLocks noChangeArrowheads="1"/>
          </p:cNvSpPr>
          <p:nvPr/>
        </p:nvSpPr>
        <p:spPr bwMode="auto">
          <a:xfrm>
            <a:off x="401796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0" name="Oval 639"/>
          <p:cNvSpPr>
            <a:spLocks noChangeArrowheads="1"/>
          </p:cNvSpPr>
          <p:nvPr/>
        </p:nvSpPr>
        <p:spPr bwMode="auto">
          <a:xfrm>
            <a:off x="401796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1" name="Oval 657"/>
          <p:cNvSpPr>
            <a:spLocks noChangeArrowheads="1"/>
          </p:cNvSpPr>
          <p:nvPr/>
        </p:nvSpPr>
        <p:spPr bwMode="auto">
          <a:xfrm>
            <a:off x="4052891"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2" name="Oval 658"/>
          <p:cNvSpPr>
            <a:spLocks noChangeArrowheads="1"/>
          </p:cNvSpPr>
          <p:nvPr/>
        </p:nvSpPr>
        <p:spPr bwMode="auto">
          <a:xfrm>
            <a:off x="4052891"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3" name="Oval 659"/>
          <p:cNvSpPr>
            <a:spLocks noChangeArrowheads="1"/>
          </p:cNvSpPr>
          <p:nvPr/>
        </p:nvSpPr>
        <p:spPr bwMode="auto">
          <a:xfrm>
            <a:off x="4052891"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4" name="Oval 660"/>
          <p:cNvSpPr>
            <a:spLocks noChangeArrowheads="1"/>
          </p:cNvSpPr>
          <p:nvPr/>
        </p:nvSpPr>
        <p:spPr bwMode="auto">
          <a:xfrm>
            <a:off x="4052891"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5" name="Oval 661"/>
          <p:cNvSpPr>
            <a:spLocks noChangeArrowheads="1"/>
          </p:cNvSpPr>
          <p:nvPr/>
        </p:nvSpPr>
        <p:spPr bwMode="auto">
          <a:xfrm>
            <a:off x="4052891"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6" name="Oval 662"/>
          <p:cNvSpPr>
            <a:spLocks noChangeArrowheads="1"/>
          </p:cNvSpPr>
          <p:nvPr/>
        </p:nvSpPr>
        <p:spPr bwMode="auto">
          <a:xfrm>
            <a:off x="4052891"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7" name="Oval 663"/>
          <p:cNvSpPr>
            <a:spLocks noChangeArrowheads="1"/>
          </p:cNvSpPr>
          <p:nvPr/>
        </p:nvSpPr>
        <p:spPr bwMode="auto">
          <a:xfrm>
            <a:off x="4052891"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8" name="Oval 664"/>
          <p:cNvSpPr>
            <a:spLocks noChangeArrowheads="1"/>
          </p:cNvSpPr>
          <p:nvPr/>
        </p:nvSpPr>
        <p:spPr bwMode="auto">
          <a:xfrm>
            <a:off x="4052891"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9" name="Oval 665"/>
          <p:cNvSpPr>
            <a:spLocks noChangeArrowheads="1"/>
          </p:cNvSpPr>
          <p:nvPr/>
        </p:nvSpPr>
        <p:spPr bwMode="auto">
          <a:xfrm>
            <a:off x="4052891"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0" name="Oval 684"/>
          <p:cNvSpPr>
            <a:spLocks noChangeArrowheads="1"/>
          </p:cNvSpPr>
          <p:nvPr/>
        </p:nvSpPr>
        <p:spPr bwMode="auto">
          <a:xfrm>
            <a:off x="408781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1" name="Oval 685"/>
          <p:cNvSpPr>
            <a:spLocks noChangeArrowheads="1"/>
          </p:cNvSpPr>
          <p:nvPr/>
        </p:nvSpPr>
        <p:spPr bwMode="auto">
          <a:xfrm>
            <a:off x="408781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2" name="Oval 686"/>
          <p:cNvSpPr>
            <a:spLocks noChangeArrowheads="1"/>
          </p:cNvSpPr>
          <p:nvPr/>
        </p:nvSpPr>
        <p:spPr bwMode="auto">
          <a:xfrm>
            <a:off x="408781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3" name="Oval 687"/>
          <p:cNvSpPr>
            <a:spLocks noChangeArrowheads="1"/>
          </p:cNvSpPr>
          <p:nvPr/>
        </p:nvSpPr>
        <p:spPr bwMode="auto">
          <a:xfrm>
            <a:off x="408781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4" name="Oval 688"/>
          <p:cNvSpPr>
            <a:spLocks noChangeArrowheads="1"/>
          </p:cNvSpPr>
          <p:nvPr/>
        </p:nvSpPr>
        <p:spPr bwMode="auto">
          <a:xfrm>
            <a:off x="408781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5" name="Oval 689"/>
          <p:cNvSpPr>
            <a:spLocks noChangeArrowheads="1"/>
          </p:cNvSpPr>
          <p:nvPr/>
        </p:nvSpPr>
        <p:spPr bwMode="auto">
          <a:xfrm>
            <a:off x="408781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6" name="Oval 690"/>
          <p:cNvSpPr>
            <a:spLocks noChangeArrowheads="1"/>
          </p:cNvSpPr>
          <p:nvPr/>
        </p:nvSpPr>
        <p:spPr bwMode="auto">
          <a:xfrm>
            <a:off x="408781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7" name="Oval 691"/>
          <p:cNvSpPr>
            <a:spLocks noChangeArrowheads="1"/>
          </p:cNvSpPr>
          <p:nvPr/>
        </p:nvSpPr>
        <p:spPr bwMode="auto">
          <a:xfrm>
            <a:off x="408781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8" name="Oval 692"/>
          <p:cNvSpPr>
            <a:spLocks noChangeArrowheads="1"/>
          </p:cNvSpPr>
          <p:nvPr/>
        </p:nvSpPr>
        <p:spPr bwMode="auto">
          <a:xfrm>
            <a:off x="408781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9" name="Oval 710"/>
          <p:cNvSpPr>
            <a:spLocks noChangeArrowheads="1"/>
          </p:cNvSpPr>
          <p:nvPr/>
        </p:nvSpPr>
        <p:spPr bwMode="auto">
          <a:xfrm>
            <a:off x="4122739" y="60642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0" name="Oval 711"/>
          <p:cNvSpPr>
            <a:spLocks noChangeArrowheads="1"/>
          </p:cNvSpPr>
          <p:nvPr/>
        </p:nvSpPr>
        <p:spPr bwMode="auto">
          <a:xfrm>
            <a:off x="4122739" y="61362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1" name="Oval 712"/>
          <p:cNvSpPr>
            <a:spLocks noChangeArrowheads="1"/>
          </p:cNvSpPr>
          <p:nvPr/>
        </p:nvSpPr>
        <p:spPr bwMode="auto">
          <a:xfrm>
            <a:off x="4122739" y="62081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2" name="Oval 713"/>
          <p:cNvSpPr>
            <a:spLocks noChangeArrowheads="1"/>
          </p:cNvSpPr>
          <p:nvPr/>
        </p:nvSpPr>
        <p:spPr bwMode="auto">
          <a:xfrm>
            <a:off x="4122739" y="62801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3" name="Oval 714"/>
          <p:cNvSpPr>
            <a:spLocks noChangeArrowheads="1"/>
          </p:cNvSpPr>
          <p:nvPr/>
        </p:nvSpPr>
        <p:spPr bwMode="auto">
          <a:xfrm>
            <a:off x="4122739" y="63521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4" name="Oval 715"/>
          <p:cNvSpPr>
            <a:spLocks noChangeArrowheads="1"/>
          </p:cNvSpPr>
          <p:nvPr/>
        </p:nvSpPr>
        <p:spPr bwMode="auto">
          <a:xfrm>
            <a:off x="4122739" y="64198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5" name="Oval 716"/>
          <p:cNvSpPr>
            <a:spLocks noChangeArrowheads="1"/>
          </p:cNvSpPr>
          <p:nvPr/>
        </p:nvSpPr>
        <p:spPr bwMode="auto">
          <a:xfrm>
            <a:off x="4122739" y="64939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6" name="Oval 717"/>
          <p:cNvSpPr>
            <a:spLocks noChangeArrowheads="1"/>
          </p:cNvSpPr>
          <p:nvPr/>
        </p:nvSpPr>
        <p:spPr bwMode="auto">
          <a:xfrm>
            <a:off x="4122739" y="65637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7" name="Oval 718"/>
          <p:cNvSpPr>
            <a:spLocks noChangeArrowheads="1"/>
          </p:cNvSpPr>
          <p:nvPr/>
        </p:nvSpPr>
        <p:spPr bwMode="auto">
          <a:xfrm>
            <a:off x="4122739" y="66357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8" name="Oval 737"/>
          <p:cNvSpPr>
            <a:spLocks noChangeArrowheads="1"/>
          </p:cNvSpPr>
          <p:nvPr/>
        </p:nvSpPr>
        <p:spPr bwMode="auto">
          <a:xfrm>
            <a:off x="4159251"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9" name="Oval 738"/>
          <p:cNvSpPr>
            <a:spLocks noChangeArrowheads="1"/>
          </p:cNvSpPr>
          <p:nvPr/>
        </p:nvSpPr>
        <p:spPr bwMode="auto">
          <a:xfrm>
            <a:off x="4159251"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0" name="Oval 739"/>
          <p:cNvSpPr>
            <a:spLocks noChangeArrowheads="1"/>
          </p:cNvSpPr>
          <p:nvPr/>
        </p:nvSpPr>
        <p:spPr bwMode="auto">
          <a:xfrm>
            <a:off x="4159251"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1" name="Oval 740"/>
          <p:cNvSpPr>
            <a:spLocks noChangeArrowheads="1"/>
          </p:cNvSpPr>
          <p:nvPr/>
        </p:nvSpPr>
        <p:spPr bwMode="auto">
          <a:xfrm>
            <a:off x="4159251"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2" name="Oval 741"/>
          <p:cNvSpPr>
            <a:spLocks noChangeArrowheads="1"/>
          </p:cNvSpPr>
          <p:nvPr/>
        </p:nvSpPr>
        <p:spPr bwMode="auto">
          <a:xfrm>
            <a:off x="4159251"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3" name="Oval 742"/>
          <p:cNvSpPr>
            <a:spLocks noChangeArrowheads="1"/>
          </p:cNvSpPr>
          <p:nvPr/>
        </p:nvSpPr>
        <p:spPr bwMode="auto">
          <a:xfrm>
            <a:off x="4159251"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4" name="Oval 743"/>
          <p:cNvSpPr>
            <a:spLocks noChangeArrowheads="1"/>
          </p:cNvSpPr>
          <p:nvPr/>
        </p:nvSpPr>
        <p:spPr bwMode="auto">
          <a:xfrm>
            <a:off x="4159251"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5" name="Oval 744"/>
          <p:cNvSpPr>
            <a:spLocks noChangeArrowheads="1"/>
          </p:cNvSpPr>
          <p:nvPr/>
        </p:nvSpPr>
        <p:spPr bwMode="auto">
          <a:xfrm>
            <a:off x="4159251"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6" name="Oval 745"/>
          <p:cNvSpPr>
            <a:spLocks noChangeArrowheads="1"/>
          </p:cNvSpPr>
          <p:nvPr/>
        </p:nvSpPr>
        <p:spPr bwMode="auto">
          <a:xfrm>
            <a:off x="4159251"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7" name="Oval 763"/>
          <p:cNvSpPr>
            <a:spLocks noChangeArrowheads="1"/>
          </p:cNvSpPr>
          <p:nvPr/>
        </p:nvSpPr>
        <p:spPr bwMode="auto">
          <a:xfrm>
            <a:off x="4194178"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8" name="Oval 764"/>
          <p:cNvSpPr>
            <a:spLocks noChangeArrowheads="1"/>
          </p:cNvSpPr>
          <p:nvPr/>
        </p:nvSpPr>
        <p:spPr bwMode="auto">
          <a:xfrm>
            <a:off x="4194178"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9" name="Oval 765"/>
          <p:cNvSpPr>
            <a:spLocks noChangeArrowheads="1"/>
          </p:cNvSpPr>
          <p:nvPr/>
        </p:nvSpPr>
        <p:spPr bwMode="auto">
          <a:xfrm>
            <a:off x="4194178"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0" name="Oval 766"/>
          <p:cNvSpPr>
            <a:spLocks noChangeArrowheads="1"/>
          </p:cNvSpPr>
          <p:nvPr/>
        </p:nvSpPr>
        <p:spPr bwMode="auto">
          <a:xfrm>
            <a:off x="4194178"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1" name="Oval 767"/>
          <p:cNvSpPr>
            <a:spLocks noChangeArrowheads="1"/>
          </p:cNvSpPr>
          <p:nvPr/>
        </p:nvSpPr>
        <p:spPr bwMode="auto">
          <a:xfrm>
            <a:off x="4194178"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2" name="Oval 768"/>
          <p:cNvSpPr>
            <a:spLocks noChangeArrowheads="1"/>
          </p:cNvSpPr>
          <p:nvPr/>
        </p:nvSpPr>
        <p:spPr bwMode="auto">
          <a:xfrm>
            <a:off x="4194178"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3" name="Oval 769"/>
          <p:cNvSpPr>
            <a:spLocks noChangeArrowheads="1"/>
          </p:cNvSpPr>
          <p:nvPr/>
        </p:nvSpPr>
        <p:spPr bwMode="auto">
          <a:xfrm>
            <a:off x="4194178"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4" name="Oval 770"/>
          <p:cNvSpPr>
            <a:spLocks noChangeArrowheads="1"/>
          </p:cNvSpPr>
          <p:nvPr/>
        </p:nvSpPr>
        <p:spPr bwMode="auto">
          <a:xfrm>
            <a:off x="4194178"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5" name="Oval 771"/>
          <p:cNvSpPr>
            <a:spLocks noChangeArrowheads="1"/>
          </p:cNvSpPr>
          <p:nvPr/>
        </p:nvSpPr>
        <p:spPr bwMode="auto">
          <a:xfrm>
            <a:off x="4194178"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6" name="Oval 791"/>
          <p:cNvSpPr>
            <a:spLocks noChangeArrowheads="1"/>
          </p:cNvSpPr>
          <p:nvPr/>
        </p:nvSpPr>
        <p:spPr bwMode="auto">
          <a:xfrm>
            <a:off x="4230691"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7" name="Oval 792"/>
          <p:cNvSpPr>
            <a:spLocks noChangeArrowheads="1"/>
          </p:cNvSpPr>
          <p:nvPr/>
        </p:nvSpPr>
        <p:spPr bwMode="auto">
          <a:xfrm>
            <a:off x="4230691"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8" name="Oval 793"/>
          <p:cNvSpPr>
            <a:spLocks noChangeArrowheads="1"/>
          </p:cNvSpPr>
          <p:nvPr/>
        </p:nvSpPr>
        <p:spPr bwMode="auto">
          <a:xfrm>
            <a:off x="4230691"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9" name="Oval 794"/>
          <p:cNvSpPr>
            <a:spLocks noChangeArrowheads="1"/>
          </p:cNvSpPr>
          <p:nvPr/>
        </p:nvSpPr>
        <p:spPr bwMode="auto">
          <a:xfrm>
            <a:off x="4230691"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0" name="Oval 795"/>
          <p:cNvSpPr>
            <a:spLocks noChangeArrowheads="1"/>
          </p:cNvSpPr>
          <p:nvPr/>
        </p:nvSpPr>
        <p:spPr bwMode="auto">
          <a:xfrm>
            <a:off x="4230691"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1" name="Oval 796"/>
          <p:cNvSpPr>
            <a:spLocks noChangeArrowheads="1"/>
          </p:cNvSpPr>
          <p:nvPr/>
        </p:nvSpPr>
        <p:spPr bwMode="auto">
          <a:xfrm>
            <a:off x="4230691"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2" name="Oval 797"/>
          <p:cNvSpPr>
            <a:spLocks noChangeArrowheads="1"/>
          </p:cNvSpPr>
          <p:nvPr/>
        </p:nvSpPr>
        <p:spPr bwMode="auto">
          <a:xfrm>
            <a:off x="4230691"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3" name="Oval 798"/>
          <p:cNvSpPr>
            <a:spLocks noChangeArrowheads="1"/>
          </p:cNvSpPr>
          <p:nvPr/>
        </p:nvSpPr>
        <p:spPr bwMode="auto">
          <a:xfrm>
            <a:off x="4230691"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4" name="Oval 799"/>
          <p:cNvSpPr>
            <a:spLocks noChangeArrowheads="1"/>
          </p:cNvSpPr>
          <p:nvPr/>
        </p:nvSpPr>
        <p:spPr bwMode="auto">
          <a:xfrm>
            <a:off x="4230691"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5" name="Oval 817"/>
          <p:cNvSpPr>
            <a:spLocks noChangeArrowheads="1"/>
          </p:cNvSpPr>
          <p:nvPr/>
        </p:nvSpPr>
        <p:spPr bwMode="auto">
          <a:xfrm>
            <a:off x="4264028"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6" name="Oval 818"/>
          <p:cNvSpPr>
            <a:spLocks noChangeArrowheads="1"/>
          </p:cNvSpPr>
          <p:nvPr/>
        </p:nvSpPr>
        <p:spPr bwMode="auto">
          <a:xfrm>
            <a:off x="4264028"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7" name="Oval 819"/>
          <p:cNvSpPr>
            <a:spLocks noChangeArrowheads="1"/>
          </p:cNvSpPr>
          <p:nvPr/>
        </p:nvSpPr>
        <p:spPr bwMode="auto">
          <a:xfrm>
            <a:off x="4264028"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8" name="Oval 820"/>
          <p:cNvSpPr>
            <a:spLocks noChangeArrowheads="1"/>
          </p:cNvSpPr>
          <p:nvPr/>
        </p:nvSpPr>
        <p:spPr bwMode="auto">
          <a:xfrm>
            <a:off x="4264028"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9" name="Oval 821"/>
          <p:cNvSpPr>
            <a:spLocks noChangeArrowheads="1"/>
          </p:cNvSpPr>
          <p:nvPr/>
        </p:nvSpPr>
        <p:spPr bwMode="auto">
          <a:xfrm>
            <a:off x="4264028"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0" name="Oval 822"/>
          <p:cNvSpPr>
            <a:spLocks noChangeArrowheads="1"/>
          </p:cNvSpPr>
          <p:nvPr/>
        </p:nvSpPr>
        <p:spPr bwMode="auto">
          <a:xfrm>
            <a:off x="4264028"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1" name="Oval 823"/>
          <p:cNvSpPr>
            <a:spLocks noChangeArrowheads="1"/>
          </p:cNvSpPr>
          <p:nvPr/>
        </p:nvSpPr>
        <p:spPr bwMode="auto">
          <a:xfrm>
            <a:off x="4264028"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2" name="Oval 824"/>
          <p:cNvSpPr>
            <a:spLocks noChangeArrowheads="1"/>
          </p:cNvSpPr>
          <p:nvPr/>
        </p:nvSpPr>
        <p:spPr bwMode="auto">
          <a:xfrm>
            <a:off x="4264028"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3" name="Oval 825"/>
          <p:cNvSpPr>
            <a:spLocks noChangeArrowheads="1"/>
          </p:cNvSpPr>
          <p:nvPr/>
        </p:nvSpPr>
        <p:spPr bwMode="auto">
          <a:xfrm>
            <a:off x="4264028"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4" name="Oval 844"/>
          <p:cNvSpPr>
            <a:spLocks noChangeArrowheads="1"/>
          </p:cNvSpPr>
          <p:nvPr/>
        </p:nvSpPr>
        <p:spPr bwMode="auto">
          <a:xfrm>
            <a:off x="4300539" y="61023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5" name="Oval 845"/>
          <p:cNvSpPr>
            <a:spLocks noChangeArrowheads="1"/>
          </p:cNvSpPr>
          <p:nvPr/>
        </p:nvSpPr>
        <p:spPr bwMode="auto">
          <a:xfrm>
            <a:off x="4300539" y="61722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6" name="Oval 846"/>
          <p:cNvSpPr>
            <a:spLocks noChangeArrowheads="1"/>
          </p:cNvSpPr>
          <p:nvPr/>
        </p:nvSpPr>
        <p:spPr bwMode="auto">
          <a:xfrm>
            <a:off x="4300539" y="62441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7" name="Oval 847"/>
          <p:cNvSpPr>
            <a:spLocks noChangeArrowheads="1"/>
          </p:cNvSpPr>
          <p:nvPr/>
        </p:nvSpPr>
        <p:spPr bwMode="auto">
          <a:xfrm>
            <a:off x="4300539" y="63161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8" name="Oval 848"/>
          <p:cNvSpPr>
            <a:spLocks noChangeArrowheads="1"/>
          </p:cNvSpPr>
          <p:nvPr/>
        </p:nvSpPr>
        <p:spPr bwMode="auto">
          <a:xfrm>
            <a:off x="4300539" y="6383870"/>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9" name="Oval 849"/>
          <p:cNvSpPr>
            <a:spLocks noChangeArrowheads="1"/>
          </p:cNvSpPr>
          <p:nvPr/>
        </p:nvSpPr>
        <p:spPr bwMode="auto">
          <a:xfrm>
            <a:off x="4300539" y="64579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0" name="Oval 850"/>
          <p:cNvSpPr>
            <a:spLocks noChangeArrowheads="1"/>
          </p:cNvSpPr>
          <p:nvPr/>
        </p:nvSpPr>
        <p:spPr bwMode="auto">
          <a:xfrm>
            <a:off x="4300539" y="65278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1" name="Oval 851"/>
          <p:cNvSpPr>
            <a:spLocks noChangeArrowheads="1"/>
          </p:cNvSpPr>
          <p:nvPr/>
        </p:nvSpPr>
        <p:spPr bwMode="auto">
          <a:xfrm>
            <a:off x="4300539" y="65997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2" name="Oval 852"/>
          <p:cNvSpPr>
            <a:spLocks noChangeArrowheads="1"/>
          </p:cNvSpPr>
          <p:nvPr/>
        </p:nvSpPr>
        <p:spPr bwMode="auto">
          <a:xfrm>
            <a:off x="4300539" y="66717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3" name="Oval 870"/>
          <p:cNvSpPr>
            <a:spLocks noChangeArrowheads="1"/>
          </p:cNvSpPr>
          <p:nvPr/>
        </p:nvSpPr>
        <p:spPr bwMode="auto">
          <a:xfrm>
            <a:off x="4335466"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4" name="Oval 871"/>
          <p:cNvSpPr>
            <a:spLocks noChangeArrowheads="1"/>
          </p:cNvSpPr>
          <p:nvPr/>
        </p:nvSpPr>
        <p:spPr bwMode="auto">
          <a:xfrm>
            <a:off x="4335466"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5" name="Oval 872"/>
          <p:cNvSpPr>
            <a:spLocks noChangeArrowheads="1"/>
          </p:cNvSpPr>
          <p:nvPr/>
        </p:nvSpPr>
        <p:spPr bwMode="auto">
          <a:xfrm>
            <a:off x="4335466"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6" name="Oval 873"/>
          <p:cNvSpPr>
            <a:spLocks noChangeArrowheads="1"/>
          </p:cNvSpPr>
          <p:nvPr/>
        </p:nvSpPr>
        <p:spPr bwMode="auto">
          <a:xfrm>
            <a:off x="4335466"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7" name="Oval 874"/>
          <p:cNvSpPr>
            <a:spLocks noChangeArrowheads="1"/>
          </p:cNvSpPr>
          <p:nvPr/>
        </p:nvSpPr>
        <p:spPr bwMode="auto">
          <a:xfrm>
            <a:off x="4335466"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8" name="Oval 875"/>
          <p:cNvSpPr>
            <a:spLocks noChangeArrowheads="1"/>
          </p:cNvSpPr>
          <p:nvPr/>
        </p:nvSpPr>
        <p:spPr bwMode="auto">
          <a:xfrm>
            <a:off x="4335466"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9" name="Oval 876"/>
          <p:cNvSpPr>
            <a:spLocks noChangeArrowheads="1"/>
          </p:cNvSpPr>
          <p:nvPr/>
        </p:nvSpPr>
        <p:spPr bwMode="auto">
          <a:xfrm>
            <a:off x="4335466"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0" name="Oval 877"/>
          <p:cNvSpPr>
            <a:spLocks noChangeArrowheads="1"/>
          </p:cNvSpPr>
          <p:nvPr/>
        </p:nvSpPr>
        <p:spPr bwMode="auto">
          <a:xfrm>
            <a:off x="4335466"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1" name="Oval 878"/>
          <p:cNvSpPr>
            <a:spLocks noChangeArrowheads="1"/>
          </p:cNvSpPr>
          <p:nvPr/>
        </p:nvSpPr>
        <p:spPr bwMode="auto">
          <a:xfrm>
            <a:off x="4335466"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2" name="Oval 897"/>
          <p:cNvSpPr>
            <a:spLocks noChangeArrowheads="1"/>
          </p:cNvSpPr>
          <p:nvPr/>
        </p:nvSpPr>
        <p:spPr bwMode="auto">
          <a:xfrm>
            <a:off x="4371976"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3" name="Oval 898"/>
          <p:cNvSpPr>
            <a:spLocks noChangeArrowheads="1"/>
          </p:cNvSpPr>
          <p:nvPr/>
        </p:nvSpPr>
        <p:spPr bwMode="auto">
          <a:xfrm>
            <a:off x="4371976"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4" name="Oval 899"/>
          <p:cNvSpPr>
            <a:spLocks noChangeArrowheads="1"/>
          </p:cNvSpPr>
          <p:nvPr/>
        </p:nvSpPr>
        <p:spPr bwMode="auto">
          <a:xfrm>
            <a:off x="4371976"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5" name="Oval 900"/>
          <p:cNvSpPr>
            <a:spLocks noChangeArrowheads="1"/>
          </p:cNvSpPr>
          <p:nvPr/>
        </p:nvSpPr>
        <p:spPr bwMode="auto">
          <a:xfrm>
            <a:off x="4371976"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6" name="Oval 901"/>
          <p:cNvSpPr>
            <a:spLocks noChangeArrowheads="1"/>
          </p:cNvSpPr>
          <p:nvPr/>
        </p:nvSpPr>
        <p:spPr bwMode="auto">
          <a:xfrm>
            <a:off x="4371976"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7" name="Oval 902"/>
          <p:cNvSpPr>
            <a:spLocks noChangeArrowheads="1"/>
          </p:cNvSpPr>
          <p:nvPr/>
        </p:nvSpPr>
        <p:spPr bwMode="auto">
          <a:xfrm>
            <a:off x="4371976"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8" name="Oval 903"/>
          <p:cNvSpPr>
            <a:spLocks noChangeArrowheads="1"/>
          </p:cNvSpPr>
          <p:nvPr/>
        </p:nvSpPr>
        <p:spPr bwMode="auto">
          <a:xfrm>
            <a:off x="4371976"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9" name="Oval 904"/>
          <p:cNvSpPr>
            <a:spLocks noChangeArrowheads="1"/>
          </p:cNvSpPr>
          <p:nvPr/>
        </p:nvSpPr>
        <p:spPr bwMode="auto">
          <a:xfrm>
            <a:off x="4371976"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0" name="Oval 905"/>
          <p:cNvSpPr>
            <a:spLocks noChangeArrowheads="1"/>
          </p:cNvSpPr>
          <p:nvPr/>
        </p:nvSpPr>
        <p:spPr bwMode="auto">
          <a:xfrm>
            <a:off x="4371976"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1" name="Oval 923"/>
          <p:cNvSpPr>
            <a:spLocks noChangeArrowheads="1"/>
          </p:cNvSpPr>
          <p:nvPr/>
        </p:nvSpPr>
        <p:spPr bwMode="auto">
          <a:xfrm>
            <a:off x="4406902"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2" name="Oval 924"/>
          <p:cNvSpPr>
            <a:spLocks noChangeArrowheads="1"/>
          </p:cNvSpPr>
          <p:nvPr/>
        </p:nvSpPr>
        <p:spPr bwMode="auto">
          <a:xfrm>
            <a:off x="4406902"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3" name="Oval 925"/>
          <p:cNvSpPr>
            <a:spLocks noChangeArrowheads="1"/>
          </p:cNvSpPr>
          <p:nvPr/>
        </p:nvSpPr>
        <p:spPr bwMode="auto">
          <a:xfrm>
            <a:off x="4406902"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4" name="Oval 926"/>
          <p:cNvSpPr>
            <a:spLocks noChangeArrowheads="1"/>
          </p:cNvSpPr>
          <p:nvPr/>
        </p:nvSpPr>
        <p:spPr bwMode="auto">
          <a:xfrm>
            <a:off x="4406902"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5" name="Oval 927"/>
          <p:cNvSpPr>
            <a:spLocks noChangeArrowheads="1"/>
          </p:cNvSpPr>
          <p:nvPr/>
        </p:nvSpPr>
        <p:spPr bwMode="auto">
          <a:xfrm>
            <a:off x="4406902"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6" name="Oval 928"/>
          <p:cNvSpPr>
            <a:spLocks noChangeArrowheads="1"/>
          </p:cNvSpPr>
          <p:nvPr/>
        </p:nvSpPr>
        <p:spPr bwMode="auto">
          <a:xfrm>
            <a:off x="4406902"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7" name="Oval 929"/>
          <p:cNvSpPr>
            <a:spLocks noChangeArrowheads="1"/>
          </p:cNvSpPr>
          <p:nvPr/>
        </p:nvSpPr>
        <p:spPr bwMode="auto">
          <a:xfrm>
            <a:off x="4406902"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8" name="Oval 930"/>
          <p:cNvSpPr>
            <a:spLocks noChangeArrowheads="1"/>
          </p:cNvSpPr>
          <p:nvPr/>
        </p:nvSpPr>
        <p:spPr bwMode="auto">
          <a:xfrm>
            <a:off x="4406902"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9" name="Oval 931"/>
          <p:cNvSpPr>
            <a:spLocks noChangeArrowheads="1"/>
          </p:cNvSpPr>
          <p:nvPr/>
        </p:nvSpPr>
        <p:spPr bwMode="auto">
          <a:xfrm>
            <a:off x="4406902"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0" name="Oval 950"/>
          <p:cNvSpPr>
            <a:spLocks noChangeArrowheads="1"/>
          </p:cNvSpPr>
          <p:nvPr/>
        </p:nvSpPr>
        <p:spPr bwMode="auto">
          <a:xfrm>
            <a:off x="444341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1" name="Oval 951"/>
          <p:cNvSpPr>
            <a:spLocks noChangeArrowheads="1"/>
          </p:cNvSpPr>
          <p:nvPr/>
        </p:nvSpPr>
        <p:spPr bwMode="auto">
          <a:xfrm>
            <a:off x="444341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2" name="Oval 952"/>
          <p:cNvSpPr>
            <a:spLocks noChangeArrowheads="1"/>
          </p:cNvSpPr>
          <p:nvPr/>
        </p:nvSpPr>
        <p:spPr bwMode="auto">
          <a:xfrm>
            <a:off x="444341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3" name="Oval 953"/>
          <p:cNvSpPr>
            <a:spLocks noChangeArrowheads="1"/>
          </p:cNvSpPr>
          <p:nvPr/>
        </p:nvSpPr>
        <p:spPr bwMode="auto">
          <a:xfrm>
            <a:off x="444341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4" name="Oval 954"/>
          <p:cNvSpPr>
            <a:spLocks noChangeArrowheads="1"/>
          </p:cNvSpPr>
          <p:nvPr/>
        </p:nvSpPr>
        <p:spPr bwMode="auto">
          <a:xfrm>
            <a:off x="444341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5" name="Oval 955"/>
          <p:cNvSpPr>
            <a:spLocks noChangeArrowheads="1"/>
          </p:cNvSpPr>
          <p:nvPr/>
        </p:nvSpPr>
        <p:spPr bwMode="auto">
          <a:xfrm>
            <a:off x="444341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6" name="Oval 956"/>
          <p:cNvSpPr>
            <a:spLocks noChangeArrowheads="1"/>
          </p:cNvSpPr>
          <p:nvPr/>
        </p:nvSpPr>
        <p:spPr bwMode="auto">
          <a:xfrm>
            <a:off x="444341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7" name="Oval 957"/>
          <p:cNvSpPr>
            <a:spLocks noChangeArrowheads="1"/>
          </p:cNvSpPr>
          <p:nvPr/>
        </p:nvSpPr>
        <p:spPr bwMode="auto">
          <a:xfrm>
            <a:off x="444341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8" name="Oval 958"/>
          <p:cNvSpPr>
            <a:spLocks noChangeArrowheads="1"/>
          </p:cNvSpPr>
          <p:nvPr/>
        </p:nvSpPr>
        <p:spPr bwMode="auto">
          <a:xfrm>
            <a:off x="444341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9" name="Oval 976"/>
          <p:cNvSpPr>
            <a:spLocks noChangeArrowheads="1"/>
          </p:cNvSpPr>
          <p:nvPr/>
        </p:nvSpPr>
        <p:spPr bwMode="auto">
          <a:xfrm>
            <a:off x="4476753"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0" name="Oval 977"/>
          <p:cNvSpPr>
            <a:spLocks noChangeArrowheads="1"/>
          </p:cNvSpPr>
          <p:nvPr/>
        </p:nvSpPr>
        <p:spPr bwMode="auto">
          <a:xfrm>
            <a:off x="4476753"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1" name="Oval 978"/>
          <p:cNvSpPr>
            <a:spLocks noChangeArrowheads="1"/>
          </p:cNvSpPr>
          <p:nvPr/>
        </p:nvSpPr>
        <p:spPr bwMode="auto">
          <a:xfrm>
            <a:off x="4476753"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2" name="Oval 979"/>
          <p:cNvSpPr>
            <a:spLocks noChangeArrowheads="1"/>
          </p:cNvSpPr>
          <p:nvPr/>
        </p:nvSpPr>
        <p:spPr bwMode="auto">
          <a:xfrm>
            <a:off x="4476753"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3" name="Oval 980"/>
          <p:cNvSpPr>
            <a:spLocks noChangeArrowheads="1"/>
          </p:cNvSpPr>
          <p:nvPr/>
        </p:nvSpPr>
        <p:spPr bwMode="auto">
          <a:xfrm>
            <a:off x="4476753"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4" name="Oval 981"/>
          <p:cNvSpPr>
            <a:spLocks noChangeArrowheads="1"/>
          </p:cNvSpPr>
          <p:nvPr/>
        </p:nvSpPr>
        <p:spPr bwMode="auto">
          <a:xfrm>
            <a:off x="4476753"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5" name="Oval 982"/>
          <p:cNvSpPr>
            <a:spLocks noChangeArrowheads="1"/>
          </p:cNvSpPr>
          <p:nvPr/>
        </p:nvSpPr>
        <p:spPr bwMode="auto">
          <a:xfrm>
            <a:off x="4476753"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6" name="Oval 983"/>
          <p:cNvSpPr>
            <a:spLocks noChangeArrowheads="1"/>
          </p:cNvSpPr>
          <p:nvPr/>
        </p:nvSpPr>
        <p:spPr bwMode="auto">
          <a:xfrm>
            <a:off x="4476753"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7" name="Oval 984"/>
          <p:cNvSpPr>
            <a:spLocks noChangeArrowheads="1"/>
          </p:cNvSpPr>
          <p:nvPr/>
        </p:nvSpPr>
        <p:spPr bwMode="auto">
          <a:xfrm>
            <a:off x="4476753"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8" name="Oval 1004"/>
          <p:cNvSpPr>
            <a:spLocks noChangeArrowheads="1"/>
          </p:cNvSpPr>
          <p:nvPr/>
        </p:nvSpPr>
        <p:spPr bwMode="auto">
          <a:xfrm>
            <a:off x="4549776" y="60642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9" name="Oval 1005"/>
          <p:cNvSpPr>
            <a:spLocks noChangeArrowheads="1"/>
          </p:cNvSpPr>
          <p:nvPr/>
        </p:nvSpPr>
        <p:spPr bwMode="auto">
          <a:xfrm>
            <a:off x="4549776" y="61362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0" name="Oval 1006"/>
          <p:cNvSpPr>
            <a:spLocks noChangeArrowheads="1"/>
          </p:cNvSpPr>
          <p:nvPr/>
        </p:nvSpPr>
        <p:spPr bwMode="auto">
          <a:xfrm>
            <a:off x="4549776" y="62081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1" name="Oval 1007"/>
          <p:cNvSpPr>
            <a:spLocks noChangeArrowheads="1"/>
          </p:cNvSpPr>
          <p:nvPr/>
        </p:nvSpPr>
        <p:spPr bwMode="auto">
          <a:xfrm>
            <a:off x="4549776" y="62801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2" name="Oval 1008"/>
          <p:cNvSpPr>
            <a:spLocks noChangeArrowheads="1"/>
          </p:cNvSpPr>
          <p:nvPr/>
        </p:nvSpPr>
        <p:spPr bwMode="auto">
          <a:xfrm>
            <a:off x="4549776" y="63521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3" name="Oval 1009"/>
          <p:cNvSpPr>
            <a:spLocks noChangeArrowheads="1"/>
          </p:cNvSpPr>
          <p:nvPr/>
        </p:nvSpPr>
        <p:spPr bwMode="auto">
          <a:xfrm>
            <a:off x="4549776" y="64198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4" name="Oval 1010"/>
          <p:cNvSpPr>
            <a:spLocks noChangeArrowheads="1"/>
          </p:cNvSpPr>
          <p:nvPr/>
        </p:nvSpPr>
        <p:spPr bwMode="auto">
          <a:xfrm>
            <a:off x="4549776" y="64939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5" name="Oval 1011"/>
          <p:cNvSpPr>
            <a:spLocks noChangeArrowheads="1"/>
          </p:cNvSpPr>
          <p:nvPr/>
        </p:nvSpPr>
        <p:spPr bwMode="auto">
          <a:xfrm>
            <a:off x="4549776" y="65637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6" name="Oval 1012"/>
          <p:cNvSpPr>
            <a:spLocks noChangeArrowheads="1"/>
          </p:cNvSpPr>
          <p:nvPr/>
        </p:nvSpPr>
        <p:spPr bwMode="auto">
          <a:xfrm>
            <a:off x="4549776" y="66357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7" name="Oval 1031"/>
          <p:cNvSpPr>
            <a:spLocks noChangeArrowheads="1"/>
          </p:cNvSpPr>
          <p:nvPr/>
        </p:nvSpPr>
        <p:spPr bwMode="auto">
          <a:xfrm>
            <a:off x="451326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8" name="Oval 1032"/>
          <p:cNvSpPr>
            <a:spLocks noChangeArrowheads="1"/>
          </p:cNvSpPr>
          <p:nvPr/>
        </p:nvSpPr>
        <p:spPr bwMode="auto">
          <a:xfrm>
            <a:off x="451326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9" name="Oval 1033"/>
          <p:cNvSpPr>
            <a:spLocks noChangeArrowheads="1"/>
          </p:cNvSpPr>
          <p:nvPr/>
        </p:nvSpPr>
        <p:spPr bwMode="auto">
          <a:xfrm>
            <a:off x="451326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0" name="Oval 1034"/>
          <p:cNvSpPr>
            <a:spLocks noChangeArrowheads="1"/>
          </p:cNvSpPr>
          <p:nvPr/>
        </p:nvSpPr>
        <p:spPr bwMode="auto">
          <a:xfrm>
            <a:off x="451326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1" name="Oval 1035"/>
          <p:cNvSpPr>
            <a:spLocks noChangeArrowheads="1"/>
          </p:cNvSpPr>
          <p:nvPr/>
        </p:nvSpPr>
        <p:spPr bwMode="auto">
          <a:xfrm>
            <a:off x="451326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2" name="Oval 1036"/>
          <p:cNvSpPr>
            <a:spLocks noChangeArrowheads="1"/>
          </p:cNvSpPr>
          <p:nvPr/>
        </p:nvSpPr>
        <p:spPr bwMode="auto">
          <a:xfrm>
            <a:off x="451326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3" name="Oval 1037"/>
          <p:cNvSpPr>
            <a:spLocks noChangeArrowheads="1"/>
          </p:cNvSpPr>
          <p:nvPr/>
        </p:nvSpPr>
        <p:spPr bwMode="auto">
          <a:xfrm>
            <a:off x="451326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4" name="Oval 1038"/>
          <p:cNvSpPr>
            <a:spLocks noChangeArrowheads="1"/>
          </p:cNvSpPr>
          <p:nvPr/>
        </p:nvSpPr>
        <p:spPr bwMode="auto">
          <a:xfrm>
            <a:off x="451326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5" name="Oval 1039"/>
          <p:cNvSpPr>
            <a:spLocks noChangeArrowheads="1"/>
          </p:cNvSpPr>
          <p:nvPr/>
        </p:nvSpPr>
        <p:spPr bwMode="auto">
          <a:xfrm>
            <a:off x="451326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6" name="Oval 611"/>
          <p:cNvSpPr>
            <a:spLocks noChangeArrowheads="1"/>
          </p:cNvSpPr>
          <p:nvPr/>
        </p:nvSpPr>
        <p:spPr bwMode="auto">
          <a:xfrm>
            <a:off x="3981453"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7" name="Oval 612"/>
          <p:cNvSpPr>
            <a:spLocks noChangeArrowheads="1"/>
          </p:cNvSpPr>
          <p:nvPr/>
        </p:nvSpPr>
        <p:spPr bwMode="auto">
          <a:xfrm>
            <a:off x="3981453"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8" name="Oval 638"/>
          <p:cNvSpPr>
            <a:spLocks noChangeArrowheads="1"/>
          </p:cNvSpPr>
          <p:nvPr/>
        </p:nvSpPr>
        <p:spPr bwMode="auto">
          <a:xfrm>
            <a:off x="401796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9" name="Oval 639"/>
          <p:cNvSpPr>
            <a:spLocks noChangeArrowheads="1"/>
          </p:cNvSpPr>
          <p:nvPr/>
        </p:nvSpPr>
        <p:spPr bwMode="auto">
          <a:xfrm>
            <a:off x="401796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0" name="Oval 664"/>
          <p:cNvSpPr>
            <a:spLocks noChangeArrowheads="1"/>
          </p:cNvSpPr>
          <p:nvPr/>
        </p:nvSpPr>
        <p:spPr bwMode="auto">
          <a:xfrm>
            <a:off x="4052891"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1" name="Oval 665"/>
          <p:cNvSpPr>
            <a:spLocks noChangeArrowheads="1"/>
          </p:cNvSpPr>
          <p:nvPr/>
        </p:nvSpPr>
        <p:spPr bwMode="auto">
          <a:xfrm>
            <a:off x="4052891"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2" name="Oval 691"/>
          <p:cNvSpPr>
            <a:spLocks noChangeArrowheads="1"/>
          </p:cNvSpPr>
          <p:nvPr/>
        </p:nvSpPr>
        <p:spPr bwMode="auto">
          <a:xfrm>
            <a:off x="408781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3" name="Oval 692"/>
          <p:cNvSpPr>
            <a:spLocks noChangeArrowheads="1"/>
          </p:cNvSpPr>
          <p:nvPr/>
        </p:nvSpPr>
        <p:spPr bwMode="auto">
          <a:xfrm>
            <a:off x="408781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4" name="Oval 717"/>
          <p:cNvSpPr>
            <a:spLocks noChangeArrowheads="1"/>
          </p:cNvSpPr>
          <p:nvPr/>
        </p:nvSpPr>
        <p:spPr bwMode="auto">
          <a:xfrm>
            <a:off x="4122739" y="67077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5" name="Oval 718"/>
          <p:cNvSpPr>
            <a:spLocks noChangeArrowheads="1"/>
          </p:cNvSpPr>
          <p:nvPr/>
        </p:nvSpPr>
        <p:spPr bwMode="auto">
          <a:xfrm>
            <a:off x="4122739" y="67796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6" name="Oval 744"/>
          <p:cNvSpPr>
            <a:spLocks noChangeArrowheads="1"/>
          </p:cNvSpPr>
          <p:nvPr/>
        </p:nvSpPr>
        <p:spPr bwMode="auto">
          <a:xfrm>
            <a:off x="4159251"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7" name="Oval 745"/>
          <p:cNvSpPr>
            <a:spLocks noChangeArrowheads="1"/>
          </p:cNvSpPr>
          <p:nvPr/>
        </p:nvSpPr>
        <p:spPr bwMode="auto">
          <a:xfrm>
            <a:off x="4159251"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8" name="Oval 770"/>
          <p:cNvSpPr>
            <a:spLocks noChangeArrowheads="1"/>
          </p:cNvSpPr>
          <p:nvPr/>
        </p:nvSpPr>
        <p:spPr bwMode="auto">
          <a:xfrm>
            <a:off x="4194178"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9" name="Oval 771"/>
          <p:cNvSpPr>
            <a:spLocks noChangeArrowheads="1"/>
          </p:cNvSpPr>
          <p:nvPr/>
        </p:nvSpPr>
        <p:spPr bwMode="auto">
          <a:xfrm>
            <a:off x="4194178"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0" name="Oval 798"/>
          <p:cNvSpPr>
            <a:spLocks noChangeArrowheads="1"/>
          </p:cNvSpPr>
          <p:nvPr/>
        </p:nvSpPr>
        <p:spPr bwMode="auto">
          <a:xfrm>
            <a:off x="4230691"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1" name="Oval 799"/>
          <p:cNvSpPr>
            <a:spLocks noChangeArrowheads="1"/>
          </p:cNvSpPr>
          <p:nvPr/>
        </p:nvSpPr>
        <p:spPr bwMode="auto">
          <a:xfrm>
            <a:off x="4230691"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2" name="Oval 824"/>
          <p:cNvSpPr>
            <a:spLocks noChangeArrowheads="1"/>
          </p:cNvSpPr>
          <p:nvPr/>
        </p:nvSpPr>
        <p:spPr bwMode="auto">
          <a:xfrm>
            <a:off x="4264028"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3" name="Oval 825"/>
          <p:cNvSpPr>
            <a:spLocks noChangeArrowheads="1"/>
          </p:cNvSpPr>
          <p:nvPr/>
        </p:nvSpPr>
        <p:spPr bwMode="auto">
          <a:xfrm>
            <a:off x="4264028"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4" name="Oval 851"/>
          <p:cNvSpPr>
            <a:spLocks noChangeArrowheads="1"/>
          </p:cNvSpPr>
          <p:nvPr/>
        </p:nvSpPr>
        <p:spPr bwMode="auto">
          <a:xfrm>
            <a:off x="4300539" y="67437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5" name="Oval 852"/>
          <p:cNvSpPr>
            <a:spLocks noChangeArrowheads="1"/>
          </p:cNvSpPr>
          <p:nvPr/>
        </p:nvSpPr>
        <p:spPr bwMode="auto">
          <a:xfrm>
            <a:off x="4300539" y="68135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6" name="Oval 877"/>
          <p:cNvSpPr>
            <a:spLocks noChangeArrowheads="1"/>
          </p:cNvSpPr>
          <p:nvPr/>
        </p:nvSpPr>
        <p:spPr bwMode="auto">
          <a:xfrm>
            <a:off x="4335466"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7" name="Oval 878"/>
          <p:cNvSpPr>
            <a:spLocks noChangeArrowheads="1"/>
          </p:cNvSpPr>
          <p:nvPr/>
        </p:nvSpPr>
        <p:spPr bwMode="auto">
          <a:xfrm>
            <a:off x="4335466"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8" name="Oval 904"/>
          <p:cNvSpPr>
            <a:spLocks noChangeArrowheads="1"/>
          </p:cNvSpPr>
          <p:nvPr/>
        </p:nvSpPr>
        <p:spPr bwMode="auto">
          <a:xfrm>
            <a:off x="4371976"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9" name="Oval 905"/>
          <p:cNvSpPr>
            <a:spLocks noChangeArrowheads="1"/>
          </p:cNvSpPr>
          <p:nvPr/>
        </p:nvSpPr>
        <p:spPr bwMode="auto">
          <a:xfrm>
            <a:off x="4371976"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0" name="Oval 930"/>
          <p:cNvSpPr>
            <a:spLocks noChangeArrowheads="1"/>
          </p:cNvSpPr>
          <p:nvPr/>
        </p:nvSpPr>
        <p:spPr bwMode="auto">
          <a:xfrm>
            <a:off x="4406902"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1" name="Oval 931"/>
          <p:cNvSpPr>
            <a:spLocks noChangeArrowheads="1"/>
          </p:cNvSpPr>
          <p:nvPr/>
        </p:nvSpPr>
        <p:spPr bwMode="auto">
          <a:xfrm>
            <a:off x="4406902"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2" name="Oval 957"/>
          <p:cNvSpPr>
            <a:spLocks noChangeArrowheads="1"/>
          </p:cNvSpPr>
          <p:nvPr/>
        </p:nvSpPr>
        <p:spPr bwMode="auto">
          <a:xfrm>
            <a:off x="444341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3" name="Oval 958"/>
          <p:cNvSpPr>
            <a:spLocks noChangeArrowheads="1"/>
          </p:cNvSpPr>
          <p:nvPr/>
        </p:nvSpPr>
        <p:spPr bwMode="auto">
          <a:xfrm>
            <a:off x="444341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4" name="Oval 983"/>
          <p:cNvSpPr>
            <a:spLocks noChangeArrowheads="1"/>
          </p:cNvSpPr>
          <p:nvPr/>
        </p:nvSpPr>
        <p:spPr bwMode="auto">
          <a:xfrm>
            <a:off x="4476753"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5" name="Oval 984"/>
          <p:cNvSpPr>
            <a:spLocks noChangeArrowheads="1"/>
          </p:cNvSpPr>
          <p:nvPr/>
        </p:nvSpPr>
        <p:spPr bwMode="auto">
          <a:xfrm>
            <a:off x="4476753"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6" name="Oval 1011"/>
          <p:cNvSpPr>
            <a:spLocks noChangeArrowheads="1"/>
          </p:cNvSpPr>
          <p:nvPr/>
        </p:nvSpPr>
        <p:spPr bwMode="auto">
          <a:xfrm>
            <a:off x="4549776" y="67077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7" name="Oval 1012"/>
          <p:cNvSpPr>
            <a:spLocks noChangeArrowheads="1"/>
          </p:cNvSpPr>
          <p:nvPr/>
        </p:nvSpPr>
        <p:spPr bwMode="auto">
          <a:xfrm>
            <a:off x="4549776" y="67796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8" name="Oval 1038"/>
          <p:cNvSpPr>
            <a:spLocks noChangeArrowheads="1"/>
          </p:cNvSpPr>
          <p:nvPr/>
        </p:nvSpPr>
        <p:spPr bwMode="auto">
          <a:xfrm>
            <a:off x="451326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9" name="Oval 1039"/>
          <p:cNvSpPr>
            <a:spLocks noChangeArrowheads="1"/>
          </p:cNvSpPr>
          <p:nvPr/>
        </p:nvSpPr>
        <p:spPr bwMode="auto">
          <a:xfrm>
            <a:off x="451326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552" name="Freeform 1173"/>
          <p:cNvSpPr/>
          <p:nvPr/>
        </p:nvSpPr>
        <p:spPr bwMode="auto">
          <a:xfrm>
            <a:off x="4460276" y="1900769"/>
            <a:ext cx="582612" cy="226484"/>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473" name="文本框 472"/>
          <p:cNvSpPr/>
          <p:nvPr/>
        </p:nvSpPr>
        <p:spPr bwMode="auto">
          <a:xfrm>
            <a:off x="5389566" y="3187701"/>
            <a:ext cx="3552825" cy="321733"/>
          </a:xfrm>
          <a:custGeom>
            <a:avLst/>
            <a:gdLst>
              <a:gd name="T0" fmla="*/ 1550052 w 4737914"/>
              <a:gd name="T1" fmla="*/ 119304 h 321608"/>
              <a:gd name="T2" fmla="*/ 725233 w 4737914"/>
              <a:gd name="T3" fmla="*/ 114612 h 321608"/>
              <a:gd name="T4" fmla="*/ 759377 w 4737914"/>
              <a:gd name="T5" fmla="*/ 112602 h 321608"/>
              <a:gd name="T6" fmla="*/ 1533984 w 4737914"/>
              <a:gd name="T7" fmla="*/ 148796 h 321608"/>
              <a:gd name="T8" fmla="*/ 918047 w 4737914"/>
              <a:gd name="T9" fmla="*/ 105229 h 321608"/>
              <a:gd name="T10" fmla="*/ 1437576 w 4737914"/>
              <a:gd name="T11" fmla="*/ 149465 h 321608"/>
              <a:gd name="T12" fmla="*/ 1328448 w 4737914"/>
              <a:gd name="T13" fmla="*/ 139412 h 321608"/>
              <a:gd name="T14" fmla="*/ 944158 w 4737914"/>
              <a:gd name="T15" fmla="*/ 87803 h 321608"/>
              <a:gd name="T16" fmla="*/ 1559425 w 4737914"/>
              <a:gd name="T17" fmla="*/ 93835 h 321608"/>
              <a:gd name="T18" fmla="*/ 84524 w 4737914"/>
              <a:gd name="T19" fmla="*/ 89143 h 321608"/>
              <a:gd name="T20" fmla="*/ 74482 w 4737914"/>
              <a:gd name="T21" fmla="*/ 82441 h 321608"/>
              <a:gd name="T22" fmla="*/ 1367949 w 4737914"/>
              <a:gd name="T23" fmla="*/ 74397 h 321608"/>
              <a:gd name="T24" fmla="*/ 2110107 w 4737914"/>
              <a:gd name="T25" fmla="*/ 65684 h 321608"/>
              <a:gd name="T26" fmla="*/ 2254362 w 4737914"/>
              <a:gd name="T27" fmla="*/ 148125 h 321608"/>
              <a:gd name="T28" fmla="*/ 1987902 w 4737914"/>
              <a:gd name="T29" fmla="*/ 174935 h 321608"/>
              <a:gd name="T30" fmla="*/ 2604509 w 4737914"/>
              <a:gd name="T31" fmla="*/ 76408 h 321608"/>
              <a:gd name="T32" fmla="*/ 2654052 w 4737914"/>
              <a:gd name="T33" fmla="*/ 59652 h 321608"/>
              <a:gd name="T34" fmla="*/ 2228252 w 4737914"/>
              <a:gd name="T35" fmla="*/ 107240 h 321608"/>
              <a:gd name="T36" fmla="*/ 2113099 w 4737914"/>
              <a:gd name="T37" fmla="*/ 59652 h 321608"/>
              <a:gd name="T38" fmla="*/ 216415 w 4737914"/>
              <a:gd name="T39" fmla="*/ 76408 h 321608"/>
              <a:gd name="T40" fmla="*/ 196330 w 4737914"/>
              <a:gd name="T41" fmla="*/ 130699 h 321608"/>
              <a:gd name="T42" fmla="*/ 212398 w 4737914"/>
              <a:gd name="T43" fmla="*/ 58982 h 321608"/>
              <a:gd name="T44" fmla="*/ 1696672 w 4737914"/>
              <a:gd name="T45" fmla="*/ 144773 h 321608"/>
              <a:gd name="T46" fmla="*/ 1657172 w 4737914"/>
              <a:gd name="T47" fmla="*/ 83781 h 321608"/>
              <a:gd name="T48" fmla="*/ 760716 w 4737914"/>
              <a:gd name="T49" fmla="*/ 139412 h 321608"/>
              <a:gd name="T50" fmla="*/ 767411 w 4737914"/>
              <a:gd name="T51" fmla="*/ 81770 h 321608"/>
              <a:gd name="T52" fmla="*/ 411908 w 4737914"/>
              <a:gd name="T53" fmla="*/ 102548 h 321608"/>
              <a:gd name="T54" fmla="*/ 396509 w 4737914"/>
              <a:gd name="T55" fmla="*/ 100538 h 321608"/>
              <a:gd name="T56" fmla="*/ 297424 w 4737914"/>
              <a:gd name="T57" fmla="*/ 70377 h 321608"/>
              <a:gd name="T58" fmla="*/ 650918 w 4737914"/>
              <a:gd name="T59" fmla="*/ 132709 h 321608"/>
              <a:gd name="T60" fmla="*/ 600036 w 4737914"/>
              <a:gd name="T61" fmla="*/ 78419 h 321608"/>
              <a:gd name="T62" fmla="*/ 1145676 w 4737914"/>
              <a:gd name="T63" fmla="*/ 95845 h 321608"/>
              <a:gd name="T64" fmla="*/ 1063329 w 4737914"/>
              <a:gd name="T65" fmla="*/ 115283 h 321608"/>
              <a:gd name="T66" fmla="*/ 1118896 w 4737914"/>
              <a:gd name="T67" fmla="*/ 63004 h 321608"/>
              <a:gd name="T68" fmla="*/ 274661 w 4737914"/>
              <a:gd name="T69" fmla="*/ 130028 h 321608"/>
              <a:gd name="T70" fmla="*/ 53058 w 4737914"/>
              <a:gd name="T71" fmla="*/ 105229 h 321608"/>
              <a:gd name="T72" fmla="*/ 1323763 w 4737914"/>
              <a:gd name="T73" fmla="*/ 31502 h 321608"/>
              <a:gd name="T74" fmla="*/ 2385584 w 4737914"/>
              <a:gd name="T75" fmla="*/ 96516 h 321608"/>
              <a:gd name="T76" fmla="*/ 2278464 w 4737914"/>
              <a:gd name="T77" fmla="*/ 25469 h 321608"/>
              <a:gd name="T78" fmla="*/ 735945 w 4737914"/>
              <a:gd name="T79" fmla="*/ 48258 h 321608"/>
              <a:gd name="T80" fmla="*/ 1506535 w 4737914"/>
              <a:gd name="T81" fmla="*/ 20108 h 321608"/>
              <a:gd name="T82" fmla="*/ 1461009 w 4737914"/>
              <a:gd name="T83" fmla="*/ 103888 h 321608"/>
              <a:gd name="T84" fmla="*/ 556519 w 4737914"/>
              <a:gd name="T85" fmla="*/ 33513 h 321608"/>
              <a:gd name="T86" fmla="*/ 263949 w 4737914"/>
              <a:gd name="T87" fmla="*/ 80430 h 321608"/>
              <a:gd name="T88" fmla="*/ 220432 w 4737914"/>
              <a:gd name="T89" fmla="*/ 26810 h 321608"/>
              <a:gd name="T90" fmla="*/ 1129608 w 4737914"/>
              <a:gd name="T91" fmla="*/ 136731 h 321608"/>
              <a:gd name="T92" fmla="*/ 1048599 w 4737914"/>
              <a:gd name="T93" fmla="*/ 138071 h 321608"/>
              <a:gd name="T94" fmla="*/ 946836 w 4737914"/>
              <a:gd name="T95" fmla="*/ 46917 h 321608"/>
              <a:gd name="T96" fmla="*/ 1552061 w 4737914"/>
              <a:gd name="T97" fmla="*/ 52280 h 321608"/>
              <a:gd name="T98" fmla="*/ 1401424 w 4737914"/>
              <a:gd name="T99" fmla="*/ 71717 h 321608"/>
              <a:gd name="T100" fmla="*/ 1382678 w 4737914"/>
              <a:gd name="T101" fmla="*/ 12735 h 321608"/>
              <a:gd name="T102" fmla="*/ 1354559 w 4737914"/>
              <a:gd name="T103" fmla="*/ 12735 h 321608"/>
              <a:gd name="T104" fmla="*/ 1360584 w 4737914"/>
              <a:gd name="T105" fmla="*/ 64344 h 321608"/>
              <a:gd name="T106" fmla="*/ 1283592 w 4737914"/>
              <a:gd name="T107" fmla="*/ 129358 h 321608"/>
              <a:gd name="T108" fmla="*/ 1349872 w 4737914"/>
              <a:gd name="T109" fmla="*/ 45577 h 321608"/>
              <a:gd name="T110" fmla="*/ 991692 w 4737914"/>
              <a:gd name="T111" fmla="*/ 97856 h 321608"/>
              <a:gd name="T112" fmla="*/ 880556 w 4737914"/>
              <a:gd name="T113" fmla="*/ 22789 h 321608"/>
              <a:gd name="T114" fmla="*/ 823649 w 4737914"/>
              <a:gd name="T115" fmla="*/ 50269 h 321608"/>
              <a:gd name="T116" fmla="*/ 754021 w 4737914"/>
              <a:gd name="T117" fmla="*/ 48258 h 321608"/>
              <a:gd name="T118" fmla="*/ 1702697 w 4737914"/>
              <a:gd name="T119" fmla="*/ 47587 h 321608"/>
              <a:gd name="T120" fmla="*/ 448061 w 4737914"/>
              <a:gd name="T121" fmla="*/ 12735 h 321608"/>
              <a:gd name="T122" fmla="*/ 105278 w 4737914"/>
              <a:gd name="T123" fmla="*/ 54290 h 321608"/>
              <a:gd name="T124" fmla="*/ 79168 w 4737914"/>
              <a:gd name="T125" fmla="*/ 73727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151572" name="组合 473"/>
          <p:cNvGrpSpPr/>
          <p:nvPr/>
        </p:nvGrpSpPr>
        <p:grpSpPr bwMode="auto">
          <a:xfrm>
            <a:off x="1590777" y="391788"/>
            <a:ext cx="9010449" cy="5780211"/>
            <a:chOff x="-1866777" y="392646"/>
            <a:chExt cx="12012717" cy="5779482"/>
          </a:xfrm>
        </p:grpSpPr>
        <p:sp>
          <p:nvSpPr>
            <p:cNvPr id="476" name="矩形 475"/>
            <p:cNvSpPr/>
            <p:nvPr/>
          </p:nvSpPr>
          <p:spPr>
            <a:xfrm rot="20139556">
              <a:off x="1617855"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77" name="矩形 476"/>
            <p:cNvSpPr/>
            <p:nvPr/>
          </p:nvSpPr>
          <p:spPr>
            <a:xfrm rot="20139556">
              <a:off x="3578490"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79" name="矩形 478"/>
            <p:cNvSpPr/>
            <p:nvPr/>
          </p:nvSpPr>
          <p:spPr>
            <a:xfrm rot="20139556">
              <a:off x="7499756"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0" name="矩形 479"/>
            <p:cNvSpPr/>
            <p:nvPr/>
          </p:nvSpPr>
          <p:spPr>
            <a:xfrm rot="20139556">
              <a:off x="-723777"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2" name="矩形 481"/>
            <p:cNvSpPr/>
            <p:nvPr/>
          </p:nvSpPr>
          <p:spPr>
            <a:xfrm rot="20139556">
              <a:off x="3197489"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3" name="矩形 482"/>
            <p:cNvSpPr/>
            <p:nvPr/>
          </p:nvSpPr>
          <p:spPr>
            <a:xfrm rot="20139556">
              <a:off x="5158120"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4" name="矩形 483"/>
            <p:cNvSpPr/>
            <p:nvPr/>
          </p:nvSpPr>
          <p:spPr>
            <a:xfrm rot="20139556">
              <a:off x="7118754"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7" name="矩形 486"/>
            <p:cNvSpPr/>
            <p:nvPr/>
          </p:nvSpPr>
          <p:spPr>
            <a:xfrm rot="20139556">
              <a:off x="2816491" y="309774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0" name="矩形 489"/>
            <p:cNvSpPr/>
            <p:nvPr/>
          </p:nvSpPr>
          <p:spPr>
            <a:xfrm rot="20139556">
              <a:off x="-1485776"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4" name="矩形 493"/>
            <p:cNvSpPr/>
            <p:nvPr/>
          </p:nvSpPr>
          <p:spPr>
            <a:xfrm rot="20139556">
              <a:off x="6356757"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5" name="矩形 494"/>
            <p:cNvSpPr/>
            <p:nvPr/>
          </p:nvSpPr>
          <p:spPr>
            <a:xfrm rot="20139556">
              <a:off x="-1866777" y="5802841"/>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6" name="矩形 495"/>
            <p:cNvSpPr/>
            <p:nvPr/>
          </p:nvSpPr>
          <p:spPr>
            <a:xfrm rot="20139556">
              <a:off x="93855"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7" name="矩形 496"/>
            <p:cNvSpPr/>
            <p:nvPr/>
          </p:nvSpPr>
          <p:spPr>
            <a:xfrm rot="20139556">
              <a:off x="2054490"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gr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28993" t="13832" r="23968" b="53502"/>
          <a:stretch>
            <a:fillRect/>
          </a:stretch>
        </p:blipFill>
        <p:spPr>
          <a:xfrm>
            <a:off x="3857582" y="3140636"/>
            <a:ext cx="809193" cy="1267383"/>
          </a:xfrm>
          <a:prstGeom prst="rect">
            <a:avLst/>
          </a:prstGeom>
          <a:effectLst>
            <a:softEdge rad="76200"/>
          </a:effectLst>
        </p:spPr>
      </p:pic>
      <p:sp>
        <p:nvSpPr>
          <p:cNvPr id="461" name="TextBox 11"/>
          <p:cNvSpPr txBox="1"/>
          <p:nvPr/>
        </p:nvSpPr>
        <p:spPr>
          <a:xfrm>
            <a:off x="5330826" y="2590021"/>
            <a:ext cx="4712794" cy="707886"/>
          </a:xfrm>
          <a:prstGeom prst="rect">
            <a:avLst/>
          </a:prstGeom>
          <a:noFill/>
        </p:spPr>
        <p:txBody>
          <a:bodyPr wrap="square" rtlCol="0">
            <a:spAutoFit/>
          </a:bodyPr>
          <a:lstStyle/>
          <a:p>
            <a:r>
              <a:rPr lang="zh-CN" altLang="en-US" sz="4000" dirty="0">
                <a:solidFill>
                  <a:srgbClr val="61A5A7"/>
                </a:solidFill>
                <a:latin typeface="Georgia" panose="02040502050405020303" pitchFamily="18" charset="0"/>
                <a:ea typeface="Roboto Bk" pitchFamily="2" charset="0"/>
              </a:rPr>
              <a:t>欢迎使用微课资源</a:t>
            </a:r>
            <a:r>
              <a:rPr lang="en-US" sz="4000" dirty="0">
                <a:solidFill>
                  <a:srgbClr val="61A5A7"/>
                </a:solidFill>
                <a:latin typeface="Georgia" panose="02040502050405020303" pitchFamily="18" charset="0"/>
                <a:ea typeface="Roboto Bk" pitchFamily="2" charset="0"/>
              </a:rPr>
              <a:t>!</a:t>
            </a:r>
            <a:endParaRPr lang="en-US" sz="4000" dirty="0">
              <a:solidFill>
                <a:srgbClr val="61A5A7"/>
              </a:solidFill>
              <a:latin typeface="Georgia" panose="02040502050405020303" pitchFamily="18" charset="0"/>
              <a:ea typeface="Roboto B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grpId="0"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51089" y="-100013"/>
            <a:ext cx="7793037" cy="795338"/>
          </a:xfrm>
        </p:spPr>
        <p:txBody>
          <a:bodyPr/>
          <a:lstStyle/>
          <a:p>
            <a:r>
              <a:rPr lang="zh-CN" altLang="en-US" sz="3600"/>
              <a:t>存储过程概述</a:t>
            </a:r>
            <a:r>
              <a:rPr lang="en-US" altLang="zh-CN" sz="3600"/>
              <a:t>(6)</a:t>
            </a:r>
            <a:endParaRPr lang="en-US" altLang="zh-CN" sz="3600"/>
          </a:p>
        </p:txBody>
      </p:sp>
      <p:sp>
        <p:nvSpPr>
          <p:cNvPr id="25603" name="Rectangle 3"/>
          <p:cNvSpPr>
            <a:spLocks noGrp="1" noChangeArrowheads="1"/>
          </p:cNvSpPr>
          <p:nvPr>
            <p:ph type="body" sz="half" idx="1"/>
          </p:nvPr>
        </p:nvSpPr>
        <p:spPr>
          <a:xfrm>
            <a:off x="1198880" y="1844676"/>
            <a:ext cx="10383520" cy="1152525"/>
          </a:xfrm>
        </p:spPr>
        <p:txBody>
          <a:bodyPr>
            <a:normAutofit fontScale="97500"/>
          </a:bodyPr>
          <a:lstStyle/>
          <a:p>
            <a:pPr fontAlgn="auto">
              <a:lnSpc>
                <a:spcPct val="150000"/>
              </a:lnSpc>
              <a:spcBef>
                <a:spcPts val="0"/>
              </a:spcBef>
              <a:buFont typeface="Wingdings" panose="05000000000000000000" pitchFamily="2" charset="2"/>
              <a:buNone/>
            </a:pPr>
            <a:r>
              <a:rPr lang="en-US" altLang="zh-CN" sz="1800" dirty="0">
                <a:solidFill>
                  <a:srgbClr val="E24747"/>
                </a:solidFill>
              </a:rPr>
              <a:t>(2) </a:t>
            </a:r>
            <a:r>
              <a:rPr lang="zh-CN" altLang="en-US" sz="1800" dirty="0">
                <a:solidFill>
                  <a:srgbClr val="E24747"/>
                </a:solidFill>
              </a:rPr>
              <a:t>扩展存储过程</a:t>
            </a:r>
            <a:endParaRPr lang="zh-CN" altLang="en-US" sz="1800" dirty="0">
              <a:solidFill>
                <a:srgbClr val="660066"/>
              </a:solidFill>
            </a:endParaRPr>
          </a:p>
          <a:p>
            <a:pPr fontAlgn="auto">
              <a:lnSpc>
                <a:spcPct val="150000"/>
              </a:lnSpc>
              <a:spcBef>
                <a:spcPts val="0"/>
              </a:spcBef>
              <a:buFont typeface="Wingdings" panose="05000000000000000000" pitchFamily="2" charset="2"/>
              <a:buNone/>
            </a:pPr>
            <a:r>
              <a:rPr lang="zh-CN" altLang="en-US" sz="1800" dirty="0"/>
              <a:t>扩展存储过程以在</a:t>
            </a:r>
            <a:r>
              <a:rPr lang="en-US" altLang="zh-CN" sz="1800" dirty="0"/>
              <a:t>SQL Server </a:t>
            </a:r>
            <a:r>
              <a:rPr lang="zh-CN" altLang="en-US" sz="1800" b="1" dirty="0">
                <a:solidFill>
                  <a:srgbClr val="0070C0"/>
                </a:solidFill>
              </a:rPr>
              <a:t>环境外</a:t>
            </a:r>
            <a:r>
              <a:rPr lang="zh-CN" altLang="en-US" sz="1800" dirty="0"/>
              <a:t>执行的</a:t>
            </a:r>
            <a:r>
              <a:rPr lang="zh-CN" altLang="en-US" sz="1800" b="1" dirty="0">
                <a:solidFill>
                  <a:srgbClr val="0070C0"/>
                </a:solidFill>
              </a:rPr>
              <a:t>动态链接库</a:t>
            </a:r>
            <a:r>
              <a:rPr lang="en-US" altLang="zh-CN" sz="1800" b="1" dirty="0">
                <a:solidFill>
                  <a:srgbClr val="0070C0"/>
                </a:solidFill>
              </a:rPr>
              <a:t>(Dynamic-Link Libraries</a:t>
            </a:r>
            <a:r>
              <a:rPr lang="zh-CN" altLang="en-US" sz="1800" b="1" dirty="0">
                <a:solidFill>
                  <a:srgbClr val="0070C0"/>
                </a:solidFill>
              </a:rPr>
              <a:t>，</a:t>
            </a:r>
            <a:r>
              <a:rPr lang="en-US" altLang="zh-CN" sz="1800" b="1" dirty="0">
                <a:solidFill>
                  <a:srgbClr val="0070C0"/>
                </a:solidFill>
              </a:rPr>
              <a:t>DLL)</a:t>
            </a:r>
            <a:r>
              <a:rPr lang="zh-CN" altLang="en-US" sz="1800" dirty="0"/>
              <a:t>来实现。 </a:t>
            </a:r>
            <a:endParaRPr lang="zh-CN" altLang="en-US" sz="1800" dirty="0"/>
          </a:p>
        </p:txBody>
      </p:sp>
      <p:graphicFrame>
        <p:nvGraphicFramePr>
          <p:cNvPr id="216145" name="Group 81"/>
          <p:cNvGraphicFramePr>
            <a:graphicFrameLocks noGrp="1"/>
          </p:cNvGraphicFramePr>
          <p:nvPr>
            <p:ph sz="half" idx="2"/>
          </p:nvPr>
        </p:nvGraphicFramePr>
        <p:xfrm>
          <a:off x="2351089" y="2914014"/>
          <a:ext cx="7488237" cy="2120900"/>
        </p:xfrm>
        <a:graphic>
          <a:graphicData uri="http://schemas.openxmlformats.org/drawingml/2006/table">
            <a:tbl>
              <a:tblPr/>
              <a:tblGrid>
                <a:gridCol w="2952750"/>
                <a:gridCol w="4535487"/>
              </a:tblGrid>
              <a:tr h="352425">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464646"/>
                          </a:solidFill>
                          <a:effectLst/>
                          <a:latin typeface="Times New Roman" panose="02020603050405020304" pitchFamily="18" charset="0"/>
                          <a:ea typeface="宋体" panose="02010600030101010101" pitchFamily="2" charset="-122"/>
                          <a:cs typeface="Times New Roman" panose="02020603050405020304" pitchFamily="18" charset="0"/>
                        </a:rPr>
                        <a:t>扩展存储过程</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464646"/>
                          </a:solidFill>
                          <a:effectLst/>
                          <a:latin typeface="Times New Roman" panose="02020603050405020304" pitchFamily="18" charset="0"/>
                          <a:ea typeface="宋体" panose="02010600030101010101" pitchFamily="2" charset="-122"/>
                          <a:cs typeface="Times New Roman" panose="02020603050405020304" pitchFamily="18" charset="0"/>
                        </a:rPr>
                        <a:t>功  能</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xp_availablemedia</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查看系统上可用的磁盘驱动器的空间信息。</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xp_dirtree</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查看某个目录下所有子目录的结构。</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xp_enumdsn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查看系统上设定好的</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ODBC</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xp_enumgroups</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查看系统上的组信息。</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52425">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xp_fixeddrives</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列出服务器上固定驱动器以及可用空间。</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 name="日期占位符 4"/>
          <p:cNvSpPr>
            <a:spLocks noGrp="1"/>
          </p:cNvSpPr>
          <p:nvPr>
            <p:ph type="dt" sz="half" idx="10"/>
          </p:nvPr>
        </p:nvSpPr>
        <p:spPr/>
        <p:txBody>
          <a:bodyPr/>
          <a:lstStyle/>
          <a:p>
            <a:pPr>
              <a:defRPr/>
            </a:pPr>
            <a:fld id="{4E2FDD8C-D67B-4D46-8D35-CF87F2928225}" type="datetime1">
              <a:rPr lang="zh-CN" altLang="en-US"/>
            </a:fld>
            <a:endParaRPr lang="en-US" altLang="zh-CN"/>
          </a:p>
        </p:txBody>
      </p:sp>
      <p:sp>
        <p:nvSpPr>
          <p:cNvPr id="30" name="灯片编号占位符 5"/>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7870FB-7C8E-40CB-BFC4-FD4A2EE2A8E1}" type="slidenum">
              <a:rPr lang="en-US" altLang="zh-CN">
                <a:solidFill>
                  <a:srgbClr val="898989"/>
                </a:solidFill>
              </a:rPr>
            </a:fld>
            <a:r>
              <a:rPr lang="en-US" altLang="zh-CN">
                <a:solidFill>
                  <a:srgbClr val="898989"/>
                </a:solidFill>
              </a:rPr>
              <a:t>/75</a:t>
            </a:r>
            <a:endParaRPr lang="en-US" altLang="zh-CN">
              <a:solidFill>
                <a:srgbClr val="898989"/>
              </a:solidFill>
            </a:endParaRPr>
          </a:p>
        </p:txBody>
      </p:sp>
      <p:sp>
        <p:nvSpPr>
          <p:cNvPr id="25629" name="Rectangle 83"/>
          <p:cNvSpPr>
            <a:spLocks noChangeArrowheads="1"/>
          </p:cNvSpPr>
          <p:nvPr/>
        </p:nvSpPr>
        <p:spPr bwMode="auto">
          <a:xfrm>
            <a:off x="1992314" y="5215890"/>
            <a:ext cx="6911975"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5400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fontAlgn="auto">
              <a:lnSpc>
                <a:spcPct val="150000"/>
              </a:lnSpc>
              <a:spcBef>
                <a:spcPct val="0"/>
              </a:spcBef>
              <a:buFontTx/>
              <a:buNone/>
            </a:pPr>
            <a:r>
              <a:rPr lang="zh-CN" altLang="en-US" sz="1800" b="1">
                <a:solidFill>
                  <a:srgbClr val="148BD4"/>
                </a:solidFill>
                <a:latin typeface="Arial" panose="020B0604020202020204" pitchFamily="34" charset="0"/>
              </a:rPr>
              <a:t>例</a:t>
            </a:r>
            <a:r>
              <a:rPr lang="en-US" altLang="zh-CN" sz="1800" b="1">
                <a:solidFill>
                  <a:srgbClr val="148BD4"/>
                </a:solidFill>
                <a:latin typeface="Arial" panose="020B0604020202020204" pitchFamily="34" charset="0"/>
              </a:rPr>
              <a:t> </a:t>
            </a:r>
            <a:r>
              <a:rPr lang="en-US" altLang="zh-CN" sz="1800" b="1">
                <a:latin typeface="Arial" panose="020B0604020202020204" pitchFamily="34" charset="0"/>
              </a:rPr>
              <a:t> </a:t>
            </a:r>
            <a:r>
              <a:rPr lang="zh-CN" altLang="en-US" sz="1800" b="1">
                <a:latin typeface="Arial" panose="020B0604020202020204" pitchFamily="34" charset="0"/>
              </a:rPr>
              <a:t>查看’</a:t>
            </a:r>
            <a:r>
              <a:rPr lang="en-US" altLang="zh-CN" sz="1800" b="1">
                <a:latin typeface="Arial" panose="020B0604020202020204" pitchFamily="34" charset="0"/>
              </a:rPr>
              <a:t>d:\mssql’</a:t>
            </a:r>
            <a:r>
              <a:rPr lang="zh-CN" altLang="en-US" sz="1800" b="1">
                <a:latin typeface="Arial" panose="020B0604020202020204" pitchFamily="34" charset="0"/>
              </a:rPr>
              <a:t>目录结构。</a:t>
            </a:r>
            <a:endParaRPr lang="zh-CN" altLang="en-US" sz="1800" b="1">
              <a:latin typeface="Arial" panose="020B0604020202020204" pitchFamily="34" charset="0"/>
            </a:endParaRPr>
          </a:p>
          <a:p>
            <a:pPr fontAlgn="auto">
              <a:lnSpc>
                <a:spcPct val="150000"/>
              </a:lnSpc>
              <a:spcBef>
                <a:spcPct val="0"/>
              </a:spcBef>
              <a:buFontTx/>
              <a:buNone/>
            </a:pPr>
            <a:r>
              <a:rPr lang="zh-CN" altLang="en-US" sz="1800" b="1">
                <a:latin typeface="Arial" panose="020B0604020202020204" pitchFamily="34" charset="0"/>
              </a:rPr>
              <a:t>            </a:t>
            </a:r>
            <a:r>
              <a:rPr lang="en-US" altLang="zh-CN" sz="1800" b="1">
                <a:latin typeface="Arial" panose="020B0604020202020204" pitchFamily="34" charset="0"/>
              </a:rPr>
              <a:t>EXEC xp_dirtree 'd:\mssql'</a:t>
            </a:r>
            <a:endParaRPr lang="en-US" altLang="zh-CN" sz="1800" b="1">
              <a:latin typeface="Arial" panose="020B0604020202020204" pitchFamily="34" charset="0"/>
            </a:endParaRPr>
          </a:p>
        </p:txBody>
      </p:sp>
      <p:sp>
        <p:nvSpPr>
          <p:cNvPr id="25630" name="Rectangle 84"/>
          <p:cNvSpPr>
            <a:spLocks noChangeArrowheads="1"/>
          </p:cNvSpPr>
          <p:nvPr/>
        </p:nvSpPr>
        <p:spPr bwMode="auto">
          <a:xfrm>
            <a:off x="1847851" y="779782"/>
            <a:ext cx="7991475"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5400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fontAlgn="auto">
              <a:lnSpc>
                <a:spcPct val="150000"/>
              </a:lnSpc>
              <a:spcBef>
                <a:spcPct val="0"/>
              </a:spcBef>
              <a:buFontTx/>
              <a:buNone/>
            </a:pPr>
            <a:r>
              <a:rPr lang="zh-CN" altLang="en-US" sz="1800" b="1" dirty="0">
                <a:solidFill>
                  <a:srgbClr val="148BD4"/>
                </a:solidFill>
                <a:latin typeface="Arial" panose="020B0604020202020204" pitchFamily="34" charset="0"/>
              </a:rPr>
              <a:t>例</a:t>
            </a:r>
            <a:r>
              <a:rPr lang="zh-CN" altLang="en-US" sz="1800" b="1" dirty="0">
                <a:solidFill>
                  <a:srgbClr val="006600"/>
                </a:solidFill>
                <a:latin typeface="Arial" panose="020B0604020202020204" pitchFamily="34" charset="0"/>
              </a:rPr>
              <a:t> </a:t>
            </a:r>
            <a:r>
              <a:rPr lang="en-US" altLang="zh-CN" sz="1800" b="1" dirty="0">
                <a:latin typeface="Arial" panose="020B0604020202020204" pitchFamily="34" charset="0"/>
              </a:rPr>
              <a:t> </a:t>
            </a:r>
            <a:r>
              <a:rPr lang="zh-CN" altLang="en-US" sz="1800" b="1" dirty="0">
                <a:latin typeface="Arial" panose="020B0604020202020204" pitchFamily="34" charset="0"/>
              </a:rPr>
              <a:t>在教学管理数据库中，显示表</a:t>
            </a:r>
            <a:r>
              <a:rPr lang="en-US" altLang="zh-CN" sz="1800" b="1" dirty="0">
                <a:latin typeface="Arial" panose="020B0604020202020204" pitchFamily="34" charset="0"/>
              </a:rPr>
              <a:t>S</a:t>
            </a:r>
            <a:r>
              <a:rPr lang="zh-CN" altLang="en-US" sz="1800" b="1" dirty="0">
                <a:latin typeface="Arial" panose="020B0604020202020204" pitchFamily="34" charset="0"/>
              </a:rPr>
              <a:t>的相关性信息。</a:t>
            </a:r>
            <a:endParaRPr lang="zh-CN" altLang="en-US" sz="1800" b="1" dirty="0">
              <a:latin typeface="Arial" panose="020B0604020202020204" pitchFamily="34" charset="0"/>
            </a:endParaRPr>
          </a:p>
          <a:p>
            <a:pPr fontAlgn="auto">
              <a:lnSpc>
                <a:spcPct val="150000"/>
              </a:lnSpc>
              <a:spcBef>
                <a:spcPct val="0"/>
              </a:spcBef>
              <a:buFontTx/>
              <a:buNone/>
            </a:pPr>
            <a:r>
              <a:rPr lang="zh-CN" altLang="en-US" sz="1800" b="1" dirty="0">
                <a:latin typeface="Arial" panose="020B0604020202020204" pitchFamily="34" charset="0"/>
              </a:rPr>
              <a:t>            </a:t>
            </a:r>
            <a:r>
              <a:rPr lang="en-US" altLang="zh-CN" sz="1800" b="1" dirty="0">
                <a:latin typeface="Arial" panose="020B0604020202020204" pitchFamily="34" charset="0"/>
              </a:rPr>
              <a:t>EXEC </a:t>
            </a:r>
            <a:r>
              <a:rPr lang="en-US" altLang="zh-CN" sz="1800" b="1" dirty="0" err="1">
                <a:latin typeface="Arial" panose="020B0604020202020204" pitchFamily="34" charset="0"/>
              </a:rPr>
              <a:t>sp_depends</a:t>
            </a:r>
            <a:r>
              <a:rPr lang="en-US" altLang="zh-CN" sz="1800" b="1" dirty="0">
                <a:latin typeface="Arial" panose="020B0604020202020204" pitchFamily="34" charset="0"/>
              </a:rPr>
              <a:t> @</a:t>
            </a:r>
            <a:r>
              <a:rPr lang="en-US" altLang="zh-CN" sz="1800" b="1" dirty="0" err="1">
                <a:latin typeface="Arial" panose="020B0604020202020204" pitchFamily="34" charset="0"/>
              </a:rPr>
              <a:t>objname</a:t>
            </a:r>
            <a:r>
              <a:rPr lang="en-US" altLang="zh-CN" sz="1800" b="1" dirty="0">
                <a:latin typeface="Arial" panose="020B0604020202020204" pitchFamily="34" charset="0"/>
              </a:rPr>
              <a:t> = 'S' </a:t>
            </a:r>
            <a:endParaRPr lang="en-US" altLang="zh-CN" sz="1800" b="1" dirty="0">
              <a:latin typeface="Arial" panose="020B0604020202020204" pitchFamily="34" charset="0"/>
            </a:endParaRPr>
          </a:p>
        </p:txBody>
      </p:sp>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51089" y="-100013"/>
            <a:ext cx="7793037" cy="795338"/>
          </a:xfrm>
        </p:spPr>
        <p:txBody>
          <a:bodyPr/>
          <a:lstStyle/>
          <a:p>
            <a:r>
              <a:rPr lang="zh-CN" altLang="en-US" sz="3600" dirty="0"/>
              <a:t>创建存储过程 </a:t>
            </a:r>
            <a:r>
              <a:rPr lang="en-US" altLang="zh-CN" sz="3600" dirty="0"/>
              <a:t>(1-1)</a:t>
            </a:r>
            <a:endParaRPr lang="en-US" altLang="zh-CN" sz="3600" dirty="0"/>
          </a:p>
        </p:txBody>
      </p:sp>
      <p:sp>
        <p:nvSpPr>
          <p:cNvPr id="217091" name="Rectangle 3"/>
          <p:cNvSpPr>
            <a:spLocks noGrp="1" noChangeArrowheads="1"/>
          </p:cNvSpPr>
          <p:nvPr>
            <p:ph idx="1"/>
          </p:nvPr>
        </p:nvSpPr>
        <p:spPr>
          <a:xfrm>
            <a:off x="324168" y="680243"/>
            <a:ext cx="11715432" cy="5616575"/>
          </a:xfrm>
        </p:spPr>
        <p:txBody>
          <a:bodyPr rtlCol="0">
            <a:normAutofit fontScale="97500"/>
          </a:bodyPr>
          <a:lstStyle/>
          <a:p>
            <a:pPr indent="457200" fontAlgn="auto">
              <a:lnSpc>
                <a:spcPct val="150000"/>
              </a:lnSpc>
              <a:spcBef>
                <a:spcPts val="0"/>
              </a:spcBef>
              <a:spcAft>
                <a:spcPct val="25000"/>
              </a:spcAft>
              <a:buClr>
                <a:schemeClr val="hlink"/>
              </a:buClr>
              <a:buSzPct val="95000"/>
              <a:buFont typeface="Wingdings" panose="05000000000000000000" pitchFamily="2" charset="2"/>
              <a:buChar char="v"/>
              <a:defRPr/>
            </a:pPr>
            <a:r>
              <a:rPr lang="zh-CN" altLang="en-US" sz="1800" dirty="0">
                <a:solidFill>
                  <a:srgbClr val="148BD4"/>
                </a:solidFill>
              </a:rPr>
              <a:t>利用</a:t>
            </a:r>
            <a:r>
              <a:rPr lang="en-US" altLang="zh-CN" sz="1800" dirty="0">
                <a:solidFill>
                  <a:srgbClr val="148BD4"/>
                </a:solidFill>
              </a:rPr>
              <a:t>SSMS</a:t>
            </a:r>
            <a:r>
              <a:rPr lang="zh-CN" altLang="en-US" sz="1800" dirty="0">
                <a:solidFill>
                  <a:srgbClr val="148BD4"/>
                </a:solidFill>
              </a:rPr>
              <a:t>图形方式</a:t>
            </a:r>
            <a:endParaRPr lang="zh-CN" altLang="en-US" sz="1800" dirty="0">
              <a:solidFill>
                <a:srgbClr val="0000CC"/>
              </a:solidFill>
            </a:endParaRPr>
          </a:p>
          <a:p>
            <a:pPr indent="457200" fontAlgn="auto">
              <a:lnSpc>
                <a:spcPct val="150000"/>
              </a:lnSpc>
              <a:spcBef>
                <a:spcPts val="0"/>
              </a:spcBef>
              <a:buNone/>
              <a:defRPr/>
            </a:pPr>
            <a:r>
              <a:rPr lang="en-US" altLang="zh-CN" sz="1800" dirty="0"/>
              <a:t>(1) </a:t>
            </a:r>
            <a:r>
              <a:rPr lang="zh-CN" altLang="en-US" sz="1800" dirty="0"/>
              <a:t>在</a:t>
            </a:r>
            <a:r>
              <a:rPr lang="zh-CN" altLang="en-US" sz="1800" dirty="0">
                <a:latin typeface="Arial" panose="020B0604020202020204" pitchFamily="34" charset="0"/>
              </a:rPr>
              <a:t>“</a:t>
            </a:r>
            <a:r>
              <a:rPr lang="zh-CN" altLang="en-US" sz="1800" dirty="0"/>
              <a:t>对象资源管理器</a:t>
            </a:r>
            <a:r>
              <a:rPr lang="zh-CN" altLang="en-US" sz="1800" dirty="0">
                <a:latin typeface="Arial" panose="020B0604020202020204" pitchFamily="34" charset="0"/>
              </a:rPr>
              <a:t>”</a:t>
            </a:r>
            <a:r>
              <a:rPr lang="zh-CN" altLang="en-US" sz="1800" dirty="0"/>
              <a:t>中，展开要创建存储过程的数据库。</a:t>
            </a:r>
            <a:endParaRPr lang="zh-CN" altLang="en-US" sz="1800" dirty="0"/>
          </a:p>
          <a:p>
            <a:pPr indent="457200" fontAlgn="auto">
              <a:lnSpc>
                <a:spcPct val="150000"/>
              </a:lnSpc>
              <a:spcBef>
                <a:spcPts val="0"/>
              </a:spcBef>
              <a:buNone/>
              <a:defRPr/>
            </a:pPr>
            <a:r>
              <a:rPr lang="en-US" altLang="zh-CN" sz="1800" dirty="0"/>
              <a:t>(2) </a:t>
            </a:r>
            <a:r>
              <a:rPr lang="zh-CN" altLang="en-US" sz="1800" dirty="0"/>
              <a:t>展开</a:t>
            </a:r>
            <a:r>
              <a:rPr lang="zh-CN" altLang="en-US" sz="1800" dirty="0">
                <a:latin typeface="Arial" panose="020B0604020202020204" pitchFamily="34" charset="0"/>
              </a:rPr>
              <a:t>“</a:t>
            </a:r>
            <a:r>
              <a:rPr lang="zh-CN" altLang="en-US" sz="1800" dirty="0"/>
              <a:t>数据库</a:t>
            </a:r>
            <a:r>
              <a:rPr lang="zh-CN" altLang="en-US" sz="1800" dirty="0">
                <a:latin typeface="Arial" panose="020B0604020202020204" pitchFamily="34" charset="0"/>
              </a:rPr>
              <a:t>”</a:t>
            </a:r>
            <a:r>
              <a:rPr lang="zh-CN" altLang="en-US" sz="1800" dirty="0"/>
              <a:t>、存储过程所属的数据库以及</a:t>
            </a:r>
            <a:r>
              <a:rPr lang="zh-CN" altLang="en-US" sz="1800" dirty="0">
                <a:latin typeface="Arial" panose="020B0604020202020204" pitchFamily="34" charset="0"/>
              </a:rPr>
              <a:t>“</a:t>
            </a:r>
            <a:r>
              <a:rPr lang="zh-CN" altLang="en-US" sz="1800" dirty="0"/>
              <a:t>可编程性</a:t>
            </a:r>
            <a:r>
              <a:rPr lang="zh-CN" altLang="en-US" sz="1800" dirty="0">
                <a:latin typeface="Arial" panose="020B0604020202020204" pitchFamily="34" charset="0"/>
              </a:rPr>
              <a:t>”</a:t>
            </a:r>
            <a:r>
              <a:rPr lang="zh-CN" altLang="en-US" sz="1800" dirty="0"/>
              <a:t>。</a:t>
            </a:r>
            <a:endParaRPr lang="zh-CN" altLang="en-US" sz="1800" dirty="0"/>
          </a:p>
          <a:p>
            <a:pPr indent="457200" fontAlgn="auto">
              <a:lnSpc>
                <a:spcPct val="150000"/>
              </a:lnSpc>
              <a:spcBef>
                <a:spcPts val="0"/>
              </a:spcBef>
              <a:buNone/>
              <a:defRPr/>
            </a:pPr>
            <a:r>
              <a:rPr lang="en-US" altLang="zh-CN" sz="1800" dirty="0"/>
              <a:t>(3) </a:t>
            </a:r>
            <a:r>
              <a:rPr lang="zh-CN" altLang="en-US" sz="1800" dirty="0"/>
              <a:t>右键单击</a:t>
            </a:r>
            <a:r>
              <a:rPr lang="zh-CN" altLang="en-US" sz="1800" dirty="0">
                <a:latin typeface="Arial" panose="020B0604020202020204" pitchFamily="34" charset="0"/>
              </a:rPr>
              <a:t>“</a:t>
            </a:r>
            <a:r>
              <a:rPr lang="zh-CN" altLang="en-US" sz="1800" dirty="0"/>
              <a:t>存储过程</a:t>
            </a:r>
            <a:r>
              <a:rPr lang="zh-CN" altLang="en-US" sz="1800" dirty="0">
                <a:latin typeface="Arial" panose="020B0604020202020204" pitchFamily="34" charset="0"/>
              </a:rPr>
              <a:t>”</a:t>
            </a:r>
            <a:r>
              <a:rPr lang="zh-CN" altLang="en-US" sz="1800" dirty="0"/>
              <a:t>，在弹出的快捷菜单中选择</a:t>
            </a:r>
            <a:r>
              <a:rPr lang="zh-CN" altLang="en-US" sz="1800" dirty="0">
                <a:latin typeface="Arial" panose="020B0604020202020204" pitchFamily="34" charset="0"/>
              </a:rPr>
              <a:t>“</a:t>
            </a:r>
            <a:r>
              <a:rPr lang="zh-CN" altLang="en-US" sz="1800" dirty="0"/>
              <a:t>新建存储过程</a:t>
            </a:r>
            <a:r>
              <a:rPr lang="zh-CN" altLang="en-US" sz="1800" dirty="0">
                <a:latin typeface="Arial" panose="020B0604020202020204" pitchFamily="34" charset="0"/>
              </a:rPr>
              <a:t>”</a:t>
            </a:r>
            <a:r>
              <a:rPr lang="zh-CN" altLang="en-US" sz="1800" dirty="0"/>
              <a:t>菜单项，出现</a:t>
            </a:r>
            <a:r>
              <a:rPr lang="zh-CN" altLang="en-US" sz="1800" dirty="0">
                <a:latin typeface="Arial" panose="020B0604020202020204" pitchFamily="34" charset="0"/>
              </a:rPr>
              <a:t>“</a:t>
            </a:r>
            <a:r>
              <a:rPr lang="zh-CN" altLang="en-US" sz="1800" dirty="0"/>
              <a:t>新建存储过程</a:t>
            </a:r>
            <a:r>
              <a:rPr lang="zh-CN" altLang="en-US" sz="1800" dirty="0">
                <a:latin typeface="Arial" panose="020B0604020202020204" pitchFamily="34" charset="0"/>
              </a:rPr>
              <a:t>”</a:t>
            </a:r>
            <a:r>
              <a:rPr lang="zh-CN" altLang="en-US" sz="1800" dirty="0"/>
              <a:t>对话框。</a:t>
            </a:r>
            <a:endParaRPr lang="zh-CN" altLang="en-US" sz="1800" dirty="0"/>
          </a:p>
          <a:p>
            <a:pPr indent="457200" fontAlgn="auto">
              <a:lnSpc>
                <a:spcPct val="150000"/>
              </a:lnSpc>
              <a:spcBef>
                <a:spcPts val="0"/>
              </a:spcBef>
              <a:buNone/>
              <a:defRPr/>
            </a:pPr>
            <a:endParaRPr lang="zh-CN" altLang="en-US" sz="1800" dirty="0"/>
          </a:p>
        </p:txBody>
      </p:sp>
      <p:sp>
        <p:nvSpPr>
          <p:cNvPr id="5" name="日期占位符 3"/>
          <p:cNvSpPr>
            <a:spLocks noGrp="1"/>
          </p:cNvSpPr>
          <p:nvPr>
            <p:ph type="dt" sz="half" idx="10"/>
          </p:nvPr>
        </p:nvSpPr>
        <p:spPr/>
        <p:txBody>
          <a:bodyPr/>
          <a:lstStyle/>
          <a:p>
            <a:pPr>
              <a:defRPr/>
            </a:pPr>
            <a:fld id="{96123281-27C4-495B-8534-5559648BFBF9}" type="datetime1">
              <a:rPr lang="zh-CN" altLang="en-US"/>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740241-462E-46C5-AD55-4E2AC178B14F}" type="slidenum">
              <a:rPr lang="en-US" altLang="zh-CN">
                <a:solidFill>
                  <a:srgbClr val="898989"/>
                </a:solidFill>
              </a:rPr>
            </a:fld>
            <a:r>
              <a:rPr lang="en-US" altLang="zh-CN">
                <a:solidFill>
                  <a:srgbClr val="898989"/>
                </a:solidFill>
              </a:rPr>
              <a:t>/75</a:t>
            </a:r>
            <a:endParaRPr lang="en-US" altLang="zh-CN">
              <a:solidFill>
                <a:srgbClr val="898989"/>
              </a:solidFill>
            </a:endParaRPr>
          </a:p>
        </p:txBody>
      </p:sp>
      <p:pic>
        <p:nvPicPr>
          <p:cNvPr id="2170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6592" y="2565400"/>
            <a:ext cx="727868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7094"/>
                                        </p:tgtEl>
                                        <p:attrNameLst>
                                          <p:attrName>style.visibility</p:attrName>
                                        </p:attrNameLst>
                                      </p:cBhvr>
                                      <p:to>
                                        <p:strVal val="visible"/>
                                      </p:to>
                                    </p:set>
                                    <p:anim calcmode="lin" valueType="num">
                                      <p:cBhvr additive="base">
                                        <p:cTn id="7" dur="500" fill="hold"/>
                                        <p:tgtEl>
                                          <p:spTgt spid="217094"/>
                                        </p:tgtEl>
                                        <p:attrNameLst>
                                          <p:attrName>ppt_x</p:attrName>
                                        </p:attrNameLst>
                                      </p:cBhvr>
                                      <p:tavLst>
                                        <p:tav tm="0">
                                          <p:val>
                                            <p:strVal val="#ppt_x"/>
                                          </p:val>
                                        </p:tav>
                                        <p:tav tm="100000">
                                          <p:val>
                                            <p:strVal val="#ppt_x"/>
                                          </p:val>
                                        </p:tav>
                                      </p:tavLst>
                                    </p:anim>
                                    <p:anim calcmode="lin" valueType="num">
                                      <p:cBhvr additive="base">
                                        <p:cTn id="8" dur="500" fill="hold"/>
                                        <p:tgtEl>
                                          <p:spTgt spid="217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dc2a26c1-51f4-4f33-a1cd-b43726a5e3dd"/>
  <p:tag name="COMMONDATA" val="eyJoZGlkIjoiZGEzZjY2NWE4YjhiMzZkYzJlMGFlMTI2YmNjZGY0ODgifQ=="/>
</p:tagLst>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0</TotalTime>
  <Words>16844</Words>
  <Application>WPS 演示</Application>
  <PresentationFormat>宽屏</PresentationFormat>
  <Paragraphs>1206</Paragraphs>
  <Slides>70</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92" baseType="lpstr">
      <vt:lpstr>Arial</vt:lpstr>
      <vt:lpstr>宋体</vt:lpstr>
      <vt:lpstr>Wingdings</vt:lpstr>
      <vt:lpstr>Times New Roman</vt:lpstr>
      <vt:lpstr>Georgia</vt:lpstr>
      <vt:lpstr>Roboto Bk</vt:lpstr>
      <vt:lpstr>Segoe Print</vt:lpstr>
      <vt:lpstr>Tahoma</vt:lpstr>
      <vt:lpstr>PMingLiU</vt:lpstr>
      <vt:lpstr>MingLiU-ExtB</vt:lpstr>
      <vt:lpstr>微软雅黑</vt:lpstr>
      <vt:lpstr>Arial Unicode MS</vt:lpstr>
      <vt:lpstr>Calibri</vt:lpstr>
      <vt:lpstr>等线</vt:lpstr>
      <vt:lpstr>Open Sans Light</vt:lpstr>
      <vt:lpstr>Open Sans</vt:lpstr>
      <vt:lpstr>张海山锐谐体</vt:lpstr>
      <vt:lpstr>Wide Latin</vt:lpstr>
      <vt:lpstr>Roboto Bk</vt:lpstr>
      <vt:lpstr>冯演示模版</vt:lpstr>
      <vt:lpstr>Paint.Picture</vt:lpstr>
      <vt:lpstr>Paint.Picture</vt:lpstr>
      <vt:lpstr>PowerPoint 演示文稿</vt:lpstr>
      <vt:lpstr>PowerPoint 演示文稿</vt:lpstr>
      <vt:lpstr>存储过程概述(1)</vt:lpstr>
      <vt:lpstr>存储过程概述(2)</vt:lpstr>
      <vt:lpstr>存储过程概述(3)</vt:lpstr>
      <vt:lpstr>存储过程概述(4)</vt:lpstr>
      <vt:lpstr>存储过程概述(5)</vt:lpstr>
      <vt:lpstr>存储过程概述(6)</vt:lpstr>
      <vt:lpstr>创建存储过程 (1-1)</vt:lpstr>
      <vt:lpstr>创建存储过程 (1-2)</vt:lpstr>
      <vt:lpstr>创建存储过程 (1)</vt:lpstr>
      <vt:lpstr>创建存储过程 (1)</vt:lpstr>
      <vt:lpstr>创建存储过程 (2)</vt:lpstr>
      <vt:lpstr>创建存储过程 (3)</vt:lpstr>
      <vt:lpstr>创建存储过程 (4)</vt:lpstr>
      <vt:lpstr>创建存储过程 (5)</vt:lpstr>
      <vt:lpstr>创建存储过程 (6)</vt:lpstr>
      <vt:lpstr>创建存储过程 (6)</vt:lpstr>
      <vt:lpstr>调用存储过程 (1)</vt:lpstr>
      <vt:lpstr>调用存储过程 (2)</vt:lpstr>
      <vt:lpstr> 管理存储过程 (1)</vt:lpstr>
      <vt:lpstr> 管理存储过程 (2)</vt:lpstr>
      <vt:lpstr> 管理存储过程 (2)</vt:lpstr>
      <vt:lpstr> 管理存储过程 (3)</vt:lpstr>
      <vt:lpstr>常用存储过程类型总结(1)</vt:lpstr>
      <vt:lpstr>常用存储过程类型总结(2)</vt:lpstr>
      <vt:lpstr>常用存储过程类型总结(3)</vt:lpstr>
      <vt:lpstr>常用存储过程类型总结(4)</vt:lpstr>
      <vt:lpstr>常用存储过程类型总结(5)</vt:lpstr>
      <vt:lpstr>PowerPoint 演示文稿</vt:lpstr>
      <vt:lpstr>触发器概述 (1)</vt:lpstr>
      <vt:lpstr>触发器概述 (1)</vt:lpstr>
      <vt:lpstr>触发器概述 (2)</vt:lpstr>
      <vt:lpstr>触发器概述 (1)</vt:lpstr>
      <vt:lpstr>触发器概述 (1)</vt:lpstr>
      <vt:lpstr>创建触发器 (1)</vt:lpstr>
      <vt:lpstr>创建触发器 (2)</vt:lpstr>
      <vt:lpstr>创建触发器 (4)</vt:lpstr>
      <vt:lpstr>创建触发器 (5)</vt:lpstr>
      <vt:lpstr>PowerPoint 演示文稿</vt:lpstr>
      <vt:lpstr>PowerPoint 演示文稿</vt:lpstr>
      <vt:lpstr>PowerPoint 演示文稿</vt:lpstr>
      <vt:lpstr>PowerPoint 演示文稿</vt:lpstr>
      <vt:lpstr>DDL触发器 (1)</vt:lpstr>
      <vt:lpstr>DDL触发器 (2)</vt:lpstr>
      <vt:lpstr>PowerPoint 演示文稿</vt:lpstr>
      <vt:lpstr>管理触发器 (1)</vt:lpstr>
      <vt:lpstr>管理触发器 (2)</vt:lpstr>
      <vt:lpstr>管理触发器 (3)</vt:lpstr>
      <vt:lpstr>管理触发器 (4)</vt:lpstr>
      <vt:lpstr>PowerPoint 演示文稿</vt:lpstr>
      <vt:lpstr>用户定义函数概述(1) </vt:lpstr>
      <vt:lpstr>用户定义函数概述(2) </vt:lpstr>
      <vt:lpstr>用户定义函数概述(3) </vt:lpstr>
      <vt:lpstr>创建用户定义函数(1) </vt:lpstr>
      <vt:lpstr>用户定义函数概述(2) </vt:lpstr>
      <vt:lpstr>用户定义函数概述(3) </vt:lpstr>
      <vt:lpstr>用户定义函数概述(4) </vt:lpstr>
      <vt:lpstr>用户定义函数概述(5) </vt:lpstr>
      <vt:lpstr>用户定义函数概述(6) </vt:lpstr>
      <vt:lpstr>用户定义函数概述(7) </vt:lpstr>
      <vt:lpstr>用户定义函数概述(8) </vt:lpstr>
      <vt:lpstr>用户定义函数概述(9) </vt:lpstr>
      <vt:lpstr>管理用户定义函数 (1) </vt:lpstr>
      <vt:lpstr>管理用户定义函数 (2) </vt:lpstr>
      <vt:lpstr>用户定义函数与存储过程比较</vt:lpstr>
      <vt:lpstr>表值函数与存储过程的联系</vt:lpstr>
      <vt:lpstr>表值函数与视图的联系</vt:lpstr>
      <vt:lpstr>本次课小结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weinima</dc:creator>
  <cp:lastModifiedBy>WPS_1591411445</cp:lastModifiedBy>
  <cp:revision>52</cp:revision>
  <dcterms:created xsi:type="dcterms:W3CDTF">2019-04-28T06:31:00Z</dcterms:created>
  <dcterms:modified xsi:type="dcterms:W3CDTF">2022-11-08T03:31:09Z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52CEF01F602040E292C2CCCC0EB3A6F0</vt:lpwstr>
  </property>
</Properties>
</file>