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308" r:id="rId30"/>
    <p:sldId id="306" r:id="rId31"/>
    <p:sldId id="309" r:id="rId32"/>
    <p:sldId id="282" r:id="rId33"/>
    <p:sldId id="311" r:id="rId34"/>
    <p:sldId id="305" r:id="rId35"/>
    <p:sldId id="310" r:id="rId36"/>
    <p:sldId id="304"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301" r:id="rId54"/>
    <p:sldId id="299" r:id="rId55"/>
    <p:sldId id="300" r:id="rId56"/>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747"/>
    <a:srgbClr val="148BD4"/>
    <a:srgbClr val="58B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9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E5E05-02A4-4870-A88F-365D8BABFE2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062F9-2CA9-4C32-ABE1-C9CA0C17CB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a:noFill/>
        </p:spPr>
        <p:txBody>
          <a:bodyPr/>
          <a:lstStyle/>
          <a:p>
            <a:endParaRPr lang="en-US" altLang="zh-CN">
              <a:latin typeface="Arial" panose="020B0604020202020204" pitchFamily="34" charset="0"/>
            </a:endParaRPr>
          </a:p>
        </p:txBody>
      </p:sp>
      <p:sp>
        <p:nvSpPr>
          <p:cNvPr id="21508"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F2B31D-B3C0-4687-BDB9-FB4693FA311B}"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DE6DD4F-EC4C-488C-8B3B-39EC94A0FF56}" type="datetime1">
              <a:rPr lang="zh-CN" altLang="en-US" smtClean="0"/>
            </a:fld>
            <a:endParaRPr lang="en-US" altLang="zh-CN"/>
          </a:p>
        </p:txBody>
      </p:sp>
      <p:sp>
        <p:nvSpPr>
          <p:cNvPr id="6" name="Rectangle 5"/>
          <p:cNvSpPr>
            <a:spLocks noGrp="1" noChangeArrowheads="1"/>
          </p:cNvSpPr>
          <p:nvPr>
            <p:ph type="sldNum" sz="quarter" idx="11"/>
          </p:nvPr>
        </p:nvSpPr>
        <p:spPr/>
        <p:txBody>
          <a:bodyPr/>
          <a:lstStyle>
            <a:lvl1pPr>
              <a:defRPr/>
            </a:lvl1pPr>
          </a:lstStyle>
          <a:p>
            <a:pPr>
              <a:defRPr/>
            </a:pPr>
            <a:fld id="{7BE4F765-FC61-409A-B6B1-F7BC141B1300}" type="slidenum">
              <a:rPr lang="en-US" altLang="zh-CN" smtClean="0"/>
            </a:fld>
            <a:r>
              <a:rPr lang="en-US" altLang="zh-CN"/>
              <a:t>/37</a:t>
            </a:r>
            <a:endParaRPr lang="en-US" altLang="zh-CN"/>
          </a:p>
        </p:txBody>
      </p:sp>
    </p:spTree>
  </p:cSld>
  <p:clrMapOvr>
    <a:masterClrMapping/>
  </p:clrMapOvr>
  <p:transition>
    <p:cover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fld id="{2C387CB9-ADB3-4AE7-9830-B35A35642C26}" type="datetimeFigureOut">
              <a:rPr lang="zh-CN" altLang="en-US" smtClean="0"/>
            </a:fld>
            <a:endParaRPr lang="zh-CN" altLang="en-US"/>
          </a:p>
        </p:txBody>
      </p:sp>
      <p:sp>
        <p:nvSpPr>
          <p:cNvPr id="7" name="Rectangle 5"/>
          <p:cNvSpPr>
            <a:spLocks noGrp="1" noChangeArrowheads="1"/>
          </p:cNvSpPr>
          <p:nvPr>
            <p:ph type="sldNum" sz="quarter" idx="11"/>
          </p:nvPr>
        </p:nvSpPr>
        <p:spPr/>
        <p:txBody>
          <a:bodyPr/>
          <a:lstStyle>
            <a:lvl1pPr>
              <a:defRPr/>
            </a:lvl1pPr>
          </a:lstStyle>
          <a:p>
            <a:fld id="{814E6E34-0B41-4CB8-A661-3C50C9D3BD0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0BBA77BD-9DE4-47CF-9750-78841E1DE7AF}" type="datetime1">
              <a:rPr lang="zh-CN" altLang="en-US" smtClean="0"/>
            </a:fld>
            <a:endParaRPr lang="en-US" altLang="zh-CN"/>
          </a:p>
        </p:txBody>
      </p:sp>
      <p:sp>
        <p:nvSpPr>
          <p:cNvPr id="5" name="Rectangle 5"/>
          <p:cNvSpPr>
            <a:spLocks noGrp="1" noChangeArrowheads="1"/>
          </p:cNvSpPr>
          <p:nvPr>
            <p:ph type="sldNum" sz="quarter" idx="11"/>
          </p:nvPr>
        </p:nvSpPr>
        <p:spPr/>
        <p:txBody>
          <a:bodyPr/>
          <a:lstStyle>
            <a:lvl1pPr>
              <a:defRPr/>
            </a:lvl1pPr>
          </a:lstStyle>
          <a:p>
            <a:pPr>
              <a:defRPr/>
            </a:pPr>
            <a:fld id="{7F65A9F3-DBE0-42CD-8AAC-5C7CACDD4142}" type="slidenum">
              <a:rPr lang="en-US" altLang="zh-CN" smtClean="0"/>
            </a:fld>
            <a:r>
              <a:rPr lang="en-US" altLang="zh-CN"/>
              <a:t>/37</a:t>
            </a:r>
            <a:endParaRPr lang="en-US" altLang="zh-CN"/>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Date Placeholder 4"/>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2C387CB9-ADB3-4AE7-9830-B35A35642C2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4E6E34-0B41-4CB8-A661-3C50C9D3BD0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C387CB9-ADB3-4AE7-9830-B35A35642C26}" type="datetimeFigureOut">
              <a:rPr lang="zh-CN" altLang="en-US" smtClean="0"/>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14E6E34-0B41-4CB8-A661-3C50C9D3BD0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erver.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51038" y="1712913"/>
            <a:ext cx="45275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3"/>
          <p:cNvSpPr txBox="1">
            <a:spLocks noChangeArrowheads="1"/>
          </p:cNvSpPr>
          <p:nvPr/>
        </p:nvSpPr>
        <p:spPr bwMode="auto">
          <a:xfrm>
            <a:off x="6478589" y="2209801"/>
            <a:ext cx="3684587"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spcBef>
                <a:spcPct val="0"/>
              </a:spcBef>
              <a:buFontTx/>
              <a:buNone/>
            </a:pPr>
            <a:r>
              <a:rPr lang="zh-CN" altLang="en-US" b="1">
                <a:solidFill>
                  <a:srgbClr val="4DA9DB"/>
                </a:solidFill>
                <a:latin typeface="Georgia" panose="02040502050405020303" pitchFamily="18" charset="0"/>
              </a:rPr>
              <a:t>第</a:t>
            </a:r>
            <a:r>
              <a:rPr lang="en-US" altLang="zh-CN" b="1">
                <a:solidFill>
                  <a:srgbClr val="4DA9DB"/>
                </a:solidFill>
                <a:latin typeface="Georgia" panose="02040502050405020303" pitchFamily="18" charset="0"/>
              </a:rPr>
              <a:t>9</a:t>
            </a:r>
            <a:r>
              <a:rPr lang="zh-CN" altLang="en-US" b="1">
                <a:solidFill>
                  <a:srgbClr val="4DA9DB"/>
                </a:solidFill>
                <a:latin typeface="Georgia" panose="02040502050405020303" pitchFamily="18" charset="0"/>
              </a:rPr>
              <a:t>章</a:t>
            </a:r>
            <a:endParaRPr lang="en-US" altLang="zh-CN" b="1">
              <a:solidFill>
                <a:srgbClr val="4DA9DB"/>
              </a:solidFill>
              <a:latin typeface="Georgia" panose="02040502050405020303" pitchFamily="18" charset="0"/>
            </a:endParaRPr>
          </a:p>
          <a:p>
            <a:pPr algn="ctr" eaLnBrk="1" hangingPunct="1">
              <a:lnSpc>
                <a:spcPct val="150000"/>
              </a:lnSpc>
              <a:spcBef>
                <a:spcPct val="0"/>
              </a:spcBef>
              <a:buFontTx/>
              <a:buNone/>
            </a:pPr>
            <a:r>
              <a:rPr lang="zh-CN" altLang="en-US" sz="3600" b="1">
                <a:solidFill>
                  <a:srgbClr val="E4A241"/>
                </a:solidFill>
                <a:latin typeface="Georgia" panose="02040502050405020303" pitchFamily="18" charset="0"/>
              </a:rPr>
              <a:t>数据库并发控制 </a:t>
            </a:r>
            <a:endParaRPr lang="en-US" altLang="zh-CN" sz="3600" b="1">
              <a:solidFill>
                <a:srgbClr val="E4A241"/>
              </a:solidFill>
              <a:latin typeface="Georgia" panose="02040502050405020303" pitchFamily="18" charset="0"/>
            </a:endParaRPr>
          </a:p>
        </p:txBody>
      </p:sp>
      <p:pic>
        <p:nvPicPr>
          <p:cNvPr id="20484" name="Picture 4" descr="dot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4489451"/>
            <a:ext cx="3429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6"/>
          <p:cNvSpPr txBox="1">
            <a:spLocks noChangeArrowheads="1"/>
          </p:cNvSpPr>
          <p:nvPr/>
        </p:nvSpPr>
        <p:spPr bwMode="auto">
          <a:xfrm>
            <a:off x="7239001" y="4551363"/>
            <a:ext cx="2462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7C7C7C"/>
                </a:solidFill>
                <a:latin typeface="Arial" panose="020B0604020202020204" pitchFamily="34" charset="0"/>
                <a:cs typeface="Arial" panose="020B0604020202020204" pitchFamily="34" charset="0"/>
              </a:rPr>
              <a:t>数据库原理及应用</a:t>
            </a:r>
            <a:endParaRPr lang="en-US" altLang="zh-CN" sz="200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a:xfrm>
            <a:off x="2351089" y="-14288"/>
            <a:ext cx="7793037" cy="795338"/>
          </a:xfrm>
          <a:noFill/>
        </p:spPr>
        <p:txBody>
          <a:bodyPr/>
          <a:lstStyle/>
          <a:p>
            <a:r>
              <a:rPr lang="zh-CN" altLang="en-US" sz="2100" b="1"/>
              <a:t>管理事务 </a:t>
            </a:r>
            <a:r>
              <a:rPr lang="en-US" altLang="zh-CN" sz="2100" b="1"/>
              <a:t>(2) </a:t>
            </a:r>
            <a:endParaRPr lang="en-US" altLang="zh-CN" sz="2100" b="1"/>
          </a:p>
        </p:txBody>
      </p:sp>
      <p:sp>
        <p:nvSpPr>
          <p:cNvPr id="12292" name="Rectangle 3"/>
          <p:cNvSpPr>
            <a:spLocks noGrp="1" noChangeArrowheads="1"/>
          </p:cNvSpPr>
          <p:nvPr>
            <p:ph type="body" sz="half" idx="1"/>
          </p:nvPr>
        </p:nvSpPr>
        <p:spPr>
          <a:xfrm>
            <a:off x="810192" y="800894"/>
            <a:ext cx="10874829" cy="5256212"/>
          </a:xfrm>
        </p:spPr>
        <p:txBody>
          <a:bodyPr rtlCol="0">
            <a:normAutofit fontScale="55000" lnSpcReduction="20000"/>
          </a:bodyPr>
          <a:lstStyle/>
          <a:p>
            <a:pPr indent="0" algn="l" fontAlgn="auto">
              <a:lnSpc>
                <a:spcPct val="150000"/>
              </a:lnSpc>
              <a:spcBef>
                <a:spcPts val="0"/>
              </a:spcBef>
              <a:buNone/>
              <a:defRPr/>
            </a:pPr>
            <a:r>
              <a:rPr lang="zh-CN" altLang="en-US" dirty="0">
                <a:solidFill>
                  <a:srgbClr val="006600"/>
                </a:solidFill>
              </a:rPr>
              <a:t>例</a:t>
            </a:r>
            <a:r>
              <a:rPr lang="en-US" altLang="zh-CN" dirty="0">
                <a:solidFill>
                  <a:srgbClr val="006600"/>
                </a:solidFill>
              </a:rPr>
              <a:t>9.1</a:t>
            </a:r>
            <a:r>
              <a:rPr lang="en-US" altLang="zh-CN" dirty="0"/>
              <a:t> </a:t>
            </a:r>
            <a:r>
              <a:rPr lang="zh-CN" altLang="en-US" dirty="0"/>
              <a:t>定义一个事务，将教学管理数据库</a:t>
            </a:r>
            <a:r>
              <a:rPr lang="en-US" altLang="zh-CN" dirty="0"/>
              <a:t>SC</a:t>
            </a:r>
            <a:r>
              <a:rPr lang="zh-CN" altLang="en-US" dirty="0"/>
              <a:t>表中所有选了</a:t>
            </a:r>
            <a:r>
              <a:rPr lang="zh-CN" altLang="en-US" dirty="0">
                <a:latin typeface="Arial" panose="020B0604020202020204" pitchFamily="34" charset="0"/>
              </a:rPr>
              <a:t>“</a:t>
            </a:r>
            <a:r>
              <a:rPr lang="en-US" altLang="zh-CN" dirty="0"/>
              <a:t>C3</a:t>
            </a:r>
            <a:r>
              <a:rPr lang="en-US" altLang="zh-CN" dirty="0">
                <a:latin typeface="Arial" panose="020B0604020202020204" pitchFamily="34" charset="0"/>
              </a:rPr>
              <a:t>”</a:t>
            </a:r>
            <a:r>
              <a:rPr lang="zh-CN" altLang="en-US" dirty="0"/>
              <a:t>号课程的学生分数都加</a:t>
            </a:r>
            <a:r>
              <a:rPr lang="en-US" altLang="zh-CN" dirty="0"/>
              <a:t>5</a:t>
            </a:r>
            <a:r>
              <a:rPr lang="zh-CN" altLang="en-US" dirty="0"/>
              <a:t>分，并提交该事务。</a:t>
            </a:r>
            <a:endParaRPr lang="zh-CN" altLang="en-US" dirty="0"/>
          </a:p>
          <a:p>
            <a:pPr>
              <a:buNone/>
              <a:defRPr/>
            </a:pPr>
            <a:r>
              <a:rPr lang="en-US" altLang="zh-CN" dirty="0"/>
              <a:t>USE JXGL</a:t>
            </a:r>
            <a:endParaRPr lang="en-US" altLang="zh-CN" dirty="0"/>
          </a:p>
          <a:p>
            <a:pPr>
              <a:buNone/>
              <a:defRPr/>
            </a:pPr>
            <a:r>
              <a:rPr lang="en-US" altLang="zh-CN" dirty="0"/>
              <a:t>GO</a:t>
            </a:r>
            <a:endParaRPr lang="en-US" altLang="zh-CN" dirty="0"/>
          </a:p>
          <a:p>
            <a:pPr>
              <a:buNone/>
              <a:defRPr/>
            </a:pPr>
            <a:r>
              <a:rPr lang="en-US" altLang="zh-CN" dirty="0"/>
              <a:t>DECLARE @</a:t>
            </a:r>
            <a:r>
              <a:rPr lang="en-US" altLang="zh-CN" dirty="0" err="1"/>
              <a:t>TranName</a:t>
            </a:r>
            <a:r>
              <a:rPr lang="en-US" altLang="zh-CN" dirty="0"/>
              <a:t> VARCHAR(20)</a:t>
            </a:r>
            <a:endParaRPr lang="en-US" altLang="zh-CN" dirty="0"/>
          </a:p>
          <a:p>
            <a:pPr>
              <a:buNone/>
              <a:defRPr/>
            </a:pPr>
            <a:r>
              <a:rPr lang="en-US" altLang="zh-CN" dirty="0"/>
              <a:t>SELECT @</a:t>
            </a:r>
            <a:r>
              <a:rPr lang="en-US" altLang="zh-CN" dirty="0" err="1"/>
              <a:t>TranName</a:t>
            </a:r>
            <a:r>
              <a:rPr lang="en-US" altLang="zh-CN" dirty="0"/>
              <a:t>='</a:t>
            </a:r>
            <a:r>
              <a:rPr lang="en-US" altLang="zh-CN" dirty="0" err="1"/>
              <a:t>Add_Grade</a:t>
            </a:r>
            <a:r>
              <a:rPr lang="en-US" altLang="zh-CN" dirty="0"/>
              <a:t>'</a:t>
            </a:r>
            <a:endParaRPr lang="en-US" altLang="zh-CN" dirty="0"/>
          </a:p>
          <a:p>
            <a:pPr>
              <a:buNone/>
              <a:defRPr/>
            </a:pPr>
            <a:r>
              <a:rPr lang="en-US" altLang="zh-CN" b="1" dirty="0">
                <a:solidFill>
                  <a:srgbClr val="00B0F0"/>
                </a:solidFill>
              </a:rPr>
              <a:t>BEGIN TRAN </a:t>
            </a:r>
            <a:r>
              <a:rPr lang="en-US" altLang="zh-CN" dirty="0"/>
              <a:t>@</a:t>
            </a:r>
            <a:r>
              <a:rPr lang="en-US" altLang="zh-CN" dirty="0" err="1"/>
              <a:t>TranName</a:t>
            </a:r>
            <a:endParaRPr lang="en-US" altLang="zh-CN" dirty="0"/>
          </a:p>
          <a:p>
            <a:pPr>
              <a:buNone/>
              <a:defRPr/>
            </a:pPr>
            <a:r>
              <a:rPr lang="en-US" altLang="zh-CN" dirty="0"/>
              <a:t>      UPDATE SC SET GRADE=GRADE+5</a:t>
            </a:r>
            <a:endParaRPr lang="en-US" altLang="zh-CN" dirty="0"/>
          </a:p>
          <a:p>
            <a:pPr>
              <a:buNone/>
              <a:defRPr/>
            </a:pPr>
            <a:r>
              <a:rPr lang="en-US" altLang="zh-CN" dirty="0"/>
              <a:t>      WHERE CNO='C3'</a:t>
            </a:r>
            <a:endParaRPr lang="en-US" altLang="zh-CN" dirty="0"/>
          </a:p>
          <a:p>
            <a:pPr>
              <a:buNone/>
              <a:defRPr/>
            </a:pPr>
            <a:r>
              <a:rPr lang="en-US" altLang="zh-CN" b="1" dirty="0">
                <a:solidFill>
                  <a:srgbClr val="00B0F0"/>
                </a:solidFill>
              </a:rPr>
              <a:t>COMMIT TRAN  </a:t>
            </a:r>
            <a:r>
              <a:rPr lang="en-US" altLang="zh-CN" dirty="0"/>
              <a:t>@</a:t>
            </a:r>
            <a:r>
              <a:rPr lang="en-US" altLang="zh-CN" dirty="0" err="1"/>
              <a:t>TranName</a:t>
            </a:r>
            <a:r>
              <a:rPr lang="en-US" altLang="zh-CN" dirty="0"/>
              <a:t>  </a:t>
            </a:r>
            <a:endParaRPr lang="en-US" altLang="zh-CN" dirty="0"/>
          </a:p>
          <a:p>
            <a:pPr>
              <a:buNone/>
              <a:defRPr/>
            </a:pPr>
            <a:r>
              <a:rPr lang="en-US" altLang="zh-CN" dirty="0"/>
              <a:t>GO</a:t>
            </a:r>
            <a:endParaRPr lang="en-US" altLang="zh-CN" dirty="0"/>
          </a:p>
          <a:p>
            <a:pPr>
              <a:spcBef>
                <a:spcPct val="40000"/>
              </a:spcBef>
              <a:buNone/>
              <a:defRPr/>
            </a:pPr>
            <a:r>
              <a:rPr lang="zh-CN" altLang="en-US" dirty="0">
                <a:solidFill>
                  <a:srgbClr val="E24747"/>
                </a:solidFill>
              </a:rPr>
              <a:t>执行该事务后，学习</a:t>
            </a:r>
            <a:r>
              <a:rPr lang="zh-CN" altLang="en-US" dirty="0">
                <a:solidFill>
                  <a:srgbClr val="E24747"/>
                </a:solidFill>
                <a:latin typeface="Arial" panose="020B0604020202020204" pitchFamily="34" charset="0"/>
              </a:rPr>
              <a:t>“</a:t>
            </a:r>
            <a:r>
              <a:rPr lang="en-US" altLang="zh-CN" dirty="0">
                <a:solidFill>
                  <a:srgbClr val="E24747"/>
                </a:solidFill>
              </a:rPr>
              <a:t>C3</a:t>
            </a:r>
            <a:r>
              <a:rPr lang="en-US" altLang="zh-CN" dirty="0">
                <a:solidFill>
                  <a:srgbClr val="E24747"/>
                </a:solidFill>
                <a:latin typeface="Arial" panose="020B0604020202020204" pitchFamily="34" charset="0"/>
              </a:rPr>
              <a:t>”</a:t>
            </a:r>
            <a:r>
              <a:rPr lang="zh-CN" altLang="en-US" dirty="0">
                <a:solidFill>
                  <a:srgbClr val="E24747"/>
                </a:solidFill>
              </a:rPr>
              <a:t>号课程的学生成绩都增加了</a:t>
            </a:r>
            <a:r>
              <a:rPr lang="en-US" altLang="zh-CN" dirty="0">
                <a:solidFill>
                  <a:srgbClr val="E24747"/>
                </a:solidFill>
              </a:rPr>
              <a:t>5</a:t>
            </a:r>
            <a:r>
              <a:rPr lang="zh-CN" altLang="en-US" dirty="0">
                <a:solidFill>
                  <a:srgbClr val="E24747"/>
                </a:solidFill>
              </a:rPr>
              <a:t>分。</a:t>
            </a:r>
            <a:endParaRPr lang="zh-CN" altLang="en-US" dirty="0">
              <a:solidFill>
                <a:srgbClr val="E24747"/>
              </a:solidFill>
            </a:endParaRPr>
          </a:p>
        </p:txBody>
      </p:sp>
      <p:sp>
        <p:nvSpPr>
          <p:cNvPr id="4" name="日期占位符 4"/>
          <p:cNvSpPr>
            <a:spLocks noGrp="1"/>
          </p:cNvSpPr>
          <p:nvPr>
            <p:ph type="dt" sz="half" idx="10"/>
          </p:nvPr>
        </p:nvSpPr>
        <p:spPr/>
        <p:txBody>
          <a:bodyPr/>
          <a:lstStyle/>
          <a:p>
            <a:pPr>
              <a:defRPr/>
            </a:pPr>
            <a:fld id="{A1C14B22-095B-4F91-900A-AADCE056C6DE}" type="datetime1">
              <a:rPr lang="zh-CN" altLang="en-US"/>
            </a:fld>
            <a:endParaRPr lang="en-US" altLang="zh-CN"/>
          </a:p>
        </p:txBody>
      </p:sp>
      <p:sp>
        <p:nvSpPr>
          <p:cNvPr id="3072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1C4E96B-5150-418F-976B-8495F7A494CC}"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4"/>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(3) </a:t>
            </a:r>
            <a:endParaRPr lang="en-US" altLang="zh-CN" sz="2100" b="1"/>
          </a:p>
        </p:txBody>
      </p:sp>
      <p:sp>
        <p:nvSpPr>
          <p:cNvPr id="13316" name="Rectangle 2"/>
          <p:cNvSpPr>
            <a:spLocks noGrp="1" noChangeArrowheads="1"/>
          </p:cNvSpPr>
          <p:nvPr>
            <p:ph type="body" sz="half" idx="1"/>
          </p:nvPr>
        </p:nvSpPr>
        <p:spPr>
          <a:xfrm>
            <a:off x="944880" y="908051"/>
            <a:ext cx="10871200" cy="5256213"/>
          </a:xfrm>
        </p:spPr>
        <p:txBody>
          <a:bodyPr rtlCol="0">
            <a:normAutofit fontScale="55000" lnSpcReduction="20000"/>
          </a:bodyPr>
          <a:lstStyle/>
          <a:p>
            <a:pPr indent="0" fontAlgn="auto">
              <a:lnSpc>
                <a:spcPct val="150000"/>
              </a:lnSpc>
              <a:spcBef>
                <a:spcPts val="0"/>
              </a:spcBef>
              <a:buNone/>
              <a:defRPr/>
            </a:pPr>
            <a:r>
              <a:rPr lang="zh-CN" altLang="en-US" dirty="0">
                <a:solidFill>
                  <a:srgbClr val="006600"/>
                </a:solidFill>
              </a:rPr>
              <a:t>例</a:t>
            </a:r>
            <a:r>
              <a:rPr lang="en-US" altLang="zh-CN" dirty="0">
                <a:solidFill>
                  <a:srgbClr val="006600"/>
                </a:solidFill>
              </a:rPr>
              <a:t> </a:t>
            </a:r>
            <a:r>
              <a:rPr lang="en-US" altLang="zh-CN" dirty="0"/>
              <a:t> </a:t>
            </a:r>
            <a:r>
              <a:rPr lang="zh-CN" altLang="en-US" dirty="0"/>
              <a:t>在教学管理数据库中，将删除</a:t>
            </a:r>
            <a:r>
              <a:rPr lang="en-US" altLang="zh-CN" dirty="0"/>
              <a:t>SC</a:t>
            </a:r>
            <a:r>
              <a:rPr lang="zh-CN" altLang="en-US" dirty="0"/>
              <a:t>表的学号为</a:t>
            </a:r>
            <a:r>
              <a:rPr lang="zh-CN" altLang="en-US" dirty="0">
                <a:latin typeface="Arial" panose="020B0604020202020204" pitchFamily="34" charset="0"/>
              </a:rPr>
              <a:t>“</a:t>
            </a:r>
            <a:r>
              <a:rPr lang="en-US" altLang="zh-CN" dirty="0"/>
              <a:t>S9</a:t>
            </a:r>
            <a:r>
              <a:rPr lang="en-US" altLang="zh-CN" dirty="0">
                <a:latin typeface="Arial" panose="020B0604020202020204" pitchFamily="34" charset="0"/>
              </a:rPr>
              <a:t>”</a:t>
            </a:r>
            <a:r>
              <a:rPr lang="zh-CN" altLang="en-US" dirty="0"/>
              <a:t>的学生成绩和</a:t>
            </a:r>
            <a:r>
              <a:rPr lang="en-US" altLang="zh-CN" dirty="0"/>
              <a:t>S</a:t>
            </a:r>
            <a:r>
              <a:rPr lang="zh-CN" altLang="en-US" dirty="0"/>
              <a:t>表中学号为</a:t>
            </a:r>
            <a:r>
              <a:rPr lang="zh-CN" altLang="en-US" dirty="0">
                <a:latin typeface="Arial" panose="020B0604020202020204" pitchFamily="34" charset="0"/>
              </a:rPr>
              <a:t>“</a:t>
            </a:r>
            <a:r>
              <a:rPr lang="en-US" altLang="zh-CN" dirty="0"/>
              <a:t>S9</a:t>
            </a:r>
            <a:r>
              <a:rPr lang="en-US" altLang="zh-CN" dirty="0">
                <a:latin typeface="Arial" panose="020B0604020202020204" pitchFamily="34" charset="0"/>
              </a:rPr>
              <a:t>”</a:t>
            </a:r>
            <a:r>
              <a:rPr lang="zh-CN" altLang="en-US" dirty="0"/>
              <a:t>的学生记录定义为一个事务。执行该事务，并提交。</a:t>
            </a:r>
            <a:endParaRPr lang="zh-CN" altLang="en-US" dirty="0"/>
          </a:p>
          <a:p>
            <a:pPr>
              <a:buNone/>
              <a:defRPr/>
            </a:pPr>
            <a:r>
              <a:rPr lang="en-US" altLang="zh-CN" dirty="0"/>
              <a:t>USE JXGL</a:t>
            </a:r>
            <a:endParaRPr lang="en-US" altLang="zh-CN" dirty="0"/>
          </a:p>
          <a:p>
            <a:pPr>
              <a:buNone/>
              <a:defRPr/>
            </a:pPr>
            <a:r>
              <a:rPr lang="en-US" altLang="zh-CN" dirty="0"/>
              <a:t>GO</a:t>
            </a:r>
            <a:endParaRPr lang="en-US" altLang="zh-CN" dirty="0"/>
          </a:p>
          <a:p>
            <a:pPr>
              <a:buNone/>
              <a:defRPr/>
            </a:pPr>
            <a:r>
              <a:rPr lang="en-US" altLang="zh-CN" dirty="0"/>
              <a:t>DECLARE @</a:t>
            </a:r>
            <a:r>
              <a:rPr lang="en-US" altLang="zh-CN" dirty="0" err="1"/>
              <a:t>TranName</a:t>
            </a:r>
            <a:r>
              <a:rPr lang="en-US" altLang="zh-CN" dirty="0"/>
              <a:t> VARCHAR(20)</a:t>
            </a:r>
            <a:endParaRPr lang="en-US" altLang="zh-CN" dirty="0"/>
          </a:p>
          <a:p>
            <a:pPr>
              <a:buNone/>
              <a:defRPr/>
            </a:pPr>
            <a:r>
              <a:rPr lang="en-US" altLang="zh-CN" dirty="0"/>
              <a:t>SELECT @</a:t>
            </a:r>
            <a:r>
              <a:rPr lang="en-US" altLang="zh-CN" dirty="0" err="1"/>
              <a:t>TranName</a:t>
            </a:r>
            <a:r>
              <a:rPr lang="en-US" altLang="zh-CN" dirty="0"/>
              <a:t>='</a:t>
            </a:r>
            <a:r>
              <a:rPr lang="en-US" altLang="zh-CN" dirty="0" err="1"/>
              <a:t>Del_Grade</a:t>
            </a:r>
            <a:r>
              <a:rPr lang="en-US" altLang="zh-CN" dirty="0"/>
              <a:t>'</a:t>
            </a:r>
            <a:endParaRPr lang="en-US" altLang="zh-CN" dirty="0"/>
          </a:p>
          <a:p>
            <a:pPr>
              <a:buNone/>
              <a:defRPr/>
            </a:pPr>
            <a:r>
              <a:rPr lang="en-US" altLang="zh-CN" b="1" dirty="0">
                <a:solidFill>
                  <a:srgbClr val="0070C0"/>
                </a:solidFill>
              </a:rPr>
              <a:t>BEGIN TRAN </a:t>
            </a:r>
            <a:r>
              <a:rPr lang="en-US" altLang="zh-CN" dirty="0"/>
              <a:t>@</a:t>
            </a:r>
            <a:r>
              <a:rPr lang="en-US" altLang="zh-CN" dirty="0" err="1"/>
              <a:t>TranName</a:t>
            </a:r>
            <a:endParaRPr lang="en-US" altLang="zh-CN" dirty="0"/>
          </a:p>
          <a:p>
            <a:pPr>
              <a:buNone/>
              <a:defRPr/>
            </a:pPr>
            <a:r>
              <a:rPr lang="en-US" altLang="zh-CN" dirty="0"/>
              <a:t>      DELETE from SC WHERE SNO='S9'</a:t>
            </a:r>
            <a:endParaRPr lang="en-US" altLang="zh-CN" dirty="0"/>
          </a:p>
          <a:p>
            <a:pPr>
              <a:buNone/>
              <a:defRPr/>
            </a:pPr>
            <a:r>
              <a:rPr lang="en-US" altLang="zh-CN" dirty="0"/>
              <a:t>      DELETE from S WHERE SNO='S9'  </a:t>
            </a:r>
            <a:endParaRPr lang="en-US" altLang="zh-CN" dirty="0"/>
          </a:p>
          <a:p>
            <a:pPr>
              <a:buNone/>
              <a:defRPr/>
            </a:pPr>
            <a:r>
              <a:rPr lang="en-US" altLang="zh-CN" b="1" dirty="0">
                <a:solidFill>
                  <a:srgbClr val="0070C0"/>
                </a:solidFill>
              </a:rPr>
              <a:t>COMMIT TRAN  </a:t>
            </a:r>
            <a:r>
              <a:rPr lang="en-US" altLang="zh-CN" dirty="0"/>
              <a:t>@</a:t>
            </a:r>
            <a:r>
              <a:rPr lang="en-US" altLang="zh-CN" dirty="0" err="1"/>
              <a:t>TranName</a:t>
            </a:r>
            <a:r>
              <a:rPr lang="en-US" altLang="zh-CN" dirty="0"/>
              <a:t>  </a:t>
            </a:r>
            <a:endParaRPr lang="en-US" altLang="zh-CN" dirty="0"/>
          </a:p>
          <a:p>
            <a:pPr>
              <a:buNone/>
              <a:defRPr/>
            </a:pPr>
            <a:r>
              <a:rPr lang="en-US" altLang="zh-CN" dirty="0"/>
              <a:t>GO</a:t>
            </a:r>
            <a:endParaRPr lang="en-US" altLang="zh-CN" dirty="0"/>
          </a:p>
          <a:p>
            <a:pPr>
              <a:spcBef>
                <a:spcPct val="40000"/>
              </a:spcBef>
              <a:buNone/>
              <a:defRPr/>
            </a:pPr>
            <a:r>
              <a:rPr lang="zh-CN" altLang="en-US" dirty="0">
                <a:solidFill>
                  <a:srgbClr val="E24747"/>
                </a:solidFill>
              </a:rPr>
              <a:t>这是事务常常处理的情况，可以保证不同表中数据的一致性。</a:t>
            </a:r>
            <a:endParaRPr lang="zh-CN" altLang="en-US" dirty="0">
              <a:solidFill>
                <a:srgbClr val="E24747"/>
              </a:solidFill>
            </a:endParaRPr>
          </a:p>
        </p:txBody>
      </p:sp>
      <p:sp>
        <p:nvSpPr>
          <p:cNvPr id="4" name="日期占位符 4"/>
          <p:cNvSpPr>
            <a:spLocks noGrp="1"/>
          </p:cNvSpPr>
          <p:nvPr>
            <p:ph type="dt" sz="half" idx="10"/>
          </p:nvPr>
        </p:nvSpPr>
        <p:spPr/>
        <p:txBody>
          <a:bodyPr/>
          <a:lstStyle/>
          <a:p>
            <a:pPr>
              <a:defRPr/>
            </a:pPr>
            <a:fld id="{DF593138-467B-4A3B-AD13-4B22D3B0075B}" type="datetime1">
              <a:rPr lang="zh-CN" altLang="en-US"/>
            </a:fld>
            <a:endParaRPr lang="en-US" altLang="zh-CN"/>
          </a:p>
        </p:txBody>
      </p:sp>
      <p:sp>
        <p:nvSpPr>
          <p:cNvPr id="3174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0E0921F-2761-4345-92EF-7DDB10C7667A}"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(4) </a:t>
            </a:r>
            <a:endParaRPr lang="en-US" altLang="zh-CN" sz="2100" b="1"/>
          </a:p>
        </p:txBody>
      </p:sp>
      <p:sp>
        <p:nvSpPr>
          <p:cNvPr id="14341" name="Rectangle 2"/>
          <p:cNvSpPr>
            <a:spLocks noGrp="1" noChangeArrowheads="1"/>
          </p:cNvSpPr>
          <p:nvPr>
            <p:ph type="body" sz="half" idx="1"/>
          </p:nvPr>
        </p:nvSpPr>
        <p:spPr>
          <a:xfrm>
            <a:off x="457200" y="692150"/>
            <a:ext cx="11125200" cy="5256213"/>
          </a:xfrm>
        </p:spPr>
        <p:txBody>
          <a:bodyPr rtlCol="0">
            <a:normAutofit fontScale="95000"/>
          </a:bodyPr>
          <a:lstStyle/>
          <a:p>
            <a:pPr indent="457200" fontAlgn="auto">
              <a:lnSpc>
                <a:spcPct val="150000"/>
              </a:lnSpc>
              <a:buNone/>
              <a:defRPr/>
            </a:pPr>
            <a:r>
              <a:rPr lang="en-US" altLang="zh-CN" sz="2000" dirty="0">
                <a:solidFill>
                  <a:srgbClr val="E24747"/>
                </a:solidFill>
              </a:rPr>
              <a:t>(2) </a:t>
            </a:r>
            <a:r>
              <a:rPr lang="zh-CN" altLang="en-US" sz="2000" dirty="0">
                <a:solidFill>
                  <a:srgbClr val="E24747"/>
                </a:solidFill>
              </a:rPr>
              <a:t>隐式事务的启动和结束</a:t>
            </a:r>
            <a:endParaRPr lang="zh-CN" altLang="en-US" sz="2000" dirty="0">
              <a:solidFill>
                <a:srgbClr val="660066"/>
              </a:solidFill>
            </a:endParaRPr>
          </a:p>
          <a:p>
            <a:pPr indent="457200" fontAlgn="auto">
              <a:lnSpc>
                <a:spcPct val="150000"/>
              </a:lnSpc>
              <a:spcBef>
                <a:spcPct val="30000"/>
              </a:spcBef>
              <a:buNone/>
              <a:defRPr/>
            </a:pPr>
            <a:r>
              <a:rPr lang="zh-CN" altLang="en-US" sz="2000" dirty="0"/>
              <a:t>默认情况下，隐式事务是关闭的。使用隐式事务需要先将事务模式设置为隐式事务模式。不再使用隐式事务时，要退出该模式。</a:t>
            </a:r>
            <a:endParaRPr lang="zh-CN" altLang="en-US" sz="2000" dirty="0"/>
          </a:p>
          <a:p>
            <a:pPr indent="457200" fontAlgn="auto">
              <a:lnSpc>
                <a:spcPct val="150000"/>
              </a:lnSpc>
              <a:spcBef>
                <a:spcPct val="30000"/>
              </a:spcBef>
              <a:buNone/>
              <a:defRPr/>
            </a:pPr>
            <a:r>
              <a:rPr lang="zh-CN" altLang="en-US" sz="2000" dirty="0"/>
              <a:t>   </a:t>
            </a:r>
            <a:r>
              <a:rPr lang="zh-CN" altLang="en-US" sz="2000" dirty="0">
                <a:solidFill>
                  <a:srgbClr val="E24747"/>
                </a:solidFill>
              </a:rPr>
              <a:t> </a:t>
            </a:r>
            <a:r>
              <a:rPr lang="en-US" altLang="zh-CN" sz="2000" dirty="0">
                <a:solidFill>
                  <a:srgbClr val="E24747"/>
                </a:solidFill>
              </a:rPr>
              <a:t>SET IMPLICIT_TRANSACTIONS ON|OFF</a:t>
            </a:r>
            <a:endParaRPr lang="en-US" altLang="zh-CN" sz="2000" dirty="0">
              <a:solidFill>
                <a:srgbClr val="E24747"/>
              </a:solidFill>
            </a:endParaRPr>
          </a:p>
          <a:p>
            <a:pPr indent="457200" algn="just" fontAlgn="auto">
              <a:lnSpc>
                <a:spcPct val="150000"/>
              </a:lnSpc>
              <a:spcBef>
                <a:spcPct val="30000"/>
              </a:spcBef>
              <a:buNone/>
              <a:defRPr/>
            </a:pPr>
            <a:r>
              <a:rPr lang="zh-CN" altLang="en-US" sz="2000" dirty="0"/>
              <a:t>该语句的意义为：通过</a:t>
            </a:r>
            <a:r>
              <a:rPr lang="en-US" altLang="zh-CN" sz="2000" dirty="0"/>
              <a:t>T-SQL</a:t>
            </a:r>
            <a:r>
              <a:rPr lang="zh-CN" altLang="en-US" sz="2000" dirty="0"/>
              <a:t>的 </a:t>
            </a:r>
            <a:r>
              <a:rPr lang="en-US" altLang="zh-CN" sz="2000" dirty="0"/>
              <a:t>SET IMPLICIT_TRANSACTIONS ON </a:t>
            </a:r>
            <a:r>
              <a:rPr lang="zh-CN" altLang="en-US" sz="2000" dirty="0"/>
              <a:t>语句，将隐式事务模式设置为打开。</a:t>
            </a:r>
            <a:r>
              <a:rPr lang="zh-CN" altLang="en-US" sz="2000" b="1" dirty="0">
                <a:solidFill>
                  <a:srgbClr val="0070C0"/>
                </a:solidFill>
              </a:rPr>
              <a:t>下一个语句自动启动一个新事务。</a:t>
            </a:r>
            <a:r>
              <a:rPr lang="zh-CN" altLang="en-US" sz="2000" b="1" dirty="0">
                <a:solidFill>
                  <a:srgbClr val="FF0000"/>
                </a:solidFill>
              </a:rPr>
              <a:t>当该事务完成时，</a:t>
            </a:r>
            <a:r>
              <a:rPr lang="zh-CN" altLang="en-US" sz="2000" b="1" dirty="0">
                <a:solidFill>
                  <a:srgbClr val="0070C0"/>
                </a:solidFill>
              </a:rPr>
              <a:t>再下一个 </a:t>
            </a:r>
            <a:r>
              <a:rPr lang="en-US" altLang="zh-CN" sz="2000" b="1" dirty="0">
                <a:solidFill>
                  <a:srgbClr val="0070C0"/>
                </a:solidFill>
              </a:rPr>
              <a:t>T-SQL </a:t>
            </a:r>
            <a:r>
              <a:rPr lang="zh-CN" altLang="en-US" sz="2000" b="1" dirty="0">
                <a:solidFill>
                  <a:srgbClr val="0070C0"/>
                </a:solidFill>
              </a:rPr>
              <a:t>语句又将启动一个新事务，直到连接执行</a:t>
            </a:r>
            <a:r>
              <a:rPr lang="en-US" altLang="zh-CN" sz="2000" b="1" dirty="0">
                <a:solidFill>
                  <a:srgbClr val="0070C0"/>
                </a:solidFill>
              </a:rPr>
              <a:t>SET IMPLICIT_TRANSACTIONS </a:t>
            </a:r>
            <a:r>
              <a:rPr lang="en-US" altLang="zh-CN" sz="2000" b="1" dirty="0">
                <a:solidFill>
                  <a:srgbClr val="FF0000"/>
                </a:solidFill>
              </a:rPr>
              <a:t>OFF</a:t>
            </a:r>
            <a:r>
              <a:rPr lang="zh-CN" altLang="en-US" sz="2000" b="1" dirty="0">
                <a:solidFill>
                  <a:srgbClr val="0070C0"/>
                </a:solidFill>
              </a:rPr>
              <a:t>，使连接恢复为自动提交事务的模式。</a:t>
            </a:r>
            <a:endParaRPr lang="zh-CN" altLang="en-US" sz="2000" b="1" dirty="0">
              <a:solidFill>
                <a:srgbClr val="0070C0"/>
              </a:solidFill>
            </a:endParaRPr>
          </a:p>
          <a:p>
            <a:pPr indent="457200" fontAlgn="auto">
              <a:lnSpc>
                <a:spcPct val="150000"/>
              </a:lnSpc>
              <a:spcBef>
                <a:spcPct val="30000"/>
              </a:spcBef>
              <a:buNone/>
              <a:defRPr/>
            </a:pPr>
            <a:endParaRPr lang="zh-CN" altLang="en-US" sz="2000" dirty="0"/>
          </a:p>
          <a:p>
            <a:pPr indent="457200" fontAlgn="auto">
              <a:lnSpc>
                <a:spcPct val="150000"/>
              </a:lnSpc>
              <a:spcBef>
                <a:spcPct val="30000"/>
              </a:spcBef>
              <a:buNone/>
              <a:defRPr/>
            </a:pPr>
            <a:endParaRPr lang="en-US" altLang="zh-CN" sz="2000" dirty="0"/>
          </a:p>
        </p:txBody>
      </p:sp>
      <p:graphicFrame>
        <p:nvGraphicFramePr>
          <p:cNvPr id="215143" name="Group 103"/>
          <p:cNvGraphicFramePr>
            <a:graphicFrameLocks noGrp="1"/>
          </p:cNvGraphicFramePr>
          <p:nvPr>
            <p:ph sz="half" idx="2"/>
          </p:nvPr>
        </p:nvGraphicFramePr>
        <p:xfrm>
          <a:off x="4224338" y="4076701"/>
          <a:ext cx="5688012" cy="2016125"/>
        </p:xfrm>
        <a:graphic>
          <a:graphicData uri="http://schemas.openxmlformats.org/drawingml/2006/table">
            <a:tbl>
              <a:tblPr/>
              <a:tblGrid>
                <a:gridCol w="1871662"/>
                <a:gridCol w="1296988"/>
                <a:gridCol w="2519362"/>
              </a:tblGrid>
              <a:tr h="4032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ALTER TABLE</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FETCH</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REVOKE</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GRANT</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SELECT</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TRUNCATE TABLE</a:t>
                      </a:r>
                      <a:endParaRPr kumimoji="0" lang="en-US" altLang="zh-CN" sz="1900" b="1" i="0" u="none" strike="noStrike" cap="none" normalizeH="0" baseline="0" dirty="0">
                        <a:ln>
                          <a:noFill/>
                        </a:ln>
                        <a:solidFill>
                          <a:srgbClr val="0070C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DROP</a:t>
                      </a:r>
                      <a:endParaRPr kumimoji="0" lang="en-US" altLang="zh-CN"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a:t>
                      </a:r>
                      <a:endParaRPr kumimoji="0" lang="en-US" altLang="zh-CN" sz="19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UPDATE</a:t>
                      </a:r>
                      <a:endParaRPr kumimoji="0" lang="en-US" altLang="zh-CN"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 name="日期占位符 4"/>
          <p:cNvSpPr>
            <a:spLocks noGrp="1"/>
          </p:cNvSpPr>
          <p:nvPr>
            <p:ph type="dt" sz="half" idx="10"/>
          </p:nvPr>
        </p:nvSpPr>
        <p:spPr/>
        <p:txBody>
          <a:bodyPr/>
          <a:lstStyle/>
          <a:p>
            <a:pPr>
              <a:defRPr/>
            </a:pPr>
            <a:fld id="{D8A7E0EE-1395-4E7F-9E59-B73D2B9FD70F}" type="datetime1">
              <a:rPr lang="zh-CN" altLang="en-US"/>
            </a:fld>
            <a:endParaRPr lang="en-US" altLang="zh-CN"/>
          </a:p>
        </p:txBody>
      </p:sp>
      <p:sp>
        <p:nvSpPr>
          <p:cNvPr id="3279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E6DA1FF-14CB-476E-A3CB-A220E1E417AD}" type="slidenum">
              <a:rPr lang="en-US" altLang="zh-CN" sz="1200">
                <a:solidFill>
                  <a:srgbClr val="898989"/>
                </a:solidFill>
                <a:latin typeface="Arial" panose="020B0604020202020204" pitchFamily="34" charset="0"/>
              </a:rPr>
            </a:fld>
            <a:r>
              <a:rPr lang="en-US" altLang="zh-CN" sz="1200" dirty="0">
                <a:solidFill>
                  <a:srgbClr val="898989"/>
                </a:solidFill>
                <a:latin typeface="Arial" panose="020B0604020202020204" pitchFamily="34" charset="0"/>
              </a:rPr>
              <a:t>/37</a:t>
            </a:r>
            <a:endParaRPr lang="en-US" altLang="zh-CN" sz="1200" dirty="0">
              <a:solidFill>
                <a:srgbClr val="898989"/>
              </a:solidFill>
              <a:latin typeface="Arial" panose="020B0604020202020204" pitchFamily="34" charset="0"/>
            </a:endParaRPr>
          </a:p>
        </p:txBody>
      </p:sp>
      <p:sp>
        <p:nvSpPr>
          <p:cNvPr id="32800" name="AutoShape 104"/>
          <p:cNvSpPr>
            <a:spLocks noChangeArrowheads="1"/>
          </p:cNvSpPr>
          <p:nvPr/>
        </p:nvSpPr>
        <p:spPr bwMode="auto">
          <a:xfrm>
            <a:off x="1090749" y="4973955"/>
            <a:ext cx="2222047" cy="795338"/>
          </a:xfrm>
          <a:prstGeom prst="wedgeRoundRectCallout">
            <a:avLst>
              <a:gd name="adj1" fmla="val 86273"/>
              <a:gd name="adj2" fmla="val 15704"/>
              <a:gd name="adj3" fmla="val 16667"/>
            </a:avLst>
          </a:prstGeom>
          <a:solidFill>
            <a:schemeClr val="accent2">
              <a:lumMod val="20000"/>
              <a:lumOff val="80000"/>
            </a:schemeClr>
          </a:solidFill>
          <a:ln w="19050">
            <a:solidFill>
              <a:schemeClr val="accent2">
                <a:lumMod val="40000"/>
                <a:lumOff val="60000"/>
              </a:schemeClr>
            </a:solidFill>
            <a:miter lim="800000"/>
          </a:ln>
          <a:effec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E24747"/>
                </a:solidFill>
                <a:latin typeface="Arial" panose="020B0604020202020204" pitchFamily="34" charset="0"/>
              </a:rPr>
              <a:t>可启动隐式事务的</a:t>
            </a:r>
            <a:r>
              <a:rPr lang="en-US" altLang="zh-CN" sz="1800" b="1">
                <a:solidFill>
                  <a:srgbClr val="E24747"/>
                </a:solidFill>
                <a:latin typeface="Arial" panose="020B0604020202020204" pitchFamily="34" charset="0"/>
              </a:rPr>
              <a:t>SQL</a:t>
            </a:r>
            <a:r>
              <a:rPr lang="zh-CN" altLang="en-US" sz="1800" b="1">
                <a:solidFill>
                  <a:srgbClr val="E24747"/>
                </a:solidFill>
                <a:latin typeface="Arial" panose="020B0604020202020204" pitchFamily="34" charset="0"/>
              </a:rPr>
              <a:t>语句 </a:t>
            </a:r>
            <a:endParaRPr lang="zh-CN" altLang="en-US" sz="1800" b="1">
              <a:solidFill>
                <a:srgbClr val="E24747"/>
              </a:solidFill>
              <a:latin typeface="Arial" panose="020B0604020202020204" pitchFamily="34" charset="0"/>
            </a:endParaRPr>
          </a:p>
        </p:txBody>
      </p:sp>
    </p:spTree>
  </p:cSld>
  <p:clrMapOvr>
    <a:masterClrMapping/>
  </p:clrMapOvr>
  <p:transition>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351089" y="-14288"/>
            <a:ext cx="7793037" cy="795338"/>
          </a:xfrm>
          <a:noFill/>
        </p:spPr>
        <p:txBody>
          <a:bodyPr/>
          <a:lstStyle/>
          <a:p>
            <a:r>
              <a:rPr lang="zh-CN" altLang="en-US" sz="2100" b="1"/>
              <a:t>管理事务 </a:t>
            </a:r>
            <a:r>
              <a:rPr lang="en-US" altLang="zh-CN" sz="2100" b="1"/>
              <a:t>(5) </a:t>
            </a:r>
            <a:endParaRPr lang="en-US" altLang="zh-CN" sz="2100" b="1"/>
          </a:p>
        </p:txBody>
      </p:sp>
      <p:sp>
        <p:nvSpPr>
          <p:cNvPr id="33795" name="Rectangle 2"/>
          <p:cNvSpPr>
            <a:spLocks noGrp="1" noChangeArrowheads="1"/>
          </p:cNvSpPr>
          <p:nvPr>
            <p:ph type="body" sz="half" idx="1"/>
          </p:nvPr>
        </p:nvSpPr>
        <p:spPr>
          <a:xfrm>
            <a:off x="1416051" y="800894"/>
            <a:ext cx="9992178" cy="5256212"/>
          </a:xfrm>
        </p:spPr>
        <p:txBody>
          <a:bodyPr/>
          <a:lstStyle/>
          <a:p>
            <a:pPr>
              <a:spcAft>
                <a:spcPct val="50000"/>
              </a:spcAft>
              <a:buFont typeface="Wingdings" panose="05000000000000000000" pitchFamily="2" charset="2"/>
              <a:buNone/>
            </a:pPr>
            <a:r>
              <a:rPr lang="zh-CN" altLang="en-US" sz="2200" dirty="0"/>
              <a:t>对于设置自动打开的隐式事务，只有当执行</a:t>
            </a:r>
            <a:r>
              <a:rPr lang="en-US" altLang="zh-CN" sz="2200" dirty="0"/>
              <a:t>COMMIT TRANSACTION</a:t>
            </a:r>
            <a:r>
              <a:rPr lang="zh-CN" altLang="en-US" sz="2200" dirty="0"/>
              <a:t>（提交）、</a:t>
            </a:r>
            <a:r>
              <a:rPr lang="en-US" altLang="zh-CN" sz="2200" dirty="0"/>
              <a:t>ROLLBACK TRANSACTION</a:t>
            </a:r>
            <a:r>
              <a:rPr lang="zh-CN" altLang="en-US" sz="2200" dirty="0"/>
              <a:t>（回滚）等语句时，当前事务才结束。</a:t>
            </a:r>
            <a:endParaRPr lang="zh-CN" altLang="en-US" sz="2200" dirty="0"/>
          </a:p>
          <a:p>
            <a:pPr>
              <a:spcAft>
                <a:spcPct val="50000"/>
              </a:spcAft>
              <a:buFont typeface="Wingdings" panose="05000000000000000000" pitchFamily="2" charset="2"/>
              <a:buNone/>
            </a:pPr>
            <a:r>
              <a:rPr lang="zh-CN" altLang="en-US" sz="2200" dirty="0">
                <a:solidFill>
                  <a:srgbClr val="E24747"/>
                </a:solidFill>
              </a:rPr>
              <a:t>注意：</a:t>
            </a:r>
            <a:r>
              <a:rPr lang="zh-CN" altLang="en-US" sz="2200" dirty="0"/>
              <a:t>在使用隐式事务时，不要忘记结束事务，即提交或回滚。</a:t>
            </a:r>
            <a:endParaRPr lang="zh-CN" altLang="en-US" sz="2200" dirty="0"/>
          </a:p>
          <a:p>
            <a:pPr>
              <a:spcAft>
                <a:spcPct val="50000"/>
              </a:spcAft>
              <a:buFont typeface="Wingdings" panose="05000000000000000000" pitchFamily="2" charset="2"/>
              <a:buNone/>
            </a:pPr>
            <a:r>
              <a:rPr lang="zh-CN" altLang="en-US" sz="2200" dirty="0">
                <a:solidFill>
                  <a:srgbClr val="006600"/>
                </a:solidFill>
              </a:rPr>
              <a:t>例</a:t>
            </a:r>
            <a:r>
              <a:rPr lang="en-US" altLang="zh-CN" sz="2200" dirty="0">
                <a:solidFill>
                  <a:srgbClr val="006600"/>
                </a:solidFill>
              </a:rPr>
              <a:t>  </a:t>
            </a:r>
            <a:r>
              <a:rPr lang="zh-CN" altLang="en-US" sz="2200" dirty="0"/>
              <a:t>在教学管理数据库中，分别使用显式事务和隐式事务向表</a:t>
            </a:r>
            <a:r>
              <a:rPr lang="en-US" altLang="zh-CN" sz="2200" dirty="0"/>
              <a:t>C</a:t>
            </a:r>
            <a:r>
              <a:rPr lang="zh-CN" altLang="en-US" sz="2200" dirty="0"/>
              <a:t>中插入</a:t>
            </a:r>
            <a:r>
              <a:rPr lang="en-US" altLang="zh-CN" sz="2200" dirty="0"/>
              <a:t>2</a:t>
            </a:r>
            <a:r>
              <a:rPr lang="zh-CN" altLang="en-US" sz="2200" dirty="0"/>
              <a:t>条记录。</a:t>
            </a:r>
            <a:endParaRPr lang="zh-CN" altLang="en-US" sz="2200" dirty="0"/>
          </a:p>
          <a:p>
            <a:pPr>
              <a:spcAft>
                <a:spcPct val="50000"/>
              </a:spcAft>
              <a:buFont typeface="Wingdings" panose="05000000000000000000" pitchFamily="2" charset="2"/>
              <a:buNone/>
            </a:pPr>
            <a:endParaRPr lang="zh-CN" altLang="en-US" sz="2200" dirty="0"/>
          </a:p>
          <a:p>
            <a:pPr>
              <a:spcAft>
                <a:spcPct val="50000"/>
              </a:spcAft>
              <a:buFont typeface="Wingdings" panose="05000000000000000000" pitchFamily="2" charset="2"/>
              <a:buNone/>
            </a:pPr>
            <a:endParaRPr lang="en-US" altLang="zh-CN" sz="2200" dirty="0"/>
          </a:p>
        </p:txBody>
      </p:sp>
      <p:sp>
        <p:nvSpPr>
          <p:cNvPr id="4" name="日期占位符 4"/>
          <p:cNvSpPr>
            <a:spLocks noGrp="1"/>
          </p:cNvSpPr>
          <p:nvPr>
            <p:ph type="dt" sz="half" idx="10"/>
          </p:nvPr>
        </p:nvSpPr>
        <p:spPr/>
        <p:txBody>
          <a:bodyPr/>
          <a:lstStyle/>
          <a:p>
            <a:pPr>
              <a:defRPr/>
            </a:pPr>
            <a:fld id="{E7DD127C-248A-4022-BECF-268D63BE22BF}" type="datetime1">
              <a:rPr lang="zh-CN" altLang="en-US"/>
            </a:fld>
            <a:endParaRPr lang="en-US" altLang="zh-CN"/>
          </a:p>
        </p:txBody>
      </p:sp>
      <p:sp>
        <p:nvSpPr>
          <p:cNvPr id="33797"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BA9B604-7853-4F79-8F94-DA1FC120F10C}"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6" name="Rectangle 2"/>
          <p:cNvSpPr txBox="1">
            <a:spLocks noChangeArrowheads="1"/>
          </p:cNvSpPr>
          <p:nvPr/>
        </p:nvSpPr>
        <p:spPr>
          <a:xfrm>
            <a:off x="1110343" y="2786743"/>
            <a:ext cx="10297885" cy="3521983"/>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10000"/>
              </a:lnSpc>
              <a:buFont typeface="Arial" panose="020B0604020202020204" pitchFamily="34" charset="0"/>
              <a:buNone/>
              <a:defRPr/>
            </a:pPr>
            <a:r>
              <a:rPr lang="en-US" altLang="zh-CN" sz="2000" b="1" dirty="0">
                <a:solidFill>
                  <a:srgbClr val="0070C0"/>
                </a:solidFill>
              </a:rPr>
              <a:t>--</a:t>
            </a:r>
            <a:r>
              <a:rPr lang="zh-CN" altLang="en-US" sz="2000" b="1" dirty="0">
                <a:solidFill>
                  <a:srgbClr val="0070C0"/>
                </a:solidFill>
              </a:rPr>
              <a:t>第</a:t>
            </a:r>
            <a:r>
              <a:rPr lang="en-US" altLang="zh-CN" sz="2000" b="1" dirty="0">
                <a:solidFill>
                  <a:srgbClr val="0070C0"/>
                </a:solidFill>
              </a:rPr>
              <a:t>1</a:t>
            </a:r>
            <a:r>
              <a:rPr lang="zh-CN" altLang="en-US" sz="2000" b="1" dirty="0">
                <a:solidFill>
                  <a:srgbClr val="0070C0"/>
                </a:solidFill>
              </a:rPr>
              <a:t>部分</a:t>
            </a:r>
            <a:endParaRPr lang="zh-CN" altLang="en-US" sz="2000" b="1" dirty="0">
              <a:solidFill>
                <a:srgbClr val="0070C0"/>
              </a:solidFill>
            </a:endParaRPr>
          </a:p>
          <a:p>
            <a:pPr>
              <a:lnSpc>
                <a:spcPct val="130000"/>
              </a:lnSpc>
              <a:buFont typeface="Arial" panose="020B0604020202020204" pitchFamily="34" charset="0"/>
              <a:buNone/>
              <a:defRPr/>
            </a:pPr>
            <a:r>
              <a:rPr lang="en-US" altLang="zh-CN" sz="2000" dirty="0"/>
              <a:t>USE JXGL</a:t>
            </a:r>
            <a:endParaRPr lang="en-US" altLang="zh-CN" sz="2000" dirty="0"/>
          </a:p>
          <a:p>
            <a:pPr>
              <a:lnSpc>
                <a:spcPct val="130000"/>
              </a:lnSpc>
              <a:buFont typeface="Arial" panose="020B0604020202020204" pitchFamily="34" charset="0"/>
              <a:buNone/>
              <a:defRPr/>
            </a:pPr>
            <a:r>
              <a:rPr lang="en-US" altLang="zh-CN" sz="2000" dirty="0"/>
              <a:t>GO</a:t>
            </a:r>
            <a:endParaRPr lang="en-US" altLang="zh-CN" sz="2000" dirty="0"/>
          </a:p>
          <a:p>
            <a:pPr>
              <a:lnSpc>
                <a:spcPct val="130000"/>
              </a:lnSpc>
              <a:buFont typeface="Arial" panose="020B0604020202020204" pitchFamily="34" charset="0"/>
              <a:buNone/>
              <a:defRPr/>
            </a:pPr>
            <a:r>
              <a:rPr lang="en-US" altLang="zh-CN" sz="2000" dirty="0"/>
              <a:t>SET </a:t>
            </a:r>
            <a:r>
              <a:rPr lang="en-US" altLang="zh-CN" sz="2000" b="1" dirty="0">
                <a:solidFill>
                  <a:srgbClr val="00B0F0"/>
                </a:solidFill>
              </a:rPr>
              <a:t>NOCOUNT </a:t>
            </a:r>
            <a:r>
              <a:rPr lang="en-US" altLang="zh-CN" sz="2000" dirty="0"/>
              <a:t>ON      --</a:t>
            </a:r>
            <a:r>
              <a:rPr lang="zh-CN" altLang="en-US" sz="2000" dirty="0"/>
              <a:t>不返回受</a:t>
            </a:r>
            <a:r>
              <a:rPr lang="en-US" altLang="zh-CN" sz="2000" dirty="0"/>
              <a:t>T-SQL </a:t>
            </a:r>
            <a:r>
              <a:rPr lang="zh-CN" altLang="en-US" sz="2000" dirty="0"/>
              <a:t>语句影响的行数信息</a:t>
            </a:r>
            <a:endParaRPr lang="zh-CN" altLang="en-US" sz="2000" dirty="0"/>
          </a:p>
          <a:p>
            <a:pPr>
              <a:lnSpc>
                <a:spcPct val="130000"/>
              </a:lnSpc>
              <a:buFont typeface="Arial" panose="020B0604020202020204" pitchFamily="34" charset="0"/>
              <a:buNone/>
              <a:defRPr/>
            </a:pPr>
            <a:r>
              <a:rPr lang="en-US" altLang="zh-CN" sz="2000" dirty="0"/>
              <a:t>SET </a:t>
            </a:r>
            <a:r>
              <a:rPr lang="en-US" altLang="zh-CN" sz="2000" b="1" dirty="0">
                <a:solidFill>
                  <a:srgbClr val="FF0000"/>
                </a:solidFill>
              </a:rPr>
              <a:t>IMPLICIT_TRANSACTIONS </a:t>
            </a:r>
            <a:r>
              <a:rPr lang="en-US" altLang="zh-CN" sz="2000" dirty="0"/>
              <a:t>OFF</a:t>
            </a:r>
            <a:endParaRPr lang="en-US" altLang="zh-CN" sz="2000" dirty="0"/>
          </a:p>
          <a:p>
            <a:pPr>
              <a:lnSpc>
                <a:spcPct val="130000"/>
              </a:lnSpc>
              <a:buFont typeface="Arial" panose="020B0604020202020204" pitchFamily="34" charset="0"/>
              <a:buNone/>
              <a:defRPr/>
            </a:pPr>
            <a:r>
              <a:rPr lang="en-US" altLang="zh-CN" sz="2000" dirty="0"/>
              <a:t>GO</a:t>
            </a:r>
            <a:endParaRPr lang="en-US" altLang="zh-CN" sz="2000" dirty="0"/>
          </a:p>
          <a:p>
            <a:pPr>
              <a:lnSpc>
                <a:spcPct val="130000"/>
              </a:lnSpc>
              <a:buFont typeface="Arial" panose="020B0604020202020204" pitchFamily="34" charset="0"/>
              <a:buNone/>
              <a:defRPr/>
            </a:pPr>
            <a:r>
              <a:rPr lang="en-US" altLang="zh-CN" sz="2000" dirty="0"/>
              <a:t>PRINT 'Tran count at start= '+CAST</a:t>
            </a:r>
            <a:r>
              <a:rPr lang="en-US" altLang="zh-CN" sz="2000" b="1" dirty="0">
                <a:solidFill>
                  <a:srgbClr val="0070C0"/>
                </a:solidFill>
              </a:rPr>
              <a:t>(@@TRANCOUNT </a:t>
            </a:r>
            <a:r>
              <a:rPr lang="en-US" altLang="zh-CN" sz="2000" dirty="0"/>
              <a:t>AS VARCHAR(10))</a:t>
            </a:r>
            <a:endParaRPr lang="en-US" altLang="zh-CN" sz="2000" dirty="0"/>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a:xfrm>
            <a:off x="2406650" y="0"/>
            <a:ext cx="7793038" cy="603250"/>
          </a:xfrm>
        </p:spPr>
        <p:txBody>
          <a:bodyPr rtlCol="0">
            <a:normAutofit fontScale="90000"/>
          </a:bodyPr>
          <a:lstStyle/>
          <a:p>
            <a:pPr>
              <a:defRPr/>
            </a:pPr>
            <a:r>
              <a:rPr lang="zh-CN" altLang="en-US" sz="2100" b="1" dirty="0"/>
              <a:t>管理事务 </a:t>
            </a:r>
            <a:r>
              <a:rPr lang="en-US" altLang="zh-CN" sz="2100" b="1" dirty="0"/>
              <a:t>(6)</a:t>
            </a:r>
            <a:r>
              <a:rPr lang="en-US" altLang="zh-CN" sz="3600" dirty="0"/>
              <a:t> </a:t>
            </a:r>
            <a:endParaRPr lang="en-US" altLang="zh-CN" sz="3600" dirty="0"/>
          </a:p>
        </p:txBody>
      </p:sp>
      <p:sp>
        <p:nvSpPr>
          <p:cNvPr id="16388" name="Rectangle 2"/>
          <p:cNvSpPr>
            <a:spLocks noGrp="1" noChangeArrowheads="1"/>
          </p:cNvSpPr>
          <p:nvPr>
            <p:ph type="body" sz="half" idx="1"/>
          </p:nvPr>
        </p:nvSpPr>
        <p:spPr>
          <a:xfrm>
            <a:off x="1088571" y="692151"/>
            <a:ext cx="10493829" cy="5616575"/>
          </a:xfrm>
        </p:spPr>
        <p:txBody>
          <a:bodyPr rtlCol="0">
            <a:normAutofit/>
          </a:bodyPr>
          <a:lstStyle/>
          <a:p>
            <a:pPr>
              <a:lnSpc>
                <a:spcPct val="130000"/>
              </a:lnSpc>
              <a:buNone/>
              <a:defRPr/>
            </a:pPr>
            <a:r>
              <a:rPr lang="en-US" altLang="zh-CN" sz="2000" b="1" dirty="0">
                <a:solidFill>
                  <a:srgbClr val="FF0000"/>
                </a:solidFill>
              </a:rPr>
              <a:t>BEGIN TRANSACTION</a:t>
            </a:r>
            <a:endParaRPr lang="en-US" altLang="zh-CN" sz="2000" b="1" dirty="0">
              <a:solidFill>
                <a:srgbClr val="FF0000"/>
              </a:solidFill>
            </a:endParaRPr>
          </a:p>
          <a:p>
            <a:pPr>
              <a:lnSpc>
                <a:spcPct val="130000"/>
              </a:lnSpc>
              <a:buNone/>
              <a:defRPr/>
            </a:pPr>
            <a:r>
              <a:rPr lang="en-US" altLang="zh-CN" sz="2000" dirty="0"/>
              <a:t>      INSERT INTO C</a:t>
            </a:r>
            <a:endParaRPr lang="en-US" altLang="zh-CN" sz="2000" dirty="0"/>
          </a:p>
          <a:p>
            <a:pPr>
              <a:lnSpc>
                <a:spcPct val="130000"/>
              </a:lnSpc>
              <a:buNone/>
              <a:defRPr/>
            </a:pPr>
            <a:r>
              <a:rPr lang="en-US" altLang="zh-CN" sz="2000" dirty="0"/>
              <a:t>       VALUES('C7','c#</a:t>
            </a:r>
            <a:r>
              <a:rPr lang="zh-CN" altLang="en-US" sz="2000" dirty="0"/>
              <a:t>程序设计教程</a:t>
            </a:r>
            <a:r>
              <a:rPr lang="en-US" altLang="zh-CN" sz="2000" dirty="0"/>
              <a:t>','CS','</a:t>
            </a:r>
            <a:r>
              <a:rPr lang="zh-CN" altLang="en-US" sz="2000" dirty="0"/>
              <a:t>王忠普</a:t>
            </a:r>
            <a:r>
              <a:rPr lang="en-US" altLang="zh-CN" sz="2000" dirty="0"/>
              <a:t>')</a:t>
            </a:r>
            <a:endParaRPr lang="en-US" altLang="zh-CN" sz="2000" dirty="0"/>
          </a:p>
          <a:p>
            <a:pPr>
              <a:lnSpc>
                <a:spcPct val="130000"/>
              </a:lnSpc>
              <a:buNone/>
              <a:defRPr/>
            </a:pPr>
            <a:r>
              <a:rPr lang="en-US" altLang="zh-CN" sz="2000" dirty="0"/>
              <a:t>PRINT 'Tran count at 1st= '+CAST(@@TRANCOUNT AS VARCHAR(10))</a:t>
            </a:r>
            <a:endParaRPr lang="en-US" altLang="zh-CN" sz="2000" dirty="0"/>
          </a:p>
          <a:p>
            <a:pPr>
              <a:lnSpc>
                <a:spcPct val="130000"/>
              </a:lnSpc>
              <a:buNone/>
              <a:defRPr/>
            </a:pPr>
            <a:r>
              <a:rPr lang="en-US" altLang="zh-CN" sz="2000" dirty="0"/>
              <a:t>     INSERT INTO C</a:t>
            </a:r>
            <a:endParaRPr lang="en-US" altLang="zh-CN" sz="2000" dirty="0"/>
          </a:p>
          <a:p>
            <a:pPr>
              <a:lnSpc>
                <a:spcPct val="130000"/>
              </a:lnSpc>
              <a:buNone/>
              <a:defRPr/>
            </a:pPr>
            <a:r>
              <a:rPr lang="en-US" altLang="zh-CN" sz="2000" dirty="0"/>
              <a:t>       VALUES('C8','WEB</a:t>
            </a:r>
            <a:r>
              <a:rPr lang="zh-CN" altLang="en-US" sz="2000" dirty="0"/>
              <a:t>程序设计基础</a:t>
            </a:r>
            <a:r>
              <a:rPr lang="en-US" altLang="zh-CN" sz="2000" dirty="0"/>
              <a:t>','CS','</a:t>
            </a:r>
            <a:r>
              <a:rPr lang="zh-CN" altLang="en-US" sz="2000" dirty="0"/>
              <a:t>张晓天</a:t>
            </a:r>
            <a:r>
              <a:rPr lang="en-US" altLang="zh-CN" sz="2000" dirty="0"/>
              <a:t>')</a:t>
            </a:r>
            <a:endParaRPr lang="en-US" altLang="zh-CN" sz="2000" dirty="0"/>
          </a:p>
          <a:p>
            <a:pPr>
              <a:lnSpc>
                <a:spcPct val="130000"/>
              </a:lnSpc>
              <a:buNone/>
              <a:defRPr/>
            </a:pPr>
            <a:r>
              <a:rPr lang="en-US" altLang="zh-CN" sz="2000" dirty="0"/>
              <a:t>PRINT 'Tran count at 2st= '+CAST(@@TRANCOUNT AS VARCHAR(10))</a:t>
            </a:r>
            <a:endParaRPr lang="en-US" altLang="zh-CN" sz="2000" dirty="0"/>
          </a:p>
          <a:p>
            <a:pPr>
              <a:lnSpc>
                <a:spcPct val="130000"/>
              </a:lnSpc>
              <a:buNone/>
              <a:defRPr/>
            </a:pPr>
            <a:r>
              <a:rPr lang="en-US" altLang="zh-CN" sz="2000" b="1" dirty="0">
                <a:solidFill>
                  <a:srgbClr val="FF0000"/>
                </a:solidFill>
              </a:rPr>
              <a:t>COMMIT TRANSACTION</a:t>
            </a:r>
            <a:endParaRPr lang="en-US" altLang="zh-CN" sz="2000" b="1" dirty="0">
              <a:solidFill>
                <a:srgbClr val="FF0000"/>
              </a:solidFill>
            </a:endParaRPr>
          </a:p>
          <a:p>
            <a:pPr>
              <a:lnSpc>
                <a:spcPct val="130000"/>
              </a:lnSpc>
              <a:buNone/>
              <a:defRPr/>
            </a:pPr>
            <a:r>
              <a:rPr lang="en-US" altLang="zh-CN" sz="2000" dirty="0"/>
              <a:t>GO</a:t>
            </a:r>
            <a:endParaRPr lang="en-US" altLang="zh-CN" sz="2000" dirty="0"/>
          </a:p>
        </p:txBody>
      </p:sp>
      <p:sp>
        <p:nvSpPr>
          <p:cNvPr id="5" name="日期占位符 4"/>
          <p:cNvSpPr>
            <a:spLocks noGrp="1"/>
          </p:cNvSpPr>
          <p:nvPr>
            <p:ph type="dt" sz="half" idx="10"/>
          </p:nvPr>
        </p:nvSpPr>
        <p:spPr/>
        <p:txBody>
          <a:bodyPr/>
          <a:lstStyle/>
          <a:p>
            <a:pPr>
              <a:defRPr/>
            </a:pPr>
            <a:fld id="{E4133F93-8247-4312-A2FB-4E3D5EB7AE17}" type="datetime1">
              <a:rPr lang="zh-CN" altLang="en-US"/>
            </a:fld>
            <a:endParaRPr lang="en-US" altLang="zh-CN"/>
          </a:p>
        </p:txBody>
      </p:sp>
      <p:sp>
        <p:nvSpPr>
          <p:cNvPr id="34821"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CFE5C42-F6DE-4F84-A138-D0FFE0A4C0DD}"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217092" name="AutoShape 4"/>
          <p:cNvSpPr>
            <a:spLocks noChangeArrowheads="1"/>
          </p:cNvSpPr>
          <p:nvPr/>
        </p:nvSpPr>
        <p:spPr bwMode="auto">
          <a:xfrm>
            <a:off x="2135188" y="4508500"/>
            <a:ext cx="8064500" cy="1728788"/>
          </a:xfrm>
          <a:prstGeom prst="horizontalScroll">
            <a:avLst>
              <a:gd name="adj" fmla="val 12500"/>
            </a:avLst>
          </a:prstGeom>
          <a:solidFill>
            <a:srgbClr val="CC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1800" b="1">
                <a:solidFill>
                  <a:srgbClr val="993300"/>
                </a:solidFill>
                <a:latin typeface="Arial" panose="020B0604020202020204" pitchFamily="34" charset="0"/>
              </a:rPr>
              <a:t>        </a:t>
            </a:r>
            <a:r>
              <a:rPr lang="zh-CN" altLang="en-US" sz="2200" b="1">
                <a:solidFill>
                  <a:srgbClr val="993300"/>
                </a:solidFill>
                <a:latin typeface="Arial" panose="020B0604020202020204" pitchFamily="34" charset="0"/>
              </a:rPr>
              <a:t>第</a:t>
            </a:r>
            <a:r>
              <a:rPr lang="en-US" altLang="zh-CN" sz="2200" b="1">
                <a:solidFill>
                  <a:srgbClr val="993300"/>
                </a:solidFill>
                <a:latin typeface="Arial" panose="020B0604020202020204" pitchFamily="34" charset="0"/>
              </a:rPr>
              <a:t>1</a:t>
            </a:r>
            <a:r>
              <a:rPr lang="zh-CN" altLang="en-US" sz="2200" b="1">
                <a:solidFill>
                  <a:srgbClr val="993300"/>
                </a:solidFill>
                <a:latin typeface="Arial" panose="020B0604020202020204" pitchFamily="34" charset="0"/>
              </a:rPr>
              <a:t>部分</a:t>
            </a:r>
            <a:r>
              <a:rPr lang="zh-CN" altLang="en-US" sz="2200" b="1">
                <a:solidFill>
                  <a:srgbClr val="006600"/>
                </a:solidFill>
                <a:latin typeface="Arial" panose="020B0604020202020204" pitchFamily="34" charset="0"/>
              </a:rPr>
              <a:t>是显式事务，使用</a:t>
            </a:r>
            <a:r>
              <a:rPr lang="en-US" altLang="zh-CN" sz="2200" b="1">
                <a:solidFill>
                  <a:srgbClr val="006600"/>
                </a:solidFill>
                <a:latin typeface="Arial" panose="020B0604020202020204" pitchFamily="34" charset="0"/>
              </a:rPr>
              <a:t>BEGIN TRANSACTION</a:t>
            </a:r>
            <a:r>
              <a:rPr lang="zh-CN" altLang="en-US" sz="2200" b="1">
                <a:solidFill>
                  <a:srgbClr val="006600"/>
                </a:solidFill>
                <a:latin typeface="Arial" panose="020B0604020202020204" pitchFamily="34" charset="0"/>
              </a:rPr>
              <a:t>定义显</a:t>
            </a:r>
            <a:endParaRPr lang="zh-CN" altLang="en-US" sz="2200" b="1">
              <a:solidFill>
                <a:srgbClr val="006600"/>
              </a:solidFill>
              <a:latin typeface="Arial" panose="020B0604020202020204" pitchFamily="34" charset="0"/>
            </a:endParaRPr>
          </a:p>
          <a:p>
            <a:pPr eaLnBrk="1" hangingPunct="1">
              <a:lnSpc>
                <a:spcPct val="120000"/>
              </a:lnSpc>
              <a:spcBef>
                <a:spcPct val="0"/>
              </a:spcBef>
              <a:buFontTx/>
              <a:buNone/>
            </a:pPr>
            <a:r>
              <a:rPr lang="zh-CN" altLang="en-US" sz="2200" b="1">
                <a:solidFill>
                  <a:srgbClr val="006600"/>
                </a:solidFill>
                <a:latin typeface="Arial" panose="020B0604020202020204" pitchFamily="34" charset="0"/>
              </a:rPr>
              <a:t>式事务，使用</a:t>
            </a:r>
            <a:r>
              <a:rPr lang="en-US" altLang="zh-CN" sz="2200" b="1">
                <a:solidFill>
                  <a:srgbClr val="006600"/>
                </a:solidFill>
                <a:latin typeface="Arial" panose="020B0604020202020204" pitchFamily="34" charset="0"/>
              </a:rPr>
              <a:t>COMMIT TRANSACTION</a:t>
            </a:r>
            <a:r>
              <a:rPr lang="zh-CN" altLang="en-US" sz="2200" b="1">
                <a:solidFill>
                  <a:srgbClr val="006600"/>
                </a:solidFill>
                <a:latin typeface="Arial" panose="020B0604020202020204" pitchFamily="34" charset="0"/>
              </a:rPr>
              <a:t>提交事务。</a:t>
            </a:r>
            <a:endParaRPr lang="zh-CN" altLang="en-US" sz="2200" b="1">
              <a:solidFill>
                <a:srgbClr val="006600"/>
              </a:solidFill>
              <a:latin typeface="Arial" panose="020B0604020202020204"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 calcmode="lin" valueType="num">
                                      <p:cBhvr>
                                        <p:cTn id="7" dur="1000" fill="hold"/>
                                        <p:tgtEl>
                                          <p:spTgt spid="217092"/>
                                        </p:tgtEl>
                                        <p:attrNameLst>
                                          <p:attrName>ppt_w</p:attrName>
                                        </p:attrNameLst>
                                      </p:cBhvr>
                                      <p:tavLst>
                                        <p:tav tm="0">
                                          <p:val>
                                            <p:strVal val="#ppt_w+.3"/>
                                          </p:val>
                                        </p:tav>
                                        <p:tav tm="100000">
                                          <p:val>
                                            <p:strVal val="#ppt_w"/>
                                          </p:val>
                                        </p:tav>
                                      </p:tavLst>
                                    </p:anim>
                                    <p:anim calcmode="lin" valueType="num">
                                      <p:cBhvr>
                                        <p:cTn id="8" dur="1000" fill="hold"/>
                                        <p:tgtEl>
                                          <p:spTgt spid="217092"/>
                                        </p:tgtEl>
                                        <p:attrNameLst>
                                          <p:attrName>ppt_h</p:attrName>
                                        </p:attrNameLst>
                                      </p:cBhvr>
                                      <p:tavLst>
                                        <p:tav tm="0">
                                          <p:val>
                                            <p:strVal val="#ppt_h"/>
                                          </p:val>
                                        </p:tav>
                                        <p:tav tm="100000">
                                          <p:val>
                                            <p:strVal val="#ppt_h"/>
                                          </p:val>
                                        </p:tav>
                                      </p:tavLst>
                                    </p:anim>
                                    <p:animEffect transition="in" filter="fade">
                                      <p:cBhvr>
                                        <p:cTn id="9" dur="10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a:xfrm>
            <a:off x="2271714" y="0"/>
            <a:ext cx="7793037" cy="679450"/>
          </a:xfrm>
          <a:noFill/>
        </p:spPr>
        <p:txBody>
          <a:bodyPr/>
          <a:lstStyle/>
          <a:p>
            <a:r>
              <a:rPr lang="zh-CN" altLang="en-US" sz="2100" b="1"/>
              <a:t>管理事务 </a:t>
            </a:r>
            <a:r>
              <a:rPr lang="en-US" altLang="zh-CN" sz="2100" b="1"/>
              <a:t>(7)</a:t>
            </a:r>
            <a:r>
              <a:rPr lang="en-US" altLang="zh-CN" sz="3600"/>
              <a:t> </a:t>
            </a:r>
            <a:endParaRPr lang="en-US" altLang="zh-CN" sz="3600"/>
          </a:p>
        </p:txBody>
      </p:sp>
      <p:sp>
        <p:nvSpPr>
          <p:cNvPr id="35843" name="Rectangle 2"/>
          <p:cNvSpPr>
            <a:spLocks noGrp="1" noChangeArrowheads="1"/>
          </p:cNvSpPr>
          <p:nvPr>
            <p:ph type="body" sz="half" idx="1"/>
          </p:nvPr>
        </p:nvSpPr>
        <p:spPr>
          <a:xfrm>
            <a:off x="568324" y="673100"/>
            <a:ext cx="11089141" cy="5805488"/>
          </a:xfrm>
        </p:spPr>
        <p:txBody>
          <a:bodyPr>
            <a:normAutofit/>
          </a:bodyPr>
          <a:lstStyle/>
          <a:p>
            <a:pPr>
              <a:buFont typeface="Wingdings" panose="05000000000000000000" pitchFamily="2" charset="2"/>
              <a:buNone/>
            </a:pPr>
            <a:r>
              <a:rPr lang="en-US" altLang="zh-CN" sz="1800" b="1" dirty="0">
                <a:solidFill>
                  <a:srgbClr val="0070C0"/>
                </a:solidFill>
              </a:rPr>
              <a:t>--</a:t>
            </a:r>
            <a:r>
              <a:rPr lang="zh-CN" altLang="en-US" sz="1800" b="1" dirty="0">
                <a:solidFill>
                  <a:srgbClr val="0070C0"/>
                </a:solidFill>
              </a:rPr>
              <a:t>第</a:t>
            </a:r>
            <a:r>
              <a:rPr lang="en-US" altLang="zh-CN" sz="1800" b="1" dirty="0">
                <a:solidFill>
                  <a:srgbClr val="0070C0"/>
                </a:solidFill>
              </a:rPr>
              <a:t>2</a:t>
            </a:r>
            <a:r>
              <a:rPr lang="zh-CN" altLang="en-US" sz="1800" b="1" dirty="0">
                <a:solidFill>
                  <a:srgbClr val="0070C0"/>
                </a:solidFill>
              </a:rPr>
              <a:t>部分</a:t>
            </a:r>
            <a:endParaRPr lang="zh-CN" altLang="en-US" sz="1800" b="1" dirty="0">
              <a:solidFill>
                <a:srgbClr val="0070C0"/>
              </a:solidFill>
            </a:endParaRPr>
          </a:p>
          <a:p>
            <a:pPr>
              <a:buFont typeface="Wingdings" panose="05000000000000000000" pitchFamily="2" charset="2"/>
              <a:buNone/>
            </a:pPr>
            <a:r>
              <a:rPr lang="en-US" altLang="zh-CN" sz="1800" dirty="0"/>
              <a:t>PRINT 'Setting IMPLICIT_TRANSACTIONS ON.'</a:t>
            </a:r>
            <a:endParaRPr lang="en-US" altLang="zh-CN" sz="1800" dirty="0"/>
          </a:p>
          <a:p>
            <a:pPr>
              <a:buFont typeface="Wingdings" panose="05000000000000000000" pitchFamily="2" charset="2"/>
              <a:buNone/>
            </a:pPr>
            <a:r>
              <a:rPr lang="en-US" altLang="zh-CN" sz="1800" b="1" dirty="0">
                <a:solidFill>
                  <a:srgbClr val="FF0000"/>
                </a:solidFill>
              </a:rPr>
              <a:t>SET IMPLICIT_TRANSACTIONS ON</a:t>
            </a:r>
            <a:endParaRPr lang="en-US" altLang="zh-CN" sz="1800" b="1" dirty="0">
              <a:solidFill>
                <a:srgbClr val="FF0000"/>
              </a:solidFill>
            </a:endParaRPr>
          </a:p>
          <a:p>
            <a:pPr>
              <a:buFont typeface="Wingdings" panose="05000000000000000000" pitchFamily="2" charset="2"/>
              <a:buNone/>
            </a:pPr>
            <a:r>
              <a:rPr lang="en-US" altLang="zh-CN" sz="1800" dirty="0"/>
              <a:t>PRINT 'Use implicit transaction.'</a:t>
            </a:r>
            <a:endParaRPr lang="en-US" altLang="zh-CN" sz="1800" dirty="0"/>
          </a:p>
          <a:p>
            <a:pPr>
              <a:buFont typeface="Wingdings" panose="05000000000000000000" pitchFamily="2" charset="2"/>
              <a:buNone/>
            </a:pPr>
            <a:r>
              <a:rPr lang="en-US" altLang="zh-CN" sz="1800" dirty="0">
                <a:solidFill>
                  <a:srgbClr val="006600"/>
                </a:solidFill>
              </a:rPr>
              <a:t>--</a:t>
            </a:r>
            <a:r>
              <a:rPr lang="zh-CN" altLang="en-US" sz="1800" dirty="0">
                <a:solidFill>
                  <a:srgbClr val="006600"/>
                </a:solidFill>
              </a:rPr>
              <a:t>此处不需要</a:t>
            </a:r>
            <a:r>
              <a:rPr lang="en-US" altLang="zh-CN" sz="1800" dirty="0">
                <a:solidFill>
                  <a:srgbClr val="006600"/>
                </a:solidFill>
              </a:rPr>
              <a:t>BEGIN TRAN</a:t>
            </a:r>
            <a:endParaRPr lang="en-US" altLang="zh-CN" sz="1800" dirty="0">
              <a:solidFill>
                <a:srgbClr val="006600"/>
              </a:solidFill>
            </a:endParaRPr>
          </a:p>
          <a:p>
            <a:pPr>
              <a:buFont typeface="Wingdings" panose="05000000000000000000" pitchFamily="2" charset="2"/>
              <a:buNone/>
            </a:pPr>
            <a:r>
              <a:rPr lang="en-US" altLang="zh-CN" sz="1800" b="1" dirty="0">
                <a:solidFill>
                  <a:srgbClr val="0070C0"/>
                </a:solidFill>
              </a:rPr>
              <a:t>INSERT INTO </a:t>
            </a:r>
            <a:r>
              <a:rPr lang="en-US" altLang="zh-CN" sz="1800" dirty="0"/>
              <a:t>C</a:t>
            </a:r>
            <a:endParaRPr lang="en-US" altLang="zh-CN" sz="1800" dirty="0"/>
          </a:p>
          <a:p>
            <a:pPr>
              <a:buFont typeface="Wingdings" panose="05000000000000000000" pitchFamily="2" charset="2"/>
              <a:buNone/>
            </a:pPr>
            <a:r>
              <a:rPr lang="en-US" altLang="zh-CN" sz="1800" dirty="0"/>
              <a:t>        VALUES('C9','</a:t>
            </a:r>
            <a:r>
              <a:rPr lang="zh-CN" altLang="en-US" sz="1800" dirty="0"/>
              <a:t>管理信息系统</a:t>
            </a:r>
            <a:r>
              <a:rPr lang="en-US" altLang="zh-CN" sz="1800" dirty="0"/>
              <a:t>','SI','</a:t>
            </a:r>
            <a:r>
              <a:rPr lang="zh-CN" altLang="en-US" sz="1800" dirty="0"/>
              <a:t>李玉虹</a:t>
            </a:r>
            <a:r>
              <a:rPr lang="en-US" altLang="zh-CN" sz="1800" dirty="0"/>
              <a:t>')</a:t>
            </a:r>
            <a:endParaRPr lang="en-US" altLang="zh-CN" sz="1800" dirty="0"/>
          </a:p>
          <a:p>
            <a:pPr>
              <a:buFont typeface="Wingdings" panose="05000000000000000000" pitchFamily="2" charset="2"/>
              <a:buNone/>
            </a:pPr>
            <a:r>
              <a:rPr lang="en-US" altLang="zh-CN" sz="1800" dirty="0"/>
              <a:t>PRINT 'Tran count in 1st implicit transaction= '+ CAST(@@TRANCOUNT AS VARCHAR(10))</a:t>
            </a:r>
            <a:endParaRPr lang="en-US" altLang="zh-CN" sz="1800" dirty="0"/>
          </a:p>
          <a:p>
            <a:pPr>
              <a:buFont typeface="Wingdings" panose="05000000000000000000" pitchFamily="2" charset="2"/>
              <a:buNone/>
            </a:pPr>
            <a:r>
              <a:rPr lang="en-US" altLang="zh-CN" sz="1800" dirty="0"/>
              <a:t>INSERT INTO C</a:t>
            </a:r>
            <a:endParaRPr lang="en-US" altLang="zh-CN" sz="1800" dirty="0"/>
          </a:p>
          <a:p>
            <a:pPr>
              <a:buFont typeface="Wingdings" panose="05000000000000000000" pitchFamily="2" charset="2"/>
              <a:buNone/>
            </a:pPr>
            <a:r>
              <a:rPr lang="en-US" altLang="zh-CN" sz="1800" dirty="0"/>
              <a:t>       VALUES('C10','</a:t>
            </a:r>
            <a:r>
              <a:rPr lang="zh-CN" altLang="en-US" sz="1800" dirty="0"/>
              <a:t>电子商务</a:t>
            </a:r>
            <a:r>
              <a:rPr lang="en-US" altLang="zh-CN" sz="1800" dirty="0"/>
              <a:t>','SI','</a:t>
            </a:r>
            <a:r>
              <a:rPr lang="zh-CN" altLang="en-US" sz="1800" dirty="0"/>
              <a:t>毛易欣</a:t>
            </a:r>
            <a:r>
              <a:rPr lang="en-US" altLang="zh-CN" sz="1800" dirty="0"/>
              <a:t>') </a:t>
            </a:r>
            <a:endParaRPr lang="en-US" altLang="zh-CN" sz="1800" dirty="0"/>
          </a:p>
          <a:p>
            <a:pPr>
              <a:buFont typeface="Wingdings" panose="05000000000000000000" pitchFamily="2" charset="2"/>
              <a:buNone/>
            </a:pPr>
            <a:r>
              <a:rPr lang="en-US" altLang="zh-CN" sz="1800" dirty="0"/>
              <a:t>PRINT 'Tran count in 2st implicit transaction= '+ CAST(@@TRANCOUNT AS VARCHAR(10))</a:t>
            </a:r>
            <a:endParaRPr lang="en-US" altLang="zh-CN" sz="1800" dirty="0"/>
          </a:p>
          <a:p>
            <a:pPr>
              <a:buFont typeface="Wingdings" panose="05000000000000000000" pitchFamily="2" charset="2"/>
              <a:buNone/>
            </a:pPr>
            <a:r>
              <a:rPr lang="en-US" altLang="zh-CN" sz="1800" dirty="0"/>
              <a:t>GO</a:t>
            </a:r>
            <a:endParaRPr lang="en-US" altLang="zh-CN" sz="1800" dirty="0"/>
          </a:p>
          <a:p>
            <a:pPr>
              <a:buFont typeface="Wingdings" panose="05000000000000000000" pitchFamily="2" charset="2"/>
              <a:buNone/>
            </a:pPr>
            <a:r>
              <a:rPr lang="en-US" altLang="zh-CN" sz="1800" b="1" dirty="0">
                <a:solidFill>
                  <a:srgbClr val="FF0000"/>
                </a:solidFill>
              </a:rPr>
              <a:t>COMMIT TRANSACTION</a:t>
            </a:r>
            <a:endParaRPr lang="en-US" altLang="zh-CN" sz="1800" b="1" dirty="0">
              <a:solidFill>
                <a:srgbClr val="FF0000"/>
              </a:solidFill>
            </a:endParaRPr>
          </a:p>
          <a:p>
            <a:pPr>
              <a:buFont typeface="Wingdings" panose="05000000000000000000" pitchFamily="2" charset="2"/>
              <a:buNone/>
            </a:pPr>
            <a:r>
              <a:rPr lang="en-US" altLang="zh-CN" sz="1800" dirty="0"/>
              <a:t>PRINT 'Tran count after implicit transaction= '+ CAST(@@TRANCOUNT AS VARCHAR(10))</a:t>
            </a:r>
            <a:endParaRPr lang="en-US" altLang="zh-CN" sz="1800" dirty="0"/>
          </a:p>
          <a:p>
            <a:pPr>
              <a:buFont typeface="Wingdings" panose="05000000000000000000" pitchFamily="2" charset="2"/>
              <a:buNone/>
            </a:pPr>
            <a:r>
              <a:rPr lang="en-US" altLang="zh-CN" sz="1800" dirty="0"/>
              <a:t>SET IMPLICIT_TRANSACTIONS OFF</a:t>
            </a:r>
            <a:endParaRPr lang="en-US" altLang="zh-CN" sz="1800" dirty="0"/>
          </a:p>
          <a:p>
            <a:pPr>
              <a:buFont typeface="Wingdings" panose="05000000000000000000" pitchFamily="2" charset="2"/>
              <a:buNone/>
            </a:pPr>
            <a:r>
              <a:rPr lang="en-US" altLang="zh-CN" sz="1800" dirty="0"/>
              <a:t>GO </a:t>
            </a:r>
            <a:endParaRPr lang="en-US" altLang="zh-CN" sz="1800" dirty="0"/>
          </a:p>
        </p:txBody>
      </p:sp>
      <p:sp>
        <p:nvSpPr>
          <p:cNvPr id="6" name="日期占位符 4"/>
          <p:cNvSpPr>
            <a:spLocks noGrp="1"/>
          </p:cNvSpPr>
          <p:nvPr>
            <p:ph type="dt" sz="half" idx="10"/>
          </p:nvPr>
        </p:nvSpPr>
        <p:spPr/>
        <p:txBody>
          <a:bodyPr/>
          <a:lstStyle/>
          <a:p>
            <a:pPr>
              <a:defRPr/>
            </a:pPr>
            <a:fld id="{1C7FECC1-8D33-4FE4-97C2-8E2DEE20A87D}" type="datetime1">
              <a:rPr lang="zh-CN" altLang="en-US"/>
            </a:fld>
            <a:endParaRPr lang="en-US" altLang="zh-CN"/>
          </a:p>
        </p:txBody>
      </p:sp>
      <p:sp>
        <p:nvSpPr>
          <p:cNvPr id="3584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CE03538-0E76-41F7-A7DF-9B733EB1C73D}"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pic>
        <p:nvPicPr>
          <p:cNvPr id="2181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7088" y="0"/>
            <a:ext cx="5014912" cy="305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7" name="AutoShape 5"/>
          <p:cNvSpPr>
            <a:spLocks noChangeArrowheads="1"/>
          </p:cNvSpPr>
          <p:nvPr/>
        </p:nvSpPr>
        <p:spPr bwMode="auto">
          <a:xfrm>
            <a:off x="4659085" y="5072743"/>
            <a:ext cx="7402285" cy="1883229"/>
          </a:xfrm>
          <a:prstGeom prst="horizontalScroll">
            <a:avLst>
              <a:gd name="adj" fmla="val 12500"/>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folHlink"/>
              </a:buClr>
              <a:buSzPct val="60000"/>
              <a:buFont typeface="Wingdings" panose="05000000000000000000" pitchFamily="2" charset="2"/>
              <a:buNone/>
            </a:pPr>
            <a:r>
              <a:rPr lang="en-US" altLang="zh-CN" sz="2000" b="1" dirty="0">
                <a:solidFill>
                  <a:srgbClr val="993300"/>
                </a:solidFill>
                <a:latin typeface="Arial" panose="020B0604020202020204" pitchFamily="34" charset="0"/>
              </a:rPr>
              <a:t>    </a:t>
            </a:r>
            <a:r>
              <a:rPr lang="zh-CN" altLang="en-US" sz="2000" b="1" dirty="0">
                <a:solidFill>
                  <a:srgbClr val="993300"/>
                </a:solidFill>
                <a:latin typeface="Arial" panose="020B0604020202020204" pitchFamily="34" charset="0"/>
              </a:rPr>
              <a:t>第</a:t>
            </a:r>
            <a:r>
              <a:rPr lang="en-US" altLang="zh-CN" sz="2000" b="1" dirty="0">
                <a:solidFill>
                  <a:srgbClr val="993300"/>
                </a:solidFill>
                <a:latin typeface="Arial" panose="020B0604020202020204" pitchFamily="34" charset="0"/>
              </a:rPr>
              <a:t>2</a:t>
            </a:r>
            <a:r>
              <a:rPr lang="zh-CN" altLang="en-US" sz="2000" b="1" dirty="0">
                <a:solidFill>
                  <a:srgbClr val="993300"/>
                </a:solidFill>
                <a:latin typeface="Arial" panose="020B0604020202020204" pitchFamily="34" charset="0"/>
              </a:rPr>
              <a:t>部分</a:t>
            </a:r>
            <a:r>
              <a:rPr lang="zh-CN" altLang="en-US" sz="2000" b="1" dirty="0">
                <a:solidFill>
                  <a:srgbClr val="006600"/>
                </a:solidFill>
                <a:latin typeface="Arial" panose="020B0604020202020204" pitchFamily="34" charset="0"/>
              </a:rPr>
              <a:t>是隐式事务，使用</a:t>
            </a:r>
            <a:r>
              <a:rPr lang="en-US" altLang="zh-CN" sz="2000" b="1" dirty="0">
                <a:solidFill>
                  <a:srgbClr val="006600"/>
                </a:solidFill>
                <a:latin typeface="Arial" panose="020B0604020202020204" pitchFamily="34" charset="0"/>
              </a:rPr>
              <a:t>SET IMPLICIT_TRANSACTION</a:t>
            </a:r>
            <a:endParaRPr lang="en-US" altLang="zh-CN" sz="2000" b="1" dirty="0">
              <a:solidFill>
                <a:srgbClr val="006600"/>
              </a:solidFill>
              <a:latin typeface="Arial" panose="020B0604020202020204" pitchFamily="34" charset="0"/>
            </a:endParaRPr>
          </a:p>
          <a:p>
            <a:pPr eaLnBrk="1" hangingPunct="1">
              <a:lnSpc>
                <a:spcPct val="120000"/>
              </a:lnSpc>
              <a:buClr>
                <a:schemeClr val="folHlink"/>
              </a:buClr>
              <a:buSzPct val="60000"/>
              <a:buFont typeface="Wingdings" panose="05000000000000000000" pitchFamily="2" charset="2"/>
              <a:buNone/>
            </a:pPr>
            <a:r>
              <a:rPr lang="en-US" altLang="zh-CN" sz="2000" b="1" dirty="0">
                <a:solidFill>
                  <a:srgbClr val="006600"/>
                </a:solidFill>
                <a:latin typeface="Arial" panose="020B0604020202020204" pitchFamily="34" charset="0"/>
              </a:rPr>
              <a:t> ON</a:t>
            </a:r>
            <a:r>
              <a:rPr lang="zh-CN" altLang="en-US" sz="2000" b="1" dirty="0">
                <a:solidFill>
                  <a:srgbClr val="006600"/>
                </a:solidFill>
                <a:latin typeface="Arial" panose="020B0604020202020204" pitchFamily="34" charset="0"/>
              </a:rPr>
              <a:t>设置为隐式事务模式。隐式事务不需要显示的启动事务语</a:t>
            </a:r>
            <a:endParaRPr lang="en-US" altLang="zh-CN" sz="2000" b="1" dirty="0">
              <a:solidFill>
                <a:srgbClr val="006600"/>
              </a:solidFill>
              <a:latin typeface="Arial" panose="020B0604020202020204" pitchFamily="34" charset="0"/>
            </a:endParaRPr>
          </a:p>
          <a:p>
            <a:pPr eaLnBrk="1" hangingPunct="1">
              <a:lnSpc>
                <a:spcPct val="120000"/>
              </a:lnSpc>
              <a:buClr>
                <a:schemeClr val="folHlink"/>
              </a:buClr>
              <a:buSzPct val="60000"/>
              <a:buFont typeface="Wingdings" panose="05000000000000000000" pitchFamily="2" charset="2"/>
              <a:buNone/>
            </a:pPr>
            <a:r>
              <a:rPr lang="zh-CN" altLang="en-US" sz="2000" b="1" dirty="0">
                <a:solidFill>
                  <a:srgbClr val="006600"/>
                </a:solidFill>
                <a:latin typeface="Arial" panose="020B0604020202020204" pitchFamily="34" charset="0"/>
              </a:rPr>
              <a:t>句，直接使用</a:t>
            </a:r>
            <a:r>
              <a:rPr lang="en-US" altLang="zh-CN" sz="2000" b="1" dirty="0">
                <a:solidFill>
                  <a:srgbClr val="006600"/>
                </a:solidFill>
                <a:latin typeface="Arial" panose="020B0604020202020204" pitchFamily="34" charset="0"/>
              </a:rPr>
              <a:t>INSERT</a:t>
            </a:r>
            <a:r>
              <a:rPr lang="zh-CN" altLang="en-US" sz="2000" b="1" dirty="0">
                <a:solidFill>
                  <a:srgbClr val="006600"/>
                </a:solidFill>
                <a:latin typeface="Arial" panose="020B0604020202020204" pitchFamily="34" charset="0"/>
              </a:rPr>
              <a:t>语句启动事务。</a:t>
            </a:r>
            <a:endParaRPr lang="zh-CN" altLang="en-US" sz="2000" b="1" dirty="0">
              <a:solidFill>
                <a:srgbClr val="006600"/>
              </a:solidFill>
              <a:latin typeface="Arial" panose="020B0604020202020204" pitchFamily="34" charset="0"/>
            </a:endParaRPr>
          </a:p>
          <a:p>
            <a:pPr eaLnBrk="1" hangingPunct="1">
              <a:spcBef>
                <a:spcPct val="0"/>
              </a:spcBef>
              <a:buFontTx/>
              <a:buNone/>
            </a:pPr>
            <a:endParaRPr lang="en-US" altLang="zh-CN" sz="2000" dirty="0">
              <a:latin typeface="Arial" panose="020B0604020202020204" pitchFamily="3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p:cTn id="7" dur="1000" fill="hold"/>
                                        <p:tgtEl>
                                          <p:spTgt spid="218117"/>
                                        </p:tgtEl>
                                        <p:attrNameLst>
                                          <p:attrName>ppt_w</p:attrName>
                                        </p:attrNameLst>
                                      </p:cBhvr>
                                      <p:tavLst>
                                        <p:tav tm="0">
                                          <p:val>
                                            <p:strVal val="#ppt_w*0.70"/>
                                          </p:val>
                                        </p:tav>
                                        <p:tav tm="100000">
                                          <p:val>
                                            <p:strVal val="#ppt_w"/>
                                          </p:val>
                                        </p:tav>
                                      </p:tavLst>
                                    </p:anim>
                                    <p:anim calcmode="lin" valueType="num">
                                      <p:cBhvr>
                                        <p:cTn id="8" dur="1000" fill="hold"/>
                                        <p:tgtEl>
                                          <p:spTgt spid="218117"/>
                                        </p:tgtEl>
                                        <p:attrNameLst>
                                          <p:attrName>ppt_h</p:attrName>
                                        </p:attrNameLst>
                                      </p:cBhvr>
                                      <p:tavLst>
                                        <p:tav tm="0">
                                          <p:val>
                                            <p:strVal val="#ppt_h"/>
                                          </p:val>
                                        </p:tav>
                                        <p:tav tm="100000">
                                          <p:val>
                                            <p:strVal val="#ppt_h"/>
                                          </p:val>
                                        </p:tav>
                                      </p:tavLst>
                                    </p:anim>
                                    <p:animEffect transition="in" filter="fade">
                                      <p:cBhvr>
                                        <p:cTn id="9" dur="1000"/>
                                        <p:tgtEl>
                                          <p:spTgt spid="218117"/>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18116"/>
                                        </p:tgtEl>
                                        <p:attrNameLst>
                                          <p:attrName>style.visibility</p:attrName>
                                        </p:attrNameLst>
                                      </p:cBhvr>
                                      <p:to>
                                        <p:strVal val="visible"/>
                                      </p:to>
                                    </p:set>
                                    <p:animEffect transition="in" filter="slide(fromBottom)">
                                      <p:cBhvr>
                                        <p:cTn id="14" dur="500"/>
                                        <p:tgtEl>
                                          <p:spTgt spid="218116"/>
                                        </p:tgtEl>
                                      </p:cBhvr>
                                    </p:animEffect>
                                  </p:childTnLst>
                                </p:cTn>
                              </p:par>
                              <p:par>
                                <p:cTn id="15" presetID="8" presetClass="exit" presetSubtype="16" fill="hold" grpId="1" nodeType="withEffect">
                                  <p:stCondLst>
                                    <p:cond delay="0"/>
                                  </p:stCondLst>
                                  <p:childTnLst>
                                    <p:animEffect transition="out" filter="diamond(in)">
                                      <p:cBhvr>
                                        <p:cTn id="16" dur="500"/>
                                        <p:tgtEl>
                                          <p:spTgt spid="218117"/>
                                        </p:tgtEl>
                                      </p:cBhvr>
                                    </p:animEffect>
                                    <p:set>
                                      <p:cBhvr>
                                        <p:cTn id="17" dur="1" fill="hold">
                                          <p:stCondLst>
                                            <p:cond delay="499"/>
                                          </p:stCondLst>
                                        </p:cTn>
                                        <p:tgtEl>
                                          <p:spTgt spid="218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P spid="2181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(8) </a:t>
            </a:r>
            <a:endParaRPr lang="en-US" altLang="zh-CN" sz="2100" b="1"/>
          </a:p>
        </p:txBody>
      </p:sp>
      <p:sp>
        <p:nvSpPr>
          <p:cNvPr id="18436" name="Rectangle 2"/>
          <p:cNvSpPr>
            <a:spLocks noGrp="1" noChangeArrowheads="1"/>
          </p:cNvSpPr>
          <p:nvPr>
            <p:ph type="body" sz="half" idx="1"/>
          </p:nvPr>
        </p:nvSpPr>
        <p:spPr>
          <a:xfrm>
            <a:off x="385650" y="620712"/>
            <a:ext cx="11092543" cy="5616575"/>
          </a:xfrm>
        </p:spPr>
        <p:txBody>
          <a:bodyPr rtlCol="0">
            <a:normAutofit/>
          </a:bodyPr>
          <a:lstStyle/>
          <a:p>
            <a:pPr indent="457200" algn="just" fontAlgn="auto">
              <a:lnSpc>
                <a:spcPct val="150000"/>
              </a:lnSpc>
              <a:spcBef>
                <a:spcPts val="0"/>
              </a:spcBef>
              <a:buNone/>
              <a:defRPr/>
            </a:pPr>
            <a:r>
              <a:rPr lang="zh-CN" altLang="en-US" sz="2400" dirty="0"/>
              <a:t>使用</a:t>
            </a:r>
            <a:r>
              <a:rPr lang="en-US" altLang="zh-CN" sz="2400" dirty="0">
                <a:solidFill>
                  <a:srgbClr val="006600"/>
                </a:solidFill>
              </a:rPr>
              <a:t>@@TRANCOUNT</a:t>
            </a:r>
            <a:r>
              <a:rPr lang="zh-CN" altLang="en-US" sz="2400" dirty="0"/>
              <a:t>函数来查看打开或关闭的事务的数量。</a:t>
            </a:r>
            <a:endParaRPr lang="zh-CN" altLang="en-US" sz="2400" dirty="0"/>
          </a:p>
          <a:p>
            <a:pPr indent="457200" algn="just" fontAlgn="auto">
              <a:lnSpc>
                <a:spcPct val="150000"/>
              </a:lnSpc>
              <a:spcBef>
                <a:spcPts val="0"/>
              </a:spcBef>
              <a:buNone/>
              <a:defRPr/>
            </a:pPr>
            <a:r>
              <a:rPr lang="zh-CN" altLang="en-US" sz="2400" dirty="0">
                <a:solidFill>
                  <a:srgbClr val="E24747"/>
                </a:solidFill>
              </a:rPr>
              <a:t>结果分析：</a:t>
            </a:r>
            <a:endParaRPr lang="zh-CN" altLang="en-US" sz="2400" dirty="0">
              <a:solidFill>
                <a:srgbClr val="993300"/>
              </a:solidFill>
            </a:endParaRPr>
          </a:p>
          <a:p>
            <a:pPr indent="457200" algn="just" fontAlgn="auto">
              <a:lnSpc>
                <a:spcPct val="150000"/>
              </a:lnSpc>
              <a:spcBef>
                <a:spcPts val="0"/>
              </a:spcBef>
              <a:buNone/>
              <a:defRPr/>
            </a:pPr>
            <a:r>
              <a:rPr lang="zh-CN" altLang="en-US" sz="2400" dirty="0"/>
              <a:t>执行第一个</a:t>
            </a:r>
            <a:r>
              <a:rPr lang="en-US" altLang="zh-CN" sz="2400" dirty="0"/>
              <a:t>INSERT</a:t>
            </a:r>
            <a:r>
              <a:rPr lang="zh-CN" altLang="en-US" sz="2400" dirty="0"/>
              <a:t>语句后，输出查看打开的事务，结果为</a:t>
            </a:r>
            <a:r>
              <a:rPr lang="en-US" altLang="zh-CN" sz="2400" dirty="0"/>
              <a:t>1</a:t>
            </a:r>
            <a:r>
              <a:rPr lang="zh-CN" altLang="en-US" sz="2400" dirty="0"/>
              <a:t>，说明了当前连接已经打开了一个事务。再执行第</a:t>
            </a:r>
            <a:r>
              <a:rPr lang="en-US" altLang="zh-CN" sz="2400" dirty="0"/>
              <a:t>2</a:t>
            </a:r>
            <a:r>
              <a:rPr lang="zh-CN" altLang="en-US" sz="2400" dirty="0"/>
              <a:t>个</a:t>
            </a:r>
            <a:r>
              <a:rPr lang="en-US" altLang="zh-CN" sz="2400" dirty="0"/>
              <a:t>INSERT</a:t>
            </a:r>
            <a:r>
              <a:rPr lang="zh-CN" altLang="en-US" sz="2400" dirty="0"/>
              <a:t>语句，再次检查</a:t>
            </a:r>
            <a:r>
              <a:rPr lang="en-US" altLang="zh-CN" sz="2400" dirty="0"/>
              <a:t>@@TRANCOUNT</a:t>
            </a:r>
            <a:r>
              <a:rPr lang="zh-CN" altLang="en-US" sz="2400" dirty="0"/>
              <a:t>函数，值仍然为</a:t>
            </a:r>
            <a:r>
              <a:rPr lang="en-US" altLang="zh-CN" sz="2400" dirty="0"/>
              <a:t>1</a:t>
            </a:r>
            <a:r>
              <a:rPr lang="zh-CN" altLang="en-US" sz="2400" dirty="0"/>
              <a:t>。这是因为</a:t>
            </a:r>
            <a:r>
              <a:rPr lang="en-US" altLang="zh-CN" sz="2400" dirty="0"/>
              <a:t>SQL Server</a:t>
            </a:r>
            <a:r>
              <a:rPr lang="zh-CN" altLang="en-US" sz="2400" dirty="0"/>
              <a:t>已经有一个打开的事务，所以没有再开始另一个新的事务。最后使用</a:t>
            </a:r>
            <a:r>
              <a:rPr lang="en-US" altLang="zh-CN" sz="2400" dirty="0"/>
              <a:t>COMMIT TRANSACTION</a:t>
            </a:r>
            <a:r>
              <a:rPr lang="zh-CN" altLang="en-US" sz="2400" dirty="0"/>
              <a:t>提交事务。再次检查</a:t>
            </a:r>
            <a:r>
              <a:rPr lang="en-US" altLang="zh-CN" sz="2400" dirty="0"/>
              <a:t>@@TRANCOUNT</a:t>
            </a:r>
            <a:r>
              <a:rPr lang="zh-CN" altLang="en-US" sz="2400" dirty="0"/>
              <a:t>函数的值为</a:t>
            </a:r>
            <a:r>
              <a:rPr lang="en-US" altLang="zh-CN" sz="2400" dirty="0"/>
              <a:t>0</a:t>
            </a:r>
            <a:r>
              <a:rPr lang="zh-CN" altLang="en-US" sz="2400" dirty="0"/>
              <a:t>，说明事务结束。</a:t>
            </a:r>
            <a:endParaRPr lang="zh-CN" altLang="en-US" sz="2400" dirty="0"/>
          </a:p>
          <a:p>
            <a:pPr indent="457200" algn="just" fontAlgn="auto">
              <a:lnSpc>
                <a:spcPct val="150000"/>
              </a:lnSpc>
              <a:spcBef>
                <a:spcPts val="0"/>
              </a:spcBef>
              <a:buNone/>
              <a:defRPr/>
            </a:pPr>
            <a:r>
              <a:rPr lang="zh-CN" altLang="en-US" sz="2400" dirty="0"/>
              <a:t>最后事务结束后，使用</a:t>
            </a:r>
            <a:r>
              <a:rPr lang="en-US" altLang="zh-CN" sz="2400" dirty="0"/>
              <a:t>SET IMPLICIT_TRANSACTIONS OFF</a:t>
            </a:r>
            <a:r>
              <a:rPr lang="zh-CN" altLang="en-US" sz="2400" dirty="0"/>
              <a:t>语句退出隐式事务模式。</a:t>
            </a:r>
            <a:endParaRPr lang="zh-CN" altLang="en-US" sz="2400" dirty="0"/>
          </a:p>
        </p:txBody>
      </p:sp>
      <p:sp>
        <p:nvSpPr>
          <p:cNvPr id="4" name="日期占位符 4"/>
          <p:cNvSpPr>
            <a:spLocks noGrp="1"/>
          </p:cNvSpPr>
          <p:nvPr>
            <p:ph type="dt" sz="half" idx="10"/>
          </p:nvPr>
        </p:nvSpPr>
        <p:spPr/>
        <p:txBody>
          <a:bodyPr/>
          <a:lstStyle/>
          <a:p>
            <a:pPr>
              <a:defRPr/>
            </a:pPr>
            <a:fld id="{B67402A5-07EE-4308-B693-4BBED630702C}" type="datetime1">
              <a:rPr lang="zh-CN" altLang="en-US"/>
            </a:fld>
            <a:endParaRPr lang="en-US" altLang="zh-CN"/>
          </a:p>
        </p:txBody>
      </p:sp>
      <p:sp>
        <p:nvSpPr>
          <p:cNvPr id="3686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8822E36-9C9C-4D35-A03A-40A188FB7814}"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2351089" y="-87313"/>
            <a:ext cx="7793037" cy="795338"/>
          </a:xfrm>
          <a:noFill/>
        </p:spPr>
        <p:txBody>
          <a:bodyPr/>
          <a:lstStyle/>
          <a:p>
            <a:r>
              <a:rPr lang="zh-CN" altLang="en-US" sz="2100" b="1"/>
              <a:t>管理事务 </a:t>
            </a:r>
            <a:r>
              <a:rPr lang="en-US" altLang="zh-CN" sz="2100" b="1"/>
              <a:t>(9) </a:t>
            </a:r>
            <a:endParaRPr lang="en-US" altLang="zh-CN" sz="2100" b="1"/>
          </a:p>
        </p:txBody>
      </p:sp>
      <p:sp>
        <p:nvSpPr>
          <p:cNvPr id="37891" name="Rectangle 2"/>
          <p:cNvSpPr>
            <a:spLocks noGrp="1" noChangeArrowheads="1"/>
          </p:cNvSpPr>
          <p:nvPr>
            <p:ph type="body" sz="half" idx="1"/>
          </p:nvPr>
        </p:nvSpPr>
        <p:spPr>
          <a:xfrm>
            <a:off x="609600" y="893764"/>
            <a:ext cx="10972800" cy="5256212"/>
          </a:xfrm>
        </p:spPr>
        <p:txBody>
          <a:bodyPr>
            <a:normAutofit/>
          </a:bodyPr>
          <a:lstStyle/>
          <a:p>
            <a:pPr algn="just">
              <a:spcAft>
                <a:spcPct val="20000"/>
              </a:spcAft>
              <a:buClr>
                <a:schemeClr val="hlink"/>
              </a:buClr>
              <a:buSzPct val="95000"/>
              <a:buFont typeface="Wingdings" panose="05000000000000000000" pitchFamily="2" charset="2"/>
              <a:buChar char="v"/>
            </a:pPr>
            <a:r>
              <a:rPr lang="zh-CN" altLang="en-US" sz="2400" dirty="0">
                <a:solidFill>
                  <a:srgbClr val="148BD4"/>
                </a:solidFill>
              </a:rPr>
              <a:t>事务的保存点</a:t>
            </a:r>
            <a:endParaRPr lang="zh-CN" altLang="en-US" sz="24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400" b="1" dirty="0"/>
              <a:t>为了提高事务的执行效率，或者为了方便程序的调试等操作，可以在事务的某一点处设置一个</a:t>
            </a:r>
            <a:r>
              <a:rPr lang="zh-CN" altLang="en-US" sz="2400" b="1" dirty="0">
                <a:solidFill>
                  <a:srgbClr val="0070C0"/>
                </a:solidFill>
              </a:rPr>
              <a:t>标记</a:t>
            </a:r>
            <a:r>
              <a:rPr lang="zh-CN" altLang="en-US" sz="2400" b="1" dirty="0"/>
              <a:t>，这样当使用</a:t>
            </a:r>
            <a:r>
              <a:rPr lang="zh-CN" altLang="en-US" sz="2400" b="1" dirty="0">
                <a:solidFill>
                  <a:srgbClr val="0070C0"/>
                </a:solidFill>
              </a:rPr>
              <a:t>回滚语句</a:t>
            </a:r>
            <a:r>
              <a:rPr lang="zh-CN" altLang="en-US" sz="2400" b="1" dirty="0"/>
              <a:t>时，可以不用回滚到事务的起始位置，而是回滚到标记所在的位置，称此标记为事务的保存点。</a:t>
            </a:r>
            <a:endParaRPr lang="zh-CN" altLang="en-US" sz="2400" dirty="0"/>
          </a:p>
          <a:p>
            <a:pPr indent="457200" algn="just" fontAlgn="auto">
              <a:lnSpc>
                <a:spcPct val="150000"/>
              </a:lnSpc>
              <a:spcBef>
                <a:spcPts val="0"/>
              </a:spcBef>
              <a:buFont typeface="Wingdings" panose="05000000000000000000" pitchFamily="2" charset="2"/>
              <a:buNone/>
            </a:pPr>
            <a:r>
              <a:rPr lang="zh-CN" altLang="en-US" sz="2400" dirty="0">
                <a:solidFill>
                  <a:srgbClr val="148BD4"/>
                </a:solidFill>
              </a:rPr>
              <a:t>保存点设置语句格式如下：</a:t>
            </a:r>
            <a:endParaRPr lang="zh-CN" altLang="en-US" sz="24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400" dirty="0">
                <a:solidFill>
                  <a:srgbClr val="006600"/>
                </a:solidFill>
              </a:rPr>
              <a:t>    </a:t>
            </a:r>
            <a:r>
              <a:rPr lang="en-US" altLang="zh-CN" sz="2400" dirty="0">
                <a:solidFill>
                  <a:srgbClr val="993300"/>
                </a:solidFill>
              </a:rPr>
              <a:t>SAVE TRAN|TRANSACTION</a:t>
            </a:r>
            <a:r>
              <a:rPr lang="en-US" altLang="zh-CN" sz="2400" dirty="0">
                <a:solidFill>
                  <a:srgbClr val="006600"/>
                </a:solidFill>
              </a:rPr>
              <a:t> &lt;</a:t>
            </a:r>
            <a:r>
              <a:rPr lang="zh-CN" altLang="en-US" sz="2400" dirty="0">
                <a:solidFill>
                  <a:srgbClr val="006600"/>
                </a:solidFill>
              </a:rPr>
              <a:t>保存点名</a:t>
            </a:r>
            <a:r>
              <a:rPr lang="en-US" altLang="zh-CN" sz="2400" dirty="0">
                <a:solidFill>
                  <a:srgbClr val="006600"/>
                </a:solidFill>
              </a:rPr>
              <a:t>&gt;|&lt;@</a:t>
            </a:r>
            <a:r>
              <a:rPr lang="zh-CN" altLang="en-US" sz="2400" dirty="0">
                <a:solidFill>
                  <a:srgbClr val="006600"/>
                </a:solidFill>
              </a:rPr>
              <a:t>保存点变量</a:t>
            </a:r>
            <a:r>
              <a:rPr lang="en-US" altLang="zh-CN" sz="2400" dirty="0">
                <a:solidFill>
                  <a:srgbClr val="006600"/>
                </a:solidFill>
              </a:rPr>
              <a:t>&gt;</a:t>
            </a:r>
            <a:endParaRPr lang="en-US" altLang="zh-CN" sz="2400" dirty="0">
              <a:solidFill>
                <a:srgbClr val="006600"/>
              </a:solidFill>
            </a:endParaRPr>
          </a:p>
          <a:p>
            <a:pPr indent="457200" algn="just" fontAlgn="auto">
              <a:lnSpc>
                <a:spcPct val="150000"/>
              </a:lnSpc>
              <a:spcBef>
                <a:spcPts val="0"/>
              </a:spcBef>
              <a:buFont typeface="Wingdings" panose="05000000000000000000" pitchFamily="2" charset="2"/>
              <a:buNone/>
            </a:pPr>
            <a:r>
              <a:rPr lang="zh-CN" altLang="en-US" sz="2400" dirty="0">
                <a:solidFill>
                  <a:srgbClr val="148BD4"/>
                </a:solidFill>
              </a:rPr>
              <a:t>保存点使用语句格式如下：</a:t>
            </a:r>
            <a:endParaRPr lang="zh-CN" altLang="en-US" sz="24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400" dirty="0">
                <a:solidFill>
                  <a:srgbClr val="006600"/>
                </a:solidFill>
              </a:rPr>
              <a:t>    </a:t>
            </a:r>
            <a:r>
              <a:rPr lang="en-US" altLang="zh-CN" sz="2400" dirty="0">
                <a:solidFill>
                  <a:srgbClr val="993300"/>
                </a:solidFill>
              </a:rPr>
              <a:t>ROLLBACK TRAN|TRANSACTION</a:t>
            </a:r>
            <a:r>
              <a:rPr lang="en-US" altLang="zh-CN" sz="2400" dirty="0">
                <a:solidFill>
                  <a:srgbClr val="006600"/>
                </a:solidFill>
              </a:rPr>
              <a:t> &lt;</a:t>
            </a:r>
            <a:r>
              <a:rPr lang="zh-CN" altLang="en-US" sz="2400" dirty="0">
                <a:solidFill>
                  <a:srgbClr val="006600"/>
                </a:solidFill>
              </a:rPr>
              <a:t>保存点名</a:t>
            </a:r>
            <a:r>
              <a:rPr lang="en-US" altLang="zh-CN" sz="2400" dirty="0">
                <a:solidFill>
                  <a:srgbClr val="006600"/>
                </a:solidFill>
              </a:rPr>
              <a:t>&gt;|&lt;@</a:t>
            </a:r>
            <a:r>
              <a:rPr lang="zh-CN" altLang="en-US" sz="2400" dirty="0">
                <a:solidFill>
                  <a:srgbClr val="006600"/>
                </a:solidFill>
              </a:rPr>
              <a:t>保存点变量</a:t>
            </a:r>
            <a:r>
              <a:rPr lang="en-US" altLang="zh-CN" sz="2400" dirty="0">
                <a:solidFill>
                  <a:srgbClr val="006600"/>
                </a:solidFill>
              </a:rPr>
              <a:t>&gt;</a:t>
            </a:r>
            <a:endParaRPr lang="en-US" altLang="zh-CN" sz="2400" dirty="0">
              <a:solidFill>
                <a:srgbClr val="006600"/>
              </a:solidFill>
            </a:endParaRPr>
          </a:p>
          <a:p>
            <a:pPr algn="just">
              <a:spcBef>
                <a:spcPct val="40000"/>
              </a:spcBef>
              <a:buFont typeface="Wingdings" panose="05000000000000000000" pitchFamily="2" charset="2"/>
              <a:buNone/>
            </a:pPr>
            <a:endParaRPr lang="en-US" altLang="zh-CN" sz="2400" dirty="0">
              <a:solidFill>
                <a:srgbClr val="006600"/>
              </a:solidFill>
            </a:endParaRPr>
          </a:p>
        </p:txBody>
      </p:sp>
      <p:sp>
        <p:nvSpPr>
          <p:cNvPr id="4" name="日期占位符 4"/>
          <p:cNvSpPr>
            <a:spLocks noGrp="1"/>
          </p:cNvSpPr>
          <p:nvPr>
            <p:ph type="dt" sz="half" idx="10"/>
          </p:nvPr>
        </p:nvSpPr>
        <p:spPr/>
        <p:txBody>
          <a:bodyPr/>
          <a:lstStyle/>
          <a:p>
            <a:pPr>
              <a:defRPr/>
            </a:pPr>
            <a:fld id="{DC33A9B6-8775-4652-9EA1-D7BC0DB7BCB5}" type="datetime1">
              <a:rPr lang="zh-CN" altLang="en-US"/>
            </a:fld>
            <a:endParaRPr lang="en-US" altLang="zh-CN" dirty="0"/>
          </a:p>
        </p:txBody>
      </p:sp>
      <p:sp>
        <p:nvSpPr>
          <p:cNvPr id="37893"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16F9A59-AED9-4209-BD00-6F72F4A0CA6E}"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3"/>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2424114" y="-90488"/>
            <a:ext cx="7793037" cy="795338"/>
          </a:xfrm>
          <a:noFill/>
        </p:spPr>
        <p:txBody>
          <a:bodyPr/>
          <a:lstStyle/>
          <a:p>
            <a:r>
              <a:rPr lang="zh-CN" altLang="en-US" sz="2100" b="1"/>
              <a:t>管理事务 </a:t>
            </a:r>
            <a:r>
              <a:rPr lang="en-US" altLang="zh-CN" sz="2100" b="1"/>
              <a:t>(10) </a:t>
            </a:r>
            <a:endParaRPr lang="en-US" altLang="zh-CN" sz="2100" b="1"/>
          </a:p>
        </p:txBody>
      </p:sp>
      <p:sp>
        <p:nvSpPr>
          <p:cNvPr id="20484" name="Rectangle 2"/>
          <p:cNvSpPr>
            <a:spLocks noGrp="1" noChangeArrowheads="1"/>
          </p:cNvSpPr>
          <p:nvPr>
            <p:ph type="body" sz="half" idx="1"/>
          </p:nvPr>
        </p:nvSpPr>
        <p:spPr>
          <a:xfrm>
            <a:off x="921317" y="704850"/>
            <a:ext cx="10798629" cy="5256213"/>
          </a:xfrm>
        </p:spPr>
        <p:txBody>
          <a:bodyPr rtlCol="0">
            <a:noAutofit/>
          </a:bodyPr>
          <a:lstStyle/>
          <a:p>
            <a:pPr>
              <a:lnSpc>
                <a:spcPct val="150000"/>
              </a:lnSpc>
              <a:buNone/>
              <a:defRPr/>
            </a:pPr>
            <a:r>
              <a:rPr lang="en-US" altLang="zh-CN" sz="2400" dirty="0">
                <a:solidFill>
                  <a:srgbClr val="006600"/>
                </a:solidFill>
              </a:rPr>
              <a:t> </a:t>
            </a:r>
            <a:r>
              <a:rPr lang="zh-CN" altLang="en-US" sz="2400" dirty="0">
                <a:solidFill>
                  <a:srgbClr val="006600"/>
                </a:solidFill>
              </a:rPr>
              <a:t>例</a:t>
            </a:r>
            <a:r>
              <a:rPr lang="en-US" altLang="zh-CN" sz="2400" dirty="0">
                <a:solidFill>
                  <a:srgbClr val="006600"/>
                </a:solidFill>
              </a:rPr>
              <a:t> </a:t>
            </a:r>
            <a:r>
              <a:rPr lang="en-US" altLang="zh-CN" sz="2400" dirty="0"/>
              <a:t> </a:t>
            </a:r>
            <a:r>
              <a:rPr lang="zh-CN" altLang="en-US" sz="2400" dirty="0"/>
              <a:t>定义一个事务，向教学管理数据库的</a:t>
            </a:r>
            <a:r>
              <a:rPr lang="en-US" altLang="zh-CN" sz="2400" dirty="0"/>
              <a:t>C</a:t>
            </a:r>
            <a:r>
              <a:rPr lang="zh-CN" altLang="en-US" sz="2400" dirty="0"/>
              <a:t>表中添加一条记录，并设置保存点。然后再删除该记录，并回滚到事务的保存点，提交事务。</a:t>
            </a:r>
            <a:endParaRPr lang="zh-CN" altLang="en-US" sz="2400" dirty="0"/>
          </a:p>
          <a:p>
            <a:pPr>
              <a:buNone/>
              <a:defRPr/>
            </a:pPr>
            <a:r>
              <a:rPr lang="en-US" altLang="zh-CN" sz="2000" dirty="0"/>
              <a:t>USE JXGL</a:t>
            </a:r>
            <a:endParaRPr lang="en-US" altLang="zh-CN" sz="2000" dirty="0"/>
          </a:p>
          <a:p>
            <a:pPr>
              <a:buNone/>
              <a:defRPr/>
            </a:pPr>
            <a:r>
              <a:rPr lang="en-US" altLang="zh-CN" sz="2000" dirty="0"/>
              <a:t>GO</a:t>
            </a:r>
            <a:endParaRPr lang="en-US" altLang="zh-CN" sz="2000" dirty="0"/>
          </a:p>
          <a:p>
            <a:pPr>
              <a:buNone/>
              <a:defRPr/>
            </a:pPr>
            <a:r>
              <a:rPr lang="en-US" altLang="zh-CN" sz="2000" dirty="0"/>
              <a:t>BEGIN TRAN</a:t>
            </a:r>
            <a:endParaRPr lang="en-US" altLang="zh-CN" sz="2000" dirty="0"/>
          </a:p>
          <a:p>
            <a:pPr>
              <a:buNone/>
              <a:defRPr/>
            </a:pPr>
            <a:r>
              <a:rPr lang="en-US" altLang="zh-CN" sz="2000" dirty="0"/>
              <a:t>      INSERT INTO C</a:t>
            </a:r>
            <a:endParaRPr lang="en-US" altLang="zh-CN" sz="2000" dirty="0"/>
          </a:p>
          <a:p>
            <a:pPr>
              <a:buNone/>
              <a:defRPr/>
            </a:pPr>
            <a:r>
              <a:rPr lang="en-US" altLang="zh-CN" sz="2000" dirty="0"/>
              <a:t>      VALUES('C11','</a:t>
            </a:r>
            <a:r>
              <a:rPr lang="zh-CN" altLang="en-US" sz="2000" dirty="0"/>
              <a:t>数学建模</a:t>
            </a:r>
            <a:r>
              <a:rPr lang="en-US" altLang="zh-CN" sz="2000" dirty="0"/>
              <a:t>','MA','</a:t>
            </a:r>
            <a:r>
              <a:rPr lang="zh-CN" altLang="en-US" sz="2000" dirty="0"/>
              <a:t>李守信</a:t>
            </a:r>
            <a:r>
              <a:rPr lang="en-US" altLang="zh-CN" sz="2000" dirty="0"/>
              <a:t>')</a:t>
            </a:r>
            <a:endParaRPr lang="en-US" altLang="zh-CN" sz="2000" dirty="0"/>
          </a:p>
          <a:p>
            <a:pPr>
              <a:buNone/>
              <a:defRPr/>
            </a:pPr>
            <a:r>
              <a:rPr lang="en-US" altLang="zh-CN" sz="2000" dirty="0"/>
              <a:t>      </a:t>
            </a:r>
            <a:r>
              <a:rPr lang="en-US" altLang="zh-CN" sz="2000" b="1" dirty="0">
                <a:solidFill>
                  <a:srgbClr val="0070C0"/>
                </a:solidFill>
              </a:rPr>
              <a:t>SAVE TRAN </a:t>
            </a:r>
            <a:r>
              <a:rPr lang="en-US" altLang="zh-CN" sz="2000" b="1" dirty="0" err="1">
                <a:solidFill>
                  <a:srgbClr val="0070C0"/>
                </a:solidFill>
              </a:rPr>
              <a:t>savepoint</a:t>
            </a:r>
            <a:endParaRPr lang="en-US" altLang="zh-CN" sz="2000" b="1" dirty="0">
              <a:solidFill>
                <a:srgbClr val="0070C0"/>
              </a:solidFill>
            </a:endParaRPr>
          </a:p>
          <a:p>
            <a:pPr>
              <a:buNone/>
              <a:defRPr/>
            </a:pPr>
            <a:r>
              <a:rPr lang="en-US" altLang="zh-CN" sz="2000" dirty="0"/>
              <a:t>      DELETE FROM C</a:t>
            </a:r>
            <a:endParaRPr lang="en-US" altLang="zh-CN" sz="2000" dirty="0"/>
          </a:p>
          <a:p>
            <a:pPr>
              <a:buNone/>
              <a:defRPr/>
            </a:pPr>
            <a:r>
              <a:rPr lang="en-US" altLang="zh-CN" sz="2000" dirty="0"/>
              <a:t>      WHERE CNO='C11'</a:t>
            </a:r>
            <a:endParaRPr lang="en-US" altLang="zh-CN" sz="2000" dirty="0"/>
          </a:p>
          <a:p>
            <a:pPr>
              <a:buNone/>
              <a:defRPr/>
            </a:pPr>
            <a:r>
              <a:rPr lang="en-US" altLang="zh-CN" sz="2000" dirty="0"/>
              <a:t>      </a:t>
            </a:r>
            <a:r>
              <a:rPr lang="en-US" altLang="zh-CN" sz="2000" b="1" dirty="0">
                <a:solidFill>
                  <a:srgbClr val="0070C0"/>
                </a:solidFill>
              </a:rPr>
              <a:t>ROLLBACK TRAN </a:t>
            </a:r>
            <a:r>
              <a:rPr lang="en-US" altLang="zh-CN" sz="2000" b="1" dirty="0" err="1">
                <a:solidFill>
                  <a:srgbClr val="0070C0"/>
                </a:solidFill>
              </a:rPr>
              <a:t>savepoint</a:t>
            </a:r>
            <a:endParaRPr lang="en-US" altLang="zh-CN" sz="2000" b="1" dirty="0">
              <a:solidFill>
                <a:srgbClr val="0070C0"/>
              </a:solidFill>
            </a:endParaRPr>
          </a:p>
          <a:p>
            <a:pPr>
              <a:buNone/>
              <a:defRPr/>
            </a:pPr>
            <a:r>
              <a:rPr lang="en-US" altLang="zh-CN" sz="2000" dirty="0"/>
              <a:t>COMMIT TRAN</a:t>
            </a:r>
            <a:endParaRPr lang="en-US" altLang="zh-CN" sz="2000" dirty="0"/>
          </a:p>
          <a:p>
            <a:pPr>
              <a:buNone/>
              <a:defRPr/>
            </a:pPr>
            <a:r>
              <a:rPr lang="en-US" altLang="zh-CN" sz="2000" dirty="0"/>
              <a:t>GO </a:t>
            </a:r>
            <a:endParaRPr lang="en-US" altLang="zh-CN" sz="2000" dirty="0"/>
          </a:p>
        </p:txBody>
      </p:sp>
      <p:sp>
        <p:nvSpPr>
          <p:cNvPr id="5" name="日期占位符 4"/>
          <p:cNvSpPr>
            <a:spLocks noGrp="1"/>
          </p:cNvSpPr>
          <p:nvPr>
            <p:ph type="dt" sz="half" idx="10"/>
          </p:nvPr>
        </p:nvSpPr>
        <p:spPr/>
        <p:txBody>
          <a:bodyPr/>
          <a:lstStyle/>
          <a:p>
            <a:pPr>
              <a:defRPr/>
            </a:pPr>
            <a:fld id="{A862814A-718C-4BC9-B554-41B546E2B87F}" type="datetime1">
              <a:rPr lang="zh-CN" altLang="en-US"/>
            </a:fld>
            <a:endParaRPr lang="en-US" altLang="zh-CN"/>
          </a:p>
        </p:txBody>
      </p:sp>
      <p:sp>
        <p:nvSpPr>
          <p:cNvPr id="38917"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764D2E9-0FBF-464F-A24A-6A1D4FAFAA3B}"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221188" name="AutoShape 4"/>
          <p:cNvSpPr>
            <a:spLocks noChangeArrowheads="1"/>
          </p:cNvSpPr>
          <p:nvPr/>
        </p:nvSpPr>
        <p:spPr bwMode="auto">
          <a:xfrm>
            <a:off x="7034666" y="3831092"/>
            <a:ext cx="3744912" cy="863600"/>
          </a:xfrm>
          <a:prstGeom prst="horizontalScroll">
            <a:avLst>
              <a:gd name="adj" fmla="val 12500"/>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0000CC"/>
                </a:solidFill>
                <a:latin typeface="Arial" panose="020B0604020202020204" pitchFamily="34" charset="0"/>
              </a:rPr>
              <a:t>结果：记录没有被删除。</a:t>
            </a:r>
            <a:endParaRPr lang="zh-CN" altLang="en-US" sz="2400" b="1">
              <a:solidFill>
                <a:srgbClr val="0000CC"/>
              </a:solidFill>
              <a:latin typeface="Arial" panose="020B0604020202020204" pitchFamily="34"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p:cTn id="7" dur="1000" fill="hold"/>
                                        <p:tgtEl>
                                          <p:spTgt spid="221188"/>
                                        </p:tgtEl>
                                        <p:attrNameLst>
                                          <p:attrName>ppt_w</p:attrName>
                                        </p:attrNameLst>
                                      </p:cBhvr>
                                      <p:tavLst>
                                        <p:tav tm="0">
                                          <p:val>
                                            <p:strVal val="#ppt_w*0.70"/>
                                          </p:val>
                                        </p:tav>
                                        <p:tav tm="100000">
                                          <p:val>
                                            <p:strVal val="#ppt_w"/>
                                          </p:val>
                                        </p:tav>
                                      </p:tavLst>
                                    </p:anim>
                                    <p:anim calcmode="lin" valueType="num">
                                      <p:cBhvr>
                                        <p:cTn id="8" dur="1000" fill="hold"/>
                                        <p:tgtEl>
                                          <p:spTgt spid="221188"/>
                                        </p:tgtEl>
                                        <p:attrNameLst>
                                          <p:attrName>ppt_h</p:attrName>
                                        </p:attrNameLst>
                                      </p:cBhvr>
                                      <p:tavLst>
                                        <p:tav tm="0">
                                          <p:val>
                                            <p:strVal val="#ppt_h"/>
                                          </p:val>
                                        </p:tav>
                                        <p:tav tm="100000">
                                          <p:val>
                                            <p:strVal val="#ppt_h"/>
                                          </p:val>
                                        </p:tav>
                                      </p:tavLst>
                                    </p:anim>
                                    <p:animEffect transition="in" filter="fade">
                                      <p:cBhvr>
                                        <p:cTn id="9" dur="10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(11) </a:t>
            </a:r>
            <a:endParaRPr lang="en-US" altLang="zh-CN" sz="2100" b="1"/>
          </a:p>
        </p:txBody>
      </p:sp>
      <p:sp>
        <p:nvSpPr>
          <p:cNvPr id="21508" name="Rectangle 2"/>
          <p:cNvSpPr>
            <a:spLocks noGrp="1" noChangeArrowheads="1"/>
          </p:cNvSpPr>
          <p:nvPr>
            <p:ph type="body" sz="half" idx="1"/>
          </p:nvPr>
        </p:nvSpPr>
        <p:spPr>
          <a:xfrm>
            <a:off x="609600" y="739776"/>
            <a:ext cx="11114314" cy="5616575"/>
          </a:xfrm>
        </p:spPr>
        <p:txBody>
          <a:bodyPr rtlCol="0">
            <a:normAutofit fontScale="97500"/>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1800" dirty="0">
                <a:solidFill>
                  <a:srgbClr val="148BD4"/>
                </a:solidFill>
              </a:rPr>
              <a:t>自动提交事务</a:t>
            </a:r>
            <a:endParaRPr lang="zh-CN" altLang="en-US" sz="1800" dirty="0">
              <a:solidFill>
                <a:srgbClr val="0000CC"/>
              </a:solidFill>
            </a:endParaRPr>
          </a:p>
          <a:p>
            <a:pPr indent="457200" fontAlgn="auto">
              <a:lnSpc>
                <a:spcPct val="150000"/>
              </a:lnSpc>
              <a:spcBef>
                <a:spcPts val="0"/>
              </a:spcBef>
              <a:buNone/>
              <a:defRPr/>
            </a:pPr>
            <a:r>
              <a:rPr lang="en-US" altLang="zh-CN" sz="1800" dirty="0"/>
              <a:t>T-SQL</a:t>
            </a:r>
            <a:r>
              <a:rPr lang="zh-CN" altLang="en-US" sz="1800" dirty="0"/>
              <a:t>连接在</a:t>
            </a:r>
            <a:r>
              <a:rPr lang="en-US" altLang="zh-CN" sz="1800" b="1" dirty="0">
                <a:solidFill>
                  <a:srgbClr val="0070C0"/>
                </a:solidFill>
              </a:rPr>
              <a:t>BEGIN TRAN</a:t>
            </a:r>
            <a:r>
              <a:rPr lang="zh-CN" altLang="en-US" sz="1800" b="1" dirty="0">
                <a:solidFill>
                  <a:srgbClr val="0070C0"/>
                </a:solidFill>
              </a:rPr>
              <a:t>语句启动显式事务</a:t>
            </a:r>
            <a:r>
              <a:rPr lang="zh-CN" altLang="en-US" sz="1800" dirty="0"/>
              <a:t>或</a:t>
            </a:r>
            <a:r>
              <a:rPr lang="zh-CN" altLang="en-US" sz="1800" b="1" dirty="0">
                <a:solidFill>
                  <a:schemeClr val="accent6">
                    <a:lumMod val="75000"/>
                  </a:schemeClr>
                </a:solidFill>
              </a:rPr>
              <a:t>隐式事务模式设置为打开</a:t>
            </a:r>
            <a:r>
              <a:rPr lang="zh-CN" altLang="en-US" sz="1800" dirty="0"/>
              <a:t>之前，都将以自动提交模式进行操作。</a:t>
            </a:r>
            <a:r>
              <a:rPr lang="zh-CN" altLang="en-US" sz="1800" b="1" dirty="0">
                <a:solidFill>
                  <a:srgbClr val="0070C0"/>
                </a:solidFill>
              </a:rPr>
              <a:t>当提交或回滚显式事务</a:t>
            </a:r>
            <a:r>
              <a:rPr lang="zh-CN" altLang="en-US" sz="1800" dirty="0"/>
              <a:t>，或者</a:t>
            </a:r>
            <a:r>
              <a:rPr lang="zh-CN" altLang="en-US" sz="1800" b="1" dirty="0">
                <a:solidFill>
                  <a:schemeClr val="accent6">
                    <a:lumMod val="75000"/>
                  </a:schemeClr>
                </a:solidFill>
              </a:rPr>
              <a:t>关闭隐式事务模式</a:t>
            </a:r>
            <a:r>
              <a:rPr lang="zh-CN" altLang="en-US" sz="1800" dirty="0"/>
              <a:t>时，将返回到自动提交模式。</a:t>
            </a:r>
            <a:endParaRPr lang="zh-CN" altLang="en-US" sz="1800" dirty="0"/>
          </a:p>
          <a:p>
            <a:pPr indent="457200" fontAlgn="auto">
              <a:lnSpc>
                <a:spcPct val="150000"/>
              </a:lnSpc>
              <a:spcBef>
                <a:spcPts val="0"/>
              </a:spcBef>
              <a:buNone/>
              <a:defRPr/>
            </a:pPr>
            <a:r>
              <a:rPr lang="zh-CN" altLang="en-US" sz="1800" dirty="0"/>
              <a:t> </a:t>
            </a:r>
            <a:r>
              <a:rPr lang="zh-CN" altLang="en-US" sz="1800" dirty="0">
                <a:solidFill>
                  <a:srgbClr val="006600"/>
                </a:solidFill>
              </a:rPr>
              <a:t>例</a:t>
            </a:r>
            <a:r>
              <a:rPr lang="en-US" altLang="zh-CN" sz="1800" dirty="0">
                <a:solidFill>
                  <a:srgbClr val="006600"/>
                </a:solidFill>
              </a:rPr>
              <a:t> </a:t>
            </a:r>
            <a:r>
              <a:rPr lang="en-US" altLang="zh-CN" sz="1800" dirty="0"/>
              <a:t> </a:t>
            </a:r>
            <a:r>
              <a:rPr lang="zh-CN" altLang="en-US" sz="1800" dirty="0"/>
              <a:t>比较自动提交事务发生运行错误和变异错误时的处理情况。</a:t>
            </a:r>
            <a:endParaRPr lang="zh-CN" altLang="en-US" sz="1800" dirty="0"/>
          </a:p>
          <a:p>
            <a:pPr indent="457200" fontAlgn="auto">
              <a:lnSpc>
                <a:spcPct val="150000"/>
              </a:lnSpc>
              <a:spcBef>
                <a:spcPts val="0"/>
              </a:spcBef>
              <a:buNone/>
              <a:defRPr/>
            </a:pPr>
            <a:r>
              <a:rPr lang="en-US" altLang="zh-CN" sz="1800" dirty="0">
                <a:solidFill>
                  <a:srgbClr val="E24747"/>
                </a:solidFill>
              </a:rPr>
              <a:t>--</a:t>
            </a:r>
            <a:r>
              <a:rPr lang="zh-CN" altLang="en-US" sz="1800" dirty="0">
                <a:solidFill>
                  <a:srgbClr val="E24747"/>
                </a:solidFill>
              </a:rPr>
              <a:t>发生编译错误的事务示例</a:t>
            </a:r>
            <a:endParaRPr lang="zh-CN" altLang="en-US" sz="1800" dirty="0">
              <a:solidFill>
                <a:srgbClr val="993300"/>
              </a:solidFill>
            </a:endParaRPr>
          </a:p>
          <a:p>
            <a:pPr indent="457200" fontAlgn="auto">
              <a:lnSpc>
                <a:spcPct val="150000"/>
              </a:lnSpc>
              <a:spcBef>
                <a:spcPts val="0"/>
              </a:spcBef>
              <a:buNone/>
              <a:defRPr/>
            </a:pPr>
            <a:r>
              <a:rPr lang="en-US" altLang="zh-CN" sz="1800" dirty="0"/>
              <a:t>USE JXGL</a:t>
            </a:r>
            <a:endParaRPr lang="en-US" altLang="zh-CN" sz="1800" dirty="0"/>
          </a:p>
          <a:p>
            <a:pPr indent="457200" fontAlgn="auto">
              <a:lnSpc>
                <a:spcPct val="150000"/>
              </a:lnSpc>
              <a:spcBef>
                <a:spcPts val="0"/>
              </a:spcBef>
              <a:buNone/>
              <a:defRPr/>
            </a:pPr>
            <a:r>
              <a:rPr lang="en-US" altLang="zh-CN" sz="1800" dirty="0"/>
              <a:t>GO</a:t>
            </a:r>
            <a:endParaRPr lang="en-US" altLang="zh-CN" sz="1800" dirty="0"/>
          </a:p>
          <a:p>
            <a:pPr indent="457200" fontAlgn="auto">
              <a:lnSpc>
                <a:spcPct val="150000"/>
              </a:lnSpc>
              <a:spcBef>
                <a:spcPts val="0"/>
              </a:spcBef>
              <a:buNone/>
              <a:defRPr/>
            </a:pPr>
            <a:r>
              <a:rPr lang="en-US" altLang="zh-CN" sz="1800" dirty="0"/>
              <a:t>INSERT INTO C VALUES('C21','</a:t>
            </a:r>
            <a:r>
              <a:rPr lang="zh-CN" altLang="en-US" sz="1800" dirty="0"/>
              <a:t>数理统计教程</a:t>
            </a:r>
            <a:r>
              <a:rPr lang="en-US" altLang="zh-CN" sz="1800" dirty="0"/>
              <a:t>','MA','</a:t>
            </a:r>
            <a:r>
              <a:rPr lang="zh-CN" altLang="en-US" sz="1800" dirty="0"/>
              <a:t>李守信</a:t>
            </a:r>
            <a:r>
              <a:rPr lang="en-US" altLang="zh-CN" sz="1800" dirty="0"/>
              <a:t>')</a:t>
            </a:r>
            <a:endParaRPr lang="en-US" altLang="zh-CN" sz="1800" dirty="0"/>
          </a:p>
          <a:p>
            <a:pPr indent="457200" fontAlgn="auto">
              <a:lnSpc>
                <a:spcPct val="150000"/>
              </a:lnSpc>
              <a:spcBef>
                <a:spcPts val="0"/>
              </a:spcBef>
              <a:buNone/>
              <a:defRPr/>
            </a:pPr>
            <a:r>
              <a:rPr lang="en-US" altLang="zh-CN" sz="1800" dirty="0"/>
              <a:t>INSERT INTO C VALUES('C22','</a:t>
            </a:r>
            <a:r>
              <a:rPr lang="zh-CN" altLang="en-US" sz="1800" dirty="0"/>
              <a:t>数理统计教程</a:t>
            </a:r>
            <a:r>
              <a:rPr lang="en-US" altLang="zh-CN" sz="1800" dirty="0"/>
              <a:t>','MA','</a:t>
            </a:r>
            <a:r>
              <a:rPr lang="zh-CN" altLang="en-US" sz="1800" dirty="0"/>
              <a:t>李守信</a:t>
            </a:r>
            <a:r>
              <a:rPr lang="en-US" altLang="zh-CN" sz="1800" dirty="0"/>
              <a:t>')</a:t>
            </a:r>
            <a:endParaRPr lang="en-US" altLang="zh-CN" sz="1800" dirty="0"/>
          </a:p>
          <a:p>
            <a:pPr indent="457200" fontAlgn="auto">
              <a:lnSpc>
                <a:spcPct val="150000"/>
              </a:lnSpc>
              <a:spcBef>
                <a:spcPts val="0"/>
              </a:spcBef>
              <a:buNone/>
              <a:defRPr/>
            </a:pPr>
            <a:r>
              <a:rPr lang="en-US" altLang="zh-CN" sz="1800" dirty="0">
                <a:solidFill>
                  <a:srgbClr val="006600"/>
                </a:solidFill>
              </a:rPr>
              <a:t>--</a:t>
            </a:r>
            <a:r>
              <a:rPr lang="zh-CN" altLang="en-US" sz="1800" dirty="0">
                <a:solidFill>
                  <a:srgbClr val="006600"/>
                </a:solidFill>
              </a:rPr>
              <a:t>语法错误</a:t>
            </a:r>
            <a:endParaRPr lang="zh-CN" altLang="en-US" sz="1800" dirty="0">
              <a:solidFill>
                <a:srgbClr val="006600"/>
              </a:solidFill>
            </a:endParaRPr>
          </a:p>
          <a:p>
            <a:pPr indent="457200" fontAlgn="auto">
              <a:lnSpc>
                <a:spcPct val="150000"/>
              </a:lnSpc>
              <a:spcBef>
                <a:spcPts val="0"/>
              </a:spcBef>
              <a:buNone/>
              <a:defRPr/>
            </a:pPr>
            <a:r>
              <a:rPr lang="en-US" altLang="zh-CN" sz="1800" dirty="0"/>
              <a:t>INSERT INTO C </a:t>
            </a:r>
            <a:r>
              <a:rPr lang="en-US" altLang="zh-CN" sz="1800" dirty="0">
                <a:solidFill>
                  <a:srgbClr val="ED13A4"/>
                </a:solidFill>
              </a:rPr>
              <a:t>VALUSE</a:t>
            </a:r>
            <a:r>
              <a:rPr lang="en-US" altLang="zh-CN" sz="1800" dirty="0"/>
              <a:t>('C23','</a:t>
            </a:r>
            <a:r>
              <a:rPr lang="zh-CN" altLang="en-US" sz="1800" dirty="0"/>
              <a:t>数理统计教程</a:t>
            </a:r>
            <a:r>
              <a:rPr lang="en-US" altLang="zh-CN" sz="1800" dirty="0"/>
              <a:t>','MA','</a:t>
            </a:r>
            <a:r>
              <a:rPr lang="zh-CN" altLang="en-US" sz="1800" dirty="0"/>
              <a:t>李守信</a:t>
            </a:r>
            <a:r>
              <a:rPr lang="en-US" altLang="zh-CN" sz="1800" dirty="0"/>
              <a:t>')</a:t>
            </a:r>
            <a:endParaRPr lang="en-US" altLang="zh-CN" sz="1800" dirty="0"/>
          </a:p>
          <a:p>
            <a:pPr indent="457200" fontAlgn="auto">
              <a:lnSpc>
                <a:spcPct val="150000"/>
              </a:lnSpc>
              <a:spcBef>
                <a:spcPts val="0"/>
              </a:spcBef>
              <a:buNone/>
              <a:defRPr/>
            </a:pPr>
            <a:r>
              <a:rPr lang="en-US" altLang="zh-CN" sz="1800" dirty="0"/>
              <a:t>SELECT * FROM C</a:t>
            </a:r>
            <a:endParaRPr lang="en-US" altLang="zh-CN" sz="1800" dirty="0"/>
          </a:p>
          <a:p>
            <a:pPr indent="457200" fontAlgn="auto">
              <a:lnSpc>
                <a:spcPct val="150000"/>
              </a:lnSpc>
              <a:spcBef>
                <a:spcPts val="0"/>
              </a:spcBef>
              <a:buNone/>
              <a:defRPr/>
            </a:pPr>
            <a:r>
              <a:rPr lang="en-US" altLang="zh-CN" sz="1800" dirty="0"/>
              <a:t>GO</a:t>
            </a:r>
            <a:endParaRPr lang="en-US" altLang="zh-CN" sz="1800" dirty="0"/>
          </a:p>
        </p:txBody>
      </p:sp>
      <p:sp>
        <p:nvSpPr>
          <p:cNvPr id="4" name="日期占位符 4"/>
          <p:cNvSpPr>
            <a:spLocks noGrp="1"/>
          </p:cNvSpPr>
          <p:nvPr>
            <p:ph type="dt" sz="half" idx="10"/>
          </p:nvPr>
        </p:nvSpPr>
        <p:spPr/>
        <p:txBody>
          <a:bodyPr/>
          <a:lstStyle/>
          <a:p>
            <a:pPr>
              <a:defRPr/>
            </a:pPr>
            <a:fld id="{4035ECAE-08FE-471F-9621-D7160F2BCF6B}" type="datetime1">
              <a:rPr lang="zh-CN" altLang="en-US"/>
            </a:fld>
            <a:endParaRPr lang="en-US" altLang="zh-CN"/>
          </a:p>
        </p:txBody>
      </p:sp>
      <p:sp>
        <p:nvSpPr>
          <p:cNvPr id="39941"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1498287-F6E4-4CA7-B6B0-AA5AC4312EFA}"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22860" y="3407410"/>
            <a:ext cx="12146915"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spcBef>
                <a:spcPts val="100"/>
              </a:spcBef>
              <a:defRPr/>
            </a:pPr>
            <a:r>
              <a:rPr lang="en-US" altLang="zh-CN" sz="2400" b="1" dirty="0">
                <a:solidFill>
                  <a:schemeClr val="bg1"/>
                </a:solidFill>
                <a:latin typeface="Arial" panose="020B0604020202020204" pitchFamily="34" charset="0"/>
                <a:cs typeface="Arial" panose="020B0604020202020204" pitchFamily="34" charset="0"/>
              </a:rPr>
              <a:t>			</a:t>
            </a:r>
            <a:endParaRPr lang="zh-CN" altLang="en-US" sz="2400" dirty="0">
              <a:latin typeface="Arial" panose="020B0604020202020204" pitchFamily="34" charset="0"/>
              <a:cs typeface="Arial" panose="020B0604020202020204" pitchFamily="34" charset="0"/>
            </a:endParaRPr>
          </a:p>
          <a:p>
            <a:pPr>
              <a:lnSpc>
                <a:spcPct val="150000"/>
              </a:lnSpc>
              <a:spcBef>
                <a:spcPts val="100"/>
              </a:spcBef>
              <a:defRPr/>
            </a:pPr>
            <a:endParaRPr lang="en-US" dirty="0">
              <a:solidFill>
                <a:srgbClr val="F4726E"/>
              </a:solidFill>
            </a:endParaRPr>
          </a:p>
        </p:txBody>
      </p:sp>
      <p:sp>
        <p:nvSpPr>
          <p:cNvPr id="22531" name="TextBox 6"/>
          <p:cNvSpPr txBox="1">
            <a:spLocks noChangeArrowheads="1"/>
          </p:cNvSpPr>
          <p:nvPr/>
        </p:nvSpPr>
        <p:spPr bwMode="auto">
          <a:xfrm>
            <a:off x="4991100" y="1600201"/>
            <a:ext cx="2209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500">
                <a:solidFill>
                  <a:srgbClr val="F47264"/>
                </a:solidFill>
                <a:latin typeface="Georgia" panose="02040502050405020303" pitchFamily="18" charset="0"/>
                <a:ea typeface="Roboto Bk"/>
                <a:cs typeface="Roboto Bk"/>
              </a:rPr>
              <a:t>9.1 </a:t>
            </a:r>
            <a:r>
              <a:rPr lang="zh-CN" altLang="en-US" sz="4500">
                <a:solidFill>
                  <a:srgbClr val="F47264"/>
                </a:solidFill>
                <a:latin typeface="Georgia" panose="02040502050405020303" pitchFamily="18" charset="0"/>
                <a:ea typeface="Roboto Bk"/>
                <a:cs typeface="Roboto Bk"/>
              </a:rPr>
              <a:t>事务</a:t>
            </a:r>
            <a:endParaRPr lang="en-US" altLang="zh-CN" sz="4500">
              <a:solidFill>
                <a:srgbClr val="F47264"/>
              </a:solidFill>
              <a:latin typeface="Georgia" panose="02040502050405020303" pitchFamily="18" charset="0"/>
              <a:ea typeface="Roboto Bk"/>
              <a:cs typeface="Roboto Bk"/>
            </a:endParaRPr>
          </a:p>
        </p:txBody>
      </p:sp>
      <p:sp>
        <p:nvSpPr>
          <p:cNvPr id="22532" name="TextBox 7"/>
          <p:cNvSpPr txBox="1">
            <a:spLocks noChangeArrowheads="1"/>
          </p:cNvSpPr>
          <p:nvPr/>
        </p:nvSpPr>
        <p:spPr bwMode="auto">
          <a:xfrm>
            <a:off x="10112375" y="6273801"/>
            <a:ext cx="255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000">
                <a:solidFill>
                  <a:schemeClr val="bg1"/>
                </a:solidFill>
                <a:latin typeface="Arial" panose="020B0604020202020204" pitchFamily="34" charset="0"/>
              </a:rPr>
              <a:t>7</a:t>
            </a:r>
            <a:endParaRPr lang="en-US" altLang="zh-CN" sz="1000">
              <a:solidFill>
                <a:schemeClr val="bg1"/>
              </a:solidFill>
              <a:latin typeface="Arial" panose="020B0604020202020204" pitchFamily="34" charset="0"/>
            </a:endParaRPr>
          </a:p>
        </p:txBody>
      </p:sp>
      <p:sp>
        <p:nvSpPr>
          <p:cNvPr id="5" name="矩形 4"/>
          <p:cNvSpPr/>
          <p:nvPr/>
        </p:nvSpPr>
        <p:spPr>
          <a:xfrm>
            <a:off x="4717806" y="3511501"/>
            <a:ext cx="4572000" cy="1277938"/>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事务概述</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事务管理</a:t>
            </a:r>
            <a:endParaRPr lang="en-US" altLang="zh-CN" sz="2400" b="1" dirty="0">
              <a:solidFill>
                <a:schemeClr val="bg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(12) </a:t>
            </a:r>
            <a:endParaRPr lang="en-US" altLang="zh-CN" sz="2100" b="1"/>
          </a:p>
        </p:txBody>
      </p:sp>
      <p:sp>
        <p:nvSpPr>
          <p:cNvPr id="22532" name="Rectangle 2"/>
          <p:cNvSpPr>
            <a:spLocks noGrp="1" noChangeArrowheads="1"/>
          </p:cNvSpPr>
          <p:nvPr>
            <p:ph type="body" sz="half" idx="1"/>
          </p:nvPr>
        </p:nvSpPr>
        <p:spPr>
          <a:xfrm>
            <a:off x="1048748" y="707390"/>
            <a:ext cx="10631623" cy="5443220"/>
          </a:xfrm>
        </p:spPr>
        <p:txBody>
          <a:bodyPr rtlCol="0">
            <a:normAutofit fontScale="52500" lnSpcReduction="20000"/>
          </a:bodyPr>
          <a:lstStyle/>
          <a:p>
            <a:pPr algn="just">
              <a:buNone/>
              <a:defRPr/>
            </a:pPr>
            <a:r>
              <a:rPr lang="en-US" altLang="zh-CN" dirty="0">
                <a:solidFill>
                  <a:srgbClr val="E24747"/>
                </a:solidFill>
              </a:rPr>
              <a:t>--</a:t>
            </a:r>
            <a:r>
              <a:rPr lang="zh-CN" altLang="en-US" dirty="0">
                <a:solidFill>
                  <a:srgbClr val="E24747"/>
                </a:solidFill>
              </a:rPr>
              <a:t>发生运行时错误事务示例</a:t>
            </a:r>
            <a:endParaRPr lang="zh-CN" altLang="en-US" dirty="0">
              <a:solidFill>
                <a:srgbClr val="993300"/>
              </a:solidFill>
            </a:endParaRPr>
          </a:p>
          <a:p>
            <a:pPr algn="just">
              <a:buNone/>
              <a:defRPr/>
            </a:pPr>
            <a:r>
              <a:rPr lang="en-US" altLang="zh-CN" dirty="0"/>
              <a:t>USE JXGL</a:t>
            </a:r>
            <a:endParaRPr lang="en-US" altLang="zh-CN" dirty="0"/>
          </a:p>
          <a:p>
            <a:pPr algn="just">
              <a:buNone/>
              <a:defRPr/>
            </a:pPr>
            <a:r>
              <a:rPr lang="en-US" altLang="zh-CN" dirty="0"/>
              <a:t>GO</a:t>
            </a:r>
            <a:endParaRPr lang="en-US" altLang="zh-CN" dirty="0"/>
          </a:p>
          <a:p>
            <a:pPr algn="just">
              <a:buNone/>
              <a:defRPr/>
            </a:pPr>
            <a:r>
              <a:rPr lang="en-US" altLang="zh-CN" dirty="0"/>
              <a:t>INSERT INTO C VALUES('C21','</a:t>
            </a:r>
            <a:r>
              <a:rPr lang="zh-CN" altLang="en-US" dirty="0"/>
              <a:t>数理统计教程</a:t>
            </a:r>
            <a:r>
              <a:rPr lang="en-US" altLang="zh-CN" dirty="0"/>
              <a:t>','MA','</a:t>
            </a:r>
            <a:r>
              <a:rPr lang="zh-CN" altLang="en-US" dirty="0"/>
              <a:t>李守信</a:t>
            </a:r>
            <a:r>
              <a:rPr lang="en-US" altLang="zh-CN" dirty="0"/>
              <a:t>')</a:t>
            </a:r>
            <a:endParaRPr lang="en-US" altLang="zh-CN" dirty="0"/>
          </a:p>
          <a:p>
            <a:pPr algn="just">
              <a:buNone/>
              <a:defRPr/>
            </a:pPr>
            <a:r>
              <a:rPr lang="en-US" altLang="zh-CN" dirty="0"/>
              <a:t>INSERT INTO C VALUES('C22','</a:t>
            </a:r>
            <a:r>
              <a:rPr lang="zh-CN" altLang="en-US" dirty="0"/>
              <a:t>数理统计教程</a:t>
            </a:r>
            <a:r>
              <a:rPr lang="en-US" altLang="zh-CN" dirty="0"/>
              <a:t>','MA','</a:t>
            </a:r>
            <a:r>
              <a:rPr lang="zh-CN" altLang="en-US" dirty="0"/>
              <a:t>李守信</a:t>
            </a:r>
            <a:r>
              <a:rPr lang="en-US" altLang="zh-CN" dirty="0"/>
              <a:t>')</a:t>
            </a:r>
            <a:endParaRPr lang="en-US" altLang="zh-CN" dirty="0"/>
          </a:p>
          <a:p>
            <a:pPr algn="just">
              <a:buNone/>
              <a:defRPr/>
            </a:pPr>
            <a:r>
              <a:rPr lang="en-US" altLang="zh-CN" dirty="0">
                <a:solidFill>
                  <a:srgbClr val="006600"/>
                </a:solidFill>
              </a:rPr>
              <a:t>--</a:t>
            </a:r>
            <a:r>
              <a:rPr lang="zh-CN" altLang="en-US" dirty="0">
                <a:solidFill>
                  <a:srgbClr val="006600"/>
                </a:solidFill>
              </a:rPr>
              <a:t>重复键</a:t>
            </a:r>
            <a:endParaRPr lang="zh-CN" altLang="en-US" dirty="0">
              <a:solidFill>
                <a:srgbClr val="006600"/>
              </a:solidFill>
            </a:endParaRPr>
          </a:p>
          <a:p>
            <a:pPr algn="just">
              <a:buNone/>
              <a:defRPr/>
            </a:pPr>
            <a:r>
              <a:rPr lang="en-US" altLang="zh-CN" dirty="0"/>
              <a:t>INSERT INTO C VALUES('C21','</a:t>
            </a:r>
            <a:r>
              <a:rPr lang="zh-CN" altLang="en-US" dirty="0"/>
              <a:t>数理统计教程</a:t>
            </a:r>
            <a:r>
              <a:rPr lang="en-US" altLang="zh-CN" dirty="0"/>
              <a:t>','MA','</a:t>
            </a:r>
            <a:r>
              <a:rPr lang="zh-CN" altLang="en-US" dirty="0"/>
              <a:t>李守信</a:t>
            </a:r>
            <a:r>
              <a:rPr lang="en-US" altLang="zh-CN" dirty="0"/>
              <a:t>')</a:t>
            </a:r>
            <a:endParaRPr lang="en-US" altLang="zh-CN" dirty="0"/>
          </a:p>
          <a:p>
            <a:pPr algn="just">
              <a:buNone/>
              <a:defRPr/>
            </a:pPr>
            <a:r>
              <a:rPr lang="en-US" altLang="zh-CN" dirty="0"/>
              <a:t>SELECT * FROM C</a:t>
            </a:r>
            <a:endParaRPr lang="en-US" altLang="zh-CN" dirty="0"/>
          </a:p>
          <a:p>
            <a:pPr algn="just">
              <a:buNone/>
              <a:defRPr/>
            </a:pPr>
            <a:r>
              <a:rPr lang="en-US" altLang="zh-CN" dirty="0"/>
              <a:t>GO  </a:t>
            </a:r>
            <a:endParaRPr lang="en-US" altLang="zh-CN" dirty="0"/>
          </a:p>
          <a:p>
            <a:pPr algn="just">
              <a:lnSpc>
                <a:spcPct val="170000"/>
              </a:lnSpc>
              <a:buNone/>
              <a:defRPr/>
            </a:pPr>
            <a:r>
              <a:rPr lang="zh-CN" altLang="en-US" dirty="0">
                <a:solidFill>
                  <a:srgbClr val="002060"/>
                </a:solidFill>
              </a:rPr>
              <a:t>      第</a:t>
            </a:r>
            <a:r>
              <a:rPr lang="en-US" altLang="zh-CN" dirty="0">
                <a:solidFill>
                  <a:srgbClr val="002060"/>
                </a:solidFill>
              </a:rPr>
              <a:t>1</a:t>
            </a:r>
            <a:r>
              <a:rPr lang="zh-CN" altLang="en-US" dirty="0">
                <a:solidFill>
                  <a:srgbClr val="002060"/>
                </a:solidFill>
              </a:rPr>
              <a:t>部分由于发生编译错误，第</a:t>
            </a:r>
            <a:r>
              <a:rPr lang="en-US" altLang="zh-CN" dirty="0">
                <a:solidFill>
                  <a:srgbClr val="002060"/>
                </a:solidFill>
              </a:rPr>
              <a:t>3</a:t>
            </a:r>
            <a:r>
              <a:rPr lang="zh-CN" altLang="en-US" dirty="0">
                <a:solidFill>
                  <a:srgbClr val="002060"/>
                </a:solidFill>
              </a:rPr>
              <a:t>个</a:t>
            </a:r>
            <a:r>
              <a:rPr lang="en-US" altLang="zh-CN" dirty="0">
                <a:solidFill>
                  <a:srgbClr val="002060"/>
                </a:solidFill>
              </a:rPr>
              <a:t>INSERT</a:t>
            </a:r>
            <a:r>
              <a:rPr lang="zh-CN" altLang="en-US" dirty="0">
                <a:solidFill>
                  <a:srgbClr val="002060"/>
                </a:solidFill>
              </a:rPr>
              <a:t>语句没有被执行，且回滚前两个</a:t>
            </a:r>
            <a:r>
              <a:rPr lang="en-US" altLang="zh-CN" dirty="0">
                <a:solidFill>
                  <a:srgbClr val="002060"/>
                </a:solidFill>
              </a:rPr>
              <a:t>INSERT</a:t>
            </a:r>
            <a:endParaRPr lang="en-US" altLang="zh-CN" dirty="0">
              <a:solidFill>
                <a:srgbClr val="002060"/>
              </a:solidFill>
            </a:endParaRPr>
          </a:p>
          <a:p>
            <a:pPr algn="just">
              <a:lnSpc>
                <a:spcPct val="170000"/>
              </a:lnSpc>
              <a:buNone/>
              <a:defRPr/>
            </a:pPr>
            <a:r>
              <a:rPr lang="zh-CN" altLang="en-US" dirty="0">
                <a:solidFill>
                  <a:srgbClr val="002060"/>
                </a:solidFill>
              </a:rPr>
              <a:t>语句。</a:t>
            </a:r>
            <a:endParaRPr lang="en-US" altLang="zh-CN" dirty="0">
              <a:solidFill>
                <a:srgbClr val="002060"/>
              </a:solidFill>
            </a:endParaRPr>
          </a:p>
          <a:p>
            <a:pPr algn="just">
              <a:lnSpc>
                <a:spcPct val="170000"/>
              </a:lnSpc>
              <a:buNone/>
              <a:defRPr/>
            </a:pPr>
            <a:r>
              <a:rPr lang="zh-CN" altLang="en-US" dirty="0">
                <a:solidFill>
                  <a:srgbClr val="002060"/>
                </a:solidFill>
              </a:rPr>
              <a:t>      第</a:t>
            </a:r>
            <a:r>
              <a:rPr lang="en-US" altLang="zh-CN" dirty="0">
                <a:solidFill>
                  <a:srgbClr val="002060"/>
                </a:solidFill>
              </a:rPr>
              <a:t>2</a:t>
            </a:r>
            <a:r>
              <a:rPr lang="zh-CN" altLang="en-US" dirty="0">
                <a:solidFill>
                  <a:srgbClr val="002060"/>
                </a:solidFill>
              </a:rPr>
              <a:t>部分的第</a:t>
            </a:r>
            <a:r>
              <a:rPr lang="en-US" altLang="zh-CN" dirty="0">
                <a:solidFill>
                  <a:srgbClr val="002060"/>
                </a:solidFill>
              </a:rPr>
              <a:t>3</a:t>
            </a:r>
            <a:r>
              <a:rPr lang="zh-CN" altLang="en-US" dirty="0">
                <a:solidFill>
                  <a:srgbClr val="002060"/>
                </a:solidFill>
              </a:rPr>
              <a:t>个</a:t>
            </a:r>
            <a:r>
              <a:rPr lang="en-US" altLang="zh-CN" dirty="0">
                <a:solidFill>
                  <a:srgbClr val="002060"/>
                </a:solidFill>
              </a:rPr>
              <a:t>INSERT</a:t>
            </a:r>
            <a:r>
              <a:rPr lang="zh-CN" altLang="en-US" dirty="0">
                <a:solidFill>
                  <a:srgbClr val="002060"/>
                </a:solidFill>
              </a:rPr>
              <a:t>语句产生运行时重复键错误。由于前两个</a:t>
            </a:r>
            <a:r>
              <a:rPr lang="en-US" altLang="zh-CN" dirty="0">
                <a:solidFill>
                  <a:srgbClr val="002060"/>
                </a:solidFill>
              </a:rPr>
              <a:t>INSERT</a:t>
            </a:r>
            <a:r>
              <a:rPr lang="zh-CN" altLang="en-US" dirty="0">
                <a:solidFill>
                  <a:srgbClr val="002060"/>
                </a:solidFill>
              </a:rPr>
              <a:t>语句成功</a:t>
            </a:r>
            <a:endParaRPr lang="en-US" altLang="zh-CN" dirty="0">
              <a:solidFill>
                <a:srgbClr val="002060"/>
              </a:solidFill>
            </a:endParaRPr>
          </a:p>
          <a:p>
            <a:pPr algn="just">
              <a:lnSpc>
                <a:spcPct val="170000"/>
              </a:lnSpc>
              <a:buNone/>
              <a:defRPr/>
            </a:pPr>
            <a:r>
              <a:rPr lang="zh-CN" altLang="en-US" dirty="0">
                <a:solidFill>
                  <a:srgbClr val="002060"/>
                </a:solidFill>
              </a:rPr>
              <a:t>地执行且提交，因此它们在运行发生错误之后被保留下来。</a:t>
            </a:r>
            <a:endParaRPr lang="zh-CN" altLang="en-US" dirty="0">
              <a:solidFill>
                <a:srgbClr val="002060"/>
              </a:solidFill>
            </a:endParaRPr>
          </a:p>
        </p:txBody>
      </p:sp>
      <p:sp>
        <p:nvSpPr>
          <p:cNvPr id="4" name="日期占位符 4"/>
          <p:cNvSpPr>
            <a:spLocks noGrp="1"/>
          </p:cNvSpPr>
          <p:nvPr>
            <p:ph type="dt" sz="half" idx="10"/>
          </p:nvPr>
        </p:nvSpPr>
        <p:spPr/>
        <p:txBody>
          <a:bodyPr/>
          <a:lstStyle/>
          <a:p>
            <a:pPr>
              <a:defRPr/>
            </a:pPr>
            <a:fld id="{AA08E40B-03F6-4F83-86E9-0B726EE3C628}" type="datetime1">
              <a:rPr lang="zh-CN" altLang="en-US"/>
            </a:fld>
            <a:endParaRPr lang="en-US" altLang="zh-CN"/>
          </a:p>
        </p:txBody>
      </p:sp>
      <p:sp>
        <p:nvSpPr>
          <p:cNvPr id="4096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3E3CCAD-777B-4A6C-87B6-E3BB571920F7}" type="slidenum">
              <a:rPr lang="en-US" altLang="zh-CN" sz="1200">
                <a:solidFill>
                  <a:srgbClr val="898989"/>
                </a:solidFill>
                <a:latin typeface="Arial" panose="020B0604020202020204" pitchFamily="34" charset="0"/>
              </a:rPr>
            </a:fld>
            <a:r>
              <a:rPr lang="en-US" altLang="zh-CN" sz="1200" dirty="0">
                <a:solidFill>
                  <a:srgbClr val="898989"/>
                </a:solidFill>
                <a:latin typeface="Arial" panose="020B0604020202020204" pitchFamily="34" charset="0"/>
              </a:rPr>
              <a:t>/37</a:t>
            </a:r>
            <a:endParaRPr lang="en-US" altLang="zh-CN" sz="1200" dirty="0">
              <a:solidFill>
                <a:srgbClr val="898989"/>
              </a:solidFill>
              <a:latin typeface="Arial" panose="020B0604020202020204" pitchFamily="34" charset="0"/>
            </a:endParaRPr>
          </a:p>
        </p:txBody>
      </p:sp>
    </p:spTree>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(13) </a:t>
            </a:r>
            <a:endParaRPr lang="en-US" altLang="zh-CN" sz="2100" b="1"/>
          </a:p>
        </p:txBody>
      </p:sp>
      <p:sp>
        <p:nvSpPr>
          <p:cNvPr id="23556" name="Rectangle 2"/>
          <p:cNvSpPr>
            <a:spLocks noGrp="1" noChangeArrowheads="1"/>
          </p:cNvSpPr>
          <p:nvPr>
            <p:ph type="body" sz="half" idx="1"/>
          </p:nvPr>
        </p:nvSpPr>
        <p:spPr>
          <a:xfrm>
            <a:off x="609600" y="692151"/>
            <a:ext cx="10972800" cy="5616575"/>
          </a:xfrm>
        </p:spPr>
        <p:txBody>
          <a:bodyPr rtlCol="0">
            <a:normAutofit fontScale="75000" lnSpcReduction="20000"/>
          </a:bodyPr>
          <a:lstStyle/>
          <a:p>
            <a:pPr indent="457200" algn="just" fontAlgn="auto">
              <a:lnSpc>
                <a:spcPct val="150000"/>
              </a:lnSpc>
              <a:spcBef>
                <a:spcPts val="0"/>
              </a:spcBef>
              <a:buClr>
                <a:schemeClr val="hlink"/>
              </a:buClr>
              <a:buSzPct val="95000"/>
              <a:buFont typeface="Wingdings" panose="05000000000000000000" pitchFamily="2" charset="2"/>
              <a:buChar char="v"/>
              <a:defRPr/>
            </a:pPr>
            <a:r>
              <a:rPr lang="zh-CN" altLang="en-US" sz="2800" dirty="0">
                <a:solidFill>
                  <a:srgbClr val="148BD4"/>
                </a:solidFill>
              </a:rPr>
              <a:t>事务的嵌套</a:t>
            </a:r>
            <a:endParaRPr lang="zh-CN" altLang="en-US" sz="2800" dirty="0">
              <a:solidFill>
                <a:srgbClr val="0000CC"/>
              </a:solidFill>
            </a:endParaRPr>
          </a:p>
          <a:p>
            <a:pPr indent="457200" algn="just" fontAlgn="auto">
              <a:lnSpc>
                <a:spcPct val="150000"/>
              </a:lnSpc>
              <a:spcBef>
                <a:spcPts val="0"/>
              </a:spcBef>
              <a:spcAft>
                <a:spcPct val="20000"/>
              </a:spcAft>
              <a:buFont typeface="Wingdings" panose="05000000000000000000" pitchFamily="2" charset="2"/>
              <a:buNone/>
              <a:defRPr/>
            </a:pPr>
            <a:r>
              <a:rPr lang="zh-CN" altLang="en-US" sz="2800" dirty="0"/>
              <a:t>嵌套事务是说在前一事务未完成之前可启动一个新的事务，只有在</a:t>
            </a:r>
            <a:r>
              <a:rPr lang="zh-CN" altLang="en-US" sz="2800" b="1" dirty="0">
                <a:solidFill>
                  <a:srgbClr val="0070C0"/>
                </a:solidFill>
              </a:rPr>
              <a:t>外层的</a:t>
            </a:r>
            <a:r>
              <a:rPr lang="en-US" altLang="zh-CN" sz="2800" b="1" dirty="0">
                <a:solidFill>
                  <a:srgbClr val="0070C0"/>
                </a:solidFill>
              </a:rPr>
              <a:t>Commit Tran</a:t>
            </a:r>
            <a:r>
              <a:rPr lang="zh-CN" altLang="en-US" sz="2800" b="1" dirty="0">
                <a:solidFill>
                  <a:srgbClr val="0070C0"/>
                </a:solidFill>
              </a:rPr>
              <a:t>语句才会导致数据库的永久更改。</a:t>
            </a:r>
            <a:endParaRPr lang="zh-CN" altLang="en-US" sz="2800" b="1" dirty="0">
              <a:solidFill>
                <a:srgbClr val="0070C0"/>
              </a:solidFill>
            </a:endParaRPr>
          </a:p>
          <a:p>
            <a:pPr indent="457200" algn="just" fontAlgn="auto">
              <a:lnSpc>
                <a:spcPct val="150000"/>
              </a:lnSpc>
              <a:spcBef>
                <a:spcPts val="0"/>
              </a:spcBef>
              <a:spcAft>
                <a:spcPct val="20000"/>
              </a:spcAft>
              <a:buFont typeface="Wingdings" panose="05000000000000000000" pitchFamily="2" charset="2"/>
              <a:buNone/>
              <a:defRPr/>
            </a:pPr>
            <a:r>
              <a:rPr lang="en-US" altLang="zh-CN" sz="2800" dirty="0"/>
              <a:t>(1) </a:t>
            </a:r>
            <a:r>
              <a:rPr lang="zh-CN" altLang="en-US" sz="2800" dirty="0"/>
              <a:t>根据最外部事务结束时采取的操作，将提交或者</a:t>
            </a:r>
            <a:r>
              <a:rPr lang="zh-CN" altLang="en-US" sz="2800" b="1" dirty="0">
                <a:solidFill>
                  <a:srgbClr val="0070C0"/>
                </a:solidFill>
              </a:rPr>
              <a:t>回滚</a:t>
            </a:r>
            <a:r>
              <a:rPr lang="zh-CN" altLang="en-US" sz="2800" dirty="0"/>
              <a:t>内部事务。 </a:t>
            </a:r>
            <a:endParaRPr lang="zh-CN" altLang="en-US" sz="2800" dirty="0"/>
          </a:p>
          <a:p>
            <a:pPr indent="457200" algn="just" fontAlgn="auto">
              <a:lnSpc>
                <a:spcPct val="150000"/>
              </a:lnSpc>
              <a:spcBef>
                <a:spcPts val="0"/>
              </a:spcBef>
              <a:spcAft>
                <a:spcPct val="20000"/>
              </a:spcAft>
              <a:buFont typeface="Wingdings" panose="05000000000000000000" pitchFamily="2" charset="2"/>
              <a:buNone/>
              <a:defRPr/>
            </a:pPr>
            <a:r>
              <a:rPr lang="en-US" altLang="zh-CN" sz="2800" dirty="0"/>
              <a:t>(2) </a:t>
            </a:r>
            <a:r>
              <a:rPr lang="zh-CN" altLang="en-US" sz="2800" dirty="0"/>
              <a:t>对于嵌套 </a:t>
            </a:r>
            <a:r>
              <a:rPr lang="en-US" altLang="zh-CN" sz="2800" dirty="0"/>
              <a:t>BEGIN TRANSACTION </a:t>
            </a:r>
            <a:r>
              <a:rPr lang="zh-CN" altLang="en-US" sz="2800" dirty="0"/>
              <a:t>语句，则 </a:t>
            </a:r>
            <a:r>
              <a:rPr lang="en-US" altLang="zh-CN" sz="2800" b="1" dirty="0">
                <a:solidFill>
                  <a:srgbClr val="0070C0"/>
                </a:solidFill>
              </a:rPr>
              <a:t>COMMIT </a:t>
            </a:r>
            <a:r>
              <a:rPr lang="zh-CN" altLang="en-US" sz="2800" b="1" dirty="0">
                <a:solidFill>
                  <a:srgbClr val="0070C0"/>
                </a:solidFill>
              </a:rPr>
              <a:t>语句</a:t>
            </a:r>
            <a:r>
              <a:rPr lang="zh-CN" altLang="en-US" sz="2800" dirty="0"/>
              <a:t>只应用于最后一个嵌套的事务。</a:t>
            </a:r>
            <a:endParaRPr lang="zh-CN" altLang="en-US" sz="2800" dirty="0"/>
          </a:p>
          <a:p>
            <a:pPr indent="457200" algn="just" fontAlgn="auto">
              <a:lnSpc>
                <a:spcPct val="150000"/>
              </a:lnSpc>
              <a:spcBef>
                <a:spcPts val="0"/>
              </a:spcBef>
              <a:spcAft>
                <a:spcPct val="20000"/>
              </a:spcAft>
              <a:buFont typeface="Wingdings" panose="05000000000000000000" pitchFamily="2" charset="2"/>
              <a:buNone/>
              <a:defRPr/>
            </a:pPr>
            <a:r>
              <a:rPr lang="en-US" altLang="zh-CN" sz="2800" dirty="0"/>
              <a:t>(3) ROLLBACK TRANSACTION </a:t>
            </a:r>
            <a:r>
              <a:rPr lang="zh-CN" altLang="en-US" sz="2800" dirty="0"/>
              <a:t>语句的</a:t>
            </a:r>
            <a:r>
              <a:rPr lang="en-US" altLang="zh-CN" sz="2800" dirty="0"/>
              <a:t>&lt;</a:t>
            </a:r>
            <a:r>
              <a:rPr lang="zh-CN" altLang="en-US" sz="2800" dirty="0"/>
              <a:t>事务名</a:t>
            </a:r>
            <a:r>
              <a:rPr lang="en-US" altLang="zh-CN" sz="2800" dirty="0"/>
              <a:t>&gt;</a:t>
            </a:r>
            <a:r>
              <a:rPr lang="zh-CN" altLang="en-US" sz="2800" dirty="0"/>
              <a:t>只能引用最外部事务的事务名称。</a:t>
            </a:r>
            <a:endParaRPr lang="zh-CN" altLang="en-US" sz="2800" dirty="0"/>
          </a:p>
          <a:p>
            <a:pPr indent="457200" algn="just" fontAlgn="auto">
              <a:lnSpc>
                <a:spcPct val="150000"/>
              </a:lnSpc>
              <a:spcBef>
                <a:spcPts val="0"/>
              </a:spcBef>
              <a:spcAft>
                <a:spcPct val="20000"/>
              </a:spcAft>
              <a:buFont typeface="Wingdings" panose="05000000000000000000" pitchFamily="2" charset="2"/>
              <a:buNone/>
              <a:defRPr/>
            </a:pPr>
            <a:r>
              <a:rPr lang="zh-CN" altLang="en-US" sz="2800" dirty="0"/>
              <a:t>如果在一组嵌套事务的任意级别执行使用</a:t>
            </a:r>
            <a:r>
              <a:rPr lang="zh-CN" altLang="en-US" sz="2800" b="1" dirty="0">
                <a:solidFill>
                  <a:srgbClr val="0070C0"/>
                </a:solidFill>
              </a:rPr>
              <a:t>外部事务名称</a:t>
            </a:r>
            <a:r>
              <a:rPr lang="zh-CN" altLang="en-US" sz="2800" dirty="0"/>
              <a:t>的 </a:t>
            </a:r>
            <a:r>
              <a:rPr lang="en-US" altLang="zh-CN" sz="2800" b="1" dirty="0">
                <a:solidFill>
                  <a:srgbClr val="0070C0"/>
                </a:solidFill>
              </a:rPr>
              <a:t>ROLLBACK TRANSACTION&lt;</a:t>
            </a:r>
            <a:r>
              <a:rPr lang="zh-CN" altLang="en-US" sz="2800" b="1" dirty="0">
                <a:solidFill>
                  <a:srgbClr val="0070C0"/>
                </a:solidFill>
              </a:rPr>
              <a:t>事务名</a:t>
            </a:r>
            <a:r>
              <a:rPr lang="en-US" altLang="zh-CN" sz="2800" b="1" dirty="0">
                <a:solidFill>
                  <a:srgbClr val="0070C0"/>
                </a:solidFill>
              </a:rPr>
              <a:t>&gt;</a:t>
            </a:r>
            <a:r>
              <a:rPr lang="zh-CN" altLang="en-US" sz="2800" dirty="0"/>
              <a:t>语句，那么所有嵌套事务都将回滚。</a:t>
            </a:r>
            <a:endParaRPr lang="zh-CN" altLang="en-US" sz="2800" dirty="0"/>
          </a:p>
          <a:p>
            <a:pPr indent="457200" algn="just" fontAlgn="auto">
              <a:lnSpc>
                <a:spcPct val="150000"/>
              </a:lnSpc>
              <a:spcBef>
                <a:spcPts val="0"/>
              </a:spcBef>
              <a:spcAft>
                <a:spcPct val="20000"/>
              </a:spcAft>
              <a:buFont typeface="Wingdings" panose="05000000000000000000" pitchFamily="2" charset="2"/>
              <a:buNone/>
              <a:defRPr/>
            </a:pPr>
            <a:r>
              <a:rPr lang="zh-CN" altLang="en-US" sz="2800" dirty="0"/>
              <a:t>如果在一组嵌套事务的任意级别执行没有</a:t>
            </a:r>
            <a:r>
              <a:rPr lang="en-US" altLang="zh-CN" sz="2800" dirty="0"/>
              <a:t>&lt;</a:t>
            </a:r>
            <a:r>
              <a:rPr lang="zh-CN" altLang="en-US" sz="2800" dirty="0"/>
              <a:t>事务名</a:t>
            </a:r>
            <a:r>
              <a:rPr lang="en-US" altLang="zh-CN" sz="2800" dirty="0"/>
              <a:t>&gt;</a:t>
            </a:r>
            <a:r>
              <a:rPr lang="zh-CN" altLang="en-US" sz="2800" dirty="0"/>
              <a:t>参数的</a:t>
            </a:r>
            <a:r>
              <a:rPr lang="en-US" altLang="zh-CN" sz="2800" b="1" dirty="0">
                <a:solidFill>
                  <a:srgbClr val="0070C0"/>
                </a:solidFill>
              </a:rPr>
              <a:t>ROLLBACK TRANSACTION </a:t>
            </a:r>
            <a:r>
              <a:rPr lang="zh-CN" altLang="en-US" sz="2800" b="1" dirty="0">
                <a:solidFill>
                  <a:srgbClr val="0070C0"/>
                </a:solidFill>
              </a:rPr>
              <a:t>语句</a:t>
            </a:r>
            <a:r>
              <a:rPr lang="zh-CN" altLang="en-US" sz="2800" dirty="0"/>
              <a:t>，那么所有嵌套事务都将回滚，</a:t>
            </a:r>
            <a:r>
              <a:rPr lang="zh-CN" altLang="en-US" sz="2800" b="1" dirty="0">
                <a:solidFill>
                  <a:srgbClr val="0070C0"/>
                </a:solidFill>
              </a:rPr>
              <a:t>包括最外部事务</a:t>
            </a:r>
            <a:r>
              <a:rPr lang="zh-CN" altLang="en-US" sz="2800" dirty="0"/>
              <a:t>。</a:t>
            </a:r>
            <a:endParaRPr lang="zh-CN" altLang="en-US" sz="2800" dirty="0"/>
          </a:p>
        </p:txBody>
      </p:sp>
      <p:sp>
        <p:nvSpPr>
          <p:cNvPr id="4" name="日期占位符 4"/>
          <p:cNvSpPr>
            <a:spLocks noGrp="1"/>
          </p:cNvSpPr>
          <p:nvPr>
            <p:ph type="dt" sz="half" idx="10"/>
          </p:nvPr>
        </p:nvSpPr>
        <p:spPr/>
        <p:txBody>
          <a:bodyPr/>
          <a:lstStyle/>
          <a:p>
            <a:pPr>
              <a:defRPr/>
            </a:pPr>
            <a:fld id="{3E34ECB9-D8DC-4D31-8D6B-3827A5E3D85E}" type="datetime1">
              <a:rPr lang="zh-CN" altLang="en-US"/>
            </a:fld>
            <a:endParaRPr lang="en-US" altLang="zh-CN"/>
          </a:p>
        </p:txBody>
      </p:sp>
      <p:sp>
        <p:nvSpPr>
          <p:cNvPr id="4198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9EFA429-A9DF-45D9-999C-AD0553854023}"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4"/>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2351089" y="0"/>
            <a:ext cx="7793037" cy="795338"/>
          </a:xfrm>
          <a:noFill/>
        </p:spPr>
        <p:txBody>
          <a:bodyPr/>
          <a:lstStyle/>
          <a:p>
            <a:r>
              <a:rPr lang="zh-CN" altLang="en-US" sz="2100" b="1"/>
              <a:t>管理事务 </a:t>
            </a:r>
            <a:r>
              <a:rPr lang="en-US" altLang="zh-CN" sz="2100" b="1"/>
              <a:t>(14) </a:t>
            </a:r>
            <a:endParaRPr lang="en-US" altLang="zh-CN" sz="2100" b="1"/>
          </a:p>
        </p:txBody>
      </p:sp>
      <p:sp>
        <p:nvSpPr>
          <p:cNvPr id="24580" name="Rectangle 2"/>
          <p:cNvSpPr>
            <a:spLocks noGrp="1" noChangeArrowheads="1"/>
          </p:cNvSpPr>
          <p:nvPr>
            <p:ph type="body" sz="half" idx="1"/>
          </p:nvPr>
        </p:nvSpPr>
        <p:spPr>
          <a:xfrm>
            <a:off x="609600" y="549275"/>
            <a:ext cx="11059886" cy="5805488"/>
          </a:xfrm>
        </p:spPr>
        <p:txBody>
          <a:bodyPr rtlCol="0">
            <a:normAutofit fontScale="52500" lnSpcReduction="20000"/>
          </a:bodyPr>
          <a:lstStyle/>
          <a:p>
            <a:pPr indent="457200" algn="just" fontAlgn="auto">
              <a:lnSpc>
                <a:spcPct val="150000"/>
              </a:lnSpc>
              <a:spcBef>
                <a:spcPts val="0"/>
              </a:spcBef>
              <a:buNone/>
              <a:defRPr/>
            </a:pPr>
            <a:r>
              <a:rPr lang="en-US" altLang="zh-CN" dirty="0">
                <a:solidFill>
                  <a:srgbClr val="ED13A4"/>
                </a:solidFill>
              </a:rPr>
              <a:t>@@TRANCOUNT</a:t>
            </a:r>
            <a:r>
              <a:rPr lang="zh-CN" altLang="en-US" dirty="0">
                <a:solidFill>
                  <a:srgbClr val="ED13A4"/>
                </a:solidFill>
              </a:rPr>
              <a:t>函数可以记录当前事务的嵌套级别。</a:t>
            </a:r>
            <a:r>
              <a:rPr lang="zh-CN" altLang="en-US" dirty="0"/>
              <a:t>每个 </a:t>
            </a:r>
            <a:r>
              <a:rPr lang="en-US" altLang="zh-CN" dirty="0"/>
              <a:t>BEGIN TRANSACTION </a:t>
            </a:r>
            <a:r>
              <a:rPr lang="zh-CN" altLang="en-US" dirty="0"/>
              <a:t>语句使 </a:t>
            </a:r>
            <a:r>
              <a:rPr lang="en-US" altLang="zh-CN" dirty="0"/>
              <a:t>@@TRANCOUNT </a:t>
            </a:r>
            <a:r>
              <a:rPr lang="zh-CN" altLang="en-US" dirty="0"/>
              <a:t>加 </a:t>
            </a:r>
            <a:r>
              <a:rPr lang="en-US" altLang="zh-CN" dirty="0"/>
              <a:t>1</a:t>
            </a:r>
            <a:r>
              <a:rPr lang="zh-CN" altLang="en-US" dirty="0"/>
              <a:t>。每个 </a:t>
            </a:r>
            <a:r>
              <a:rPr lang="en-US" altLang="zh-CN" dirty="0"/>
              <a:t>COMMIT TRANSACTION </a:t>
            </a:r>
            <a:r>
              <a:rPr lang="zh-CN" altLang="en-US" dirty="0"/>
              <a:t>语句使 </a:t>
            </a:r>
            <a:r>
              <a:rPr lang="en-US" altLang="zh-CN" dirty="0"/>
              <a:t>@@TRANCOUNT </a:t>
            </a:r>
            <a:r>
              <a:rPr lang="zh-CN" altLang="en-US" dirty="0"/>
              <a:t>减 </a:t>
            </a:r>
            <a:r>
              <a:rPr lang="en-US" altLang="zh-CN" dirty="0"/>
              <a:t>1</a:t>
            </a:r>
            <a:r>
              <a:rPr lang="zh-CN" altLang="en-US" dirty="0"/>
              <a:t>。没有事务名的</a:t>
            </a:r>
            <a:r>
              <a:rPr lang="en-US" altLang="zh-CN" dirty="0"/>
              <a:t>ROLLBACK TRANSACTION </a:t>
            </a:r>
            <a:r>
              <a:rPr lang="zh-CN" altLang="en-US" dirty="0"/>
              <a:t>语句将回滚所有嵌套事务，并使 </a:t>
            </a:r>
            <a:r>
              <a:rPr lang="en-US" altLang="zh-CN" dirty="0"/>
              <a:t>@@TRANCOUNT </a:t>
            </a:r>
            <a:r>
              <a:rPr lang="zh-CN" altLang="en-US" dirty="0"/>
              <a:t>减小到 </a:t>
            </a:r>
            <a:r>
              <a:rPr lang="en-US" altLang="zh-CN" dirty="0"/>
              <a:t>0</a:t>
            </a:r>
            <a:r>
              <a:rPr lang="zh-CN" altLang="en-US" dirty="0"/>
              <a:t>。</a:t>
            </a:r>
            <a:endParaRPr lang="zh-CN" altLang="en-US" dirty="0"/>
          </a:p>
          <a:p>
            <a:pPr indent="457200" algn="just" fontAlgn="auto">
              <a:lnSpc>
                <a:spcPct val="150000"/>
              </a:lnSpc>
              <a:spcBef>
                <a:spcPts val="0"/>
              </a:spcBef>
              <a:buNone/>
              <a:defRPr/>
            </a:pPr>
            <a:r>
              <a:rPr lang="zh-CN" altLang="en-US" dirty="0">
                <a:solidFill>
                  <a:srgbClr val="006600"/>
                </a:solidFill>
              </a:rPr>
              <a:t>例</a:t>
            </a:r>
            <a:r>
              <a:rPr lang="en-US" altLang="zh-CN" dirty="0">
                <a:solidFill>
                  <a:srgbClr val="006600"/>
                </a:solidFill>
              </a:rPr>
              <a:t>9.6</a:t>
            </a:r>
            <a:r>
              <a:rPr lang="en-US" altLang="zh-CN" dirty="0"/>
              <a:t> </a:t>
            </a:r>
            <a:r>
              <a:rPr lang="zh-CN" altLang="en-US" dirty="0"/>
              <a:t>嵌套事务的</a:t>
            </a:r>
            <a:r>
              <a:rPr lang="en-US" altLang="zh-CN" dirty="0"/>
              <a:t>BEGIN TRAN</a:t>
            </a:r>
            <a:r>
              <a:rPr lang="zh-CN" altLang="en-US" dirty="0"/>
              <a:t>和</a:t>
            </a:r>
            <a:r>
              <a:rPr lang="en-US" altLang="zh-CN" dirty="0"/>
              <a:t>ROLLBACK</a:t>
            </a:r>
            <a:r>
              <a:rPr lang="zh-CN" altLang="en-US" dirty="0"/>
              <a:t>语句对</a:t>
            </a:r>
            <a:r>
              <a:rPr lang="en-US" altLang="zh-CN" dirty="0"/>
              <a:t>@@TRANCOUNT</a:t>
            </a:r>
            <a:r>
              <a:rPr lang="zh-CN" altLang="en-US" dirty="0"/>
              <a:t>变量产生的效果。</a:t>
            </a:r>
            <a:endParaRPr lang="zh-CN" altLang="en-US" dirty="0"/>
          </a:p>
          <a:p>
            <a:pPr indent="457200" algn="just" fontAlgn="auto">
              <a:lnSpc>
                <a:spcPct val="150000"/>
              </a:lnSpc>
              <a:spcBef>
                <a:spcPts val="0"/>
              </a:spcBef>
              <a:buNone/>
              <a:defRPr/>
            </a:pPr>
            <a:r>
              <a:rPr lang="en-US" altLang="zh-CN" dirty="0"/>
              <a:t>PRINT @@TRANCOUNT  --</a:t>
            </a:r>
            <a:r>
              <a:rPr lang="zh-CN" altLang="en-US" dirty="0"/>
              <a:t>输出</a:t>
            </a:r>
            <a:endParaRPr lang="zh-CN" altLang="en-US" dirty="0"/>
          </a:p>
          <a:p>
            <a:pPr indent="457200" algn="just" fontAlgn="auto">
              <a:lnSpc>
                <a:spcPct val="150000"/>
              </a:lnSpc>
              <a:spcBef>
                <a:spcPts val="0"/>
              </a:spcBef>
              <a:buNone/>
              <a:defRPr/>
            </a:pPr>
            <a:r>
              <a:rPr lang="en-US" altLang="zh-CN" dirty="0"/>
              <a:t>BEGIN TRAN</a:t>
            </a:r>
            <a:endParaRPr lang="en-US" altLang="zh-CN" dirty="0"/>
          </a:p>
          <a:p>
            <a:pPr indent="457200" algn="just" fontAlgn="auto">
              <a:lnSpc>
                <a:spcPct val="150000"/>
              </a:lnSpc>
              <a:spcBef>
                <a:spcPts val="0"/>
              </a:spcBef>
              <a:buNone/>
              <a:defRPr/>
            </a:pPr>
            <a:r>
              <a:rPr lang="en-US" altLang="zh-CN" dirty="0"/>
              <a:t>    PRINT @@TRANCOUNT  --</a:t>
            </a:r>
            <a:r>
              <a:rPr lang="zh-CN" altLang="en-US" dirty="0"/>
              <a:t>开始事务增加，输出</a:t>
            </a:r>
            <a:endParaRPr lang="zh-CN" altLang="en-US" dirty="0"/>
          </a:p>
          <a:p>
            <a:pPr indent="457200" algn="just" fontAlgn="auto">
              <a:lnSpc>
                <a:spcPct val="150000"/>
              </a:lnSpc>
              <a:spcBef>
                <a:spcPts val="0"/>
              </a:spcBef>
              <a:buNone/>
              <a:defRPr/>
            </a:pPr>
            <a:r>
              <a:rPr lang="zh-CN" altLang="en-US" dirty="0"/>
              <a:t>    </a:t>
            </a:r>
            <a:r>
              <a:rPr lang="en-US" altLang="zh-CN" dirty="0"/>
              <a:t>BEGIN TRAN</a:t>
            </a:r>
            <a:endParaRPr lang="en-US" altLang="zh-CN" dirty="0"/>
          </a:p>
          <a:p>
            <a:pPr indent="457200" algn="just" fontAlgn="auto">
              <a:lnSpc>
                <a:spcPct val="150000"/>
              </a:lnSpc>
              <a:spcBef>
                <a:spcPts val="0"/>
              </a:spcBef>
              <a:buNone/>
              <a:defRPr/>
            </a:pPr>
            <a:r>
              <a:rPr lang="en-US" altLang="zh-CN" dirty="0"/>
              <a:t>      PRINT @@TRANCOUNT --</a:t>
            </a:r>
            <a:r>
              <a:rPr lang="zh-CN" altLang="en-US" dirty="0"/>
              <a:t>开始事务又增加，输出</a:t>
            </a:r>
            <a:endParaRPr lang="zh-CN" altLang="en-US" dirty="0"/>
          </a:p>
          <a:p>
            <a:pPr indent="457200" algn="just" fontAlgn="auto">
              <a:lnSpc>
                <a:spcPct val="150000"/>
              </a:lnSpc>
              <a:spcBef>
                <a:spcPts val="0"/>
              </a:spcBef>
              <a:buNone/>
              <a:defRPr/>
            </a:pPr>
            <a:r>
              <a:rPr lang="en-US" altLang="zh-CN" dirty="0"/>
              <a:t>ROLLBACK</a:t>
            </a:r>
            <a:endParaRPr lang="en-US" altLang="zh-CN" dirty="0"/>
          </a:p>
          <a:p>
            <a:pPr indent="457200" algn="just" fontAlgn="auto">
              <a:lnSpc>
                <a:spcPct val="150000"/>
              </a:lnSpc>
              <a:spcBef>
                <a:spcPts val="0"/>
              </a:spcBef>
              <a:buNone/>
              <a:defRPr/>
            </a:pPr>
            <a:r>
              <a:rPr lang="en-US" altLang="zh-CN" dirty="0"/>
              <a:t>PRINT @@TRANCOUNT  --</a:t>
            </a:r>
            <a:r>
              <a:rPr lang="zh-CN" altLang="en-US" dirty="0"/>
              <a:t>回滚所有嵌套事务，输出</a:t>
            </a:r>
            <a:endParaRPr lang="zh-CN" altLang="en-US" dirty="0"/>
          </a:p>
          <a:p>
            <a:pPr indent="457200" algn="just" fontAlgn="auto">
              <a:lnSpc>
                <a:spcPct val="150000"/>
              </a:lnSpc>
              <a:spcBef>
                <a:spcPts val="0"/>
              </a:spcBef>
              <a:buNone/>
              <a:defRPr/>
            </a:pPr>
            <a:endParaRPr lang="en-US" altLang="zh-CN" dirty="0"/>
          </a:p>
        </p:txBody>
      </p:sp>
      <p:sp>
        <p:nvSpPr>
          <p:cNvPr id="5" name="日期占位符 4"/>
          <p:cNvSpPr>
            <a:spLocks noGrp="1"/>
          </p:cNvSpPr>
          <p:nvPr>
            <p:ph type="dt" sz="half" idx="10"/>
          </p:nvPr>
        </p:nvSpPr>
        <p:spPr/>
        <p:txBody>
          <a:bodyPr/>
          <a:lstStyle/>
          <a:p>
            <a:pPr>
              <a:defRPr/>
            </a:pPr>
            <a:fld id="{FB474F44-2DE8-4F59-AD73-60F941BB29F8}" type="datetime1">
              <a:rPr lang="zh-CN" altLang="en-US"/>
            </a:fld>
            <a:endParaRPr lang="en-US" altLang="zh-CN"/>
          </a:p>
        </p:txBody>
      </p:sp>
      <p:sp>
        <p:nvSpPr>
          <p:cNvPr id="43013"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BE1A81F-C8E6-41B0-8C79-2113F07201F2}"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pic>
        <p:nvPicPr>
          <p:cNvPr id="4301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19532" y="3733801"/>
            <a:ext cx="13668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2279650" y="-26988"/>
            <a:ext cx="7793038" cy="795338"/>
          </a:xfrm>
          <a:noFill/>
        </p:spPr>
        <p:txBody>
          <a:bodyPr/>
          <a:lstStyle/>
          <a:p>
            <a:r>
              <a:rPr lang="zh-CN" altLang="en-US" sz="2100" b="1"/>
              <a:t>管理事务 </a:t>
            </a:r>
            <a:r>
              <a:rPr lang="en-US" altLang="zh-CN" sz="2100" b="1"/>
              <a:t>(15) </a:t>
            </a:r>
            <a:endParaRPr lang="en-US" altLang="zh-CN" sz="2100" b="1"/>
          </a:p>
        </p:txBody>
      </p:sp>
      <p:sp>
        <p:nvSpPr>
          <p:cNvPr id="25604" name="Rectangle 2"/>
          <p:cNvSpPr>
            <a:spLocks noGrp="1" noChangeArrowheads="1"/>
          </p:cNvSpPr>
          <p:nvPr>
            <p:ph type="body" sz="half" idx="1"/>
          </p:nvPr>
        </p:nvSpPr>
        <p:spPr>
          <a:xfrm>
            <a:off x="381000" y="576265"/>
            <a:ext cx="11974286" cy="5616575"/>
          </a:xfrm>
        </p:spPr>
        <p:txBody>
          <a:bodyPr rtlCol="0">
            <a:noAutofit/>
          </a:bodyPr>
          <a:lstStyle/>
          <a:p>
            <a:pPr indent="457200" fontAlgn="auto">
              <a:lnSpc>
                <a:spcPct val="150000"/>
              </a:lnSpc>
              <a:spcBef>
                <a:spcPts val="0"/>
              </a:spcBef>
              <a:buNone/>
              <a:defRPr/>
            </a:pPr>
            <a:r>
              <a:rPr lang="zh-CN" altLang="en-US" sz="2000" dirty="0">
                <a:solidFill>
                  <a:srgbClr val="006600"/>
                </a:solidFill>
              </a:rPr>
              <a:t>例</a:t>
            </a:r>
            <a:r>
              <a:rPr lang="en-US" altLang="zh-CN" sz="2000" dirty="0">
                <a:solidFill>
                  <a:srgbClr val="006600"/>
                </a:solidFill>
              </a:rPr>
              <a:t>9.7</a:t>
            </a:r>
            <a:r>
              <a:rPr lang="en-US" altLang="zh-CN" sz="2000" dirty="0"/>
              <a:t> </a:t>
            </a:r>
            <a:r>
              <a:rPr lang="zh-CN" altLang="en-US" sz="2000" dirty="0"/>
              <a:t>使用</a:t>
            </a:r>
            <a:r>
              <a:rPr lang="en-US" altLang="zh-CN" sz="2000" dirty="0"/>
              <a:t>@@TRANCOUNT</a:t>
            </a:r>
            <a:r>
              <a:rPr lang="zh-CN" altLang="en-US" sz="2000" dirty="0"/>
              <a:t>函数查看事务的嵌套级别。</a:t>
            </a:r>
            <a:endParaRPr lang="zh-CN" altLang="en-US" sz="2000" dirty="0"/>
          </a:p>
          <a:p>
            <a:pPr indent="457200" fontAlgn="auto">
              <a:lnSpc>
                <a:spcPts val="3000"/>
              </a:lnSpc>
              <a:spcBef>
                <a:spcPts val="0"/>
              </a:spcBef>
              <a:buNone/>
              <a:defRPr/>
            </a:pPr>
            <a:r>
              <a:rPr lang="en-US" altLang="zh-CN" sz="2000" dirty="0"/>
              <a:t>PRINT '</a:t>
            </a:r>
            <a:r>
              <a:rPr lang="en-US" altLang="zh-CN" sz="2000" dirty="0" err="1"/>
              <a:t>Trancount</a:t>
            </a:r>
            <a:r>
              <a:rPr lang="en-US" altLang="zh-CN" sz="2000" dirty="0"/>
              <a:t> before transaction:'+CAST(@@TRANCOUNT AS VARCHAR(6))</a:t>
            </a:r>
            <a:endParaRPr lang="en-US" altLang="zh-CN" sz="2000" dirty="0"/>
          </a:p>
          <a:p>
            <a:pPr indent="457200" fontAlgn="auto">
              <a:lnSpc>
                <a:spcPts val="3000"/>
              </a:lnSpc>
              <a:spcBef>
                <a:spcPts val="0"/>
              </a:spcBef>
              <a:buNone/>
              <a:defRPr/>
            </a:pPr>
            <a:r>
              <a:rPr lang="en-US" altLang="zh-CN" sz="2000" dirty="0"/>
              <a:t>BEGIN TRAN</a:t>
            </a:r>
            <a:endParaRPr lang="en-US" altLang="zh-CN" sz="2000" dirty="0"/>
          </a:p>
          <a:p>
            <a:pPr indent="457200" fontAlgn="auto">
              <a:lnSpc>
                <a:spcPts val="3000"/>
              </a:lnSpc>
              <a:spcBef>
                <a:spcPts val="0"/>
              </a:spcBef>
              <a:buNone/>
              <a:defRPr/>
            </a:pPr>
            <a:r>
              <a:rPr lang="en-US" altLang="zh-CN" sz="2000" dirty="0"/>
              <a:t>      PRINT 'After 1st BEGIN TRAN:'+CAST(@@TRANCOUNT AS VARCHAR(6))</a:t>
            </a:r>
            <a:endParaRPr lang="en-US" altLang="zh-CN" sz="2000" dirty="0"/>
          </a:p>
          <a:p>
            <a:pPr indent="457200" fontAlgn="auto">
              <a:lnSpc>
                <a:spcPts val="3000"/>
              </a:lnSpc>
              <a:spcBef>
                <a:spcPts val="0"/>
              </a:spcBef>
              <a:buNone/>
              <a:defRPr/>
            </a:pPr>
            <a:r>
              <a:rPr lang="en-US" altLang="zh-CN" sz="2000" dirty="0"/>
              <a:t>   BEGIN TRAN</a:t>
            </a:r>
            <a:endParaRPr lang="en-US" altLang="zh-CN" sz="2000" dirty="0"/>
          </a:p>
          <a:p>
            <a:pPr indent="457200" fontAlgn="auto">
              <a:lnSpc>
                <a:spcPts val="3000"/>
              </a:lnSpc>
              <a:spcBef>
                <a:spcPts val="0"/>
              </a:spcBef>
              <a:buNone/>
              <a:defRPr/>
            </a:pPr>
            <a:r>
              <a:rPr lang="en-US" altLang="zh-CN" sz="2000" dirty="0"/>
              <a:t>      PRINT 'After 2st BEGIN TRAN:'+CAST(@@TRANCOUNT AS VARCHAR(6))</a:t>
            </a:r>
            <a:endParaRPr lang="en-US" altLang="zh-CN" sz="2000" dirty="0"/>
          </a:p>
          <a:p>
            <a:pPr indent="457200" fontAlgn="auto">
              <a:lnSpc>
                <a:spcPts val="3000"/>
              </a:lnSpc>
              <a:spcBef>
                <a:spcPts val="0"/>
              </a:spcBef>
              <a:buNone/>
              <a:defRPr/>
            </a:pPr>
            <a:r>
              <a:rPr lang="en-US" altLang="zh-CN" sz="2000" dirty="0"/>
              <a:t>   COMMIT TRAN</a:t>
            </a:r>
            <a:endParaRPr lang="en-US" altLang="zh-CN" sz="2000" dirty="0"/>
          </a:p>
          <a:p>
            <a:pPr indent="457200" fontAlgn="auto">
              <a:lnSpc>
                <a:spcPts val="3000"/>
              </a:lnSpc>
              <a:spcBef>
                <a:spcPts val="0"/>
              </a:spcBef>
              <a:buNone/>
              <a:defRPr/>
            </a:pPr>
            <a:r>
              <a:rPr lang="en-US" altLang="zh-CN" sz="2000" dirty="0"/>
              <a:t>      PRINT 'After 1st COMMIT TRAN:'+CAST(@@TRANCOUNT AS VARCHAR(6))</a:t>
            </a:r>
            <a:endParaRPr lang="en-US" altLang="zh-CN" sz="2000" dirty="0"/>
          </a:p>
          <a:p>
            <a:pPr indent="457200" fontAlgn="auto">
              <a:lnSpc>
                <a:spcPts val="3000"/>
              </a:lnSpc>
              <a:spcBef>
                <a:spcPts val="0"/>
              </a:spcBef>
              <a:buNone/>
              <a:defRPr/>
            </a:pPr>
            <a:r>
              <a:rPr lang="en-US" altLang="zh-CN" sz="2000" dirty="0"/>
              <a:t>COMMIT TRAN</a:t>
            </a:r>
            <a:endParaRPr lang="en-US" altLang="zh-CN" sz="2000" dirty="0"/>
          </a:p>
          <a:p>
            <a:pPr indent="457200" fontAlgn="auto">
              <a:lnSpc>
                <a:spcPts val="3000"/>
              </a:lnSpc>
              <a:spcBef>
                <a:spcPts val="0"/>
              </a:spcBef>
              <a:buNone/>
              <a:defRPr/>
            </a:pPr>
            <a:r>
              <a:rPr lang="en-US" altLang="zh-CN" sz="2000" dirty="0"/>
              <a:t>PRINT 'After 2st COMMIT TRAN:'+CAST(@@TRANCOUNT AS VARCHAR(6))</a:t>
            </a:r>
            <a:endParaRPr lang="en-US" altLang="zh-CN" sz="2000" dirty="0"/>
          </a:p>
        </p:txBody>
      </p:sp>
      <p:sp>
        <p:nvSpPr>
          <p:cNvPr id="5" name="日期占位符 4"/>
          <p:cNvSpPr>
            <a:spLocks noGrp="1"/>
          </p:cNvSpPr>
          <p:nvPr>
            <p:ph type="dt" sz="half" idx="10"/>
          </p:nvPr>
        </p:nvSpPr>
        <p:spPr/>
        <p:txBody>
          <a:bodyPr/>
          <a:lstStyle/>
          <a:p>
            <a:pPr>
              <a:defRPr/>
            </a:pPr>
            <a:fld id="{24AD6531-C057-43FE-8646-1A0FF9017AF0}" type="datetime1">
              <a:rPr lang="zh-CN" altLang="en-US"/>
            </a:fld>
            <a:endParaRPr lang="en-US" altLang="zh-CN"/>
          </a:p>
        </p:txBody>
      </p:sp>
      <p:sp>
        <p:nvSpPr>
          <p:cNvPr id="44037"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F71732E-79A2-4460-AEE4-3825A75B7399}"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pic>
        <p:nvPicPr>
          <p:cNvPr id="2263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26173" y="4669384"/>
            <a:ext cx="4093029" cy="2215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p:cTn id="7" dur="1000" fill="hold"/>
                                        <p:tgtEl>
                                          <p:spTgt spid="226308"/>
                                        </p:tgtEl>
                                        <p:attrNameLst>
                                          <p:attrName>ppt_w</p:attrName>
                                        </p:attrNameLst>
                                      </p:cBhvr>
                                      <p:tavLst>
                                        <p:tav tm="0">
                                          <p:val>
                                            <p:strVal val="#ppt_w*0.70"/>
                                          </p:val>
                                        </p:tav>
                                        <p:tav tm="100000">
                                          <p:val>
                                            <p:strVal val="#ppt_w"/>
                                          </p:val>
                                        </p:tav>
                                      </p:tavLst>
                                    </p:anim>
                                    <p:anim calcmode="lin" valueType="num">
                                      <p:cBhvr>
                                        <p:cTn id="8" dur="1000" fill="hold"/>
                                        <p:tgtEl>
                                          <p:spTgt spid="226308"/>
                                        </p:tgtEl>
                                        <p:attrNameLst>
                                          <p:attrName>ppt_h</p:attrName>
                                        </p:attrNameLst>
                                      </p:cBhvr>
                                      <p:tavLst>
                                        <p:tav tm="0">
                                          <p:val>
                                            <p:strVal val="#ppt_h"/>
                                          </p:val>
                                        </p:tav>
                                        <p:tav tm="100000">
                                          <p:val>
                                            <p:strVal val="#ppt_h"/>
                                          </p:val>
                                        </p:tav>
                                      </p:tavLst>
                                    </p:anim>
                                    <p:animEffect transition="in" filter="fade">
                                      <p:cBhvr>
                                        <p:cTn id="9" dur="10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6"/>
          <p:cNvSpPr txBox="1">
            <a:spLocks noChangeArrowheads="1"/>
          </p:cNvSpPr>
          <p:nvPr/>
        </p:nvSpPr>
        <p:spPr bwMode="auto">
          <a:xfrm>
            <a:off x="3292475" y="1600201"/>
            <a:ext cx="56070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500">
                <a:solidFill>
                  <a:srgbClr val="0092C6"/>
                </a:solidFill>
                <a:latin typeface="Georgia" panose="02040502050405020303" pitchFamily="18" charset="0"/>
                <a:ea typeface="Roboto Bk"/>
                <a:cs typeface="Roboto Bk"/>
              </a:rPr>
              <a:t>9.2</a:t>
            </a:r>
            <a:r>
              <a:rPr lang="zh-CN" altLang="en-US" sz="4500">
                <a:solidFill>
                  <a:srgbClr val="0092C6"/>
                </a:solidFill>
                <a:latin typeface="Georgia" panose="02040502050405020303" pitchFamily="18" charset="0"/>
                <a:ea typeface="Roboto Bk"/>
                <a:cs typeface="Roboto Bk"/>
              </a:rPr>
              <a:t>并发数据访问管理</a:t>
            </a:r>
            <a:endParaRPr lang="en-US" altLang="zh-CN" sz="4500">
              <a:solidFill>
                <a:srgbClr val="0092C6"/>
              </a:solidFill>
              <a:latin typeface="Georgia" panose="02040502050405020303" pitchFamily="18" charset="0"/>
              <a:ea typeface="Roboto Bk"/>
              <a:cs typeface="Roboto Bk"/>
            </a:endParaRPr>
          </a:p>
        </p:txBody>
      </p:sp>
      <p:sp>
        <p:nvSpPr>
          <p:cNvPr id="45059" name="TextBox 7"/>
          <p:cNvSpPr txBox="1">
            <a:spLocks noChangeArrowheads="1"/>
          </p:cNvSpPr>
          <p:nvPr/>
        </p:nvSpPr>
        <p:spPr bwMode="auto">
          <a:xfrm>
            <a:off x="10112375" y="6273801"/>
            <a:ext cx="2555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000">
                <a:solidFill>
                  <a:schemeClr val="bg1"/>
                </a:solidFill>
                <a:latin typeface="Arial" panose="020B0604020202020204" pitchFamily="34" charset="0"/>
              </a:rPr>
              <a:t>7</a:t>
            </a:r>
            <a:endParaRPr lang="en-US" altLang="zh-CN" sz="1000">
              <a:solidFill>
                <a:schemeClr val="bg1"/>
              </a:solidFill>
              <a:latin typeface="Arial" panose="020B0604020202020204" pitchFamily="34" charset="0"/>
            </a:endParaRPr>
          </a:p>
        </p:txBody>
      </p:sp>
      <p:sp>
        <p:nvSpPr>
          <p:cNvPr id="5" name="Rectangle 17"/>
          <p:cNvSpPr/>
          <p:nvPr/>
        </p:nvSpPr>
        <p:spPr>
          <a:xfrm>
            <a:off x="24130" y="3420110"/>
            <a:ext cx="12219305"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4726E"/>
              </a:solidFill>
            </a:endParaRPr>
          </a:p>
        </p:txBody>
      </p:sp>
      <p:sp>
        <p:nvSpPr>
          <p:cNvPr id="2" name="矩形 1"/>
          <p:cNvSpPr/>
          <p:nvPr/>
        </p:nvSpPr>
        <p:spPr>
          <a:xfrm>
            <a:off x="4144108" y="3521661"/>
            <a:ext cx="4572000" cy="1277938"/>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并发操作引起的问题</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封锁机制</a:t>
            </a:r>
            <a:endParaRPr lang="en-US" altLang="zh-CN" sz="2400" b="1" dirty="0">
              <a:solidFill>
                <a:schemeClr val="bg1"/>
              </a:solidFill>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2351089" y="0"/>
            <a:ext cx="7793037" cy="795338"/>
          </a:xfrm>
          <a:noFill/>
        </p:spPr>
        <p:txBody>
          <a:bodyPr/>
          <a:lstStyle/>
          <a:p>
            <a:r>
              <a:rPr lang="zh-CN" altLang="en-US" sz="2100" b="1"/>
              <a:t>并发数据操作引起的问题 </a:t>
            </a:r>
            <a:r>
              <a:rPr lang="en-US" altLang="zh-CN" sz="2100" b="1"/>
              <a:t>(1) </a:t>
            </a:r>
            <a:endParaRPr lang="en-US" altLang="zh-CN" sz="2100" b="1"/>
          </a:p>
        </p:txBody>
      </p:sp>
      <p:sp>
        <p:nvSpPr>
          <p:cNvPr id="27652" name="Rectangle 2"/>
          <p:cNvSpPr>
            <a:spLocks noGrp="1" noChangeArrowheads="1"/>
          </p:cNvSpPr>
          <p:nvPr>
            <p:ph type="body" sz="half" idx="1"/>
          </p:nvPr>
        </p:nvSpPr>
        <p:spPr>
          <a:xfrm>
            <a:off x="609600" y="811213"/>
            <a:ext cx="10952479" cy="5545138"/>
          </a:xfrm>
        </p:spPr>
        <p:txBody>
          <a:bodyPr rtlCol="0">
            <a:normAutofit fontScale="65000" lnSpcReduction="20000"/>
          </a:bodyPr>
          <a:lstStyle/>
          <a:p>
            <a:pPr indent="457200" fontAlgn="auto">
              <a:lnSpc>
                <a:spcPct val="150000"/>
              </a:lnSpc>
              <a:spcBef>
                <a:spcPts val="600"/>
              </a:spcBef>
              <a:spcAft>
                <a:spcPts val="600"/>
              </a:spcAft>
              <a:buClr>
                <a:schemeClr val="hlink"/>
              </a:buClr>
              <a:buSzPct val="95000"/>
              <a:buFont typeface="Wingdings" panose="05000000000000000000" pitchFamily="2" charset="2"/>
              <a:buNone/>
              <a:defRPr/>
            </a:pPr>
            <a:r>
              <a:rPr lang="zh-CN" altLang="en-US" dirty="0">
                <a:solidFill>
                  <a:srgbClr val="E24747"/>
                </a:solidFill>
              </a:rPr>
              <a:t>并发数据访问是指多个用户能够同时访问某些数据。 </a:t>
            </a:r>
            <a:endParaRPr lang="zh-CN" altLang="en-US" dirty="0">
              <a:solidFill>
                <a:srgbClr val="E24747"/>
              </a:solidFill>
            </a:endParaRPr>
          </a:p>
          <a:p>
            <a:pPr indent="457200" fontAlgn="auto">
              <a:lnSpc>
                <a:spcPct val="150000"/>
              </a:lnSpc>
              <a:spcBef>
                <a:spcPts val="600"/>
              </a:spcBef>
              <a:spcAft>
                <a:spcPts val="600"/>
              </a:spcAft>
              <a:buFont typeface="Wingdings" panose="05000000000000000000" pitchFamily="2" charset="2"/>
              <a:buNone/>
              <a:defRPr/>
            </a:pPr>
            <a:r>
              <a:rPr lang="zh-CN" altLang="en-US" dirty="0">
                <a:solidFill>
                  <a:srgbClr val="006600"/>
                </a:solidFill>
              </a:rPr>
              <a:t>使用</a:t>
            </a:r>
            <a:r>
              <a:rPr lang="en-US" altLang="zh-CN" dirty="0">
                <a:solidFill>
                  <a:srgbClr val="006600"/>
                </a:solidFill>
              </a:rPr>
              <a:t>SQL Server</a:t>
            </a:r>
            <a:r>
              <a:rPr lang="zh-CN" altLang="en-US" dirty="0">
                <a:solidFill>
                  <a:srgbClr val="006600"/>
                </a:solidFill>
              </a:rPr>
              <a:t>并发操作时可能会出现的一些问题：</a:t>
            </a:r>
            <a:endParaRPr lang="zh-CN" altLang="en-US" dirty="0">
              <a:solidFill>
                <a:srgbClr val="006600"/>
              </a:solidFill>
            </a:endParaRPr>
          </a:p>
          <a:p>
            <a:pPr indent="457200" fontAlgn="auto">
              <a:lnSpc>
                <a:spcPct val="150000"/>
              </a:lnSpc>
              <a:spcBef>
                <a:spcPts val="600"/>
              </a:spcBef>
              <a:spcAft>
                <a:spcPts val="600"/>
              </a:spcAft>
              <a:buFont typeface="Wingdings" panose="05000000000000000000" pitchFamily="2" charset="2"/>
              <a:buNone/>
              <a:defRPr/>
            </a:pPr>
            <a:r>
              <a:rPr lang="en-US" altLang="zh-CN" dirty="0">
                <a:solidFill>
                  <a:srgbClr val="660066"/>
                </a:solidFill>
              </a:rPr>
              <a:t>(1) </a:t>
            </a:r>
            <a:r>
              <a:rPr lang="zh-CN" altLang="en-US" b="1" dirty="0">
                <a:solidFill>
                  <a:srgbClr val="148BD4"/>
                </a:solidFill>
              </a:rPr>
              <a:t>丢失更新（</a:t>
            </a:r>
            <a:r>
              <a:rPr lang="en-US" altLang="zh-CN" b="1" dirty="0">
                <a:solidFill>
                  <a:srgbClr val="148BD4"/>
                </a:solidFill>
              </a:rPr>
              <a:t>lost update</a:t>
            </a:r>
            <a:r>
              <a:rPr lang="zh-CN" altLang="en-US" b="1" dirty="0">
                <a:solidFill>
                  <a:srgbClr val="148BD4"/>
                </a:solidFill>
              </a:rPr>
              <a:t>）</a:t>
            </a:r>
            <a:r>
              <a:rPr lang="zh-CN" altLang="en-US" dirty="0">
                <a:solidFill>
                  <a:srgbClr val="660066"/>
                </a:solidFill>
              </a:rPr>
              <a:t>。</a:t>
            </a:r>
            <a:r>
              <a:rPr lang="zh-CN" altLang="en-US" dirty="0"/>
              <a:t>当</a:t>
            </a:r>
            <a:r>
              <a:rPr lang="zh-CN" altLang="en-US" b="1" dirty="0">
                <a:solidFill>
                  <a:srgbClr val="0070C0"/>
                </a:solidFill>
              </a:rPr>
              <a:t>两个或多个事务更新同一个数据资源时</a:t>
            </a:r>
            <a:r>
              <a:rPr lang="zh-CN" altLang="en-US" dirty="0"/>
              <a:t>，最初都选定了该数据资源，但每个事务都不知道其它事务的存在，最后的更新将覆盖其它事务前面的更新。</a:t>
            </a:r>
            <a:endParaRPr lang="zh-CN" altLang="en-US" dirty="0"/>
          </a:p>
          <a:p>
            <a:pPr indent="457200" fontAlgn="auto">
              <a:lnSpc>
                <a:spcPct val="150000"/>
              </a:lnSpc>
              <a:spcBef>
                <a:spcPts val="600"/>
              </a:spcBef>
              <a:spcAft>
                <a:spcPts val="600"/>
              </a:spcAft>
              <a:buFont typeface="Wingdings" panose="05000000000000000000" pitchFamily="2" charset="2"/>
              <a:buNone/>
              <a:defRPr/>
            </a:pPr>
            <a:r>
              <a:rPr lang="zh-CN" altLang="en-US" dirty="0"/>
              <a:t>如飞机订票系统中的一个活动序列：甲事务先卖出一张飞机票，更新了数据资源</a:t>
            </a:r>
            <a:r>
              <a:rPr lang="en-US" altLang="zh-CN" dirty="0"/>
              <a:t>A</a:t>
            </a:r>
            <a:r>
              <a:rPr lang="zh-CN" altLang="en-US" dirty="0"/>
              <a:t>，使</a:t>
            </a:r>
            <a:r>
              <a:rPr lang="en-US" altLang="zh-CN" dirty="0"/>
              <a:t>A</a:t>
            </a:r>
            <a:r>
              <a:rPr lang="zh-CN" altLang="en-US" dirty="0"/>
              <a:t>的值为</a:t>
            </a:r>
            <a:r>
              <a:rPr lang="en-US" altLang="zh-CN" dirty="0"/>
              <a:t>15</a:t>
            </a:r>
            <a:r>
              <a:rPr lang="zh-CN" altLang="en-US" dirty="0"/>
              <a:t>，而后来乙事务又卖出了一张，将</a:t>
            </a:r>
            <a:r>
              <a:rPr lang="en-US" altLang="zh-CN" dirty="0"/>
              <a:t>A</a:t>
            </a:r>
            <a:r>
              <a:rPr lang="zh-CN" altLang="en-US" dirty="0"/>
              <a:t>的值覆盖，使</a:t>
            </a:r>
            <a:r>
              <a:rPr lang="en-US" altLang="zh-CN" dirty="0"/>
              <a:t>A</a:t>
            </a:r>
            <a:r>
              <a:rPr lang="zh-CN" altLang="en-US" dirty="0"/>
              <a:t>的值仍为</a:t>
            </a:r>
            <a:r>
              <a:rPr lang="en-US" altLang="zh-CN" dirty="0"/>
              <a:t>15</a:t>
            </a:r>
            <a:r>
              <a:rPr lang="zh-CN" altLang="en-US" dirty="0"/>
              <a:t>。这样甲事务对</a:t>
            </a:r>
            <a:r>
              <a:rPr lang="en-US" altLang="zh-CN" dirty="0"/>
              <a:t>A</a:t>
            </a:r>
            <a:r>
              <a:rPr lang="zh-CN" altLang="en-US" dirty="0"/>
              <a:t>的更新就丢失了。</a:t>
            </a:r>
            <a:endParaRPr lang="zh-CN" altLang="en-US" dirty="0"/>
          </a:p>
          <a:p>
            <a:pPr indent="457200" fontAlgn="auto">
              <a:lnSpc>
                <a:spcPct val="150000"/>
              </a:lnSpc>
              <a:spcBef>
                <a:spcPts val="600"/>
              </a:spcBef>
              <a:spcAft>
                <a:spcPts val="600"/>
              </a:spcAft>
              <a:buFont typeface="Wingdings" panose="05000000000000000000" pitchFamily="2" charset="2"/>
              <a:buNone/>
              <a:defRPr/>
            </a:pPr>
            <a:endParaRPr lang="zh-CN" altLang="en-US" dirty="0"/>
          </a:p>
        </p:txBody>
      </p:sp>
      <p:sp>
        <p:nvSpPr>
          <p:cNvPr id="4" name="日期占位符 4"/>
          <p:cNvSpPr>
            <a:spLocks noGrp="1"/>
          </p:cNvSpPr>
          <p:nvPr>
            <p:ph type="dt" sz="half" idx="10"/>
          </p:nvPr>
        </p:nvSpPr>
        <p:spPr/>
        <p:txBody>
          <a:bodyPr/>
          <a:lstStyle/>
          <a:p>
            <a:pPr>
              <a:defRPr/>
            </a:pPr>
            <a:fld id="{CBB5F351-1A41-4309-AA8E-351CA6B056B0}" type="datetime1">
              <a:rPr lang="zh-CN" altLang="en-US"/>
            </a:fld>
            <a:endParaRPr lang="en-US" altLang="zh-CN"/>
          </a:p>
        </p:txBody>
      </p:sp>
      <p:sp>
        <p:nvSpPr>
          <p:cNvPr id="4608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0690125-AAF3-41DD-9805-16740FAF4592}"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2"/>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1628140" y="1137285"/>
            <a:ext cx="9043035" cy="4810760"/>
          </a:xfrm>
          <a:prstGeom prst="rect">
            <a:avLst/>
          </a:prstGeom>
          <a:noFill/>
          <a:ln w="9525">
            <a:noFill/>
          </a:ln>
        </p:spPr>
      </p:pic>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69290" y="4785360"/>
            <a:ext cx="10534650" cy="1346835"/>
          </a:xfrm>
          <a:prstGeom prst="rect">
            <a:avLst/>
          </a:prstGeom>
          <a:noFill/>
        </p:spPr>
        <p:txBody>
          <a:bodyPr wrap="square" rtlCol="0" anchor="t">
            <a:spAutoFit/>
          </a:bodyPr>
          <a:p>
            <a:pPr marL="457200" indent="-457200" algn="just" defTabSz="1219200">
              <a:lnSpc>
                <a:spcPct val="170000"/>
              </a:lnSpc>
              <a:spcBef>
                <a:spcPct val="20000"/>
              </a:spcBef>
              <a:buFont typeface="Arial" panose="020B0604020202020204" pitchFamily="34" charset="0"/>
              <a:buChar char="•"/>
            </a:pPr>
            <a:r>
              <a:rPr sz="2400" dirty="0">
                <a:latin typeface="Arial" panose="020B0604020202020204" pitchFamily="34" charset="0"/>
                <a:ea typeface="宋体" panose="02010600030101010101" pitchFamily="2" charset="-122"/>
                <a:sym typeface="+mn-ea"/>
              </a:rPr>
              <a:t>两个事</a:t>
            </a:r>
            <a:r>
              <a:rPr lang="zh-CN" sz="2400" dirty="0">
                <a:latin typeface="Arial" panose="020B0604020202020204" pitchFamily="34" charset="0"/>
                <a:ea typeface="宋体" panose="02010600030101010101" pitchFamily="2" charset="-122"/>
                <a:sym typeface="+mn-ea"/>
              </a:rPr>
              <a:t>务</a:t>
            </a:r>
            <a:r>
              <a:rPr sz="2400" dirty="0">
                <a:latin typeface="Arial" panose="020B0604020202020204" pitchFamily="34" charset="0"/>
                <a:ea typeface="宋体" panose="02010600030101010101" pitchFamily="2" charset="-122"/>
                <a:sym typeface="+mn-ea"/>
              </a:rPr>
              <a:t>修改了相同的数据</a:t>
            </a:r>
            <a:r>
              <a:rPr lang="zh-CN" sz="2400" dirty="0">
                <a:latin typeface="Arial" panose="020B0604020202020204" pitchFamily="34" charset="0"/>
                <a:ea typeface="宋体" panose="02010600030101010101" pitchFamily="2" charset="-122"/>
                <a:sym typeface="+mn-ea"/>
              </a:rPr>
              <a:t>，</a:t>
            </a:r>
            <a:r>
              <a:rPr sz="2400" dirty="0">
                <a:latin typeface="Arial" panose="020B0604020202020204" pitchFamily="34" charset="0"/>
                <a:ea typeface="宋体" panose="02010600030101010101" pitchFamily="2" charset="-122"/>
                <a:sym typeface="+mn-ea"/>
              </a:rPr>
              <a:t>其</a:t>
            </a:r>
            <a:r>
              <a:rPr lang="zh-CN" sz="2400" dirty="0">
                <a:latin typeface="Arial" panose="020B0604020202020204" pitchFamily="34" charset="0"/>
                <a:ea typeface="宋体" panose="02010600030101010101" pitchFamily="2" charset="-122"/>
                <a:sym typeface="+mn-ea"/>
              </a:rPr>
              <a:t>中一个</a:t>
            </a:r>
            <a:r>
              <a:rPr sz="2400" dirty="0">
                <a:latin typeface="Arial" panose="020B0604020202020204" pitchFamily="34" charset="0"/>
                <a:ea typeface="宋体" panose="02010600030101010101" pitchFamily="2" charset="-122"/>
                <a:sym typeface="+mn-ea"/>
              </a:rPr>
              <a:t>事</a:t>
            </a:r>
            <a:r>
              <a:rPr lang="zh-CN" sz="2400" dirty="0">
                <a:latin typeface="Arial" panose="020B0604020202020204" pitchFamily="34" charset="0"/>
                <a:ea typeface="宋体" panose="02010600030101010101" pitchFamily="2" charset="-122"/>
                <a:sym typeface="+mn-ea"/>
              </a:rPr>
              <a:t>务</a:t>
            </a:r>
            <a:r>
              <a:rPr sz="2400" dirty="0">
                <a:latin typeface="Arial" panose="020B0604020202020204" pitchFamily="34" charset="0"/>
                <a:ea typeface="宋体" panose="02010600030101010101" pitchFamily="2" charset="-122"/>
                <a:sym typeface="+mn-ea"/>
              </a:rPr>
              <a:t>提交之前发生的写操作因为回滚而失去作用，就是脏写</a:t>
            </a:r>
            <a:r>
              <a:rPr lang="zh-CN" altLang="en-US" sz="2400" dirty="0">
                <a:solidFill>
                  <a:srgbClr val="333333"/>
                </a:solidFill>
                <a:latin typeface="Arial" panose="020B0604020202020204" pitchFamily="34" charset="0"/>
                <a:ea typeface="宋体" panose="02010600030101010101" pitchFamily="2" charset="-122"/>
                <a:sym typeface="+mn-ea"/>
              </a:rPr>
              <a:t>。</a:t>
            </a:r>
            <a:endParaRPr lang="zh-CN" altLang="en-US" sz="2400" dirty="0">
              <a:solidFill>
                <a:srgbClr val="333333"/>
              </a:solidFill>
              <a:latin typeface="Arial" panose="020B0604020202020204" pitchFamily="34" charset="0"/>
              <a:ea typeface="宋体" panose="02010600030101010101" pitchFamily="2" charset="-122"/>
              <a:sym typeface="+mn-ea"/>
            </a:endParaRPr>
          </a:p>
        </p:txBody>
      </p:sp>
      <p:sp>
        <p:nvSpPr>
          <p:cNvPr id="63490" name="标题 1"/>
          <p:cNvSpPr>
            <a:spLocks noGrp="1"/>
          </p:cNvSpPr>
          <p:nvPr>
            <p:ph type="title"/>
          </p:nvPr>
        </p:nvSpPr>
        <p:spPr>
          <a:xfrm>
            <a:off x="2351089" y="14289"/>
            <a:ext cx="7793037" cy="795337"/>
          </a:xfrm>
        </p:spPr>
        <p:txBody>
          <a:bodyPr/>
          <a:p>
            <a:r>
              <a:rPr lang="zh-CN" altLang="en-US" sz="2100" b="1" dirty="0">
                <a:solidFill>
                  <a:srgbClr val="0070C0"/>
                </a:solidFill>
                <a:latin typeface="宋体" panose="02010600030101010101" pitchFamily="2" charset="-122"/>
              </a:rPr>
              <a:t>补充：</a:t>
            </a:r>
            <a:r>
              <a:rPr lang="zh-CN" sz="2100" b="1" dirty="0">
                <a:solidFill>
                  <a:srgbClr val="0070C0"/>
                </a:solidFill>
                <a:latin typeface="宋体" panose="02010600030101010101" pitchFamily="2" charset="-122"/>
              </a:rPr>
              <a:t>脏写</a:t>
            </a:r>
            <a:endParaRPr lang="zh-CN" sz="2100" b="1" dirty="0">
              <a:solidFill>
                <a:srgbClr val="0070C0"/>
              </a:solidFill>
              <a:latin typeface="宋体" panose="02010600030101010101" pitchFamily="2" charset="-122"/>
            </a:endParaRPr>
          </a:p>
        </p:txBody>
      </p:sp>
      <p:pic>
        <p:nvPicPr>
          <p:cNvPr id="101" name="图片 100"/>
          <p:cNvPicPr/>
          <p:nvPr/>
        </p:nvPicPr>
        <p:blipFill>
          <a:blip r:embed="rId1"/>
          <a:stretch>
            <a:fillRect/>
          </a:stretch>
        </p:blipFill>
        <p:spPr>
          <a:xfrm>
            <a:off x="1708150" y="809625"/>
            <a:ext cx="8775700" cy="4195445"/>
          </a:xfrm>
          <a:prstGeom prst="rect">
            <a:avLst/>
          </a:prstGeom>
          <a:noFill/>
          <a:ln w="9525">
            <a:noFill/>
          </a:ln>
        </p:spPr>
      </p:pic>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2351089" y="0"/>
            <a:ext cx="7793037" cy="795338"/>
          </a:xfrm>
          <a:noFill/>
        </p:spPr>
        <p:txBody>
          <a:bodyPr/>
          <a:lstStyle/>
          <a:p>
            <a:r>
              <a:rPr lang="zh-CN" altLang="en-US" sz="2100" b="1"/>
              <a:t>并发数据操作引起的问题 </a:t>
            </a:r>
            <a:r>
              <a:rPr lang="en-US" altLang="zh-CN" sz="2100" b="1"/>
              <a:t>(2) </a:t>
            </a:r>
            <a:endParaRPr lang="en-US" altLang="zh-CN" sz="2100" b="1"/>
          </a:p>
        </p:txBody>
      </p:sp>
      <p:sp>
        <p:nvSpPr>
          <p:cNvPr id="27652" name="Rectangle 2"/>
          <p:cNvSpPr>
            <a:spLocks noGrp="1" noChangeArrowheads="1"/>
          </p:cNvSpPr>
          <p:nvPr>
            <p:ph type="body" sz="half" idx="1"/>
          </p:nvPr>
        </p:nvSpPr>
        <p:spPr>
          <a:xfrm>
            <a:off x="609600" y="811213"/>
            <a:ext cx="10952479" cy="5545138"/>
          </a:xfrm>
        </p:spPr>
        <p:txBody>
          <a:bodyPr rtlCol="0">
            <a:normAutofit fontScale="85000" lnSpcReduction="20000"/>
          </a:bodyPr>
          <a:lstStyle/>
          <a:p>
            <a:pPr indent="457200" fontAlgn="auto">
              <a:lnSpc>
                <a:spcPct val="150000"/>
              </a:lnSpc>
              <a:spcBef>
                <a:spcPts val="600"/>
              </a:spcBef>
              <a:spcAft>
                <a:spcPts val="600"/>
              </a:spcAft>
              <a:buFont typeface="Wingdings" panose="05000000000000000000" pitchFamily="2" charset="2"/>
              <a:buNone/>
              <a:defRPr/>
            </a:pPr>
            <a:r>
              <a:rPr lang="en-US" altLang="zh-CN" dirty="0">
                <a:solidFill>
                  <a:srgbClr val="660066"/>
                </a:solidFill>
              </a:rPr>
              <a:t>(2) </a:t>
            </a:r>
            <a:r>
              <a:rPr lang="zh-CN" altLang="en-US" b="1" dirty="0">
                <a:solidFill>
                  <a:srgbClr val="148BD4"/>
                </a:solidFill>
              </a:rPr>
              <a:t>读脏数据（</a:t>
            </a:r>
            <a:r>
              <a:rPr lang="en-US" altLang="zh-CN" b="1" dirty="0">
                <a:solidFill>
                  <a:srgbClr val="148BD4"/>
                </a:solidFill>
              </a:rPr>
              <a:t>dirty read</a:t>
            </a:r>
            <a:r>
              <a:rPr lang="zh-CN" altLang="en-US" b="1" dirty="0">
                <a:solidFill>
                  <a:srgbClr val="148BD4"/>
                </a:solidFill>
              </a:rPr>
              <a:t>）</a:t>
            </a:r>
            <a:r>
              <a:rPr lang="zh-CN" altLang="en-US" dirty="0">
                <a:solidFill>
                  <a:srgbClr val="660066"/>
                </a:solidFill>
              </a:rPr>
              <a:t>，有时也简称为</a:t>
            </a:r>
            <a:r>
              <a:rPr lang="zh-CN" altLang="en-US" dirty="0">
                <a:solidFill>
                  <a:srgbClr val="660066"/>
                </a:solidFill>
                <a:latin typeface="Arial" panose="020B0604020202020204" pitchFamily="34" charset="0"/>
              </a:rPr>
              <a:t>“</a:t>
            </a:r>
            <a:r>
              <a:rPr lang="zh-CN" altLang="en-US" dirty="0">
                <a:solidFill>
                  <a:srgbClr val="660066"/>
                </a:solidFill>
              </a:rPr>
              <a:t>脏读</a:t>
            </a:r>
            <a:r>
              <a:rPr lang="zh-CN" altLang="en-US" dirty="0">
                <a:solidFill>
                  <a:srgbClr val="660066"/>
                </a:solidFill>
                <a:latin typeface="Arial" panose="020B0604020202020204" pitchFamily="34" charset="0"/>
              </a:rPr>
              <a:t>”</a:t>
            </a:r>
            <a:r>
              <a:rPr lang="zh-CN" altLang="en-US" dirty="0">
                <a:solidFill>
                  <a:srgbClr val="660066"/>
                </a:solidFill>
              </a:rPr>
              <a:t>。</a:t>
            </a:r>
            <a:r>
              <a:rPr lang="zh-CN" altLang="en-US" b="1" dirty="0">
                <a:solidFill>
                  <a:srgbClr val="0070C0"/>
                </a:solidFill>
              </a:rPr>
              <a:t>一个事务读到另一个事务未提交的更新数据。</a:t>
            </a:r>
            <a:endParaRPr lang="zh-CN" altLang="en-US" b="1" dirty="0">
              <a:solidFill>
                <a:srgbClr val="0070C0"/>
              </a:solidFill>
            </a:endParaRPr>
          </a:p>
          <a:p>
            <a:pPr indent="457200" fontAlgn="auto">
              <a:lnSpc>
                <a:spcPct val="150000"/>
              </a:lnSpc>
              <a:spcBef>
                <a:spcPts val="600"/>
              </a:spcBef>
              <a:spcAft>
                <a:spcPts val="600"/>
              </a:spcAft>
              <a:buFont typeface="Wingdings" panose="05000000000000000000" pitchFamily="2" charset="2"/>
              <a:buNone/>
              <a:defRPr/>
            </a:pPr>
            <a:r>
              <a:rPr lang="zh-CN" altLang="en-US" dirty="0"/>
              <a:t>例如，当事务</a:t>
            </a:r>
            <a:r>
              <a:rPr lang="en-US" altLang="zh-CN" dirty="0"/>
              <a:t>T2</a:t>
            </a:r>
            <a:r>
              <a:rPr lang="zh-CN" altLang="en-US" dirty="0"/>
              <a:t>正在利用统计函数</a:t>
            </a:r>
            <a:r>
              <a:rPr lang="en-US" altLang="zh-CN" dirty="0"/>
              <a:t>AVG</a:t>
            </a:r>
            <a:r>
              <a:rPr lang="zh-CN" altLang="en-US" dirty="0"/>
              <a:t>计算每一位同学各门课程的平均成绩时，而事务</a:t>
            </a:r>
            <a:r>
              <a:rPr lang="en-US" altLang="zh-CN" dirty="0"/>
              <a:t>T1</a:t>
            </a:r>
            <a:r>
              <a:rPr lang="zh-CN" altLang="en-US" dirty="0"/>
              <a:t>并发地修改学生的各科成绩，当</a:t>
            </a:r>
            <a:r>
              <a:rPr lang="en-US" altLang="zh-CN" dirty="0"/>
              <a:t>T2</a:t>
            </a:r>
            <a:r>
              <a:rPr lang="zh-CN" altLang="en-US" dirty="0"/>
              <a:t>计算到某同学的平均成绩时，有些成绩可能是修改前的成绩值，有些可能是修改后的成绩值，这就是</a:t>
            </a:r>
            <a:r>
              <a:rPr lang="zh-CN" altLang="en-US" dirty="0">
                <a:latin typeface="Arial" panose="020B0604020202020204" pitchFamily="34" charset="0"/>
              </a:rPr>
              <a:t>“</a:t>
            </a:r>
            <a:r>
              <a:rPr lang="zh-CN" altLang="en-US" dirty="0"/>
              <a:t>脏</a:t>
            </a:r>
            <a:r>
              <a:rPr lang="zh-CN" altLang="en-US" dirty="0">
                <a:latin typeface="Arial" panose="020B0604020202020204" pitchFamily="34" charset="0"/>
              </a:rPr>
              <a:t>”</a:t>
            </a:r>
            <a:r>
              <a:rPr lang="zh-CN" altLang="en-US" dirty="0"/>
              <a:t>数据。</a:t>
            </a:r>
            <a:endParaRPr lang="zh-CN" altLang="en-US" dirty="0"/>
          </a:p>
        </p:txBody>
      </p:sp>
      <p:sp>
        <p:nvSpPr>
          <p:cNvPr id="4" name="日期占位符 4"/>
          <p:cNvSpPr>
            <a:spLocks noGrp="1"/>
          </p:cNvSpPr>
          <p:nvPr>
            <p:ph type="dt" sz="half" idx="10"/>
          </p:nvPr>
        </p:nvSpPr>
        <p:spPr/>
        <p:txBody>
          <a:bodyPr/>
          <a:lstStyle/>
          <a:p>
            <a:pPr>
              <a:defRPr/>
            </a:pPr>
            <a:fld id="{CBB5F351-1A41-4309-AA8E-351CA6B056B0}" type="datetime1">
              <a:rPr lang="zh-CN" altLang="en-US"/>
            </a:fld>
            <a:endParaRPr lang="en-US" altLang="zh-CN"/>
          </a:p>
        </p:txBody>
      </p:sp>
      <p:sp>
        <p:nvSpPr>
          <p:cNvPr id="4608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0690125-AAF3-41DD-9805-16740FAF4592}"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2"/>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图片 101"/>
          <p:cNvPicPr/>
          <p:nvPr/>
        </p:nvPicPr>
        <p:blipFill>
          <a:blip r:embed="rId1"/>
          <a:stretch>
            <a:fillRect/>
          </a:stretch>
        </p:blipFill>
        <p:spPr>
          <a:xfrm>
            <a:off x="1381125" y="752475"/>
            <a:ext cx="9048750" cy="4972050"/>
          </a:xfrm>
          <a:prstGeom prst="rect">
            <a:avLst/>
          </a:prstGeom>
          <a:noFill/>
          <a:ln w="9525">
            <a:noFill/>
          </a:ln>
        </p:spPr>
      </p:pic>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51089" y="0"/>
            <a:ext cx="7793037" cy="795338"/>
          </a:xfrm>
        </p:spPr>
        <p:txBody>
          <a:bodyPr/>
          <a:lstStyle/>
          <a:p>
            <a:r>
              <a:rPr lang="zh-CN" altLang="en-US" sz="2100" b="1">
                <a:latin typeface="宋体" panose="02010600030101010101" pitchFamily="2" charset="-122"/>
              </a:rPr>
              <a:t>事务概述</a:t>
            </a:r>
            <a:r>
              <a:rPr lang="en-US" altLang="zh-CN" sz="2100" b="1">
                <a:latin typeface="宋体" panose="02010600030101010101" pitchFamily="2" charset="-122"/>
              </a:rPr>
              <a:t>(1) </a:t>
            </a:r>
            <a:endParaRPr lang="en-US" altLang="zh-CN" sz="2100" b="1">
              <a:latin typeface="宋体" panose="02010600030101010101" pitchFamily="2" charset="-122"/>
            </a:endParaRPr>
          </a:p>
        </p:txBody>
      </p:sp>
      <p:sp>
        <p:nvSpPr>
          <p:cNvPr id="205827" name="Rectangle 3"/>
          <p:cNvSpPr>
            <a:spLocks noGrp="1" noChangeArrowheads="1"/>
          </p:cNvSpPr>
          <p:nvPr>
            <p:ph idx="1"/>
          </p:nvPr>
        </p:nvSpPr>
        <p:spPr>
          <a:xfrm>
            <a:off x="381000" y="795338"/>
            <a:ext cx="11430000" cy="5472113"/>
          </a:xfrm>
        </p:spPr>
        <p:txBody>
          <a:bodyPr rtlCol="0">
            <a:normAutofit fontScale="87500"/>
          </a:bodyPr>
          <a:lstStyle/>
          <a:p>
            <a:pPr indent="457200" fontAlgn="auto">
              <a:lnSpc>
                <a:spcPct val="150000"/>
              </a:lnSpc>
              <a:spcBef>
                <a:spcPts val="0"/>
              </a:spcBef>
              <a:spcAft>
                <a:spcPct val="20000"/>
              </a:spcAft>
              <a:buFont typeface="Wingdings" panose="05000000000000000000" pitchFamily="2" charset="2"/>
              <a:buNone/>
              <a:defRPr/>
            </a:pPr>
            <a:r>
              <a:rPr lang="zh-CN" altLang="zh-CN" sz="2200" dirty="0"/>
              <a:t>事务的概念是现代数据库理论的核心概念之一。一个事务可以是一组</a:t>
            </a:r>
            <a:r>
              <a:rPr lang="en-US" altLang="zh-CN" sz="2200" dirty="0"/>
              <a:t>SQL</a:t>
            </a:r>
            <a:r>
              <a:rPr lang="zh-CN" altLang="zh-CN" sz="2200" dirty="0"/>
              <a:t>语句、一条</a:t>
            </a:r>
            <a:r>
              <a:rPr lang="en-US" altLang="zh-CN" sz="2200" dirty="0"/>
              <a:t>SQL</a:t>
            </a:r>
            <a:r>
              <a:rPr lang="zh-CN" altLang="zh-CN" sz="2200" dirty="0"/>
              <a:t>语句或整个程序，一个应用程序可以包含多个事务。</a:t>
            </a:r>
            <a:endParaRPr lang="en-US" altLang="zh-CN" sz="2200" dirty="0"/>
          </a:p>
          <a:p>
            <a:pPr indent="457200" fontAlgn="auto">
              <a:lnSpc>
                <a:spcPct val="150000"/>
              </a:lnSpc>
              <a:spcBef>
                <a:spcPts val="0"/>
              </a:spcBef>
              <a:spcAft>
                <a:spcPct val="20000"/>
              </a:spcAft>
              <a:buFont typeface="Wingdings" panose="05000000000000000000" pitchFamily="2" charset="2"/>
              <a:buNone/>
              <a:defRPr/>
            </a:pPr>
            <a:r>
              <a:rPr lang="zh-CN" altLang="en-US" sz="2200" dirty="0">
                <a:solidFill>
                  <a:srgbClr val="E24747"/>
                </a:solidFill>
              </a:rPr>
              <a:t>所谓事务</a:t>
            </a:r>
            <a:r>
              <a:rPr lang="zh-CN" altLang="en-US" sz="2200" dirty="0">
                <a:solidFill>
                  <a:srgbClr val="0070C0"/>
                </a:solidFill>
              </a:rPr>
              <a:t>就是用户对数据库进行的</a:t>
            </a:r>
            <a:r>
              <a:rPr lang="zh-CN" altLang="en-US" sz="2200" b="1" dirty="0">
                <a:solidFill>
                  <a:srgbClr val="FF0000"/>
                </a:solidFill>
              </a:rPr>
              <a:t>一系列操作</a:t>
            </a:r>
            <a:r>
              <a:rPr lang="zh-CN" altLang="en-US" sz="2200" dirty="0">
                <a:solidFill>
                  <a:srgbClr val="0070C0"/>
                </a:solidFill>
              </a:rPr>
              <a:t>的集合，对于事务中的系列操作</a:t>
            </a:r>
            <a:r>
              <a:rPr lang="zh-CN" altLang="en-US" sz="2200" b="1" dirty="0">
                <a:solidFill>
                  <a:srgbClr val="FF0000"/>
                </a:solidFill>
              </a:rPr>
              <a:t>要么全部完成</a:t>
            </a:r>
            <a:r>
              <a:rPr lang="zh-CN" altLang="en-US" sz="2200" dirty="0">
                <a:solidFill>
                  <a:srgbClr val="0070C0"/>
                </a:solidFill>
              </a:rPr>
              <a:t>，</a:t>
            </a:r>
            <a:r>
              <a:rPr lang="zh-CN" altLang="en-US" sz="2200" b="1" dirty="0">
                <a:solidFill>
                  <a:srgbClr val="FF0000"/>
                </a:solidFill>
              </a:rPr>
              <a:t>要么全部不完成</a:t>
            </a:r>
            <a:r>
              <a:rPr lang="zh-CN" altLang="en-US" sz="2200" dirty="0">
                <a:solidFill>
                  <a:srgbClr val="0070C0"/>
                </a:solidFill>
              </a:rPr>
              <a:t>。 </a:t>
            </a:r>
            <a:endParaRPr lang="zh-CN" altLang="en-US" sz="2200" dirty="0">
              <a:solidFill>
                <a:srgbClr val="0070C0"/>
              </a:solidFill>
            </a:endParaRPr>
          </a:p>
          <a:p>
            <a:pPr indent="457200" fontAlgn="auto">
              <a:lnSpc>
                <a:spcPct val="150000"/>
              </a:lnSpc>
              <a:spcBef>
                <a:spcPts val="0"/>
              </a:spcBef>
              <a:buNone/>
              <a:defRPr/>
            </a:pPr>
            <a:r>
              <a:rPr lang="zh-CN" altLang="en-US" sz="2200" dirty="0">
                <a:solidFill>
                  <a:srgbClr val="006600"/>
                </a:solidFill>
              </a:rPr>
              <a:t>例如</a:t>
            </a:r>
            <a:r>
              <a:rPr lang="zh-CN" altLang="en-US" sz="2200" dirty="0"/>
              <a:t>，</a:t>
            </a:r>
            <a:r>
              <a:rPr lang="zh-CN" altLang="zh-CN" sz="2200" dirty="0"/>
              <a:t>银行用户存款表记录如下：</a:t>
            </a:r>
            <a:r>
              <a:rPr lang="en-US" altLang="zh-CN" sz="2200" dirty="0"/>
              <a:t> </a:t>
            </a:r>
            <a:endParaRPr lang="zh-CN" altLang="zh-CN" sz="2200" dirty="0"/>
          </a:p>
          <a:p>
            <a:pPr indent="457200" fontAlgn="auto">
              <a:lnSpc>
                <a:spcPct val="150000"/>
              </a:lnSpc>
              <a:spcBef>
                <a:spcPts val="0"/>
              </a:spcBef>
              <a:buNone/>
              <a:defRPr/>
            </a:pPr>
            <a:r>
              <a:rPr lang="en-US" altLang="zh-CN" sz="2200" dirty="0"/>
              <a:t>     </a:t>
            </a:r>
            <a:r>
              <a:rPr lang="zh-CN" altLang="zh-CN" sz="2200" dirty="0"/>
              <a:t>账号</a:t>
            </a:r>
            <a:r>
              <a:rPr lang="en-US" altLang="zh-CN" sz="2200" dirty="0"/>
              <a:t>   </a:t>
            </a:r>
            <a:r>
              <a:rPr lang="zh-CN" altLang="zh-CN" sz="2200" dirty="0"/>
              <a:t>姓名</a:t>
            </a:r>
            <a:r>
              <a:rPr lang="en-US" altLang="zh-CN" sz="2200" dirty="0"/>
              <a:t>      </a:t>
            </a:r>
            <a:r>
              <a:rPr lang="zh-CN" altLang="zh-CN" sz="2200" dirty="0"/>
              <a:t>余额</a:t>
            </a:r>
            <a:r>
              <a:rPr lang="en-US" altLang="zh-CN" sz="2200" dirty="0"/>
              <a:t> </a:t>
            </a:r>
            <a:endParaRPr lang="zh-CN" altLang="zh-CN" sz="2200" dirty="0"/>
          </a:p>
          <a:p>
            <a:pPr indent="457200" fontAlgn="auto">
              <a:lnSpc>
                <a:spcPct val="150000"/>
              </a:lnSpc>
              <a:spcBef>
                <a:spcPts val="0"/>
              </a:spcBef>
              <a:buNone/>
              <a:defRPr/>
            </a:pPr>
            <a:r>
              <a:rPr lang="en-US" altLang="zh-CN" sz="2200" dirty="0"/>
              <a:t>    1001   </a:t>
            </a:r>
            <a:r>
              <a:rPr lang="zh-CN" altLang="zh-CN" sz="2200" dirty="0"/>
              <a:t>张三</a:t>
            </a:r>
            <a:r>
              <a:rPr lang="en-US" altLang="zh-CN" sz="2200" dirty="0"/>
              <a:t>      2000</a:t>
            </a:r>
            <a:endParaRPr lang="zh-CN" altLang="zh-CN" sz="2200" dirty="0"/>
          </a:p>
          <a:p>
            <a:pPr indent="457200" fontAlgn="auto">
              <a:lnSpc>
                <a:spcPct val="150000"/>
              </a:lnSpc>
              <a:spcBef>
                <a:spcPts val="0"/>
              </a:spcBef>
              <a:buNone/>
              <a:defRPr/>
            </a:pPr>
            <a:r>
              <a:rPr lang="en-US" altLang="zh-CN" sz="2200" dirty="0"/>
              <a:t>    1402   </a:t>
            </a:r>
            <a:r>
              <a:rPr lang="zh-CN" altLang="zh-CN" sz="2200" dirty="0"/>
              <a:t>李四</a:t>
            </a:r>
            <a:r>
              <a:rPr lang="en-US" altLang="zh-CN" sz="2200" dirty="0"/>
              <a:t>      1000 </a:t>
            </a:r>
            <a:endParaRPr lang="zh-CN" altLang="zh-CN" sz="2200" dirty="0"/>
          </a:p>
          <a:p>
            <a:pPr indent="457200" fontAlgn="auto">
              <a:lnSpc>
                <a:spcPct val="150000"/>
              </a:lnSpc>
              <a:spcBef>
                <a:spcPts val="0"/>
              </a:spcBef>
              <a:buNone/>
              <a:defRPr/>
            </a:pPr>
            <a:r>
              <a:rPr lang="en-US" altLang="zh-CN" sz="2200" dirty="0"/>
              <a:t>    </a:t>
            </a:r>
            <a:r>
              <a:rPr lang="zh-CN" altLang="zh-CN" sz="2200" dirty="0"/>
              <a:t>假设张三给李四转账</a:t>
            </a:r>
            <a:r>
              <a:rPr lang="en-US" altLang="zh-CN" sz="2200" dirty="0"/>
              <a:t>300</a:t>
            </a:r>
            <a:r>
              <a:rPr lang="zh-CN" altLang="zh-CN" sz="2200" dirty="0"/>
              <a:t>块，则对数据库的修改必然有两步：</a:t>
            </a:r>
            <a:r>
              <a:rPr lang="en-US" altLang="zh-CN" sz="2200" dirty="0"/>
              <a:t> </a:t>
            </a:r>
            <a:endParaRPr lang="zh-CN" altLang="zh-CN" sz="2200" dirty="0"/>
          </a:p>
          <a:p>
            <a:pPr indent="457200" fontAlgn="auto">
              <a:lnSpc>
                <a:spcPct val="150000"/>
              </a:lnSpc>
              <a:spcBef>
                <a:spcPts val="0"/>
              </a:spcBef>
              <a:buNone/>
              <a:defRPr/>
            </a:pPr>
            <a:r>
              <a:rPr lang="en-US" altLang="zh-CN" sz="2200" dirty="0"/>
              <a:t>    </a:t>
            </a:r>
            <a:r>
              <a:rPr lang="zh-CN" altLang="zh-CN" sz="2200" dirty="0"/>
              <a:t>第一步：减少张三的余额：</a:t>
            </a:r>
            <a:r>
              <a:rPr lang="en-US" altLang="zh-CN" sz="2200" dirty="0"/>
              <a:t>2000</a:t>
            </a:r>
            <a:r>
              <a:rPr lang="zh-CN" altLang="zh-CN" sz="2200" dirty="0"/>
              <a:t>→</a:t>
            </a:r>
            <a:r>
              <a:rPr lang="en-US" altLang="zh-CN" sz="2200" dirty="0"/>
              <a:t>1700 </a:t>
            </a:r>
            <a:endParaRPr lang="zh-CN" altLang="zh-CN" sz="2200" dirty="0"/>
          </a:p>
          <a:p>
            <a:pPr indent="457200" fontAlgn="auto">
              <a:lnSpc>
                <a:spcPct val="150000"/>
              </a:lnSpc>
              <a:spcBef>
                <a:spcPts val="0"/>
              </a:spcBef>
              <a:buNone/>
              <a:defRPr/>
            </a:pPr>
            <a:r>
              <a:rPr lang="en-US" altLang="zh-CN" sz="2200" dirty="0"/>
              <a:t>    </a:t>
            </a:r>
            <a:r>
              <a:rPr lang="zh-CN" altLang="zh-CN" sz="2200" dirty="0"/>
              <a:t>第二步：增加李四的余额：</a:t>
            </a:r>
            <a:r>
              <a:rPr lang="en-US" altLang="zh-CN" sz="2200" dirty="0"/>
              <a:t>1000</a:t>
            </a:r>
            <a:r>
              <a:rPr lang="zh-CN" altLang="zh-CN" sz="2200" dirty="0"/>
              <a:t>→</a:t>
            </a:r>
            <a:r>
              <a:rPr lang="en-US" altLang="zh-CN" sz="2200" dirty="0"/>
              <a:t>1300 </a:t>
            </a:r>
            <a:endParaRPr lang="zh-CN" altLang="zh-CN" sz="2200" dirty="0"/>
          </a:p>
          <a:p>
            <a:pPr indent="457200" fontAlgn="auto">
              <a:lnSpc>
                <a:spcPct val="150000"/>
              </a:lnSpc>
              <a:spcBef>
                <a:spcPts val="0"/>
              </a:spcBef>
              <a:buNone/>
              <a:defRPr/>
            </a:pPr>
            <a:r>
              <a:rPr lang="en-US" altLang="zh-CN" sz="2200" dirty="0"/>
              <a:t>    </a:t>
            </a:r>
            <a:r>
              <a:rPr lang="zh-CN" altLang="zh-CN" sz="2200" dirty="0"/>
              <a:t>但是如果第一步完成以后，马上就死机</a:t>
            </a:r>
            <a:r>
              <a:rPr lang="en-US" altLang="zh-CN" sz="2200" dirty="0"/>
              <a:t>(</a:t>
            </a:r>
            <a:r>
              <a:rPr lang="zh-CN" altLang="zh-CN" sz="2200" dirty="0"/>
              <a:t>或者断电、地震……</a:t>
            </a:r>
            <a:r>
              <a:rPr lang="en-US" altLang="zh-CN" sz="2200" dirty="0"/>
              <a:t>)</a:t>
            </a:r>
            <a:r>
              <a:rPr lang="zh-CN" altLang="zh-CN" sz="2200" dirty="0"/>
              <a:t>了。</a:t>
            </a:r>
            <a:r>
              <a:rPr lang="en-US" altLang="zh-CN" sz="2200" dirty="0"/>
              <a:t> </a:t>
            </a:r>
            <a:endParaRPr lang="zh-CN" altLang="en-US" sz="2200" dirty="0"/>
          </a:p>
        </p:txBody>
      </p:sp>
      <p:sp>
        <p:nvSpPr>
          <p:cNvPr id="11" name="日期占位符 3"/>
          <p:cNvSpPr>
            <a:spLocks noGrp="1"/>
          </p:cNvSpPr>
          <p:nvPr>
            <p:ph type="dt" sz="half" idx="10"/>
          </p:nvPr>
        </p:nvSpPr>
        <p:spPr/>
        <p:txBody>
          <a:bodyPr/>
          <a:lstStyle/>
          <a:p>
            <a:pPr>
              <a:defRPr/>
            </a:pPr>
            <a:fld id="{D0E0621E-C075-4295-B318-37942CE29DD0}" type="datetime1">
              <a:rPr lang="zh-CN" altLang="en-US"/>
            </a:fld>
            <a:endParaRPr lang="en-US" altLang="zh-CN"/>
          </a:p>
        </p:txBody>
      </p:sp>
      <p:sp>
        <p:nvSpPr>
          <p:cNvPr id="2355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724B500-58CE-4AC5-BE2E-43D48D91B652}"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over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2351089" y="1"/>
            <a:ext cx="7793037" cy="663575"/>
          </a:xfrm>
          <a:noFill/>
        </p:spPr>
        <p:txBody>
          <a:bodyPr/>
          <a:lstStyle/>
          <a:p>
            <a:r>
              <a:rPr lang="zh-CN" altLang="en-US" sz="2100" b="1"/>
              <a:t>并发数据操作引起的问题 </a:t>
            </a:r>
            <a:r>
              <a:rPr lang="en-US" altLang="zh-CN" sz="2100" b="1"/>
              <a:t>(3)</a:t>
            </a:r>
            <a:r>
              <a:rPr lang="en-US" altLang="zh-CN" sz="3600"/>
              <a:t> </a:t>
            </a:r>
            <a:endParaRPr lang="en-US" altLang="zh-CN" sz="3600"/>
          </a:p>
        </p:txBody>
      </p:sp>
      <p:sp>
        <p:nvSpPr>
          <p:cNvPr id="28676" name="Rectangle 2"/>
          <p:cNvSpPr>
            <a:spLocks noGrp="1" noChangeArrowheads="1"/>
          </p:cNvSpPr>
          <p:nvPr>
            <p:ph type="body" sz="half" idx="1"/>
          </p:nvPr>
        </p:nvSpPr>
        <p:spPr>
          <a:xfrm>
            <a:off x="609600" y="981075"/>
            <a:ext cx="10810240" cy="5545138"/>
          </a:xfrm>
        </p:spPr>
        <p:txBody>
          <a:bodyPr rtlCol="0">
            <a:normAutofit fontScale="62500" lnSpcReduction="20000"/>
          </a:bodyPr>
          <a:lstStyle/>
          <a:p>
            <a:pPr indent="457200" fontAlgn="auto">
              <a:lnSpc>
                <a:spcPct val="150000"/>
              </a:lnSpc>
              <a:spcBef>
                <a:spcPts val="600"/>
              </a:spcBef>
              <a:spcAft>
                <a:spcPts val="600"/>
              </a:spcAft>
              <a:buFont typeface="Wingdings" panose="05000000000000000000" pitchFamily="2" charset="2"/>
              <a:buNone/>
              <a:defRPr/>
            </a:pPr>
            <a:r>
              <a:rPr lang="en-US" altLang="zh-CN" dirty="0">
                <a:solidFill>
                  <a:srgbClr val="660066"/>
                </a:solidFill>
              </a:rPr>
              <a:t>(3) </a:t>
            </a:r>
            <a:r>
              <a:rPr lang="zh-CN" altLang="en-US" b="1" dirty="0">
                <a:solidFill>
                  <a:srgbClr val="148BD4"/>
                </a:solidFill>
              </a:rPr>
              <a:t>不可重复读（不一致分析）</a:t>
            </a:r>
            <a:r>
              <a:rPr lang="zh-CN" altLang="en-US" dirty="0">
                <a:solidFill>
                  <a:srgbClr val="660066"/>
                </a:solidFill>
              </a:rPr>
              <a:t>。</a:t>
            </a:r>
            <a:r>
              <a:rPr lang="zh-CN" altLang="en-US" b="1" dirty="0">
                <a:solidFill>
                  <a:srgbClr val="0070C0"/>
                </a:solidFill>
              </a:rPr>
              <a:t>一个事务两次读同一行数据，而这两次读到的数据不一样。</a:t>
            </a:r>
            <a:r>
              <a:rPr lang="zh-CN" altLang="en-US" dirty="0"/>
              <a:t>例如，甲乙同时开始都查到帐户</a:t>
            </a:r>
            <a:r>
              <a:rPr lang="en-US" altLang="zh-CN" dirty="0"/>
              <a:t>A</a:t>
            </a:r>
            <a:r>
              <a:rPr lang="zh-CN" altLang="en-US" dirty="0"/>
              <a:t>内为</a:t>
            </a:r>
            <a:r>
              <a:rPr lang="en-US" altLang="zh-CN" dirty="0"/>
              <a:t>200</a:t>
            </a:r>
            <a:r>
              <a:rPr lang="zh-CN" altLang="en-US" dirty="0"/>
              <a:t>元，甲先在账户</a:t>
            </a:r>
            <a:r>
              <a:rPr lang="en-US" altLang="zh-CN" dirty="0"/>
              <a:t>A</a:t>
            </a:r>
            <a:r>
              <a:rPr lang="zh-CN" altLang="en-US" dirty="0"/>
              <a:t>开始取款</a:t>
            </a:r>
            <a:r>
              <a:rPr lang="en-US" altLang="zh-CN" dirty="0"/>
              <a:t>100</a:t>
            </a:r>
            <a:r>
              <a:rPr lang="zh-CN" altLang="en-US" dirty="0"/>
              <a:t>元提交，这时乙在准备最后更新的时候又对账户</a:t>
            </a:r>
            <a:r>
              <a:rPr lang="en-US" altLang="zh-CN" dirty="0"/>
              <a:t>A</a:t>
            </a:r>
            <a:r>
              <a:rPr lang="zh-CN" altLang="en-US" dirty="0"/>
              <a:t>进行了一次查询，发现结果是</a:t>
            </a:r>
            <a:r>
              <a:rPr lang="en-US" altLang="zh-CN" dirty="0"/>
              <a:t>100</a:t>
            </a:r>
            <a:r>
              <a:rPr lang="zh-CN" altLang="en-US" dirty="0"/>
              <a:t>元，这时乙就会很困惑，不知道该将帐户</a:t>
            </a:r>
            <a:r>
              <a:rPr lang="en-US" altLang="zh-CN" dirty="0"/>
              <a:t>A</a:t>
            </a:r>
            <a:r>
              <a:rPr lang="zh-CN" altLang="en-US" dirty="0"/>
              <a:t>为什么改为</a:t>
            </a:r>
            <a:r>
              <a:rPr lang="en-US" altLang="zh-CN" dirty="0"/>
              <a:t>100</a:t>
            </a:r>
            <a:r>
              <a:rPr lang="zh-CN" altLang="en-US" dirty="0"/>
              <a:t>元了。</a:t>
            </a:r>
            <a:endParaRPr lang="zh-CN" altLang="en-US" dirty="0"/>
          </a:p>
          <a:p>
            <a:pPr indent="457200" fontAlgn="auto">
              <a:lnSpc>
                <a:spcPct val="150000"/>
              </a:lnSpc>
              <a:spcBef>
                <a:spcPts val="600"/>
              </a:spcBef>
              <a:spcAft>
                <a:spcPts val="600"/>
              </a:spcAft>
              <a:buFont typeface="Wingdings" panose="05000000000000000000" pitchFamily="2" charset="2"/>
              <a:buNone/>
              <a:defRPr/>
            </a:pPr>
            <a:r>
              <a:rPr lang="zh-CN" altLang="en-US" b="1" dirty="0">
                <a:solidFill>
                  <a:srgbClr val="0070C0"/>
                </a:solidFill>
                <a:latin typeface="Arial" panose="020B0604020202020204" pitchFamily="34" charset="0"/>
              </a:rPr>
              <a:t>“</a:t>
            </a:r>
            <a:r>
              <a:rPr lang="zh-CN" altLang="en-US" b="1" dirty="0">
                <a:solidFill>
                  <a:srgbClr val="0070C0"/>
                </a:solidFill>
              </a:rPr>
              <a:t>不可重复读</a:t>
            </a:r>
            <a:r>
              <a:rPr lang="zh-CN" altLang="en-US" b="1" dirty="0">
                <a:solidFill>
                  <a:srgbClr val="0070C0"/>
                </a:solidFill>
                <a:latin typeface="Arial" panose="020B0604020202020204" pitchFamily="34" charset="0"/>
              </a:rPr>
              <a:t>”</a:t>
            </a:r>
            <a:r>
              <a:rPr lang="zh-CN" altLang="en-US" b="1" dirty="0">
                <a:solidFill>
                  <a:srgbClr val="0070C0"/>
                </a:solidFill>
              </a:rPr>
              <a:t>和</a:t>
            </a:r>
            <a:r>
              <a:rPr lang="zh-CN" altLang="en-US" b="1" dirty="0">
                <a:solidFill>
                  <a:srgbClr val="0070C0"/>
                </a:solidFill>
                <a:latin typeface="Arial" panose="020B0604020202020204" pitchFamily="34" charset="0"/>
              </a:rPr>
              <a:t>“</a:t>
            </a:r>
            <a:r>
              <a:rPr lang="zh-CN" altLang="en-US" b="1" dirty="0">
                <a:solidFill>
                  <a:srgbClr val="0070C0"/>
                </a:solidFill>
              </a:rPr>
              <a:t>读脏数据</a:t>
            </a:r>
            <a:r>
              <a:rPr lang="zh-CN" altLang="en-US" b="1" dirty="0">
                <a:solidFill>
                  <a:srgbClr val="0070C0"/>
                </a:solidFill>
                <a:latin typeface="Arial" panose="020B0604020202020204" pitchFamily="34" charset="0"/>
              </a:rPr>
              <a:t>”</a:t>
            </a:r>
            <a:r>
              <a:rPr lang="zh-CN" altLang="en-US" b="1" dirty="0">
                <a:solidFill>
                  <a:srgbClr val="0070C0"/>
                </a:solidFill>
              </a:rPr>
              <a:t>的区别</a:t>
            </a:r>
            <a:r>
              <a:rPr lang="zh-CN" altLang="en-US" dirty="0"/>
              <a:t>是，读脏数据是</a:t>
            </a:r>
            <a:r>
              <a:rPr lang="zh-CN" altLang="en-US" b="1" dirty="0">
                <a:solidFill>
                  <a:srgbClr val="FF0000"/>
                </a:solidFill>
              </a:rPr>
              <a:t>读取前一事务未提交</a:t>
            </a:r>
            <a:r>
              <a:rPr lang="zh-CN" altLang="en-US" dirty="0"/>
              <a:t>的脏数据，不可重复读是</a:t>
            </a:r>
            <a:r>
              <a:rPr lang="zh-CN" altLang="en-US" b="1" dirty="0">
                <a:solidFill>
                  <a:srgbClr val="FF0000"/>
                </a:solidFill>
              </a:rPr>
              <a:t>重新读取</a:t>
            </a:r>
            <a:r>
              <a:rPr lang="zh-CN" altLang="en-US" b="1" dirty="0">
                <a:solidFill>
                  <a:srgbClr val="FF0000"/>
                </a:solidFill>
              </a:rPr>
              <a:t>了前一事务已提交</a:t>
            </a:r>
            <a:r>
              <a:rPr lang="zh-CN" altLang="en-US" dirty="0"/>
              <a:t>的数据。</a:t>
            </a:r>
            <a:endParaRPr lang="zh-CN" altLang="en-US" dirty="0"/>
          </a:p>
        </p:txBody>
      </p:sp>
      <p:sp>
        <p:nvSpPr>
          <p:cNvPr id="4" name="日期占位符 4"/>
          <p:cNvSpPr>
            <a:spLocks noGrp="1"/>
          </p:cNvSpPr>
          <p:nvPr>
            <p:ph type="dt" sz="half" idx="10"/>
          </p:nvPr>
        </p:nvSpPr>
        <p:spPr/>
        <p:txBody>
          <a:bodyPr/>
          <a:lstStyle/>
          <a:p>
            <a:pPr>
              <a:defRPr/>
            </a:pPr>
            <a:fld id="{71402D85-5721-4D6B-8D42-27966AF7C8C5}" type="datetime1">
              <a:rPr lang="zh-CN" altLang="en-US"/>
            </a:fld>
            <a:endParaRPr lang="en-US" altLang="zh-CN"/>
          </a:p>
        </p:txBody>
      </p:sp>
      <p:sp>
        <p:nvSpPr>
          <p:cNvPr id="4710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53A4E02-5846-488C-B66E-D3BBF15F14B7}"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图片 102"/>
          <p:cNvPicPr/>
          <p:nvPr/>
        </p:nvPicPr>
        <p:blipFill>
          <a:blip r:embed="rId1"/>
          <a:stretch>
            <a:fillRect/>
          </a:stretch>
        </p:blipFill>
        <p:spPr>
          <a:xfrm>
            <a:off x="671513" y="707708"/>
            <a:ext cx="4714875" cy="2314575"/>
          </a:xfrm>
          <a:prstGeom prst="rect">
            <a:avLst/>
          </a:prstGeom>
          <a:noFill/>
          <a:ln w="9525">
            <a:noFill/>
          </a:ln>
        </p:spPr>
      </p:pic>
      <p:pic>
        <p:nvPicPr>
          <p:cNvPr id="104" name="图片 103"/>
          <p:cNvPicPr/>
          <p:nvPr/>
        </p:nvPicPr>
        <p:blipFill>
          <a:blip r:embed="rId2"/>
          <a:stretch>
            <a:fillRect/>
          </a:stretch>
        </p:blipFill>
        <p:spPr>
          <a:xfrm>
            <a:off x="561658" y="3146743"/>
            <a:ext cx="4714875" cy="2314575"/>
          </a:xfrm>
          <a:prstGeom prst="rect">
            <a:avLst/>
          </a:prstGeom>
          <a:noFill/>
          <a:ln w="9525">
            <a:noFill/>
          </a:ln>
        </p:spPr>
      </p:pic>
      <p:pic>
        <p:nvPicPr>
          <p:cNvPr id="105" name="图片 104"/>
          <p:cNvPicPr/>
          <p:nvPr/>
        </p:nvPicPr>
        <p:blipFill>
          <a:blip r:embed="rId3"/>
          <a:stretch>
            <a:fillRect/>
          </a:stretch>
        </p:blipFill>
        <p:spPr>
          <a:xfrm>
            <a:off x="6026468" y="1752918"/>
            <a:ext cx="4714875" cy="2314575"/>
          </a:xfrm>
          <a:prstGeom prst="rect">
            <a:avLst/>
          </a:prstGeom>
          <a:noFill/>
          <a:ln w="9525">
            <a:noFill/>
          </a:ln>
        </p:spPr>
      </p:pic>
    </p:spTree>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2351089" y="1"/>
            <a:ext cx="7793037" cy="663575"/>
          </a:xfrm>
          <a:noFill/>
        </p:spPr>
        <p:txBody>
          <a:bodyPr/>
          <a:lstStyle/>
          <a:p>
            <a:r>
              <a:rPr lang="zh-CN" altLang="en-US" sz="2100" b="1"/>
              <a:t>并发数据操作引起的问题 </a:t>
            </a:r>
            <a:r>
              <a:rPr lang="en-US" altLang="zh-CN" sz="2100" b="1"/>
              <a:t>(3)</a:t>
            </a:r>
            <a:r>
              <a:rPr lang="en-US" altLang="zh-CN" sz="3600"/>
              <a:t> </a:t>
            </a:r>
            <a:endParaRPr lang="en-US" altLang="zh-CN" sz="3600"/>
          </a:p>
        </p:txBody>
      </p:sp>
      <p:sp>
        <p:nvSpPr>
          <p:cNvPr id="28676" name="Rectangle 2"/>
          <p:cNvSpPr>
            <a:spLocks noGrp="1" noChangeArrowheads="1"/>
          </p:cNvSpPr>
          <p:nvPr>
            <p:ph type="body" sz="half" idx="1"/>
          </p:nvPr>
        </p:nvSpPr>
        <p:spPr>
          <a:xfrm>
            <a:off x="609600" y="981075"/>
            <a:ext cx="10810240" cy="5545138"/>
          </a:xfrm>
        </p:spPr>
        <p:txBody>
          <a:bodyPr rtlCol="0">
            <a:normAutofit fontScale="72500" lnSpcReduction="20000"/>
          </a:bodyPr>
          <a:lstStyle/>
          <a:p>
            <a:pPr indent="457200" fontAlgn="auto">
              <a:lnSpc>
                <a:spcPct val="150000"/>
              </a:lnSpc>
              <a:spcBef>
                <a:spcPts val="600"/>
              </a:spcBef>
              <a:spcAft>
                <a:spcPts val="600"/>
              </a:spcAft>
              <a:buFont typeface="Wingdings" panose="05000000000000000000" pitchFamily="2" charset="2"/>
              <a:buNone/>
              <a:defRPr/>
            </a:pPr>
            <a:r>
              <a:rPr lang="en-US" altLang="zh-CN" dirty="0">
                <a:solidFill>
                  <a:srgbClr val="660066"/>
                </a:solidFill>
              </a:rPr>
              <a:t>(4) </a:t>
            </a:r>
            <a:r>
              <a:rPr lang="zh-CN" altLang="en-US" b="1" dirty="0">
                <a:solidFill>
                  <a:srgbClr val="148BD4"/>
                </a:solidFill>
              </a:rPr>
              <a:t>幻读。</a:t>
            </a:r>
            <a:r>
              <a:rPr lang="zh-CN" altLang="en-US" dirty="0"/>
              <a:t>是指事务A 按照一定条件进行数据读取， 期间事务B 插入了相同搜索条件的新数据，事务A再次按照原先条件进行读取时，发现了事务B 新插入的数据 称为幻读。</a:t>
            </a:r>
            <a:endParaRPr lang="zh-CN" altLang="en-US" dirty="0"/>
          </a:p>
          <a:p>
            <a:pPr indent="457200" fontAlgn="auto">
              <a:lnSpc>
                <a:spcPct val="150000"/>
              </a:lnSpc>
              <a:spcBef>
                <a:spcPts val="600"/>
              </a:spcBef>
              <a:spcAft>
                <a:spcPts val="600"/>
              </a:spcAft>
              <a:buFont typeface="Wingdings" panose="05000000000000000000" pitchFamily="2" charset="2"/>
              <a:buNone/>
              <a:defRPr/>
            </a:pPr>
            <a:r>
              <a:rPr lang="zh-CN" altLang="en-US" dirty="0"/>
              <a:t>例如，第一个事务</a:t>
            </a:r>
            <a:r>
              <a:rPr lang="en-US" altLang="zh-CN" dirty="0"/>
              <a:t>T1</a:t>
            </a:r>
            <a:r>
              <a:rPr lang="zh-CN" altLang="en-US" dirty="0"/>
              <a:t>对一个表中的数据进行了修改，这种修改涉及到表中的全部数据行。 同时，第二个事务</a:t>
            </a:r>
            <a:r>
              <a:rPr lang="en-US" altLang="zh-CN" dirty="0"/>
              <a:t>T2</a:t>
            </a:r>
            <a:r>
              <a:rPr lang="zh-CN" altLang="en-US" dirty="0"/>
              <a:t>也并发地修改这个表中的数据，但这种修改是向表中插入一行新数据。那么，当</a:t>
            </a:r>
            <a:r>
              <a:rPr lang="en-US" altLang="zh-CN" dirty="0"/>
              <a:t>T1</a:t>
            </a:r>
            <a:r>
              <a:rPr lang="zh-CN" altLang="en-US" dirty="0"/>
              <a:t>重新查看时会发现表中还有没有修改的数据行，就好象发生了幻觉一样。 </a:t>
            </a:r>
            <a:endParaRPr lang="zh-CN" altLang="en-US" dirty="0"/>
          </a:p>
        </p:txBody>
      </p:sp>
      <p:sp>
        <p:nvSpPr>
          <p:cNvPr id="4" name="日期占位符 4"/>
          <p:cNvSpPr>
            <a:spLocks noGrp="1"/>
          </p:cNvSpPr>
          <p:nvPr>
            <p:ph type="dt" sz="half" idx="10"/>
          </p:nvPr>
        </p:nvSpPr>
        <p:spPr/>
        <p:txBody>
          <a:bodyPr/>
          <a:lstStyle/>
          <a:p>
            <a:pPr>
              <a:defRPr/>
            </a:pPr>
            <a:fld id="{71402D85-5721-4D6B-8D42-27966AF7C8C5}" type="datetime1">
              <a:rPr lang="zh-CN" altLang="en-US"/>
            </a:fld>
            <a:endParaRPr lang="en-US" altLang="zh-CN"/>
          </a:p>
        </p:txBody>
      </p:sp>
      <p:sp>
        <p:nvSpPr>
          <p:cNvPr id="4710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53A4E02-5846-488C-B66E-D3BBF15F14B7}"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 name="图片 105"/>
          <p:cNvPicPr/>
          <p:nvPr/>
        </p:nvPicPr>
        <p:blipFill>
          <a:blip r:embed="rId1"/>
          <a:stretch>
            <a:fillRect/>
          </a:stretch>
        </p:blipFill>
        <p:spPr>
          <a:xfrm>
            <a:off x="3267075" y="1200151"/>
            <a:ext cx="5276850" cy="4076699"/>
          </a:xfrm>
          <a:prstGeom prst="rect">
            <a:avLst/>
          </a:prstGeom>
          <a:noFill/>
          <a:ln w="9525">
            <a:noFill/>
          </a:ln>
        </p:spPr>
      </p:pic>
    </p:spTree>
  </p:cSld>
  <p:clrMapOvr>
    <a:masterClrMapping/>
  </p:clrMapOvr>
  <p:transition>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8050" y="1718945"/>
            <a:ext cx="10534650" cy="2122170"/>
          </a:xfrm>
          <a:prstGeom prst="rect">
            <a:avLst/>
          </a:prstGeom>
          <a:noFill/>
        </p:spPr>
        <p:txBody>
          <a:bodyPr wrap="square" rtlCol="0" anchor="t">
            <a:spAutoFit/>
          </a:bodyPr>
          <a:p>
            <a:pPr marL="457200" indent="-457200" algn="just" defTabSz="1219200">
              <a:lnSpc>
                <a:spcPct val="170000"/>
              </a:lnSpc>
              <a:spcBef>
                <a:spcPct val="20000"/>
              </a:spcBef>
              <a:buFont typeface="Arial" panose="020B0604020202020204" pitchFamily="34" charset="0"/>
              <a:buChar char="•"/>
            </a:pPr>
            <a:r>
              <a:rPr lang="zh-CN" altLang="en-US" sz="2400" b="1" dirty="0">
                <a:solidFill>
                  <a:srgbClr val="0070C0"/>
                </a:solidFill>
                <a:latin typeface="Arial" panose="020B0604020202020204" pitchFamily="34" charset="0"/>
                <a:ea typeface="宋体" panose="02010600030101010101" pitchFamily="2" charset="-122"/>
                <a:sym typeface="+mn-ea"/>
              </a:rPr>
              <a:t>为什么会出现“脏读”？</a:t>
            </a:r>
            <a:r>
              <a:rPr lang="zh-CN" altLang="en-US" sz="2400" dirty="0">
                <a:solidFill>
                  <a:srgbClr val="333333"/>
                </a:solidFill>
                <a:latin typeface="Arial" panose="020B0604020202020204" pitchFamily="34" charset="0"/>
                <a:ea typeface="宋体" panose="02010600030101010101" pitchFamily="2" charset="-122"/>
                <a:sym typeface="+mn-ea"/>
              </a:rPr>
              <a:t>因为“</a:t>
            </a:r>
            <a:r>
              <a:rPr lang="en-US" altLang="zh-CN" sz="2400" dirty="0">
                <a:solidFill>
                  <a:srgbClr val="333333"/>
                </a:solidFill>
                <a:latin typeface="Arial" panose="020B0604020202020204" pitchFamily="34" charset="0"/>
                <a:ea typeface="宋体" panose="02010600030101010101" pitchFamily="2" charset="-122"/>
                <a:sym typeface="+mn-ea"/>
              </a:rPr>
              <a:t>select”</a:t>
            </a:r>
            <a:r>
              <a:rPr lang="zh-CN" altLang="en-US" sz="2400" dirty="0">
                <a:solidFill>
                  <a:srgbClr val="333333"/>
                </a:solidFill>
                <a:latin typeface="Arial" panose="020B0604020202020204" pitchFamily="34" charset="0"/>
                <a:ea typeface="宋体" panose="02010600030101010101" pitchFamily="2" charset="-122"/>
                <a:sym typeface="+mn-ea"/>
              </a:rPr>
              <a:t>操作没有规矩。</a:t>
            </a:r>
            <a:endParaRPr lang="zh-CN" altLang="en-US" sz="2400" dirty="0">
              <a:solidFill>
                <a:srgbClr val="333333"/>
              </a:solidFill>
              <a:latin typeface="Arial" panose="020B0604020202020204" pitchFamily="34" charset="0"/>
            </a:endParaRPr>
          </a:p>
          <a:p>
            <a:pPr marL="457200" indent="-457200" algn="just" defTabSz="1219200">
              <a:lnSpc>
                <a:spcPct val="170000"/>
              </a:lnSpc>
              <a:spcBef>
                <a:spcPct val="20000"/>
              </a:spcBef>
              <a:buFont typeface="Arial" panose="020B0604020202020204" pitchFamily="34" charset="0"/>
              <a:buChar char="•"/>
            </a:pPr>
            <a:r>
              <a:rPr lang="zh-CN" altLang="en-US" sz="2400" b="1" dirty="0">
                <a:solidFill>
                  <a:srgbClr val="0070C0"/>
                </a:solidFill>
                <a:latin typeface="Arial" panose="020B0604020202020204" pitchFamily="34" charset="0"/>
                <a:ea typeface="宋体" panose="02010600030101010101" pitchFamily="2" charset="-122"/>
                <a:sym typeface="+mn-ea"/>
              </a:rPr>
              <a:t>为什么会出现“不可重复读”？</a:t>
            </a:r>
            <a:r>
              <a:rPr lang="zh-CN" altLang="en-US" sz="2400" dirty="0">
                <a:solidFill>
                  <a:srgbClr val="333333"/>
                </a:solidFill>
                <a:latin typeface="Arial" panose="020B0604020202020204" pitchFamily="34" charset="0"/>
                <a:ea typeface="宋体" panose="02010600030101010101" pitchFamily="2" charset="-122"/>
                <a:sym typeface="+mn-ea"/>
              </a:rPr>
              <a:t>因为“</a:t>
            </a:r>
            <a:r>
              <a:rPr lang="en-US" altLang="zh-CN" sz="2400" dirty="0">
                <a:solidFill>
                  <a:srgbClr val="333333"/>
                </a:solidFill>
                <a:latin typeface="Arial" panose="020B0604020202020204" pitchFamily="34" charset="0"/>
                <a:ea typeface="宋体" panose="02010600030101010101" pitchFamily="2" charset="-122"/>
                <a:sym typeface="+mn-ea"/>
              </a:rPr>
              <a:t>update”</a:t>
            </a:r>
            <a:r>
              <a:rPr lang="zh-CN" altLang="en-US" sz="2400" dirty="0">
                <a:solidFill>
                  <a:srgbClr val="333333"/>
                </a:solidFill>
                <a:latin typeface="Arial" panose="020B0604020202020204" pitchFamily="34" charset="0"/>
                <a:ea typeface="宋体" panose="02010600030101010101" pitchFamily="2" charset="-122"/>
                <a:sym typeface="+mn-ea"/>
              </a:rPr>
              <a:t>操作没有规矩。</a:t>
            </a:r>
            <a:endParaRPr lang="zh-CN" altLang="en-US" sz="2400" dirty="0">
              <a:solidFill>
                <a:srgbClr val="333333"/>
              </a:solidFill>
              <a:latin typeface="Arial" panose="020B0604020202020204" pitchFamily="34" charset="0"/>
            </a:endParaRPr>
          </a:p>
          <a:p>
            <a:pPr marL="457200" indent="-457200" algn="just" defTabSz="1219200">
              <a:lnSpc>
                <a:spcPct val="170000"/>
              </a:lnSpc>
              <a:spcBef>
                <a:spcPct val="20000"/>
              </a:spcBef>
              <a:buFont typeface="Arial" panose="020B0604020202020204" pitchFamily="34" charset="0"/>
              <a:buChar char="•"/>
            </a:pPr>
            <a:r>
              <a:rPr lang="zh-CN" altLang="en-US" sz="2400" b="1" dirty="0">
                <a:solidFill>
                  <a:srgbClr val="0070C0"/>
                </a:solidFill>
                <a:latin typeface="Arial" panose="020B0604020202020204" pitchFamily="34" charset="0"/>
                <a:ea typeface="宋体" panose="02010600030101010101" pitchFamily="2" charset="-122"/>
                <a:sym typeface="+mn-ea"/>
              </a:rPr>
              <a:t>为什么会出现“幻读”？</a:t>
            </a:r>
            <a:r>
              <a:rPr lang="zh-CN" altLang="en-US" sz="2400" dirty="0">
                <a:solidFill>
                  <a:srgbClr val="333333"/>
                </a:solidFill>
                <a:latin typeface="Arial" panose="020B0604020202020204" pitchFamily="34" charset="0"/>
                <a:ea typeface="宋体" panose="02010600030101010101" pitchFamily="2" charset="-122"/>
                <a:sym typeface="+mn-ea"/>
              </a:rPr>
              <a:t>因为“</a:t>
            </a:r>
            <a:r>
              <a:rPr lang="en-US" altLang="zh-CN" sz="2400" dirty="0">
                <a:solidFill>
                  <a:srgbClr val="333333"/>
                </a:solidFill>
                <a:latin typeface="Arial" panose="020B0604020202020204" pitchFamily="34" charset="0"/>
                <a:ea typeface="宋体" panose="02010600030101010101" pitchFamily="2" charset="-122"/>
                <a:sym typeface="+mn-ea"/>
              </a:rPr>
              <a:t>insert”</a:t>
            </a:r>
            <a:r>
              <a:rPr lang="zh-CN" altLang="en-US" sz="2400" dirty="0">
                <a:solidFill>
                  <a:srgbClr val="333333"/>
                </a:solidFill>
                <a:latin typeface="Arial" panose="020B0604020202020204" pitchFamily="34" charset="0"/>
                <a:ea typeface="宋体" panose="02010600030101010101" pitchFamily="2" charset="-122"/>
                <a:sym typeface="+mn-ea"/>
              </a:rPr>
              <a:t>和“</a:t>
            </a:r>
            <a:r>
              <a:rPr lang="en-US" altLang="zh-CN" sz="2400" dirty="0">
                <a:solidFill>
                  <a:srgbClr val="333333"/>
                </a:solidFill>
                <a:latin typeface="Arial" panose="020B0604020202020204" pitchFamily="34" charset="0"/>
                <a:ea typeface="宋体" panose="02010600030101010101" pitchFamily="2" charset="-122"/>
                <a:sym typeface="+mn-ea"/>
              </a:rPr>
              <a:t>delete”</a:t>
            </a:r>
            <a:r>
              <a:rPr lang="zh-CN" altLang="en-US" sz="2400" dirty="0">
                <a:solidFill>
                  <a:srgbClr val="333333"/>
                </a:solidFill>
                <a:latin typeface="Arial" panose="020B0604020202020204" pitchFamily="34" charset="0"/>
                <a:ea typeface="宋体" panose="02010600030101010101" pitchFamily="2" charset="-122"/>
                <a:sym typeface="+mn-ea"/>
              </a:rPr>
              <a:t>操作没有规矩。</a:t>
            </a:r>
            <a:endParaRPr lang="zh-CN" altLang="en-US" sz="2400" dirty="0">
              <a:solidFill>
                <a:srgbClr val="333333"/>
              </a:solidFill>
              <a:latin typeface="Arial" panose="020B0604020202020204" pitchFamily="34" charset="0"/>
              <a:ea typeface="宋体" panose="02010600030101010101" pitchFamily="2" charset="-122"/>
              <a:sym typeface="+mn-ea"/>
            </a:endParaRPr>
          </a:p>
        </p:txBody>
      </p:sp>
      <p:sp>
        <p:nvSpPr>
          <p:cNvPr id="63490" name="标题 1"/>
          <p:cNvSpPr>
            <a:spLocks noGrp="1"/>
          </p:cNvSpPr>
          <p:nvPr>
            <p:ph type="title"/>
          </p:nvPr>
        </p:nvSpPr>
        <p:spPr>
          <a:xfrm>
            <a:off x="2351089" y="14289"/>
            <a:ext cx="7793037" cy="795337"/>
          </a:xfrm>
        </p:spPr>
        <p:txBody>
          <a:bodyPr/>
          <a:p>
            <a:r>
              <a:rPr lang="zh-CN" altLang="en-US" sz="2100" b="1" dirty="0">
                <a:solidFill>
                  <a:srgbClr val="0070C0"/>
                </a:solidFill>
                <a:latin typeface="宋体" panose="02010600030101010101" pitchFamily="2" charset="-122"/>
              </a:rPr>
              <a:t>补充：并发操作引发的</a:t>
            </a:r>
            <a:r>
              <a:rPr lang="en-US" altLang="zh-CN" sz="2100" b="1" dirty="0">
                <a:solidFill>
                  <a:srgbClr val="0070C0"/>
                </a:solidFill>
                <a:latin typeface="宋体" panose="02010600030101010101" pitchFamily="2" charset="-122"/>
              </a:rPr>
              <a:t>“XX</a:t>
            </a:r>
            <a:r>
              <a:rPr lang="zh-CN" altLang="en-US" sz="2100" b="1" dirty="0">
                <a:solidFill>
                  <a:srgbClr val="0070C0"/>
                </a:solidFill>
                <a:latin typeface="宋体" panose="02010600030101010101" pitchFamily="2" charset="-122"/>
              </a:rPr>
              <a:t>读</a:t>
            </a:r>
            <a:r>
              <a:rPr lang="en-US" altLang="zh-CN" sz="2100" b="1" dirty="0">
                <a:solidFill>
                  <a:srgbClr val="0070C0"/>
                </a:solidFill>
                <a:latin typeface="宋体" panose="02010600030101010101" pitchFamily="2" charset="-122"/>
              </a:rPr>
              <a:t>”</a:t>
            </a:r>
            <a:r>
              <a:rPr lang="zh-CN" altLang="en-US" sz="2100" b="1" dirty="0">
                <a:solidFill>
                  <a:srgbClr val="0070C0"/>
                </a:solidFill>
                <a:latin typeface="宋体" panose="02010600030101010101" pitchFamily="2" charset="-122"/>
              </a:rPr>
              <a:t>问题总结</a:t>
            </a:r>
            <a:endParaRPr lang="zh-CN" altLang="en-US" sz="2100" b="1" dirty="0">
              <a:solidFill>
                <a:srgbClr val="0070C0"/>
              </a:solidFill>
              <a:latin typeface="宋体" panose="02010600030101010101" pitchFamily="2" charset="-122"/>
            </a:endParaRPr>
          </a:p>
        </p:txBody>
      </p:sp>
    </p:spTree>
  </p:cSld>
  <p:clrMapOvr>
    <a:masterClrMapping/>
  </p:clrMapOvr>
  <p:transition>
    <p:cover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2351089" y="-73025"/>
            <a:ext cx="7793037" cy="795338"/>
          </a:xfrm>
          <a:noFill/>
        </p:spPr>
        <p:txBody>
          <a:bodyPr/>
          <a:lstStyle/>
          <a:p>
            <a:r>
              <a:rPr lang="zh-CN" altLang="en-US" sz="2100" b="1"/>
              <a:t>封锁机制 </a:t>
            </a:r>
            <a:r>
              <a:rPr lang="en-US" altLang="zh-CN" sz="2100" b="1"/>
              <a:t>(1) </a:t>
            </a:r>
            <a:endParaRPr lang="en-US" altLang="zh-CN" sz="2100" b="1"/>
          </a:p>
        </p:txBody>
      </p:sp>
      <p:sp>
        <p:nvSpPr>
          <p:cNvPr id="29700" name="Rectangle 2"/>
          <p:cNvSpPr>
            <a:spLocks noGrp="1" noChangeArrowheads="1"/>
          </p:cNvSpPr>
          <p:nvPr>
            <p:ph type="body" sz="half" idx="1"/>
          </p:nvPr>
        </p:nvSpPr>
        <p:spPr>
          <a:xfrm>
            <a:off x="314960" y="692150"/>
            <a:ext cx="11480800" cy="5664835"/>
          </a:xfrm>
        </p:spPr>
        <p:txBody>
          <a:bodyPr rtlCol="0">
            <a:normAutofit fontScale="95000" lnSpcReduction="10000"/>
          </a:bodyPr>
          <a:lstStyle/>
          <a:p>
            <a:pPr indent="457200" fontAlgn="auto">
              <a:lnSpc>
                <a:spcPct val="150000"/>
              </a:lnSpc>
              <a:spcAft>
                <a:spcPct val="20000"/>
              </a:spcAft>
              <a:buClr>
                <a:schemeClr val="hlink"/>
              </a:buClr>
              <a:buSzPct val="95000"/>
              <a:buFont typeface="Wingdings" panose="05000000000000000000" pitchFamily="2" charset="2"/>
              <a:buNone/>
              <a:defRPr/>
            </a:pPr>
            <a:r>
              <a:rPr lang="en-US" altLang="zh-CN" sz="2400" b="1" dirty="0"/>
              <a:t> </a:t>
            </a:r>
            <a:r>
              <a:rPr lang="zh-CN" altLang="en-US" sz="2400" b="1" dirty="0">
                <a:solidFill>
                  <a:srgbClr val="660066"/>
                </a:solidFill>
              </a:rPr>
              <a:t>封锁</a:t>
            </a:r>
            <a:r>
              <a:rPr lang="zh-CN" altLang="en-US" sz="2400" b="1" dirty="0"/>
              <a:t>是使事务对它要操作的数据有一定的控制能力。</a:t>
            </a:r>
            <a:endParaRPr lang="zh-CN" altLang="en-US" sz="2400" b="1" dirty="0"/>
          </a:p>
          <a:p>
            <a:pPr indent="457200" fontAlgn="auto">
              <a:lnSpc>
                <a:spcPct val="150000"/>
              </a:lnSpc>
              <a:spcAft>
                <a:spcPct val="20000"/>
              </a:spcAft>
              <a:buClr>
                <a:schemeClr val="hlink"/>
              </a:buClr>
              <a:buSzPct val="95000"/>
              <a:buFont typeface="Wingdings" panose="05000000000000000000" pitchFamily="2" charset="2"/>
              <a:buNone/>
              <a:defRPr/>
            </a:pPr>
            <a:r>
              <a:rPr lang="zh-CN" altLang="en-US" sz="2400" b="1" dirty="0">
                <a:solidFill>
                  <a:srgbClr val="006600"/>
                </a:solidFill>
              </a:rPr>
              <a:t>封锁具有</a:t>
            </a:r>
            <a:r>
              <a:rPr lang="en-US" altLang="zh-CN" sz="2400" b="1" dirty="0">
                <a:solidFill>
                  <a:srgbClr val="006600"/>
                </a:solidFill>
              </a:rPr>
              <a:t>3</a:t>
            </a:r>
            <a:r>
              <a:rPr lang="zh-CN" altLang="en-US" sz="2400" b="1" dirty="0">
                <a:solidFill>
                  <a:srgbClr val="006600"/>
                </a:solidFill>
              </a:rPr>
              <a:t>个环节：</a:t>
            </a:r>
            <a:endParaRPr lang="zh-CN" altLang="en-US" sz="2400" b="1" dirty="0">
              <a:solidFill>
                <a:srgbClr val="006600"/>
              </a:solidFill>
            </a:endParaRPr>
          </a:p>
          <a:p>
            <a:pPr indent="457200" fontAlgn="auto">
              <a:lnSpc>
                <a:spcPct val="150000"/>
              </a:lnSpc>
              <a:spcAft>
                <a:spcPct val="20000"/>
              </a:spcAft>
              <a:buClr>
                <a:schemeClr val="hlink"/>
              </a:buClr>
              <a:buSzPct val="95000"/>
              <a:buFont typeface="Wingdings" panose="05000000000000000000" pitchFamily="2" charset="2"/>
              <a:buNone/>
              <a:defRPr/>
            </a:pPr>
            <a:r>
              <a:rPr lang="zh-CN" altLang="en-US" sz="2400" b="1" dirty="0">
                <a:solidFill>
                  <a:srgbClr val="E24747"/>
                </a:solidFill>
              </a:rPr>
              <a:t>第一个环节</a:t>
            </a:r>
            <a:r>
              <a:rPr lang="zh-CN" altLang="en-US" sz="2400" b="1" dirty="0"/>
              <a:t>是申请加锁，即事务在操作前要对它欲使用的数据提出加锁请求；</a:t>
            </a:r>
            <a:endParaRPr lang="zh-CN" altLang="en-US" sz="2400" b="1" dirty="0"/>
          </a:p>
          <a:p>
            <a:pPr indent="457200" fontAlgn="auto">
              <a:lnSpc>
                <a:spcPct val="150000"/>
              </a:lnSpc>
              <a:spcAft>
                <a:spcPct val="20000"/>
              </a:spcAft>
              <a:buClr>
                <a:schemeClr val="hlink"/>
              </a:buClr>
              <a:buSzPct val="95000"/>
              <a:buFont typeface="Wingdings" panose="05000000000000000000" pitchFamily="2" charset="2"/>
              <a:buNone/>
              <a:defRPr/>
            </a:pPr>
            <a:r>
              <a:rPr lang="zh-CN" altLang="en-US" sz="2400" b="1" dirty="0">
                <a:solidFill>
                  <a:srgbClr val="E24747"/>
                </a:solidFill>
              </a:rPr>
              <a:t>第二个环节</a:t>
            </a:r>
            <a:r>
              <a:rPr lang="zh-CN" altLang="en-US" sz="2400" b="1" dirty="0"/>
              <a:t>是获得锁，即当条件成熟时，系统允许事务对数据加锁，从而事务获得数据的控制权；</a:t>
            </a:r>
            <a:endParaRPr lang="zh-CN" altLang="en-US" sz="2400" b="1" dirty="0"/>
          </a:p>
          <a:p>
            <a:pPr indent="457200" fontAlgn="auto">
              <a:lnSpc>
                <a:spcPct val="150000"/>
              </a:lnSpc>
              <a:spcAft>
                <a:spcPct val="20000"/>
              </a:spcAft>
              <a:buClr>
                <a:schemeClr val="hlink"/>
              </a:buClr>
              <a:buSzPct val="95000"/>
              <a:buFont typeface="Wingdings" panose="05000000000000000000" pitchFamily="2" charset="2"/>
              <a:buNone/>
              <a:defRPr/>
            </a:pPr>
            <a:r>
              <a:rPr lang="zh-CN" altLang="en-US" sz="2400" b="1" dirty="0">
                <a:solidFill>
                  <a:srgbClr val="E24747"/>
                </a:solidFill>
              </a:rPr>
              <a:t>第三个环节</a:t>
            </a:r>
            <a:r>
              <a:rPr lang="zh-CN" altLang="en-US" sz="2400" b="1" dirty="0"/>
              <a:t>是释放锁，即完成操作后事务放弃数据的控制权。 </a:t>
            </a:r>
            <a:endParaRPr lang="zh-CN" altLang="en-US" sz="2400" b="1" dirty="0"/>
          </a:p>
          <a:p>
            <a:pPr indent="457200" fontAlgn="auto">
              <a:lnSpc>
                <a:spcPct val="150000"/>
              </a:lnSpc>
              <a:spcBef>
                <a:spcPct val="40000"/>
              </a:spcBef>
              <a:spcAft>
                <a:spcPct val="20000"/>
              </a:spcAft>
              <a:buClr>
                <a:schemeClr val="hlink"/>
              </a:buClr>
              <a:buSzPct val="95000"/>
              <a:buFont typeface="Wingdings" panose="05000000000000000000" pitchFamily="2" charset="2"/>
              <a:buChar char="v"/>
              <a:defRPr/>
            </a:pPr>
            <a:r>
              <a:rPr lang="zh-CN" altLang="en-US" sz="2400" b="1" dirty="0">
                <a:solidFill>
                  <a:srgbClr val="148BD4"/>
                </a:solidFill>
              </a:rPr>
              <a:t>锁的类型</a:t>
            </a:r>
            <a:endParaRPr lang="zh-CN" altLang="en-US" sz="2400" b="1" dirty="0">
              <a:solidFill>
                <a:srgbClr val="0000CC"/>
              </a:solidFill>
            </a:endParaRPr>
          </a:p>
          <a:p>
            <a:pPr indent="457200" fontAlgn="auto">
              <a:lnSpc>
                <a:spcPct val="150000"/>
              </a:lnSpc>
              <a:buNone/>
              <a:defRPr/>
            </a:pPr>
            <a:r>
              <a:rPr lang="zh-CN" altLang="en-US" sz="2400" b="1" dirty="0"/>
              <a:t>锁的类型确定并发事务可以访问数据的方式。对于数据的不同操作，在使用时事务应选择合适的锁，并要遵从一定的封锁协议。 </a:t>
            </a:r>
            <a:endParaRPr lang="zh-CN" altLang="en-US" sz="2400" b="1" dirty="0"/>
          </a:p>
        </p:txBody>
      </p:sp>
      <p:sp>
        <p:nvSpPr>
          <p:cNvPr id="4" name="日期占位符 4"/>
          <p:cNvSpPr>
            <a:spLocks noGrp="1"/>
          </p:cNvSpPr>
          <p:nvPr>
            <p:ph type="dt" sz="half" idx="10"/>
          </p:nvPr>
        </p:nvSpPr>
        <p:spPr/>
        <p:txBody>
          <a:bodyPr/>
          <a:lstStyle/>
          <a:p>
            <a:pPr>
              <a:defRPr/>
            </a:pPr>
            <a:fld id="{CFEBE39B-F2CB-48D1-A16D-DFF1EC67A3F8}" type="datetime1">
              <a:rPr lang="zh-CN" altLang="en-US"/>
            </a:fld>
            <a:endParaRPr lang="en-US" altLang="zh-CN"/>
          </a:p>
        </p:txBody>
      </p:sp>
      <p:sp>
        <p:nvSpPr>
          <p:cNvPr id="48133"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205955B-8AA1-4B69-A247-1944163E7873}"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2351089" y="-58738"/>
            <a:ext cx="7793037" cy="795338"/>
          </a:xfrm>
          <a:noFill/>
        </p:spPr>
        <p:txBody>
          <a:bodyPr/>
          <a:lstStyle/>
          <a:p>
            <a:r>
              <a:rPr lang="zh-CN" altLang="en-US" sz="2100" b="1"/>
              <a:t>封锁机制 </a:t>
            </a:r>
            <a:r>
              <a:rPr lang="en-US" altLang="zh-CN" sz="2100" b="1"/>
              <a:t>(2) </a:t>
            </a:r>
            <a:endParaRPr lang="en-US" altLang="zh-CN" sz="2100" b="1"/>
          </a:p>
        </p:txBody>
      </p:sp>
      <p:graphicFrame>
        <p:nvGraphicFramePr>
          <p:cNvPr id="234603" name="Group 107"/>
          <p:cNvGraphicFramePr>
            <a:graphicFrameLocks noGrp="1"/>
          </p:cNvGraphicFramePr>
          <p:nvPr>
            <p:ph type="tbl" idx="1"/>
          </p:nvPr>
        </p:nvGraphicFramePr>
        <p:xfrm>
          <a:off x="1452880" y="981075"/>
          <a:ext cx="9834880" cy="5022851"/>
        </p:xfrm>
        <a:graphic>
          <a:graphicData uri="http://schemas.openxmlformats.org/drawingml/2006/table">
            <a:tbl>
              <a:tblPr/>
              <a:tblGrid>
                <a:gridCol w="2128753"/>
                <a:gridCol w="7706127"/>
              </a:tblGrid>
              <a:tr h="431774">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rPr>
                        <a:t>名称</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333333"/>
                          </a:solidFill>
                          <a:effectLst/>
                          <a:latin typeface="Times New Roman" panose="02020603050405020304" pitchFamily="18" charset="0"/>
                          <a:ea typeface="宋体" panose="02010600030101010101" pitchFamily="2" charset="-122"/>
                        </a:rPr>
                        <a:t>描 述 </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77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共享</a:t>
                      </a:r>
                      <a:r>
                        <a:rPr kumimoji="0" lang="en-US" altLang="zh-CN"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(S) </a:t>
                      </a:r>
                      <a:endParaRPr kumimoji="0" lang="en-US" altLang="zh-CN"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不更改</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不更新数据</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读取操作</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，如 </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SELECT </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语句。 </a:t>
                      </a:r>
                      <a:endParaRPr kumimoji="0" lang="zh-CN" altLang="en-US"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210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更新</a:t>
                      </a:r>
                      <a:r>
                        <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(U) </a:t>
                      </a:r>
                      <a:endPar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可更新</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的资源中。 </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防止</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当多个事务在读取、锁定以及随后可能进行的资源更新时发生常见形式的</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死锁</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052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排它</a:t>
                      </a:r>
                      <a:r>
                        <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(X) </a:t>
                      </a:r>
                      <a:endPar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数据修改</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操作，例如 </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INSERT</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UPDATE </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或 </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DELETE</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确保不会</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同时对同一资源进行</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多重更新</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210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意向 </a:t>
                      </a:r>
                      <a:endParaRPr kumimoji="0" lang="zh-CN" altLang="en-US"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用于建立锁的</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层次结构</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意向锁包含三种类型：</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意向共享 </a:t>
                      </a: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(IS)</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、意向排它 </a:t>
                      </a: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(IX) </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和意向排它共享 </a:t>
                      </a: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(SIX)</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052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架构 </a:t>
                      </a:r>
                      <a:endParaRPr kumimoji="0" lang="zh-CN" altLang="en-US"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在执行</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依赖于表架构的操作</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时使用。 架构锁包含两种类型：架构修改</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(Sch-M) </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和架构稳定</a:t>
                      </a:r>
                      <a:r>
                        <a:rPr kumimoji="0" lang="en-US" altLang="zh-CN"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(Sch-S)</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177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大容量更新</a:t>
                      </a:r>
                      <a:r>
                        <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(BU)</a:t>
                      </a:r>
                      <a:endParaRPr kumimoji="0" lang="en-US" altLang="zh-CN" sz="19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在向表进行</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大容量数据复制</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且</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指定了</a:t>
                      </a: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TABLOCK </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提示时使用。 </a:t>
                      </a:r>
                      <a:endParaRPr kumimoji="0" lang="zh-CN" altLang="en-US" sz="1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62267">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键范围 </a:t>
                      </a:r>
                      <a:endParaRPr kumimoji="0" lang="zh-CN" altLang="en-US" sz="19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71995" marB="4679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fontAlgn="base">
                        <a:lnSpc>
                          <a:spcPct val="100000"/>
                        </a:lnSpc>
                        <a:spcBef>
                          <a:spcPct val="0"/>
                        </a:spcBef>
                        <a:spcAft>
                          <a:spcPct val="0"/>
                        </a:spcAft>
                        <a:buClrTx/>
                        <a:buSzTx/>
                        <a:buFontTx/>
                        <a:buNone/>
                      </a:pP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当使用</a:t>
                      </a:r>
                      <a:r>
                        <a:rPr kumimoji="0" lang="zh-CN" altLang="en-US" sz="19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可序列化事务隔离级别</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时保护查询读取的</a:t>
                      </a:r>
                      <a:r>
                        <a:rPr kumimoji="0" lang="zh-CN" altLang="en-US"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行的范围</a:t>
                      </a:r>
                      <a:r>
                        <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。确保再次运行查询时其它事务无法插入符合可序列化事务查询的行。 </a:t>
                      </a:r>
                      <a:endParaRPr kumimoji="0" lang="zh-CN" altLang="en-US" sz="1900" b="0" i="0" u="none" strike="noStrike" cap="none" normalizeH="0" baseline="0" dirty="0">
                        <a:ln>
                          <a:noFill/>
                        </a:ln>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98" marB="46798"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 name="日期占位符 3"/>
          <p:cNvSpPr>
            <a:spLocks noGrp="1"/>
          </p:cNvSpPr>
          <p:nvPr>
            <p:ph type="dt" sz="half" idx="10"/>
          </p:nvPr>
        </p:nvSpPr>
        <p:spPr/>
        <p:txBody>
          <a:bodyPr/>
          <a:lstStyle/>
          <a:p>
            <a:pPr>
              <a:defRPr/>
            </a:pPr>
            <a:fld id="{3511AAD0-321A-41E1-B8F3-886FB59D3288}" type="datetime1">
              <a:rPr lang="zh-CN" altLang="en-US"/>
            </a:fld>
            <a:endParaRPr lang="en-US" altLang="zh-CN"/>
          </a:p>
        </p:txBody>
      </p:sp>
      <p:sp>
        <p:nvSpPr>
          <p:cNvPr id="4918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0868988-4D45-408A-93D0-8B5D0113CC3B}"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over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2351089" y="0"/>
            <a:ext cx="7793037" cy="795338"/>
          </a:xfrm>
          <a:noFill/>
        </p:spPr>
        <p:txBody>
          <a:bodyPr/>
          <a:lstStyle/>
          <a:p>
            <a:r>
              <a:rPr lang="zh-CN" altLang="en-US" sz="2100" b="1"/>
              <a:t>封锁机制 </a:t>
            </a:r>
            <a:r>
              <a:rPr lang="en-US" altLang="zh-CN" sz="2100" b="1"/>
              <a:t>(3) </a:t>
            </a:r>
            <a:endParaRPr lang="en-US" altLang="zh-CN" sz="2100" b="1"/>
          </a:p>
        </p:txBody>
      </p:sp>
      <p:sp>
        <p:nvSpPr>
          <p:cNvPr id="50179" name="Rectangle 2"/>
          <p:cNvSpPr>
            <a:spLocks noGrp="1" noChangeArrowheads="1"/>
          </p:cNvSpPr>
          <p:nvPr>
            <p:ph type="body" sz="half" idx="1"/>
          </p:nvPr>
        </p:nvSpPr>
        <p:spPr>
          <a:xfrm>
            <a:off x="467360" y="981075"/>
            <a:ext cx="11003280" cy="5189855"/>
          </a:xfrm>
        </p:spPr>
        <p:txBody>
          <a:bodyPr>
            <a:normAutofit/>
          </a:bodyPr>
          <a:lstStyle/>
          <a:p>
            <a:pPr indent="457200" fontAlgn="auto">
              <a:lnSpc>
                <a:spcPct val="150000"/>
              </a:lnSpc>
              <a:spcBef>
                <a:spcPts val="0"/>
              </a:spcBef>
              <a:buClr>
                <a:schemeClr val="hlink"/>
              </a:buClr>
              <a:buSzPct val="95000"/>
              <a:buFont typeface="Wingdings" panose="05000000000000000000" pitchFamily="2" charset="2"/>
              <a:buChar char="v"/>
            </a:pPr>
            <a:r>
              <a:rPr lang="zh-CN" altLang="en-US" sz="2400" b="1" dirty="0">
                <a:solidFill>
                  <a:srgbClr val="148BD4"/>
                </a:solidFill>
              </a:rPr>
              <a:t>可以锁定的资源</a:t>
            </a:r>
            <a:endParaRPr lang="zh-CN" altLang="en-US" sz="2400" b="1" dirty="0">
              <a:solidFill>
                <a:srgbClr val="0000CC"/>
              </a:solidFill>
            </a:endParaRPr>
          </a:p>
          <a:p>
            <a:pPr indent="457200" fontAlgn="auto">
              <a:lnSpc>
                <a:spcPct val="150000"/>
              </a:lnSpc>
              <a:spcBef>
                <a:spcPts val="0"/>
              </a:spcBef>
              <a:spcAft>
                <a:spcPct val="40000"/>
              </a:spcAft>
              <a:buFont typeface="Wingdings" panose="05000000000000000000" pitchFamily="2" charset="2"/>
              <a:buNone/>
            </a:pPr>
            <a:r>
              <a:rPr lang="zh-CN" altLang="en-US" sz="2200" b="1" dirty="0"/>
              <a:t>锁定的资源是指可以锁定</a:t>
            </a:r>
            <a:r>
              <a:rPr lang="en-US" altLang="zh-CN" sz="2200" b="1" dirty="0"/>
              <a:t>SQL Server</a:t>
            </a:r>
            <a:r>
              <a:rPr lang="zh-CN" altLang="en-US" sz="2200" b="1" dirty="0"/>
              <a:t>中的各种对象，既可以是一个行，也可以是一个表或数据库。可以锁定的资源在</a:t>
            </a:r>
            <a:r>
              <a:rPr lang="zh-CN" altLang="en-US" sz="2200" b="1" dirty="0">
                <a:solidFill>
                  <a:srgbClr val="FF0000"/>
                </a:solidFill>
              </a:rPr>
              <a:t>粒度（</a:t>
            </a:r>
            <a:r>
              <a:rPr lang="en-US" altLang="zh-CN" sz="2200" b="1" dirty="0">
                <a:solidFill>
                  <a:srgbClr val="FF0000"/>
                </a:solidFill>
              </a:rPr>
              <a:t>granularity</a:t>
            </a:r>
            <a:r>
              <a:rPr lang="zh-CN" altLang="en-US" sz="2200" b="1" dirty="0">
                <a:solidFill>
                  <a:srgbClr val="FF0000"/>
                </a:solidFill>
              </a:rPr>
              <a:t>）</a:t>
            </a:r>
            <a:r>
              <a:rPr lang="zh-CN" altLang="en-US" sz="2200" b="1" dirty="0"/>
              <a:t>上差异很大。</a:t>
            </a:r>
            <a:endParaRPr lang="zh-CN" altLang="en-US" sz="2200" b="1" dirty="0"/>
          </a:p>
          <a:p>
            <a:pPr indent="457200" fontAlgn="auto">
              <a:lnSpc>
                <a:spcPct val="150000"/>
              </a:lnSpc>
              <a:spcBef>
                <a:spcPts val="0"/>
              </a:spcBef>
              <a:spcAft>
                <a:spcPct val="40000"/>
              </a:spcAft>
              <a:buFont typeface="Wingdings" panose="05000000000000000000" pitchFamily="2" charset="2"/>
              <a:buNone/>
            </a:pPr>
            <a:r>
              <a:rPr lang="zh-CN" altLang="en-US" sz="2200" b="1" dirty="0"/>
              <a:t>每个由</a:t>
            </a:r>
            <a:r>
              <a:rPr lang="en-US" altLang="zh-CN" sz="2200" b="1" dirty="0"/>
              <a:t>SQL Server</a:t>
            </a:r>
            <a:r>
              <a:rPr lang="zh-CN" altLang="en-US" sz="2200" b="1" dirty="0"/>
              <a:t>产生的锁都需要内存，所以数以千计独立的行级别的锁也会影响</a:t>
            </a:r>
            <a:r>
              <a:rPr lang="en-US" altLang="zh-CN" sz="2200" b="1" dirty="0"/>
              <a:t>SQL Server</a:t>
            </a:r>
            <a:r>
              <a:rPr lang="zh-CN" altLang="en-US" sz="2200" b="1" dirty="0"/>
              <a:t>的性能。粗粒度的锁降低了并发性，粗粒度的锁消耗的资源也较少，因为需要维护的锁较少。</a:t>
            </a:r>
            <a:endParaRPr lang="zh-CN" altLang="en-US" sz="2200" b="1" dirty="0"/>
          </a:p>
          <a:p>
            <a:pPr indent="457200" fontAlgn="auto">
              <a:lnSpc>
                <a:spcPct val="150000"/>
              </a:lnSpc>
              <a:spcBef>
                <a:spcPts val="0"/>
              </a:spcBef>
              <a:spcAft>
                <a:spcPct val="40000"/>
              </a:spcAft>
              <a:buFont typeface="Wingdings" panose="05000000000000000000" pitchFamily="2" charset="2"/>
              <a:buNone/>
            </a:pPr>
            <a:r>
              <a:rPr lang="zh-CN" altLang="en-US" sz="2200" b="1" dirty="0"/>
              <a:t>选择封锁粒度时应该综合考虑</a:t>
            </a:r>
            <a:r>
              <a:rPr lang="zh-CN" altLang="en-US" sz="2200" b="1" dirty="0">
                <a:solidFill>
                  <a:srgbClr val="0070C0"/>
                </a:solidFill>
              </a:rPr>
              <a:t>封锁开销</a:t>
            </a:r>
            <a:r>
              <a:rPr lang="zh-CN" altLang="en-US" sz="2200" b="1" dirty="0"/>
              <a:t>和</a:t>
            </a:r>
            <a:r>
              <a:rPr lang="zh-CN" altLang="en-US" sz="2200" b="1" dirty="0">
                <a:solidFill>
                  <a:srgbClr val="0070C0"/>
                </a:solidFill>
              </a:rPr>
              <a:t>并发度</a:t>
            </a:r>
            <a:r>
              <a:rPr lang="zh-CN" altLang="en-US" sz="2200" b="1" dirty="0"/>
              <a:t>两个因素，选择适当的封锁粒度以求得最优的效果。</a:t>
            </a:r>
            <a:endParaRPr lang="zh-CN" altLang="en-US" sz="2200" b="1" dirty="0"/>
          </a:p>
        </p:txBody>
      </p:sp>
      <p:sp>
        <p:nvSpPr>
          <p:cNvPr id="4" name="日期占位符 4"/>
          <p:cNvSpPr>
            <a:spLocks noGrp="1"/>
          </p:cNvSpPr>
          <p:nvPr>
            <p:ph type="dt" sz="half" idx="10"/>
          </p:nvPr>
        </p:nvSpPr>
        <p:spPr/>
        <p:txBody>
          <a:bodyPr/>
          <a:lstStyle/>
          <a:p>
            <a:pPr>
              <a:defRPr/>
            </a:pPr>
            <a:fld id="{6FB584DB-E2ED-401E-885E-14CA79CB939F}" type="datetime1">
              <a:rPr lang="zh-CN" altLang="en-US"/>
            </a:fld>
            <a:endParaRPr lang="en-US" altLang="zh-CN"/>
          </a:p>
        </p:txBody>
      </p:sp>
      <p:sp>
        <p:nvSpPr>
          <p:cNvPr id="50181"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CAF4AE-F5A3-4A45-8258-4A74B4754F21}"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2351089" y="-73025"/>
            <a:ext cx="7793037" cy="795338"/>
          </a:xfrm>
          <a:noFill/>
        </p:spPr>
        <p:txBody>
          <a:bodyPr/>
          <a:lstStyle/>
          <a:p>
            <a:r>
              <a:rPr lang="zh-CN" altLang="en-US" sz="2100" b="1"/>
              <a:t>封锁机制 </a:t>
            </a:r>
            <a:r>
              <a:rPr lang="en-US" altLang="zh-CN" sz="2100" b="1"/>
              <a:t>(4) </a:t>
            </a:r>
            <a:endParaRPr lang="en-US" altLang="zh-CN" sz="2100" b="1"/>
          </a:p>
        </p:txBody>
      </p:sp>
      <p:graphicFrame>
        <p:nvGraphicFramePr>
          <p:cNvPr id="236687" name="Group 143"/>
          <p:cNvGraphicFramePr>
            <a:graphicFrameLocks noGrp="1"/>
          </p:cNvGraphicFramePr>
          <p:nvPr>
            <p:ph type="tbl" idx="1"/>
          </p:nvPr>
        </p:nvGraphicFramePr>
        <p:xfrm>
          <a:off x="1992313" y="1196976"/>
          <a:ext cx="8280400" cy="4752976"/>
        </p:xfrm>
        <a:graphic>
          <a:graphicData uri="http://schemas.openxmlformats.org/drawingml/2006/table">
            <a:tbl>
              <a:tblPr/>
              <a:tblGrid>
                <a:gridCol w="2894647"/>
                <a:gridCol w="5385753"/>
              </a:tblGrid>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锁</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                   </a:t>
                      </a:r>
                      <a:r>
                        <a:rPr kumimoji="0" lang="zh-CN" altLang="en-US"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说 明</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KEY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0070C0"/>
                          </a:solidFill>
                          <a:effectLst/>
                          <a:latin typeface="Verdana" panose="020B0604030504040204" pitchFamily="34" charset="0"/>
                          <a:ea typeface="宋体" panose="02010600030101010101" pitchFamily="2" charset="-122"/>
                        </a:rPr>
                        <a:t>索引中</a:t>
                      </a: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用于保护</a:t>
                      </a:r>
                      <a:r>
                        <a:rPr kumimoji="0" lang="zh-CN" altLang="en-US" sz="1900" b="1" i="0" u="none" strike="noStrike" cap="none" normalizeH="0" baseline="0" dirty="0">
                          <a:ln>
                            <a:noFill/>
                          </a:ln>
                          <a:solidFill>
                            <a:srgbClr val="0070C0"/>
                          </a:solidFill>
                          <a:effectLst/>
                          <a:latin typeface="Verdana" panose="020B0604030504040204" pitchFamily="34" charset="0"/>
                          <a:ea typeface="宋体" panose="02010600030101010101" pitchFamily="2" charset="-122"/>
                        </a:rPr>
                        <a:t>可序列化</a:t>
                      </a: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事务中的键范围的行锁。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PAGE </a:t>
                      </a:r>
                      <a:endParaRPr kumimoji="0" lang="en-US" altLang="zh-CN"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数据库中的</a:t>
                      </a:r>
                      <a:r>
                        <a:rPr kumimoji="0" lang="en-US" altLang="zh-CN" sz="19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8 KB</a:t>
                      </a: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页，例如数据页或索引页。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EXTENT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区结构，一组连续的八页，例如数据页或索引页。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TABLE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包括所有数据和索引的整个表。 </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FILE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数据库文件。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RID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用于锁定</a:t>
                      </a:r>
                      <a:r>
                        <a:rPr kumimoji="0" lang="zh-CN" altLang="en-US" sz="1900" b="1" i="0" u="none" strike="noStrike" cap="none" normalizeH="0" baseline="0" dirty="0">
                          <a:ln>
                            <a:noFill/>
                          </a:ln>
                          <a:solidFill>
                            <a:srgbClr val="0070C0"/>
                          </a:solidFill>
                          <a:effectLst/>
                          <a:latin typeface="Verdana" panose="020B0604030504040204" pitchFamily="34" charset="0"/>
                          <a:ea typeface="宋体" panose="02010600030101010101" pitchFamily="2" charset="-122"/>
                        </a:rPr>
                        <a:t>堆</a:t>
                      </a: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中的单个行的行标识符。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APPLICATION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应用程序专用的资源。 </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METADATA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元数据锁。 </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ALLOCATION_UNIT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分配单元。 </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rgbClr val="333333"/>
                          </a:solidFill>
                          <a:effectLst/>
                          <a:latin typeface="Verdana" panose="020B0604030504040204" pitchFamily="34" charset="0"/>
                          <a:ea typeface="宋体" panose="02010600030101010101" pitchFamily="2" charset="-122"/>
                        </a:rPr>
                        <a:t>DATABASE </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rgbClr val="333333"/>
                          </a:solidFill>
                          <a:effectLst/>
                          <a:latin typeface="Verdana" panose="020B0604030504040204" pitchFamily="34" charset="0"/>
                          <a:ea typeface="宋体" panose="02010600030101010101" pitchFamily="2" charset="-122"/>
                        </a:rPr>
                        <a:t>整个数据库。</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1" name="日期占位符 3"/>
          <p:cNvSpPr>
            <a:spLocks noGrp="1"/>
          </p:cNvSpPr>
          <p:nvPr>
            <p:ph type="dt" sz="half" idx="10"/>
          </p:nvPr>
        </p:nvSpPr>
        <p:spPr/>
        <p:txBody>
          <a:bodyPr/>
          <a:lstStyle/>
          <a:p>
            <a:pPr>
              <a:defRPr/>
            </a:pPr>
            <a:fld id="{C6BCE38B-505E-439F-9451-0CC514E3DE2E}" type="datetime1">
              <a:rPr lang="zh-CN" altLang="en-US"/>
            </a:fld>
            <a:endParaRPr lang="en-US" altLang="zh-CN"/>
          </a:p>
        </p:txBody>
      </p:sp>
      <p:sp>
        <p:nvSpPr>
          <p:cNvPr id="51242"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A0E1DE3-18DD-40B2-A010-3FE4966C9511}"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over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2351089" y="0"/>
            <a:ext cx="7793037" cy="795338"/>
          </a:xfrm>
          <a:noFill/>
        </p:spPr>
        <p:txBody>
          <a:bodyPr/>
          <a:lstStyle/>
          <a:p>
            <a:r>
              <a:rPr lang="zh-CN" altLang="en-US" sz="2100" b="1"/>
              <a:t>封锁机制 </a:t>
            </a:r>
            <a:r>
              <a:rPr lang="en-US" altLang="zh-CN" sz="2100" b="1"/>
              <a:t>(5) </a:t>
            </a:r>
            <a:endParaRPr lang="en-US" altLang="zh-CN" sz="2100" b="1"/>
          </a:p>
        </p:txBody>
      </p:sp>
      <p:sp>
        <p:nvSpPr>
          <p:cNvPr id="33797" name="Rectangle 2"/>
          <p:cNvSpPr>
            <a:spLocks noGrp="1" noChangeArrowheads="1"/>
          </p:cNvSpPr>
          <p:nvPr>
            <p:ph type="body" sz="half" idx="1"/>
          </p:nvPr>
        </p:nvSpPr>
        <p:spPr>
          <a:xfrm>
            <a:off x="1919289" y="981076"/>
            <a:ext cx="8497887" cy="1223963"/>
          </a:xfrm>
        </p:spPr>
        <p:txBody>
          <a:bodyPr rtlCol="0">
            <a:normAutofit fontScale="57500" lnSpcReduction="20000"/>
          </a:bodyPr>
          <a:lstStyle/>
          <a:p>
            <a:pPr fontAlgn="auto">
              <a:spcAft>
                <a:spcPct val="30000"/>
              </a:spcAft>
              <a:buClr>
                <a:schemeClr val="hlink"/>
              </a:buClr>
              <a:buSzPct val="95000"/>
              <a:buFont typeface="Wingdings" panose="05000000000000000000" pitchFamily="2" charset="2"/>
              <a:buChar char="v"/>
              <a:defRPr/>
            </a:pPr>
            <a:r>
              <a:rPr lang="zh-CN" altLang="en-US" sz="4400">
                <a:solidFill>
                  <a:srgbClr val="148BD4"/>
                </a:solidFill>
              </a:rPr>
              <a:t>锁的兼容性</a:t>
            </a:r>
            <a:endParaRPr lang="zh-CN" altLang="en-US" sz="2400">
              <a:solidFill>
                <a:srgbClr val="0000CC"/>
              </a:solidFill>
            </a:endParaRPr>
          </a:p>
          <a:p>
            <a:pPr>
              <a:buNone/>
              <a:defRPr/>
            </a:pPr>
            <a:r>
              <a:rPr lang="zh-CN" altLang="en-US"/>
              <a:t>锁兼容性可以控制多个事务能否同时获取同一资源上的封锁。 </a:t>
            </a:r>
            <a:endParaRPr lang="zh-CN" altLang="en-US"/>
          </a:p>
        </p:txBody>
      </p:sp>
      <p:graphicFrame>
        <p:nvGraphicFramePr>
          <p:cNvPr id="237893" name="Group 325"/>
          <p:cNvGraphicFramePr>
            <a:graphicFrameLocks noGrp="1"/>
          </p:cNvGraphicFramePr>
          <p:nvPr>
            <p:ph sz="half" idx="2"/>
          </p:nvPr>
        </p:nvGraphicFramePr>
        <p:xfrm>
          <a:off x="2493964" y="2205039"/>
          <a:ext cx="7273925" cy="3527424"/>
        </p:xfrm>
        <a:graphic>
          <a:graphicData uri="http://schemas.openxmlformats.org/drawingml/2006/table">
            <a:tbl>
              <a:tblPr/>
              <a:tblGrid>
                <a:gridCol w="2435225"/>
                <a:gridCol w="804862"/>
                <a:gridCol w="803275"/>
                <a:gridCol w="801688"/>
                <a:gridCol w="803275"/>
                <a:gridCol w="822325"/>
                <a:gridCol w="803275"/>
              </a:tblGrid>
              <a:tr h="50323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请求的模式</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IS</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IX</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SIX</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意向共享 </a:t>
                      </a: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(IS)</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共享 </a:t>
                      </a: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482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更新 </a:t>
                      </a: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意向排他 </a:t>
                      </a:r>
                      <a:r>
                        <a:rPr kumimoji="0" lang="en-US" altLang="zh-CN" sz="1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(IX)</a:t>
                      </a:r>
                      <a:endParaRPr kumimoji="0" lang="en-US" altLang="zh-CN"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482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意向排他共享 </a:t>
                      </a: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(SIX)</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是</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0323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排他 </a:t>
                      </a:r>
                      <a:r>
                        <a:rPr kumimoji="0" lang="en-US" altLang="zh-CN"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endParaRPr kumimoji="0" lang="en-US" altLang="zh-CN"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否</a:t>
                      </a:r>
                      <a:endParaRPr kumimoji="0" lang="zh-CN" altLang="en-US" sz="19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 name="日期占位符 4"/>
          <p:cNvSpPr>
            <a:spLocks noGrp="1"/>
          </p:cNvSpPr>
          <p:nvPr>
            <p:ph type="dt" sz="half" idx="10"/>
          </p:nvPr>
        </p:nvSpPr>
        <p:spPr/>
        <p:txBody>
          <a:bodyPr/>
          <a:lstStyle/>
          <a:p>
            <a:pPr>
              <a:defRPr/>
            </a:pPr>
            <a:fld id="{8F4DF461-32CE-4900-8037-F907C098E3D6}" type="datetime1">
              <a:rPr lang="zh-CN" altLang="en-US"/>
            </a:fld>
            <a:endParaRPr lang="en-US" altLang="zh-CN"/>
          </a:p>
        </p:txBody>
      </p:sp>
      <p:sp>
        <p:nvSpPr>
          <p:cNvPr id="5229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9338ECB-0F55-440E-AA9A-023A95F55CD8}"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51089" y="0"/>
            <a:ext cx="7793037" cy="795338"/>
          </a:xfrm>
        </p:spPr>
        <p:txBody>
          <a:bodyPr/>
          <a:lstStyle/>
          <a:p>
            <a:r>
              <a:rPr lang="zh-CN" altLang="en-US" sz="2100" b="1">
                <a:latin typeface="宋体" panose="02010600030101010101" pitchFamily="2" charset="-122"/>
              </a:rPr>
              <a:t>事务概述</a:t>
            </a:r>
            <a:r>
              <a:rPr lang="en-US" altLang="zh-CN" sz="2100" b="1">
                <a:latin typeface="宋体" panose="02010600030101010101" pitchFamily="2" charset="-122"/>
              </a:rPr>
              <a:t>(1) </a:t>
            </a:r>
            <a:endParaRPr lang="en-US" altLang="zh-CN" sz="2100" b="1">
              <a:latin typeface="宋体" panose="02010600030101010101" pitchFamily="2" charset="-122"/>
            </a:endParaRPr>
          </a:p>
        </p:txBody>
      </p:sp>
      <p:sp>
        <p:nvSpPr>
          <p:cNvPr id="205827" name="Rectangle 3"/>
          <p:cNvSpPr>
            <a:spLocks noGrp="1" noChangeArrowheads="1"/>
          </p:cNvSpPr>
          <p:nvPr>
            <p:ph idx="1"/>
          </p:nvPr>
        </p:nvSpPr>
        <p:spPr>
          <a:xfrm>
            <a:off x="823367" y="739776"/>
            <a:ext cx="10889661" cy="5616575"/>
          </a:xfrm>
        </p:spPr>
        <p:txBody>
          <a:bodyPr rtlCol="0">
            <a:normAutofit fontScale="97500"/>
          </a:bodyPr>
          <a:lstStyle/>
          <a:p>
            <a:pPr indent="457200" fontAlgn="auto">
              <a:lnSpc>
                <a:spcPct val="150000"/>
              </a:lnSpc>
              <a:spcBef>
                <a:spcPts val="0"/>
              </a:spcBef>
              <a:spcAft>
                <a:spcPct val="20000"/>
              </a:spcAft>
              <a:buFont typeface="Wingdings" panose="05000000000000000000" pitchFamily="2" charset="2"/>
              <a:buNone/>
              <a:defRPr/>
            </a:pPr>
            <a:r>
              <a:rPr lang="en-US" altLang="zh-CN" sz="2200" dirty="0"/>
              <a:t> </a:t>
            </a:r>
            <a:r>
              <a:rPr lang="zh-CN" altLang="zh-CN" sz="2200" dirty="0"/>
              <a:t>等数据库重启以后，目前的帐户情况变为：</a:t>
            </a:r>
            <a:r>
              <a:rPr lang="en-US" altLang="zh-CN" sz="2200" dirty="0"/>
              <a:t> </a:t>
            </a:r>
            <a:endParaRPr lang="zh-CN" altLang="zh-CN" sz="2200" dirty="0"/>
          </a:p>
          <a:p>
            <a:pPr indent="457200" fontAlgn="auto">
              <a:lnSpc>
                <a:spcPct val="150000"/>
              </a:lnSpc>
              <a:spcBef>
                <a:spcPts val="0"/>
              </a:spcBef>
              <a:buNone/>
              <a:defRPr/>
            </a:pPr>
            <a:r>
              <a:rPr lang="en-US" altLang="zh-CN" sz="2200" dirty="0"/>
              <a:t>      </a:t>
            </a:r>
            <a:r>
              <a:rPr lang="zh-CN" altLang="zh-CN" sz="2200" dirty="0"/>
              <a:t>账号</a:t>
            </a:r>
            <a:r>
              <a:rPr lang="en-US" altLang="zh-CN" sz="2200" dirty="0"/>
              <a:t>    </a:t>
            </a:r>
            <a:r>
              <a:rPr lang="zh-CN" altLang="zh-CN" sz="2200" dirty="0"/>
              <a:t>姓名</a:t>
            </a:r>
            <a:r>
              <a:rPr lang="en-US" altLang="zh-CN" sz="2200" dirty="0"/>
              <a:t>     </a:t>
            </a:r>
            <a:r>
              <a:rPr lang="zh-CN" altLang="zh-CN" sz="2200" dirty="0"/>
              <a:t>余额</a:t>
            </a:r>
            <a:r>
              <a:rPr lang="en-US" altLang="zh-CN" sz="2200" dirty="0"/>
              <a:t> </a:t>
            </a:r>
            <a:endParaRPr lang="zh-CN" altLang="zh-CN" sz="2200" dirty="0"/>
          </a:p>
          <a:p>
            <a:pPr indent="457200" fontAlgn="auto">
              <a:lnSpc>
                <a:spcPct val="150000"/>
              </a:lnSpc>
              <a:spcBef>
                <a:spcPts val="0"/>
              </a:spcBef>
              <a:buNone/>
              <a:defRPr/>
            </a:pPr>
            <a:r>
              <a:rPr lang="en-US" altLang="zh-CN" sz="2200" dirty="0"/>
              <a:t>      1001    </a:t>
            </a:r>
            <a:r>
              <a:rPr lang="zh-CN" altLang="zh-CN" sz="2200" dirty="0"/>
              <a:t>张三</a:t>
            </a:r>
            <a:r>
              <a:rPr lang="en-US" altLang="zh-CN" sz="2200" dirty="0"/>
              <a:t>     1700</a:t>
            </a:r>
            <a:endParaRPr lang="zh-CN" altLang="zh-CN" sz="2200" dirty="0"/>
          </a:p>
          <a:p>
            <a:pPr indent="457200" fontAlgn="auto">
              <a:lnSpc>
                <a:spcPct val="150000"/>
              </a:lnSpc>
              <a:spcBef>
                <a:spcPts val="0"/>
              </a:spcBef>
              <a:buNone/>
              <a:defRPr/>
            </a:pPr>
            <a:r>
              <a:rPr lang="en-US" altLang="zh-CN" sz="2200" dirty="0"/>
              <a:t>      1402    </a:t>
            </a:r>
            <a:r>
              <a:rPr lang="zh-CN" altLang="zh-CN" sz="2200" dirty="0"/>
              <a:t>李四</a:t>
            </a:r>
            <a:r>
              <a:rPr lang="en-US" altLang="zh-CN" sz="2200" dirty="0"/>
              <a:t>     1000 </a:t>
            </a:r>
            <a:endParaRPr lang="zh-CN" altLang="zh-CN" sz="2200" dirty="0"/>
          </a:p>
          <a:p>
            <a:pPr indent="457200" fontAlgn="auto">
              <a:lnSpc>
                <a:spcPct val="150000"/>
              </a:lnSpc>
              <a:spcBef>
                <a:spcPts val="0"/>
              </a:spcBef>
              <a:buNone/>
              <a:defRPr/>
            </a:pPr>
            <a:r>
              <a:rPr lang="en-US" altLang="zh-CN" sz="2200" dirty="0"/>
              <a:t>  </a:t>
            </a:r>
            <a:r>
              <a:rPr lang="zh-CN" altLang="zh-CN" sz="2200" dirty="0"/>
              <a:t>这表示，张三的余额减少了，但是李四并没有收到转账的钱。因此，“减少张三的余额”和“增加李四的余额”两步必须封装起来，做成一个事务，使得这两步要么全部执行，要么全部不执行。</a:t>
            </a:r>
            <a:endParaRPr lang="en-US" altLang="zh-CN" sz="2200" dirty="0"/>
          </a:p>
          <a:p>
            <a:pPr indent="457200" fontAlgn="auto">
              <a:lnSpc>
                <a:spcPct val="150000"/>
              </a:lnSpc>
              <a:spcBef>
                <a:spcPts val="0"/>
              </a:spcBef>
              <a:buNone/>
              <a:defRPr/>
            </a:pPr>
            <a:r>
              <a:rPr lang="en-US" altLang="zh-CN" sz="2200" dirty="0"/>
              <a:t>  SQL Server</a:t>
            </a:r>
            <a:r>
              <a:rPr lang="zh-CN" altLang="zh-CN" sz="2200" dirty="0"/>
              <a:t>数据库管理系统具有自动事务处理功能，</a:t>
            </a:r>
            <a:r>
              <a:rPr lang="zh-CN" altLang="zh-CN" sz="2200" b="1" dirty="0">
                <a:solidFill>
                  <a:srgbClr val="00B0F0"/>
                </a:solidFill>
              </a:rPr>
              <a:t>能够保证数据库操作的一致性和完整性。</a:t>
            </a:r>
            <a:r>
              <a:rPr lang="zh-CN" altLang="zh-CN" sz="2200" dirty="0"/>
              <a:t>事务中一旦发生任何问题，整个事务就会重新开始，数据库也将返回到事务开始前的状态。先前发生的任何行为都会被取消，数据也恢复到其原始状态。</a:t>
            </a:r>
            <a:endParaRPr lang="zh-CN" altLang="en-US" sz="2200" dirty="0"/>
          </a:p>
        </p:txBody>
      </p:sp>
      <p:sp>
        <p:nvSpPr>
          <p:cNvPr id="11" name="日期占位符 3"/>
          <p:cNvSpPr>
            <a:spLocks noGrp="1"/>
          </p:cNvSpPr>
          <p:nvPr>
            <p:ph type="dt" sz="half" idx="10"/>
          </p:nvPr>
        </p:nvSpPr>
        <p:spPr/>
        <p:txBody>
          <a:bodyPr/>
          <a:lstStyle/>
          <a:p>
            <a:pPr>
              <a:defRPr/>
            </a:pPr>
            <a:fld id="{D0E0621E-C075-4295-B318-37942CE29DD0}" type="datetime1">
              <a:rPr lang="zh-CN" altLang="en-US"/>
            </a:fld>
            <a:endParaRPr lang="en-US" altLang="zh-CN" dirty="0"/>
          </a:p>
        </p:txBody>
      </p:sp>
      <p:sp>
        <p:nvSpPr>
          <p:cNvPr id="2458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EC71499-12DE-4511-B420-01C624A434FF}"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over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(6) </a:t>
            </a:r>
            <a:endParaRPr lang="en-US" altLang="zh-CN" sz="2100" b="1">
              <a:latin typeface="宋体" panose="02010600030101010101" pitchFamily="2" charset="-122"/>
            </a:endParaRPr>
          </a:p>
        </p:txBody>
      </p:sp>
      <p:sp>
        <p:nvSpPr>
          <p:cNvPr id="34820" name="Rectangle 3"/>
          <p:cNvSpPr>
            <a:spLocks noGrp="1" noChangeArrowheads="1"/>
          </p:cNvSpPr>
          <p:nvPr>
            <p:ph idx="1"/>
          </p:nvPr>
        </p:nvSpPr>
        <p:spPr>
          <a:xfrm>
            <a:off x="685800" y="983457"/>
            <a:ext cx="10820400" cy="5184775"/>
          </a:xfrm>
        </p:spPr>
        <p:txBody>
          <a:bodyPr rtlCol="0">
            <a:normAutofit fontScale="52500" lnSpcReduction="20000"/>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b="1" dirty="0">
                <a:solidFill>
                  <a:srgbClr val="148BD4"/>
                </a:solidFill>
              </a:rPr>
              <a:t>死锁</a:t>
            </a:r>
            <a:endParaRPr lang="zh-CN" altLang="en-US" b="1" dirty="0">
              <a:solidFill>
                <a:srgbClr val="0000CC"/>
              </a:solidFill>
            </a:endParaRPr>
          </a:p>
          <a:p>
            <a:pPr indent="457200" fontAlgn="auto">
              <a:lnSpc>
                <a:spcPct val="150000"/>
              </a:lnSpc>
              <a:spcBef>
                <a:spcPts val="0"/>
              </a:spcBef>
              <a:buNone/>
              <a:defRPr/>
            </a:pPr>
            <a:r>
              <a:rPr lang="zh-CN" altLang="en-US" b="1" dirty="0"/>
              <a:t>系统中有两个或两个以上的事务都处于等待状态，并且每个事务都在等待其中另一个事务解除封锁，它才能继续执行下去，结果造成任何一个事务都无法继续执行，这种现象称系统进入了</a:t>
            </a:r>
            <a:r>
              <a:rPr lang="zh-CN" altLang="en-US" b="1" dirty="0">
                <a:latin typeface="Arial" panose="020B0604020202020204" pitchFamily="34" charset="0"/>
              </a:rPr>
              <a:t>“</a:t>
            </a:r>
            <a:r>
              <a:rPr lang="zh-CN" altLang="en-US" b="1" dirty="0">
                <a:solidFill>
                  <a:srgbClr val="E24747"/>
                </a:solidFill>
              </a:rPr>
              <a:t>死锁</a:t>
            </a:r>
            <a:r>
              <a:rPr lang="zh-CN" altLang="en-US" b="1" dirty="0">
                <a:latin typeface="Arial" panose="020B0604020202020204" pitchFamily="34" charset="0"/>
              </a:rPr>
              <a:t>”</a:t>
            </a:r>
            <a:r>
              <a:rPr lang="zh-CN" altLang="en-US" b="1" dirty="0"/>
              <a:t>（</a:t>
            </a:r>
            <a:r>
              <a:rPr lang="en-US" altLang="zh-CN" b="1" dirty="0"/>
              <a:t>dead lock</a:t>
            </a:r>
            <a:r>
              <a:rPr lang="zh-CN" altLang="en-US" b="1" dirty="0"/>
              <a:t>）状态。</a:t>
            </a:r>
            <a:endParaRPr lang="zh-CN" altLang="en-US" b="1" dirty="0"/>
          </a:p>
          <a:p>
            <a:pPr indent="457200" fontAlgn="auto">
              <a:lnSpc>
                <a:spcPct val="150000"/>
              </a:lnSpc>
              <a:spcBef>
                <a:spcPts val="0"/>
              </a:spcBef>
              <a:buNone/>
              <a:defRPr/>
            </a:pPr>
            <a:r>
              <a:rPr lang="zh-CN" altLang="en-US" b="1" dirty="0">
                <a:solidFill>
                  <a:srgbClr val="006600"/>
                </a:solidFill>
              </a:rPr>
              <a:t>对于资源</a:t>
            </a:r>
            <a:r>
              <a:rPr lang="en-US" altLang="zh-CN" b="1" dirty="0">
                <a:solidFill>
                  <a:srgbClr val="006600"/>
                </a:solidFill>
              </a:rPr>
              <a:t>S1</a:t>
            </a:r>
            <a:r>
              <a:rPr lang="zh-CN" altLang="en-US" b="1" dirty="0">
                <a:solidFill>
                  <a:srgbClr val="006600"/>
                </a:solidFill>
              </a:rPr>
              <a:t>和</a:t>
            </a:r>
            <a:r>
              <a:rPr lang="en-US" altLang="zh-CN" b="1" dirty="0">
                <a:solidFill>
                  <a:srgbClr val="006600"/>
                </a:solidFill>
              </a:rPr>
              <a:t>S2</a:t>
            </a:r>
            <a:r>
              <a:rPr lang="zh-CN" altLang="en-US" b="1" dirty="0">
                <a:solidFill>
                  <a:srgbClr val="006600"/>
                </a:solidFill>
              </a:rPr>
              <a:t>，事务</a:t>
            </a:r>
            <a:r>
              <a:rPr lang="en-US" altLang="zh-CN" b="1" dirty="0">
                <a:solidFill>
                  <a:srgbClr val="006600"/>
                </a:solidFill>
              </a:rPr>
              <a:t>T1</a:t>
            </a:r>
            <a:r>
              <a:rPr lang="zh-CN" altLang="en-US" b="1" dirty="0">
                <a:solidFill>
                  <a:srgbClr val="006600"/>
                </a:solidFill>
              </a:rPr>
              <a:t>和</a:t>
            </a:r>
            <a:r>
              <a:rPr lang="en-US" altLang="zh-CN" b="1" dirty="0">
                <a:solidFill>
                  <a:srgbClr val="006600"/>
                </a:solidFill>
              </a:rPr>
              <a:t>T2</a:t>
            </a:r>
            <a:r>
              <a:rPr lang="zh-CN" altLang="en-US" b="1" dirty="0">
                <a:solidFill>
                  <a:srgbClr val="006600"/>
                </a:solidFill>
              </a:rPr>
              <a:t>满足死锁的四个必要条件如下：</a:t>
            </a:r>
            <a:endParaRPr lang="zh-CN" altLang="en-US" b="1" dirty="0">
              <a:solidFill>
                <a:srgbClr val="006600"/>
              </a:solidFill>
            </a:endParaRPr>
          </a:p>
          <a:p>
            <a:pPr indent="457200" fontAlgn="auto">
              <a:lnSpc>
                <a:spcPct val="150000"/>
              </a:lnSpc>
              <a:spcBef>
                <a:spcPts val="0"/>
              </a:spcBef>
              <a:buNone/>
              <a:defRPr/>
            </a:pPr>
            <a:r>
              <a:rPr lang="en-US" altLang="zh-CN" b="1" dirty="0">
                <a:solidFill>
                  <a:srgbClr val="E24747"/>
                </a:solidFill>
              </a:rPr>
              <a:t>(1) </a:t>
            </a:r>
            <a:r>
              <a:rPr lang="zh-CN" altLang="en-US" b="1" dirty="0">
                <a:solidFill>
                  <a:srgbClr val="E24747"/>
                </a:solidFill>
              </a:rPr>
              <a:t>互斥</a:t>
            </a:r>
            <a:r>
              <a:rPr lang="zh-CN" altLang="en-US" b="1" dirty="0"/>
              <a:t>：资源</a:t>
            </a:r>
            <a:r>
              <a:rPr lang="en-US" altLang="zh-CN" b="1" dirty="0"/>
              <a:t>S1</a:t>
            </a:r>
            <a:r>
              <a:rPr lang="zh-CN" altLang="en-US" b="1" dirty="0"/>
              <a:t>和</a:t>
            </a:r>
            <a:r>
              <a:rPr lang="en-US" altLang="zh-CN" b="1" dirty="0"/>
              <a:t>S2</a:t>
            </a:r>
            <a:r>
              <a:rPr lang="zh-CN" altLang="en-US" b="1" dirty="0"/>
              <a:t>不能被共享，同一时间只能由一个事务操作。</a:t>
            </a:r>
            <a:endParaRPr lang="zh-CN" altLang="en-US" b="1" dirty="0"/>
          </a:p>
          <a:p>
            <a:pPr indent="457200" fontAlgn="auto">
              <a:lnSpc>
                <a:spcPct val="150000"/>
              </a:lnSpc>
              <a:spcBef>
                <a:spcPts val="0"/>
              </a:spcBef>
              <a:buNone/>
              <a:defRPr/>
            </a:pPr>
            <a:r>
              <a:rPr lang="en-US" altLang="zh-CN" b="1" dirty="0">
                <a:solidFill>
                  <a:srgbClr val="E24747"/>
                </a:solidFill>
              </a:rPr>
              <a:t>(2) </a:t>
            </a:r>
            <a:r>
              <a:rPr lang="zh-CN" altLang="en-US" b="1" dirty="0">
                <a:solidFill>
                  <a:srgbClr val="E24747"/>
                </a:solidFill>
              </a:rPr>
              <a:t>请求与保持条件</a:t>
            </a:r>
            <a:r>
              <a:rPr lang="zh-CN" altLang="en-US" b="1" dirty="0"/>
              <a:t>：</a:t>
            </a:r>
            <a:r>
              <a:rPr lang="en-US" altLang="zh-CN" b="1" dirty="0"/>
              <a:t>T1</a:t>
            </a:r>
            <a:r>
              <a:rPr lang="zh-CN" altLang="en-US" b="1" dirty="0"/>
              <a:t>持有</a:t>
            </a:r>
            <a:r>
              <a:rPr lang="en-US" altLang="zh-CN" b="1" dirty="0"/>
              <a:t>S1</a:t>
            </a:r>
            <a:r>
              <a:rPr lang="zh-CN" altLang="en-US" b="1" dirty="0"/>
              <a:t>的同时，请求</a:t>
            </a:r>
            <a:r>
              <a:rPr lang="en-US" altLang="zh-CN" b="1" dirty="0"/>
              <a:t>S2</a:t>
            </a:r>
            <a:r>
              <a:rPr lang="zh-CN" altLang="en-US" b="1" dirty="0"/>
              <a:t>；</a:t>
            </a:r>
            <a:r>
              <a:rPr lang="en-US" altLang="zh-CN" b="1" dirty="0"/>
              <a:t>T2</a:t>
            </a:r>
            <a:r>
              <a:rPr lang="zh-CN" altLang="en-US" b="1" dirty="0"/>
              <a:t>持有</a:t>
            </a:r>
            <a:r>
              <a:rPr lang="en-US" altLang="zh-CN" b="1" dirty="0"/>
              <a:t>S2</a:t>
            </a:r>
            <a:r>
              <a:rPr lang="zh-CN" altLang="en-US" b="1" dirty="0"/>
              <a:t>的同时请求</a:t>
            </a:r>
            <a:r>
              <a:rPr lang="en-US" altLang="zh-CN" b="1" dirty="0"/>
              <a:t>S1</a:t>
            </a:r>
            <a:r>
              <a:rPr lang="zh-CN" altLang="en-US" b="1" dirty="0"/>
              <a:t>。</a:t>
            </a:r>
            <a:endParaRPr lang="zh-CN" altLang="en-US" b="1" dirty="0"/>
          </a:p>
          <a:p>
            <a:pPr indent="457200" fontAlgn="auto">
              <a:lnSpc>
                <a:spcPct val="150000"/>
              </a:lnSpc>
              <a:spcBef>
                <a:spcPts val="0"/>
              </a:spcBef>
              <a:buNone/>
              <a:defRPr/>
            </a:pPr>
            <a:r>
              <a:rPr lang="en-US" altLang="zh-CN" b="1" dirty="0">
                <a:solidFill>
                  <a:srgbClr val="E24747"/>
                </a:solidFill>
              </a:rPr>
              <a:t>(3) </a:t>
            </a:r>
            <a:r>
              <a:rPr lang="zh-CN" altLang="en-US" b="1" dirty="0">
                <a:solidFill>
                  <a:srgbClr val="E24747"/>
                </a:solidFill>
              </a:rPr>
              <a:t>非剥夺条件</a:t>
            </a:r>
            <a:r>
              <a:rPr lang="zh-CN" altLang="en-US" b="1" dirty="0"/>
              <a:t>：</a:t>
            </a:r>
            <a:r>
              <a:rPr lang="en-US" altLang="zh-CN" b="1" dirty="0"/>
              <a:t>T1</a:t>
            </a:r>
            <a:r>
              <a:rPr lang="zh-CN" altLang="en-US" b="1" dirty="0"/>
              <a:t>无法从</a:t>
            </a:r>
            <a:r>
              <a:rPr lang="en-US" altLang="zh-CN" b="1" dirty="0"/>
              <a:t>T2</a:t>
            </a:r>
            <a:r>
              <a:rPr lang="zh-CN" altLang="en-US" b="1" dirty="0"/>
              <a:t>上剥夺</a:t>
            </a:r>
            <a:r>
              <a:rPr lang="en-US" altLang="zh-CN" b="1" dirty="0"/>
              <a:t>S2</a:t>
            </a:r>
            <a:r>
              <a:rPr lang="zh-CN" altLang="en-US" b="1" dirty="0"/>
              <a:t>，</a:t>
            </a:r>
            <a:r>
              <a:rPr lang="en-US" altLang="zh-CN" b="1" dirty="0"/>
              <a:t>T2</a:t>
            </a:r>
            <a:r>
              <a:rPr lang="zh-CN" altLang="en-US" b="1" dirty="0"/>
              <a:t>也无法从</a:t>
            </a:r>
            <a:r>
              <a:rPr lang="en-US" altLang="zh-CN" b="1" dirty="0"/>
              <a:t>T1</a:t>
            </a:r>
            <a:r>
              <a:rPr lang="zh-CN" altLang="en-US" b="1" dirty="0"/>
              <a:t>上剥夺</a:t>
            </a:r>
            <a:r>
              <a:rPr lang="en-US" altLang="zh-CN" b="1" dirty="0"/>
              <a:t>S1</a:t>
            </a:r>
            <a:r>
              <a:rPr lang="zh-CN" altLang="en-US" b="1" dirty="0"/>
              <a:t>。</a:t>
            </a:r>
            <a:endParaRPr lang="zh-CN" altLang="en-US" b="1" dirty="0"/>
          </a:p>
          <a:p>
            <a:pPr indent="457200" fontAlgn="auto">
              <a:lnSpc>
                <a:spcPct val="150000"/>
              </a:lnSpc>
              <a:spcBef>
                <a:spcPts val="0"/>
              </a:spcBef>
              <a:buNone/>
              <a:defRPr/>
            </a:pPr>
            <a:r>
              <a:rPr lang="en-US" altLang="zh-CN" b="1" dirty="0">
                <a:solidFill>
                  <a:srgbClr val="E24747"/>
                </a:solidFill>
              </a:rPr>
              <a:t>(4) </a:t>
            </a:r>
            <a:r>
              <a:rPr lang="zh-CN" altLang="en-US" b="1" dirty="0">
                <a:solidFill>
                  <a:srgbClr val="E24747"/>
                </a:solidFill>
              </a:rPr>
              <a:t>循环等待条件</a:t>
            </a:r>
            <a:r>
              <a:rPr lang="zh-CN" altLang="en-US" b="1" dirty="0"/>
              <a:t>：系统中若干事务组成环路，该环路中每个事务都在等待相邻事务正占用的资源。即存在循环等待。</a:t>
            </a:r>
            <a:endParaRPr lang="zh-CN" altLang="en-US" b="1" dirty="0"/>
          </a:p>
        </p:txBody>
      </p:sp>
      <p:sp>
        <p:nvSpPr>
          <p:cNvPr id="4" name="日期占位符 3"/>
          <p:cNvSpPr>
            <a:spLocks noGrp="1"/>
          </p:cNvSpPr>
          <p:nvPr>
            <p:ph type="dt" sz="half" idx="10"/>
          </p:nvPr>
        </p:nvSpPr>
        <p:spPr/>
        <p:txBody>
          <a:bodyPr/>
          <a:lstStyle/>
          <a:p>
            <a:pPr>
              <a:defRPr/>
            </a:pPr>
            <a:fld id="{5ACC4A57-F692-4C96-B593-72B101A637DE}" type="datetime1">
              <a:rPr lang="zh-CN" altLang="en-US"/>
            </a:fld>
            <a:endParaRPr lang="en-US" altLang="zh-CN"/>
          </a:p>
        </p:txBody>
      </p:sp>
      <p:sp>
        <p:nvSpPr>
          <p:cNvPr id="5325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C4E4B25-4F36-4948-9A53-179B8E3C650B}"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(7) </a:t>
            </a:r>
            <a:endParaRPr lang="en-US" altLang="zh-CN" sz="2100" b="1">
              <a:latin typeface="宋体" panose="02010600030101010101" pitchFamily="2" charset="-122"/>
            </a:endParaRPr>
          </a:p>
        </p:txBody>
      </p:sp>
      <p:sp>
        <p:nvSpPr>
          <p:cNvPr id="241666" name="Rectangle 2"/>
          <p:cNvSpPr>
            <a:spLocks noGrp="1" noChangeArrowheads="1"/>
          </p:cNvSpPr>
          <p:nvPr>
            <p:ph idx="1"/>
          </p:nvPr>
        </p:nvSpPr>
        <p:spPr>
          <a:xfrm>
            <a:off x="182880" y="780415"/>
            <a:ext cx="10668000" cy="5297170"/>
          </a:xfrm>
        </p:spPr>
        <p:txBody>
          <a:bodyPr rtlCol="0">
            <a:normAutofit fontScale="45000" lnSpcReduction="20000"/>
          </a:bodyPr>
          <a:lstStyle/>
          <a:p>
            <a:pPr indent="457200" fontAlgn="auto">
              <a:lnSpc>
                <a:spcPct val="150000"/>
              </a:lnSpc>
              <a:spcBef>
                <a:spcPct val="50000"/>
              </a:spcBef>
              <a:buNone/>
              <a:defRPr/>
            </a:pPr>
            <a:r>
              <a:rPr lang="zh-CN" altLang="en-US" b="1" dirty="0">
                <a:solidFill>
                  <a:srgbClr val="660066"/>
                </a:solidFill>
              </a:rPr>
              <a:t>可以使用动态管理视图</a:t>
            </a:r>
            <a:r>
              <a:rPr lang="en-US" altLang="zh-CN" b="1" dirty="0" err="1">
                <a:solidFill>
                  <a:srgbClr val="660066"/>
                </a:solidFill>
              </a:rPr>
              <a:t>sys.dm_tran_locks</a:t>
            </a:r>
            <a:r>
              <a:rPr lang="zh-CN" altLang="en-US" b="1" dirty="0">
                <a:solidFill>
                  <a:srgbClr val="660066"/>
                </a:solidFill>
              </a:rPr>
              <a:t>或系统存储过程</a:t>
            </a:r>
            <a:r>
              <a:rPr lang="en-US" altLang="zh-CN" b="1" dirty="0" err="1">
                <a:solidFill>
                  <a:srgbClr val="660066"/>
                </a:solidFill>
              </a:rPr>
              <a:t>sp_lock</a:t>
            </a:r>
            <a:r>
              <a:rPr lang="zh-CN" altLang="en-US" b="1" dirty="0">
                <a:solidFill>
                  <a:srgbClr val="660066"/>
                </a:solidFill>
              </a:rPr>
              <a:t>来查看事务使用锁的信息。</a:t>
            </a:r>
            <a:endParaRPr lang="zh-CN" altLang="en-US" b="1" dirty="0">
              <a:solidFill>
                <a:srgbClr val="660066"/>
              </a:solidFill>
            </a:endParaRPr>
          </a:p>
          <a:p>
            <a:pPr indent="457200" fontAlgn="auto">
              <a:lnSpc>
                <a:spcPct val="150000"/>
              </a:lnSpc>
              <a:buNone/>
              <a:defRPr/>
            </a:pPr>
            <a:r>
              <a:rPr lang="zh-CN" altLang="en-US" b="1" dirty="0">
                <a:solidFill>
                  <a:srgbClr val="006600"/>
                </a:solidFill>
              </a:rPr>
              <a:t>例</a:t>
            </a:r>
            <a:r>
              <a:rPr lang="en-US" altLang="zh-CN" b="1" dirty="0">
                <a:solidFill>
                  <a:srgbClr val="006600"/>
                </a:solidFill>
              </a:rPr>
              <a:t>9.8</a:t>
            </a:r>
            <a:r>
              <a:rPr lang="en-US" altLang="zh-CN" b="1" dirty="0"/>
              <a:t> </a:t>
            </a:r>
            <a:r>
              <a:rPr lang="zh-CN" altLang="en-US" b="1" dirty="0"/>
              <a:t>利用动态管理视图</a:t>
            </a:r>
            <a:r>
              <a:rPr lang="en-US" altLang="zh-CN" b="1" dirty="0" err="1"/>
              <a:t>sys.dm_tran_locks</a:t>
            </a:r>
            <a:r>
              <a:rPr lang="zh-CN" altLang="en-US" b="1" dirty="0"/>
              <a:t>查看事务信息。</a:t>
            </a:r>
            <a:endParaRPr lang="zh-CN" altLang="en-US" b="1" dirty="0"/>
          </a:p>
          <a:p>
            <a:pPr indent="457200" fontAlgn="auto">
              <a:lnSpc>
                <a:spcPct val="150000"/>
              </a:lnSpc>
              <a:buNone/>
              <a:defRPr/>
            </a:pPr>
            <a:r>
              <a:rPr lang="en-US" altLang="zh-CN" b="1" dirty="0"/>
              <a:t>USE JXGL</a:t>
            </a:r>
            <a:endParaRPr lang="en-US" altLang="zh-CN" b="1" dirty="0"/>
          </a:p>
          <a:p>
            <a:pPr indent="457200" fontAlgn="auto">
              <a:lnSpc>
                <a:spcPct val="150000"/>
              </a:lnSpc>
              <a:buNone/>
              <a:defRPr/>
            </a:pPr>
            <a:r>
              <a:rPr lang="en-US" altLang="zh-CN" b="1" dirty="0"/>
              <a:t>GO</a:t>
            </a:r>
            <a:endParaRPr lang="en-US" altLang="zh-CN" b="1" dirty="0"/>
          </a:p>
          <a:p>
            <a:pPr indent="457200" fontAlgn="auto">
              <a:lnSpc>
                <a:spcPct val="150000"/>
              </a:lnSpc>
              <a:buNone/>
              <a:defRPr/>
            </a:pPr>
            <a:r>
              <a:rPr lang="en-US" altLang="zh-CN" b="1" dirty="0"/>
              <a:t>    BEGIN TRAN</a:t>
            </a:r>
            <a:endParaRPr lang="en-US" altLang="zh-CN" b="1" dirty="0"/>
          </a:p>
          <a:p>
            <a:pPr indent="457200" fontAlgn="auto">
              <a:lnSpc>
                <a:spcPct val="150000"/>
              </a:lnSpc>
              <a:buNone/>
              <a:defRPr/>
            </a:pPr>
            <a:r>
              <a:rPr lang="en-US" altLang="zh-CN" b="1" dirty="0"/>
              <a:t>      UPDATE S </a:t>
            </a:r>
            <a:endParaRPr lang="en-US" altLang="zh-CN" b="1" dirty="0"/>
          </a:p>
          <a:p>
            <a:pPr indent="457200" fontAlgn="auto">
              <a:lnSpc>
                <a:spcPct val="150000"/>
              </a:lnSpc>
              <a:buNone/>
              <a:defRPr/>
            </a:pPr>
            <a:r>
              <a:rPr lang="en-US" altLang="zh-CN" b="1" dirty="0"/>
              <a:t>      SET SNAME='</a:t>
            </a:r>
            <a:r>
              <a:rPr lang="zh-CN" altLang="en-US" b="1" dirty="0"/>
              <a:t>许文绣</a:t>
            </a:r>
            <a:r>
              <a:rPr lang="en-US" altLang="zh-CN" b="1" dirty="0"/>
              <a:t>'</a:t>
            </a:r>
            <a:endParaRPr lang="en-US" altLang="zh-CN" b="1" dirty="0"/>
          </a:p>
          <a:p>
            <a:pPr indent="457200" fontAlgn="auto">
              <a:lnSpc>
                <a:spcPct val="150000"/>
              </a:lnSpc>
              <a:buNone/>
              <a:defRPr/>
            </a:pPr>
            <a:r>
              <a:rPr lang="en-US" altLang="zh-CN" b="1" dirty="0"/>
              <a:t>      WHERE SNO='S7'</a:t>
            </a:r>
            <a:endParaRPr lang="en-US" altLang="zh-CN" b="1" dirty="0"/>
          </a:p>
          <a:p>
            <a:pPr indent="457200" fontAlgn="auto">
              <a:lnSpc>
                <a:spcPct val="150000"/>
              </a:lnSpc>
              <a:buNone/>
              <a:defRPr/>
            </a:pPr>
            <a:r>
              <a:rPr lang="en-US" altLang="zh-CN" b="1" dirty="0"/>
              <a:t>    </a:t>
            </a:r>
            <a:r>
              <a:rPr lang="en-US" altLang="zh-CN" b="1" dirty="0">
                <a:solidFill>
                  <a:srgbClr val="0070C0"/>
                </a:solidFill>
              </a:rPr>
              <a:t>SELECT * FROM  </a:t>
            </a:r>
            <a:r>
              <a:rPr lang="en-US" altLang="zh-CN" b="1" dirty="0" err="1">
                <a:solidFill>
                  <a:srgbClr val="0070C0"/>
                </a:solidFill>
              </a:rPr>
              <a:t>sys.dm_tran_locks</a:t>
            </a:r>
            <a:endParaRPr lang="en-US" altLang="zh-CN" b="1" dirty="0">
              <a:solidFill>
                <a:srgbClr val="0070C0"/>
              </a:solidFill>
            </a:endParaRPr>
          </a:p>
          <a:p>
            <a:pPr indent="457200" fontAlgn="auto">
              <a:lnSpc>
                <a:spcPct val="150000"/>
              </a:lnSpc>
              <a:buNone/>
              <a:defRPr/>
            </a:pPr>
            <a:r>
              <a:rPr lang="en-US" altLang="zh-CN" b="1" dirty="0"/>
              <a:t>ROLLBACK TRAN</a:t>
            </a:r>
            <a:endParaRPr lang="en-US" altLang="zh-CN" b="1" dirty="0"/>
          </a:p>
          <a:p>
            <a:pPr indent="457200" fontAlgn="auto">
              <a:lnSpc>
                <a:spcPct val="150000"/>
              </a:lnSpc>
              <a:spcBef>
                <a:spcPct val="50000"/>
              </a:spcBef>
              <a:buNone/>
              <a:defRPr/>
            </a:pPr>
            <a:r>
              <a:rPr lang="zh-CN" altLang="en-US" b="1" dirty="0">
                <a:solidFill>
                  <a:srgbClr val="006600"/>
                </a:solidFill>
              </a:rPr>
              <a:t>由于事务回滚，所以没有达到修改的目的。 </a:t>
            </a:r>
            <a:endParaRPr lang="zh-CN" altLang="en-US" b="1" dirty="0">
              <a:solidFill>
                <a:srgbClr val="006600"/>
              </a:solidFill>
            </a:endParaRPr>
          </a:p>
        </p:txBody>
      </p:sp>
      <p:sp>
        <p:nvSpPr>
          <p:cNvPr id="5" name="日期占位符 3"/>
          <p:cNvSpPr>
            <a:spLocks noGrp="1"/>
          </p:cNvSpPr>
          <p:nvPr>
            <p:ph type="dt" sz="half" idx="10"/>
          </p:nvPr>
        </p:nvSpPr>
        <p:spPr/>
        <p:txBody>
          <a:bodyPr/>
          <a:lstStyle/>
          <a:p>
            <a:pPr>
              <a:defRPr/>
            </a:pPr>
            <a:fld id="{FAF8AE60-CCB3-45D0-95AD-857A9B61E9ED}" type="datetime1">
              <a:rPr lang="zh-CN" altLang="en-US"/>
            </a:fld>
            <a:endParaRPr lang="en-US" altLang="zh-CN"/>
          </a:p>
        </p:txBody>
      </p:sp>
      <p:sp>
        <p:nvSpPr>
          <p:cNvPr id="5427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EDE773A-DC4F-46D9-9FDF-2F2F9FCFD2EA}"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pic>
        <p:nvPicPr>
          <p:cNvPr id="2416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8216" y="1714629"/>
            <a:ext cx="8583783" cy="163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p:cTn id="7" dur="500" fill="hold"/>
                                        <p:tgtEl>
                                          <p:spTgt spid="241668"/>
                                        </p:tgtEl>
                                        <p:attrNameLst>
                                          <p:attrName>ppt_w</p:attrName>
                                        </p:attrNameLst>
                                      </p:cBhvr>
                                      <p:tavLst>
                                        <p:tav tm="0">
                                          <p:val>
                                            <p:strVal val="#ppt_w*0.70"/>
                                          </p:val>
                                        </p:tav>
                                        <p:tav tm="100000">
                                          <p:val>
                                            <p:strVal val="#ppt_w"/>
                                          </p:val>
                                        </p:tav>
                                      </p:tavLst>
                                    </p:anim>
                                    <p:anim calcmode="lin" valueType="num">
                                      <p:cBhvr>
                                        <p:cTn id="8" dur="500" fill="hold"/>
                                        <p:tgtEl>
                                          <p:spTgt spid="241668"/>
                                        </p:tgtEl>
                                        <p:attrNameLst>
                                          <p:attrName>ppt_h</p:attrName>
                                        </p:attrNameLst>
                                      </p:cBhvr>
                                      <p:tavLst>
                                        <p:tav tm="0">
                                          <p:val>
                                            <p:strVal val="#ppt_h"/>
                                          </p:val>
                                        </p:tav>
                                        <p:tav tm="100000">
                                          <p:val>
                                            <p:strVal val="#ppt_h"/>
                                          </p:val>
                                        </p:tav>
                                      </p:tavLst>
                                    </p:anim>
                                    <p:animEffect transition="in" filter="fade">
                                      <p:cBhvr>
                                        <p:cTn id="9" dur="500"/>
                                        <p:tgtEl>
                                          <p:spTgt spid="241668"/>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2" fill="hold" nodeType="clickEffect">
                                  <p:stCondLst>
                                    <p:cond delay="0"/>
                                  </p:stCondLst>
                                  <p:childTnLst>
                                    <p:set>
                                      <p:cBhvr>
                                        <p:cTn id="13" dur="1" fill="hold">
                                          <p:stCondLst>
                                            <p:cond delay="0"/>
                                          </p:stCondLst>
                                        </p:cTn>
                                        <p:tgtEl>
                                          <p:spTgt spid="241666">
                                            <p:txEl>
                                              <p:pRg st="10" end="10"/>
                                            </p:txEl>
                                          </p:spTgt>
                                        </p:tgtEl>
                                        <p:attrNameLst>
                                          <p:attrName>style.visibility</p:attrName>
                                        </p:attrNameLst>
                                      </p:cBhvr>
                                      <p:to>
                                        <p:strVal val="visible"/>
                                      </p:to>
                                    </p:set>
                                    <p:animEffect transition="in" filter="slide(fromRight)">
                                      <p:cBhvr>
                                        <p:cTn id="14" dur="500"/>
                                        <p:tgtEl>
                                          <p:spTgt spid="241666">
                                            <p:txEl>
                                              <p:pRg st="10" end="10"/>
                                            </p:txEl>
                                          </p:spTgt>
                                        </p:tgtEl>
                                      </p:cBhvr>
                                    </p:animEffect>
                                  </p:childTnLst>
                                </p:cTn>
                              </p:par>
                              <p:par>
                                <p:cTn id="15" presetID="5" presetClass="exit" presetSubtype="10" fill="hold" nodeType="withEffect">
                                  <p:stCondLst>
                                    <p:cond delay="0"/>
                                  </p:stCondLst>
                                  <p:childTnLst>
                                    <p:animEffect transition="out" filter="checkerboard(across)">
                                      <p:cBhvr>
                                        <p:cTn id="16" dur="500"/>
                                        <p:tgtEl>
                                          <p:spTgt spid="241668"/>
                                        </p:tgtEl>
                                      </p:cBhvr>
                                    </p:animEffect>
                                    <p:set>
                                      <p:cBhvr>
                                        <p:cTn id="17" dur="1" fill="hold">
                                          <p:stCondLst>
                                            <p:cond delay="499"/>
                                          </p:stCondLst>
                                        </p:cTn>
                                        <p:tgtEl>
                                          <p:spTgt spid="2416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(8) </a:t>
            </a:r>
            <a:endParaRPr lang="en-US" altLang="zh-CN" sz="2100" b="1">
              <a:latin typeface="宋体" panose="02010600030101010101" pitchFamily="2" charset="-122"/>
            </a:endParaRPr>
          </a:p>
        </p:txBody>
      </p:sp>
      <p:sp>
        <p:nvSpPr>
          <p:cNvPr id="36868" name="Rectangle 2"/>
          <p:cNvSpPr>
            <a:spLocks noGrp="1" noChangeArrowheads="1"/>
          </p:cNvSpPr>
          <p:nvPr>
            <p:ph idx="1"/>
          </p:nvPr>
        </p:nvSpPr>
        <p:spPr>
          <a:xfrm>
            <a:off x="172720" y="676586"/>
            <a:ext cx="10982960" cy="994409"/>
          </a:xfrm>
        </p:spPr>
        <p:txBody>
          <a:bodyPr rtlCol="0">
            <a:normAutofit fontScale="97500"/>
          </a:bodyPr>
          <a:lstStyle/>
          <a:p>
            <a:pPr indent="457200" fontAlgn="auto">
              <a:lnSpc>
                <a:spcPct val="150000"/>
              </a:lnSpc>
              <a:spcBef>
                <a:spcPts val="0"/>
              </a:spcBef>
              <a:buNone/>
              <a:defRPr/>
            </a:pPr>
            <a:r>
              <a:rPr lang="zh-CN" altLang="en-US" sz="2400" b="1" dirty="0">
                <a:solidFill>
                  <a:srgbClr val="006600"/>
                </a:solidFill>
              </a:rPr>
              <a:t>例</a:t>
            </a:r>
            <a:r>
              <a:rPr lang="en-US" altLang="zh-CN" sz="2400" b="1" dirty="0">
                <a:solidFill>
                  <a:srgbClr val="006600"/>
                </a:solidFill>
              </a:rPr>
              <a:t>9.9</a:t>
            </a:r>
            <a:r>
              <a:rPr lang="en-US" altLang="zh-CN" sz="2400" b="1" dirty="0"/>
              <a:t> </a:t>
            </a:r>
            <a:r>
              <a:rPr lang="zh-CN" altLang="en-US" sz="2400" b="1" dirty="0"/>
              <a:t>查看事务使用锁的信息的简单例子。</a:t>
            </a:r>
            <a:endParaRPr lang="zh-CN" altLang="en-US" sz="2400" b="1" dirty="0"/>
          </a:p>
        </p:txBody>
      </p:sp>
      <p:sp>
        <p:nvSpPr>
          <p:cNvPr id="4" name="日期占位符 3"/>
          <p:cNvSpPr>
            <a:spLocks noGrp="1"/>
          </p:cNvSpPr>
          <p:nvPr>
            <p:ph type="dt" sz="half" idx="10"/>
          </p:nvPr>
        </p:nvSpPr>
        <p:spPr/>
        <p:txBody>
          <a:bodyPr/>
          <a:lstStyle/>
          <a:p>
            <a:pPr>
              <a:defRPr/>
            </a:pPr>
            <a:fld id="{C40E505F-86CB-4DBE-BC47-BD80F0816247}" type="datetime1">
              <a:rPr lang="zh-CN" altLang="en-US"/>
            </a:fld>
            <a:endParaRPr lang="en-US" altLang="zh-CN"/>
          </a:p>
        </p:txBody>
      </p:sp>
      <p:sp>
        <p:nvSpPr>
          <p:cNvPr id="5530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7E831A9-F8B9-4E5A-95F0-0B4AD64CDB15}"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2" name="矩形 1"/>
          <p:cNvSpPr/>
          <p:nvPr/>
        </p:nvSpPr>
        <p:spPr>
          <a:xfrm>
            <a:off x="701040" y="1353485"/>
            <a:ext cx="6096000" cy="3276282"/>
          </a:xfrm>
          <a:prstGeom prst="rect">
            <a:avLst/>
          </a:prstGeom>
        </p:spPr>
        <p:txBody>
          <a:bodyPr>
            <a:spAutoFit/>
          </a:bodyPr>
          <a:lstStyle/>
          <a:p>
            <a:pPr indent="457200" fontAlgn="auto">
              <a:lnSpc>
                <a:spcPct val="150000"/>
              </a:lnSpc>
              <a:spcBef>
                <a:spcPts val="0"/>
              </a:spcBef>
              <a:buNone/>
              <a:defRPr/>
            </a:pPr>
            <a:r>
              <a:rPr lang="en-US" altLang="zh-CN" sz="2000" b="1" dirty="0">
                <a:solidFill>
                  <a:srgbClr val="E24747"/>
                </a:solidFill>
              </a:rPr>
              <a:t>(1)  </a:t>
            </a:r>
            <a:r>
              <a:rPr lang="zh-CN" altLang="en-US" sz="2000" b="1" dirty="0">
                <a:solidFill>
                  <a:srgbClr val="E24747"/>
                </a:solidFill>
              </a:rPr>
              <a:t>在</a:t>
            </a:r>
            <a:r>
              <a:rPr lang="en-US" altLang="zh-CN" sz="2000" b="1" dirty="0">
                <a:solidFill>
                  <a:srgbClr val="E24747"/>
                </a:solidFill>
              </a:rPr>
              <a:t>JXGL</a:t>
            </a:r>
            <a:r>
              <a:rPr lang="zh-CN" altLang="en-US" sz="2000" b="1" dirty="0">
                <a:solidFill>
                  <a:srgbClr val="E24747"/>
                </a:solidFill>
              </a:rPr>
              <a:t>数据库中创建两个数据表作为基础。</a:t>
            </a:r>
            <a:endParaRPr lang="zh-CN" altLang="en-US" sz="2000" b="1" dirty="0">
              <a:solidFill>
                <a:srgbClr val="660066"/>
              </a:solidFill>
            </a:endParaRPr>
          </a:p>
          <a:p>
            <a:pPr indent="457200" fontAlgn="auto">
              <a:lnSpc>
                <a:spcPct val="150000"/>
              </a:lnSpc>
              <a:spcBef>
                <a:spcPts val="0"/>
              </a:spcBef>
              <a:buNone/>
              <a:defRPr/>
            </a:pPr>
            <a:r>
              <a:rPr lang="zh-CN" altLang="en-US" sz="2000" b="1" dirty="0"/>
              <a:t>    </a:t>
            </a:r>
            <a:r>
              <a:rPr lang="en-US" altLang="zh-CN" sz="2000" b="1" dirty="0"/>
              <a:t>USE JXGL </a:t>
            </a:r>
            <a:endParaRPr lang="en-US" altLang="zh-CN" sz="2000" b="1" dirty="0"/>
          </a:p>
          <a:p>
            <a:pPr indent="457200" fontAlgn="auto">
              <a:lnSpc>
                <a:spcPct val="150000"/>
              </a:lnSpc>
              <a:spcBef>
                <a:spcPts val="0"/>
              </a:spcBef>
              <a:buNone/>
              <a:defRPr/>
            </a:pPr>
            <a:r>
              <a:rPr lang="en-US" altLang="zh-CN" sz="2000" b="1" dirty="0"/>
              <a:t>    CREATE TABLE Lock1(C1 int default(0))</a:t>
            </a:r>
            <a:endParaRPr lang="en-US" altLang="zh-CN" sz="2000" b="1" dirty="0"/>
          </a:p>
          <a:p>
            <a:pPr indent="457200" fontAlgn="auto">
              <a:lnSpc>
                <a:spcPct val="150000"/>
              </a:lnSpc>
              <a:spcBef>
                <a:spcPts val="0"/>
              </a:spcBef>
              <a:buNone/>
              <a:defRPr/>
            </a:pPr>
            <a:r>
              <a:rPr lang="en-US" altLang="zh-CN" sz="2000" b="1" dirty="0"/>
              <a:t>    CREATE TABLE Lock2(C1 int default(0))</a:t>
            </a:r>
            <a:endParaRPr lang="en-US" altLang="zh-CN" sz="2000" b="1" dirty="0"/>
          </a:p>
          <a:p>
            <a:pPr indent="457200" fontAlgn="auto">
              <a:lnSpc>
                <a:spcPct val="150000"/>
              </a:lnSpc>
              <a:spcBef>
                <a:spcPts val="0"/>
              </a:spcBef>
              <a:buNone/>
              <a:defRPr/>
            </a:pPr>
            <a:r>
              <a:rPr lang="en-US" altLang="zh-CN" sz="2000" b="1" dirty="0"/>
              <a:t>    INSERT INTO Lock1 VALUES(1)</a:t>
            </a:r>
            <a:endParaRPr lang="en-US" altLang="zh-CN" sz="2000" b="1" dirty="0"/>
          </a:p>
          <a:p>
            <a:pPr indent="457200" fontAlgn="auto">
              <a:lnSpc>
                <a:spcPct val="150000"/>
              </a:lnSpc>
              <a:spcBef>
                <a:spcPts val="0"/>
              </a:spcBef>
              <a:buNone/>
              <a:defRPr/>
            </a:pPr>
            <a:r>
              <a:rPr lang="en-US" altLang="zh-CN" sz="2000" b="1" dirty="0"/>
              <a:t>    INSERT INTO Lock2 VALUES(1)</a:t>
            </a:r>
            <a:endParaRPr lang="en-US" altLang="zh-CN" sz="2000" b="1" dirty="0"/>
          </a:p>
          <a:p>
            <a:pPr indent="457200" fontAlgn="auto">
              <a:lnSpc>
                <a:spcPct val="150000"/>
              </a:lnSpc>
              <a:spcBef>
                <a:spcPts val="0"/>
              </a:spcBef>
              <a:buNone/>
              <a:defRPr/>
            </a:pPr>
            <a:endParaRPr lang="en-US" altLang="zh-CN" sz="2000" b="1" dirty="0"/>
          </a:p>
        </p:txBody>
      </p:sp>
      <p:sp>
        <p:nvSpPr>
          <p:cNvPr id="3" name="矩形 2"/>
          <p:cNvSpPr/>
          <p:nvPr/>
        </p:nvSpPr>
        <p:spPr>
          <a:xfrm>
            <a:off x="5928360" y="2526334"/>
            <a:ext cx="6096000" cy="3276282"/>
          </a:xfrm>
          <a:prstGeom prst="rect">
            <a:avLst/>
          </a:prstGeom>
        </p:spPr>
        <p:txBody>
          <a:bodyPr>
            <a:spAutoFit/>
          </a:bodyPr>
          <a:lstStyle/>
          <a:p>
            <a:pPr indent="457200" fontAlgn="auto">
              <a:lnSpc>
                <a:spcPct val="150000"/>
              </a:lnSpc>
              <a:spcBef>
                <a:spcPts val="0"/>
              </a:spcBef>
              <a:buNone/>
              <a:defRPr/>
            </a:pPr>
            <a:r>
              <a:rPr lang="en-US" altLang="zh-CN" sz="2000" b="1" dirty="0">
                <a:solidFill>
                  <a:srgbClr val="E24747"/>
                </a:solidFill>
              </a:rPr>
              <a:t> (2) </a:t>
            </a:r>
            <a:r>
              <a:rPr lang="zh-CN" altLang="en-US" sz="2000" b="1" dirty="0">
                <a:solidFill>
                  <a:srgbClr val="E24747"/>
                </a:solidFill>
              </a:rPr>
              <a:t>打开查询窗口，启动一个查询事务。</a:t>
            </a:r>
            <a:endParaRPr lang="zh-CN" altLang="en-US" sz="2000" b="1" dirty="0">
              <a:solidFill>
                <a:srgbClr val="660066"/>
              </a:solidFill>
            </a:endParaRPr>
          </a:p>
          <a:p>
            <a:pPr indent="457200" fontAlgn="auto">
              <a:lnSpc>
                <a:spcPct val="150000"/>
              </a:lnSpc>
              <a:spcBef>
                <a:spcPts val="0"/>
              </a:spcBef>
              <a:buNone/>
              <a:defRPr/>
            </a:pPr>
            <a:r>
              <a:rPr lang="zh-CN" altLang="en-US" sz="2000" b="1" dirty="0"/>
              <a:t>    </a:t>
            </a:r>
            <a:r>
              <a:rPr lang="en-US" altLang="zh-CN" sz="2000" b="1" dirty="0"/>
              <a:t>USE JXGL</a:t>
            </a:r>
            <a:endParaRPr lang="en-US" altLang="zh-CN" sz="2000" b="1" dirty="0"/>
          </a:p>
          <a:p>
            <a:pPr indent="457200" fontAlgn="auto">
              <a:lnSpc>
                <a:spcPct val="150000"/>
              </a:lnSpc>
              <a:spcBef>
                <a:spcPts val="0"/>
              </a:spcBef>
              <a:buNone/>
              <a:defRPr/>
            </a:pPr>
            <a:r>
              <a:rPr lang="en-US" altLang="zh-CN" sz="2000" b="1" dirty="0"/>
              <a:t>    BEGIN TRAN</a:t>
            </a:r>
            <a:endParaRPr lang="en-US" altLang="zh-CN" sz="2000" b="1" dirty="0"/>
          </a:p>
          <a:p>
            <a:pPr indent="457200" fontAlgn="auto">
              <a:lnSpc>
                <a:spcPct val="150000"/>
              </a:lnSpc>
              <a:spcBef>
                <a:spcPts val="0"/>
              </a:spcBef>
              <a:buNone/>
              <a:defRPr/>
            </a:pPr>
            <a:r>
              <a:rPr lang="en-US" altLang="zh-CN" sz="2000" b="1" dirty="0"/>
              <a:t>        UPDATE Lock1 SET C1=C1+1</a:t>
            </a:r>
            <a:endParaRPr lang="en-US" altLang="zh-CN" sz="2000" b="1" dirty="0"/>
          </a:p>
          <a:p>
            <a:pPr indent="457200" fontAlgn="auto">
              <a:lnSpc>
                <a:spcPct val="150000"/>
              </a:lnSpc>
              <a:spcBef>
                <a:spcPts val="0"/>
              </a:spcBef>
              <a:buNone/>
              <a:defRPr/>
            </a:pPr>
            <a:r>
              <a:rPr lang="en-US" altLang="zh-CN" sz="2000" b="1" dirty="0"/>
              <a:t>        WAITFOR DELAY '00:01:00'          </a:t>
            </a:r>
            <a:r>
              <a:rPr lang="en-US" altLang="zh-CN" sz="2000" b="1" dirty="0">
                <a:solidFill>
                  <a:srgbClr val="006600"/>
                </a:solidFill>
              </a:rPr>
              <a:t>-- </a:t>
            </a:r>
            <a:r>
              <a:rPr lang="zh-CN" altLang="en-US" sz="2000" b="1" dirty="0">
                <a:solidFill>
                  <a:srgbClr val="006600"/>
                </a:solidFill>
              </a:rPr>
              <a:t>等待</a:t>
            </a:r>
            <a:r>
              <a:rPr lang="en-US" altLang="zh-CN" sz="2000" b="1" dirty="0">
                <a:solidFill>
                  <a:srgbClr val="006600"/>
                </a:solidFill>
              </a:rPr>
              <a:t>1</a:t>
            </a:r>
            <a:r>
              <a:rPr lang="zh-CN" altLang="en-US" sz="2000" b="1" dirty="0">
                <a:solidFill>
                  <a:srgbClr val="006600"/>
                </a:solidFill>
              </a:rPr>
              <a:t>分钟</a:t>
            </a:r>
            <a:endParaRPr lang="zh-CN" altLang="en-US" sz="2000" b="1" dirty="0">
              <a:solidFill>
                <a:srgbClr val="006600"/>
              </a:solidFill>
            </a:endParaRPr>
          </a:p>
          <a:p>
            <a:pPr indent="457200" fontAlgn="auto">
              <a:lnSpc>
                <a:spcPct val="150000"/>
              </a:lnSpc>
              <a:spcBef>
                <a:spcPts val="0"/>
              </a:spcBef>
              <a:buNone/>
              <a:defRPr/>
            </a:pPr>
            <a:r>
              <a:rPr lang="zh-CN" altLang="en-US" sz="2000" b="1" dirty="0"/>
              <a:t>        </a:t>
            </a:r>
            <a:r>
              <a:rPr lang="en-US" altLang="zh-CN" sz="2000" b="1" dirty="0"/>
              <a:t>SELECT * FROM Lock2</a:t>
            </a:r>
            <a:endParaRPr lang="en-US" altLang="zh-CN" sz="2000" b="1" dirty="0"/>
          </a:p>
          <a:p>
            <a:pPr indent="457200" fontAlgn="auto">
              <a:lnSpc>
                <a:spcPct val="150000"/>
              </a:lnSpc>
              <a:spcBef>
                <a:spcPts val="0"/>
              </a:spcBef>
              <a:buNone/>
              <a:defRPr/>
            </a:pPr>
            <a:r>
              <a:rPr lang="en-US" altLang="zh-CN" sz="2000" b="1" dirty="0"/>
              <a:t>    ROLLBACK TRAN </a:t>
            </a:r>
            <a:endParaRPr lang="en-US" altLang="zh-CN" sz="2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(9) </a:t>
            </a:r>
            <a:endParaRPr lang="en-US" altLang="zh-CN" sz="2100" b="1">
              <a:latin typeface="宋体" panose="02010600030101010101" pitchFamily="2" charset="-122"/>
            </a:endParaRPr>
          </a:p>
        </p:txBody>
      </p:sp>
      <p:sp>
        <p:nvSpPr>
          <p:cNvPr id="37892" name="Rectangle 2"/>
          <p:cNvSpPr>
            <a:spLocks noGrp="1" noChangeArrowheads="1"/>
          </p:cNvSpPr>
          <p:nvPr>
            <p:ph idx="1"/>
          </p:nvPr>
        </p:nvSpPr>
        <p:spPr>
          <a:xfrm>
            <a:off x="0" y="795338"/>
            <a:ext cx="10850880" cy="4752975"/>
          </a:xfrm>
        </p:spPr>
        <p:txBody>
          <a:bodyPr rtlCol="0">
            <a:noAutofit/>
          </a:bodyPr>
          <a:lstStyle/>
          <a:p>
            <a:pPr indent="457200" fontAlgn="auto">
              <a:lnSpc>
                <a:spcPct val="150000"/>
              </a:lnSpc>
              <a:spcBef>
                <a:spcPts val="0"/>
              </a:spcBef>
              <a:buNone/>
              <a:defRPr/>
            </a:pPr>
            <a:r>
              <a:rPr lang="en-US" altLang="zh-CN" sz="2000" b="1" dirty="0">
                <a:solidFill>
                  <a:srgbClr val="E24747"/>
                </a:solidFill>
              </a:rPr>
              <a:t>(3) </a:t>
            </a:r>
            <a:r>
              <a:rPr lang="zh-CN" altLang="en-US" sz="2000" b="1" dirty="0">
                <a:solidFill>
                  <a:srgbClr val="E24747"/>
                </a:solidFill>
              </a:rPr>
              <a:t>打开另一个查询窗口，启动另一个查询事务。</a:t>
            </a:r>
            <a:endParaRPr lang="zh-CN" altLang="en-US" sz="2000" b="1" dirty="0">
              <a:solidFill>
                <a:srgbClr val="660066"/>
              </a:solidFill>
            </a:endParaRPr>
          </a:p>
          <a:p>
            <a:pPr indent="457200" fontAlgn="auto">
              <a:lnSpc>
                <a:spcPct val="150000"/>
              </a:lnSpc>
              <a:spcBef>
                <a:spcPts val="0"/>
              </a:spcBef>
              <a:buNone/>
              <a:defRPr/>
            </a:pPr>
            <a:r>
              <a:rPr lang="zh-CN" altLang="en-US" sz="2000" b="1" dirty="0"/>
              <a:t>     </a:t>
            </a:r>
            <a:r>
              <a:rPr lang="en-US" altLang="zh-CN" sz="2000" b="1" dirty="0"/>
              <a:t>USE JXGL</a:t>
            </a:r>
            <a:endParaRPr lang="en-US" altLang="zh-CN" sz="2000" b="1" dirty="0"/>
          </a:p>
          <a:p>
            <a:pPr indent="457200" fontAlgn="auto">
              <a:lnSpc>
                <a:spcPct val="150000"/>
              </a:lnSpc>
              <a:spcBef>
                <a:spcPts val="0"/>
              </a:spcBef>
              <a:buNone/>
              <a:defRPr/>
            </a:pPr>
            <a:r>
              <a:rPr lang="en-US" altLang="zh-CN" sz="2000" b="1" dirty="0"/>
              <a:t>     GO</a:t>
            </a:r>
            <a:endParaRPr lang="en-US" altLang="zh-CN" sz="2000" b="1" dirty="0"/>
          </a:p>
          <a:p>
            <a:pPr indent="457200" fontAlgn="auto">
              <a:lnSpc>
                <a:spcPct val="150000"/>
              </a:lnSpc>
              <a:spcBef>
                <a:spcPts val="0"/>
              </a:spcBef>
              <a:buNone/>
              <a:defRPr/>
            </a:pPr>
            <a:r>
              <a:rPr lang="en-US" altLang="zh-CN" sz="2000" b="1" dirty="0"/>
              <a:t>     BEGIN TRAN</a:t>
            </a:r>
            <a:endParaRPr lang="en-US" altLang="zh-CN" sz="2000" b="1" dirty="0"/>
          </a:p>
          <a:p>
            <a:pPr indent="457200" fontAlgn="auto">
              <a:lnSpc>
                <a:spcPct val="150000"/>
              </a:lnSpc>
              <a:spcBef>
                <a:spcPts val="0"/>
              </a:spcBef>
              <a:buNone/>
              <a:defRPr/>
            </a:pPr>
            <a:r>
              <a:rPr lang="en-US" altLang="zh-CN" sz="2000" b="1" dirty="0"/>
              <a:t>         UPDATE Lock2 SET C1=C1+1</a:t>
            </a:r>
            <a:endParaRPr lang="en-US" altLang="zh-CN" sz="2000" b="1" dirty="0"/>
          </a:p>
          <a:p>
            <a:pPr indent="457200" fontAlgn="auto">
              <a:lnSpc>
                <a:spcPct val="150000"/>
              </a:lnSpc>
              <a:spcBef>
                <a:spcPts val="0"/>
              </a:spcBef>
              <a:buNone/>
              <a:defRPr/>
            </a:pPr>
            <a:r>
              <a:rPr lang="en-US" altLang="zh-CN" sz="2000" b="1" dirty="0"/>
              <a:t>         WAITFOR DELAY '00:01:00'   </a:t>
            </a:r>
            <a:r>
              <a:rPr lang="en-US" altLang="zh-CN" sz="2000" b="1" dirty="0">
                <a:solidFill>
                  <a:srgbClr val="006600"/>
                </a:solidFill>
              </a:rPr>
              <a:t>--</a:t>
            </a:r>
            <a:r>
              <a:rPr lang="zh-CN" altLang="en-US" sz="2000" b="1" dirty="0">
                <a:solidFill>
                  <a:srgbClr val="006600"/>
                </a:solidFill>
              </a:rPr>
              <a:t>等待</a:t>
            </a:r>
            <a:r>
              <a:rPr lang="en-US" altLang="zh-CN" sz="2000" b="1" dirty="0">
                <a:solidFill>
                  <a:srgbClr val="006600"/>
                </a:solidFill>
              </a:rPr>
              <a:t>1</a:t>
            </a:r>
            <a:r>
              <a:rPr lang="zh-CN" altLang="en-US" sz="2000" b="1" dirty="0">
                <a:solidFill>
                  <a:srgbClr val="006600"/>
                </a:solidFill>
              </a:rPr>
              <a:t>分钟</a:t>
            </a:r>
            <a:endParaRPr lang="zh-CN" altLang="en-US" sz="2000" b="1" dirty="0">
              <a:solidFill>
                <a:srgbClr val="006600"/>
              </a:solidFill>
            </a:endParaRPr>
          </a:p>
          <a:p>
            <a:pPr indent="457200" fontAlgn="auto">
              <a:lnSpc>
                <a:spcPct val="150000"/>
              </a:lnSpc>
              <a:spcBef>
                <a:spcPts val="0"/>
              </a:spcBef>
              <a:buNone/>
              <a:defRPr/>
            </a:pPr>
            <a:r>
              <a:rPr lang="zh-CN" altLang="en-US" sz="2000" b="1" dirty="0"/>
              <a:t>         </a:t>
            </a:r>
            <a:r>
              <a:rPr lang="en-US" altLang="zh-CN" sz="2000" b="1" dirty="0"/>
              <a:t>SELECT * FROM Lock1</a:t>
            </a:r>
            <a:endParaRPr lang="en-US" altLang="zh-CN" sz="2000" b="1" dirty="0"/>
          </a:p>
          <a:p>
            <a:pPr indent="457200" fontAlgn="auto">
              <a:lnSpc>
                <a:spcPct val="150000"/>
              </a:lnSpc>
              <a:spcBef>
                <a:spcPts val="0"/>
              </a:spcBef>
              <a:buNone/>
              <a:defRPr/>
            </a:pPr>
            <a:r>
              <a:rPr lang="en-US" altLang="zh-CN" sz="2000" b="1" dirty="0"/>
              <a:t>     ROLLBACK TRAN</a:t>
            </a:r>
            <a:endParaRPr lang="en-US" altLang="zh-CN" sz="2000" b="1" dirty="0"/>
          </a:p>
          <a:p>
            <a:pPr indent="457200" fontAlgn="auto">
              <a:lnSpc>
                <a:spcPct val="150000"/>
              </a:lnSpc>
              <a:spcBef>
                <a:spcPts val="0"/>
              </a:spcBef>
              <a:buNone/>
              <a:defRPr/>
            </a:pPr>
            <a:r>
              <a:rPr lang="en-US" altLang="zh-CN" sz="2000" b="1" dirty="0"/>
              <a:t>    GO</a:t>
            </a:r>
            <a:endParaRPr lang="en-US" altLang="zh-CN" sz="2000" b="1" dirty="0"/>
          </a:p>
        </p:txBody>
      </p:sp>
      <p:sp>
        <p:nvSpPr>
          <p:cNvPr id="4" name="日期占位符 3"/>
          <p:cNvSpPr>
            <a:spLocks noGrp="1"/>
          </p:cNvSpPr>
          <p:nvPr>
            <p:ph type="dt" sz="half" idx="10"/>
          </p:nvPr>
        </p:nvSpPr>
        <p:spPr/>
        <p:txBody>
          <a:bodyPr/>
          <a:lstStyle/>
          <a:p>
            <a:pPr>
              <a:defRPr/>
            </a:pPr>
            <a:fld id="{40B65C27-94FD-494A-AFC7-EA6212DB12CB}" type="datetime1">
              <a:rPr lang="zh-CN" altLang="en-US"/>
            </a:fld>
            <a:endParaRPr lang="en-US" altLang="zh-CN"/>
          </a:p>
        </p:txBody>
      </p:sp>
      <p:sp>
        <p:nvSpPr>
          <p:cNvPr id="5632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0926B24-6CAB-44AA-BBCB-081F71284333}"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2" name="矩形 1"/>
          <p:cNvSpPr/>
          <p:nvPr/>
        </p:nvSpPr>
        <p:spPr>
          <a:xfrm>
            <a:off x="6441440" y="3123883"/>
            <a:ext cx="6096000" cy="1711366"/>
          </a:xfrm>
          <a:prstGeom prst="rect">
            <a:avLst/>
          </a:prstGeom>
        </p:spPr>
        <p:txBody>
          <a:bodyPr>
            <a:spAutoFit/>
          </a:bodyPr>
          <a:lstStyle/>
          <a:p>
            <a:pPr indent="457200" fontAlgn="auto">
              <a:lnSpc>
                <a:spcPct val="150000"/>
              </a:lnSpc>
              <a:spcBef>
                <a:spcPts val="0"/>
              </a:spcBef>
              <a:buNone/>
              <a:defRPr/>
            </a:pPr>
            <a:r>
              <a:rPr lang="en-US" altLang="zh-CN" b="1" dirty="0">
                <a:solidFill>
                  <a:srgbClr val="E24747"/>
                </a:solidFill>
              </a:rPr>
              <a:t>(4) </a:t>
            </a:r>
            <a:r>
              <a:rPr lang="zh-CN" altLang="en-US" b="1" dirty="0">
                <a:solidFill>
                  <a:srgbClr val="E24747"/>
                </a:solidFill>
              </a:rPr>
              <a:t>查看事务使用锁的信息</a:t>
            </a:r>
            <a:endParaRPr lang="zh-CN" altLang="en-US" b="1" dirty="0">
              <a:solidFill>
                <a:srgbClr val="660066"/>
              </a:solidFill>
            </a:endParaRPr>
          </a:p>
          <a:p>
            <a:pPr indent="457200" fontAlgn="auto">
              <a:lnSpc>
                <a:spcPct val="150000"/>
              </a:lnSpc>
              <a:spcBef>
                <a:spcPts val="0"/>
              </a:spcBef>
              <a:buNone/>
              <a:defRPr/>
            </a:pPr>
            <a:r>
              <a:rPr lang="zh-CN" altLang="en-US" b="1" dirty="0"/>
              <a:t>    </a:t>
            </a:r>
            <a:r>
              <a:rPr lang="en-US" altLang="zh-CN" b="1" dirty="0"/>
              <a:t>GO</a:t>
            </a:r>
            <a:endParaRPr lang="en-US" altLang="zh-CN" b="1" dirty="0"/>
          </a:p>
          <a:p>
            <a:pPr indent="457200" fontAlgn="auto">
              <a:lnSpc>
                <a:spcPct val="150000"/>
              </a:lnSpc>
              <a:spcBef>
                <a:spcPts val="0"/>
              </a:spcBef>
              <a:buNone/>
              <a:defRPr/>
            </a:pPr>
            <a:r>
              <a:rPr lang="en-US" altLang="zh-CN" b="1" dirty="0"/>
              <a:t>    EXEC </a:t>
            </a:r>
            <a:r>
              <a:rPr lang="en-US" altLang="zh-CN" b="1" dirty="0" err="1"/>
              <a:t>sp_lock</a:t>
            </a:r>
            <a:r>
              <a:rPr lang="en-US" altLang="zh-CN" b="1" dirty="0"/>
              <a:t>     </a:t>
            </a:r>
            <a:r>
              <a:rPr lang="en-US" altLang="zh-CN" b="1" dirty="0">
                <a:solidFill>
                  <a:srgbClr val="006600"/>
                </a:solidFill>
              </a:rPr>
              <a:t>--</a:t>
            </a:r>
            <a:r>
              <a:rPr lang="zh-CN" altLang="en-US" b="1" dirty="0">
                <a:solidFill>
                  <a:srgbClr val="006600"/>
                </a:solidFill>
              </a:rPr>
              <a:t>看锁住了哪个资源</a:t>
            </a:r>
            <a:r>
              <a:rPr lang="en-US" altLang="zh-CN" b="1" dirty="0">
                <a:solidFill>
                  <a:srgbClr val="006600"/>
                </a:solidFill>
              </a:rPr>
              <a:t>id</a:t>
            </a:r>
            <a:r>
              <a:rPr lang="zh-CN" altLang="en-US" b="1" dirty="0">
                <a:solidFill>
                  <a:srgbClr val="006600"/>
                </a:solidFill>
              </a:rPr>
              <a:t>，</a:t>
            </a:r>
            <a:r>
              <a:rPr lang="en-US" altLang="zh-CN" b="1" dirty="0" err="1">
                <a:solidFill>
                  <a:srgbClr val="006600"/>
                </a:solidFill>
              </a:rPr>
              <a:t>objid</a:t>
            </a:r>
            <a:r>
              <a:rPr lang="en-US" altLang="zh-CN" b="1" dirty="0">
                <a:solidFill>
                  <a:srgbClr val="006600"/>
                </a:solidFill>
              </a:rPr>
              <a:t> </a:t>
            </a:r>
            <a:endParaRPr lang="en-US" altLang="zh-CN" b="1" dirty="0">
              <a:solidFill>
                <a:srgbClr val="006600"/>
              </a:solidFill>
            </a:endParaRPr>
          </a:p>
          <a:p>
            <a:pPr indent="457200" fontAlgn="auto">
              <a:lnSpc>
                <a:spcPct val="150000"/>
              </a:lnSpc>
              <a:spcBef>
                <a:spcPts val="0"/>
              </a:spcBef>
              <a:buNone/>
              <a:defRPr/>
            </a:pPr>
            <a:r>
              <a:rPr lang="en-US" altLang="zh-CN" b="1" dirty="0"/>
              <a:t>    GO</a:t>
            </a:r>
            <a:endParaRPr lang="en-US" altLang="zh-CN" b="1" dirty="0"/>
          </a:p>
        </p:txBody>
      </p:sp>
    </p:spTree>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(10) </a:t>
            </a:r>
            <a:endParaRPr lang="en-US" altLang="zh-CN" sz="2100" b="1">
              <a:latin typeface="宋体" panose="02010600030101010101" pitchFamily="2" charset="-122"/>
            </a:endParaRPr>
          </a:p>
        </p:txBody>
      </p:sp>
      <p:sp>
        <p:nvSpPr>
          <p:cNvPr id="13" name="日期占位符 3"/>
          <p:cNvSpPr>
            <a:spLocks noGrp="1"/>
          </p:cNvSpPr>
          <p:nvPr>
            <p:ph type="dt" sz="half" idx="10"/>
          </p:nvPr>
        </p:nvSpPr>
        <p:spPr/>
        <p:txBody>
          <a:bodyPr/>
          <a:lstStyle/>
          <a:p>
            <a:pPr>
              <a:defRPr/>
            </a:pPr>
            <a:fld id="{9C6C642C-20A4-4B07-83FE-6DF82CF4556E}" type="datetime1">
              <a:rPr lang="zh-CN" altLang="en-US"/>
            </a:fld>
            <a:endParaRPr lang="en-US" altLang="zh-CN"/>
          </a:p>
        </p:txBody>
      </p:sp>
      <p:sp>
        <p:nvSpPr>
          <p:cNvPr id="5734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7E25AD4-EFC0-458B-8562-A244EA2AE527}"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pic>
        <p:nvPicPr>
          <p:cNvPr id="5734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4082" y="858836"/>
            <a:ext cx="7362506" cy="523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50" name="Group 14"/>
          <p:cNvGrpSpPr/>
          <p:nvPr/>
        </p:nvGrpSpPr>
        <p:grpSpPr bwMode="auto">
          <a:xfrm>
            <a:off x="894082" y="858836"/>
            <a:ext cx="10099038" cy="5613083"/>
            <a:chOff x="1358" y="4878"/>
            <a:chExt cx="7440" cy="4341"/>
          </a:xfrm>
        </p:grpSpPr>
        <p:grpSp>
          <p:nvGrpSpPr>
            <p:cNvPr id="57351" name="Group 15"/>
            <p:cNvGrpSpPr/>
            <p:nvPr/>
          </p:nvGrpSpPr>
          <p:grpSpPr bwMode="auto">
            <a:xfrm>
              <a:off x="1358" y="4878"/>
              <a:ext cx="7440" cy="3087"/>
              <a:chOff x="1358" y="4878"/>
              <a:chExt cx="7440" cy="3087"/>
            </a:xfrm>
          </p:grpSpPr>
          <p:grpSp>
            <p:nvGrpSpPr>
              <p:cNvPr id="57353" name="Group 16"/>
              <p:cNvGrpSpPr/>
              <p:nvPr/>
            </p:nvGrpSpPr>
            <p:grpSpPr bwMode="auto">
              <a:xfrm>
                <a:off x="1358" y="4878"/>
                <a:ext cx="5206" cy="3087"/>
                <a:chOff x="1358" y="4878"/>
                <a:chExt cx="5206" cy="3087"/>
              </a:xfrm>
            </p:grpSpPr>
            <p:sp>
              <p:nvSpPr>
                <p:cNvPr id="57356" name="Text Box 17"/>
                <p:cNvSpPr txBox="1">
                  <a:spLocks noChangeArrowheads="1"/>
                </p:cNvSpPr>
                <p:nvPr/>
              </p:nvSpPr>
              <p:spPr bwMode="auto">
                <a:xfrm>
                  <a:off x="1358" y="4878"/>
                  <a:ext cx="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1600" b="1">
                    <a:latin typeface="Arial" panose="020B0604020202020204" pitchFamily="34" charset="0"/>
                  </a:endParaRPr>
                </a:p>
              </p:txBody>
            </p:sp>
            <p:sp>
              <p:nvSpPr>
                <p:cNvPr id="57357" name="Rectangle 18"/>
                <p:cNvSpPr>
                  <a:spLocks noChangeArrowheads="1"/>
                </p:cNvSpPr>
                <p:nvPr/>
              </p:nvSpPr>
              <p:spPr bwMode="auto">
                <a:xfrm>
                  <a:off x="1462" y="5874"/>
                  <a:ext cx="5102" cy="816"/>
                </a:xfrm>
                <a:prstGeom prst="rect">
                  <a:avLst/>
                </a:prstGeom>
                <a:noFill/>
                <a:ln w="952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7358" name="Rectangle 19"/>
                <p:cNvSpPr>
                  <a:spLocks noChangeArrowheads="1"/>
                </p:cNvSpPr>
                <p:nvPr/>
              </p:nvSpPr>
              <p:spPr bwMode="auto">
                <a:xfrm>
                  <a:off x="1462" y="7149"/>
                  <a:ext cx="5102" cy="816"/>
                </a:xfrm>
                <a:prstGeom prst="rect">
                  <a:avLst/>
                </a:prstGeom>
                <a:noFill/>
                <a:ln w="952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7354" name="AutoShape 20"/>
              <p:cNvSpPr/>
              <p:nvPr/>
            </p:nvSpPr>
            <p:spPr bwMode="auto">
              <a:xfrm>
                <a:off x="6924" y="5754"/>
                <a:ext cx="1814" cy="794"/>
              </a:xfrm>
              <a:prstGeom prst="borderCallout1">
                <a:avLst>
                  <a:gd name="adj1" fmla="val 22671"/>
                  <a:gd name="adj2" fmla="val -6616"/>
                  <a:gd name="adj3" fmla="val 59574"/>
                  <a:gd name="adj4" fmla="val -19847"/>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6000"/>
                  </a:lnSpc>
                  <a:spcBef>
                    <a:spcPct val="0"/>
                  </a:spcBef>
                  <a:buFontTx/>
                  <a:buNone/>
                </a:pPr>
                <a:r>
                  <a:rPr lang="zh-CN" altLang="en-US" sz="2000" b="1" noProof="1">
                    <a:latin typeface="宋体" panose="02010600030101010101" pitchFamily="2" charset="-122"/>
                  </a:rPr>
                  <a:t>在</a:t>
                </a:r>
                <a:r>
                  <a:rPr lang="en-US" altLang="zh-CN" sz="2000" b="1" noProof="1">
                    <a:latin typeface="宋体" panose="02010600030101010101" pitchFamily="2" charset="-122"/>
                  </a:rPr>
                  <a:t>lock1</a:t>
                </a:r>
                <a:r>
                  <a:rPr lang="zh-CN" altLang="en-US" sz="2000" b="1" noProof="1">
                    <a:latin typeface="宋体" panose="02010600030101010101" pitchFamily="2" charset="-122"/>
                  </a:rPr>
                  <a:t>上加锁</a:t>
                </a:r>
                <a:r>
                  <a:rPr lang="en-US" altLang="zh-CN" sz="2000" b="1" noProof="1">
                    <a:latin typeface="宋体" panose="02010600030101010101" pitchFamily="2" charset="-122"/>
                  </a:rPr>
                  <a:t>(IX)</a:t>
                </a:r>
                <a:endParaRPr lang="en-US" altLang="zh-CN" sz="2000" b="1" noProof="1">
                  <a:latin typeface="宋体" panose="02010600030101010101" pitchFamily="2" charset="-122"/>
                </a:endParaRPr>
              </a:p>
              <a:p>
                <a:pPr algn="just" eaLnBrk="1" hangingPunct="1">
                  <a:lnSpc>
                    <a:spcPct val="96000"/>
                  </a:lnSpc>
                  <a:spcBef>
                    <a:spcPct val="0"/>
                  </a:spcBef>
                  <a:buFontTx/>
                  <a:buNone/>
                </a:pPr>
                <a:r>
                  <a:rPr lang="zh-CN" altLang="en-US" sz="2000" b="1" dirty="0">
                    <a:latin typeface="宋体" panose="02010600030101010101" pitchFamily="2" charset="-122"/>
                  </a:rPr>
                  <a:t>在页上加</a:t>
                </a:r>
                <a:r>
                  <a:rPr lang="zh-CN" altLang="en-US" sz="2000" b="1" noProof="1">
                    <a:latin typeface="宋体" panose="02010600030101010101" pitchFamily="2" charset="-122"/>
                  </a:rPr>
                  <a:t>锁</a:t>
                </a:r>
                <a:r>
                  <a:rPr lang="en-US" altLang="zh-CN" sz="2000" b="1" noProof="1">
                    <a:latin typeface="宋体" panose="02010600030101010101" pitchFamily="2" charset="-122"/>
                  </a:rPr>
                  <a:t>(IX)</a:t>
                </a:r>
                <a:endParaRPr lang="en-US" altLang="zh-CN" sz="2000" b="1" noProof="1">
                  <a:latin typeface="宋体" panose="02010600030101010101" pitchFamily="2" charset="-122"/>
                </a:endParaRPr>
              </a:p>
              <a:p>
                <a:pPr algn="just" eaLnBrk="1" hangingPunct="1">
                  <a:lnSpc>
                    <a:spcPct val="96000"/>
                  </a:lnSpc>
                  <a:spcBef>
                    <a:spcPct val="0"/>
                  </a:spcBef>
                  <a:buFontTx/>
                  <a:buNone/>
                </a:pPr>
                <a:r>
                  <a:rPr lang="zh-CN" altLang="en-US" sz="2000" b="1" noProof="1">
                    <a:latin typeface="宋体" panose="02010600030101010101" pitchFamily="2" charset="-122"/>
                  </a:rPr>
                  <a:t>在行上加锁</a:t>
                </a:r>
                <a:r>
                  <a:rPr lang="en-US" altLang="zh-CN" sz="2000" b="1" noProof="1">
                    <a:latin typeface="宋体" panose="02010600030101010101" pitchFamily="2" charset="-122"/>
                  </a:rPr>
                  <a:t>(X)</a:t>
                </a:r>
                <a:endParaRPr lang="en-US" altLang="zh-CN" sz="2000" b="1" dirty="0">
                  <a:latin typeface="Arial" panose="020B0604020202020204" pitchFamily="34" charset="0"/>
                </a:endParaRPr>
              </a:p>
            </p:txBody>
          </p:sp>
          <p:sp>
            <p:nvSpPr>
              <p:cNvPr id="57355" name="AutoShape 21"/>
              <p:cNvSpPr/>
              <p:nvPr/>
            </p:nvSpPr>
            <p:spPr bwMode="auto">
              <a:xfrm>
                <a:off x="6984" y="7032"/>
                <a:ext cx="1814" cy="794"/>
              </a:xfrm>
              <a:prstGeom prst="borderCallout1">
                <a:avLst>
                  <a:gd name="adj1" fmla="val 22671"/>
                  <a:gd name="adj2" fmla="val -6616"/>
                  <a:gd name="adj3" fmla="val 65241"/>
                  <a:gd name="adj4" fmla="val -22324"/>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36000" tIns="0" rIns="0" bIns="0"/>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6000"/>
                  </a:lnSpc>
                  <a:spcBef>
                    <a:spcPct val="0"/>
                  </a:spcBef>
                  <a:buFontTx/>
                  <a:buNone/>
                </a:pPr>
                <a:r>
                  <a:rPr lang="zh-CN" altLang="en-US" sz="2000" b="1" noProof="1">
                    <a:latin typeface="宋体" panose="02010600030101010101" pitchFamily="2" charset="-122"/>
                  </a:rPr>
                  <a:t>在行上加锁</a:t>
                </a:r>
                <a:r>
                  <a:rPr lang="en-US" altLang="zh-CN" sz="2000" b="1" noProof="1">
                    <a:latin typeface="宋体" panose="02010600030101010101" pitchFamily="2" charset="-122"/>
                  </a:rPr>
                  <a:t>(X)</a:t>
                </a:r>
                <a:endParaRPr lang="en-US" altLang="zh-CN" sz="2000" b="1" noProof="1">
                  <a:latin typeface="宋体" panose="02010600030101010101" pitchFamily="2" charset="-122"/>
                </a:endParaRPr>
              </a:p>
              <a:p>
                <a:pPr algn="just" eaLnBrk="1" hangingPunct="1">
                  <a:lnSpc>
                    <a:spcPct val="96000"/>
                  </a:lnSpc>
                  <a:spcBef>
                    <a:spcPct val="0"/>
                  </a:spcBef>
                  <a:buFontTx/>
                  <a:buNone/>
                </a:pPr>
                <a:r>
                  <a:rPr lang="zh-CN" altLang="en-US" sz="2000" b="1">
                    <a:latin typeface="宋体" panose="02010600030101010101" pitchFamily="2" charset="-122"/>
                  </a:rPr>
                  <a:t>在页上加</a:t>
                </a:r>
                <a:r>
                  <a:rPr lang="zh-CN" altLang="en-US" sz="2000" b="1" noProof="1">
                    <a:latin typeface="宋体" panose="02010600030101010101" pitchFamily="2" charset="-122"/>
                  </a:rPr>
                  <a:t>锁</a:t>
                </a:r>
                <a:r>
                  <a:rPr lang="en-US" altLang="zh-CN" sz="2000" b="1" noProof="1">
                    <a:latin typeface="宋体" panose="02010600030101010101" pitchFamily="2" charset="-122"/>
                  </a:rPr>
                  <a:t>(IX)</a:t>
                </a:r>
                <a:endParaRPr lang="en-US" altLang="zh-CN" sz="2000" b="1" noProof="1">
                  <a:latin typeface="宋体" panose="02010600030101010101" pitchFamily="2" charset="-122"/>
                </a:endParaRPr>
              </a:p>
              <a:p>
                <a:pPr algn="just" eaLnBrk="1" hangingPunct="1">
                  <a:lnSpc>
                    <a:spcPct val="96000"/>
                  </a:lnSpc>
                  <a:spcBef>
                    <a:spcPct val="0"/>
                  </a:spcBef>
                  <a:buFontTx/>
                  <a:buNone/>
                </a:pPr>
                <a:r>
                  <a:rPr lang="zh-CN" altLang="en-US" sz="2000" b="1" noProof="1">
                    <a:latin typeface="宋体" panose="02010600030101010101" pitchFamily="2" charset="-122"/>
                  </a:rPr>
                  <a:t>在</a:t>
                </a:r>
                <a:r>
                  <a:rPr lang="en-US" altLang="zh-CN" sz="2000" b="1" noProof="1">
                    <a:latin typeface="宋体" panose="02010600030101010101" pitchFamily="2" charset="-122"/>
                  </a:rPr>
                  <a:t>lock2</a:t>
                </a:r>
                <a:r>
                  <a:rPr lang="zh-CN" altLang="en-US" sz="2000" b="1" noProof="1">
                    <a:latin typeface="宋体" panose="02010600030101010101" pitchFamily="2" charset="-122"/>
                  </a:rPr>
                  <a:t>上加锁</a:t>
                </a:r>
                <a:r>
                  <a:rPr lang="en-US" altLang="zh-CN" sz="2000" b="1" noProof="1">
                    <a:latin typeface="宋体" panose="02010600030101010101" pitchFamily="2" charset="-122"/>
                  </a:rPr>
                  <a:t>(IX)</a:t>
                </a:r>
                <a:endParaRPr lang="en-US" altLang="zh-CN" sz="2000" b="1" noProof="1">
                  <a:latin typeface="宋体" panose="02010600030101010101" pitchFamily="2" charset="-122"/>
                </a:endParaRPr>
              </a:p>
              <a:p>
                <a:pPr eaLnBrk="1" hangingPunct="1">
                  <a:spcBef>
                    <a:spcPct val="0"/>
                  </a:spcBef>
                  <a:buFontTx/>
                  <a:buNone/>
                </a:pPr>
                <a:endParaRPr lang="en-US" altLang="zh-CN" sz="2000" b="1">
                  <a:latin typeface="Arial" panose="020B0604020202020204" pitchFamily="34" charset="0"/>
                </a:endParaRPr>
              </a:p>
            </p:txBody>
          </p:sp>
        </p:grpSp>
        <p:sp>
          <p:nvSpPr>
            <p:cNvPr id="57352" name="Text Box 22"/>
            <p:cNvSpPr txBox="1">
              <a:spLocks noChangeArrowheads="1"/>
            </p:cNvSpPr>
            <p:nvPr/>
          </p:nvSpPr>
          <p:spPr bwMode="auto">
            <a:xfrm>
              <a:off x="3203" y="8998"/>
              <a:ext cx="32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600" b="1">
                <a:latin typeface="Arial" panose="020B0604020202020204" pitchFamily="34" charset="0"/>
              </a:endParaRPr>
            </a:p>
          </p:txBody>
        </p:sp>
      </p:grpSp>
    </p:spTree>
  </p:cSld>
  <p:clrMapOvr>
    <a:masterClrMapping/>
  </p:clrMapOvr>
  <p:transition>
    <p:diamon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2351089" y="0"/>
            <a:ext cx="7793037" cy="795338"/>
          </a:xfrm>
          <a:noFill/>
        </p:spPr>
        <p:txBody>
          <a:bodyPr/>
          <a:lstStyle/>
          <a:p>
            <a:r>
              <a:rPr lang="zh-CN" altLang="en-US" sz="2100" b="1">
                <a:latin typeface="宋体" panose="02010600030101010101" pitchFamily="2" charset="-122"/>
              </a:rPr>
              <a:t>封锁机制 </a:t>
            </a:r>
            <a:r>
              <a:rPr lang="en-US" altLang="zh-CN" sz="2100" b="1">
                <a:latin typeface="宋体" panose="02010600030101010101" pitchFamily="2" charset="-122"/>
              </a:rPr>
              <a:t>(11) </a:t>
            </a:r>
            <a:endParaRPr lang="en-US" altLang="zh-CN" sz="2100" b="1">
              <a:latin typeface="宋体" panose="02010600030101010101" pitchFamily="2" charset="-122"/>
            </a:endParaRPr>
          </a:p>
        </p:txBody>
      </p:sp>
      <p:sp>
        <p:nvSpPr>
          <p:cNvPr id="39940" name="Rectangle 2"/>
          <p:cNvSpPr>
            <a:spLocks noGrp="1" noChangeArrowheads="1"/>
          </p:cNvSpPr>
          <p:nvPr>
            <p:ph idx="1"/>
          </p:nvPr>
        </p:nvSpPr>
        <p:spPr>
          <a:xfrm>
            <a:off x="609600" y="692150"/>
            <a:ext cx="11094720" cy="5616575"/>
          </a:xfrm>
        </p:spPr>
        <p:txBody>
          <a:bodyPr rtlCol="0">
            <a:normAutofit fontScale="52500" lnSpcReduction="20000"/>
          </a:bodyPr>
          <a:lstStyle/>
          <a:p>
            <a:pPr indent="457200" algn="just" fontAlgn="auto">
              <a:lnSpc>
                <a:spcPct val="150000"/>
              </a:lnSpc>
              <a:spcBef>
                <a:spcPts val="600"/>
              </a:spcBef>
              <a:spcAft>
                <a:spcPts val="0"/>
              </a:spcAft>
              <a:buFont typeface="Wingdings" panose="05000000000000000000" pitchFamily="2" charset="2"/>
              <a:buNone/>
              <a:defRPr/>
            </a:pPr>
            <a:r>
              <a:rPr lang="zh-CN" altLang="en-US" b="1" dirty="0">
                <a:solidFill>
                  <a:srgbClr val="006600"/>
                </a:solidFill>
              </a:rPr>
              <a:t>虽然不能完全避免死锁，但可以使死锁的数量减至最少。防止死锁的途径就是不能让满足死锁的条件发生，为此，用户需要遵循以下原则：</a:t>
            </a:r>
            <a:endParaRPr lang="zh-CN" altLang="en-US" b="1" dirty="0">
              <a:solidFill>
                <a:srgbClr val="006600"/>
              </a:solidFill>
            </a:endParaRPr>
          </a:p>
          <a:p>
            <a:pPr indent="457200" algn="just" fontAlgn="auto">
              <a:lnSpc>
                <a:spcPct val="150000"/>
              </a:lnSpc>
              <a:spcBef>
                <a:spcPts val="600"/>
              </a:spcBef>
              <a:spcAft>
                <a:spcPts val="0"/>
              </a:spcAft>
              <a:buFont typeface="Wingdings" panose="05000000000000000000" pitchFamily="2" charset="2"/>
              <a:buNone/>
              <a:defRPr/>
            </a:pPr>
            <a:r>
              <a:rPr lang="en-US" altLang="zh-CN" b="1" dirty="0"/>
              <a:t>(1) </a:t>
            </a:r>
            <a:r>
              <a:rPr lang="zh-CN" altLang="en-US" b="1" dirty="0"/>
              <a:t>尽量避免并发地只执行更新数据的语句。</a:t>
            </a:r>
            <a:endParaRPr lang="zh-CN" altLang="en-US" b="1" dirty="0"/>
          </a:p>
          <a:p>
            <a:pPr indent="457200" algn="just" fontAlgn="auto">
              <a:lnSpc>
                <a:spcPct val="150000"/>
              </a:lnSpc>
              <a:spcBef>
                <a:spcPts val="600"/>
              </a:spcBef>
              <a:spcAft>
                <a:spcPts val="0"/>
              </a:spcAft>
              <a:buFont typeface="Wingdings" panose="05000000000000000000" pitchFamily="2" charset="2"/>
              <a:buNone/>
              <a:defRPr/>
            </a:pPr>
            <a:r>
              <a:rPr lang="en-US" altLang="zh-CN" b="1" dirty="0"/>
              <a:t>(2) </a:t>
            </a:r>
            <a:r>
              <a:rPr lang="zh-CN" altLang="en-US" b="1" dirty="0"/>
              <a:t>要求每个事务一次就将所有要使用的数据全部加锁。</a:t>
            </a:r>
            <a:endParaRPr lang="zh-CN" altLang="en-US" b="1" dirty="0"/>
          </a:p>
          <a:p>
            <a:pPr indent="457200" algn="just" fontAlgn="auto">
              <a:lnSpc>
                <a:spcPct val="150000"/>
              </a:lnSpc>
              <a:spcBef>
                <a:spcPts val="600"/>
              </a:spcBef>
              <a:spcAft>
                <a:spcPts val="0"/>
              </a:spcAft>
              <a:buFont typeface="Wingdings" panose="05000000000000000000" pitchFamily="2" charset="2"/>
              <a:buNone/>
              <a:defRPr/>
            </a:pPr>
            <a:r>
              <a:rPr lang="en-US" altLang="zh-CN" b="1" dirty="0"/>
              <a:t>(3) </a:t>
            </a:r>
            <a:r>
              <a:rPr lang="zh-CN" altLang="en-US" b="1" dirty="0"/>
              <a:t>预先规定一个封锁顺序，所有的事务都必须按这个顺序对数据执行封锁。 </a:t>
            </a:r>
            <a:endParaRPr lang="zh-CN" altLang="en-US" b="1" dirty="0"/>
          </a:p>
          <a:p>
            <a:pPr indent="457200" algn="just" fontAlgn="auto">
              <a:lnSpc>
                <a:spcPct val="150000"/>
              </a:lnSpc>
              <a:spcBef>
                <a:spcPts val="600"/>
              </a:spcBef>
              <a:spcAft>
                <a:spcPts val="0"/>
              </a:spcAft>
              <a:buFont typeface="Wingdings" panose="05000000000000000000" pitchFamily="2" charset="2"/>
              <a:buNone/>
              <a:defRPr/>
            </a:pPr>
            <a:r>
              <a:rPr lang="en-US" altLang="zh-CN" b="1" dirty="0"/>
              <a:t>(4) </a:t>
            </a:r>
            <a:r>
              <a:rPr lang="zh-CN" altLang="en-US" b="1" dirty="0"/>
              <a:t>每个事务的执行时间不可太长，在业务允许的情况下可以考虑将事务分割成为几个小事务来执行。</a:t>
            </a:r>
            <a:endParaRPr lang="zh-CN" altLang="en-US" b="1" dirty="0"/>
          </a:p>
          <a:p>
            <a:pPr indent="457200" algn="just" fontAlgn="auto">
              <a:lnSpc>
                <a:spcPct val="150000"/>
              </a:lnSpc>
              <a:spcBef>
                <a:spcPts val="600"/>
              </a:spcBef>
              <a:spcAft>
                <a:spcPts val="0"/>
              </a:spcAft>
              <a:buFont typeface="Wingdings" panose="05000000000000000000" pitchFamily="2" charset="2"/>
              <a:buNone/>
              <a:defRPr/>
            </a:pPr>
            <a:r>
              <a:rPr lang="en-US" altLang="zh-CN" b="1" dirty="0"/>
              <a:t>(5) </a:t>
            </a:r>
            <a:r>
              <a:rPr lang="zh-CN" altLang="en-US" b="1" dirty="0"/>
              <a:t>将逻辑上在一个表中的数据尽量按行或列分解为若干小表，以便改善对表的访问性能。 </a:t>
            </a:r>
            <a:endParaRPr lang="zh-CN" altLang="en-US" b="1" dirty="0"/>
          </a:p>
          <a:p>
            <a:pPr indent="457200" algn="just" fontAlgn="auto">
              <a:lnSpc>
                <a:spcPct val="150000"/>
              </a:lnSpc>
              <a:spcBef>
                <a:spcPts val="600"/>
              </a:spcBef>
              <a:spcAft>
                <a:spcPts val="0"/>
              </a:spcAft>
              <a:buFont typeface="Wingdings" panose="05000000000000000000" pitchFamily="2" charset="2"/>
              <a:buNone/>
              <a:defRPr/>
            </a:pPr>
            <a:r>
              <a:rPr lang="en-US" altLang="zh-CN" b="1" dirty="0"/>
              <a:t>(6) </a:t>
            </a:r>
            <a:r>
              <a:rPr lang="zh-CN" altLang="en-US" b="1" dirty="0"/>
              <a:t>将经常更新的数据库和查询数据库分开。</a:t>
            </a:r>
            <a:endParaRPr lang="zh-CN" altLang="en-US" b="1" dirty="0"/>
          </a:p>
        </p:txBody>
      </p:sp>
      <p:sp>
        <p:nvSpPr>
          <p:cNvPr id="4" name="日期占位符 3"/>
          <p:cNvSpPr>
            <a:spLocks noGrp="1"/>
          </p:cNvSpPr>
          <p:nvPr>
            <p:ph type="dt" sz="half" idx="10"/>
          </p:nvPr>
        </p:nvSpPr>
        <p:spPr/>
        <p:txBody>
          <a:bodyPr/>
          <a:lstStyle/>
          <a:p>
            <a:pPr>
              <a:defRPr/>
            </a:pPr>
            <a:fld id="{4AEFAD7C-A091-42B1-A293-0C0D739766F3}" type="datetime1">
              <a:rPr lang="zh-CN" altLang="en-US"/>
            </a:fld>
            <a:endParaRPr lang="en-US" altLang="zh-CN"/>
          </a:p>
        </p:txBody>
      </p:sp>
      <p:sp>
        <p:nvSpPr>
          <p:cNvPr id="5837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DE6F725-B770-4733-A725-77E0356E27CF}"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279650" y="0"/>
            <a:ext cx="7793038" cy="679450"/>
          </a:xfrm>
        </p:spPr>
        <p:txBody>
          <a:bodyPr/>
          <a:lstStyle/>
          <a:p>
            <a:r>
              <a:rPr lang="zh-CN" altLang="zh-CN" sz="3600">
                <a:latin typeface="Adobe 黑体 Std R" pitchFamily="34" charset="-122"/>
                <a:ea typeface="Adobe 黑体 Std R" pitchFamily="34" charset="-122"/>
              </a:rPr>
              <a:t> </a:t>
            </a:r>
            <a:r>
              <a:rPr lang="zh-CN" altLang="zh-CN" sz="2100" b="1">
                <a:latin typeface="宋体" panose="02010600030101010101" pitchFamily="2" charset="-122"/>
              </a:rPr>
              <a:t>事务隔离级</a:t>
            </a:r>
            <a:r>
              <a:rPr lang="en-US" altLang="zh-CN" sz="2100" b="1">
                <a:latin typeface="宋体" panose="02010600030101010101" pitchFamily="2" charset="-122"/>
              </a:rPr>
              <a:t>(1)</a:t>
            </a:r>
            <a:endParaRPr lang="zh-CN" altLang="en-US" sz="2100" b="1">
              <a:latin typeface="宋体" panose="02010600030101010101" pitchFamily="2" charset="-122"/>
            </a:endParaRPr>
          </a:p>
        </p:txBody>
      </p:sp>
      <p:sp>
        <p:nvSpPr>
          <p:cNvPr id="59395" name="内容占位符 2"/>
          <p:cNvSpPr>
            <a:spLocks noGrp="1"/>
          </p:cNvSpPr>
          <p:nvPr>
            <p:ph idx="1"/>
          </p:nvPr>
        </p:nvSpPr>
        <p:spPr>
          <a:xfrm>
            <a:off x="650240" y="869634"/>
            <a:ext cx="10891520" cy="4752975"/>
          </a:xfrm>
        </p:spPr>
        <p:txBody>
          <a:bodyPr>
            <a:normAutofit fontScale="97500"/>
          </a:bodyPr>
          <a:lstStyle/>
          <a:p>
            <a:pPr indent="0" algn="just" fontAlgn="auto">
              <a:lnSpc>
                <a:spcPct val="150000"/>
              </a:lnSpc>
              <a:spcBef>
                <a:spcPts val="0"/>
              </a:spcBef>
            </a:pPr>
            <a:r>
              <a:rPr lang="zh-CN" altLang="zh-CN" sz="2200" dirty="0"/>
              <a:t>在数据库操作中，为了有效保证并发读取数据的正确性，提出的</a:t>
            </a:r>
            <a:r>
              <a:rPr lang="zh-CN" altLang="zh-CN" sz="2200" b="1" dirty="0">
                <a:solidFill>
                  <a:srgbClr val="FF0000"/>
                </a:solidFill>
              </a:rPr>
              <a:t>事务隔离级别</a:t>
            </a:r>
            <a:r>
              <a:rPr lang="zh-CN" altLang="zh-CN" sz="2200" dirty="0"/>
              <a:t>。每一个事务都有一个隔离级，它定义了事务彼此之间隔离和交互的程度。</a:t>
            </a:r>
            <a:r>
              <a:rPr lang="en-US" altLang="zh-CN" sz="2200" dirty="0"/>
              <a:t>SQL Server</a:t>
            </a:r>
            <a:r>
              <a:rPr lang="zh-CN" altLang="zh-CN" sz="2200" dirty="0"/>
              <a:t>数据库事务的隔离级别有</a:t>
            </a:r>
            <a:r>
              <a:rPr lang="en-US" altLang="zh-CN" sz="2200" dirty="0"/>
              <a:t>5</a:t>
            </a:r>
            <a:r>
              <a:rPr lang="zh-CN" altLang="zh-CN" sz="2200" dirty="0"/>
              <a:t>个，由低到高依次为</a:t>
            </a:r>
            <a:r>
              <a:rPr lang="en-US" altLang="zh-CN" sz="2200" b="1" dirty="0">
                <a:solidFill>
                  <a:srgbClr val="0070C0"/>
                </a:solidFill>
              </a:rPr>
              <a:t>READ UNCOMMITTED</a:t>
            </a:r>
            <a:r>
              <a:rPr lang="zh-CN" altLang="zh-CN" sz="2200" b="1" dirty="0">
                <a:solidFill>
                  <a:srgbClr val="0070C0"/>
                </a:solidFill>
              </a:rPr>
              <a:t>（未授权读取、读未提交）、</a:t>
            </a:r>
            <a:r>
              <a:rPr lang="en-US" altLang="zh-CN" sz="2200" b="1" dirty="0">
                <a:solidFill>
                  <a:srgbClr val="0070C0"/>
                </a:solidFill>
              </a:rPr>
              <a:t>READ COMMITTED</a:t>
            </a:r>
            <a:r>
              <a:rPr lang="zh-CN" altLang="zh-CN" sz="2200" b="1" dirty="0">
                <a:solidFill>
                  <a:srgbClr val="0070C0"/>
                </a:solidFill>
              </a:rPr>
              <a:t>（授权读取、读提交）、</a:t>
            </a:r>
            <a:r>
              <a:rPr lang="en-US" altLang="zh-CN" sz="2200" b="1" dirty="0">
                <a:solidFill>
                  <a:srgbClr val="0070C0"/>
                </a:solidFill>
              </a:rPr>
              <a:t>REPEATABLE READ</a:t>
            </a:r>
            <a:r>
              <a:rPr lang="zh-CN" altLang="zh-CN" sz="2200" b="1" dirty="0">
                <a:solidFill>
                  <a:srgbClr val="0070C0"/>
                </a:solidFill>
              </a:rPr>
              <a:t>（可重复读取）、</a:t>
            </a:r>
            <a:r>
              <a:rPr lang="en-US" altLang="zh-CN" sz="2200" b="1" dirty="0">
                <a:solidFill>
                  <a:srgbClr val="0070C0"/>
                </a:solidFill>
              </a:rPr>
              <a:t>SNAPSHOT</a:t>
            </a:r>
            <a:r>
              <a:rPr lang="zh-CN" altLang="zh-CN" sz="2200" b="1" dirty="0">
                <a:solidFill>
                  <a:srgbClr val="0070C0"/>
                </a:solidFill>
              </a:rPr>
              <a:t>（快照）、</a:t>
            </a:r>
            <a:r>
              <a:rPr lang="en-US" altLang="zh-CN" sz="2200" b="1" dirty="0">
                <a:solidFill>
                  <a:srgbClr val="0070C0"/>
                </a:solidFill>
              </a:rPr>
              <a:t>SERIALIZABLE</a:t>
            </a:r>
            <a:r>
              <a:rPr lang="zh-CN" altLang="zh-CN" sz="2200" b="1" dirty="0">
                <a:solidFill>
                  <a:srgbClr val="0070C0"/>
                </a:solidFill>
              </a:rPr>
              <a:t>（序列化）</a:t>
            </a:r>
            <a:r>
              <a:rPr lang="zh-CN" altLang="zh-CN" sz="2200" dirty="0"/>
              <a:t>。事务的隔离级别控制并发用户如何读写数据的操作，同时对性能也有一定的影响作用。隔离级别越高，读操作的请求锁定就越严格，锁的持有时间久越长。所以隔离级别越高，一致性就越高，并发性就越低，同时性能也相对影响越大。</a:t>
            </a:r>
            <a:endParaRPr lang="zh-CN" altLang="en-US" sz="2200" dirty="0"/>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5939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AD94472-0292-4F87-96A6-4F800A34C30A}"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351089" y="0"/>
            <a:ext cx="7793037" cy="679450"/>
          </a:xfrm>
        </p:spPr>
        <p:txBody>
          <a:bodyPr/>
          <a:lstStyle/>
          <a:p>
            <a:r>
              <a:rPr lang="zh-CN" altLang="zh-CN" sz="3600">
                <a:solidFill>
                  <a:srgbClr val="333399"/>
                </a:solidFill>
                <a:latin typeface="Adobe 黑体 Std R" pitchFamily="34" charset="-122"/>
                <a:ea typeface="Adobe 黑体 Std R" pitchFamily="34" charset="-122"/>
              </a:rPr>
              <a:t> </a:t>
            </a:r>
            <a:r>
              <a:rPr lang="zh-CN" altLang="zh-CN" sz="2100" b="1">
                <a:latin typeface="宋体" panose="02010600030101010101" pitchFamily="2" charset="-122"/>
              </a:rPr>
              <a:t>事务隔离级</a:t>
            </a:r>
            <a:r>
              <a:rPr lang="en-US" altLang="zh-CN" sz="2100" b="1">
                <a:latin typeface="宋体" panose="02010600030101010101" pitchFamily="2" charset="-122"/>
              </a:rPr>
              <a:t>(1)</a:t>
            </a:r>
            <a:endParaRPr lang="zh-CN" altLang="en-US" sz="2100" b="1">
              <a:latin typeface="宋体" panose="02010600030101010101" pitchFamily="2" charset="-122"/>
            </a:endParaRPr>
          </a:p>
        </p:txBody>
      </p:sp>
      <p:sp>
        <p:nvSpPr>
          <p:cNvPr id="3" name="内容占位符 2"/>
          <p:cNvSpPr>
            <a:spLocks noGrp="1"/>
          </p:cNvSpPr>
          <p:nvPr>
            <p:ph idx="1"/>
          </p:nvPr>
        </p:nvSpPr>
        <p:spPr>
          <a:xfrm>
            <a:off x="609600" y="909241"/>
            <a:ext cx="10840720" cy="4752975"/>
          </a:xfrm>
        </p:spPr>
        <p:txBody>
          <a:bodyPr rtlCol="0">
            <a:normAutofit fontScale="92500" lnSpcReduction="20000"/>
          </a:bodyPr>
          <a:lstStyle/>
          <a:p>
            <a:pPr indent="457200" algn="just" fontAlgn="auto">
              <a:lnSpc>
                <a:spcPct val="150000"/>
              </a:lnSpc>
              <a:buNone/>
              <a:defRPr/>
            </a:pPr>
            <a:r>
              <a:rPr lang="en-US" altLang="zh-CN" sz="2200" dirty="0"/>
              <a:t>      </a:t>
            </a:r>
            <a:r>
              <a:rPr lang="zh-CN" altLang="zh-CN" sz="2200" dirty="0"/>
              <a:t>在</a:t>
            </a:r>
            <a:r>
              <a:rPr lang="en-US" altLang="zh-CN" sz="2200" dirty="0"/>
              <a:t>SQL Server 2012 </a:t>
            </a:r>
            <a:r>
              <a:rPr lang="zh-CN" altLang="zh-CN" sz="2200" dirty="0"/>
              <a:t>中，设置事务的隔离级别（从低到高排列）的语句格式如下：</a:t>
            </a:r>
            <a:endParaRPr lang="zh-CN" altLang="zh-CN" sz="2200" dirty="0"/>
          </a:p>
          <a:p>
            <a:pPr indent="457200" algn="just" fontAlgn="auto">
              <a:lnSpc>
                <a:spcPct val="150000"/>
              </a:lnSpc>
              <a:buNone/>
              <a:defRPr/>
            </a:pPr>
            <a:r>
              <a:rPr lang="en-US" altLang="zh-CN" sz="2200" dirty="0"/>
              <a:t>      </a:t>
            </a:r>
            <a:r>
              <a:rPr lang="en-US" altLang="zh-CN" sz="2200" dirty="0">
                <a:solidFill>
                  <a:schemeClr val="accent6">
                    <a:lumMod val="75000"/>
                  </a:schemeClr>
                </a:solidFill>
              </a:rPr>
              <a:t>SET TRANSACTION ISOLATION LEVEL</a:t>
            </a:r>
            <a:endParaRPr lang="zh-CN" altLang="zh-CN" sz="2200" dirty="0">
              <a:solidFill>
                <a:schemeClr val="accent6">
                  <a:lumMod val="75000"/>
                </a:schemeClr>
              </a:solidFill>
            </a:endParaRPr>
          </a:p>
          <a:p>
            <a:pPr indent="457200" algn="just" fontAlgn="auto">
              <a:lnSpc>
                <a:spcPct val="150000"/>
              </a:lnSpc>
              <a:buNone/>
              <a:defRPr/>
            </a:pPr>
            <a:r>
              <a:rPr lang="en-US" altLang="zh-CN" sz="2200" dirty="0">
                <a:solidFill>
                  <a:schemeClr val="accent6">
                    <a:lumMod val="75000"/>
                  </a:schemeClr>
                </a:solidFill>
              </a:rPr>
              <a:t>           </a:t>
            </a:r>
            <a:r>
              <a:rPr lang="en-US" altLang="zh-CN" sz="2200" dirty="0">
                <a:solidFill>
                  <a:srgbClr val="00B0F0"/>
                </a:solidFill>
              </a:rPr>
              <a:t>READ UNCOMMITTED|READ COMMITTED| REPEATABLE        READ|SNAPSHOT|SERIALIZABLE</a:t>
            </a:r>
            <a:endParaRPr lang="en-US" altLang="zh-CN" sz="2200" dirty="0">
              <a:solidFill>
                <a:srgbClr val="00B0F0"/>
              </a:solidFill>
            </a:endParaRPr>
          </a:p>
          <a:p>
            <a:pPr lvl="1" indent="457200" algn="just" fontAlgn="auto">
              <a:lnSpc>
                <a:spcPct val="150000"/>
              </a:lnSpc>
              <a:spcBef>
                <a:spcPts val="1200"/>
              </a:spcBef>
              <a:buNone/>
              <a:defRPr/>
            </a:pPr>
            <a:r>
              <a:rPr lang="en-US" altLang="zh-CN" dirty="0">
                <a:solidFill>
                  <a:srgbClr val="148BD4"/>
                </a:solidFill>
              </a:rPr>
              <a:t>READ UNCOMMITTED</a:t>
            </a:r>
            <a:endParaRPr lang="zh-CN" altLang="zh-CN" dirty="0">
              <a:solidFill>
                <a:srgbClr val="2E49D2"/>
              </a:solidFill>
            </a:endParaRPr>
          </a:p>
          <a:p>
            <a:pPr indent="457200" algn="just" fontAlgn="auto">
              <a:lnSpc>
                <a:spcPct val="150000"/>
              </a:lnSpc>
              <a:buNone/>
              <a:defRPr/>
            </a:pPr>
            <a:r>
              <a:rPr lang="en-US" altLang="zh-CN" sz="2400" dirty="0"/>
              <a:t> </a:t>
            </a:r>
            <a:r>
              <a:rPr lang="zh-CN" altLang="zh-CN" sz="2400" b="1" dirty="0">
                <a:solidFill>
                  <a:srgbClr val="FF0000"/>
                </a:solidFill>
              </a:rPr>
              <a:t>处于该级别事务之间具有最小限度的隔离，</a:t>
            </a:r>
            <a:r>
              <a:rPr lang="zh-CN" altLang="en-US" sz="2400" b="1" dirty="0">
                <a:solidFill>
                  <a:srgbClr val="FF0000"/>
                </a:solidFill>
              </a:rPr>
              <a:t>可能会产生“脏读”、“不可重复读”、“幻读”</a:t>
            </a:r>
            <a:r>
              <a:rPr lang="zh-CN" altLang="zh-CN" sz="2400" b="1" dirty="0">
                <a:solidFill>
                  <a:srgbClr val="FF0000"/>
                </a:solidFill>
              </a:rPr>
              <a:t>，但不允许丢失更新。</a:t>
            </a:r>
            <a:r>
              <a:rPr lang="zh-CN" altLang="zh-CN" sz="2400" dirty="0"/>
              <a:t>如果一个事务已经开始写数据，则另外一个事务不允许同时进行写操作，但允许其它事务读取此数据。该隔离级别可以通过</a:t>
            </a:r>
            <a:r>
              <a:rPr lang="zh-CN" altLang="zh-CN" sz="2400" dirty="0">
                <a:solidFill>
                  <a:srgbClr val="FF0000"/>
                </a:solidFill>
              </a:rPr>
              <a:t>“排他锁”</a:t>
            </a:r>
            <a:r>
              <a:rPr lang="zh-CN" altLang="zh-CN" sz="2400" dirty="0"/>
              <a:t>实现。</a:t>
            </a:r>
            <a:endParaRPr lang="zh-CN" altLang="zh-CN" sz="2400" dirty="0"/>
          </a:p>
          <a:p>
            <a:pPr indent="457200" algn="just" fontAlgn="auto">
              <a:lnSpc>
                <a:spcPct val="150000"/>
              </a:lnSpc>
              <a:buNone/>
              <a:defRPr/>
            </a:pPr>
            <a:endParaRPr lang="zh-CN" altLang="zh-CN" sz="2200" dirty="0"/>
          </a:p>
          <a:p>
            <a:pPr indent="457200" algn="just" fontAlgn="auto">
              <a:lnSpc>
                <a:spcPct val="150000"/>
              </a:lnSpc>
              <a:buNone/>
              <a:defRPr/>
            </a:pPr>
            <a:endParaRPr lang="zh-CN" altLang="en-US" dirty="0"/>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6042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603CD92-CBB6-4E74-8395-E2814699393F}"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2351089" y="0"/>
            <a:ext cx="7793037" cy="679450"/>
          </a:xfrm>
        </p:spPr>
        <p:txBody>
          <a:bodyPr/>
          <a:lstStyle/>
          <a:p>
            <a:r>
              <a:rPr lang="zh-CN" altLang="zh-CN" sz="3600">
                <a:solidFill>
                  <a:srgbClr val="333399"/>
                </a:solidFill>
                <a:latin typeface="Adobe 黑体 Std R" pitchFamily="34" charset="-122"/>
                <a:ea typeface="Adobe 黑体 Std R" pitchFamily="34" charset="-122"/>
              </a:rPr>
              <a:t> </a:t>
            </a:r>
            <a:r>
              <a:rPr lang="zh-CN" altLang="zh-CN" sz="2100" b="1">
                <a:latin typeface="宋体" panose="02010600030101010101" pitchFamily="2" charset="-122"/>
              </a:rPr>
              <a:t>事务隔离级</a:t>
            </a:r>
            <a:r>
              <a:rPr lang="en-US" altLang="zh-CN" sz="2100" b="1">
                <a:latin typeface="宋体" panose="02010600030101010101" pitchFamily="2" charset="-122"/>
              </a:rPr>
              <a:t>(2)</a:t>
            </a:r>
            <a:endParaRPr lang="zh-CN" altLang="en-US" sz="2100" b="1">
              <a:latin typeface="宋体" panose="02010600030101010101" pitchFamily="2" charset="-122"/>
            </a:endParaRPr>
          </a:p>
        </p:txBody>
      </p:sp>
      <p:sp>
        <p:nvSpPr>
          <p:cNvPr id="61443" name="内容占位符 2"/>
          <p:cNvSpPr>
            <a:spLocks noGrp="1"/>
          </p:cNvSpPr>
          <p:nvPr>
            <p:ph idx="1"/>
          </p:nvPr>
        </p:nvSpPr>
        <p:spPr>
          <a:xfrm>
            <a:off x="472440" y="817563"/>
            <a:ext cx="11247119" cy="5400675"/>
          </a:xfrm>
        </p:spPr>
        <p:txBody>
          <a:bodyPr>
            <a:normAutofit fontScale="90000"/>
          </a:bodyPr>
          <a:lstStyle/>
          <a:p>
            <a:pPr lvl="1" indent="0" fontAlgn="auto">
              <a:lnSpc>
                <a:spcPct val="150000"/>
              </a:lnSpc>
              <a:spcBef>
                <a:spcPts val="0"/>
              </a:spcBef>
            </a:pPr>
            <a:r>
              <a:rPr lang="en-US" altLang="zh-CN" sz="2200" b="1" dirty="0">
                <a:solidFill>
                  <a:srgbClr val="148BD4"/>
                </a:solidFill>
              </a:rPr>
              <a:t>READ COMMITTED</a:t>
            </a:r>
            <a:endParaRPr lang="zh-CN" altLang="zh-CN" sz="2200" b="1" dirty="0">
              <a:solidFill>
                <a:srgbClr val="2E49D2"/>
              </a:solidFill>
            </a:endParaRPr>
          </a:p>
          <a:p>
            <a:pPr indent="0" fontAlgn="auto">
              <a:lnSpc>
                <a:spcPct val="150000"/>
              </a:lnSpc>
              <a:spcBef>
                <a:spcPts val="0"/>
              </a:spcBef>
              <a:buNone/>
            </a:pPr>
            <a:r>
              <a:rPr lang="en-US" altLang="zh-CN" sz="2200" b="1" dirty="0"/>
              <a:t>        </a:t>
            </a:r>
            <a:r>
              <a:rPr lang="zh-CN" altLang="zh-CN" sz="2200" b="1" dirty="0"/>
              <a:t>它是</a:t>
            </a:r>
            <a:r>
              <a:rPr lang="en-US" altLang="zh-CN" sz="2200" b="1" dirty="0"/>
              <a:t>SQL Server</a:t>
            </a:r>
            <a:r>
              <a:rPr lang="zh-CN" altLang="zh-CN" sz="2200" b="1" dirty="0">
                <a:solidFill>
                  <a:srgbClr val="FF0000"/>
                </a:solidFill>
              </a:rPr>
              <a:t>默认的隔离级别</a:t>
            </a:r>
            <a:r>
              <a:rPr lang="zh-CN" altLang="zh-CN" sz="2200" b="1" dirty="0"/>
              <a:t>，处于这一级的事务可以看到其他事务添加的新记录，而且其他事务对现存记录做出的修改一旦被提交，也可以看到。也就是说，这意味着在事务处理期间，如果其他事务修改了相应的表，那么同一个事务的多个</a:t>
            </a:r>
            <a:r>
              <a:rPr lang="en-US" altLang="zh-CN" sz="2200" b="1" dirty="0"/>
              <a:t>SELECT</a:t>
            </a:r>
            <a:r>
              <a:rPr lang="zh-CN" altLang="zh-CN" sz="2200" b="1" dirty="0"/>
              <a:t>语句可能返回不同的结果。</a:t>
            </a:r>
            <a:r>
              <a:rPr lang="zh-CN" altLang="en-US" sz="2200" b="1" dirty="0">
                <a:solidFill>
                  <a:srgbClr val="FF0000"/>
                </a:solidFill>
              </a:rPr>
              <a:t>“读提交”只能避免“脏读”，并不能避免“不可重复读”和“幻读”。</a:t>
            </a:r>
            <a:r>
              <a:rPr lang="zh-CN" altLang="zh-CN" sz="2200" b="1" dirty="0">
                <a:solidFill>
                  <a:srgbClr val="FF0000"/>
                </a:solidFill>
              </a:rPr>
              <a:t>该隔离级别可以通过“共享锁”和“排他锁”实现。</a:t>
            </a:r>
            <a:endParaRPr lang="en-US" altLang="zh-CN" sz="2200" b="1" dirty="0">
              <a:solidFill>
                <a:srgbClr val="FF0000"/>
              </a:solidFill>
            </a:endParaRPr>
          </a:p>
          <a:p>
            <a:pPr lvl="1" indent="0" fontAlgn="auto">
              <a:lnSpc>
                <a:spcPct val="150000"/>
              </a:lnSpc>
              <a:spcBef>
                <a:spcPts val="0"/>
              </a:spcBef>
            </a:pPr>
            <a:r>
              <a:rPr lang="en-US" altLang="zh-CN" sz="2200" b="1" dirty="0">
                <a:solidFill>
                  <a:srgbClr val="148BD4"/>
                </a:solidFill>
              </a:rPr>
              <a:t>REPEATABLE READ</a:t>
            </a:r>
            <a:r>
              <a:rPr lang="zh-CN" altLang="en-US" sz="2200" b="1" dirty="0"/>
              <a:t>（</a:t>
            </a:r>
            <a:r>
              <a:rPr lang="en-US" altLang="zh-CN" sz="2200" b="1" dirty="0" err="1"/>
              <a:t>MySql</a:t>
            </a:r>
            <a:r>
              <a:rPr lang="zh-CN" altLang="en-US" sz="2200" b="1" dirty="0"/>
              <a:t>的默认隔离级别）</a:t>
            </a:r>
            <a:endParaRPr lang="zh-CN" altLang="zh-CN" sz="2200" b="1" dirty="0"/>
          </a:p>
          <a:p>
            <a:pPr indent="0" algn="just" fontAlgn="auto">
              <a:lnSpc>
                <a:spcPct val="150000"/>
              </a:lnSpc>
              <a:spcBef>
                <a:spcPts val="0"/>
              </a:spcBef>
              <a:buNone/>
            </a:pPr>
            <a:r>
              <a:rPr lang="en-US" altLang="zh-CN" sz="2200" b="1" dirty="0"/>
              <a:t>        </a:t>
            </a:r>
            <a:r>
              <a:rPr lang="zh-CN" altLang="zh-CN" sz="2200" b="1" dirty="0"/>
              <a:t>保证在一个事务中的两个读操作之间，其他的事务不能修改当前事务读取的数据，</a:t>
            </a:r>
            <a:r>
              <a:rPr lang="zh-CN" altLang="en-US" sz="2200" b="1" dirty="0">
                <a:solidFill>
                  <a:srgbClr val="FF0000"/>
                </a:solidFill>
              </a:rPr>
              <a:t>能够有效的避免“脏读” 、“不可重复读”，但却避免不了“幻读”，</a:t>
            </a:r>
            <a:r>
              <a:rPr lang="zh-CN" altLang="en-US" sz="2200" b="1" dirty="0"/>
              <a:t>因为</a:t>
            </a:r>
            <a:r>
              <a:rPr lang="zh-CN" altLang="en-US" sz="2200" b="1" dirty="0">
                <a:solidFill>
                  <a:srgbClr val="FF0000"/>
                </a:solidFill>
              </a:rPr>
              <a:t>幻读是由于“插入或者删除操作（</a:t>
            </a:r>
            <a:r>
              <a:rPr lang="en-US" altLang="zh-CN" sz="2200" b="1" dirty="0">
                <a:solidFill>
                  <a:srgbClr val="FF0000"/>
                </a:solidFill>
              </a:rPr>
              <a:t>Insert or Delete</a:t>
            </a:r>
            <a:r>
              <a:rPr lang="zh-CN" altLang="en-US" sz="2200" b="1" dirty="0">
                <a:solidFill>
                  <a:srgbClr val="FF0000"/>
                </a:solidFill>
              </a:rPr>
              <a:t>）”而产生的。</a:t>
            </a:r>
            <a:r>
              <a:rPr lang="zh-CN" altLang="zh-CN" sz="2200" b="1" dirty="0"/>
              <a:t>该级别事务获取数据前必须先获得</a:t>
            </a:r>
            <a:r>
              <a:rPr lang="zh-CN" altLang="zh-CN" sz="2200" b="1" dirty="0">
                <a:solidFill>
                  <a:srgbClr val="FF0000"/>
                </a:solidFill>
              </a:rPr>
              <a:t>共享锁</a:t>
            </a:r>
            <a:r>
              <a:rPr lang="zh-CN" altLang="en-US" sz="2200" b="1" dirty="0">
                <a:solidFill>
                  <a:srgbClr val="FF0000"/>
                </a:solidFill>
              </a:rPr>
              <a:t>，</a:t>
            </a:r>
            <a:r>
              <a:rPr lang="zh-CN" altLang="zh-CN" sz="2200" b="1" dirty="0"/>
              <a:t>同时获得的共享锁不立即释放一直保持共享锁至事务完成，所以此隔离级别查询完并提交事务很重要。</a:t>
            </a:r>
            <a:endParaRPr lang="zh-CN" altLang="en-US" sz="2200" b="1" dirty="0"/>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6144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EC14590-780F-4918-BACA-ACF74AD13EE5}"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351089" y="28576"/>
            <a:ext cx="7793037" cy="722313"/>
          </a:xfrm>
        </p:spPr>
        <p:txBody>
          <a:bodyPr/>
          <a:lstStyle/>
          <a:p>
            <a:r>
              <a:rPr lang="zh-CN" altLang="zh-CN" sz="2100" b="1">
                <a:latin typeface="宋体" panose="02010600030101010101" pitchFamily="2" charset="-122"/>
              </a:rPr>
              <a:t>事务隔离级</a:t>
            </a:r>
            <a:r>
              <a:rPr lang="en-US" altLang="zh-CN" sz="2100" b="1">
                <a:latin typeface="宋体" panose="02010600030101010101" pitchFamily="2" charset="-122"/>
              </a:rPr>
              <a:t>(3)</a:t>
            </a:r>
            <a:endParaRPr lang="zh-CN" altLang="en-US" sz="2100" b="1">
              <a:latin typeface="宋体" panose="02010600030101010101" pitchFamily="2" charset="-122"/>
            </a:endParaRPr>
          </a:p>
        </p:txBody>
      </p:sp>
      <p:sp>
        <p:nvSpPr>
          <p:cNvPr id="3" name="内容占位符 2"/>
          <p:cNvSpPr>
            <a:spLocks noGrp="1"/>
          </p:cNvSpPr>
          <p:nvPr>
            <p:ph idx="1"/>
          </p:nvPr>
        </p:nvSpPr>
        <p:spPr>
          <a:xfrm>
            <a:off x="472440" y="859157"/>
            <a:ext cx="11247120" cy="5388926"/>
          </a:xfrm>
        </p:spPr>
        <p:txBody>
          <a:bodyPr rtlCol="0">
            <a:normAutofit fontScale="90000"/>
          </a:bodyPr>
          <a:lstStyle/>
          <a:p>
            <a:pPr lvl="1" indent="0" algn="just" fontAlgn="auto">
              <a:lnSpc>
                <a:spcPct val="150000"/>
              </a:lnSpc>
              <a:spcBef>
                <a:spcPts val="0"/>
              </a:spcBef>
              <a:defRPr/>
            </a:pPr>
            <a:r>
              <a:rPr lang="en-US" altLang="zh-CN" sz="2200" b="1" dirty="0">
                <a:solidFill>
                  <a:srgbClr val="148BD4"/>
                </a:solidFill>
              </a:rPr>
              <a:t>SNAPSHOT</a:t>
            </a:r>
            <a:endParaRPr lang="zh-CN" altLang="zh-CN" sz="2200" b="1" dirty="0">
              <a:solidFill>
                <a:srgbClr val="2E49D2"/>
              </a:solidFill>
            </a:endParaRPr>
          </a:p>
          <a:p>
            <a:pPr indent="0" algn="just" fontAlgn="auto">
              <a:lnSpc>
                <a:spcPct val="150000"/>
              </a:lnSpc>
              <a:spcBef>
                <a:spcPts val="0"/>
              </a:spcBef>
              <a:buNone/>
              <a:defRPr/>
            </a:pPr>
            <a:r>
              <a:rPr lang="zh-CN" altLang="en-US" sz="2200" b="1" dirty="0"/>
              <a:t>      </a:t>
            </a:r>
            <a:r>
              <a:rPr lang="zh-CN" altLang="en-US" sz="2200" b="1" dirty="0">
                <a:solidFill>
                  <a:schemeClr val="accent6">
                    <a:lumMod val="75000"/>
                  </a:schemeClr>
                </a:solidFill>
              </a:rPr>
              <a:t>“读提交”同“读未提交”一样，都没有查询加锁，但是却能够避免脏读呢？</a:t>
            </a:r>
            <a:endParaRPr lang="en-US" altLang="zh-CN" sz="2200" b="1" dirty="0">
              <a:solidFill>
                <a:schemeClr val="accent6">
                  <a:lumMod val="75000"/>
                </a:schemeClr>
              </a:solidFill>
            </a:endParaRPr>
          </a:p>
          <a:p>
            <a:pPr indent="0" algn="just" fontAlgn="auto">
              <a:lnSpc>
                <a:spcPct val="150000"/>
              </a:lnSpc>
              <a:spcBef>
                <a:spcPts val="0"/>
              </a:spcBef>
              <a:buNone/>
              <a:defRPr/>
            </a:pPr>
            <a:r>
              <a:rPr lang="en-US" altLang="zh-CN" sz="2200" b="1" dirty="0"/>
              <a:t>       </a:t>
            </a:r>
            <a:r>
              <a:rPr lang="zh-CN" altLang="en-US" sz="2200" b="1" dirty="0">
                <a:solidFill>
                  <a:srgbClr val="FF0000"/>
                </a:solidFill>
              </a:rPr>
              <a:t>“快照（</a:t>
            </a:r>
            <a:r>
              <a:rPr lang="en-US" altLang="zh-CN" sz="2200" b="1" dirty="0">
                <a:solidFill>
                  <a:srgbClr val="FF0000"/>
                </a:solidFill>
              </a:rPr>
              <a:t>snapshot</a:t>
            </a:r>
            <a:r>
              <a:rPr lang="zh-CN" altLang="en-US" sz="2200" b="1" dirty="0">
                <a:solidFill>
                  <a:srgbClr val="FF0000"/>
                </a:solidFill>
              </a:rPr>
              <a:t>）”，也被称为“快照读（</a:t>
            </a:r>
            <a:r>
              <a:rPr lang="en-US" altLang="zh-CN" sz="2200" b="1" dirty="0">
                <a:solidFill>
                  <a:srgbClr val="FF0000"/>
                </a:solidFill>
              </a:rPr>
              <a:t>Snapshot Read</a:t>
            </a:r>
            <a:r>
              <a:rPr lang="zh-CN" altLang="en-US" sz="2200" b="1" dirty="0">
                <a:solidFill>
                  <a:srgbClr val="FF0000"/>
                </a:solidFill>
              </a:rPr>
              <a:t>）”，既能保证一致性又不加锁的读。</a:t>
            </a:r>
            <a:r>
              <a:rPr lang="zh-CN" altLang="zh-CN" sz="2200" b="1" dirty="0"/>
              <a:t>处于这一级别的事务只能识别在其开始之前提交的数据修改。在当前事务中执行的语句将看不到在当前事务开始以后由其他事务所做的数据修改，</a:t>
            </a:r>
            <a:r>
              <a:rPr lang="zh-CN" altLang="en-US" sz="2200" b="1" dirty="0">
                <a:solidFill>
                  <a:srgbClr val="FF0000"/>
                </a:solidFill>
              </a:rPr>
              <a:t>满足读提交，可重复读，不幻读。</a:t>
            </a:r>
            <a:endParaRPr lang="zh-CN" altLang="en-US" sz="2200" b="1" dirty="0">
              <a:solidFill>
                <a:srgbClr val="FF0000"/>
              </a:solidFill>
            </a:endParaRPr>
          </a:p>
          <a:p>
            <a:pPr indent="0" algn="just" fontAlgn="auto">
              <a:lnSpc>
                <a:spcPct val="150000"/>
              </a:lnSpc>
              <a:spcBef>
                <a:spcPts val="0"/>
              </a:spcBef>
              <a:buNone/>
              <a:defRPr/>
            </a:pPr>
            <a:r>
              <a:rPr lang="en-US" altLang="zh-CN" sz="2200" b="1" dirty="0"/>
              <a:t>       </a:t>
            </a:r>
            <a:r>
              <a:rPr lang="zh-CN" altLang="zh-CN" sz="2200" b="1" dirty="0"/>
              <a:t>其效果就好像事务中的语句获得了已提交数据的快照，因为该数据在事务开始时就存在。必须在每个数据库中将</a:t>
            </a:r>
            <a:r>
              <a:rPr lang="en-US" altLang="zh-CN" sz="2200" b="1" dirty="0">
                <a:solidFill>
                  <a:srgbClr val="FF0000"/>
                </a:solidFill>
              </a:rPr>
              <a:t>ALLOW_SNAPSHOT_ISOLATION</a:t>
            </a:r>
            <a:r>
              <a:rPr lang="zh-CN" altLang="zh-CN" sz="2200" b="1" dirty="0"/>
              <a:t>数据库选项设置为</a:t>
            </a:r>
            <a:r>
              <a:rPr lang="en-US" altLang="zh-CN" sz="2200" b="1" dirty="0"/>
              <a:t>ON</a:t>
            </a:r>
            <a:r>
              <a:rPr lang="zh-CN" altLang="zh-CN" sz="2200" b="1" dirty="0"/>
              <a:t>，才能开始一个使用</a:t>
            </a:r>
            <a:r>
              <a:rPr lang="en-US" altLang="zh-CN" sz="2200" b="1" dirty="0"/>
              <a:t>SNAPSHOT</a:t>
            </a:r>
            <a:r>
              <a:rPr lang="zh-CN" altLang="zh-CN" sz="2200" b="1" dirty="0"/>
              <a:t>隔离级别的事务。</a:t>
            </a:r>
            <a:endParaRPr lang="en-US" altLang="zh-CN" sz="2200" b="1" dirty="0"/>
          </a:p>
          <a:p>
            <a:pPr indent="0" algn="just" fontAlgn="auto">
              <a:lnSpc>
                <a:spcPct val="150000"/>
              </a:lnSpc>
              <a:spcBef>
                <a:spcPts val="0"/>
              </a:spcBef>
              <a:buNone/>
              <a:defRPr/>
            </a:pPr>
            <a:r>
              <a:rPr lang="en-US" altLang="zh-CN" sz="2200" b="1" dirty="0"/>
              <a:t>       </a:t>
            </a:r>
            <a:r>
              <a:rPr lang="zh-CN" altLang="zh-CN" sz="2200" b="1" dirty="0"/>
              <a:t>设置的方法如下：</a:t>
            </a:r>
            <a:endParaRPr lang="zh-CN" altLang="zh-CN" sz="2200" b="1" dirty="0"/>
          </a:p>
          <a:p>
            <a:pPr indent="0" algn="just" fontAlgn="auto">
              <a:lnSpc>
                <a:spcPct val="150000"/>
              </a:lnSpc>
              <a:spcBef>
                <a:spcPts val="0"/>
              </a:spcBef>
              <a:buNone/>
              <a:defRPr/>
            </a:pPr>
            <a:r>
              <a:rPr lang="en-US" altLang="zh-CN" sz="2200" b="1" dirty="0">
                <a:solidFill>
                  <a:srgbClr val="E24747"/>
                </a:solidFill>
              </a:rPr>
              <a:t>        ALTER DATABASE </a:t>
            </a:r>
            <a:r>
              <a:rPr lang="zh-CN" altLang="zh-CN" sz="2200" b="1" dirty="0">
                <a:solidFill>
                  <a:srgbClr val="E24747"/>
                </a:solidFill>
              </a:rPr>
              <a:t>数据库名</a:t>
            </a:r>
            <a:endParaRPr lang="zh-CN" altLang="zh-CN" sz="2200" b="1" dirty="0">
              <a:solidFill>
                <a:srgbClr val="E24747"/>
              </a:solidFill>
            </a:endParaRPr>
          </a:p>
          <a:p>
            <a:pPr indent="0" algn="just" fontAlgn="auto">
              <a:lnSpc>
                <a:spcPct val="150000"/>
              </a:lnSpc>
              <a:spcBef>
                <a:spcPts val="0"/>
              </a:spcBef>
              <a:buNone/>
              <a:defRPr/>
            </a:pPr>
            <a:r>
              <a:rPr lang="en-US" altLang="zh-CN" sz="2200" b="1" dirty="0">
                <a:solidFill>
                  <a:srgbClr val="E24747"/>
                </a:solidFill>
              </a:rPr>
              <a:t>        SET ALLOW_SNAPSH0T_ISOLATION ON</a:t>
            </a:r>
            <a:endParaRPr lang="zh-CN" altLang="zh-CN" sz="2200" b="1" dirty="0">
              <a:solidFill>
                <a:srgbClr val="993300"/>
              </a:solidFill>
            </a:endParaRPr>
          </a:p>
          <a:p>
            <a:pPr indent="0" algn="just" fontAlgn="auto">
              <a:lnSpc>
                <a:spcPct val="150000"/>
              </a:lnSpc>
              <a:spcBef>
                <a:spcPts val="0"/>
              </a:spcBef>
              <a:defRPr/>
            </a:pPr>
            <a:endParaRPr lang="zh-CN" altLang="en-US" b="1" dirty="0"/>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6246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91B9A17-27E1-4AB2-B202-AEB23125FE08}"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2351089" y="0"/>
            <a:ext cx="7793037" cy="795338"/>
          </a:xfrm>
          <a:noFill/>
        </p:spPr>
        <p:txBody>
          <a:bodyPr/>
          <a:lstStyle/>
          <a:p>
            <a:r>
              <a:rPr lang="zh-CN" altLang="en-US" sz="2100" b="1"/>
              <a:t>事务概述</a:t>
            </a:r>
            <a:r>
              <a:rPr lang="en-US" altLang="zh-CN" sz="2100" b="1"/>
              <a:t>(2) </a:t>
            </a:r>
            <a:endParaRPr lang="en-US" altLang="zh-CN" sz="2100" b="1"/>
          </a:p>
        </p:txBody>
      </p:sp>
      <p:sp>
        <p:nvSpPr>
          <p:cNvPr id="25603" name="Rectangle 3"/>
          <p:cNvSpPr>
            <a:spLocks noGrp="1" noChangeArrowheads="1"/>
          </p:cNvSpPr>
          <p:nvPr>
            <p:ph type="body" sz="half" idx="1"/>
          </p:nvPr>
        </p:nvSpPr>
        <p:spPr>
          <a:xfrm>
            <a:off x="961345" y="734218"/>
            <a:ext cx="8280400" cy="792163"/>
          </a:xfrm>
        </p:spPr>
        <p:txBody>
          <a:bodyPr/>
          <a:lstStyle/>
          <a:p>
            <a:pPr>
              <a:buClr>
                <a:schemeClr val="hlink"/>
              </a:buClr>
              <a:buSzPct val="95000"/>
              <a:buFont typeface="Wingdings" panose="05000000000000000000" pitchFamily="2" charset="2"/>
              <a:buChar char="v"/>
            </a:pPr>
            <a:r>
              <a:rPr lang="zh-CN" altLang="en-US" sz="2400" dirty="0">
                <a:solidFill>
                  <a:srgbClr val="58BAF7"/>
                </a:solidFill>
              </a:rPr>
              <a:t>事务</a:t>
            </a:r>
            <a:r>
              <a:rPr lang="en-US" altLang="zh-CN" sz="2400" dirty="0">
                <a:solidFill>
                  <a:srgbClr val="58BAF7"/>
                </a:solidFill>
              </a:rPr>
              <a:t>4</a:t>
            </a:r>
            <a:r>
              <a:rPr lang="zh-CN" altLang="en-US" sz="2400" dirty="0">
                <a:solidFill>
                  <a:srgbClr val="58BAF7"/>
                </a:solidFill>
              </a:rPr>
              <a:t>种运行模式</a:t>
            </a:r>
            <a:endParaRPr lang="zh-CN" altLang="en-US" sz="2400" dirty="0">
              <a:solidFill>
                <a:srgbClr val="58BAF7"/>
              </a:solidFill>
            </a:endParaRPr>
          </a:p>
        </p:txBody>
      </p:sp>
      <p:graphicFrame>
        <p:nvGraphicFramePr>
          <p:cNvPr id="206920" name="Group 72"/>
          <p:cNvGraphicFramePr>
            <a:graphicFrameLocks noGrp="1"/>
          </p:cNvGraphicFramePr>
          <p:nvPr>
            <p:ph sz="half" idx="2"/>
          </p:nvPr>
        </p:nvGraphicFramePr>
        <p:xfrm>
          <a:off x="1422401" y="1271587"/>
          <a:ext cx="9885680" cy="4608514"/>
        </p:xfrm>
        <a:graphic>
          <a:graphicData uri="http://schemas.openxmlformats.org/drawingml/2006/table">
            <a:tbl>
              <a:tblPr/>
              <a:tblGrid>
                <a:gridCol w="2219275"/>
                <a:gridCol w="7666405"/>
              </a:tblGrid>
              <a:tr h="50006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运行模式</a:t>
                      </a:r>
                      <a:endParaRPr kumimoji="0" lang="zh-CN" altLang="en-US" sz="23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 体 行 为</a:t>
                      </a:r>
                      <a:endParaRPr kumimoji="0" lang="zh-CN" altLang="en-US" sz="23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296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自动提交事务</a:t>
                      </a:r>
                      <a:endPar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每条单独的语句都是一个事务，是</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T-SQL</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默认的事务，每一个</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T-SQL</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语句完成时，都会被提交或回滚。</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4296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显式事务</a:t>
                      </a:r>
                      <a:endPar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每个事务均以</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BEGIN TRANSACTION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语句显式开始，以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ROLLBACK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语句显式结束。</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4455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隐式事务</a:t>
                      </a:r>
                      <a:endParaRPr kumimoji="0" lang="zh-CN" altLang="en-US" sz="2000" b="1" i="0" u="none" strike="noStrike" cap="none" normalizeH="0" baseline="0" dirty="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在前一个事务完成时新事务隐式启动，但每个事务仍以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ROLLBACK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语句显式完成。</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57797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rPr>
                        <a:t>批处理级事务</a:t>
                      </a:r>
                      <a:endParaRPr kumimoji="0" lang="zh-CN" altLang="en-US" sz="2000" b="1" i="0" u="none" strike="noStrike" cap="none" normalizeH="0" baseline="0">
                        <a:ln>
                          <a:noFill/>
                        </a:ln>
                        <a:solidFill>
                          <a:srgbClr val="E2474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只能应用于多个活动结果集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(Multiple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Activ</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Result Set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MARS)</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MARS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会话中启动的</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T-SQL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显式或隐式事务变为批处理级事务。当批处理完成时没有提交或回滚的批处理级事务自动由</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 Server</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进行回滚。</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 name="日期占位符 4"/>
          <p:cNvSpPr>
            <a:spLocks noGrp="1"/>
          </p:cNvSpPr>
          <p:nvPr>
            <p:ph type="dt" sz="half" idx="10"/>
          </p:nvPr>
        </p:nvSpPr>
        <p:spPr/>
        <p:txBody>
          <a:bodyPr/>
          <a:lstStyle/>
          <a:p>
            <a:pPr>
              <a:defRPr/>
            </a:pPr>
            <a:fld id="{763E7001-240F-4CBB-BC80-65346E3F293C}" type="datetime1">
              <a:rPr lang="zh-CN" altLang="en-US"/>
            </a:fld>
            <a:endParaRPr lang="en-US" altLang="zh-CN"/>
          </a:p>
        </p:txBody>
      </p:sp>
      <p:sp>
        <p:nvSpPr>
          <p:cNvPr id="25625"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FB16F4D-6F3D-4408-9F00-CE8DE174EB78}"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2351089" y="14289"/>
            <a:ext cx="7793037" cy="795337"/>
          </a:xfrm>
        </p:spPr>
        <p:txBody>
          <a:bodyPr/>
          <a:lstStyle/>
          <a:p>
            <a:r>
              <a:rPr lang="zh-CN" altLang="zh-CN" sz="2100" b="1">
                <a:latin typeface="宋体" panose="02010600030101010101" pitchFamily="2" charset="-122"/>
              </a:rPr>
              <a:t>事务隔离级</a:t>
            </a:r>
            <a:r>
              <a:rPr lang="en-US" altLang="zh-CN" sz="2100" b="1">
                <a:latin typeface="宋体" panose="02010600030101010101" pitchFamily="2" charset="-122"/>
              </a:rPr>
              <a:t>(3)</a:t>
            </a:r>
            <a:endParaRPr lang="zh-CN" altLang="en-US" sz="2100" b="1">
              <a:latin typeface="宋体" panose="02010600030101010101" pitchFamily="2" charset="-122"/>
            </a:endParaRPr>
          </a:p>
        </p:txBody>
      </p:sp>
      <p:sp>
        <p:nvSpPr>
          <p:cNvPr id="3" name="内容占位符 2"/>
          <p:cNvSpPr>
            <a:spLocks noGrp="1"/>
          </p:cNvSpPr>
          <p:nvPr>
            <p:ph idx="1"/>
          </p:nvPr>
        </p:nvSpPr>
        <p:spPr>
          <a:xfrm>
            <a:off x="751840" y="1052512"/>
            <a:ext cx="10830560" cy="4752975"/>
          </a:xfrm>
        </p:spPr>
        <p:txBody>
          <a:bodyPr rtlCol="0">
            <a:normAutofit/>
          </a:bodyPr>
          <a:lstStyle/>
          <a:p>
            <a:pPr lvl="1" indent="0" algn="just" fontAlgn="auto">
              <a:lnSpc>
                <a:spcPct val="150000"/>
              </a:lnSpc>
              <a:spcBef>
                <a:spcPts val="0"/>
              </a:spcBef>
              <a:defRPr/>
            </a:pPr>
            <a:r>
              <a:rPr lang="zh-CN" altLang="zh-CN" sz="2200" b="1" dirty="0"/>
              <a:t> </a:t>
            </a:r>
            <a:r>
              <a:rPr lang="en-US" altLang="zh-CN" sz="2200" b="1" dirty="0">
                <a:solidFill>
                  <a:srgbClr val="00B0F0"/>
                </a:solidFill>
              </a:rPr>
              <a:t>SERIALIZABLE</a:t>
            </a:r>
            <a:endParaRPr lang="zh-CN" altLang="zh-CN" sz="2200" b="1" dirty="0">
              <a:solidFill>
                <a:srgbClr val="00B0F0"/>
              </a:solidFill>
            </a:endParaRPr>
          </a:p>
          <a:p>
            <a:pPr indent="0" algn="just" fontAlgn="auto">
              <a:lnSpc>
                <a:spcPct val="150000"/>
              </a:lnSpc>
              <a:spcBef>
                <a:spcPts val="0"/>
              </a:spcBef>
              <a:buNone/>
              <a:defRPr/>
            </a:pPr>
            <a:r>
              <a:rPr lang="en-US" altLang="zh-CN" sz="2200" b="1" dirty="0"/>
              <a:t>       </a:t>
            </a:r>
            <a:r>
              <a:rPr lang="zh-CN" altLang="zh-CN" sz="2200" b="1" dirty="0">
                <a:solidFill>
                  <a:srgbClr val="FF0000"/>
                </a:solidFill>
              </a:rPr>
              <a:t>该级别是隔离事务的最高级别，</a:t>
            </a:r>
            <a:r>
              <a:rPr lang="zh-CN" altLang="zh-CN" sz="2200" b="1" dirty="0"/>
              <a:t>它提供严格的事务隔离。它要求事务序列化执行，即事务只能一个接着一个地执行，不能并发执行</a:t>
            </a:r>
            <a:r>
              <a:rPr lang="zh-CN" altLang="en-US" sz="2200" b="1" dirty="0">
                <a:solidFill>
                  <a:srgbClr val="FF0000"/>
                </a:solidFill>
              </a:rPr>
              <a:t>，可避免“脏读”、“不可重复读”、“幻读”，但是执行效率奇差，性能开销也最大。</a:t>
            </a:r>
            <a:endParaRPr lang="zh-CN" altLang="zh-CN" sz="2200" b="1" dirty="0"/>
          </a:p>
          <a:p>
            <a:pPr indent="0" algn="just" fontAlgn="auto">
              <a:lnSpc>
                <a:spcPct val="150000"/>
              </a:lnSpc>
              <a:spcBef>
                <a:spcPts val="0"/>
              </a:spcBef>
              <a:buNone/>
              <a:defRPr/>
            </a:pPr>
            <a:r>
              <a:rPr lang="en-US" altLang="zh-CN" sz="2200" b="1" dirty="0"/>
              <a:t>       </a:t>
            </a:r>
            <a:r>
              <a:rPr lang="zh-CN" altLang="zh-CN" sz="2200" b="1" dirty="0"/>
              <a:t>隔离级别越高，越能保证数据的完整性和一致性，但是对并发性能的影响也越大。对于大多数应用程序，可以优先考虑把数据库的隔离级别设为</a:t>
            </a:r>
            <a:r>
              <a:rPr lang="en-US" altLang="zh-CN" sz="2200" b="1" dirty="0"/>
              <a:t>READ COMMITTED</a:t>
            </a:r>
            <a:r>
              <a:rPr lang="zh-CN" altLang="zh-CN" sz="2200" b="1" dirty="0"/>
              <a:t>，它能够避免脏取，而且具有较好的 并发性能。</a:t>
            </a:r>
            <a:endParaRPr lang="zh-CN" altLang="zh-CN" sz="2200" b="1" dirty="0"/>
          </a:p>
          <a:p>
            <a:pPr indent="0" algn="just" fontAlgn="auto">
              <a:lnSpc>
                <a:spcPct val="150000"/>
              </a:lnSpc>
              <a:spcBef>
                <a:spcPts val="0"/>
              </a:spcBef>
              <a:defRPr/>
            </a:pPr>
            <a:endParaRPr lang="zh-CN" altLang="en-US" b="1" dirty="0"/>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6349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3BF0601-866C-410F-9B29-DF922F636A15}"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2351089" y="14289"/>
            <a:ext cx="7793037" cy="795337"/>
          </a:xfrm>
        </p:spPr>
        <p:txBody>
          <a:bodyPr/>
          <a:lstStyle/>
          <a:p>
            <a:r>
              <a:rPr lang="zh-CN" altLang="en-US" sz="2100" b="1" dirty="0">
                <a:solidFill>
                  <a:srgbClr val="0070C0"/>
                </a:solidFill>
                <a:latin typeface="宋体" panose="02010600030101010101" pitchFamily="2" charset="-122"/>
              </a:rPr>
              <a:t>补充：</a:t>
            </a:r>
            <a:r>
              <a:rPr lang="zh-CN" altLang="zh-CN" sz="2100" b="1" dirty="0">
                <a:solidFill>
                  <a:srgbClr val="0070C0"/>
                </a:solidFill>
                <a:latin typeface="宋体" panose="02010600030101010101" pitchFamily="2" charset="-122"/>
              </a:rPr>
              <a:t>事务隔离级</a:t>
            </a:r>
            <a:r>
              <a:rPr lang="zh-CN" altLang="en-US" sz="2100" b="1" dirty="0">
                <a:solidFill>
                  <a:srgbClr val="0070C0"/>
                </a:solidFill>
                <a:latin typeface="宋体" panose="02010600030101010101" pitchFamily="2" charset="-122"/>
              </a:rPr>
              <a:t>总结</a:t>
            </a:r>
            <a:endParaRPr lang="zh-CN" altLang="en-US" sz="2100" b="1" dirty="0">
              <a:solidFill>
                <a:srgbClr val="0070C0"/>
              </a:solidFill>
              <a:latin typeface="宋体" panose="02010600030101010101" pitchFamily="2" charset="-122"/>
            </a:endParaRPr>
          </a:p>
        </p:txBody>
      </p:sp>
      <p:sp>
        <p:nvSpPr>
          <p:cNvPr id="3" name="内容占位符 2"/>
          <p:cNvSpPr>
            <a:spLocks noGrp="1"/>
          </p:cNvSpPr>
          <p:nvPr>
            <p:ph idx="1"/>
          </p:nvPr>
        </p:nvSpPr>
        <p:spPr>
          <a:xfrm>
            <a:off x="751840" y="711200"/>
            <a:ext cx="10830560" cy="5323840"/>
          </a:xfrm>
        </p:spPr>
        <p:txBody>
          <a:bodyPr rtlCol="0">
            <a:normAutofit fontScale="57500" lnSpcReduction="20000"/>
          </a:bodyPr>
          <a:lstStyle/>
          <a:p>
            <a:pPr algn="just">
              <a:lnSpc>
                <a:spcPct val="170000"/>
              </a:lnSpc>
            </a:pPr>
            <a:r>
              <a:rPr lang="zh-CN" altLang="en-US" b="1" dirty="0">
                <a:solidFill>
                  <a:srgbClr val="0070C0"/>
                </a:solidFill>
                <a:latin typeface="Arial" panose="020B0604020202020204" pitchFamily="34" charset="0"/>
              </a:rPr>
              <a:t>“读未提（</a:t>
            </a:r>
            <a:r>
              <a:rPr lang="en-US" altLang="zh-CN" b="1" dirty="0">
                <a:solidFill>
                  <a:srgbClr val="0070C0"/>
                </a:solidFill>
                <a:latin typeface="Arial" panose="020B0604020202020204" pitchFamily="34" charset="0"/>
              </a:rPr>
              <a:t>Read Uncommitted</a:t>
            </a:r>
            <a:r>
              <a:rPr lang="zh-CN" altLang="en-US" b="1" dirty="0">
                <a:solidFill>
                  <a:srgbClr val="0070C0"/>
                </a:solidFill>
                <a:latin typeface="Arial" panose="020B0604020202020204" pitchFamily="34" charset="0"/>
              </a:rPr>
              <a:t>）”能预防啥？</a:t>
            </a:r>
            <a:r>
              <a:rPr lang="zh-CN" altLang="en-US" dirty="0">
                <a:solidFill>
                  <a:srgbClr val="333333"/>
                </a:solidFill>
                <a:latin typeface="Arial" panose="020B0604020202020204" pitchFamily="34" charset="0"/>
              </a:rPr>
              <a:t>啥都预防不了。</a:t>
            </a:r>
            <a:endParaRPr lang="zh-CN" altLang="en-US" dirty="0">
              <a:solidFill>
                <a:srgbClr val="333333"/>
              </a:solidFill>
              <a:latin typeface="Arial" panose="020B0604020202020204" pitchFamily="34" charset="0"/>
            </a:endParaRPr>
          </a:p>
          <a:p>
            <a:pPr algn="just">
              <a:lnSpc>
                <a:spcPct val="170000"/>
              </a:lnSpc>
            </a:pPr>
            <a:r>
              <a:rPr lang="zh-CN" altLang="en-US" b="1" dirty="0">
                <a:solidFill>
                  <a:srgbClr val="0070C0"/>
                </a:solidFill>
                <a:latin typeface="Arial" panose="020B0604020202020204" pitchFamily="34" charset="0"/>
              </a:rPr>
              <a:t>“读提交（</a:t>
            </a:r>
            <a:r>
              <a:rPr lang="en-US" altLang="zh-CN" b="1" dirty="0">
                <a:solidFill>
                  <a:srgbClr val="0070C0"/>
                </a:solidFill>
                <a:latin typeface="Arial" panose="020B0604020202020204" pitchFamily="34" charset="0"/>
              </a:rPr>
              <a:t>Read Committed</a:t>
            </a:r>
            <a:r>
              <a:rPr lang="zh-CN" altLang="en-US" b="1" dirty="0">
                <a:solidFill>
                  <a:srgbClr val="0070C0"/>
                </a:solidFill>
                <a:latin typeface="Arial" panose="020B0604020202020204" pitchFamily="34" charset="0"/>
              </a:rPr>
              <a:t>）”能预防啥？</a:t>
            </a:r>
            <a:r>
              <a:rPr lang="zh-CN" altLang="en-US" dirty="0">
                <a:solidFill>
                  <a:srgbClr val="333333"/>
                </a:solidFill>
                <a:latin typeface="Arial" panose="020B0604020202020204" pitchFamily="34" charset="0"/>
              </a:rPr>
              <a:t>使用“快照读（</a:t>
            </a:r>
            <a:r>
              <a:rPr lang="en-US" altLang="zh-CN" dirty="0">
                <a:solidFill>
                  <a:srgbClr val="333333"/>
                </a:solidFill>
                <a:latin typeface="Arial" panose="020B0604020202020204" pitchFamily="34" charset="0"/>
              </a:rPr>
              <a:t>Snapshot Read</a:t>
            </a:r>
            <a:r>
              <a:rPr lang="zh-CN" altLang="en-US" dirty="0">
                <a:solidFill>
                  <a:srgbClr val="333333"/>
                </a:solidFill>
                <a:latin typeface="Arial" panose="020B0604020202020204" pitchFamily="34" charset="0"/>
              </a:rPr>
              <a:t>）”，避免“脏读”，但是可能出现“不可重复读”和“幻读”。</a:t>
            </a:r>
            <a:endParaRPr lang="zh-CN" altLang="en-US" dirty="0">
              <a:solidFill>
                <a:srgbClr val="333333"/>
              </a:solidFill>
              <a:latin typeface="Arial" panose="020B0604020202020204" pitchFamily="34" charset="0"/>
            </a:endParaRPr>
          </a:p>
          <a:p>
            <a:pPr algn="just">
              <a:lnSpc>
                <a:spcPct val="170000"/>
              </a:lnSpc>
            </a:pPr>
            <a:r>
              <a:rPr lang="zh-CN" altLang="en-US" b="1" dirty="0">
                <a:solidFill>
                  <a:srgbClr val="0070C0"/>
                </a:solidFill>
                <a:latin typeface="Arial" panose="020B0604020202020204" pitchFamily="34" charset="0"/>
              </a:rPr>
              <a:t>“可重复读（</a:t>
            </a:r>
            <a:r>
              <a:rPr lang="en-US" altLang="zh-CN" b="1" dirty="0">
                <a:solidFill>
                  <a:srgbClr val="0070C0"/>
                </a:solidFill>
                <a:latin typeface="Arial" panose="020B0604020202020204" pitchFamily="34" charset="0"/>
              </a:rPr>
              <a:t>Repeated Red</a:t>
            </a:r>
            <a:r>
              <a:rPr lang="zh-CN" altLang="en-US" b="1" dirty="0">
                <a:solidFill>
                  <a:srgbClr val="0070C0"/>
                </a:solidFill>
                <a:latin typeface="Arial" panose="020B0604020202020204" pitchFamily="34" charset="0"/>
              </a:rPr>
              <a:t>）”能预防啥？</a:t>
            </a:r>
            <a:r>
              <a:rPr lang="zh-CN" altLang="en-US" dirty="0">
                <a:solidFill>
                  <a:srgbClr val="333333"/>
                </a:solidFill>
                <a:latin typeface="Arial" panose="020B0604020202020204" pitchFamily="34" charset="0"/>
              </a:rPr>
              <a:t>使用“快照读（</a:t>
            </a:r>
            <a:r>
              <a:rPr lang="en-US" altLang="zh-CN" dirty="0">
                <a:solidFill>
                  <a:srgbClr val="333333"/>
                </a:solidFill>
                <a:latin typeface="Arial" panose="020B0604020202020204" pitchFamily="34" charset="0"/>
              </a:rPr>
              <a:t>Snapshot Read</a:t>
            </a:r>
            <a:r>
              <a:rPr lang="zh-CN" altLang="en-US" dirty="0">
                <a:solidFill>
                  <a:srgbClr val="333333"/>
                </a:solidFill>
                <a:latin typeface="Arial" panose="020B0604020202020204" pitchFamily="34" charset="0"/>
              </a:rPr>
              <a:t>）”，锁住被读取记录，避免出现“脏读”、“不可重复读”，但是可能出现“幻读”。</a:t>
            </a:r>
            <a:endParaRPr lang="zh-CN" altLang="en-US" dirty="0">
              <a:solidFill>
                <a:srgbClr val="333333"/>
              </a:solidFill>
              <a:latin typeface="Arial" panose="020B0604020202020204" pitchFamily="34" charset="0"/>
            </a:endParaRPr>
          </a:p>
          <a:p>
            <a:pPr algn="just">
              <a:lnSpc>
                <a:spcPct val="170000"/>
              </a:lnSpc>
            </a:pPr>
            <a:r>
              <a:rPr lang="zh-CN" altLang="en-US" b="1" dirty="0">
                <a:solidFill>
                  <a:srgbClr val="0070C0"/>
                </a:solidFill>
                <a:latin typeface="Arial" panose="020B0604020202020204" pitchFamily="34" charset="0"/>
              </a:rPr>
              <a:t>“串行化（</a:t>
            </a:r>
            <a:r>
              <a:rPr lang="en-US" altLang="zh-CN" b="1" dirty="0">
                <a:solidFill>
                  <a:srgbClr val="0070C0"/>
                </a:solidFill>
                <a:latin typeface="Arial" panose="020B0604020202020204" pitchFamily="34" charset="0"/>
              </a:rPr>
              <a:t>Serializable</a:t>
            </a:r>
            <a:r>
              <a:rPr lang="zh-CN" altLang="en-US" b="1" dirty="0">
                <a:solidFill>
                  <a:srgbClr val="0070C0"/>
                </a:solidFill>
                <a:latin typeface="Arial" panose="020B0604020202020204" pitchFamily="34" charset="0"/>
              </a:rPr>
              <a:t>）”能预防啥？</a:t>
            </a:r>
            <a:r>
              <a:rPr lang="zh-CN" altLang="en-US" dirty="0">
                <a:solidFill>
                  <a:srgbClr val="333333"/>
                </a:solidFill>
                <a:latin typeface="Arial" panose="020B0604020202020204" pitchFamily="34" charset="0"/>
              </a:rPr>
              <a:t>排排坐，吃果果，有效避免“脏读”、“不可重复读”、“幻读”，不过效果谁用谁知道。</a:t>
            </a:r>
            <a:endParaRPr lang="zh-CN" altLang="en-US" dirty="0">
              <a:solidFill>
                <a:srgbClr val="333333"/>
              </a:solidFill>
              <a:latin typeface="Arial" panose="020B0604020202020204" pitchFamily="34" charset="0"/>
            </a:endParaRPr>
          </a:p>
        </p:txBody>
      </p:sp>
      <p:sp>
        <p:nvSpPr>
          <p:cNvPr id="4" name="日期占位符 3"/>
          <p:cNvSpPr>
            <a:spLocks noGrp="1"/>
          </p:cNvSpPr>
          <p:nvPr>
            <p:ph type="dt" sz="half" idx="10"/>
          </p:nvPr>
        </p:nvSpPr>
        <p:spPr/>
        <p:txBody>
          <a:bodyPr/>
          <a:lstStyle/>
          <a:p>
            <a:pPr>
              <a:defRPr/>
            </a:pPr>
            <a:fld id="{F4B33350-CA05-4A8D-847D-6E80C896F258}" type="datetime1">
              <a:rPr lang="zh-CN" altLang="en-US"/>
            </a:fld>
            <a:endParaRPr lang="en-US" altLang="zh-CN"/>
          </a:p>
        </p:txBody>
      </p:sp>
      <p:sp>
        <p:nvSpPr>
          <p:cNvPr id="6349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3BF0601-866C-410F-9B29-DF922F636A15}"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3600"/>
              <a:t>本次课小结</a:t>
            </a:r>
            <a:endParaRPr lang="zh-CN" altLang="en-US" sz="3600"/>
          </a:p>
        </p:txBody>
      </p:sp>
      <p:sp>
        <p:nvSpPr>
          <p:cNvPr id="64515" name="Rectangle 3"/>
          <p:cNvSpPr>
            <a:spLocks noGrp="1" noChangeArrowheads="1"/>
          </p:cNvSpPr>
          <p:nvPr>
            <p:ph idx="1"/>
          </p:nvPr>
        </p:nvSpPr>
        <p:spPr>
          <a:xfrm>
            <a:off x="3935413" y="1484313"/>
            <a:ext cx="4248150" cy="3598862"/>
          </a:xfrm>
        </p:spPr>
        <p:txBody>
          <a:bodyPr/>
          <a:lstStyle/>
          <a:p>
            <a:pPr>
              <a:buFont typeface="Wingdings" panose="05000000000000000000" pitchFamily="2" charset="2"/>
              <a:buNone/>
            </a:pPr>
            <a:r>
              <a:rPr lang="en-US" altLang="zh-CN">
                <a:solidFill>
                  <a:srgbClr val="E24747"/>
                </a:solidFill>
              </a:rPr>
              <a:t>     </a:t>
            </a:r>
            <a:r>
              <a:rPr lang="zh-CN" altLang="en-US">
                <a:solidFill>
                  <a:srgbClr val="E24747"/>
                </a:solidFill>
              </a:rPr>
              <a:t>主要内容</a:t>
            </a:r>
            <a:endParaRPr lang="zh-CN" altLang="en-US">
              <a:solidFill>
                <a:srgbClr val="660066"/>
              </a:solidFill>
            </a:endParaRPr>
          </a:p>
          <a:p>
            <a:r>
              <a:rPr lang="zh-CN" altLang="en-US" sz="2400">
                <a:solidFill>
                  <a:srgbClr val="006600"/>
                </a:solidFill>
              </a:rPr>
              <a:t>事务的概述及处理</a:t>
            </a:r>
            <a:endParaRPr lang="zh-CN" altLang="en-US" sz="2400">
              <a:solidFill>
                <a:srgbClr val="006600"/>
              </a:solidFill>
            </a:endParaRPr>
          </a:p>
          <a:p>
            <a:r>
              <a:rPr lang="zh-CN" altLang="en-US" sz="2400">
                <a:solidFill>
                  <a:srgbClr val="006600"/>
                </a:solidFill>
              </a:rPr>
              <a:t>并发数据操作引起的问题</a:t>
            </a:r>
            <a:endParaRPr lang="zh-CN" altLang="en-US" sz="2400">
              <a:solidFill>
                <a:srgbClr val="006600"/>
              </a:solidFill>
            </a:endParaRPr>
          </a:p>
          <a:p>
            <a:r>
              <a:rPr lang="zh-CN" altLang="en-US" sz="2400">
                <a:solidFill>
                  <a:srgbClr val="006600"/>
                </a:solidFill>
              </a:rPr>
              <a:t>并发操作的封锁机制</a:t>
            </a:r>
            <a:endParaRPr lang="en-US" altLang="zh-CN" sz="2400">
              <a:solidFill>
                <a:srgbClr val="006600"/>
              </a:solidFill>
            </a:endParaRPr>
          </a:p>
          <a:p>
            <a:r>
              <a:rPr lang="zh-CN" altLang="en-US" sz="2400">
                <a:solidFill>
                  <a:srgbClr val="006600"/>
                </a:solidFill>
              </a:rPr>
              <a:t>事务隔离级</a:t>
            </a:r>
            <a:endParaRPr lang="zh-CN" altLang="en-US" sz="2400">
              <a:solidFill>
                <a:srgbClr val="006600"/>
              </a:solidFill>
            </a:endParaRPr>
          </a:p>
          <a:p>
            <a:endParaRPr lang="zh-CN" altLang="en-US" sz="2400">
              <a:solidFill>
                <a:srgbClr val="006600"/>
              </a:solidFill>
            </a:endParaRPr>
          </a:p>
          <a:p>
            <a:endParaRPr lang="zh-CN" altLang="en-US" sz="2400">
              <a:solidFill>
                <a:srgbClr val="006600"/>
              </a:solidFill>
            </a:endParaRPr>
          </a:p>
        </p:txBody>
      </p:sp>
      <p:sp>
        <p:nvSpPr>
          <p:cNvPr id="4" name="日期占位符 3"/>
          <p:cNvSpPr>
            <a:spLocks noGrp="1"/>
          </p:cNvSpPr>
          <p:nvPr>
            <p:ph type="dt" sz="half" idx="10"/>
          </p:nvPr>
        </p:nvSpPr>
        <p:spPr/>
        <p:txBody>
          <a:bodyPr/>
          <a:lstStyle/>
          <a:p>
            <a:pPr>
              <a:defRPr/>
            </a:pPr>
            <a:fld id="{CE5EF509-C365-402A-8A8D-1B8CB3316549}" type="datetime1">
              <a:rPr lang="zh-CN" altLang="en-US"/>
            </a:fld>
            <a:endParaRPr lang="en-US" altLang="zh-CN"/>
          </a:p>
        </p:txBody>
      </p:sp>
      <p:sp>
        <p:nvSpPr>
          <p:cNvPr id="6451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EF2759C-6CCE-4742-835F-D01D5F052EB1}"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push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90"/>
          <p:cNvSpPr>
            <a:spLocks noChangeArrowheads="1"/>
          </p:cNvSpPr>
          <p:nvPr/>
        </p:nvSpPr>
        <p:spPr bwMode="auto">
          <a:xfrm>
            <a:off x="2654301" y="831851"/>
            <a:ext cx="688022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350" name="Freeform 591"/>
          <p:cNvSpPr/>
          <p:nvPr/>
        </p:nvSpPr>
        <p:spPr bwMode="auto">
          <a:xfrm>
            <a:off x="2724150" y="3049589"/>
            <a:ext cx="863600" cy="473075"/>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eaLnBrk="1" hangingPunct="1">
              <a:defRPr/>
            </a:pPr>
            <a:endParaRPr lang="zh-CN" altLang="en-US" sz="1015">
              <a:solidFill>
                <a:prstClr val="black"/>
              </a:solidFill>
            </a:endParaRPr>
          </a:p>
        </p:txBody>
      </p:sp>
      <p:grpSp>
        <p:nvGrpSpPr>
          <p:cNvPr id="1160" name="组合 1159"/>
          <p:cNvGrpSpPr/>
          <p:nvPr/>
        </p:nvGrpSpPr>
        <p:grpSpPr bwMode="auto">
          <a:xfrm>
            <a:off x="2978150" y="4329114"/>
            <a:ext cx="115888" cy="2528887"/>
            <a:chOff x="554038" y="4591050"/>
            <a:chExt cx="206375" cy="3371848"/>
          </a:xfrm>
        </p:grpSpPr>
        <p:sp>
          <p:nvSpPr>
            <p:cNvPr id="2095" name="Freeform 1118"/>
            <p:cNvSpPr>
              <a:spLocks noEditPoints="1"/>
            </p:cNvSpPr>
            <p:nvPr/>
          </p:nvSpPr>
          <p:spPr bwMode="auto">
            <a:xfrm>
              <a:off x="576654" y="4591050"/>
              <a:ext cx="155488" cy="397933"/>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6" name="Freeform 1119"/>
            <p:cNvSpPr>
              <a:spLocks noEditPoints="1"/>
            </p:cNvSpPr>
            <p:nvPr/>
          </p:nvSpPr>
          <p:spPr bwMode="auto">
            <a:xfrm>
              <a:off x="610579" y="4988983"/>
              <a:ext cx="87639" cy="2328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7" name="Freeform 1120"/>
            <p:cNvSpPr>
              <a:spLocks noEditPoints="1"/>
            </p:cNvSpPr>
            <p:nvPr/>
          </p:nvSpPr>
          <p:spPr bwMode="auto">
            <a:xfrm>
              <a:off x="554038" y="4847166"/>
              <a:ext cx="36752" cy="165100"/>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8" name="Freeform 1121"/>
            <p:cNvSpPr/>
            <p:nvPr/>
          </p:nvSpPr>
          <p:spPr bwMode="auto">
            <a:xfrm>
              <a:off x="701044" y="4847166"/>
              <a:ext cx="59369" cy="169333"/>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84"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1" name="Freeform 1124"/>
            <p:cNvSpPr>
              <a:spLocks noEditPoints="1"/>
            </p:cNvSpPr>
            <p:nvPr/>
          </p:nvSpPr>
          <p:spPr bwMode="auto">
            <a:xfrm>
              <a:off x="576654" y="4591050"/>
              <a:ext cx="79157" cy="421216"/>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2" name="Freeform 1125"/>
            <p:cNvSpPr/>
            <p:nvPr/>
          </p:nvSpPr>
          <p:spPr bwMode="auto">
            <a:xfrm>
              <a:off x="576654" y="4591050"/>
              <a:ext cx="79157" cy="397933"/>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3" name="Freeform 1126"/>
            <p:cNvSpPr/>
            <p:nvPr/>
          </p:nvSpPr>
          <p:spPr bwMode="auto">
            <a:xfrm>
              <a:off x="610579" y="4988983"/>
              <a:ext cx="31098" cy="2328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4" name="Freeform 1127"/>
            <p:cNvSpPr>
              <a:spLocks noEditPoints="1"/>
            </p:cNvSpPr>
            <p:nvPr/>
          </p:nvSpPr>
          <p:spPr bwMode="auto">
            <a:xfrm>
              <a:off x="554038" y="501226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5" name="Freeform 1128"/>
            <p:cNvSpPr/>
            <p:nvPr/>
          </p:nvSpPr>
          <p:spPr bwMode="auto">
            <a:xfrm>
              <a:off x="554038" y="4838699"/>
              <a:ext cx="56541" cy="173567"/>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91"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92"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108" name="Freeform 1131"/>
            <p:cNvSpPr/>
            <p:nvPr/>
          </p:nvSpPr>
          <p:spPr bwMode="auto">
            <a:xfrm>
              <a:off x="624715" y="4999566"/>
              <a:ext cx="53713" cy="12700"/>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0" name="Freeform 1132"/>
            <p:cNvSpPr/>
            <p:nvPr/>
          </p:nvSpPr>
          <p:spPr bwMode="auto">
            <a:xfrm>
              <a:off x="624715" y="4999566"/>
              <a:ext cx="22616" cy="12700"/>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1" name="组合 1160"/>
          <p:cNvGrpSpPr/>
          <p:nvPr/>
        </p:nvGrpSpPr>
        <p:grpSpPr bwMode="auto">
          <a:xfrm>
            <a:off x="5472113" y="3875088"/>
            <a:ext cx="177800" cy="2982912"/>
            <a:chOff x="4987925" y="4005263"/>
            <a:chExt cx="314325" cy="3976683"/>
          </a:xfrm>
        </p:grpSpPr>
        <p:sp>
          <p:nvSpPr>
            <p:cNvPr id="2063" name="Freeform 1086"/>
            <p:cNvSpPr>
              <a:spLocks noEditPoints="1"/>
            </p:cNvSpPr>
            <p:nvPr/>
          </p:nvSpPr>
          <p:spPr bwMode="auto">
            <a:xfrm>
              <a:off x="5046860" y="4005263"/>
              <a:ext cx="213292" cy="601053"/>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4" name="Freeform 1087"/>
            <p:cNvSpPr>
              <a:spLocks noEditPoints="1"/>
            </p:cNvSpPr>
            <p:nvPr/>
          </p:nvSpPr>
          <p:spPr bwMode="auto">
            <a:xfrm>
              <a:off x="5080538" y="4606316"/>
              <a:ext cx="126292" cy="35978"/>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5" name="Freeform 1088"/>
            <p:cNvSpPr>
              <a:spLocks noEditPoints="1"/>
            </p:cNvSpPr>
            <p:nvPr/>
          </p:nvSpPr>
          <p:spPr bwMode="auto">
            <a:xfrm>
              <a:off x="4987925" y="4394677"/>
              <a:ext cx="58935" cy="24761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6" name="Freeform 1089"/>
            <p:cNvSpPr/>
            <p:nvPr/>
          </p:nvSpPr>
          <p:spPr bwMode="auto">
            <a:xfrm>
              <a:off x="5212443" y="4392560"/>
              <a:ext cx="89807" cy="256083"/>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70"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71"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69" name="Freeform 1092"/>
            <p:cNvSpPr>
              <a:spLocks noEditPoints="1"/>
            </p:cNvSpPr>
            <p:nvPr/>
          </p:nvSpPr>
          <p:spPr bwMode="auto">
            <a:xfrm>
              <a:off x="5027216" y="4005263"/>
              <a:ext cx="112259" cy="637031"/>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0" name="Freeform 1093"/>
            <p:cNvSpPr/>
            <p:nvPr/>
          </p:nvSpPr>
          <p:spPr bwMode="auto">
            <a:xfrm>
              <a:off x="5027216" y="4005263"/>
              <a:ext cx="115065" cy="601053"/>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1" name="Freeform 1094"/>
            <p:cNvSpPr/>
            <p:nvPr/>
          </p:nvSpPr>
          <p:spPr bwMode="auto">
            <a:xfrm>
              <a:off x="5080538" y="4606316"/>
              <a:ext cx="50517" cy="35978"/>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2" name="Freeform 1095"/>
            <p:cNvSpPr/>
            <p:nvPr/>
          </p:nvSpPr>
          <p:spPr bwMode="auto">
            <a:xfrm>
              <a:off x="4987925" y="4384095"/>
              <a:ext cx="92613" cy="258199"/>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1" name="Freeform 1133"/>
            <p:cNvSpPr/>
            <p:nvPr/>
          </p:nvSpPr>
          <p:spPr bwMode="auto">
            <a:xfrm>
              <a:off x="5111410" y="4642294"/>
              <a:ext cx="61742" cy="3339652"/>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2112" name="Freeform 1134"/>
            <p:cNvSpPr/>
            <p:nvPr/>
          </p:nvSpPr>
          <p:spPr bwMode="auto">
            <a:xfrm>
              <a:off x="5111410" y="4642294"/>
              <a:ext cx="64548" cy="219892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3" name="Freeform 1135"/>
            <p:cNvSpPr/>
            <p:nvPr/>
          </p:nvSpPr>
          <p:spPr bwMode="auto">
            <a:xfrm>
              <a:off x="5131054" y="4642294"/>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4" name="Freeform 1136"/>
            <p:cNvSpPr/>
            <p:nvPr/>
          </p:nvSpPr>
          <p:spPr bwMode="auto">
            <a:xfrm>
              <a:off x="5131054" y="4642294"/>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2" name="组合 1161"/>
          <p:cNvGrpSpPr/>
          <p:nvPr/>
        </p:nvGrpSpPr>
        <p:grpSpPr bwMode="auto">
          <a:xfrm>
            <a:off x="7415214" y="4081464"/>
            <a:ext cx="244475" cy="2776537"/>
            <a:chOff x="8442325" y="4164013"/>
            <a:chExt cx="433388" cy="3703636"/>
          </a:xfrm>
        </p:grpSpPr>
        <p:sp>
          <p:nvSpPr>
            <p:cNvPr id="2073" name="Freeform 1096"/>
            <p:cNvSpPr>
              <a:spLocks noEditPoints="1"/>
            </p:cNvSpPr>
            <p:nvPr/>
          </p:nvSpPr>
          <p:spPr bwMode="auto">
            <a:xfrm>
              <a:off x="8495794" y="4164013"/>
              <a:ext cx="320820" cy="830089"/>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4" name="Freeform 1097"/>
            <p:cNvSpPr/>
            <p:nvPr/>
          </p:nvSpPr>
          <p:spPr bwMode="auto">
            <a:xfrm>
              <a:off x="8628063" y="4994102"/>
              <a:ext cx="115382" cy="5082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5" name="Freeform 1098"/>
            <p:cNvSpPr>
              <a:spLocks noEditPoints="1"/>
            </p:cNvSpPr>
            <p:nvPr/>
          </p:nvSpPr>
          <p:spPr bwMode="auto">
            <a:xfrm>
              <a:off x="8442325" y="4699759"/>
              <a:ext cx="53469" cy="338812"/>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6" name="Freeform 1099"/>
            <p:cNvSpPr/>
            <p:nvPr/>
          </p:nvSpPr>
          <p:spPr bwMode="auto">
            <a:xfrm>
              <a:off x="8749073" y="4695523"/>
              <a:ext cx="126640" cy="357871"/>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9" name="Freeform 1102"/>
            <p:cNvSpPr>
              <a:spLocks noEditPoints="1"/>
            </p:cNvSpPr>
            <p:nvPr/>
          </p:nvSpPr>
          <p:spPr bwMode="auto">
            <a:xfrm>
              <a:off x="8447953" y="4166130"/>
              <a:ext cx="205436" cy="878794"/>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0" name="Freeform 1103"/>
            <p:cNvSpPr/>
            <p:nvPr/>
          </p:nvSpPr>
          <p:spPr bwMode="auto">
            <a:xfrm>
              <a:off x="8495794" y="4164013"/>
              <a:ext cx="157596" cy="830089"/>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1" name="Freeform 1104"/>
            <p:cNvSpPr/>
            <p:nvPr/>
          </p:nvSpPr>
          <p:spPr bwMode="auto">
            <a:xfrm>
              <a:off x="8568963" y="4994102"/>
              <a:ext cx="67541" cy="5082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2" name="Freeform 1105"/>
            <p:cNvSpPr>
              <a:spLocks noEditPoints="1"/>
            </p:cNvSpPr>
            <p:nvPr/>
          </p:nvSpPr>
          <p:spPr bwMode="auto">
            <a:xfrm>
              <a:off x="8442325" y="5030100"/>
              <a:ext cx="5628" cy="8470"/>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3" name="Freeform 1106"/>
            <p:cNvSpPr/>
            <p:nvPr/>
          </p:nvSpPr>
          <p:spPr bwMode="auto">
            <a:xfrm>
              <a:off x="8442325" y="4682818"/>
              <a:ext cx="126638" cy="355752"/>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63"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64"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65"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grpSp>
      <p:grpSp>
        <p:nvGrpSpPr>
          <p:cNvPr id="1163" name="组合 1162"/>
          <p:cNvGrpSpPr/>
          <p:nvPr/>
        </p:nvGrpSpPr>
        <p:grpSpPr bwMode="auto">
          <a:xfrm>
            <a:off x="8674100" y="5465764"/>
            <a:ext cx="127000" cy="1392237"/>
            <a:chOff x="10679113" y="6145213"/>
            <a:chExt cx="225425" cy="1855783"/>
          </a:xfrm>
        </p:grpSpPr>
        <p:sp>
          <p:nvSpPr>
            <p:cNvPr id="2084" name="Freeform 1107"/>
            <p:cNvSpPr>
              <a:spLocks noEditPoints="1"/>
            </p:cNvSpPr>
            <p:nvPr/>
          </p:nvSpPr>
          <p:spPr bwMode="auto">
            <a:xfrm>
              <a:off x="10704474" y="6145213"/>
              <a:ext cx="169069" cy="431676"/>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5" name="Freeform 1108"/>
            <p:cNvSpPr/>
            <p:nvPr/>
          </p:nvSpPr>
          <p:spPr bwMode="auto">
            <a:xfrm>
              <a:off x="10774919" y="6576889"/>
              <a:ext cx="59175" cy="25393"/>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6" name="Freeform 1109"/>
            <p:cNvSpPr>
              <a:spLocks noEditPoints="1"/>
            </p:cNvSpPr>
            <p:nvPr/>
          </p:nvSpPr>
          <p:spPr bwMode="auto">
            <a:xfrm>
              <a:off x="10679113" y="6424533"/>
              <a:ext cx="25361" cy="177749"/>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7" name="Freeform 1110"/>
            <p:cNvSpPr/>
            <p:nvPr/>
          </p:nvSpPr>
          <p:spPr bwMode="auto">
            <a:xfrm>
              <a:off x="10836911" y="6418184"/>
              <a:ext cx="67628" cy="190445"/>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43"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0" name="Freeform 1113"/>
            <p:cNvSpPr>
              <a:spLocks noEditPoints="1"/>
            </p:cNvSpPr>
            <p:nvPr/>
          </p:nvSpPr>
          <p:spPr bwMode="auto">
            <a:xfrm>
              <a:off x="10704474" y="6145213"/>
              <a:ext cx="84534" cy="457069"/>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1" name="Freeform 1114"/>
            <p:cNvSpPr/>
            <p:nvPr/>
          </p:nvSpPr>
          <p:spPr bwMode="auto">
            <a:xfrm>
              <a:off x="10704474" y="6145213"/>
              <a:ext cx="84534" cy="431676"/>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2" name="Freeform 1115"/>
            <p:cNvSpPr/>
            <p:nvPr/>
          </p:nvSpPr>
          <p:spPr bwMode="auto">
            <a:xfrm>
              <a:off x="10743924" y="6576889"/>
              <a:ext cx="36631" cy="25393"/>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3" name="Freeform 1116"/>
            <p:cNvSpPr>
              <a:spLocks noEditPoints="1"/>
            </p:cNvSpPr>
            <p:nvPr/>
          </p:nvSpPr>
          <p:spPr bwMode="auto">
            <a:xfrm>
              <a:off x="10679113" y="6566308"/>
              <a:ext cx="25361" cy="3597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4" name="Freeform 1117"/>
            <p:cNvSpPr/>
            <p:nvPr/>
          </p:nvSpPr>
          <p:spPr bwMode="auto">
            <a:xfrm>
              <a:off x="10679113" y="6416069"/>
              <a:ext cx="64811" cy="186213"/>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950"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51"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8988"/>
            <a:ext cx="0" cy="2259012"/>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0"/>
            <a:ext cx="0" cy="167005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39"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39" y="3094038"/>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4" y="3479800"/>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eaLnBrk="1" hangingPunct="1">
              <a:defRPr/>
            </a:pPr>
            <a:endParaRPr lang="zh-CN" altLang="en-US" sz="1015">
              <a:solidFill>
                <a:prstClr val="black"/>
              </a:solidFill>
            </a:endParaRPr>
          </a:p>
        </p:txBody>
      </p:sp>
      <p:cxnSp>
        <p:nvCxnSpPr>
          <p:cNvPr id="1215" name="直接连接符 1214"/>
          <p:cNvCxnSpPr/>
          <p:nvPr/>
        </p:nvCxnSpPr>
        <p:spPr>
          <a:xfrm>
            <a:off x="5049839"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5" y="1309689"/>
            <a:ext cx="1790700" cy="3686175"/>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eaLnBrk="1" hangingPunct="1">
              <a:defRPr/>
            </a:pPr>
            <a:endParaRPr lang="zh-CN" altLang="en-US" sz="1015">
              <a:solidFill>
                <a:prstClr val="black"/>
              </a:solidFill>
            </a:endParaRPr>
          </a:p>
        </p:txBody>
      </p:sp>
      <p:sp>
        <p:nvSpPr>
          <p:cNvPr id="65553" name="Oval 604"/>
          <p:cNvSpPr>
            <a:spLocks noChangeArrowheads="1"/>
          </p:cNvSpPr>
          <p:nvPr/>
        </p:nvSpPr>
        <p:spPr bwMode="auto">
          <a:xfrm>
            <a:off x="3981451"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4" name="Oval 605"/>
          <p:cNvSpPr>
            <a:spLocks noChangeArrowheads="1"/>
          </p:cNvSpPr>
          <p:nvPr/>
        </p:nvSpPr>
        <p:spPr bwMode="auto">
          <a:xfrm>
            <a:off x="3981451"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5" name="Oval 606"/>
          <p:cNvSpPr>
            <a:spLocks noChangeArrowheads="1"/>
          </p:cNvSpPr>
          <p:nvPr/>
        </p:nvSpPr>
        <p:spPr bwMode="auto">
          <a:xfrm>
            <a:off x="3981451"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6" name="Oval 607"/>
          <p:cNvSpPr>
            <a:spLocks noChangeArrowheads="1"/>
          </p:cNvSpPr>
          <p:nvPr/>
        </p:nvSpPr>
        <p:spPr bwMode="auto">
          <a:xfrm>
            <a:off x="3981451"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7" name="Oval 608"/>
          <p:cNvSpPr>
            <a:spLocks noChangeArrowheads="1"/>
          </p:cNvSpPr>
          <p:nvPr/>
        </p:nvSpPr>
        <p:spPr bwMode="auto">
          <a:xfrm>
            <a:off x="3981451"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8" name="Oval 609"/>
          <p:cNvSpPr>
            <a:spLocks noChangeArrowheads="1"/>
          </p:cNvSpPr>
          <p:nvPr/>
        </p:nvSpPr>
        <p:spPr bwMode="auto">
          <a:xfrm>
            <a:off x="3981451"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59" name="Oval 610"/>
          <p:cNvSpPr>
            <a:spLocks noChangeArrowheads="1"/>
          </p:cNvSpPr>
          <p:nvPr/>
        </p:nvSpPr>
        <p:spPr bwMode="auto">
          <a:xfrm>
            <a:off x="3981451"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0" name="Oval 611"/>
          <p:cNvSpPr>
            <a:spLocks noChangeArrowheads="1"/>
          </p:cNvSpPr>
          <p:nvPr/>
        </p:nvSpPr>
        <p:spPr bwMode="auto">
          <a:xfrm>
            <a:off x="3981451"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1" name="Oval 612"/>
          <p:cNvSpPr>
            <a:spLocks noChangeArrowheads="1"/>
          </p:cNvSpPr>
          <p:nvPr/>
        </p:nvSpPr>
        <p:spPr bwMode="auto">
          <a:xfrm>
            <a:off x="3981451"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2" name="Oval 631"/>
          <p:cNvSpPr>
            <a:spLocks noChangeArrowheads="1"/>
          </p:cNvSpPr>
          <p:nvPr/>
        </p:nvSpPr>
        <p:spPr bwMode="auto">
          <a:xfrm>
            <a:off x="4017964" y="5459414"/>
            <a:ext cx="20637"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3" name="Oval 632"/>
          <p:cNvSpPr>
            <a:spLocks noChangeArrowheads="1"/>
          </p:cNvSpPr>
          <p:nvPr/>
        </p:nvSpPr>
        <p:spPr bwMode="auto">
          <a:xfrm>
            <a:off x="4017964"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4" name="Oval 633"/>
          <p:cNvSpPr>
            <a:spLocks noChangeArrowheads="1"/>
          </p:cNvSpPr>
          <p:nvPr/>
        </p:nvSpPr>
        <p:spPr bwMode="auto">
          <a:xfrm>
            <a:off x="4017964"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5" name="Oval 634"/>
          <p:cNvSpPr>
            <a:spLocks noChangeArrowheads="1"/>
          </p:cNvSpPr>
          <p:nvPr/>
        </p:nvSpPr>
        <p:spPr bwMode="auto">
          <a:xfrm>
            <a:off x="4017964"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6" name="Oval 635"/>
          <p:cNvSpPr>
            <a:spLocks noChangeArrowheads="1"/>
          </p:cNvSpPr>
          <p:nvPr/>
        </p:nvSpPr>
        <p:spPr bwMode="auto">
          <a:xfrm>
            <a:off x="4017964"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7" name="Oval 636"/>
          <p:cNvSpPr>
            <a:spLocks noChangeArrowheads="1"/>
          </p:cNvSpPr>
          <p:nvPr/>
        </p:nvSpPr>
        <p:spPr bwMode="auto">
          <a:xfrm>
            <a:off x="4017964"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8" name="Oval 637"/>
          <p:cNvSpPr>
            <a:spLocks noChangeArrowheads="1"/>
          </p:cNvSpPr>
          <p:nvPr/>
        </p:nvSpPr>
        <p:spPr bwMode="auto">
          <a:xfrm>
            <a:off x="4017964"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69" name="Oval 638"/>
          <p:cNvSpPr>
            <a:spLocks noChangeArrowheads="1"/>
          </p:cNvSpPr>
          <p:nvPr/>
        </p:nvSpPr>
        <p:spPr bwMode="auto">
          <a:xfrm>
            <a:off x="4017964"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0" name="Oval 639"/>
          <p:cNvSpPr>
            <a:spLocks noChangeArrowheads="1"/>
          </p:cNvSpPr>
          <p:nvPr/>
        </p:nvSpPr>
        <p:spPr bwMode="auto">
          <a:xfrm>
            <a:off x="4017964"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1" name="Oval 657"/>
          <p:cNvSpPr>
            <a:spLocks noChangeArrowheads="1"/>
          </p:cNvSpPr>
          <p:nvPr/>
        </p:nvSpPr>
        <p:spPr bwMode="auto">
          <a:xfrm>
            <a:off x="4052889"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2" name="Oval 658"/>
          <p:cNvSpPr>
            <a:spLocks noChangeArrowheads="1"/>
          </p:cNvSpPr>
          <p:nvPr/>
        </p:nvSpPr>
        <p:spPr bwMode="auto">
          <a:xfrm>
            <a:off x="4052889"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3" name="Oval 659"/>
          <p:cNvSpPr>
            <a:spLocks noChangeArrowheads="1"/>
          </p:cNvSpPr>
          <p:nvPr/>
        </p:nvSpPr>
        <p:spPr bwMode="auto">
          <a:xfrm>
            <a:off x="4052889"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4" name="Oval 660"/>
          <p:cNvSpPr>
            <a:spLocks noChangeArrowheads="1"/>
          </p:cNvSpPr>
          <p:nvPr/>
        </p:nvSpPr>
        <p:spPr bwMode="auto">
          <a:xfrm>
            <a:off x="4052889"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5" name="Oval 661"/>
          <p:cNvSpPr>
            <a:spLocks noChangeArrowheads="1"/>
          </p:cNvSpPr>
          <p:nvPr/>
        </p:nvSpPr>
        <p:spPr bwMode="auto">
          <a:xfrm>
            <a:off x="4052889"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6" name="Oval 662"/>
          <p:cNvSpPr>
            <a:spLocks noChangeArrowheads="1"/>
          </p:cNvSpPr>
          <p:nvPr/>
        </p:nvSpPr>
        <p:spPr bwMode="auto">
          <a:xfrm>
            <a:off x="4052889"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7" name="Oval 663"/>
          <p:cNvSpPr>
            <a:spLocks noChangeArrowheads="1"/>
          </p:cNvSpPr>
          <p:nvPr/>
        </p:nvSpPr>
        <p:spPr bwMode="auto">
          <a:xfrm>
            <a:off x="4052889"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8" name="Oval 664"/>
          <p:cNvSpPr>
            <a:spLocks noChangeArrowheads="1"/>
          </p:cNvSpPr>
          <p:nvPr/>
        </p:nvSpPr>
        <p:spPr bwMode="auto">
          <a:xfrm>
            <a:off x="4052889"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79" name="Oval 665"/>
          <p:cNvSpPr>
            <a:spLocks noChangeArrowheads="1"/>
          </p:cNvSpPr>
          <p:nvPr/>
        </p:nvSpPr>
        <p:spPr bwMode="auto">
          <a:xfrm>
            <a:off x="4052889"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0" name="Oval 684"/>
          <p:cNvSpPr>
            <a:spLocks noChangeArrowheads="1"/>
          </p:cNvSpPr>
          <p:nvPr/>
        </p:nvSpPr>
        <p:spPr bwMode="auto">
          <a:xfrm>
            <a:off x="4087814" y="54594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1" name="Oval 685"/>
          <p:cNvSpPr>
            <a:spLocks noChangeArrowheads="1"/>
          </p:cNvSpPr>
          <p:nvPr/>
        </p:nvSpPr>
        <p:spPr bwMode="auto">
          <a:xfrm>
            <a:off x="4087814" y="55308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2" name="Oval 686"/>
          <p:cNvSpPr>
            <a:spLocks noChangeArrowheads="1"/>
          </p:cNvSpPr>
          <p:nvPr/>
        </p:nvSpPr>
        <p:spPr bwMode="auto">
          <a:xfrm>
            <a:off x="4087814" y="56022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3" name="Oval 687"/>
          <p:cNvSpPr>
            <a:spLocks noChangeArrowheads="1"/>
          </p:cNvSpPr>
          <p:nvPr/>
        </p:nvSpPr>
        <p:spPr bwMode="auto">
          <a:xfrm>
            <a:off x="4087814" y="56753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4" name="Oval 688"/>
          <p:cNvSpPr>
            <a:spLocks noChangeArrowheads="1"/>
          </p:cNvSpPr>
          <p:nvPr/>
        </p:nvSpPr>
        <p:spPr bwMode="auto">
          <a:xfrm>
            <a:off x="4087814" y="574198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5" name="Oval 689"/>
          <p:cNvSpPr>
            <a:spLocks noChangeArrowheads="1"/>
          </p:cNvSpPr>
          <p:nvPr/>
        </p:nvSpPr>
        <p:spPr bwMode="auto">
          <a:xfrm>
            <a:off x="4087814" y="58166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6" name="Oval 690"/>
          <p:cNvSpPr>
            <a:spLocks noChangeArrowheads="1"/>
          </p:cNvSpPr>
          <p:nvPr/>
        </p:nvSpPr>
        <p:spPr bwMode="auto">
          <a:xfrm>
            <a:off x="4087814" y="58864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7" name="Oval 691"/>
          <p:cNvSpPr>
            <a:spLocks noChangeArrowheads="1"/>
          </p:cNvSpPr>
          <p:nvPr/>
        </p:nvSpPr>
        <p:spPr bwMode="auto">
          <a:xfrm>
            <a:off x="4087814" y="59578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8" name="Oval 692"/>
          <p:cNvSpPr>
            <a:spLocks noChangeArrowheads="1"/>
          </p:cNvSpPr>
          <p:nvPr/>
        </p:nvSpPr>
        <p:spPr bwMode="auto">
          <a:xfrm>
            <a:off x="4087814" y="60309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89" name="Oval 710"/>
          <p:cNvSpPr>
            <a:spLocks noChangeArrowheads="1"/>
          </p:cNvSpPr>
          <p:nvPr/>
        </p:nvSpPr>
        <p:spPr bwMode="auto">
          <a:xfrm>
            <a:off x="4122738" y="54229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0" name="Oval 711"/>
          <p:cNvSpPr>
            <a:spLocks noChangeArrowheads="1"/>
          </p:cNvSpPr>
          <p:nvPr/>
        </p:nvSpPr>
        <p:spPr bwMode="auto">
          <a:xfrm>
            <a:off x="4122738" y="54943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1" name="Oval 712"/>
          <p:cNvSpPr>
            <a:spLocks noChangeArrowheads="1"/>
          </p:cNvSpPr>
          <p:nvPr/>
        </p:nvSpPr>
        <p:spPr bwMode="auto">
          <a:xfrm>
            <a:off x="4122738" y="55673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2" name="Oval 713"/>
          <p:cNvSpPr>
            <a:spLocks noChangeArrowheads="1"/>
          </p:cNvSpPr>
          <p:nvPr/>
        </p:nvSpPr>
        <p:spPr bwMode="auto">
          <a:xfrm>
            <a:off x="4122738" y="56388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3" name="Oval 714"/>
          <p:cNvSpPr>
            <a:spLocks noChangeArrowheads="1"/>
          </p:cNvSpPr>
          <p:nvPr/>
        </p:nvSpPr>
        <p:spPr bwMode="auto">
          <a:xfrm>
            <a:off x="4122738" y="571023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4" name="Oval 715"/>
          <p:cNvSpPr>
            <a:spLocks noChangeArrowheads="1"/>
          </p:cNvSpPr>
          <p:nvPr/>
        </p:nvSpPr>
        <p:spPr bwMode="auto">
          <a:xfrm>
            <a:off x="4122738" y="577850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5" name="Oval 716"/>
          <p:cNvSpPr>
            <a:spLocks noChangeArrowheads="1"/>
          </p:cNvSpPr>
          <p:nvPr/>
        </p:nvSpPr>
        <p:spPr bwMode="auto">
          <a:xfrm>
            <a:off x="4122738" y="58531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6" name="Oval 717"/>
          <p:cNvSpPr>
            <a:spLocks noChangeArrowheads="1"/>
          </p:cNvSpPr>
          <p:nvPr/>
        </p:nvSpPr>
        <p:spPr bwMode="auto">
          <a:xfrm>
            <a:off x="4122738" y="59229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7" name="Oval 718"/>
          <p:cNvSpPr>
            <a:spLocks noChangeArrowheads="1"/>
          </p:cNvSpPr>
          <p:nvPr/>
        </p:nvSpPr>
        <p:spPr bwMode="auto">
          <a:xfrm>
            <a:off x="4122738" y="59944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8" name="Oval 737"/>
          <p:cNvSpPr>
            <a:spLocks noChangeArrowheads="1"/>
          </p:cNvSpPr>
          <p:nvPr/>
        </p:nvSpPr>
        <p:spPr bwMode="auto">
          <a:xfrm>
            <a:off x="4159250" y="54594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599" name="Oval 738"/>
          <p:cNvSpPr>
            <a:spLocks noChangeArrowheads="1"/>
          </p:cNvSpPr>
          <p:nvPr/>
        </p:nvSpPr>
        <p:spPr bwMode="auto">
          <a:xfrm>
            <a:off x="4159250" y="55308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0" name="Oval 739"/>
          <p:cNvSpPr>
            <a:spLocks noChangeArrowheads="1"/>
          </p:cNvSpPr>
          <p:nvPr/>
        </p:nvSpPr>
        <p:spPr bwMode="auto">
          <a:xfrm>
            <a:off x="4159250" y="56022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1" name="Oval 740"/>
          <p:cNvSpPr>
            <a:spLocks noChangeArrowheads="1"/>
          </p:cNvSpPr>
          <p:nvPr/>
        </p:nvSpPr>
        <p:spPr bwMode="auto">
          <a:xfrm>
            <a:off x="4159250" y="56753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2" name="Oval 741"/>
          <p:cNvSpPr>
            <a:spLocks noChangeArrowheads="1"/>
          </p:cNvSpPr>
          <p:nvPr/>
        </p:nvSpPr>
        <p:spPr bwMode="auto">
          <a:xfrm>
            <a:off x="4159250" y="574198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3" name="Oval 742"/>
          <p:cNvSpPr>
            <a:spLocks noChangeArrowheads="1"/>
          </p:cNvSpPr>
          <p:nvPr/>
        </p:nvSpPr>
        <p:spPr bwMode="auto">
          <a:xfrm>
            <a:off x="4159250" y="58166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4" name="Oval 743"/>
          <p:cNvSpPr>
            <a:spLocks noChangeArrowheads="1"/>
          </p:cNvSpPr>
          <p:nvPr/>
        </p:nvSpPr>
        <p:spPr bwMode="auto">
          <a:xfrm>
            <a:off x="4159250" y="58864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5" name="Oval 744"/>
          <p:cNvSpPr>
            <a:spLocks noChangeArrowheads="1"/>
          </p:cNvSpPr>
          <p:nvPr/>
        </p:nvSpPr>
        <p:spPr bwMode="auto">
          <a:xfrm>
            <a:off x="4159250" y="59578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6" name="Oval 745"/>
          <p:cNvSpPr>
            <a:spLocks noChangeArrowheads="1"/>
          </p:cNvSpPr>
          <p:nvPr/>
        </p:nvSpPr>
        <p:spPr bwMode="auto">
          <a:xfrm>
            <a:off x="4159250" y="60309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7" name="Oval 763"/>
          <p:cNvSpPr>
            <a:spLocks noChangeArrowheads="1"/>
          </p:cNvSpPr>
          <p:nvPr/>
        </p:nvSpPr>
        <p:spPr bwMode="auto">
          <a:xfrm>
            <a:off x="4194176"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8" name="Oval 764"/>
          <p:cNvSpPr>
            <a:spLocks noChangeArrowheads="1"/>
          </p:cNvSpPr>
          <p:nvPr/>
        </p:nvSpPr>
        <p:spPr bwMode="auto">
          <a:xfrm>
            <a:off x="4194176"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09" name="Oval 765"/>
          <p:cNvSpPr>
            <a:spLocks noChangeArrowheads="1"/>
          </p:cNvSpPr>
          <p:nvPr/>
        </p:nvSpPr>
        <p:spPr bwMode="auto">
          <a:xfrm>
            <a:off x="4194176"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0" name="Oval 766"/>
          <p:cNvSpPr>
            <a:spLocks noChangeArrowheads="1"/>
          </p:cNvSpPr>
          <p:nvPr/>
        </p:nvSpPr>
        <p:spPr bwMode="auto">
          <a:xfrm>
            <a:off x="4194176"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1" name="Oval 767"/>
          <p:cNvSpPr>
            <a:spLocks noChangeArrowheads="1"/>
          </p:cNvSpPr>
          <p:nvPr/>
        </p:nvSpPr>
        <p:spPr bwMode="auto">
          <a:xfrm>
            <a:off x="4194176"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2" name="Oval 768"/>
          <p:cNvSpPr>
            <a:spLocks noChangeArrowheads="1"/>
          </p:cNvSpPr>
          <p:nvPr/>
        </p:nvSpPr>
        <p:spPr bwMode="auto">
          <a:xfrm>
            <a:off x="4194176"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3" name="Oval 769"/>
          <p:cNvSpPr>
            <a:spLocks noChangeArrowheads="1"/>
          </p:cNvSpPr>
          <p:nvPr/>
        </p:nvSpPr>
        <p:spPr bwMode="auto">
          <a:xfrm>
            <a:off x="4194176"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4" name="Oval 770"/>
          <p:cNvSpPr>
            <a:spLocks noChangeArrowheads="1"/>
          </p:cNvSpPr>
          <p:nvPr/>
        </p:nvSpPr>
        <p:spPr bwMode="auto">
          <a:xfrm>
            <a:off x="4194176"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5" name="Oval 771"/>
          <p:cNvSpPr>
            <a:spLocks noChangeArrowheads="1"/>
          </p:cNvSpPr>
          <p:nvPr/>
        </p:nvSpPr>
        <p:spPr bwMode="auto">
          <a:xfrm>
            <a:off x="4194176"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6" name="Oval 791"/>
          <p:cNvSpPr>
            <a:spLocks noChangeArrowheads="1"/>
          </p:cNvSpPr>
          <p:nvPr/>
        </p:nvSpPr>
        <p:spPr bwMode="auto">
          <a:xfrm>
            <a:off x="4230689" y="54610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7" name="Oval 792"/>
          <p:cNvSpPr>
            <a:spLocks noChangeArrowheads="1"/>
          </p:cNvSpPr>
          <p:nvPr/>
        </p:nvSpPr>
        <p:spPr bwMode="auto">
          <a:xfrm>
            <a:off x="4230689"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8" name="Oval 793"/>
          <p:cNvSpPr>
            <a:spLocks noChangeArrowheads="1"/>
          </p:cNvSpPr>
          <p:nvPr/>
        </p:nvSpPr>
        <p:spPr bwMode="auto">
          <a:xfrm>
            <a:off x="4230689"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19" name="Oval 794"/>
          <p:cNvSpPr>
            <a:spLocks noChangeArrowheads="1"/>
          </p:cNvSpPr>
          <p:nvPr/>
        </p:nvSpPr>
        <p:spPr bwMode="auto">
          <a:xfrm>
            <a:off x="4230689"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0" name="Oval 795"/>
          <p:cNvSpPr>
            <a:spLocks noChangeArrowheads="1"/>
          </p:cNvSpPr>
          <p:nvPr/>
        </p:nvSpPr>
        <p:spPr bwMode="auto">
          <a:xfrm>
            <a:off x="4230689"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1" name="Oval 796"/>
          <p:cNvSpPr>
            <a:spLocks noChangeArrowheads="1"/>
          </p:cNvSpPr>
          <p:nvPr/>
        </p:nvSpPr>
        <p:spPr bwMode="auto">
          <a:xfrm>
            <a:off x="4230689"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2" name="Oval 797"/>
          <p:cNvSpPr>
            <a:spLocks noChangeArrowheads="1"/>
          </p:cNvSpPr>
          <p:nvPr/>
        </p:nvSpPr>
        <p:spPr bwMode="auto">
          <a:xfrm>
            <a:off x="4230689"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3" name="Oval 798"/>
          <p:cNvSpPr>
            <a:spLocks noChangeArrowheads="1"/>
          </p:cNvSpPr>
          <p:nvPr/>
        </p:nvSpPr>
        <p:spPr bwMode="auto">
          <a:xfrm>
            <a:off x="4230689"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4" name="Oval 799"/>
          <p:cNvSpPr>
            <a:spLocks noChangeArrowheads="1"/>
          </p:cNvSpPr>
          <p:nvPr/>
        </p:nvSpPr>
        <p:spPr bwMode="auto">
          <a:xfrm>
            <a:off x="4230689"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5" name="Oval 817"/>
          <p:cNvSpPr>
            <a:spLocks noChangeArrowheads="1"/>
          </p:cNvSpPr>
          <p:nvPr/>
        </p:nvSpPr>
        <p:spPr bwMode="auto">
          <a:xfrm>
            <a:off x="4264026" y="54229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6" name="Oval 818"/>
          <p:cNvSpPr>
            <a:spLocks noChangeArrowheads="1"/>
          </p:cNvSpPr>
          <p:nvPr/>
        </p:nvSpPr>
        <p:spPr bwMode="auto">
          <a:xfrm>
            <a:off x="4264026" y="549433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7" name="Oval 819"/>
          <p:cNvSpPr>
            <a:spLocks noChangeArrowheads="1"/>
          </p:cNvSpPr>
          <p:nvPr/>
        </p:nvSpPr>
        <p:spPr bwMode="auto">
          <a:xfrm>
            <a:off x="4264026" y="55673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8" name="Oval 820"/>
          <p:cNvSpPr>
            <a:spLocks noChangeArrowheads="1"/>
          </p:cNvSpPr>
          <p:nvPr/>
        </p:nvSpPr>
        <p:spPr bwMode="auto">
          <a:xfrm>
            <a:off x="4264026" y="563880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29" name="Oval 821"/>
          <p:cNvSpPr>
            <a:spLocks noChangeArrowheads="1"/>
          </p:cNvSpPr>
          <p:nvPr/>
        </p:nvSpPr>
        <p:spPr bwMode="auto">
          <a:xfrm>
            <a:off x="4264026" y="571023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0" name="Oval 822"/>
          <p:cNvSpPr>
            <a:spLocks noChangeArrowheads="1"/>
          </p:cNvSpPr>
          <p:nvPr/>
        </p:nvSpPr>
        <p:spPr bwMode="auto">
          <a:xfrm>
            <a:off x="4264026" y="577850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1" name="Oval 823"/>
          <p:cNvSpPr>
            <a:spLocks noChangeArrowheads="1"/>
          </p:cNvSpPr>
          <p:nvPr/>
        </p:nvSpPr>
        <p:spPr bwMode="auto">
          <a:xfrm>
            <a:off x="4264026" y="58531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2" name="Oval 824"/>
          <p:cNvSpPr>
            <a:spLocks noChangeArrowheads="1"/>
          </p:cNvSpPr>
          <p:nvPr/>
        </p:nvSpPr>
        <p:spPr bwMode="auto">
          <a:xfrm>
            <a:off x="4264026" y="59229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3" name="Oval 825"/>
          <p:cNvSpPr>
            <a:spLocks noChangeArrowheads="1"/>
          </p:cNvSpPr>
          <p:nvPr/>
        </p:nvSpPr>
        <p:spPr bwMode="auto">
          <a:xfrm>
            <a:off x="4264026" y="59944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4" name="Oval 844"/>
          <p:cNvSpPr>
            <a:spLocks noChangeArrowheads="1"/>
          </p:cNvSpPr>
          <p:nvPr/>
        </p:nvSpPr>
        <p:spPr bwMode="auto">
          <a:xfrm>
            <a:off x="4300538" y="54610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5" name="Oval 845"/>
          <p:cNvSpPr>
            <a:spLocks noChangeArrowheads="1"/>
          </p:cNvSpPr>
          <p:nvPr/>
        </p:nvSpPr>
        <p:spPr bwMode="auto">
          <a:xfrm>
            <a:off x="4300538" y="55308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6" name="Oval 846"/>
          <p:cNvSpPr>
            <a:spLocks noChangeArrowheads="1"/>
          </p:cNvSpPr>
          <p:nvPr/>
        </p:nvSpPr>
        <p:spPr bwMode="auto">
          <a:xfrm>
            <a:off x="4300538" y="56022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7" name="Oval 847"/>
          <p:cNvSpPr>
            <a:spLocks noChangeArrowheads="1"/>
          </p:cNvSpPr>
          <p:nvPr/>
        </p:nvSpPr>
        <p:spPr bwMode="auto">
          <a:xfrm>
            <a:off x="4300538" y="56753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8" name="Oval 848"/>
          <p:cNvSpPr>
            <a:spLocks noChangeArrowheads="1"/>
          </p:cNvSpPr>
          <p:nvPr/>
        </p:nvSpPr>
        <p:spPr bwMode="auto">
          <a:xfrm>
            <a:off x="4300538" y="5741988"/>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39" name="Oval 849"/>
          <p:cNvSpPr>
            <a:spLocks noChangeArrowheads="1"/>
          </p:cNvSpPr>
          <p:nvPr/>
        </p:nvSpPr>
        <p:spPr bwMode="auto">
          <a:xfrm>
            <a:off x="4300538" y="58166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0" name="Oval 850"/>
          <p:cNvSpPr>
            <a:spLocks noChangeArrowheads="1"/>
          </p:cNvSpPr>
          <p:nvPr/>
        </p:nvSpPr>
        <p:spPr bwMode="auto">
          <a:xfrm>
            <a:off x="4300538" y="588645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1" name="Oval 851"/>
          <p:cNvSpPr>
            <a:spLocks noChangeArrowheads="1"/>
          </p:cNvSpPr>
          <p:nvPr/>
        </p:nvSpPr>
        <p:spPr bwMode="auto">
          <a:xfrm>
            <a:off x="4300538" y="59578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2" name="Oval 852"/>
          <p:cNvSpPr>
            <a:spLocks noChangeArrowheads="1"/>
          </p:cNvSpPr>
          <p:nvPr/>
        </p:nvSpPr>
        <p:spPr bwMode="auto">
          <a:xfrm>
            <a:off x="4300538" y="60309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3" name="Oval 870"/>
          <p:cNvSpPr>
            <a:spLocks noChangeArrowheads="1"/>
          </p:cNvSpPr>
          <p:nvPr/>
        </p:nvSpPr>
        <p:spPr bwMode="auto">
          <a:xfrm>
            <a:off x="4335464"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4" name="Oval 871"/>
          <p:cNvSpPr>
            <a:spLocks noChangeArrowheads="1"/>
          </p:cNvSpPr>
          <p:nvPr/>
        </p:nvSpPr>
        <p:spPr bwMode="auto">
          <a:xfrm>
            <a:off x="4335464"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5" name="Oval 872"/>
          <p:cNvSpPr>
            <a:spLocks noChangeArrowheads="1"/>
          </p:cNvSpPr>
          <p:nvPr/>
        </p:nvSpPr>
        <p:spPr bwMode="auto">
          <a:xfrm>
            <a:off x="4335464"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6" name="Oval 873"/>
          <p:cNvSpPr>
            <a:spLocks noChangeArrowheads="1"/>
          </p:cNvSpPr>
          <p:nvPr/>
        </p:nvSpPr>
        <p:spPr bwMode="auto">
          <a:xfrm>
            <a:off x="4335464"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7" name="Oval 874"/>
          <p:cNvSpPr>
            <a:spLocks noChangeArrowheads="1"/>
          </p:cNvSpPr>
          <p:nvPr/>
        </p:nvSpPr>
        <p:spPr bwMode="auto">
          <a:xfrm>
            <a:off x="4335464"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8" name="Oval 875"/>
          <p:cNvSpPr>
            <a:spLocks noChangeArrowheads="1"/>
          </p:cNvSpPr>
          <p:nvPr/>
        </p:nvSpPr>
        <p:spPr bwMode="auto">
          <a:xfrm>
            <a:off x="4335464"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49" name="Oval 876"/>
          <p:cNvSpPr>
            <a:spLocks noChangeArrowheads="1"/>
          </p:cNvSpPr>
          <p:nvPr/>
        </p:nvSpPr>
        <p:spPr bwMode="auto">
          <a:xfrm>
            <a:off x="4335464"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0" name="Oval 877"/>
          <p:cNvSpPr>
            <a:spLocks noChangeArrowheads="1"/>
          </p:cNvSpPr>
          <p:nvPr/>
        </p:nvSpPr>
        <p:spPr bwMode="auto">
          <a:xfrm>
            <a:off x="4335464"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1" name="Oval 878"/>
          <p:cNvSpPr>
            <a:spLocks noChangeArrowheads="1"/>
          </p:cNvSpPr>
          <p:nvPr/>
        </p:nvSpPr>
        <p:spPr bwMode="auto">
          <a:xfrm>
            <a:off x="4335464"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2" name="Oval 897"/>
          <p:cNvSpPr>
            <a:spLocks noChangeArrowheads="1"/>
          </p:cNvSpPr>
          <p:nvPr/>
        </p:nvSpPr>
        <p:spPr bwMode="auto">
          <a:xfrm>
            <a:off x="4371975" y="54610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3" name="Oval 898"/>
          <p:cNvSpPr>
            <a:spLocks noChangeArrowheads="1"/>
          </p:cNvSpPr>
          <p:nvPr/>
        </p:nvSpPr>
        <p:spPr bwMode="auto">
          <a:xfrm>
            <a:off x="4371975" y="55308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4" name="Oval 899"/>
          <p:cNvSpPr>
            <a:spLocks noChangeArrowheads="1"/>
          </p:cNvSpPr>
          <p:nvPr/>
        </p:nvSpPr>
        <p:spPr bwMode="auto">
          <a:xfrm>
            <a:off x="4371975" y="56022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5" name="Oval 900"/>
          <p:cNvSpPr>
            <a:spLocks noChangeArrowheads="1"/>
          </p:cNvSpPr>
          <p:nvPr/>
        </p:nvSpPr>
        <p:spPr bwMode="auto">
          <a:xfrm>
            <a:off x="4371975" y="56753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6" name="Oval 901"/>
          <p:cNvSpPr>
            <a:spLocks noChangeArrowheads="1"/>
          </p:cNvSpPr>
          <p:nvPr/>
        </p:nvSpPr>
        <p:spPr bwMode="auto">
          <a:xfrm>
            <a:off x="4371975" y="574198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7" name="Oval 902"/>
          <p:cNvSpPr>
            <a:spLocks noChangeArrowheads="1"/>
          </p:cNvSpPr>
          <p:nvPr/>
        </p:nvSpPr>
        <p:spPr bwMode="auto">
          <a:xfrm>
            <a:off x="4371975" y="58166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8" name="Oval 903"/>
          <p:cNvSpPr>
            <a:spLocks noChangeArrowheads="1"/>
          </p:cNvSpPr>
          <p:nvPr/>
        </p:nvSpPr>
        <p:spPr bwMode="auto">
          <a:xfrm>
            <a:off x="4371975" y="58864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59" name="Oval 904"/>
          <p:cNvSpPr>
            <a:spLocks noChangeArrowheads="1"/>
          </p:cNvSpPr>
          <p:nvPr/>
        </p:nvSpPr>
        <p:spPr bwMode="auto">
          <a:xfrm>
            <a:off x="4371975" y="59578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0" name="Oval 905"/>
          <p:cNvSpPr>
            <a:spLocks noChangeArrowheads="1"/>
          </p:cNvSpPr>
          <p:nvPr/>
        </p:nvSpPr>
        <p:spPr bwMode="auto">
          <a:xfrm>
            <a:off x="4371975" y="60309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1" name="Oval 923"/>
          <p:cNvSpPr>
            <a:spLocks noChangeArrowheads="1"/>
          </p:cNvSpPr>
          <p:nvPr/>
        </p:nvSpPr>
        <p:spPr bwMode="auto">
          <a:xfrm>
            <a:off x="4406901"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2" name="Oval 924"/>
          <p:cNvSpPr>
            <a:spLocks noChangeArrowheads="1"/>
          </p:cNvSpPr>
          <p:nvPr/>
        </p:nvSpPr>
        <p:spPr bwMode="auto">
          <a:xfrm>
            <a:off x="4406901"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3" name="Oval 925"/>
          <p:cNvSpPr>
            <a:spLocks noChangeArrowheads="1"/>
          </p:cNvSpPr>
          <p:nvPr/>
        </p:nvSpPr>
        <p:spPr bwMode="auto">
          <a:xfrm>
            <a:off x="4406901"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4" name="Oval 926"/>
          <p:cNvSpPr>
            <a:spLocks noChangeArrowheads="1"/>
          </p:cNvSpPr>
          <p:nvPr/>
        </p:nvSpPr>
        <p:spPr bwMode="auto">
          <a:xfrm>
            <a:off x="4406901"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5" name="Oval 927"/>
          <p:cNvSpPr>
            <a:spLocks noChangeArrowheads="1"/>
          </p:cNvSpPr>
          <p:nvPr/>
        </p:nvSpPr>
        <p:spPr bwMode="auto">
          <a:xfrm>
            <a:off x="4406901"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6" name="Oval 928"/>
          <p:cNvSpPr>
            <a:spLocks noChangeArrowheads="1"/>
          </p:cNvSpPr>
          <p:nvPr/>
        </p:nvSpPr>
        <p:spPr bwMode="auto">
          <a:xfrm>
            <a:off x="4406901"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7" name="Oval 929"/>
          <p:cNvSpPr>
            <a:spLocks noChangeArrowheads="1"/>
          </p:cNvSpPr>
          <p:nvPr/>
        </p:nvSpPr>
        <p:spPr bwMode="auto">
          <a:xfrm>
            <a:off x="4406901"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8" name="Oval 930"/>
          <p:cNvSpPr>
            <a:spLocks noChangeArrowheads="1"/>
          </p:cNvSpPr>
          <p:nvPr/>
        </p:nvSpPr>
        <p:spPr bwMode="auto">
          <a:xfrm>
            <a:off x="4406901"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69" name="Oval 931"/>
          <p:cNvSpPr>
            <a:spLocks noChangeArrowheads="1"/>
          </p:cNvSpPr>
          <p:nvPr/>
        </p:nvSpPr>
        <p:spPr bwMode="auto">
          <a:xfrm>
            <a:off x="4406901"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0" name="Oval 950"/>
          <p:cNvSpPr>
            <a:spLocks noChangeArrowheads="1"/>
          </p:cNvSpPr>
          <p:nvPr/>
        </p:nvSpPr>
        <p:spPr bwMode="auto">
          <a:xfrm>
            <a:off x="4443414" y="54610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1" name="Oval 951"/>
          <p:cNvSpPr>
            <a:spLocks noChangeArrowheads="1"/>
          </p:cNvSpPr>
          <p:nvPr/>
        </p:nvSpPr>
        <p:spPr bwMode="auto">
          <a:xfrm>
            <a:off x="4443414"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2" name="Oval 952"/>
          <p:cNvSpPr>
            <a:spLocks noChangeArrowheads="1"/>
          </p:cNvSpPr>
          <p:nvPr/>
        </p:nvSpPr>
        <p:spPr bwMode="auto">
          <a:xfrm>
            <a:off x="4443414"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3" name="Oval 953"/>
          <p:cNvSpPr>
            <a:spLocks noChangeArrowheads="1"/>
          </p:cNvSpPr>
          <p:nvPr/>
        </p:nvSpPr>
        <p:spPr bwMode="auto">
          <a:xfrm>
            <a:off x="4443414"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4" name="Oval 954"/>
          <p:cNvSpPr>
            <a:spLocks noChangeArrowheads="1"/>
          </p:cNvSpPr>
          <p:nvPr/>
        </p:nvSpPr>
        <p:spPr bwMode="auto">
          <a:xfrm>
            <a:off x="4443414"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5" name="Oval 955"/>
          <p:cNvSpPr>
            <a:spLocks noChangeArrowheads="1"/>
          </p:cNvSpPr>
          <p:nvPr/>
        </p:nvSpPr>
        <p:spPr bwMode="auto">
          <a:xfrm>
            <a:off x="4443414"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6" name="Oval 956"/>
          <p:cNvSpPr>
            <a:spLocks noChangeArrowheads="1"/>
          </p:cNvSpPr>
          <p:nvPr/>
        </p:nvSpPr>
        <p:spPr bwMode="auto">
          <a:xfrm>
            <a:off x="4443414"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7" name="Oval 957"/>
          <p:cNvSpPr>
            <a:spLocks noChangeArrowheads="1"/>
          </p:cNvSpPr>
          <p:nvPr/>
        </p:nvSpPr>
        <p:spPr bwMode="auto">
          <a:xfrm>
            <a:off x="4443414"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8" name="Oval 958"/>
          <p:cNvSpPr>
            <a:spLocks noChangeArrowheads="1"/>
          </p:cNvSpPr>
          <p:nvPr/>
        </p:nvSpPr>
        <p:spPr bwMode="auto">
          <a:xfrm>
            <a:off x="4443414"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79" name="Oval 976"/>
          <p:cNvSpPr>
            <a:spLocks noChangeArrowheads="1"/>
          </p:cNvSpPr>
          <p:nvPr/>
        </p:nvSpPr>
        <p:spPr bwMode="auto">
          <a:xfrm>
            <a:off x="4476751" y="54229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0" name="Oval 977"/>
          <p:cNvSpPr>
            <a:spLocks noChangeArrowheads="1"/>
          </p:cNvSpPr>
          <p:nvPr/>
        </p:nvSpPr>
        <p:spPr bwMode="auto">
          <a:xfrm>
            <a:off x="4476751" y="549433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1" name="Oval 978"/>
          <p:cNvSpPr>
            <a:spLocks noChangeArrowheads="1"/>
          </p:cNvSpPr>
          <p:nvPr/>
        </p:nvSpPr>
        <p:spPr bwMode="auto">
          <a:xfrm>
            <a:off x="4476751" y="55673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2" name="Oval 979"/>
          <p:cNvSpPr>
            <a:spLocks noChangeArrowheads="1"/>
          </p:cNvSpPr>
          <p:nvPr/>
        </p:nvSpPr>
        <p:spPr bwMode="auto">
          <a:xfrm>
            <a:off x="4476751" y="563880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3" name="Oval 980"/>
          <p:cNvSpPr>
            <a:spLocks noChangeArrowheads="1"/>
          </p:cNvSpPr>
          <p:nvPr/>
        </p:nvSpPr>
        <p:spPr bwMode="auto">
          <a:xfrm>
            <a:off x="4476751" y="571023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4" name="Oval 981"/>
          <p:cNvSpPr>
            <a:spLocks noChangeArrowheads="1"/>
          </p:cNvSpPr>
          <p:nvPr/>
        </p:nvSpPr>
        <p:spPr bwMode="auto">
          <a:xfrm>
            <a:off x="4476751" y="577850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5" name="Oval 982"/>
          <p:cNvSpPr>
            <a:spLocks noChangeArrowheads="1"/>
          </p:cNvSpPr>
          <p:nvPr/>
        </p:nvSpPr>
        <p:spPr bwMode="auto">
          <a:xfrm>
            <a:off x="4476751" y="58531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6" name="Oval 983"/>
          <p:cNvSpPr>
            <a:spLocks noChangeArrowheads="1"/>
          </p:cNvSpPr>
          <p:nvPr/>
        </p:nvSpPr>
        <p:spPr bwMode="auto">
          <a:xfrm>
            <a:off x="4476751" y="59229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7" name="Oval 984"/>
          <p:cNvSpPr>
            <a:spLocks noChangeArrowheads="1"/>
          </p:cNvSpPr>
          <p:nvPr/>
        </p:nvSpPr>
        <p:spPr bwMode="auto">
          <a:xfrm>
            <a:off x="4476751" y="59944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8" name="Oval 1004"/>
          <p:cNvSpPr>
            <a:spLocks noChangeArrowheads="1"/>
          </p:cNvSpPr>
          <p:nvPr/>
        </p:nvSpPr>
        <p:spPr bwMode="auto">
          <a:xfrm>
            <a:off x="4549775" y="54229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89" name="Oval 1005"/>
          <p:cNvSpPr>
            <a:spLocks noChangeArrowheads="1"/>
          </p:cNvSpPr>
          <p:nvPr/>
        </p:nvSpPr>
        <p:spPr bwMode="auto">
          <a:xfrm>
            <a:off x="4549775" y="54943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0" name="Oval 1006"/>
          <p:cNvSpPr>
            <a:spLocks noChangeArrowheads="1"/>
          </p:cNvSpPr>
          <p:nvPr/>
        </p:nvSpPr>
        <p:spPr bwMode="auto">
          <a:xfrm>
            <a:off x="4549775" y="55673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1" name="Oval 1007"/>
          <p:cNvSpPr>
            <a:spLocks noChangeArrowheads="1"/>
          </p:cNvSpPr>
          <p:nvPr/>
        </p:nvSpPr>
        <p:spPr bwMode="auto">
          <a:xfrm>
            <a:off x="4549775" y="56388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2" name="Oval 1008"/>
          <p:cNvSpPr>
            <a:spLocks noChangeArrowheads="1"/>
          </p:cNvSpPr>
          <p:nvPr/>
        </p:nvSpPr>
        <p:spPr bwMode="auto">
          <a:xfrm>
            <a:off x="4549775" y="571023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3" name="Oval 1009"/>
          <p:cNvSpPr>
            <a:spLocks noChangeArrowheads="1"/>
          </p:cNvSpPr>
          <p:nvPr/>
        </p:nvSpPr>
        <p:spPr bwMode="auto">
          <a:xfrm>
            <a:off x="4549775" y="57785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4" name="Oval 1010"/>
          <p:cNvSpPr>
            <a:spLocks noChangeArrowheads="1"/>
          </p:cNvSpPr>
          <p:nvPr/>
        </p:nvSpPr>
        <p:spPr bwMode="auto">
          <a:xfrm>
            <a:off x="4549775" y="58531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5" name="Oval 1011"/>
          <p:cNvSpPr>
            <a:spLocks noChangeArrowheads="1"/>
          </p:cNvSpPr>
          <p:nvPr/>
        </p:nvSpPr>
        <p:spPr bwMode="auto">
          <a:xfrm>
            <a:off x="4549775" y="59229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6" name="Oval 1012"/>
          <p:cNvSpPr>
            <a:spLocks noChangeArrowheads="1"/>
          </p:cNvSpPr>
          <p:nvPr/>
        </p:nvSpPr>
        <p:spPr bwMode="auto">
          <a:xfrm>
            <a:off x="4549775" y="59944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7" name="Oval 1031"/>
          <p:cNvSpPr>
            <a:spLocks noChangeArrowheads="1"/>
          </p:cNvSpPr>
          <p:nvPr/>
        </p:nvSpPr>
        <p:spPr bwMode="auto">
          <a:xfrm>
            <a:off x="4513264" y="54594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8" name="Oval 1032"/>
          <p:cNvSpPr>
            <a:spLocks noChangeArrowheads="1"/>
          </p:cNvSpPr>
          <p:nvPr/>
        </p:nvSpPr>
        <p:spPr bwMode="auto">
          <a:xfrm>
            <a:off x="4513264" y="55308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699" name="Oval 1033"/>
          <p:cNvSpPr>
            <a:spLocks noChangeArrowheads="1"/>
          </p:cNvSpPr>
          <p:nvPr/>
        </p:nvSpPr>
        <p:spPr bwMode="auto">
          <a:xfrm>
            <a:off x="4513264" y="56022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0" name="Oval 1034"/>
          <p:cNvSpPr>
            <a:spLocks noChangeArrowheads="1"/>
          </p:cNvSpPr>
          <p:nvPr/>
        </p:nvSpPr>
        <p:spPr bwMode="auto">
          <a:xfrm>
            <a:off x="4513264" y="56753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1" name="Oval 1035"/>
          <p:cNvSpPr>
            <a:spLocks noChangeArrowheads="1"/>
          </p:cNvSpPr>
          <p:nvPr/>
        </p:nvSpPr>
        <p:spPr bwMode="auto">
          <a:xfrm>
            <a:off x="4513264" y="574198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2" name="Oval 1036"/>
          <p:cNvSpPr>
            <a:spLocks noChangeArrowheads="1"/>
          </p:cNvSpPr>
          <p:nvPr/>
        </p:nvSpPr>
        <p:spPr bwMode="auto">
          <a:xfrm>
            <a:off x="4513264" y="58166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3" name="Oval 1037"/>
          <p:cNvSpPr>
            <a:spLocks noChangeArrowheads="1"/>
          </p:cNvSpPr>
          <p:nvPr/>
        </p:nvSpPr>
        <p:spPr bwMode="auto">
          <a:xfrm>
            <a:off x="4513264" y="58864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4" name="Oval 1038"/>
          <p:cNvSpPr>
            <a:spLocks noChangeArrowheads="1"/>
          </p:cNvSpPr>
          <p:nvPr/>
        </p:nvSpPr>
        <p:spPr bwMode="auto">
          <a:xfrm>
            <a:off x="4513264" y="59578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05" name="Oval 1039"/>
          <p:cNvSpPr>
            <a:spLocks noChangeArrowheads="1"/>
          </p:cNvSpPr>
          <p:nvPr/>
        </p:nvSpPr>
        <p:spPr bwMode="auto">
          <a:xfrm>
            <a:off x="4513264" y="60309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35" name="Freeform 1057"/>
          <p:cNvSpPr/>
          <p:nvPr/>
        </p:nvSpPr>
        <p:spPr bwMode="auto">
          <a:xfrm>
            <a:off x="3854451" y="4964113"/>
            <a:ext cx="842963" cy="438150"/>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7" name="Freeform 1059"/>
          <p:cNvSpPr/>
          <p:nvPr/>
        </p:nvSpPr>
        <p:spPr bwMode="auto">
          <a:xfrm>
            <a:off x="3660776" y="2986089"/>
            <a:ext cx="1230313" cy="2009775"/>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8" name="Freeform 1060"/>
          <p:cNvSpPr/>
          <p:nvPr/>
        </p:nvSpPr>
        <p:spPr bwMode="auto">
          <a:xfrm>
            <a:off x="3890964" y="1903414"/>
            <a:ext cx="769937" cy="352425"/>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709" name="Oval 1061"/>
          <p:cNvSpPr>
            <a:spLocks noChangeArrowheads="1"/>
          </p:cNvSpPr>
          <p:nvPr/>
        </p:nvSpPr>
        <p:spPr bwMode="auto">
          <a:xfrm>
            <a:off x="3803650" y="3024189"/>
            <a:ext cx="39688"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0" name="Oval 1062"/>
          <p:cNvSpPr>
            <a:spLocks noChangeArrowheads="1"/>
          </p:cNvSpPr>
          <p:nvPr/>
        </p:nvSpPr>
        <p:spPr bwMode="auto">
          <a:xfrm>
            <a:off x="3903664" y="3024189"/>
            <a:ext cx="39687"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1" name="Oval 1063"/>
          <p:cNvSpPr>
            <a:spLocks noChangeArrowheads="1"/>
          </p:cNvSpPr>
          <p:nvPr/>
        </p:nvSpPr>
        <p:spPr bwMode="auto">
          <a:xfrm>
            <a:off x="4006850"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2" name="Oval 1064"/>
          <p:cNvSpPr>
            <a:spLocks noChangeArrowheads="1"/>
          </p:cNvSpPr>
          <p:nvPr/>
        </p:nvSpPr>
        <p:spPr bwMode="auto">
          <a:xfrm>
            <a:off x="4106863"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3" name="Oval 1065"/>
          <p:cNvSpPr>
            <a:spLocks noChangeArrowheads="1"/>
          </p:cNvSpPr>
          <p:nvPr/>
        </p:nvSpPr>
        <p:spPr bwMode="auto">
          <a:xfrm>
            <a:off x="4206875"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4" name="Oval 1066"/>
          <p:cNvSpPr>
            <a:spLocks noChangeArrowheads="1"/>
          </p:cNvSpPr>
          <p:nvPr/>
        </p:nvSpPr>
        <p:spPr bwMode="auto">
          <a:xfrm>
            <a:off x="4306888"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5" name="Oval 1067"/>
          <p:cNvSpPr>
            <a:spLocks noChangeArrowheads="1"/>
          </p:cNvSpPr>
          <p:nvPr/>
        </p:nvSpPr>
        <p:spPr bwMode="auto">
          <a:xfrm>
            <a:off x="4406900" y="3024189"/>
            <a:ext cx="39688"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6" name="Oval 1068"/>
          <p:cNvSpPr>
            <a:spLocks noChangeArrowheads="1"/>
          </p:cNvSpPr>
          <p:nvPr/>
        </p:nvSpPr>
        <p:spPr bwMode="auto">
          <a:xfrm>
            <a:off x="4506914" y="3024189"/>
            <a:ext cx="41275"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7" name="Oval 1069"/>
          <p:cNvSpPr>
            <a:spLocks noChangeArrowheads="1"/>
          </p:cNvSpPr>
          <p:nvPr/>
        </p:nvSpPr>
        <p:spPr bwMode="auto">
          <a:xfrm>
            <a:off x="4610100"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8" name="Oval 1070"/>
          <p:cNvSpPr>
            <a:spLocks noChangeArrowheads="1"/>
          </p:cNvSpPr>
          <p:nvPr/>
        </p:nvSpPr>
        <p:spPr bwMode="auto">
          <a:xfrm>
            <a:off x="4710113"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19" name="Oval 1071"/>
          <p:cNvSpPr>
            <a:spLocks noChangeArrowheads="1"/>
          </p:cNvSpPr>
          <p:nvPr/>
        </p:nvSpPr>
        <p:spPr bwMode="auto">
          <a:xfrm>
            <a:off x="39481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0" name="Oval 1072"/>
          <p:cNvSpPr>
            <a:spLocks noChangeArrowheads="1"/>
          </p:cNvSpPr>
          <p:nvPr/>
        </p:nvSpPr>
        <p:spPr bwMode="auto">
          <a:xfrm>
            <a:off x="4037014" y="2178050"/>
            <a:ext cx="33337"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1" name="Oval 1073"/>
          <p:cNvSpPr>
            <a:spLocks noChangeArrowheads="1"/>
          </p:cNvSpPr>
          <p:nvPr/>
        </p:nvSpPr>
        <p:spPr bwMode="auto">
          <a:xfrm>
            <a:off x="41259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2" name="Oval 1074"/>
          <p:cNvSpPr>
            <a:spLocks noChangeArrowheads="1"/>
          </p:cNvSpPr>
          <p:nvPr/>
        </p:nvSpPr>
        <p:spPr bwMode="auto">
          <a:xfrm>
            <a:off x="42132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3" name="Oval 1075"/>
          <p:cNvSpPr>
            <a:spLocks noChangeArrowheads="1"/>
          </p:cNvSpPr>
          <p:nvPr/>
        </p:nvSpPr>
        <p:spPr bwMode="auto">
          <a:xfrm>
            <a:off x="43037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4" name="Oval 1076"/>
          <p:cNvSpPr>
            <a:spLocks noChangeArrowheads="1"/>
          </p:cNvSpPr>
          <p:nvPr/>
        </p:nvSpPr>
        <p:spPr bwMode="auto">
          <a:xfrm>
            <a:off x="43910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5" name="Oval 1077"/>
          <p:cNvSpPr>
            <a:spLocks noChangeArrowheads="1"/>
          </p:cNvSpPr>
          <p:nvPr/>
        </p:nvSpPr>
        <p:spPr bwMode="auto">
          <a:xfrm>
            <a:off x="4481514" y="2178050"/>
            <a:ext cx="33337"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26" name="Oval 1078"/>
          <p:cNvSpPr>
            <a:spLocks noChangeArrowheads="1"/>
          </p:cNvSpPr>
          <p:nvPr/>
        </p:nvSpPr>
        <p:spPr bwMode="auto">
          <a:xfrm>
            <a:off x="45688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57" name="Freeform 1079"/>
          <p:cNvSpPr/>
          <p:nvPr/>
        </p:nvSpPr>
        <p:spPr bwMode="auto">
          <a:xfrm>
            <a:off x="3257550" y="4044950"/>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8" name="Freeform 1080"/>
          <p:cNvSpPr/>
          <p:nvPr/>
        </p:nvSpPr>
        <p:spPr bwMode="auto">
          <a:xfrm>
            <a:off x="4722813" y="4044950"/>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9" name="Freeform 1081"/>
          <p:cNvSpPr/>
          <p:nvPr/>
        </p:nvSpPr>
        <p:spPr bwMode="auto">
          <a:xfrm>
            <a:off x="4238625" y="4044950"/>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730" name="Oval 1082"/>
          <p:cNvSpPr>
            <a:spLocks noChangeArrowheads="1"/>
          </p:cNvSpPr>
          <p:nvPr/>
        </p:nvSpPr>
        <p:spPr bwMode="auto">
          <a:xfrm>
            <a:off x="4067176" y="2347914"/>
            <a:ext cx="417513" cy="55403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1" name="Oval 1083"/>
          <p:cNvSpPr>
            <a:spLocks noChangeArrowheads="1"/>
          </p:cNvSpPr>
          <p:nvPr/>
        </p:nvSpPr>
        <p:spPr bwMode="auto">
          <a:xfrm>
            <a:off x="4111625" y="2406650"/>
            <a:ext cx="330200" cy="438150"/>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2" name="Rectangle 1084"/>
          <p:cNvSpPr>
            <a:spLocks noChangeArrowheads="1"/>
          </p:cNvSpPr>
          <p:nvPr/>
        </p:nvSpPr>
        <p:spPr bwMode="auto">
          <a:xfrm>
            <a:off x="4183063" y="2416176"/>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28600" defTabSz="51308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685800" indent="-228600" defTabSz="51308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973455" indent="-287655" defTabSz="51308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defTabSz="51308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CFCFC"/>
                </a:solidFill>
                <a:latin typeface="张海山锐谐体"/>
                <a:ea typeface="张海山锐谐体"/>
                <a:cs typeface="张海山锐谐体"/>
              </a:rPr>
              <a:t>W</a:t>
            </a:r>
            <a:endParaRPr lang="zh-CN" altLang="zh-CN" sz="1000">
              <a:solidFill>
                <a:srgbClr val="000000"/>
              </a:solidFill>
              <a:latin typeface="Arial" panose="020B0604020202020204" pitchFamily="34" charset="0"/>
              <a:ea typeface="张海山锐谐体"/>
              <a:cs typeface="张海山锐谐体"/>
            </a:endParaRPr>
          </a:p>
        </p:txBody>
      </p:sp>
      <p:sp>
        <p:nvSpPr>
          <p:cNvPr id="2146" name="Freeform 1168"/>
          <p:cNvSpPr/>
          <p:nvPr/>
        </p:nvSpPr>
        <p:spPr bwMode="auto">
          <a:xfrm>
            <a:off x="4535488" y="1897064"/>
            <a:ext cx="88900" cy="238125"/>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65734" name="Oval 604"/>
          <p:cNvSpPr>
            <a:spLocks noChangeArrowheads="1"/>
          </p:cNvSpPr>
          <p:nvPr/>
        </p:nvSpPr>
        <p:spPr bwMode="auto">
          <a:xfrm>
            <a:off x="3981451"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5" name="Oval 605"/>
          <p:cNvSpPr>
            <a:spLocks noChangeArrowheads="1"/>
          </p:cNvSpPr>
          <p:nvPr/>
        </p:nvSpPr>
        <p:spPr bwMode="auto">
          <a:xfrm>
            <a:off x="3981451"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6" name="Oval 606"/>
          <p:cNvSpPr>
            <a:spLocks noChangeArrowheads="1"/>
          </p:cNvSpPr>
          <p:nvPr/>
        </p:nvSpPr>
        <p:spPr bwMode="auto">
          <a:xfrm>
            <a:off x="3981451"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7" name="Oval 607"/>
          <p:cNvSpPr>
            <a:spLocks noChangeArrowheads="1"/>
          </p:cNvSpPr>
          <p:nvPr/>
        </p:nvSpPr>
        <p:spPr bwMode="auto">
          <a:xfrm>
            <a:off x="3981451"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8" name="Oval 608"/>
          <p:cNvSpPr>
            <a:spLocks noChangeArrowheads="1"/>
          </p:cNvSpPr>
          <p:nvPr/>
        </p:nvSpPr>
        <p:spPr bwMode="auto">
          <a:xfrm>
            <a:off x="3981451"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39" name="Oval 609"/>
          <p:cNvSpPr>
            <a:spLocks noChangeArrowheads="1"/>
          </p:cNvSpPr>
          <p:nvPr/>
        </p:nvSpPr>
        <p:spPr bwMode="auto">
          <a:xfrm>
            <a:off x="3981451"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0" name="Oval 610"/>
          <p:cNvSpPr>
            <a:spLocks noChangeArrowheads="1"/>
          </p:cNvSpPr>
          <p:nvPr/>
        </p:nvSpPr>
        <p:spPr bwMode="auto">
          <a:xfrm>
            <a:off x="3981451"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1" name="Oval 611"/>
          <p:cNvSpPr>
            <a:spLocks noChangeArrowheads="1"/>
          </p:cNvSpPr>
          <p:nvPr/>
        </p:nvSpPr>
        <p:spPr bwMode="auto">
          <a:xfrm>
            <a:off x="3981451"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2" name="Oval 612"/>
          <p:cNvSpPr>
            <a:spLocks noChangeArrowheads="1"/>
          </p:cNvSpPr>
          <p:nvPr/>
        </p:nvSpPr>
        <p:spPr bwMode="auto">
          <a:xfrm>
            <a:off x="3981451"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3" name="Oval 631"/>
          <p:cNvSpPr>
            <a:spLocks noChangeArrowheads="1"/>
          </p:cNvSpPr>
          <p:nvPr/>
        </p:nvSpPr>
        <p:spPr bwMode="auto">
          <a:xfrm>
            <a:off x="4017964"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4" name="Oval 632"/>
          <p:cNvSpPr>
            <a:spLocks noChangeArrowheads="1"/>
          </p:cNvSpPr>
          <p:nvPr/>
        </p:nvSpPr>
        <p:spPr bwMode="auto">
          <a:xfrm>
            <a:off x="4017964"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5" name="Oval 633"/>
          <p:cNvSpPr>
            <a:spLocks noChangeArrowheads="1"/>
          </p:cNvSpPr>
          <p:nvPr/>
        </p:nvSpPr>
        <p:spPr bwMode="auto">
          <a:xfrm>
            <a:off x="4017964"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6" name="Oval 634"/>
          <p:cNvSpPr>
            <a:spLocks noChangeArrowheads="1"/>
          </p:cNvSpPr>
          <p:nvPr/>
        </p:nvSpPr>
        <p:spPr bwMode="auto">
          <a:xfrm>
            <a:off x="4017964"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7" name="Oval 635"/>
          <p:cNvSpPr>
            <a:spLocks noChangeArrowheads="1"/>
          </p:cNvSpPr>
          <p:nvPr/>
        </p:nvSpPr>
        <p:spPr bwMode="auto">
          <a:xfrm>
            <a:off x="4017964"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8" name="Oval 636"/>
          <p:cNvSpPr>
            <a:spLocks noChangeArrowheads="1"/>
          </p:cNvSpPr>
          <p:nvPr/>
        </p:nvSpPr>
        <p:spPr bwMode="auto">
          <a:xfrm>
            <a:off x="4017964"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49" name="Oval 637"/>
          <p:cNvSpPr>
            <a:spLocks noChangeArrowheads="1"/>
          </p:cNvSpPr>
          <p:nvPr/>
        </p:nvSpPr>
        <p:spPr bwMode="auto">
          <a:xfrm>
            <a:off x="4017964"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0" name="Oval 638"/>
          <p:cNvSpPr>
            <a:spLocks noChangeArrowheads="1"/>
          </p:cNvSpPr>
          <p:nvPr/>
        </p:nvSpPr>
        <p:spPr bwMode="auto">
          <a:xfrm>
            <a:off x="4017964"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1" name="Oval 639"/>
          <p:cNvSpPr>
            <a:spLocks noChangeArrowheads="1"/>
          </p:cNvSpPr>
          <p:nvPr/>
        </p:nvSpPr>
        <p:spPr bwMode="auto">
          <a:xfrm>
            <a:off x="4017964"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2" name="Oval 657"/>
          <p:cNvSpPr>
            <a:spLocks noChangeArrowheads="1"/>
          </p:cNvSpPr>
          <p:nvPr/>
        </p:nvSpPr>
        <p:spPr bwMode="auto">
          <a:xfrm>
            <a:off x="4052889"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3" name="Oval 658"/>
          <p:cNvSpPr>
            <a:spLocks noChangeArrowheads="1"/>
          </p:cNvSpPr>
          <p:nvPr/>
        </p:nvSpPr>
        <p:spPr bwMode="auto">
          <a:xfrm>
            <a:off x="4052889"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4" name="Oval 659"/>
          <p:cNvSpPr>
            <a:spLocks noChangeArrowheads="1"/>
          </p:cNvSpPr>
          <p:nvPr/>
        </p:nvSpPr>
        <p:spPr bwMode="auto">
          <a:xfrm>
            <a:off x="4052889"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5" name="Oval 660"/>
          <p:cNvSpPr>
            <a:spLocks noChangeArrowheads="1"/>
          </p:cNvSpPr>
          <p:nvPr/>
        </p:nvSpPr>
        <p:spPr bwMode="auto">
          <a:xfrm>
            <a:off x="4052889"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6" name="Oval 661"/>
          <p:cNvSpPr>
            <a:spLocks noChangeArrowheads="1"/>
          </p:cNvSpPr>
          <p:nvPr/>
        </p:nvSpPr>
        <p:spPr bwMode="auto">
          <a:xfrm>
            <a:off x="4052889"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7" name="Oval 662"/>
          <p:cNvSpPr>
            <a:spLocks noChangeArrowheads="1"/>
          </p:cNvSpPr>
          <p:nvPr/>
        </p:nvSpPr>
        <p:spPr bwMode="auto">
          <a:xfrm>
            <a:off x="4052889"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8" name="Oval 663"/>
          <p:cNvSpPr>
            <a:spLocks noChangeArrowheads="1"/>
          </p:cNvSpPr>
          <p:nvPr/>
        </p:nvSpPr>
        <p:spPr bwMode="auto">
          <a:xfrm>
            <a:off x="4052889"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59" name="Oval 664"/>
          <p:cNvSpPr>
            <a:spLocks noChangeArrowheads="1"/>
          </p:cNvSpPr>
          <p:nvPr/>
        </p:nvSpPr>
        <p:spPr bwMode="auto">
          <a:xfrm>
            <a:off x="4052889"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0" name="Oval 665"/>
          <p:cNvSpPr>
            <a:spLocks noChangeArrowheads="1"/>
          </p:cNvSpPr>
          <p:nvPr/>
        </p:nvSpPr>
        <p:spPr bwMode="auto">
          <a:xfrm>
            <a:off x="4052889"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1" name="Oval 684"/>
          <p:cNvSpPr>
            <a:spLocks noChangeArrowheads="1"/>
          </p:cNvSpPr>
          <p:nvPr/>
        </p:nvSpPr>
        <p:spPr bwMode="auto">
          <a:xfrm>
            <a:off x="4087814" y="61023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2" name="Oval 685"/>
          <p:cNvSpPr>
            <a:spLocks noChangeArrowheads="1"/>
          </p:cNvSpPr>
          <p:nvPr/>
        </p:nvSpPr>
        <p:spPr bwMode="auto">
          <a:xfrm>
            <a:off x="4087814" y="61722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3" name="Oval 686"/>
          <p:cNvSpPr>
            <a:spLocks noChangeArrowheads="1"/>
          </p:cNvSpPr>
          <p:nvPr/>
        </p:nvSpPr>
        <p:spPr bwMode="auto">
          <a:xfrm>
            <a:off x="4087814" y="62436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4" name="Oval 687"/>
          <p:cNvSpPr>
            <a:spLocks noChangeArrowheads="1"/>
          </p:cNvSpPr>
          <p:nvPr/>
        </p:nvSpPr>
        <p:spPr bwMode="auto">
          <a:xfrm>
            <a:off x="4087814" y="63166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5" name="Oval 688"/>
          <p:cNvSpPr>
            <a:spLocks noChangeArrowheads="1"/>
          </p:cNvSpPr>
          <p:nvPr/>
        </p:nvSpPr>
        <p:spPr bwMode="auto">
          <a:xfrm>
            <a:off x="4087814" y="638333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6" name="Oval 689"/>
          <p:cNvSpPr>
            <a:spLocks noChangeArrowheads="1"/>
          </p:cNvSpPr>
          <p:nvPr/>
        </p:nvSpPr>
        <p:spPr bwMode="auto">
          <a:xfrm>
            <a:off x="4087814" y="64579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7" name="Oval 690"/>
          <p:cNvSpPr>
            <a:spLocks noChangeArrowheads="1"/>
          </p:cNvSpPr>
          <p:nvPr/>
        </p:nvSpPr>
        <p:spPr bwMode="auto">
          <a:xfrm>
            <a:off x="4087814" y="65278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8" name="Oval 691"/>
          <p:cNvSpPr>
            <a:spLocks noChangeArrowheads="1"/>
          </p:cNvSpPr>
          <p:nvPr/>
        </p:nvSpPr>
        <p:spPr bwMode="auto">
          <a:xfrm>
            <a:off x="4087814" y="65992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69" name="Oval 692"/>
          <p:cNvSpPr>
            <a:spLocks noChangeArrowheads="1"/>
          </p:cNvSpPr>
          <p:nvPr/>
        </p:nvSpPr>
        <p:spPr bwMode="auto">
          <a:xfrm>
            <a:off x="4087814" y="66722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0" name="Oval 710"/>
          <p:cNvSpPr>
            <a:spLocks noChangeArrowheads="1"/>
          </p:cNvSpPr>
          <p:nvPr/>
        </p:nvSpPr>
        <p:spPr bwMode="auto">
          <a:xfrm>
            <a:off x="4122738" y="60642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1" name="Oval 711"/>
          <p:cNvSpPr>
            <a:spLocks noChangeArrowheads="1"/>
          </p:cNvSpPr>
          <p:nvPr/>
        </p:nvSpPr>
        <p:spPr bwMode="auto">
          <a:xfrm>
            <a:off x="4122738" y="61356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2" name="Oval 712"/>
          <p:cNvSpPr>
            <a:spLocks noChangeArrowheads="1"/>
          </p:cNvSpPr>
          <p:nvPr/>
        </p:nvSpPr>
        <p:spPr bwMode="auto">
          <a:xfrm>
            <a:off x="4122738" y="62087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3" name="Oval 713"/>
          <p:cNvSpPr>
            <a:spLocks noChangeArrowheads="1"/>
          </p:cNvSpPr>
          <p:nvPr/>
        </p:nvSpPr>
        <p:spPr bwMode="auto">
          <a:xfrm>
            <a:off x="4122738" y="628015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4" name="Oval 714"/>
          <p:cNvSpPr>
            <a:spLocks noChangeArrowheads="1"/>
          </p:cNvSpPr>
          <p:nvPr/>
        </p:nvSpPr>
        <p:spPr bwMode="auto">
          <a:xfrm>
            <a:off x="4122738" y="635158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5" name="Oval 715"/>
          <p:cNvSpPr>
            <a:spLocks noChangeArrowheads="1"/>
          </p:cNvSpPr>
          <p:nvPr/>
        </p:nvSpPr>
        <p:spPr bwMode="auto">
          <a:xfrm>
            <a:off x="4122738" y="641985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6" name="Oval 716"/>
          <p:cNvSpPr>
            <a:spLocks noChangeArrowheads="1"/>
          </p:cNvSpPr>
          <p:nvPr/>
        </p:nvSpPr>
        <p:spPr bwMode="auto">
          <a:xfrm>
            <a:off x="4122738" y="64944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7" name="Oval 717"/>
          <p:cNvSpPr>
            <a:spLocks noChangeArrowheads="1"/>
          </p:cNvSpPr>
          <p:nvPr/>
        </p:nvSpPr>
        <p:spPr bwMode="auto">
          <a:xfrm>
            <a:off x="4122738" y="65643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8" name="Oval 718"/>
          <p:cNvSpPr>
            <a:spLocks noChangeArrowheads="1"/>
          </p:cNvSpPr>
          <p:nvPr/>
        </p:nvSpPr>
        <p:spPr bwMode="auto">
          <a:xfrm>
            <a:off x="4122738" y="66357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79" name="Oval 737"/>
          <p:cNvSpPr>
            <a:spLocks noChangeArrowheads="1"/>
          </p:cNvSpPr>
          <p:nvPr/>
        </p:nvSpPr>
        <p:spPr bwMode="auto">
          <a:xfrm>
            <a:off x="4159250" y="61023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0" name="Oval 738"/>
          <p:cNvSpPr>
            <a:spLocks noChangeArrowheads="1"/>
          </p:cNvSpPr>
          <p:nvPr/>
        </p:nvSpPr>
        <p:spPr bwMode="auto">
          <a:xfrm>
            <a:off x="4159250" y="61722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1" name="Oval 739"/>
          <p:cNvSpPr>
            <a:spLocks noChangeArrowheads="1"/>
          </p:cNvSpPr>
          <p:nvPr/>
        </p:nvSpPr>
        <p:spPr bwMode="auto">
          <a:xfrm>
            <a:off x="4159250" y="62436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2" name="Oval 740"/>
          <p:cNvSpPr>
            <a:spLocks noChangeArrowheads="1"/>
          </p:cNvSpPr>
          <p:nvPr/>
        </p:nvSpPr>
        <p:spPr bwMode="auto">
          <a:xfrm>
            <a:off x="4159250" y="63166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3" name="Oval 741"/>
          <p:cNvSpPr>
            <a:spLocks noChangeArrowheads="1"/>
          </p:cNvSpPr>
          <p:nvPr/>
        </p:nvSpPr>
        <p:spPr bwMode="auto">
          <a:xfrm>
            <a:off x="4159250" y="638333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4" name="Oval 742"/>
          <p:cNvSpPr>
            <a:spLocks noChangeArrowheads="1"/>
          </p:cNvSpPr>
          <p:nvPr/>
        </p:nvSpPr>
        <p:spPr bwMode="auto">
          <a:xfrm>
            <a:off x="4159250" y="64579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5" name="Oval 743"/>
          <p:cNvSpPr>
            <a:spLocks noChangeArrowheads="1"/>
          </p:cNvSpPr>
          <p:nvPr/>
        </p:nvSpPr>
        <p:spPr bwMode="auto">
          <a:xfrm>
            <a:off x="4159250" y="65278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6" name="Oval 744"/>
          <p:cNvSpPr>
            <a:spLocks noChangeArrowheads="1"/>
          </p:cNvSpPr>
          <p:nvPr/>
        </p:nvSpPr>
        <p:spPr bwMode="auto">
          <a:xfrm>
            <a:off x="4159250" y="65992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7" name="Oval 745"/>
          <p:cNvSpPr>
            <a:spLocks noChangeArrowheads="1"/>
          </p:cNvSpPr>
          <p:nvPr/>
        </p:nvSpPr>
        <p:spPr bwMode="auto">
          <a:xfrm>
            <a:off x="4159250" y="66722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8" name="Oval 763"/>
          <p:cNvSpPr>
            <a:spLocks noChangeArrowheads="1"/>
          </p:cNvSpPr>
          <p:nvPr/>
        </p:nvSpPr>
        <p:spPr bwMode="auto">
          <a:xfrm>
            <a:off x="4194176"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89" name="Oval 764"/>
          <p:cNvSpPr>
            <a:spLocks noChangeArrowheads="1"/>
          </p:cNvSpPr>
          <p:nvPr/>
        </p:nvSpPr>
        <p:spPr bwMode="auto">
          <a:xfrm>
            <a:off x="4194176"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0" name="Oval 765"/>
          <p:cNvSpPr>
            <a:spLocks noChangeArrowheads="1"/>
          </p:cNvSpPr>
          <p:nvPr/>
        </p:nvSpPr>
        <p:spPr bwMode="auto">
          <a:xfrm>
            <a:off x="4194176"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1" name="Oval 766"/>
          <p:cNvSpPr>
            <a:spLocks noChangeArrowheads="1"/>
          </p:cNvSpPr>
          <p:nvPr/>
        </p:nvSpPr>
        <p:spPr bwMode="auto">
          <a:xfrm>
            <a:off x="4194176"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2" name="Oval 767"/>
          <p:cNvSpPr>
            <a:spLocks noChangeArrowheads="1"/>
          </p:cNvSpPr>
          <p:nvPr/>
        </p:nvSpPr>
        <p:spPr bwMode="auto">
          <a:xfrm>
            <a:off x="4194176"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3" name="Oval 768"/>
          <p:cNvSpPr>
            <a:spLocks noChangeArrowheads="1"/>
          </p:cNvSpPr>
          <p:nvPr/>
        </p:nvSpPr>
        <p:spPr bwMode="auto">
          <a:xfrm>
            <a:off x="4194176"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4" name="Oval 769"/>
          <p:cNvSpPr>
            <a:spLocks noChangeArrowheads="1"/>
          </p:cNvSpPr>
          <p:nvPr/>
        </p:nvSpPr>
        <p:spPr bwMode="auto">
          <a:xfrm>
            <a:off x="4194176"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5" name="Oval 770"/>
          <p:cNvSpPr>
            <a:spLocks noChangeArrowheads="1"/>
          </p:cNvSpPr>
          <p:nvPr/>
        </p:nvSpPr>
        <p:spPr bwMode="auto">
          <a:xfrm>
            <a:off x="4194176"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6" name="Oval 771"/>
          <p:cNvSpPr>
            <a:spLocks noChangeArrowheads="1"/>
          </p:cNvSpPr>
          <p:nvPr/>
        </p:nvSpPr>
        <p:spPr bwMode="auto">
          <a:xfrm>
            <a:off x="4194176"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7" name="Oval 791"/>
          <p:cNvSpPr>
            <a:spLocks noChangeArrowheads="1"/>
          </p:cNvSpPr>
          <p:nvPr/>
        </p:nvSpPr>
        <p:spPr bwMode="auto">
          <a:xfrm>
            <a:off x="4230689"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8" name="Oval 792"/>
          <p:cNvSpPr>
            <a:spLocks noChangeArrowheads="1"/>
          </p:cNvSpPr>
          <p:nvPr/>
        </p:nvSpPr>
        <p:spPr bwMode="auto">
          <a:xfrm>
            <a:off x="4230689"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799" name="Oval 793"/>
          <p:cNvSpPr>
            <a:spLocks noChangeArrowheads="1"/>
          </p:cNvSpPr>
          <p:nvPr/>
        </p:nvSpPr>
        <p:spPr bwMode="auto">
          <a:xfrm>
            <a:off x="4230689"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0" name="Oval 794"/>
          <p:cNvSpPr>
            <a:spLocks noChangeArrowheads="1"/>
          </p:cNvSpPr>
          <p:nvPr/>
        </p:nvSpPr>
        <p:spPr bwMode="auto">
          <a:xfrm>
            <a:off x="4230689"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1" name="Oval 795"/>
          <p:cNvSpPr>
            <a:spLocks noChangeArrowheads="1"/>
          </p:cNvSpPr>
          <p:nvPr/>
        </p:nvSpPr>
        <p:spPr bwMode="auto">
          <a:xfrm>
            <a:off x="4230689"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2" name="Oval 796"/>
          <p:cNvSpPr>
            <a:spLocks noChangeArrowheads="1"/>
          </p:cNvSpPr>
          <p:nvPr/>
        </p:nvSpPr>
        <p:spPr bwMode="auto">
          <a:xfrm>
            <a:off x="4230689"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3" name="Oval 797"/>
          <p:cNvSpPr>
            <a:spLocks noChangeArrowheads="1"/>
          </p:cNvSpPr>
          <p:nvPr/>
        </p:nvSpPr>
        <p:spPr bwMode="auto">
          <a:xfrm>
            <a:off x="4230689"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4" name="Oval 798"/>
          <p:cNvSpPr>
            <a:spLocks noChangeArrowheads="1"/>
          </p:cNvSpPr>
          <p:nvPr/>
        </p:nvSpPr>
        <p:spPr bwMode="auto">
          <a:xfrm>
            <a:off x="4230689"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5" name="Oval 799"/>
          <p:cNvSpPr>
            <a:spLocks noChangeArrowheads="1"/>
          </p:cNvSpPr>
          <p:nvPr/>
        </p:nvSpPr>
        <p:spPr bwMode="auto">
          <a:xfrm>
            <a:off x="4230689"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6" name="Oval 817"/>
          <p:cNvSpPr>
            <a:spLocks noChangeArrowheads="1"/>
          </p:cNvSpPr>
          <p:nvPr/>
        </p:nvSpPr>
        <p:spPr bwMode="auto">
          <a:xfrm>
            <a:off x="4264026" y="60642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7" name="Oval 818"/>
          <p:cNvSpPr>
            <a:spLocks noChangeArrowheads="1"/>
          </p:cNvSpPr>
          <p:nvPr/>
        </p:nvSpPr>
        <p:spPr bwMode="auto">
          <a:xfrm>
            <a:off x="4264026" y="613568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8" name="Oval 819"/>
          <p:cNvSpPr>
            <a:spLocks noChangeArrowheads="1"/>
          </p:cNvSpPr>
          <p:nvPr/>
        </p:nvSpPr>
        <p:spPr bwMode="auto">
          <a:xfrm>
            <a:off x="4264026" y="62087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09" name="Oval 820"/>
          <p:cNvSpPr>
            <a:spLocks noChangeArrowheads="1"/>
          </p:cNvSpPr>
          <p:nvPr/>
        </p:nvSpPr>
        <p:spPr bwMode="auto">
          <a:xfrm>
            <a:off x="4264026" y="628015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0" name="Oval 821"/>
          <p:cNvSpPr>
            <a:spLocks noChangeArrowheads="1"/>
          </p:cNvSpPr>
          <p:nvPr/>
        </p:nvSpPr>
        <p:spPr bwMode="auto">
          <a:xfrm>
            <a:off x="4264026" y="63515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1" name="Oval 822"/>
          <p:cNvSpPr>
            <a:spLocks noChangeArrowheads="1"/>
          </p:cNvSpPr>
          <p:nvPr/>
        </p:nvSpPr>
        <p:spPr bwMode="auto">
          <a:xfrm>
            <a:off x="4264026" y="641985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2" name="Oval 823"/>
          <p:cNvSpPr>
            <a:spLocks noChangeArrowheads="1"/>
          </p:cNvSpPr>
          <p:nvPr/>
        </p:nvSpPr>
        <p:spPr bwMode="auto">
          <a:xfrm>
            <a:off x="4264026" y="64944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3" name="Oval 824"/>
          <p:cNvSpPr>
            <a:spLocks noChangeArrowheads="1"/>
          </p:cNvSpPr>
          <p:nvPr/>
        </p:nvSpPr>
        <p:spPr bwMode="auto">
          <a:xfrm>
            <a:off x="4264026" y="65643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4" name="Oval 825"/>
          <p:cNvSpPr>
            <a:spLocks noChangeArrowheads="1"/>
          </p:cNvSpPr>
          <p:nvPr/>
        </p:nvSpPr>
        <p:spPr bwMode="auto">
          <a:xfrm>
            <a:off x="4264026" y="66357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5" name="Oval 844"/>
          <p:cNvSpPr>
            <a:spLocks noChangeArrowheads="1"/>
          </p:cNvSpPr>
          <p:nvPr/>
        </p:nvSpPr>
        <p:spPr bwMode="auto">
          <a:xfrm>
            <a:off x="4300538" y="610235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6" name="Oval 845"/>
          <p:cNvSpPr>
            <a:spLocks noChangeArrowheads="1"/>
          </p:cNvSpPr>
          <p:nvPr/>
        </p:nvSpPr>
        <p:spPr bwMode="auto">
          <a:xfrm>
            <a:off x="4300538" y="61722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7" name="Oval 846"/>
          <p:cNvSpPr>
            <a:spLocks noChangeArrowheads="1"/>
          </p:cNvSpPr>
          <p:nvPr/>
        </p:nvSpPr>
        <p:spPr bwMode="auto">
          <a:xfrm>
            <a:off x="4300538" y="62436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8" name="Oval 847"/>
          <p:cNvSpPr>
            <a:spLocks noChangeArrowheads="1"/>
          </p:cNvSpPr>
          <p:nvPr/>
        </p:nvSpPr>
        <p:spPr bwMode="auto">
          <a:xfrm>
            <a:off x="4300538" y="631666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19" name="Oval 848"/>
          <p:cNvSpPr>
            <a:spLocks noChangeArrowheads="1"/>
          </p:cNvSpPr>
          <p:nvPr/>
        </p:nvSpPr>
        <p:spPr bwMode="auto">
          <a:xfrm>
            <a:off x="4300538" y="6383338"/>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0" name="Oval 849"/>
          <p:cNvSpPr>
            <a:spLocks noChangeArrowheads="1"/>
          </p:cNvSpPr>
          <p:nvPr/>
        </p:nvSpPr>
        <p:spPr bwMode="auto">
          <a:xfrm>
            <a:off x="4300538" y="64579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1" name="Oval 850"/>
          <p:cNvSpPr>
            <a:spLocks noChangeArrowheads="1"/>
          </p:cNvSpPr>
          <p:nvPr/>
        </p:nvSpPr>
        <p:spPr bwMode="auto">
          <a:xfrm>
            <a:off x="4300538" y="652780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2" name="Oval 851"/>
          <p:cNvSpPr>
            <a:spLocks noChangeArrowheads="1"/>
          </p:cNvSpPr>
          <p:nvPr/>
        </p:nvSpPr>
        <p:spPr bwMode="auto">
          <a:xfrm>
            <a:off x="4300538" y="65992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3" name="Oval 852"/>
          <p:cNvSpPr>
            <a:spLocks noChangeArrowheads="1"/>
          </p:cNvSpPr>
          <p:nvPr/>
        </p:nvSpPr>
        <p:spPr bwMode="auto">
          <a:xfrm>
            <a:off x="4300538" y="667226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4" name="Oval 870"/>
          <p:cNvSpPr>
            <a:spLocks noChangeArrowheads="1"/>
          </p:cNvSpPr>
          <p:nvPr/>
        </p:nvSpPr>
        <p:spPr bwMode="auto">
          <a:xfrm>
            <a:off x="4335464"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5" name="Oval 871"/>
          <p:cNvSpPr>
            <a:spLocks noChangeArrowheads="1"/>
          </p:cNvSpPr>
          <p:nvPr/>
        </p:nvSpPr>
        <p:spPr bwMode="auto">
          <a:xfrm>
            <a:off x="4335464"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6" name="Oval 872"/>
          <p:cNvSpPr>
            <a:spLocks noChangeArrowheads="1"/>
          </p:cNvSpPr>
          <p:nvPr/>
        </p:nvSpPr>
        <p:spPr bwMode="auto">
          <a:xfrm>
            <a:off x="4335464"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7" name="Oval 873"/>
          <p:cNvSpPr>
            <a:spLocks noChangeArrowheads="1"/>
          </p:cNvSpPr>
          <p:nvPr/>
        </p:nvSpPr>
        <p:spPr bwMode="auto">
          <a:xfrm>
            <a:off x="4335464"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8" name="Oval 874"/>
          <p:cNvSpPr>
            <a:spLocks noChangeArrowheads="1"/>
          </p:cNvSpPr>
          <p:nvPr/>
        </p:nvSpPr>
        <p:spPr bwMode="auto">
          <a:xfrm>
            <a:off x="4335464"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29" name="Oval 875"/>
          <p:cNvSpPr>
            <a:spLocks noChangeArrowheads="1"/>
          </p:cNvSpPr>
          <p:nvPr/>
        </p:nvSpPr>
        <p:spPr bwMode="auto">
          <a:xfrm>
            <a:off x="4335464"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0" name="Oval 876"/>
          <p:cNvSpPr>
            <a:spLocks noChangeArrowheads="1"/>
          </p:cNvSpPr>
          <p:nvPr/>
        </p:nvSpPr>
        <p:spPr bwMode="auto">
          <a:xfrm>
            <a:off x="4335464"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1" name="Oval 877"/>
          <p:cNvSpPr>
            <a:spLocks noChangeArrowheads="1"/>
          </p:cNvSpPr>
          <p:nvPr/>
        </p:nvSpPr>
        <p:spPr bwMode="auto">
          <a:xfrm>
            <a:off x="4335464"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2" name="Oval 878"/>
          <p:cNvSpPr>
            <a:spLocks noChangeArrowheads="1"/>
          </p:cNvSpPr>
          <p:nvPr/>
        </p:nvSpPr>
        <p:spPr bwMode="auto">
          <a:xfrm>
            <a:off x="4335464"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3" name="Oval 897"/>
          <p:cNvSpPr>
            <a:spLocks noChangeArrowheads="1"/>
          </p:cNvSpPr>
          <p:nvPr/>
        </p:nvSpPr>
        <p:spPr bwMode="auto">
          <a:xfrm>
            <a:off x="4371975" y="61023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4" name="Oval 898"/>
          <p:cNvSpPr>
            <a:spLocks noChangeArrowheads="1"/>
          </p:cNvSpPr>
          <p:nvPr/>
        </p:nvSpPr>
        <p:spPr bwMode="auto">
          <a:xfrm>
            <a:off x="4371975" y="61722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5" name="Oval 899"/>
          <p:cNvSpPr>
            <a:spLocks noChangeArrowheads="1"/>
          </p:cNvSpPr>
          <p:nvPr/>
        </p:nvSpPr>
        <p:spPr bwMode="auto">
          <a:xfrm>
            <a:off x="4371975" y="62436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6" name="Oval 900"/>
          <p:cNvSpPr>
            <a:spLocks noChangeArrowheads="1"/>
          </p:cNvSpPr>
          <p:nvPr/>
        </p:nvSpPr>
        <p:spPr bwMode="auto">
          <a:xfrm>
            <a:off x="4371975" y="63166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7" name="Oval 901"/>
          <p:cNvSpPr>
            <a:spLocks noChangeArrowheads="1"/>
          </p:cNvSpPr>
          <p:nvPr/>
        </p:nvSpPr>
        <p:spPr bwMode="auto">
          <a:xfrm>
            <a:off x="4371975" y="638333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8" name="Oval 902"/>
          <p:cNvSpPr>
            <a:spLocks noChangeArrowheads="1"/>
          </p:cNvSpPr>
          <p:nvPr/>
        </p:nvSpPr>
        <p:spPr bwMode="auto">
          <a:xfrm>
            <a:off x="4371975" y="64579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39" name="Oval 903"/>
          <p:cNvSpPr>
            <a:spLocks noChangeArrowheads="1"/>
          </p:cNvSpPr>
          <p:nvPr/>
        </p:nvSpPr>
        <p:spPr bwMode="auto">
          <a:xfrm>
            <a:off x="4371975" y="65278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0" name="Oval 904"/>
          <p:cNvSpPr>
            <a:spLocks noChangeArrowheads="1"/>
          </p:cNvSpPr>
          <p:nvPr/>
        </p:nvSpPr>
        <p:spPr bwMode="auto">
          <a:xfrm>
            <a:off x="4371975" y="65992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1" name="Oval 905"/>
          <p:cNvSpPr>
            <a:spLocks noChangeArrowheads="1"/>
          </p:cNvSpPr>
          <p:nvPr/>
        </p:nvSpPr>
        <p:spPr bwMode="auto">
          <a:xfrm>
            <a:off x="4371975" y="66722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2" name="Oval 923"/>
          <p:cNvSpPr>
            <a:spLocks noChangeArrowheads="1"/>
          </p:cNvSpPr>
          <p:nvPr/>
        </p:nvSpPr>
        <p:spPr bwMode="auto">
          <a:xfrm>
            <a:off x="4406901"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3" name="Oval 924"/>
          <p:cNvSpPr>
            <a:spLocks noChangeArrowheads="1"/>
          </p:cNvSpPr>
          <p:nvPr/>
        </p:nvSpPr>
        <p:spPr bwMode="auto">
          <a:xfrm>
            <a:off x="4406901"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4" name="Oval 925"/>
          <p:cNvSpPr>
            <a:spLocks noChangeArrowheads="1"/>
          </p:cNvSpPr>
          <p:nvPr/>
        </p:nvSpPr>
        <p:spPr bwMode="auto">
          <a:xfrm>
            <a:off x="4406901"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5" name="Oval 926"/>
          <p:cNvSpPr>
            <a:spLocks noChangeArrowheads="1"/>
          </p:cNvSpPr>
          <p:nvPr/>
        </p:nvSpPr>
        <p:spPr bwMode="auto">
          <a:xfrm>
            <a:off x="4406901"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6" name="Oval 927"/>
          <p:cNvSpPr>
            <a:spLocks noChangeArrowheads="1"/>
          </p:cNvSpPr>
          <p:nvPr/>
        </p:nvSpPr>
        <p:spPr bwMode="auto">
          <a:xfrm>
            <a:off x="4406901"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7" name="Oval 928"/>
          <p:cNvSpPr>
            <a:spLocks noChangeArrowheads="1"/>
          </p:cNvSpPr>
          <p:nvPr/>
        </p:nvSpPr>
        <p:spPr bwMode="auto">
          <a:xfrm>
            <a:off x="4406901"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8" name="Oval 929"/>
          <p:cNvSpPr>
            <a:spLocks noChangeArrowheads="1"/>
          </p:cNvSpPr>
          <p:nvPr/>
        </p:nvSpPr>
        <p:spPr bwMode="auto">
          <a:xfrm>
            <a:off x="4406901"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49" name="Oval 930"/>
          <p:cNvSpPr>
            <a:spLocks noChangeArrowheads="1"/>
          </p:cNvSpPr>
          <p:nvPr/>
        </p:nvSpPr>
        <p:spPr bwMode="auto">
          <a:xfrm>
            <a:off x="4406901"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0" name="Oval 931"/>
          <p:cNvSpPr>
            <a:spLocks noChangeArrowheads="1"/>
          </p:cNvSpPr>
          <p:nvPr/>
        </p:nvSpPr>
        <p:spPr bwMode="auto">
          <a:xfrm>
            <a:off x="4406901"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1" name="Oval 950"/>
          <p:cNvSpPr>
            <a:spLocks noChangeArrowheads="1"/>
          </p:cNvSpPr>
          <p:nvPr/>
        </p:nvSpPr>
        <p:spPr bwMode="auto">
          <a:xfrm>
            <a:off x="4443414"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2" name="Oval 951"/>
          <p:cNvSpPr>
            <a:spLocks noChangeArrowheads="1"/>
          </p:cNvSpPr>
          <p:nvPr/>
        </p:nvSpPr>
        <p:spPr bwMode="auto">
          <a:xfrm>
            <a:off x="4443414"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3" name="Oval 952"/>
          <p:cNvSpPr>
            <a:spLocks noChangeArrowheads="1"/>
          </p:cNvSpPr>
          <p:nvPr/>
        </p:nvSpPr>
        <p:spPr bwMode="auto">
          <a:xfrm>
            <a:off x="4443414"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4" name="Oval 953"/>
          <p:cNvSpPr>
            <a:spLocks noChangeArrowheads="1"/>
          </p:cNvSpPr>
          <p:nvPr/>
        </p:nvSpPr>
        <p:spPr bwMode="auto">
          <a:xfrm>
            <a:off x="4443414"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5" name="Oval 954"/>
          <p:cNvSpPr>
            <a:spLocks noChangeArrowheads="1"/>
          </p:cNvSpPr>
          <p:nvPr/>
        </p:nvSpPr>
        <p:spPr bwMode="auto">
          <a:xfrm>
            <a:off x="4443414"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6" name="Oval 955"/>
          <p:cNvSpPr>
            <a:spLocks noChangeArrowheads="1"/>
          </p:cNvSpPr>
          <p:nvPr/>
        </p:nvSpPr>
        <p:spPr bwMode="auto">
          <a:xfrm>
            <a:off x="4443414"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7" name="Oval 956"/>
          <p:cNvSpPr>
            <a:spLocks noChangeArrowheads="1"/>
          </p:cNvSpPr>
          <p:nvPr/>
        </p:nvSpPr>
        <p:spPr bwMode="auto">
          <a:xfrm>
            <a:off x="4443414"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8" name="Oval 957"/>
          <p:cNvSpPr>
            <a:spLocks noChangeArrowheads="1"/>
          </p:cNvSpPr>
          <p:nvPr/>
        </p:nvSpPr>
        <p:spPr bwMode="auto">
          <a:xfrm>
            <a:off x="4443414"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59" name="Oval 958"/>
          <p:cNvSpPr>
            <a:spLocks noChangeArrowheads="1"/>
          </p:cNvSpPr>
          <p:nvPr/>
        </p:nvSpPr>
        <p:spPr bwMode="auto">
          <a:xfrm>
            <a:off x="4443414"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0" name="Oval 976"/>
          <p:cNvSpPr>
            <a:spLocks noChangeArrowheads="1"/>
          </p:cNvSpPr>
          <p:nvPr/>
        </p:nvSpPr>
        <p:spPr bwMode="auto">
          <a:xfrm>
            <a:off x="4476751" y="60642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1" name="Oval 977"/>
          <p:cNvSpPr>
            <a:spLocks noChangeArrowheads="1"/>
          </p:cNvSpPr>
          <p:nvPr/>
        </p:nvSpPr>
        <p:spPr bwMode="auto">
          <a:xfrm>
            <a:off x="4476751" y="613568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2" name="Oval 978"/>
          <p:cNvSpPr>
            <a:spLocks noChangeArrowheads="1"/>
          </p:cNvSpPr>
          <p:nvPr/>
        </p:nvSpPr>
        <p:spPr bwMode="auto">
          <a:xfrm>
            <a:off x="4476751" y="62087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3" name="Oval 979"/>
          <p:cNvSpPr>
            <a:spLocks noChangeArrowheads="1"/>
          </p:cNvSpPr>
          <p:nvPr/>
        </p:nvSpPr>
        <p:spPr bwMode="auto">
          <a:xfrm>
            <a:off x="4476751" y="628015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4" name="Oval 980"/>
          <p:cNvSpPr>
            <a:spLocks noChangeArrowheads="1"/>
          </p:cNvSpPr>
          <p:nvPr/>
        </p:nvSpPr>
        <p:spPr bwMode="auto">
          <a:xfrm>
            <a:off x="4476751" y="63515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5" name="Oval 981"/>
          <p:cNvSpPr>
            <a:spLocks noChangeArrowheads="1"/>
          </p:cNvSpPr>
          <p:nvPr/>
        </p:nvSpPr>
        <p:spPr bwMode="auto">
          <a:xfrm>
            <a:off x="4476751" y="641985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6" name="Oval 982"/>
          <p:cNvSpPr>
            <a:spLocks noChangeArrowheads="1"/>
          </p:cNvSpPr>
          <p:nvPr/>
        </p:nvSpPr>
        <p:spPr bwMode="auto">
          <a:xfrm>
            <a:off x="4476751" y="64944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7" name="Oval 983"/>
          <p:cNvSpPr>
            <a:spLocks noChangeArrowheads="1"/>
          </p:cNvSpPr>
          <p:nvPr/>
        </p:nvSpPr>
        <p:spPr bwMode="auto">
          <a:xfrm>
            <a:off x="4476751" y="65643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8" name="Oval 984"/>
          <p:cNvSpPr>
            <a:spLocks noChangeArrowheads="1"/>
          </p:cNvSpPr>
          <p:nvPr/>
        </p:nvSpPr>
        <p:spPr bwMode="auto">
          <a:xfrm>
            <a:off x="4476751" y="66357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69" name="Oval 1004"/>
          <p:cNvSpPr>
            <a:spLocks noChangeArrowheads="1"/>
          </p:cNvSpPr>
          <p:nvPr/>
        </p:nvSpPr>
        <p:spPr bwMode="auto">
          <a:xfrm>
            <a:off x="4549775" y="60642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0" name="Oval 1005"/>
          <p:cNvSpPr>
            <a:spLocks noChangeArrowheads="1"/>
          </p:cNvSpPr>
          <p:nvPr/>
        </p:nvSpPr>
        <p:spPr bwMode="auto">
          <a:xfrm>
            <a:off x="4549775" y="61356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1" name="Oval 1006"/>
          <p:cNvSpPr>
            <a:spLocks noChangeArrowheads="1"/>
          </p:cNvSpPr>
          <p:nvPr/>
        </p:nvSpPr>
        <p:spPr bwMode="auto">
          <a:xfrm>
            <a:off x="4549775" y="62087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2" name="Oval 1007"/>
          <p:cNvSpPr>
            <a:spLocks noChangeArrowheads="1"/>
          </p:cNvSpPr>
          <p:nvPr/>
        </p:nvSpPr>
        <p:spPr bwMode="auto">
          <a:xfrm>
            <a:off x="4549775" y="62801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3" name="Oval 1008"/>
          <p:cNvSpPr>
            <a:spLocks noChangeArrowheads="1"/>
          </p:cNvSpPr>
          <p:nvPr/>
        </p:nvSpPr>
        <p:spPr bwMode="auto">
          <a:xfrm>
            <a:off x="4549775" y="635158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4" name="Oval 1009"/>
          <p:cNvSpPr>
            <a:spLocks noChangeArrowheads="1"/>
          </p:cNvSpPr>
          <p:nvPr/>
        </p:nvSpPr>
        <p:spPr bwMode="auto">
          <a:xfrm>
            <a:off x="4549775" y="64198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5" name="Oval 1010"/>
          <p:cNvSpPr>
            <a:spLocks noChangeArrowheads="1"/>
          </p:cNvSpPr>
          <p:nvPr/>
        </p:nvSpPr>
        <p:spPr bwMode="auto">
          <a:xfrm>
            <a:off x="4549775" y="64944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6" name="Oval 1011"/>
          <p:cNvSpPr>
            <a:spLocks noChangeArrowheads="1"/>
          </p:cNvSpPr>
          <p:nvPr/>
        </p:nvSpPr>
        <p:spPr bwMode="auto">
          <a:xfrm>
            <a:off x="4549775" y="65643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7" name="Oval 1012"/>
          <p:cNvSpPr>
            <a:spLocks noChangeArrowheads="1"/>
          </p:cNvSpPr>
          <p:nvPr/>
        </p:nvSpPr>
        <p:spPr bwMode="auto">
          <a:xfrm>
            <a:off x="4549775" y="66357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8" name="Oval 1031"/>
          <p:cNvSpPr>
            <a:spLocks noChangeArrowheads="1"/>
          </p:cNvSpPr>
          <p:nvPr/>
        </p:nvSpPr>
        <p:spPr bwMode="auto">
          <a:xfrm>
            <a:off x="4513264" y="61023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79" name="Oval 1032"/>
          <p:cNvSpPr>
            <a:spLocks noChangeArrowheads="1"/>
          </p:cNvSpPr>
          <p:nvPr/>
        </p:nvSpPr>
        <p:spPr bwMode="auto">
          <a:xfrm>
            <a:off x="4513264" y="61722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0" name="Oval 1033"/>
          <p:cNvSpPr>
            <a:spLocks noChangeArrowheads="1"/>
          </p:cNvSpPr>
          <p:nvPr/>
        </p:nvSpPr>
        <p:spPr bwMode="auto">
          <a:xfrm>
            <a:off x="4513264" y="62436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1" name="Oval 1034"/>
          <p:cNvSpPr>
            <a:spLocks noChangeArrowheads="1"/>
          </p:cNvSpPr>
          <p:nvPr/>
        </p:nvSpPr>
        <p:spPr bwMode="auto">
          <a:xfrm>
            <a:off x="4513264" y="63166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2" name="Oval 1035"/>
          <p:cNvSpPr>
            <a:spLocks noChangeArrowheads="1"/>
          </p:cNvSpPr>
          <p:nvPr/>
        </p:nvSpPr>
        <p:spPr bwMode="auto">
          <a:xfrm>
            <a:off x="4513264" y="638333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3" name="Oval 1036"/>
          <p:cNvSpPr>
            <a:spLocks noChangeArrowheads="1"/>
          </p:cNvSpPr>
          <p:nvPr/>
        </p:nvSpPr>
        <p:spPr bwMode="auto">
          <a:xfrm>
            <a:off x="4513264" y="64579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4" name="Oval 1037"/>
          <p:cNvSpPr>
            <a:spLocks noChangeArrowheads="1"/>
          </p:cNvSpPr>
          <p:nvPr/>
        </p:nvSpPr>
        <p:spPr bwMode="auto">
          <a:xfrm>
            <a:off x="4513264" y="65278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5" name="Oval 1038"/>
          <p:cNvSpPr>
            <a:spLocks noChangeArrowheads="1"/>
          </p:cNvSpPr>
          <p:nvPr/>
        </p:nvSpPr>
        <p:spPr bwMode="auto">
          <a:xfrm>
            <a:off x="4513264" y="65992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6" name="Oval 1039"/>
          <p:cNvSpPr>
            <a:spLocks noChangeArrowheads="1"/>
          </p:cNvSpPr>
          <p:nvPr/>
        </p:nvSpPr>
        <p:spPr bwMode="auto">
          <a:xfrm>
            <a:off x="4513264" y="66722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7" name="Oval 611"/>
          <p:cNvSpPr>
            <a:spLocks noChangeArrowheads="1"/>
          </p:cNvSpPr>
          <p:nvPr/>
        </p:nvSpPr>
        <p:spPr bwMode="auto">
          <a:xfrm>
            <a:off x="3981451"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8" name="Oval 612"/>
          <p:cNvSpPr>
            <a:spLocks noChangeArrowheads="1"/>
          </p:cNvSpPr>
          <p:nvPr/>
        </p:nvSpPr>
        <p:spPr bwMode="auto">
          <a:xfrm>
            <a:off x="3981451"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89" name="Oval 638"/>
          <p:cNvSpPr>
            <a:spLocks noChangeArrowheads="1"/>
          </p:cNvSpPr>
          <p:nvPr/>
        </p:nvSpPr>
        <p:spPr bwMode="auto">
          <a:xfrm>
            <a:off x="4017964"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0" name="Oval 639"/>
          <p:cNvSpPr>
            <a:spLocks noChangeArrowheads="1"/>
          </p:cNvSpPr>
          <p:nvPr/>
        </p:nvSpPr>
        <p:spPr bwMode="auto">
          <a:xfrm>
            <a:off x="4017964"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1" name="Oval 664"/>
          <p:cNvSpPr>
            <a:spLocks noChangeArrowheads="1"/>
          </p:cNvSpPr>
          <p:nvPr/>
        </p:nvSpPr>
        <p:spPr bwMode="auto">
          <a:xfrm>
            <a:off x="4052889"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2" name="Oval 665"/>
          <p:cNvSpPr>
            <a:spLocks noChangeArrowheads="1"/>
          </p:cNvSpPr>
          <p:nvPr/>
        </p:nvSpPr>
        <p:spPr bwMode="auto">
          <a:xfrm>
            <a:off x="4052889"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3" name="Oval 691"/>
          <p:cNvSpPr>
            <a:spLocks noChangeArrowheads="1"/>
          </p:cNvSpPr>
          <p:nvPr/>
        </p:nvSpPr>
        <p:spPr bwMode="auto">
          <a:xfrm>
            <a:off x="4087814" y="67437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4" name="Oval 692"/>
          <p:cNvSpPr>
            <a:spLocks noChangeArrowheads="1"/>
          </p:cNvSpPr>
          <p:nvPr/>
        </p:nvSpPr>
        <p:spPr bwMode="auto">
          <a:xfrm>
            <a:off x="4087814" y="68135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5" name="Oval 717"/>
          <p:cNvSpPr>
            <a:spLocks noChangeArrowheads="1"/>
          </p:cNvSpPr>
          <p:nvPr/>
        </p:nvSpPr>
        <p:spPr bwMode="auto">
          <a:xfrm>
            <a:off x="4122738" y="670718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6" name="Oval 718"/>
          <p:cNvSpPr>
            <a:spLocks noChangeArrowheads="1"/>
          </p:cNvSpPr>
          <p:nvPr/>
        </p:nvSpPr>
        <p:spPr bwMode="auto">
          <a:xfrm>
            <a:off x="4122738" y="67802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7" name="Oval 744"/>
          <p:cNvSpPr>
            <a:spLocks noChangeArrowheads="1"/>
          </p:cNvSpPr>
          <p:nvPr/>
        </p:nvSpPr>
        <p:spPr bwMode="auto">
          <a:xfrm>
            <a:off x="4159250" y="67437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8" name="Oval 745"/>
          <p:cNvSpPr>
            <a:spLocks noChangeArrowheads="1"/>
          </p:cNvSpPr>
          <p:nvPr/>
        </p:nvSpPr>
        <p:spPr bwMode="auto">
          <a:xfrm>
            <a:off x="4159250" y="68135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899" name="Oval 770"/>
          <p:cNvSpPr>
            <a:spLocks noChangeArrowheads="1"/>
          </p:cNvSpPr>
          <p:nvPr/>
        </p:nvSpPr>
        <p:spPr bwMode="auto">
          <a:xfrm>
            <a:off x="4194176"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0" name="Oval 771"/>
          <p:cNvSpPr>
            <a:spLocks noChangeArrowheads="1"/>
          </p:cNvSpPr>
          <p:nvPr/>
        </p:nvSpPr>
        <p:spPr bwMode="auto">
          <a:xfrm>
            <a:off x="4194176"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1" name="Oval 798"/>
          <p:cNvSpPr>
            <a:spLocks noChangeArrowheads="1"/>
          </p:cNvSpPr>
          <p:nvPr/>
        </p:nvSpPr>
        <p:spPr bwMode="auto">
          <a:xfrm>
            <a:off x="4230689"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2" name="Oval 799"/>
          <p:cNvSpPr>
            <a:spLocks noChangeArrowheads="1"/>
          </p:cNvSpPr>
          <p:nvPr/>
        </p:nvSpPr>
        <p:spPr bwMode="auto">
          <a:xfrm>
            <a:off x="4230689"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3" name="Oval 824"/>
          <p:cNvSpPr>
            <a:spLocks noChangeArrowheads="1"/>
          </p:cNvSpPr>
          <p:nvPr/>
        </p:nvSpPr>
        <p:spPr bwMode="auto">
          <a:xfrm>
            <a:off x="4264026" y="67071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4" name="Oval 825"/>
          <p:cNvSpPr>
            <a:spLocks noChangeArrowheads="1"/>
          </p:cNvSpPr>
          <p:nvPr/>
        </p:nvSpPr>
        <p:spPr bwMode="auto">
          <a:xfrm>
            <a:off x="4264026" y="6780214"/>
            <a:ext cx="23813"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5" name="Oval 851"/>
          <p:cNvSpPr>
            <a:spLocks noChangeArrowheads="1"/>
          </p:cNvSpPr>
          <p:nvPr/>
        </p:nvSpPr>
        <p:spPr bwMode="auto">
          <a:xfrm>
            <a:off x="4300538" y="67437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6" name="Oval 852"/>
          <p:cNvSpPr>
            <a:spLocks noChangeArrowheads="1"/>
          </p:cNvSpPr>
          <p:nvPr/>
        </p:nvSpPr>
        <p:spPr bwMode="auto">
          <a:xfrm>
            <a:off x="4300538" y="68135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7" name="Oval 877"/>
          <p:cNvSpPr>
            <a:spLocks noChangeArrowheads="1"/>
          </p:cNvSpPr>
          <p:nvPr/>
        </p:nvSpPr>
        <p:spPr bwMode="auto">
          <a:xfrm>
            <a:off x="4335464"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8" name="Oval 878"/>
          <p:cNvSpPr>
            <a:spLocks noChangeArrowheads="1"/>
          </p:cNvSpPr>
          <p:nvPr/>
        </p:nvSpPr>
        <p:spPr bwMode="auto">
          <a:xfrm>
            <a:off x="4335464"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09" name="Oval 904"/>
          <p:cNvSpPr>
            <a:spLocks noChangeArrowheads="1"/>
          </p:cNvSpPr>
          <p:nvPr/>
        </p:nvSpPr>
        <p:spPr bwMode="auto">
          <a:xfrm>
            <a:off x="4371975" y="67437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0" name="Oval 905"/>
          <p:cNvSpPr>
            <a:spLocks noChangeArrowheads="1"/>
          </p:cNvSpPr>
          <p:nvPr/>
        </p:nvSpPr>
        <p:spPr bwMode="auto">
          <a:xfrm>
            <a:off x="4371975" y="68135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1" name="Oval 930"/>
          <p:cNvSpPr>
            <a:spLocks noChangeArrowheads="1"/>
          </p:cNvSpPr>
          <p:nvPr/>
        </p:nvSpPr>
        <p:spPr bwMode="auto">
          <a:xfrm>
            <a:off x="4406901"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2" name="Oval 931"/>
          <p:cNvSpPr>
            <a:spLocks noChangeArrowheads="1"/>
          </p:cNvSpPr>
          <p:nvPr/>
        </p:nvSpPr>
        <p:spPr bwMode="auto">
          <a:xfrm>
            <a:off x="4406901"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3" name="Oval 957"/>
          <p:cNvSpPr>
            <a:spLocks noChangeArrowheads="1"/>
          </p:cNvSpPr>
          <p:nvPr/>
        </p:nvSpPr>
        <p:spPr bwMode="auto">
          <a:xfrm>
            <a:off x="4443414"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4" name="Oval 958"/>
          <p:cNvSpPr>
            <a:spLocks noChangeArrowheads="1"/>
          </p:cNvSpPr>
          <p:nvPr/>
        </p:nvSpPr>
        <p:spPr bwMode="auto">
          <a:xfrm>
            <a:off x="4443414"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5" name="Oval 983"/>
          <p:cNvSpPr>
            <a:spLocks noChangeArrowheads="1"/>
          </p:cNvSpPr>
          <p:nvPr/>
        </p:nvSpPr>
        <p:spPr bwMode="auto">
          <a:xfrm>
            <a:off x="4476751" y="67071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6" name="Oval 984"/>
          <p:cNvSpPr>
            <a:spLocks noChangeArrowheads="1"/>
          </p:cNvSpPr>
          <p:nvPr/>
        </p:nvSpPr>
        <p:spPr bwMode="auto">
          <a:xfrm>
            <a:off x="4476751" y="6780214"/>
            <a:ext cx="23813"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7" name="Oval 1011"/>
          <p:cNvSpPr>
            <a:spLocks noChangeArrowheads="1"/>
          </p:cNvSpPr>
          <p:nvPr/>
        </p:nvSpPr>
        <p:spPr bwMode="auto">
          <a:xfrm>
            <a:off x="4549775" y="670718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8" name="Oval 1012"/>
          <p:cNvSpPr>
            <a:spLocks noChangeArrowheads="1"/>
          </p:cNvSpPr>
          <p:nvPr/>
        </p:nvSpPr>
        <p:spPr bwMode="auto">
          <a:xfrm>
            <a:off x="4549775" y="67802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19" name="Oval 1038"/>
          <p:cNvSpPr>
            <a:spLocks noChangeArrowheads="1"/>
          </p:cNvSpPr>
          <p:nvPr/>
        </p:nvSpPr>
        <p:spPr bwMode="auto">
          <a:xfrm>
            <a:off x="4513264" y="67437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65920" name="Oval 1039"/>
          <p:cNvSpPr>
            <a:spLocks noChangeArrowheads="1"/>
          </p:cNvSpPr>
          <p:nvPr/>
        </p:nvSpPr>
        <p:spPr bwMode="auto">
          <a:xfrm>
            <a:off x="4513264" y="68135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552" name="Freeform 1173"/>
          <p:cNvSpPr/>
          <p:nvPr/>
        </p:nvSpPr>
        <p:spPr bwMode="auto">
          <a:xfrm>
            <a:off x="4460876" y="1900238"/>
            <a:ext cx="582613" cy="227012"/>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473" name="文本框 472"/>
          <p:cNvSpPr/>
          <p:nvPr/>
        </p:nvSpPr>
        <p:spPr bwMode="auto">
          <a:xfrm>
            <a:off x="5389564" y="3187701"/>
            <a:ext cx="3552825" cy="322263"/>
          </a:xfrm>
          <a:custGeom>
            <a:avLst/>
            <a:gdLst>
              <a:gd name="T0" fmla="*/ 871604 w 4737914"/>
              <a:gd name="T1" fmla="*/ 119593 h 321608"/>
              <a:gd name="T2" fmla="*/ 407803 w 4737914"/>
              <a:gd name="T3" fmla="*/ 114891 h 321608"/>
              <a:gd name="T4" fmla="*/ 427003 w 4737914"/>
              <a:gd name="T5" fmla="*/ 112875 h 321608"/>
              <a:gd name="T6" fmla="*/ 862569 w 4737914"/>
              <a:gd name="T7" fmla="*/ 149157 h 321608"/>
              <a:gd name="T8" fmla="*/ 516224 w 4737914"/>
              <a:gd name="T9" fmla="*/ 105484 h 321608"/>
              <a:gd name="T10" fmla="*/ 808359 w 4737914"/>
              <a:gd name="T11" fmla="*/ 149828 h 321608"/>
              <a:gd name="T12" fmla="*/ 746995 w 4737914"/>
              <a:gd name="T13" fmla="*/ 139750 h 321608"/>
              <a:gd name="T14" fmla="*/ 530907 w 4737914"/>
              <a:gd name="T15" fmla="*/ 88016 h 321608"/>
              <a:gd name="T16" fmla="*/ 876875 w 4737914"/>
              <a:gd name="T17" fmla="*/ 94062 h 321608"/>
              <a:gd name="T18" fmla="*/ 47528 w 4737914"/>
              <a:gd name="T19" fmla="*/ 89360 h 321608"/>
              <a:gd name="T20" fmla="*/ 41882 w 4737914"/>
              <a:gd name="T21" fmla="*/ 82641 h 321608"/>
              <a:gd name="T22" fmla="*/ 769207 w 4737914"/>
              <a:gd name="T23" fmla="*/ 74578 h 321608"/>
              <a:gd name="T24" fmla="*/ 1186527 w 4737914"/>
              <a:gd name="T25" fmla="*/ 65844 h 321608"/>
              <a:gd name="T26" fmla="*/ 1267643 w 4737914"/>
              <a:gd name="T27" fmla="*/ 148485 h 321608"/>
              <a:gd name="T28" fmla="*/ 1117810 w 4737914"/>
              <a:gd name="T29" fmla="*/ 175359 h 321608"/>
              <a:gd name="T30" fmla="*/ 1464533 w 4737914"/>
              <a:gd name="T31" fmla="*/ 76594 h 321608"/>
              <a:gd name="T32" fmla="*/ 1492391 w 4737914"/>
              <a:gd name="T33" fmla="*/ 59797 h 321608"/>
              <a:gd name="T34" fmla="*/ 1252961 w 4737914"/>
              <a:gd name="T35" fmla="*/ 107500 h 321608"/>
              <a:gd name="T36" fmla="*/ 1188210 w 4737914"/>
              <a:gd name="T37" fmla="*/ 59797 h 321608"/>
              <a:gd name="T38" fmla="*/ 121691 w 4737914"/>
              <a:gd name="T39" fmla="*/ 76594 h 321608"/>
              <a:gd name="T40" fmla="*/ 110398 w 4737914"/>
              <a:gd name="T41" fmla="*/ 131016 h 321608"/>
              <a:gd name="T42" fmla="*/ 119433 w 4737914"/>
              <a:gd name="T43" fmla="*/ 59125 h 321608"/>
              <a:gd name="T44" fmla="*/ 954050 w 4737914"/>
              <a:gd name="T45" fmla="*/ 145124 h 321608"/>
              <a:gd name="T46" fmla="*/ 931839 w 4737914"/>
              <a:gd name="T47" fmla="*/ 83985 h 321608"/>
              <a:gd name="T48" fmla="*/ 427756 w 4737914"/>
              <a:gd name="T49" fmla="*/ 139750 h 321608"/>
              <a:gd name="T50" fmla="*/ 431520 w 4737914"/>
              <a:gd name="T51" fmla="*/ 81969 h 321608"/>
              <a:gd name="T52" fmla="*/ 231619 w 4737914"/>
              <a:gd name="T53" fmla="*/ 102797 h 321608"/>
              <a:gd name="T54" fmla="*/ 222960 w 4737914"/>
              <a:gd name="T55" fmla="*/ 100782 h 321608"/>
              <a:gd name="T56" fmla="*/ 167244 w 4737914"/>
              <a:gd name="T57" fmla="*/ 70547 h 321608"/>
              <a:gd name="T58" fmla="*/ 366016 w 4737914"/>
              <a:gd name="T59" fmla="*/ 133031 h 321608"/>
              <a:gd name="T60" fmla="*/ 337405 w 4737914"/>
              <a:gd name="T61" fmla="*/ 78609 h 321608"/>
              <a:gd name="T62" fmla="*/ 644221 w 4737914"/>
              <a:gd name="T63" fmla="*/ 96077 h 321608"/>
              <a:gd name="T64" fmla="*/ 597917 w 4737914"/>
              <a:gd name="T65" fmla="*/ 115563 h 321608"/>
              <a:gd name="T66" fmla="*/ 629163 w 4737914"/>
              <a:gd name="T67" fmla="*/ 63156 h 321608"/>
              <a:gd name="T68" fmla="*/ 154443 w 4737914"/>
              <a:gd name="T69" fmla="*/ 130344 h 321608"/>
              <a:gd name="T70" fmla="*/ 29835 w 4737914"/>
              <a:gd name="T71" fmla="*/ 105484 h 321608"/>
              <a:gd name="T72" fmla="*/ 744361 w 4737914"/>
              <a:gd name="T73" fmla="*/ 31578 h 321608"/>
              <a:gd name="T74" fmla="*/ 1341430 w 4737914"/>
              <a:gd name="T75" fmla="*/ 96751 h 321608"/>
              <a:gd name="T76" fmla="*/ 1281195 w 4737914"/>
              <a:gd name="T77" fmla="*/ 25531 h 321608"/>
              <a:gd name="T78" fmla="*/ 413827 w 4737914"/>
              <a:gd name="T79" fmla="*/ 48375 h 321608"/>
              <a:gd name="T80" fmla="*/ 847135 w 4737914"/>
              <a:gd name="T81" fmla="*/ 20157 h 321608"/>
              <a:gd name="T82" fmla="*/ 821535 w 4737914"/>
              <a:gd name="T83" fmla="*/ 104140 h 321608"/>
              <a:gd name="T84" fmla="*/ 312935 w 4737914"/>
              <a:gd name="T85" fmla="*/ 33594 h 321608"/>
              <a:gd name="T86" fmla="*/ 148420 w 4737914"/>
              <a:gd name="T87" fmla="*/ 80625 h 321608"/>
              <a:gd name="T88" fmla="*/ 123951 w 4737914"/>
              <a:gd name="T89" fmla="*/ 26875 h 321608"/>
              <a:gd name="T90" fmla="*/ 635186 w 4737914"/>
              <a:gd name="T91" fmla="*/ 137063 h 321608"/>
              <a:gd name="T92" fmla="*/ 589634 w 4737914"/>
              <a:gd name="T93" fmla="*/ 138406 h 321608"/>
              <a:gd name="T94" fmla="*/ 532412 w 4737914"/>
              <a:gd name="T95" fmla="*/ 47031 h 321608"/>
              <a:gd name="T96" fmla="*/ 872735 w 4737914"/>
              <a:gd name="T97" fmla="*/ 52407 h 321608"/>
              <a:gd name="T98" fmla="*/ 788030 w 4737914"/>
              <a:gd name="T99" fmla="*/ 71891 h 321608"/>
              <a:gd name="T100" fmla="*/ 777489 w 4737914"/>
              <a:gd name="T101" fmla="*/ 12766 h 321608"/>
              <a:gd name="T102" fmla="*/ 761678 w 4737914"/>
              <a:gd name="T103" fmla="*/ 12766 h 321608"/>
              <a:gd name="T104" fmla="*/ 765066 w 4737914"/>
              <a:gd name="T105" fmla="*/ 64500 h 321608"/>
              <a:gd name="T106" fmla="*/ 721773 w 4737914"/>
              <a:gd name="T107" fmla="*/ 129672 h 321608"/>
              <a:gd name="T108" fmla="*/ 759042 w 4737914"/>
              <a:gd name="T109" fmla="*/ 45688 h 321608"/>
              <a:gd name="T110" fmla="*/ 557635 w 4737914"/>
              <a:gd name="T111" fmla="*/ 98093 h 321608"/>
              <a:gd name="T112" fmla="*/ 495143 w 4737914"/>
              <a:gd name="T113" fmla="*/ 22844 h 321608"/>
              <a:gd name="T114" fmla="*/ 463144 w 4737914"/>
              <a:gd name="T115" fmla="*/ 50391 h 321608"/>
              <a:gd name="T116" fmla="*/ 423991 w 4737914"/>
              <a:gd name="T117" fmla="*/ 48375 h 321608"/>
              <a:gd name="T118" fmla="*/ 957438 w 4737914"/>
              <a:gd name="T119" fmla="*/ 47702 h 321608"/>
              <a:gd name="T120" fmla="*/ 251948 w 4737914"/>
              <a:gd name="T121" fmla="*/ 12766 h 321608"/>
              <a:gd name="T122" fmla="*/ 59199 w 4737914"/>
              <a:gd name="T123" fmla="*/ 54422 h 321608"/>
              <a:gd name="T124" fmla="*/ 44517 w 4737914"/>
              <a:gd name="T125" fmla="*/ 73906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65923" name="组合 473"/>
          <p:cNvGrpSpPr/>
          <p:nvPr/>
        </p:nvGrpSpPr>
        <p:grpSpPr bwMode="auto">
          <a:xfrm>
            <a:off x="1590675" y="392114"/>
            <a:ext cx="9010650" cy="5780087"/>
            <a:chOff x="-1866777" y="392646"/>
            <a:chExt cx="12012717" cy="5779482"/>
          </a:xfrm>
        </p:grpSpPr>
        <p:sp>
          <p:nvSpPr>
            <p:cNvPr id="476" name="矩形 475"/>
            <p:cNvSpPr/>
            <p:nvPr/>
          </p:nvSpPr>
          <p:spPr>
            <a:xfrm rot="20139556">
              <a:off x="16178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77" name="矩形 476"/>
            <p:cNvSpPr/>
            <p:nvPr/>
          </p:nvSpPr>
          <p:spPr>
            <a:xfrm rot="20139556">
              <a:off x="3578490"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79" name="矩形 478"/>
            <p:cNvSpPr/>
            <p:nvPr/>
          </p:nvSpPr>
          <p:spPr>
            <a:xfrm rot="20139556">
              <a:off x="7499756"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0" name="矩形 479"/>
            <p:cNvSpPr/>
            <p:nvPr/>
          </p:nvSpPr>
          <p:spPr>
            <a:xfrm rot="20139556">
              <a:off x="-723777"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2" name="矩形 481"/>
            <p:cNvSpPr/>
            <p:nvPr/>
          </p:nvSpPr>
          <p:spPr>
            <a:xfrm rot="20139556">
              <a:off x="3197489"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3" name="矩形 482"/>
            <p:cNvSpPr/>
            <p:nvPr/>
          </p:nvSpPr>
          <p:spPr>
            <a:xfrm rot="20139556">
              <a:off x="5158120"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4" name="矩形 483"/>
            <p:cNvSpPr/>
            <p:nvPr/>
          </p:nvSpPr>
          <p:spPr>
            <a:xfrm rot="20139556">
              <a:off x="7118754"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87" name="矩形 486"/>
            <p:cNvSpPr/>
            <p:nvPr/>
          </p:nvSpPr>
          <p:spPr>
            <a:xfrm rot="20139556">
              <a:off x="2816491" y="309774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0" name="矩形 489"/>
            <p:cNvSpPr/>
            <p:nvPr/>
          </p:nvSpPr>
          <p:spPr>
            <a:xfrm rot="20139556">
              <a:off x="-1485776"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4" name="矩形 493"/>
            <p:cNvSpPr/>
            <p:nvPr/>
          </p:nvSpPr>
          <p:spPr>
            <a:xfrm rot="20139556">
              <a:off x="6356757"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5" name="矩形 494"/>
            <p:cNvSpPr/>
            <p:nvPr/>
          </p:nvSpPr>
          <p:spPr>
            <a:xfrm rot="20139556">
              <a:off x="-1866777" y="5802841"/>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6" name="矩形 495"/>
            <p:cNvSpPr/>
            <p:nvPr/>
          </p:nvSpPr>
          <p:spPr>
            <a:xfrm rot="20139556">
              <a:off x="93855"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sp>
          <p:nvSpPr>
            <p:cNvPr id="497" name="矩形 496"/>
            <p:cNvSpPr/>
            <p:nvPr/>
          </p:nvSpPr>
          <p:spPr>
            <a:xfrm rot="20139556">
              <a:off x="2054490"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endParaRPr lang="zh-CN" altLang="en-US" dirty="0">
                <a:solidFill>
                  <a:prstClr val="white">
                    <a:alpha val="10000"/>
                  </a:prstClr>
                </a:solidFill>
                <a:latin typeface="微软雅黑" panose="020B0503020204020204" charset="-122"/>
                <a:ea typeface="微软雅黑" panose="020B0503020204020204" charset="-122"/>
              </a:endParaRPr>
            </a:p>
          </p:txBody>
        </p:sp>
      </p:gr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65925" name="TextBox 11"/>
          <p:cNvSpPr txBox="1">
            <a:spLocks noChangeArrowheads="1"/>
          </p:cNvSpPr>
          <p:nvPr/>
        </p:nvSpPr>
        <p:spPr bwMode="auto">
          <a:xfrm>
            <a:off x="5330825" y="2590800"/>
            <a:ext cx="47132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a:solidFill>
                  <a:srgbClr val="61A5A7"/>
                </a:solidFill>
                <a:latin typeface="Georgia" panose="02040502050405020303" pitchFamily="18" charset="0"/>
                <a:ea typeface="Roboto Bk"/>
                <a:cs typeface="Roboto Bk"/>
              </a:rPr>
              <a:t>欢迎使用微课资源</a:t>
            </a:r>
            <a:r>
              <a:rPr lang="en-US" altLang="zh-CN" sz="4000">
                <a:solidFill>
                  <a:srgbClr val="61A5A7"/>
                </a:solidFill>
                <a:latin typeface="Georgia" panose="02040502050405020303" pitchFamily="18" charset="0"/>
                <a:ea typeface="Roboto Bk"/>
                <a:cs typeface="Roboto Bk"/>
              </a:rPr>
              <a:t>!</a:t>
            </a:r>
            <a:endParaRPr lang="en-US" altLang="zh-CN" sz="4000">
              <a:solidFill>
                <a:srgbClr val="61A5A7"/>
              </a:solidFill>
              <a:latin typeface="Georgia" panose="02040502050405020303" pitchFamily="18" charset="0"/>
              <a:ea typeface="Roboto Bk"/>
              <a:cs typeface="Roboto Bk"/>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79650" y="14289"/>
            <a:ext cx="7793038" cy="795337"/>
          </a:xfrm>
          <a:noFill/>
        </p:spPr>
        <p:txBody>
          <a:bodyPr/>
          <a:lstStyle/>
          <a:p>
            <a:r>
              <a:rPr lang="zh-CN" altLang="en-US" sz="2100" b="1"/>
              <a:t>事务概述</a:t>
            </a:r>
            <a:r>
              <a:rPr lang="en-US" altLang="zh-CN" sz="2100" b="1"/>
              <a:t>(3) </a:t>
            </a:r>
            <a:endParaRPr lang="en-US" altLang="zh-CN" sz="2100" b="1"/>
          </a:p>
        </p:txBody>
      </p:sp>
      <p:sp>
        <p:nvSpPr>
          <p:cNvPr id="8197" name="Rectangle 3"/>
          <p:cNvSpPr>
            <a:spLocks noGrp="1" noChangeArrowheads="1"/>
          </p:cNvSpPr>
          <p:nvPr>
            <p:ph type="body" sz="half" idx="1"/>
          </p:nvPr>
        </p:nvSpPr>
        <p:spPr>
          <a:xfrm>
            <a:off x="609600" y="809626"/>
            <a:ext cx="11070771" cy="5256212"/>
          </a:xfrm>
        </p:spPr>
        <p:txBody>
          <a:bodyPr rtlCol="0">
            <a:normAutofit fontScale="52500" lnSpcReduction="20000"/>
          </a:bodyPr>
          <a:lstStyle/>
          <a:p>
            <a:pPr indent="457200" fontAlgn="auto">
              <a:lnSpc>
                <a:spcPct val="150000"/>
              </a:lnSpc>
              <a:buNone/>
              <a:defRPr/>
            </a:pPr>
            <a:r>
              <a:rPr lang="zh-CN" altLang="en-US" dirty="0">
                <a:solidFill>
                  <a:srgbClr val="E24747"/>
                </a:solidFill>
              </a:rPr>
              <a:t>例如，</a:t>
            </a:r>
            <a:r>
              <a:rPr lang="zh-CN" altLang="en-US" dirty="0"/>
              <a:t>使用</a:t>
            </a:r>
            <a:r>
              <a:rPr lang="en-US" altLang="zh-CN" dirty="0"/>
              <a:t>UPDATE</a:t>
            </a:r>
            <a:r>
              <a:rPr lang="zh-CN" altLang="en-US" dirty="0"/>
              <a:t>语句更新数据表，就可以被看作</a:t>
            </a:r>
            <a:r>
              <a:rPr lang="en-US" altLang="zh-CN" dirty="0"/>
              <a:t>SQL Server</a:t>
            </a:r>
            <a:r>
              <a:rPr lang="zh-CN" altLang="en-US" dirty="0"/>
              <a:t>的单个事务来运行。</a:t>
            </a:r>
            <a:endParaRPr lang="zh-CN" altLang="en-US" dirty="0"/>
          </a:p>
          <a:p>
            <a:pPr indent="457200" fontAlgn="auto">
              <a:lnSpc>
                <a:spcPct val="150000"/>
              </a:lnSpc>
              <a:buNone/>
              <a:defRPr/>
            </a:pPr>
            <a:r>
              <a:rPr lang="en-US" altLang="zh-CN" dirty="0"/>
              <a:t>USE JXGL</a:t>
            </a:r>
            <a:endParaRPr lang="en-US" altLang="zh-CN" dirty="0"/>
          </a:p>
          <a:p>
            <a:pPr indent="457200" fontAlgn="auto">
              <a:lnSpc>
                <a:spcPct val="150000"/>
              </a:lnSpc>
              <a:buNone/>
              <a:defRPr/>
            </a:pPr>
            <a:r>
              <a:rPr lang="en-US" altLang="zh-CN" dirty="0"/>
              <a:t>GO</a:t>
            </a:r>
            <a:endParaRPr lang="en-US" altLang="zh-CN" dirty="0"/>
          </a:p>
          <a:p>
            <a:pPr indent="457200" fontAlgn="auto">
              <a:lnSpc>
                <a:spcPct val="150000"/>
              </a:lnSpc>
              <a:buNone/>
              <a:defRPr/>
            </a:pPr>
            <a:r>
              <a:rPr lang="en-US" altLang="zh-CN" dirty="0"/>
              <a:t>UPDATE C</a:t>
            </a:r>
            <a:endParaRPr lang="en-US" altLang="zh-CN" dirty="0"/>
          </a:p>
          <a:p>
            <a:pPr indent="457200" fontAlgn="auto">
              <a:lnSpc>
                <a:spcPct val="150000"/>
              </a:lnSpc>
              <a:buNone/>
              <a:defRPr/>
            </a:pPr>
            <a:r>
              <a:rPr lang="en-US" altLang="zh-CN" dirty="0"/>
              <a:t>SET CNAME='</a:t>
            </a:r>
            <a:r>
              <a:rPr lang="zh-CN" altLang="en-US" dirty="0"/>
              <a:t>离散数学</a:t>
            </a:r>
            <a:r>
              <a:rPr lang="en-US" altLang="zh-CN" dirty="0"/>
              <a:t>',CDEPT='MA',TNAME='</a:t>
            </a:r>
            <a:r>
              <a:rPr lang="zh-CN" altLang="en-US" dirty="0"/>
              <a:t>李邵琴</a:t>
            </a:r>
            <a:r>
              <a:rPr lang="en-US" altLang="zh-CN" dirty="0"/>
              <a:t>'</a:t>
            </a:r>
            <a:endParaRPr lang="en-US" altLang="zh-CN" dirty="0"/>
          </a:p>
          <a:p>
            <a:pPr indent="457200" fontAlgn="auto">
              <a:lnSpc>
                <a:spcPct val="150000"/>
              </a:lnSpc>
              <a:buNone/>
              <a:defRPr/>
            </a:pPr>
            <a:r>
              <a:rPr lang="en-US" altLang="zh-CN" dirty="0"/>
              <a:t>WHERE CNO='C2'</a:t>
            </a:r>
            <a:endParaRPr lang="en-US" altLang="zh-CN" dirty="0"/>
          </a:p>
          <a:p>
            <a:pPr indent="457200" fontAlgn="auto">
              <a:lnSpc>
                <a:spcPct val="150000"/>
              </a:lnSpc>
              <a:buNone/>
              <a:defRPr/>
            </a:pPr>
            <a:r>
              <a:rPr lang="en-US" altLang="zh-CN" dirty="0"/>
              <a:t>GO</a:t>
            </a:r>
            <a:endParaRPr lang="en-US" altLang="zh-CN" dirty="0"/>
          </a:p>
          <a:p>
            <a:pPr indent="457200" fontAlgn="auto">
              <a:lnSpc>
                <a:spcPct val="150000"/>
              </a:lnSpc>
              <a:spcBef>
                <a:spcPct val="40000"/>
              </a:spcBef>
              <a:buNone/>
              <a:defRPr/>
            </a:pPr>
            <a:r>
              <a:rPr lang="zh-CN" altLang="en-US" dirty="0"/>
              <a:t>当运行该更新语句时，</a:t>
            </a:r>
            <a:r>
              <a:rPr lang="en-US" altLang="zh-CN" dirty="0"/>
              <a:t>SQL Server</a:t>
            </a:r>
            <a:r>
              <a:rPr lang="zh-CN" altLang="en-US" dirty="0"/>
              <a:t>认为用户的意图是在单个事务中同时修改课程号为</a:t>
            </a:r>
            <a:r>
              <a:rPr lang="zh-CN" altLang="en-US" dirty="0">
                <a:latin typeface="Arial" panose="020B0604020202020204" pitchFamily="34" charset="0"/>
              </a:rPr>
              <a:t>“</a:t>
            </a:r>
            <a:r>
              <a:rPr lang="en-US" altLang="zh-CN" dirty="0"/>
              <a:t>C2</a:t>
            </a:r>
            <a:r>
              <a:rPr lang="en-US" altLang="zh-CN" dirty="0">
                <a:latin typeface="Arial" panose="020B0604020202020204" pitchFamily="34" charset="0"/>
              </a:rPr>
              <a:t>”</a:t>
            </a:r>
            <a:r>
              <a:rPr lang="zh-CN" altLang="en-US" dirty="0"/>
              <a:t>的课程名，开课系部和任课教师。如果有一项不可修改的话（如课程名违反唯一性约束），则对系部和教师姓名的修改操作都将会失败。</a:t>
            </a:r>
            <a:endParaRPr lang="zh-CN" altLang="en-US" dirty="0"/>
          </a:p>
        </p:txBody>
      </p:sp>
      <p:sp>
        <p:nvSpPr>
          <p:cNvPr id="4" name="日期占位符 4"/>
          <p:cNvSpPr>
            <a:spLocks noGrp="1"/>
          </p:cNvSpPr>
          <p:nvPr>
            <p:ph type="dt" sz="half" idx="10"/>
          </p:nvPr>
        </p:nvSpPr>
        <p:spPr/>
        <p:txBody>
          <a:bodyPr/>
          <a:lstStyle/>
          <a:p>
            <a:pPr>
              <a:defRPr/>
            </a:pPr>
            <a:fld id="{35FE6599-17C1-4F29-A59F-A01C818FC3DB}" type="datetime1">
              <a:rPr lang="zh-CN" altLang="en-US"/>
            </a:fld>
            <a:endParaRPr lang="en-US" altLang="zh-CN"/>
          </a:p>
        </p:txBody>
      </p:sp>
      <p:sp>
        <p:nvSpPr>
          <p:cNvPr id="26629"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EFADAF8-61D9-43B4-9B28-4837A8C7614D}"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06650" y="0"/>
            <a:ext cx="7793038" cy="679450"/>
          </a:xfrm>
          <a:noFill/>
        </p:spPr>
        <p:txBody>
          <a:bodyPr/>
          <a:lstStyle/>
          <a:p>
            <a:r>
              <a:rPr lang="zh-CN" altLang="en-US" sz="2100" b="1"/>
              <a:t>事务概述</a:t>
            </a:r>
            <a:r>
              <a:rPr lang="en-US" altLang="zh-CN" sz="2100" b="1"/>
              <a:t>(4)</a:t>
            </a:r>
            <a:r>
              <a:rPr lang="en-US" altLang="zh-CN" sz="3600"/>
              <a:t> </a:t>
            </a:r>
            <a:endParaRPr lang="en-US" altLang="zh-CN" sz="3600"/>
          </a:p>
        </p:txBody>
      </p:sp>
      <p:sp>
        <p:nvSpPr>
          <p:cNvPr id="9221" name="Rectangle 3"/>
          <p:cNvSpPr>
            <a:spLocks noGrp="1" noChangeArrowheads="1"/>
          </p:cNvSpPr>
          <p:nvPr>
            <p:ph type="body" sz="half" idx="1"/>
          </p:nvPr>
        </p:nvSpPr>
        <p:spPr>
          <a:xfrm>
            <a:off x="1186543" y="550863"/>
            <a:ext cx="10526485" cy="5805488"/>
          </a:xfrm>
        </p:spPr>
        <p:txBody>
          <a:bodyPr rtlCol="0">
            <a:noAutofit/>
          </a:bodyPr>
          <a:lstStyle/>
          <a:p>
            <a:pPr>
              <a:buNone/>
              <a:defRPr/>
            </a:pPr>
            <a:r>
              <a:rPr lang="zh-CN" altLang="en-US" sz="2200" dirty="0"/>
              <a:t>如果将这三项的修改分解成三个更新语句：</a:t>
            </a:r>
            <a:endParaRPr lang="zh-CN" altLang="en-US" sz="2200" dirty="0"/>
          </a:p>
          <a:p>
            <a:pPr>
              <a:buNone/>
              <a:defRPr/>
            </a:pPr>
            <a:r>
              <a:rPr lang="en-US" altLang="zh-CN" sz="2200" dirty="0">
                <a:solidFill>
                  <a:srgbClr val="0070C0"/>
                </a:solidFill>
              </a:rPr>
              <a:t>USE JXGL</a:t>
            </a:r>
            <a:endParaRPr lang="en-US" altLang="zh-CN" sz="2200" dirty="0">
              <a:solidFill>
                <a:srgbClr val="0070C0"/>
              </a:solidFill>
            </a:endParaRPr>
          </a:p>
          <a:p>
            <a:pPr>
              <a:buNone/>
              <a:defRPr/>
            </a:pPr>
            <a:r>
              <a:rPr lang="en-US" altLang="zh-CN" sz="2200" dirty="0">
                <a:solidFill>
                  <a:srgbClr val="0070C0"/>
                </a:solidFill>
              </a:rPr>
              <a:t>GO</a:t>
            </a:r>
            <a:endParaRPr lang="en-US" altLang="zh-CN" sz="2200" dirty="0">
              <a:solidFill>
                <a:srgbClr val="0070C0"/>
              </a:solidFill>
            </a:endParaRPr>
          </a:p>
          <a:p>
            <a:pPr>
              <a:buNone/>
              <a:defRPr/>
            </a:pPr>
            <a:r>
              <a:rPr lang="en-US" altLang="zh-CN" sz="2200" dirty="0">
                <a:solidFill>
                  <a:srgbClr val="0070C0"/>
                </a:solidFill>
              </a:rPr>
              <a:t>UPDATE C</a:t>
            </a:r>
            <a:endParaRPr lang="en-US" altLang="zh-CN" sz="2200" dirty="0">
              <a:solidFill>
                <a:srgbClr val="0070C0"/>
              </a:solidFill>
            </a:endParaRPr>
          </a:p>
          <a:p>
            <a:pPr>
              <a:buNone/>
              <a:defRPr/>
            </a:pPr>
            <a:r>
              <a:rPr lang="en-US" altLang="zh-CN" sz="2200" dirty="0">
                <a:solidFill>
                  <a:srgbClr val="0070C0"/>
                </a:solidFill>
              </a:rPr>
              <a:t>SET CNAME='</a:t>
            </a:r>
            <a:r>
              <a:rPr lang="zh-CN" altLang="en-US" sz="2200" dirty="0">
                <a:solidFill>
                  <a:srgbClr val="0070C0"/>
                </a:solidFill>
              </a:rPr>
              <a:t>离散数学</a:t>
            </a:r>
            <a:r>
              <a:rPr lang="en-US" altLang="zh-CN" sz="2200" dirty="0">
                <a:solidFill>
                  <a:srgbClr val="0070C0"/>
                </a:solidFill>
              </a:rPr>
              <a:t>'</a:t>
            </a:r>
            <a:endParaRPr lang="en-US" altLang="zh-CN" sz="2200" dirty="0">
              <a:solidFill>
                <a:srgbClr val="0070C0"/>
              </a:solidFill>
            </a:endParaRPr>
          </a:p>
          <a:p>
            <a:pPr>
              <a:buNone/>
              <a:defRPr/>
            </a:pPr>
            <a:r>
              <a:rPr lang="en-US" altLang="zh-CN" sz="2200" dirty="0">
                <a:solidFill>
                  <a:srgbClr val="0070C0"/>
                </a:solidFill>
              </a:rPr>
              <a:t>WHERE CNO='C2’</a:t>
            </a:r>
            <a:endParaRPr lang="en-US" altLang="zh-CN" sz="2200" dirty="0">
              <a:solidFill>
                <a:srgbClr val="0070C0"/>
              </a:solidFill>
            </a:endParaRPr>
          </a:p>
          <a:p>
            <a:pPr>
              <a:buNone/>
              <a:defRPr/>
            </a:pPr>
            <a:r>
              <a:rPr lang="en-US" altLang="zh-CN" sz="2200" dirty="0">
                <a:solidFill>
                  <a:srgbClr val="0070C0"/>
                </a:solidFill>
              </a:rPr>
              <a:t>GO</a:t>
            </a:r>
            <a:endParaRPr lang="en-US" altLang="zh-CN" sz="2200" dirty="0">
              <a:solidFill>
                <a:srgbClr val="0070C0"/>
              </a:solidFill>
            </a:endParaRPr>
          </a:p>
          <a:p>
            <a:pPr>
              <a:buNone/>
              <a:defRPr/>
            </a:pPr>
            <a:endParaRPr lang="en-US" altLang="zh-CN" sz="1000" dirty="0">
              <a:solidFill>
                <a:srgbClr val="0070C0"/>
              </a:solidFill>
            </a:endParaRPr>
          </a:p>
          <a:p>
            <a:pPr>
              <a:spcBef>
                <a:spcPct val="40000"/>
              </a:spcBef>
              <a:buNone/>
              <a:defRPr/>
            </a:pPr>
            <a:r>
              <a:rPr lang="en-US" altLang="zh-CN" sz="2200" dirty="0">
                <a:solidFill>
                  <a:schemeClr val="accent6">
                    <a:lumMod val="75000"/>
                  </a:schemeClr>
                </a:solidFill>
              </a:rPr>
              <a:t>USE JXGL</a:t>
            </a:r>
            <a:endParaRPr lang="en-US" altLang="zh-CN" sz="2200" dirty="0">
              <a:solidFill>
                <a:schemeClr val="accent6">
                  <a:lumMod val="75000"/>
                </a:schemeClr>
              </a:solidFill>
            </a:endParaRPr>
          </a:p>
          <a:p>
            <a:pPr>
              <a:buNone/>
              <a:defRPr/>
            </a:pPr>
            <a:r>
              <a:rPr lang="en-US" altLang="zh-CN" sz="2200" dirty="0">
                <a:solidFill>
                  <a:schemeClr val="accent6">
                    <a:lumMod val="75000"/>
                  </a:schemeClr>
                </a:solidFill>
              </a:rPr>
              <a:t>GO</a:t>
            </a:r>
            <a:endParaRPr lang="en-US" altLang="zh-CN" sz="2200" dirty="0">
              <a:solidFill>
                <a:schemeClr val="accent6">
                  <a:lumMod val="75000"/>
                </a:schemeClr>
              </a:solidFill>
            </a:endParaRPr>
          </a:p>
          <a:p>
            <a:pPr>
              <a:buNone/>
              <a:defRPr/>
            </a:pPr>
            <a:r>
              <a:rPr lang="en-US" altLang="zh-CN" sz="2200" dirty="0">
                <a:solidFill>
                  <a:schemeClr val="accent6">
                    <a:lumMod val="75000"/>
                  </a:schemeClr>
                </a:solidFill>
              </a:rPr>
              <a:t>UPDATE C</a:t>
            </a:r>
            <a:endParaRPr lang="en-US" altLang="zh-CN" sz="2200" dirty="0">
              <a:solidFill>
                <a:schemeClr val="accent6">
                  <a:lumMod val="75000"/>
                </a:schemeClr>
              </a:solidFill>
            </a:endParaRPr>
          </a:p>
          <a:p>
            <a:pPr>
              <a:buNone/>
              <a:defRPr/>
            </a:pPr>
            <a:r>
              <a:rPr lang="en-US" altLang="zh-CN" sz="2200" dirty="0">
                <a:solidFill>
                  <a:schemeClr val="accent6">
                    <a:lumMod val="75000"/>
                  </a:schemeClr>
                </a:solidFill>
              </a:rPr>
              <a:t>SET CDEPT='MA'</a:t>
            </a:r>
            <a:endParaRPr lang="en-US" altLang="zh-CN" sz="2200" dirty="0">
              <a:solidFill>
                <a:schemeClr val="accent6">
                  <a:lumMod val="75000"/>
                </a:schemeClr>
              </a:solidFill>
            </a:endParaRPr>
          </a:p>
          <a:p>
            <a:pPr>
              <a:buNone/>
              <a:defRPr/>
            </a:pPr>
            <a:r>
              <a:rPr lang="en-US" altLang="zh-CN" sz="2200" dirty="0">
                <a:solidFill>
                  <a:schemeClr val="accent6">
                    <a:lumMod val="75000"/>
                  </a:schemeClr>
                </a:solidFill>
              </a:rPr>
              <a:t>WHERE CNO='C2'</a:t>
            </a:r>
            <a:endParaRPr lang="en-US" altLang="zh-CN" sz="2200" dirty="0">
              <a:solidFill>
                <a:schemeClr val="accent6">
                  <a:lumMod val="75000"/>
                </a:schemeClr>
              </a:solidFill>
            </a:endParaRPr>
          </a:p>
          <a:p>
            <a:pPr>
              <a:buNone/>
              <a:defRPr/>
            </a:pPr>
            <a:r>
              <a:rPr lang="en-US" altLang="zh-CN" sz="2200" dirty="0">
                <a:solidFill>
                  <a:schemeClr val="accent6">
                    <a:lumMod val="75000"/>
                  </a:schemeClr>
                </a:solidFill>
              </a:rPr>
              <a:t>GO</a:t>
            </a:r>
            <a:endParaRPr lang="en-US" altLang="zh-CN" sz="2200" dirty="0">
              <a:solidFill>
                <a:schemeClr val="accent6">
                  <a:lumMod val="75000"/>
                </a:schemeClr>
              </a:solidFill>
            </a:endParaRPr>
          </a:p>
        </p:txBody>
      </p:sp>
      <p:sp>
        <p:nvSpPr>
          <p:cNvPr id="5" name="日期占位符 4"/>
          <p:cNvSpPr>
            <a:spLocks noGrp="1"/>
          </p:cNvSpPr>
          <p:nvPr>
            <p:ph type="dt" sz="half" idx="10"/>
          </p:nvPr>
        </p:nvSpPr>
        <p:spPr/>
        <p:txBody>
          <a:bodyPr/>
          <a:lstStyle/>
          <a:p>
            <a:pPr>
              <a:defRPr/>
            </a:pPr>
            <a:fld id="{014FB831-1F7D-4522-B2C6-10106BFC673A}" type="datetime1">
              <a:rPr lang="zh-CN" altLang="en-US"/>
            </a:fld>
            <a:endParaRPr lang="en-US" altLang="zh-CN"/>
          </a:p>
        </p:txBody>
      </p:sp>
      <p:sp>
        <p:nvSpPr>
          <p:cNvPr id="27653"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07A7CA1-FE10-412E-A8C7-91A28D62C6FC}"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
        <p:nvSpPr>
          <p:cNvPr id="27654" name="Rectangle 4"/>
          <p:cNvSpPr>
            <a:spLocks noChangeArrowheads="1"/>
          </p:cNvSpPr>
          <p:nvPr/>
        </p:nvSpPr>
        <p:spPr bwMode="auto">
          <a:xfrm>
            <a:off x="5929766" y="1010104"/>
            <a:ext cx="5369605"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a:defRPr>
                <a:solidFill>
                  <a:schemeClr val="tx1"/>
                </a:solidFill>
                <a:latin typeface="Arial" panose="020B0604020202020204" pitchFamily="34" charset="0"/>
                <a:ea typeface="宋体" panose="02010600030101010101" pitchFamily="2" charset="-122"/>
              </a:defRPr>
            </a:lvl1pPr>
            <a:lvl2pPr marL="552450" indent="314325">
              <a:defRPr>
                <a:solidFill>
                  <a:schemeClr val="tx1"/>
                </a:solidFill>
                <a:latin typeface="Arial" panose="020B0604020202020204" pitchFamily="34" charset="0"/>
                <a:ea typeface="宋体" panose="02010600030101010101" pitchFamily="2" charset="-122"/>
              </a:defRPr>
            </a:lvl2pPr>
            <a:lvl3pPr marL="1046480" indent="354330">
              <a:defRPr>
                <a:solidFill>
                  <a:schemeClr val="tx1"/>
                </a:solidFill>
                <a:latin typeface="Arial" panose="020B0604020202020204" pitchFamily="34" charset="0"/>
                <a:ea typeface="宋体" panose="02010600030101010101" pitchFamily="2" charset="-122"/>
              </a:defRPr>
            </a:lvl3pPr>
            <a:lvl4pPr marL="1579880" indent="307975">
              <a:defRPr>
                <a:solidFill>
                  <a:schemeClr val="tx1"/>
                </a:solidFill>
                <a:latin typeface="Arial" panose="020B0604020202020204" pitchFamily="34" charset="0"/>
                <a:ea typeface="宋体" panose="02010600030101010101" pitchFamily="2" charset="-122"/>
              </a:defRPr>
            </a:lvl4pPr>
            <a:lvl5pPr marL="2066925" indent="400050">
              <a:defRPr>
                <a:solidFill>
                  <a:schemeClr val="tx1"/>
                </a:solidFill>
                <a:latin typeface="Arial" panose="020B0604020202020204" pitchFamily="34" charset="0"/>
                <a:ea typeface="宋体" panose="02010600030101010101" pitchFamily="2" charset="-122"/>
              </a:defRPr>
            </a:lvl5pPr>
            <a:lvl6pPr marL="25241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813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85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95725" indent="4000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USE JXGL</a:t>
            </a:r>
            <a:endParaRPr lang="en-US" altLang="zh-CN" sz="2200" dirty="0">
              <a:solidFill>
                <a:srgbClr val="00B050"/>
              </a:solidFill>
              <a:latin typeface="Tahoma" panose="020B0604030504040204" pitchFamily="34" charset="0"/>
            </a:endParaRPr>
          </a:p>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GO</a:t>
            </a:r>
            <a:endParaRPr lang="en-US" altLang="zh-CN" sz="2200" dirty="0">
              <a:solidFill>
                <a:srgbClr val="00B050"/>
              </a:solidFill>
              <a:latin typeface="Tahoma" panose="020B0604030504040204" pitchFamily="34" charset="0"/>
            </a:endParaRPr>
          </a:p>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UPDATE C</a:t>
            </a:r>
            <a:endParaRPr lang="en-US" altLang="zh-CN" sz="2200" dirty="0">
              <a:solidFill>
                <a:srgbClr val="00B050"/>
              </a:solidFill>
              <a:latin typeface="Tahoma" panose="020B0604030504040204" pitchFamily="34" charset="0"/>
            </a:endParaRPr>
          </a:p>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SET TNAME='</a:t>
            </a:r>
            <a:r>
              <a:rPr lang="zh-CN" altLang="en-US" sz="2200" dirty="0">
                <a:solidFill>
                  <a:srgbClr val="00B050"/>
                </a:solidFill>
                <a:latin typeface="Tahoma" panose="020B0604030504040204" pitchFamily="34" charset="0"/>
              </a:rPr>
              <a:t>李邵琴</a:t>
            </a:r>
            <a:r>
              <a:rPr lang="en-US" altLang="zh-CN" sz="2200" dirty="0">
                <a:solidFill>
                  <a:srgbClr val="00B050"/>
                </a:solidFill>
                <a:latin typeface="Tahoma" panose="020B0604030504040204" pitchFamily="34" charset="0"/>
              </a:rPr>
              <a:t>'</a:t>
            </a:r>
            <a:endParaRPr lang="en-US" altLang="zh-CN" sz="2200" dirty="0">
              <a:solidFill>
                <a:srgbClr val="00B050"/>
              </a:solidFill>
              <a:latin typeface="Tahoma" panose="020B0604030504040204" pitchFamily="34" charset="0"/>
            </a:endParaRPr>
          </a:p>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WHERE CNO='C2'</a:t>
            </a:r>
            <a:endParaRPr lang="en-US" altLang="zh-CN" sz="2200" dirty="0">
              <a:solidFill>
                <a:srgbClr val="00B050"/>
              </a:solidFill>
              <a:latin typeface="Tahoma" panose="020B0604030504040204" pitchFamily="34" charset="0"/>
            </a:endParaRPr>
          </a:p>
          <a:p>
            <a:pPr eaLnBrk="1" hangingPunct="1">
              <a:lnSpc>
                <a:spcPct val="110000"/>
              </a:lnSpc>
              <a:buClr>
                <a:schemeClr val="folHlink"/>
              </a:buClr>
              <a:buSzPct val="60000"/>
              <a:buFont typeface="Wingdings" panose="05000000000000000000" pitchFamily="2" charset="2"/>
              <a:buNone/>
            </a:pPr>
            <a:r>
              <a:rPr lang="en-US" altLang="zh-CN" sz="2200" dirty="0">
                <a:solidFill>
                  <a:srgbClr val="00B050"/>
                </a:solidFill>
                <a:latin typeface="Tahoma" panose="020B0604030504040204" pitchFamily="34" charset="0"/>
              </a:rPr>
              <a:t>GO</a:t>
            </a:r>
            <a:endParaRPr lang="en-US" altLang="zh-CN" sz="2200" dirty="0">
              <a:solidFill>
                <a:srgbClr val="00B050"/>
              </a:solidFill>
              <a:latin typeface="Tahoma" panose="020B0604030504040204" pitchFamily="34" charset="0"/>
            </a:endParaRPr>
          </a:p>
          <a:p>
            <a:pPr eaLnBrk="1" hangingPunct="1">
              <a:lnSpc>
                <a:spcPct val="120000"/>
              </a:lnSpc>
              <a:spcBef>
                <a:spcPct val="50000"/>
              </a:spcBef>
              <a:buClr>
                <a:schemeClr val="folHlink"/>
              </a:buClr>
              <a:buSzPct val="60000"/>
              <a:buFont typeface="Wingdings" panose="05000000000000000000" pitchFamily="2" charset="2"/>
              <a:buNone/>
            </a:pPr>
            <a:r>
              <a:rPr lang="zh-CN" altLang="en-US" sz="2200" b="1" dirty="0">
                <a:solidFill>
                  <a:srgbClr val="E24747"/>
                </a:solidFill>
                <a:latin typeface="Tahoma" panose="020B0604030504040204" pitchFamily="34" charset="0"/>
              </a:rPr>
              <a:t>执行时，如果违反课程名的唯一性约束，则对其它列的修改没有影响，因为这是三个不同的事务。</a:t>
            </a:r>
            <a:endParaRPr lang="zh-CN" altLang="en-US" sz="2200" b="1" dirty="0">
              <a:solidFill>
                <a:srgbClr val="E24747"/>
              </a:solidFill>
              <a:latin typeface="Tahoma" panose="020B0604030504040204" pitchFamily="34"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8214" y="0"/>
            <a:ext cx="7793037" cy="795338"/>
          </a:xfrm>
          <a:noFill/>
        </p:spPr>
        <p:txBody>
          <a:bodyPr/>
          <a:lstStyle/>
          <a:p>
            <a:r>
              <a:rPr lang="zh-CN" altLang="en-US" sz="2100" b="1"/>
              <a:t>事务概述</a:t>
            </a:r>
            <a:r>
              <a:rPr lang="en-US" altLang="zh-CN" sz="2100" b="1"/>
              <a:t>(5) </a:t>
            </a:r>
            <a:endParaRPr lang="en-US" altLang="zh-CN" sz="2100" b="1"/>
          </a:p>
        </p:txBody>
      </p:sp>
      <p:sp>
        <p:nvSpPr>
          <p:cNvPr id="10245" name="Rectangle 3"/>
          <p:cNvSpPr>
            <a:spLocks noGrp="1" noChangeArrowheads="1"/>
          </p:cNvSpPr>
          <p:nvPr>
            <p:ph type="body" sz="half" idx="1"/>
          </p:nvPr>
        </p:nvSpPr>
        <p:spPr>
          <a:xfrm>
            <a:off x="206827" y="731837"/>
            <a:ext cx="11625943" cy="5394325"/>
          </a:xfrm>
        </p:spPr>
        <p:txBody>
          <a:bodyPr rtlCol="0">
            <a:noAutofit/>
          </a:bodyPr>
          <a:lstStyle/>
          <a:p>
            <a:pPr indent="457200" algn="just" fontAlgn="auto">
              <a:lnSpc>
                <a:spcPct val="150000"/>
              </a:lnSpc>
              <a:buClr>
                <a:schemeClr val="hlink"/>
              </a:buClr>
              <a:buSzPct val="95000"/>
              <a:buFont typeface="Wingdings" panose="05000000000000000000" pitchFamily="2" charset="2"/>
              <a:buChar char="v"/>
              <a:defRPr/>
            </a:pPr>
            <a:r>
              <a:rPr lang="zh-CN" altLang="en-US" sz="2000" b="1" dirty="0">
                <a:solidFill>
                  <a:srgbClr val="148BD4"/>
                </a:solidFill>
              </a:rPr>
              <a:t>事务的性质</a:t>
            </a:r>
            <a:endParaRPr lang="zh-CN" altLang="en-US" sz="2000" b="1" dirty="0">
              <a:solidFill>
                <a:srgbClr val="0000CC"/>
              </a:solidFill>
            </a:endParaRPr>
          </a:p>
          <a:p>
            <a:pPr indent="457200" algn="just" fontAlgn="auto">
              <a:lnSpc>
                <a:spcPct val="150000"/>
              </a:lnSpc>
              <a:buNone/>
              <a:defRPr/>
            </a:pPr>
            <a:r>
              <a:rPr lang="en-US" altLang="zh-CN" sz="2000" b="1" dirty="0">
                <a:solidFill>
                  <a:srgbClr val="E24747"/>
                </a:solidFill>
              </a:rPr>
              <a:t>(1) </a:t>
            </a:r>
            <a:r>
              <a:rPr lang="zh-CN" altLang="en-US" sz="2000" b="1" dirty="0">
                <a:solidFill>
                  <a:srgbClr val="E24747"/>
                </a:solidFill>
              </a:rPr>
              <a:t>原子性（</a:t>
            </a:r>
            <a:r>
              <a:rPr lang="en-US" altLang="zh-CN" sz="2000" b="1" dirty="0">
                <a:solidFill>
                  <a:srgbClr val="E24747"/>
                </a:solidFill>
              </a:rPr>
              <a:t>Atomicity</a:t>
            </a:r>
            <a:r>
              <a:rPr lang="zh-CN" altLang="en-US" sz="2000" b="1" dirty="0">
                <a:solidFill>
                  <a:srgbClr val="E24747"/>
                </a:solidFill>
              </a:rPr>
              <a:t>）</a:t>
            </a:r>
            <a:r>
              <a:rPr lang="zh-CN" altLang="en-US" sz="2000" dirty="0"/>
              <a:t>一个事务对数据库的所有操作，是一个不可分割的工作单元。这些操作要么全部执行，要么什么也不做（就效果而言）。</a:t>
            </a:r>
            <a:endParaRPr lang="zh-CN" altLang="en-US" sz="2000" dirty="0"/>
          </a:p>
          <a:p>
            <a:pPr indent="457200" algn="just" fontAlgn="auto">
              <a:lnSpc>
                <a:spcPct val="150000"/>
              </a:lnSpc>
              <a:buNone/>
              <a:defRPr/>
            </a:pPr>
            <a:r>
              <a:rPr lang="en-US" altLang="zh-CN" sz="2000" b="1" dirty="0">
                <a:solidFill>
                  <a:srgbClr val="E24747"/>
                </a:solidFill>
              </a:rPr>
              <a:t>(2) </a:t>
            </a:r>
            <a:r>
              <a:rPr lang="zh-CN" altLang="en-US" sz="2000" b="1" dirty="0">
                <a:solidFill>
                  <a:srgbClr val="E24747"/>
                </a:solidFill>
              </a:rPr>
              <a:t>一致性（</a:t>
            </a:r>
            <a:r>
              <a:rPr lang="en-US" altLang="zh-CN" sz="2000" b="1" dirty="0">
                <a:solidFill>
                  <a:srgbClr val="E24747"/>
                </a:solidFill>
              </a:rPr>
              <a:t>Consistency</a:t>
            </a:r>
            <a:r>
              <a:rPr lang="zh-CN" altLang="en-US" sz="2000" b="1" dirty="0">
                <a:solidFill>
                  <a:srgbClr val="E24747"/>
                </a:solidFill>
              </a:rPr>
              <a:t>）</a:t>
            </a:r>
            <a:r>
              <a:rPr lang="zh-CN" altLang="en-US" sz="2000" dirty="0"/>
              <a:t>一个事务独立执行的结果，应保持数据库的一致性。即数据不会因事务的执行而遭受破坏。</a:t>
            </a:r>
            <a:endParaRPr lang="zh-CN" altLang="en-US" sz="2000" dirty="0"/>
          </a:p>
          <a:p>
            <a:pPr indent="457200" algn="just" fontAlgn="auto">
              <a:lnSpc>
                <a:spcPct val="150000"/>
              </a:lnSpc>
              <a:buNone/>
              <a:defRPr/>
            </a:pPr>
            <a:r>
              <a:rPr lang="en-US" altLang="zh-CN" sz="2000" b="1" dirty="0">
                <a:solidFill>
                  <a:srgbClr val="E24747"/>
                </a:solidFill>
              </a:rPr>
              <a:t>(3) </a:t>
            </a:r>
            <a:r>
              <a:rPr lang="zh-CN" altLang="en-US" sz="2000" b="1" dirty="0">
                <a:solidFill>
                  <a:srgbClr val="E24747"/>
                </a:solidFill>
              </a:rPr>
              <a:t>隔离性（</a:t>
            </a:r>
            <a:r>
              <a:rPr lang="en-US" altLang="zh-CN" sz="2000" b="1" dirty="0">
                <a:solidFill>
                  <a:srgbClr val="E24747"/>
                </a:solidFill>
              </a:rPr>
              <a:t>Isolation</a:t>
            </a:r>
            <a:r>
              <a:rPr lang="zh-CN" altLang="en-US" sz="2000" b="1" dirty="0">
                <a:solidFill>
                  <a:srgbClr val="E24747"/>
                </a:solidFill>
              </a:rPr>
              <a:t>）</a:t>
            </a:r>
            <a:r>
              <a:rPr lang="zh-CN" altLang="en-US" sz="2000" dirty="0"/>
              <a:t>在多个事务并发执行时，系统应保证与这些事务先后单独执行时的结果一样，此时称事务达到了隔离性的要求。 </a:t>
            </a:r>
            <a:endParaRPr lang="zh-CN" altLang="en-US" sz="2000" dirty="0"/>
          </a:p>
          <a:p>
            <a:pPr indent="457200" algn="just" fontAlgn="auto">
              <a:lnSpc>
                <a:spcPct val="150000"/>
              </a:lnSpc>
              <a:buNone/>
              <a:defRPr/>
            </a:pPr>
            <a:r>
              <a:rPr lang="en-US" altLang="zh-CN" sz="2000" b="1" dirty="0">
                <a:solidFill>
                  <a:srgbClr val="E24747"/>
                </a:solidFill>
              </a:rPr>
              <a:t>(4) </a:t>
            </a:r>
            <a:r>
              <a:rPr lang="zh-CN" altLang="en-US" sz="2000" b="1" dirty="0">
                <a:solidFill>
                  <a:srgbClr val="E24747"/>
                </a:solidFill>
              </a:rPr>
              <a:t>持久性（</a:t>
            </a:r>
            <a:r>
              <a:rPr lang="en-US" altLang="zh-CN" sz="2000" b="1" dirty="0">
                <a:solidFill>
                  <a:srgbClr val="E24747"/>
                </a:solidFill>
              </a:rPr>
              <a:t>Durability</a:t>
            </a:r>
            <a:r>
              <a:rPr lang="zh-CN" altLang="en-US" sz="2000" b="1" dirty="0">
                <a:solidFill>
                  <a:srgbClr val="E24747"/>
                </a:solidFill>
              </a:rPr>
              <a:t>）</a:t>
            </a:r>
            <a:r>
              <a:rPr lang="zh-CN" altLang="en-US" sz="2000" dirty="0"/>
              <a:t>一个事务一旦完成全部操作后，它对数据库的所有更新应永久地反映在数据库中。即使以后系统发生故障，也应保留这个事务执行的痕迹。</a:t>
            </a:r>
            <a:endParaRPr lang="zh-CN" altLang="en-US" sz="2000" dirty="0"/>
          </a:p>
          <a:p>
            <a:pPr indent="457200" algn="just" fontAlgn="auto">
              <a:lnSpc>
                <a:spcPct val="150000"/>
              </a:lnSpc>
              <a:buNone/>
              <a:defRPr/>
            </a:pPr>
            <a:r>
              <a:rPr lang="zh-CN" altLang="en-US" sz="2000" dirty="0">
                <a:solidFill>
                  <a:srgbClr val="006600"/>
                </a:solidFill>
              </a:rPr>
              <a:t>上述四个性质称为事务的</a:t>
            </a:r>
            <a:r>
              <a:rPr lang="en-US" altLang="zh-CN" sz="2000" b="1" dirty="0">
                <a:solidFill>
                  <a:srgbClr val="FF0000"/>
                </a:solidFill>
              </a:rPr>
              <a:t>ACID</a:t>
            </a:r>
            <a:r>
              <a:rPr lang="zh-CN" altLang="en-US" sz="2000" dirty="0">
                <a:solidFill>
                  <a:srgbClr val="006600"/>
                </a:solidFill>
              </a:rPr>
              <a:t>性质。 </a:t>
            </a:r>
            <a:endParaRPr lang="zh-CN" altLang="en-US" sz="2000" dirty="0">
              <a:solidFill>
                <a:srgbClr val="006600"/>
              </a:solidFill>
            </a:endParaRPr>
          </a:p>
        </p:txBody>
      </p:sp>
      <p:sp>
        <p:nvSpPr>
          <p:cNvPr id="4" name="日期占位符 4"/>
          <p:cNvSpPr>
            <a:spLocks noGrp="1"/>
          </p:cNvSpPr>
          <p:nvPr>
            <p:ph type="dt" sz="half" idx="10"/>
          </p:nvPr>
        </p:nvSpPr>
        <p:spPr/>
        <p:txBody>
          <a:bodyPr/>
          <a:lstStyle/>
          <a:p>
            <a:pPr>
              <a:defRPr/>
            </a:pPr>
            <a:fld id="{F7E108BD-08C2-4390-8CF6-A433C528198E}" type="datetime1">
              <a:rPr lang="zh-CN" altLang="en-US"/>
            </a:fld>
            <a:endParaRPr lang="en-US" altLang="zh-CN"/>
          </a:p>
        </p:txBody>
      </p:sp>
      <p:sp>
        <p:nvSpPr>
          <p:cNvPr id="28677"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732C9E6-95DF-4A81-9061-3E8FC6151C32}"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79650" y="0"/>
            <a:ext cx="7793038" cy="795338"/>
          </a:xfrm>
          <a:noFill/>
        </p:spPr>
        <p:txBody>
          <a:bodyPr/>
          <a:lstStyle/>
          <a:p>
            <a:r>
              <a:rPr lang="zh-CN" altLang="en-US" sz="2100" b="1"/>
              <a:t>管理事务 </a:t>
            </a:r>
            <a:r>
              <a:rPr lang="en-US" altLang="zh-CN" sz="2100" b="1"/>
              <a:t>(1) </a:t>
            </a:r>
            <a:endParaRPr lang="en-US" altLang="zh-CN" sz="2100" b="1"/>
          </a:p>
        </p:txBody>
      </p:sp>
      <p:sp>
        <p:nvSpPr>
          <p:cNvPr id="11269" name="Rectangle 3"/>
          <p:cNvSpPr>
            <a:spLocks noGrp="1" noChangeArrowheads="1"/>
          </p:cNvSpPr>
          <p:nvPr>
            <p:ph type="body" sz="half" idx="1"/>
          </p:nvPr>
        </p:nvSpPr>
        <p:spPr>
          <a:xfrm>
            <a:off x="689520" y="615951"/>
            <a:ext cx="10892880" cy="5740400"/>
          </a:xfrm>
        </p:spPr>
        <p:txBody>
          <a:bodyPr rtlCol="0">
            <a:normAutofit fontScale="45000" lnSpcReduction="20000"/>
          </a:bodyPr>
          <a:lstStyle/>
          <a:p>
            <a:pPr indent="457200" fontAlgn="auto">
              <a:lnSpc>
                <a:spcPct val="150000"/>
              </a:lnSpc>
              <a:spcAft>
                <a:spcPct val="30000"/>
              </a:spcAft>
              <a:buClr>
                <a:schemeClr val="hlink"/>
              </a:buClr>
              <a:buSzPct val="80000"/>
              <a:buFont typeface="Wingdings" panose="05000000000000000000" pitchFamily="2" charset="2"/>
              <a:buChar char="]"/>
              <a:defRPr/>
            </a:pPr>
            <a:r>
              <a:rPr lang="en-US" altLang="zh-CN" sz="4400" dirty="0">
                <a:solidFill>
                  <a:srgbClr val="148BD4"/>
                </a:solidFill>
              </a:rPr>
              <a:t> </a:t>
            </a:r>
            <a:r>
              <a:rPr lang="zh-CN" altLang="en-US" sz="4400" dirty="0">
                <a:solidFill>
                  <a:srgbClr val="148BD4"/>
                </a:solidFill>
              </a:rPr>
              <a:t>启动和结束事务</a:t>
            </a:r>
            <a:endParaRPr lang="zh-CN" altLang="en-US" sz="2400" dirty="0">
              <a:solidFill>
                <a:srgbClr val="0000CC"/>
              </a:solidFill>
            </a:endParaRPr>
          </a:p>
          <a:p>
            <a:pPr indent="457200" fontAlgn="auto">
              <a:lnSpc>
                <a:spcPct val="150000"/>
              </a:lnSpc>
              <a:spcAft>
                <a:spcPct val="30000"/>
              </a:spcAft>
              <a:buNone/>
              <a:defRPr/>
            </a:pPr>
            <a:r>
              <a:rPr lang="zh-CN" altLang="en-US" dirty="0"/>
              <a:t>      </a:t>
            </a:r>
            <a:r>
              <a:rPr lang="en-US" altLang="zh-CN" dirty="0">
                <a:solidFill>
                  <a:srgbClr val="660066"/>
                </a:solidFill>
              </a:rPr>
              <a:t>(1) </a:t>
            </a:r>
            <a:r>
              <a:rPr lang="zh-CN" altLang="en-US" dirty="0">
                <a:solidFill>
                  <a:srgbClr val="660066"/>
                </a:solidFill>
              </a:rPr>
              <a:t>显式事务的启动和结束</a:t>
            </a:r>
            <a:endParaRPr lang="zh-CN" altLang="en-US" dirty="0">
              <a:solidFill>
                <a:srgbClr val="660066"/>
              </a:solidFill>
            </a:endParaRPr>
          </a:p>
          <a:p>
            <a:pPr indent="457200" fontAlgn="auto">
              <a:lnSpc>
                <a:spcPct val="150000"/>
              </a:lnSpc>
              <a:spcAft>
                <a:spcPct val="30000"/>
              </a:spcAft>
              <a:buNone/>
              <a:defRPr/>
            </a:pPr>
            <a:r>
              <a:rPr lang="zh-CN" altLang="en-US" dirty="0"/>
              <a:t>      显式事务需要明确定义事务的启动和结束。在应用程序中，通常是：</a:t>
            </a:r>
            <a:endParaRPr lang="zh-CN" altLang="en-US" dirty="0"/>
          </a:p>
          <a:p>
            <a:pPr marL="365125" lvl="1" indent="457200" fontAlgn="auto">
              <a:lnSpc>
                <a:spcPct val="150000"/>
              </a:lnSpc>
              <a:defRPr/>
            </a:pPr>
            <a:r>
              <a:rPr lang="zh-CN" altLang="en-US" dirty="0"/>
              <a:t>  用</a:t>
            </a:r>
            <a:r>
              <a:rPr lang="en-US" altLang="zh-CN" dirty="0">
                <a:solidFill>
                  <a:srgbClr val="006600"/>
                </a:solidFill>
              </a:rPr>
              <a:t>BEGIN TRANSACTION</a:t>
            </a:r>
            <a:r>
              <a:rPr lang="zh-CN" altLang="en-US" dirty="0"/>
              <a:t>语句来标识一个事务的开始；</a:t>
            </a:r>
            <a:endParaRPr lang="zh-CN" altLang="en-US" dirty="0"/>
          </a:p>
          <a:p>
            <a:pPr marL="365125" lvl="1" indent="457200" fontAlgn="auto">
              <a:lnSpc>
                <a:spcPct val="150000"/>
              </a:lnSpc>
              <a:defRPr/>
            </a:pPr>
            <a:r>
              <a:rPr lang="zh-CN" altLang="en-US" dirty="0"/>
              <a:t>  用</a:t>
            </a:r>
            <a:r>
              <a:rPr lang="en-US" altLang="zh-CN" dirty="0">
                <a:solidFill>
                  <a:srgbClr val="006600"/>
                </a:solidFill>
              </a:rPr>
              <a:t>COMMIT TRANSACTION</a:t>
            </a:r>
            <a:r>
              <a:rPr lang="zh-CN" altLang="en-US" dirty="0"/>
              <a:t>语句标识事务的结束。</a:t>
            </a:r>
            <a:endParaRPr lang="zh-CN" altLang="en-US" dirty="0"/>
          </a:p>
          <a:p>
            <a:pPr indent="457200" fontAlgn="auto">
              <a:lnSpc>
                <a:spcPct val="100000"/>
              </a:lnSpc>
              <a:spcBef>
                <a:spcPts val="0"/>
              </a:spcBef>
              <a:spcAft>
                <a:spcPts val="0"/>
              </a:spcAft>
              <a:buNone/>
              <a:defRPr/>
            </a:pPr>
            <a:r>
              <a:rPr lang="zh-CN" altLang="en-US" dirty="0"/>
              <a:t>     语句格式为：</a:t>
            </a:r>
            <a:endParaRPr lang="zh-CN" altLang="en-US" dirty="0"/>
          </a:p>
          <a:p>
            <a:pPr indent="457200" fontAlgn="auto">
              <a:lnSpc>
                <a:spcPct val="150000"/>
              </a:lnSpc>
              <a:spcAft>
                <a:spcPct val="30000"/>
              </a:spcAft>
              <a:buNone/>
              <a:defRPr/>
            </a:pPr>
            <a:r>
              <a:rPr lang="zh-CN" altLang="en-US" dirty="0">
                <a:solidFill>
                  <a:srgbClr val="E24747"/>
                </a:solidFill>
              </a:rPr>
              <a:t>       </a:t>
            </a:r>
            <a:r>
              <a:rPr lang="en-US" altLang="zh-CN" dirty="0">
                <a:solidFill>
                  <a:srgbClr val="E24747"/>
                </a:solidFill>
              </a:rPr>
              <a:t>BEGIN TRAN|TRANSACTION</a:t>
            </a:r>
            <a:endParaRPr lang="en-US" altLang="zh-CN" dirty="0">
              <a:solidFill>
                <a:srgbClr val="993300"/>
              </a:solidFill>
            </a:endParaRPr>
          </a:p>
          <a:p>
            <a:pPr indent="457200" fontAlgn="auto">
              <a:lnSpc>
                <a:spcPct val="150000"/>
              </a:lnSpc>
              <a:spcAft>
                <a:spcPct val="30000"/>
              </a:spcAft>
              <a:buNone/>
              <a:defRPr/>
            </a:pPr>
            <a:r>
              <a:rPr lang="en-US" altLang="zh-CN" dirty="0">
                <a:solidFill>
                  <a:srgbClr val="006600"/>
                </a:solidFill>
              </a:rPr>
              <a:t>       [&lt;</a:t>
            </a:r>
            <a:r>
              <a:rPr lang="zh-CN" altLang="en-US" dirty="0">
                <a:solidFill>
                  <a:srgbClr val="006600"/>
                </a:solidFill>
              </a:rPr>
              <a:t>事务名</a:t>
            </a:r>
            <a:r>
              <a:rPr lang="en-US" altLang="zh-CN" dirty="0">
                <a:solidFill>
                  <a:srgbClr val="006600"/>
                </a:solidFill>
              </a:rPr>
              <a:t>&gt;|&lt;@</a:t>
            </a:r>
            <a:r>
              <a:rPr lang="zh-CN" altLang="en-US" dirty="0">
                <a:solidFill>
                  <a:srgbClr val="006600"/>
                </a:solidFill>
              </a:rPr>
              <a:t>事务名变量</a:t>
            </a:r>
            <a:r>
              <a:rPr lang="en-US" altLang="zh-CN" dirty="0">
                <a:solidFill>
                  <a:srgbClr val="006600"/>
                </a:solidFill>
              </a:rPr>
              <a:t>&gt;</a:t>
            </a:r>
            <a:endParaRPr lang="en-US" altLang="zh-CN" dirty="0">
              <a:solidFill>
                <a:srgbClr val="006600"/>
              </a:solidFill>
            </a:endParaRPr>
          </a:p>
          <a:p>
            <a:pPr indent="457200" fontAlgn="auto">
              <a:lnSpc>
                <a:spcPct val="150000"/>
              </a:lnSpc>
              <a:spcAft>
                <a:spcPct val="30000"/>
              </a:spcAft>
              <a:buNone/>
              <a:defRPr/>
            </a:pPr>
            <a:r>
              <a:rPr lang="en-US" altLang="zh-CN" dirty="0">
                <a:solidFill>
                  <a:srgbClr val="006600"/>
                </a:solidFill>
              </a:rPr>
              <a:t>        [</a:t>
            </a:r>
            <a:r>
              <a:rPr lang="en-US" altLang="zh-CN" dirty="0">
                <a:solidFill>
                  <a:srgbClr val="E24747"/>
                </a:solidFill>
              </a:rPr>
              <a:t>WITH MARK</a:t>
            </a:r>
            <a:r>
              <a:rPr lang="en-US" altLang="zh-CN" dirty="0">
                <a:solidFill>
                  <a:srgbClr val="006600"/>
                </a:solidFill>
              </a:rPr>
              <a:t>[&lt;</a:t>
            </a:r>
            <a:r>
              <a:rPr lang="zh-CN" altLang="en-US" dirty="0">
                <a:solidFill>
                  <a:srgbClr val="006600"/>
                </a:solidFill>
              </a:rPr>
              <a:t>描述字符串</a:t>
            </a:r>
            <a:r>
              <a:rPr lang="en-US" altLang="zh-CN" dirty="0">
                <a:solidFill>
                  <a:srgbClr val="006600"/>
                </a:solidFill>
              </a:rPr>
              <a:t>&gt; ]] </a:t>
            </a:r>
            <a:endParaRPr lang="en-US" altLang="zh-CN" dirty="0">
              <a:solidFill>
                <a:srgbClr val="006600"/>
              </a:solidFill>
            </a:endParaRPr>
          </a:p>
          <a:p>
            <a:pPr indent="457200" fontAlgn="auto">
              <a:lnSpc>
                <a:spcPct val="150000"/>
              </a:lnSpc>
              <a:spcAft>
                <a:spcPct val="30000"/>
              </a:spcAft>
              <a:buNone/>
              <a:defRPr/>
            </a:pPr>
            <a:r>
              <a:rPr lang="en-US" altLang="zh-CN" dirty="0">
                <a:solidFill>
                  <a:srgbClr val="006600"/>
                </a:solidFill>
              </a:rPr>
              <a:t>       ]</a:t>
            </a:r>
            <a:endParaRPr lang="en-US" altLang="zh-CN" dirty="0">
              <a:solidFill>
                <a:srgbClr val="006600"/>
              </a:solidFill>
            </a:endParaRPr>
          </a:p>
          <a:p>
            <a:pPr indent="457200" fontAlgn="auto">
              <a:lnSpc>
                <a:spcPct val="150000"/>
              </a:lnSpc>
              <a:spcAft>
                <a:spcPct val="30000"/>
              </a:spcAft>
              <a:buNone/>
              <a:defRPr/>
            </a:pPr>
            <a:r>
              <a:rPr lang="en-US" altLang="zh-CN" dirty="0"/>
              <a:t>      </a:t>
            </a:r>
            <a:r>
              <a:rPr lang="zh-CN" altLang="en-US" dirty="0"/>
              <a:t>其中</a:t>
            </a:r>
            <a:r>
              <a:rPr lang="en-US" altLang="zh-CN" dirty="0">
                <a:solidFill>
                  <a:srgbClr val="660066"/>
                </a:solidFill>
              </a:rPr>
              <a:t>WITH MARK[&lt;</a:t>
            </a:r>
            <a:r>
              <a:rPr lang="zh-CN" altLang="en-US" dirty="0">
                <a:solidFill>
                  <a:srgbClr val="660066"/>
                </a:solidFill>
              </a:rPr>
              <a:t>描述字符串</a:t>
            </a:r>
            <a:r>
              <a:rPr lang="en-US" altLang="zh-CN" dirty="0">
                <a:solidFill>
                  <a:srgbClr val="660066"/>
                </a:solidFill>
              </a:rPr>
              <a:t>&gt;]</a:t>
            </a:r>
            <a:r>
              <a:rPr lang="zh-CN" altLang="en-US" dirty="0"/>
              <a:t>是指在日志中标记该事务。</a:t>
            </a:r>
            <a:endParaRPr lang="zh-CN" altLang="en-US" dirty="0"/>
          </a:p>
        </p:txBody>
      </p:sp>
      <p:sp>
        <p:nvSpPr>
          <p:cNvPr id="4" name="日期占位符 4"/>
          <p:cNvSpPr>
            <a:spLocks noGrp="1"/>
          </p:cNvSpPr>
          <p:nvPr>
            <p:ph type="dt" sz="half" idx="10"/>
          </p:nvPr>
        </p:nvSpPr>
        <p:spPr/>
        <p:txBody>
          <a:bodyPr/>
          <a:lstStyle/>
          <a:p>
            <a:pPr>
              <a:defRPr/>
            </a:pPr>
            <a:fld id="{DAE04F51-F96C-4F41-AD1A-168BAA873A87}" type="datetime1">
              <a:rPr lang="zh-CN" altLang="en-US"/>
            </a:fld>
            <a:endParaRPr lang="en-US" altLang="zh-CN"/>
          </a:p>
        </p:txBody>
      </p:sp>
      <p:sp>
        <p:nvSpPr>
          <p:cNvPr id="29701" name="灯片编号占位符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5E96172-04BD-4B42-AF69-F54D90736F58}" type="slidenum">
              <a:rPr lang="en-US" altLang="zh-CN" sz="1200">
                <a:solidFill>
                  <a:srgbClr val="898989"/>
                </a:solidFill>
                <a:latin typeface="Arial" panose="020B0604020202020204" pitchFamily="34" charset="0"/>
              </a:rPr>
            </a:fld>
            <a:r>
              <a:rPr lang="en-US" altLang="zh-CN" sz="1200">
                <a:solidFill>
                  <a:srgbClr val="898989"/>
                </a:solidFill>
                <a:latin typeface="Arial" panose="020B0604020202020204" pitchFamily="34" charset="0"/>
              </a:rPr>
              <a:t>/37</a:t>
            </a:r>
            <a:endParaRPr lang="en-US" altLang="zh-CN" sz="1200">
              <a:solidFill>
                <a:srgbClr val="898989"/>
              </a:solidFill>
              <a:latin typeface="Arial" panose="020B0604020202020204" pitchFamily="34" charset="0"/>
            </a:endParaRPr>
          </a:p>
        </p:txBody>
      </p:sp>
    </p:spTree>
  </p:cSld>
  <p:clrMapOvr>
    <a:masterClrMapping/>
  </p:clrMapOvr>
  <p:transition>
    <p:checker dir="vert"/>
  </p:transition>
</p:sld>
</file>

<file path=ppt/tags/tag1.xml><?xml version="1.0" encoding="utf-8"?>
<p:tagLst xmlns:p="http://schemas.openxmlformats.org/presentationml/2006/main">
  <p:tag name="KSO_WPP_MARK_KEY" val="6a263329-597b-4a57-a8b7-5b9ab2bce316"/>
  <p:tag name="COMMONDATA" val="eyJoZGlkIjoiZGEzZjY2NWE4YjhiMzZkYzJlMGFlMTI2YmNjZGY0ODgifQ=="/>
</p:tagLst>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0</TotalTime>
  <Words>12985</Words>
  <Application>WPS 演示</Application>
  <PresentationFormat>宽屏</PresentationFormat>
  <Paragraphs>925</Paragraphs>
  <Slides>53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53</vt:i4>
      </vt:variant>
    </vt:vector>
  </HeadingPairs>
  <TitlesOfParts>
    <vt:vector size="72" baseType="lpstr">
      <vt:lpstr>Arial</vt:lpstr>
      <vt:lpstr>宋体</vt:lpstr>
      <vt:lpstr>Wingdings</vt:lpstr>
      <vt:lpstr>Times New Roman</vt:lpstr>
      <vt:lpstr>Georgia</vt:lpstr>
      <vt:lpstr>Roboto Bk</vt:lpstr>
      <vt:lpstr>Segoe Print</vt:lpstr>
      <vt:lpstr>Tahoma</vt:lpstr>
      <vt:lpstr>微软雅黑</vt:lpstr>
      <vt:lpstr>Arial Unicode MS</vt:lpstr>
      <vt:lpstr>Calibri</vt:lpstr>
      <vt:lpstr>等线</vt:lpstr>
      <vt:lpstr>Verdana</vt:lpstr>
      <vt:lpstr>Adobe 黑体 Std R</vt:lpstr>
      <vt:lpstr>黑体</vt:lpstr>
      <vt:lpstr>Open Sans Light</vt:lpstr>
      <vt:lpstr>张海山锐谐体</vt:lpstr>
      <vt:lpstr>Wide Latin</vt:lpstr>
      <vt:lpstr>冯演示模版</vt:lpstr>
      <vt:lpstr>PowerPoint 演示文稿</vt:lpstr>
      <vt:lpstr>PowerPoint 演示文稿</vt:lpstr>
      <vt:lpstr>事务概述(1) </vt:lpstr>
      <vt:lpstr>事务概述(1) </vt:lpstr>
      <vt:lpstr>事务概述(2) </vt:lpstr>
      <vt:lpstr>事务概述(3) </vt:lpstr>
      <vt:lpstr>事务概述(4) </vt:lpstr>
      <vt:lpstr>事务概述(5) </vt:lpstr>
      <vt:lpstr>管理事务 (1) </vt:lpstr>
      <vt:lpstr>管理事务 (2) </vt:lpstr>
      <vt:lpstr>管理事务 (3) </vt:lpstr>
      <vt:lpstr>管理事务 (4) </vt:lpstr>
      <vt:lpstr>管理事务 (5) </vt:lpstr>
      <vt:lpstr>管理事务 (6) </vt:lpstr>
      <vt:lpstr>管理事务 (7) </vt:lpstr>
      <vt:lpstr>管理事务 (8) </vt:lpstr>
      <vt:lpstr>管理事务 (9) </vt:lpstr>
      <vt:lpstr>管理事务 (10) </vt:lpstr>
      <vt:lpstr>管理事务 (11) </vt:lpstr>
      <vt:lpstr>管理事务 (12) </vt:lpstr>
      <vt:lpstr>管理事务 (13) </vt:lpstr>
      <vt:lpstr>管理事务 (14) </vt:lpstr>
      <vt:lpstr>管理事务 (15) </vt:lpstr>
      <vt:lpstr>PowerPoint 演示文稿</vt:lpstr>
      <vt:lpstr>并发数据操作引起的问题 (1) </vt:lpstr>
      <vt:lpstr>PowerPoint 演示文稿</vt:lpstr>
      <vt:lpstr>补充：并发操作引发的“XX读”问题总结</vt:lpstr>
      <vt:lpstr>并发数据操作引起的问题 (1) </vt:lpstr>
      <vt:lpstr>PowerPoint 演示文稿</vt:lpstr>
      <vt:lpstr>并发数据操作引起的问题 (2) </vt:lpstr>
      <vt:lpstr>PowerPoint 演示文稿</vt:lpstr>
      <vt:lpstr>并发数据操作引起的问题 (2) </vt:lpstr>
      <vt:lpstr>PowerPoint 演示文稿</vt:lpstr>
      <vt:lpstr>补充：事务隔离级总结</vt:lpstr>
      <vt:lpstr>封锁机制 (1) </vt:lpstr>
      <vt:lpstr>封锁机制 (2) </vt:lpstr>
      <vt:lpstr>封锁机制 (3) </vt:lpstr>
      <vt:lpstr>封锁机制 (4) </vt:lpstr>
      <vt:lpstr>封锁机制 (5) </vt:lpstr>
      <vt:lpstr>封锁机制 (6) </vt:lpstr>
      <vt:lpstr>封锁机制 (7) </vt:lpstr>
      <vt:lpstr>封锁机制 (8) </vt:lpstr>
      <vt:lpstr>封锁机制 (9) </vt:lpstr>
      <vt:lpstr>封锁机制 (10) </vt:lpstr>
      <vt:lpstr>封锁机制 (11) </vt:lpstr>
      <vt:lpstr> 事务隔离级(1)</vt:lpstr>
      <vt:lpstr> 事务隔离级(1)</vt:lpstr>
      <vt:lpstr> 事务隔离级(2)</vt:lpstr>
      <vt:lpstr>事务隔离级(3)</vt:lpstr>
      <vt:lpstr>事务隔离级(3)</vt:lpstr>
      <vt:lpstr>补充：事务隔离级总结</vt:lpstr>
      <vt:lpstr>本次课小结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weinima</dc:creator>
  <cp:lastModifiedBy>WPS_1591411445</cp:lastModifiedBy>
  <cp:revision>46</cp:revision>
  <dcterms:created xsi:type="dcterms:W3CDTF">2019-04-28T06:28:00Z</dcterms:created>
  <dcterms:modified xsi:type="dcterms:W3CDTF">2022-11-15T01:35:13Z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CCAB8293B70C4F7A9D9A2303D7080AC5</vt:lpwstr>
  </property>
</Properties>
</file>