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70" r:id="rId12"/>
    <p:sldId id="272" r:id="rId13"/>
    <p:sldId id="273" r:id="rId14"/>
    <p:sldId id="275" r:id="rId15"/>
    <p:sldId id="276" r:id="rId16"/>
    <p:sldId id="274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2" d="100"/>
          <a:sy n="72" d="100"/>
        </p:scale>
        <p:origin x="1109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CCDD-7E13-49A9-A59C-AE8D3E7E9BF6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AA97-28B3-47AE-9209-AC175291D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12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CCDD-7E13-49A9-A59C-AE8D3E7E9BF6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AA97-28B3-47AE-9209-AC175291D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098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CCDD-7E13-49A9-A59C-AE8D3E7E9BF6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AA97-28B3-47AE-9209-AC175291DA6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018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CCDD-7E13-49A9-A59C-AE8D3E7E9BF6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AA97-28B3-47AE-9209-AC175291D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301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CCDD-7E13-49A9-A59C-AE8D3E7E9BF6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AA97-28B3-47AE-9209-AC175291DA6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4497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CCDD-7E13-49A9-A59C-AE8D3E7E9BF6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AA97-28B3-47AE-9209-AC175291D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27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CCDD-7E13-49A9-A59C-AE8D3E7E9BF6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AA97-28B3-47AE-9209-AC175291D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80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CCDD-7E13-49A9-A59C-AE8D3E7E9BF6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AA97-28B3-47AE-9209-AC175291D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995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CCDD-7E13-49A9-A59C-AE8D3E7E9BF6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AA97-28B3-47AE-9209-AC175291D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30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CCDD-7E13-49A9-A59C-AE8D3E7E9BF6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AA97-28B3-47AE-9209-AC175291D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45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CCDD-7E13-49A9-A59C-AE8D3E7E9BF6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AA97-28B3-47AE-9209-AC175291D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70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CCDD-7E13-49A9-A59C-AE8D3E7E9BF6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AA97-28B3-47AE-9209-AC175291D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37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CCDD-7E13-49A9-A59C-AE8D3E7E9BF6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AA97-28B3-47AE-9209-AC175291D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CCDD-7E13-49A9-A59C-AE8D3E7E9BF6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AA97-28B3-47AE-9209-AC175291D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05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CCDD-7E13-49A9-A59C-AE8D3E7E9BF6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AA97-28B3-47AE-9209-AC175291D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00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CCDD-7E13-49A9-A59C-AE8D3E7E9BF6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AA97-28B3-47AE-9209-AC175291D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3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CCCDD-7E13-49A9-A59C-AE8D3E7E9BF6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E25AA97-28B3-47AE-9209-AC175291D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888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CSS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CSS</a:t>
            </a:r>
            <a:r>
              <a:rPr lang="en-US" dirty="0"/>
              <a:t> stands for </a:t>
            </a:r>
            <a:r>
              <a:rPr lang="en-US" b="1" dirty="0"/>
              <a:t>C</a:t>
            </a:r>
            <a:r>
              <a:rPr lang="en-US" dirty="0"/>
              <a:t>ascading </a:t>
            </a:r>
            <a:r>
              <a:rPr lang="en-US" b="1" dirty="0"/>
              <a:t>S</a:t>
            </a:r>
            <a:r>
              <a:rPr lang="en-US" dirty="0"/>
              <a:t>tyle </a:t>
            </a:r>
            <a:r>
              <a:rPr lang="en-US" b="1" dirty="0"/>
              <a:t>S</a:t>
            </a:r>
            <a:r>
              <a:rPr lang="en-US" dirty="0"/>
              <a:t>heets</a:t>
            </a:r>
          </a:p>
        </p:txBody>
      </p:sp>
    </p:spTree>
    <p:extLst>
      <p:ext uri="{BB962C8B-B14F-4D97-AF65-F5344CB8AC3E}">
        <p14:creationId xmlns:p14="http://schemas.microsoft.com/office/powerpoint/2010/main" val="3222034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7484"/>
          </a:xfrm>
        </p:spPr>
        <p:txBody>
          <a:bodyPr/>
          <a:lstStyle/>
          <a:p>
            <a:pPr algn="ctr"/>
            <a:r>
              <a:rPr lang="en-US" b="1" dirty="0"/>
              <a:t>CSS Box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522" y="1496712"/>
            <a:ext cx="5772956" cy="4315427"/>
          </a:xfrm>
        </p:spPr>
      </p:pic>
    </p:spTree>
    <p:extLst>
      <p:ext uri="{BB962C8B-B14F-4D97-AF65-F5344CB8AC3E}">
        <p14:creationId xmlns:p14="http://schemas.microsoft.com/office/powerpoint/2010/main" val="796310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All CSS Margin Properties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844106"/>
            <a:ext cx="8596312" cy="2514400"/>
          </a:xfrm>
        </p:spPr>
      </p:pic>
    </p:spTree>
    <p:extLst>
      <p:ext uri="{BB962C8B-B14F-4D97-AF65-F5344CB8AC3E}">
        <p14:creationId xmlns:p14="http://schemas.microsoft.com/office/powerpoint/2010/main" val="2339351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CSS Dimension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227" y="2160588"/>
            <a:ext cx="6265583" cy="3881437"/>
          </a:xfrm>
        </p:spPr>
      </p:pic>
    </p:spTree>
    <p:extLst>
      <p:ext uri="{BB962C8B-B14F-4D97-AF65-F5344CB8AC3E}">
        <p14:creationId xmlns:p14="http://schemas.microsoft.com/office/powerpoint/2010/main" val="4003229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CSS Display and Visibility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Hiding an Element - </a:t>
            </a:r>
            <a:r>
              <a:rPr lang="en-US" b="1" dirty="0" err="1"/>
              <a:t>display:none</a:t>
            </a:r>
            <a:r>
              <a:rPr lang="en-US" b="1" dirty="0"/>
              <a:t> or </a:t>
            </a:r>
            <a:r>
              <a:rPr lang="en-US" b="1" dirty="0" err="1"/>
              <a:t>visibility:hidden</a:t>
            </a:r>
            <a:endParaRPr lang="en-US" b="1" dirty="0"/>
          </a:p>
          <a:p>
            <a:pPr lvl="1"/>
            <a:r>
              <a:rPr lang="en-US" dirty="0"/>
              <a:t>visibility: hidden;</a:t>
            </a:r>
          </a:p>
          <a:p>
            <a:pPr lvl="1"/>
            <a:r>
              <a:rPr lang="en-US" dirty="0"/>
              <a:t>display: none;</a:t>
            </a:r>
          </a:p>
          <a:p>
            <a:pPr lvl="1"/>
            <a:r>
              <a:rPr lang="en-US" dirty="0"/>
              <a:t>display: inline;</a:t>
            </a:r>
          </a:p>
          <a:p>
            <a:pPr lvl="1"/>
            <a:r>
              <a:rPr lang="en-US" dirty="0"/>
              <a:t>display: block;</a:t>
            </a:r>
            <a:br>
              <a:rPr lang="en-US" b="1" dirty="0"/>
            </a:br>
            <a:endParaRPr lang="en-US" b="1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724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8266"/>
          </a:xfrm>
        </p:spPr>
        <p:txBody>
          <a:bodyPr/>
          <a:lstStyle/>
          <a:p>
            <a:r>
              <a:rPr lang="en-US" b="1" dirty="0"/>
              <a:t>CSS Positioning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Static Positioning</a:t>
            </a:r>
          </a:p>
          <a:p>
            <a:r>
              <a:rPr lang="en-US" b="1" dirty="0"/>
              <a:t>Fixed Positioning</a:t>
            </a:r>
          </a:p>
          <a:p>
            <a:r>
              <a:rPr lang="en-US" b="1" dirty="0"/>
              <a:t>Relative Positioning</a:t>
            </a:r>
          </a:p>
          <a:p>
            <a:r>
              <a:rPr lang="en-US" b="1" dirty="0"/>
              <a:t>Absolute Positioning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465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8266"/>
          </a:xfrm>
        </p:spPr>
        <p:txBody>
          <a:bodyPr/>
          <a:lstStyle/>
          <a:p>
            <a:r>
              <a:rPr lang="en-US" b="1" dirty="0"/>
              <a:t>CSS Float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is CSS Float?</a:t>
            </a:r>
          </a:p>
          <a:p>
            <a:r>
              <a:rPr lang="en-US" b="1" dirty="0"/>
              <a:t>Floating Elements Next to Each Other</a:t>
            </a:r>
          </a:p>
          <a:p>
            <a:r>
              <a:rPr lang="en-US" b="1" dirty="0"/>
              <a:t>Turning off Float - Using Clear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57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7648"/>
          </a:xfrm>
        </p:spPr>
        <p:txBody>
          <a:bodyPr>
            <a:normAutofit/>
          </a:bodyPr>
          <a:lstStyle/>
          <a:p>
            <a:r>
              <a:rPr lang="en-US" b="1" dirty="0"/>
              <a:t>CSS Horizontal Align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Aligning Block Elements</a:t>
            </a:r>
          </a:p>
          <a:p>
            <a:r>
              <a:rPr lang="en-US" b="1" dirty="0"/>
              <a:t>Center Aligning Using the margin Property</a:t>
            </a:r>
          </a:p>
          <a:p>
            <a:r>
              <a:rPr lang="en-US" b="1" dirty="0"/>
              <a:t>Left and Right Aligning Using the position Property</a:t>
            </a:r>
          </a:p>
          <a:p>
            <a:r>
              <a:rPr lang="en-US" b="1" dirty="0"/>
              <a:t>Left and Right Aligning Using the float Property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127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927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CSS </a:t>
            </a:r>
            <a:r>
              <a:rPr lang="en-US" b="1" dirty="0" err="1"/>
              <a:t>Combinators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8700"/>
            <a:ext cx="10515600" cy="494044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There are four different </a:t>
            </a:r>
            <a:r>
              <a:rPr lang="en-US" dirty="0" err="1"/>
              <a:t>combinators</a:t>
            </a:r>
            <a:r>
              <a:rPr lang="en-US" dirty="0"/>
              <a:t> in CSS3:</a:t>
            </a:r>
          </a:p>
          <a:p>
            <a:pPr lvl="1"/>
            <a:r>
              <a:rPr lang="en-US" dirty="0"/>
              <a:t>descendant selector</a:t>
            </a:r>
          </a:p>
          <a:p>
            <a:pPr lvl="2"/>
            <a:r>
              <a:rPr lang="en-US" dirty="0"/>
              <a:t>The descendant selector matches all elements that are descendants of a specified element.</a:t>
            </a:r>
          </a:p>
          <a:p>
            <a:pPr lvl="3"/>
            <a:r>
              <a:rPr lang="en-US" dirty="0"/>
              <a:t>div p {</a:t>
            </a:r>
            <a:br>
              <a:rPr lang="en-US" dirty="0"/>
            </a:br>
            <a:r>
              <a:rPr lang="en-US" dirty="0"/>
              <a:t>    background-color: yellow;</a:t>
            </a:r>
            <a:br>
              <a:rPr lang="en-US" dirty="0"/>
            </a:br>
            <a:r>
              <a:rPr lang="en-US" dirty="0"/>
              <a:t>}</a:t>
            </a:r>
          </a:p>
          <a:p>
            <a:pPr lvl="3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child selector</a:t>
            </a:r>
          </a:p>
          <a:p>
            <a:pPr lvl="2"/>
            <a:r>
              <a:rPr lang="en-US" dirty="0"/>
              <a:t>The child selector selects all elements that are the immediate children of a specified element.</a:t>
            </a:r>
          </a:p>
          <a:p>
            <a:pPr lvl="3"/>
            <a:r>
              <a:rPr lang="en-US" dirty="0"/>
              <a:t>div &gt; p {</a:t>
            </a:r>
            <a:br>
              <a:rPr lang="en-US" dirty="0"/>
            </a:br>
            <a:r>
              <a:rPr lang="en-US" dirty="0"/>
              <a:t>    background-color: yellow;</a:t>
            </a:r>
            <a:br>
              <a:rPr lang="en-US" dirty="0"/>
            </a:br>
            <a:r>
              <a:rPr lang="en-US" dirty="0"/>
              <a:t>}</a:t>
            </a:r>
          </a:p>
          <a:p>
            <a:pPr lvl="1"/>
            <a:r>
              <a:rPr lang="en-US" dirty="0"/>
              <a:t>adjacent sibling selector</a:t>
            </a:r>
          </a:p>
          <a:p>
            <a:pPr lvl="2"/>
            <a:r>
              <a:rPr lang="en-US" dirty="0"/>
              <a:t>The adjacent sibling selector selects all elements that are the adjacent siblings of a specified element.</a:t>
            </a:r>
          </a:p>
          <a:p>
            <a:pPr lvl="3"/>
            <a:r>
              <a:rPr lang="en-US" dirty="0"/>
              <a:t>div + p {</a:t>
            </a:r>
            <a:br>
              <a:rPr lang="en-US" dirty="0"/>
            </a:br>
            <a:r>
              <a:rPr lang="en-US" dirty="0"/>
              <a:t>    background-color: yellow;</a:t>
            </a:r>
            <a:br>
              <a:rPr lang="en-US" dirty="0"/>
            </a:br>
            <a:r>
              <a:rPr lang="en-US" dirty="0"/>
              <a:t>}</a:t>
            </a:r>
          </a:p>
          <a:p>
            <a:pPr lvl="1"/>
            <a:r>
              <a:rPr lang="en-US" dirty="0"/>
              <a:t>general sibling selector</a:t>
            </a:r>
          </a:p>
          <a:p>
            <a:pPr lvl="2"/>
            <a:r>
              <a:rPr lang="en-US" dirty="0"/>
              <a:t>The general sibling selector selects all elements that are siblings of a specified element.</a:t>
            </a:r>
          </a:p>
          <a:p>
            <a:pPr lvl="3"/>
            <a:r>
              <a:rPr lang="en-US" dirty="0"/>
              <a:t>div ~ p {</a:t>
            </a:r>
            <a:br>
              <a:rPr lang="en-US" dirty="0"/>
            </a:br>
            <a:r>
              <a:rPr lang="en-US" dirty="0"/>
              <a:t>    background-color: yellow;</a:t>
            </a:r>
            <a:br>
              <a:rPr lang="en-US" dirty="0"/>
            </a:br>
            <a:r>
              <a:rPr lang="en-US" dirty="0"/>
              <a:t>}</a:t>
            </a:r>
          </a:p>
          <a:p>
            <a:pPr lvl="2"/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b="1" dirty="0"/>
          </a:p>
          <a:p>
            <a:pPr marL="457200" lvl="1" indent="0">
              <a:buNone/>
            </a:pPr>
            <a:endParaRPr lang="en-US" b="1" dirty="0"/>
          </a:p>
          <a:p>
            <a:pPr marL="457200" lvl="1" indent="0">
              <a:buNone/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544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CSS Pseudo-classes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pseudo-class is used to define a special state of an element.</a:t>
            </a:r>
          </a:p>
          <a:p>
            <a:r>
              <a:rPr lang="en-US" dirty="0"/>
              <a:t>For example, it can be used to:</a:t>
            </a:r>
          </a:p>
          <a:p>
            <a:pPr lvl="1"/>
            <a:r>
              <a:rPr lang="en-US" dirty="0"/>
              <a:t>Style an element when a user </a:t>
            </a:r>
            <a:r>
              <a:rPr lang="en-US" dirty="0" err="1"/>
              <a:t>mouses</a:t>
            </a:r>
            <a:r>
              <a:rPr lang="en-US" dirty="0"/>
              <a:t> over it</a:t>
            </a:r>
          </a:p>
          <a:p>
            <a:pPr lvl="1"/>
            <a:r>
              <a:rPr lang="en-US" dirty="0"/>
              <a:t>Style visited and unvisited links differently</a:t>
            </a:r>
          </a:p>
          <a:p>
            <a:r>
              <a:rPr lang="en-US" b="1" dirty="0"/>
              <a:t>Syntax</a:t>
            </a:r>
          </a:p>
          <a:p>
            <a:r>
              <a:rPr lang="en-US" dirty="0"/>
              <a:t>The syntax of pseudo-classes:</a:t>
            </a:r>
          </a:p>
          <a:p>
            <a:pPr lvl="1"/>
            <a:r>
              <a:rPr lang="en-US" dirty="0" err="1"/>
              <a:t>selector:pseudo-class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property:value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958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966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Pseudo-classes and CSS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7918"/>
            <a:ext cx="10515600" cy="5169045"/>
          </a:xfrm>
        </p:spPr>
        <p:txBody>
          <a:bodyPr>
            <a:normAutofit/>
          </a:bodyPr>
          <a:lstStyle/>
          <a:p>
            <a:r>
              <a:rPr lang="en-US" b="1" dirty="0"/>
              <a:t>CSS - The :first-child Pseudo-class</a:t>
            </a:r>
          </a:p>
          <a:p>
            <a:r>
              <a:rPr lang="en-US" dirty="0"/>
              <a:t>In the following example, the selector matches any &lt;p&gt; element that is the first child of any element:</a:t>
            </a:r>
          </a:p>
          <a:p>
            <a:pPr lvl="1"/>
            <a:r>
              <a:rPr lang="en-US" dirty="0"/>
              <a:t>p:first-child {</a:t>
            </a:r>
            <a:br>
              <a:rPr lang="en-US" dirty="0"/>
            </a:br>
            <a:r>
              <a:rPr lang="en-US" dirty="0"/>
              <a:t>    color: blue;</a:t>
            </a:r>
            <a:br>
              <a:rPr lang="en-US" dirty="0"/>
            </a:br>
            <a:r>
              <a:rPr lang="en-US" dirty="0"/>
              <a:t>}</a:t>
            </a:r>
          </a:p>
          <a:p>
            <a:pPr lvl="1"/>
            <a:r>
              <a:rPr lang="en-US" b="1" dirty="0"/>
              <a:t>Match the first &lt;</a:t>
            </a:r>
            <a:r>
              <a:rPr lang="en-US" b="1" dirty="0" err="1"/>
              <a:t>i</a:t>
            </a:r>
            <a:r>
              <a:rPr lang="en-US" b="1" dirty="0"/>
              <a:t>&gt; element in all &lt;p&gt; elements</a:t>
            </a:r>
          </a:p>
          <a:p>
            <a:pPr lvl="1"/>
            <a:r>
              <a:rPr lang="en-US" dirty="0"/>
              <a:t>p i:first-child {</a:t>
            </a:r>
            <a:br>
              <a:rPr lang="en-US" dirty="0"/>
            </a:br>
            <a:r>
              <a:rPr lang="en-US" dirty="0"/>
              <a:t>    color: blue;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b="1" dirty="0"/>
              <a:t>Match all &lt;</a:t>
            </a:r>
            <a:r>
              <a:rPr lang="en-US" b="1" dirty="0" err="1"/>
              <a:t>i</a:t>
            </a:r>
            <a:r>
              <a:rPr lang="en-US" b="1" dirty="0"/>
              <a:t>&gt; elements in all first child &lt;p&gt; elements</a:t>
            </a:r>
          </a:p>
          <a:p>
            <a:pPr lvl="1"/>
            <a:r>
              <a:rPr lang="en-US" dirty="0"/>
              <a:t>p:first-child </a:t>
            </a:r>
            <a:r>
              <a:rPr lang="en-US" dirty="0" err="1"/>
              <a:t>i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    color: blue;</a:t>
            </a:r>
            <a:br>
              <a:rPr lang="en-US" dirty="0"/>
            </a:br>
            <a:r>
              <a:rPr lang="en-US" dirty="0"/>
              <a:t>}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060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072" y="1690688"/>
            <a:ext cx="7878274" cy="2924583"/>
          </a:xfrm>
        </p:spPr>
      </p:pic>
    </p:spTree>
    <p:extLst>
      <p:ext uri="{BB962C8B-B14F-4D97-AF65-F5344CB8AC3E}">
        <p14:creationId xmlns:p14="http://schemas.microsoft.com/office/powerpoint/2010/main" val="3752327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71" y="383689"/>
            <a:ext cx="9703398" cy="5432425"/>
          </a:xfrm>
        </p:spPr>
      </p:pic>
    </p:spTree>
    <p:extLst>
      <p:ext uri="{BB962C8B-B14F-4D97-AF65-F5344CB8AC3E}">
        <p14:creationId xmlns:p14="http://schemas.microsoft.com/office/powerpoint/2010/main" val="994140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924335"/>
            <a:ext cx="8596312" cy="2353943"/>
          </a:xfrm>
        </p:spPr>
      </p:pic>
    </p:spTree>
    <p:extLst>
      <p:ext uri="{BB962C8B-B14F-4D97-AF65-F5344CB8AC3E}">
        <p14:creationId xmlns:p14="http://schemas.microsoft.com/office/powerpoint/2010/main" val="4173075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6311"/>
          </a:xfrm>
        </p:spPr>
        <p:txBody>
          <a:bodyPr/>
          <a:lstStyle/>
          <a:p>
            <a:r>
              <a:rPr lang="en-US" b="1" dirty="0"/>
              <a:t>What are Pseudo-Elements?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CSS pseudo-element is used to style specified parts of an element.</a:t>
            </a:r>
          </a:p>
          <a:p>
            <a:pPr lvl="1"/>
            <a:r>
              <a:rPr lang="en-US" dirty="0"/>
              <a:t>Style the first letter, or line, of an element</a:t>
            </a:r>
          </a:p>
          <a:p>
            <a:pPr lvl="1"/>
            <a:r>
              <a:rPr lang="en-US" dirty="0"/>
              <a:t>Insert content before, or after, the content of an element .</a:t>
            </a:r>
          </a:p>
          <a:p>
            <a:pPr lvl="1"/>
            <a:endParaRPr lang="en-US" dirty="0"/>
          </a:p>
          <a:p>
            <a:r>
              <a:rPr lang="en-US" dirty="0"/>
              <a:t>The syntax of pseudo-elements:</a:t>
            </a:r>
          </a:p>
          <a:p>
            <a:r>
              <a:rPr lang="en-US" dirty="0"/>
              <a:t>selector::pseudo-element {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property:value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b="1" dirty="0"/>
              <a:t>The ::first-line Pseudo-element</a:t>
            </a:r>
          </a:p>
          <a:p>
            <a:r>
              <a:rPr lang="en-US" dirty="0"/>
              <a:t>The ::first-line pseudo-element is used to add a special style to the first line of a text.</a:t>
            </a:r>
          </a:p>
          <a:p>
            <a:r>
              <a:rPr lang="en-US" dirty="0"/>
              <a:t>The ::first-line pseudo-element can only be applied to block elements.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4198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/>
          </a:bodyPr>
          <a:lstStyle/>
          <a:p>
            <a:r>
              <a:rPr lang="en-US" b="1" dirty="0"/>
              <a:t>CSS Image Opacity / Transparency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8700"/>
            <a:ext cx="10515600" cy="5148263"/>
          </a:xfrm>
        </p:spPr>
        <p:txBody>
          <a:bodyPr/>
          <a:lstStyle/>
          <a:p>
            <a:r>
              <a:rPr lang="en-US" dirty="0"/>
              <a:t>The CSS3 property for transparency is </a:t>
            </a:r>
            <a:r>
              <a:rPr lang="en-US" b="1" dirty="0"/>
              <a:t>opacity</a:t>
            </a:r>
            <a:r>
              <a:rPr lang="en-US" dirty="0"/>
              <a:t>.</a:t>
            </a:r>
          </a:p>
          <a:p>
            <a:r>
              <a:rPr lang="en-US" b="1" dirty="0"/>
              <a:t>Example</a:t>
            </a:r>
          </a:p>
          <a:p>
            <a:r>
              <a:rPr lang="en-US" dirty="0" err="1"/>
              <a:t>img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    opacity: 0.4;</a:t>
            </a:r>
            <a:br>
              <a:rPr lang="en-US" dirty="0"/>
            </a:br>
            <a:r>
              <a:rPr lang="en-US" dirty="0"/>
              <a:t>    filter: alpha(opacity=40); /* For IE8 and earlier */</a:t>
            </a:r>
            <a:br>
              <a:rPr lang="en-US" dirty="0"/>
            </a:br>
            <a:r>
              <a:rPr lang="en-US" dirty="0"/>
              <a:t>}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5667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CSS Image Sprites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image sprite is a collection of images put into a single image.</a:t>
            </a:r>
          </a:p>
          <a:p>
            <a:r>
              <a:rPr lang="en-US" dirty="0"/>
              <a:t>A web page with many images can take a long time to load and generates multiple server requests.</a:t>
            </a:r>
          </a:p>
          <a:p>
            <a:r>
              <a:rPr lang="en-US" dirty="0"/>
              <a:t>Using image sprites will reduce the number of server requests and save bandwidth.</a:t>
            </a:r>
          </a:p>
          <a:p>
            <a:r>
              <a:rPr lang="en-US" b="1" dirty="0"/>
              <a:t>Image Sprites - Hover Effect</a:t>
            </a:r>
          </a:p>
          <a:p>
            <a:r>
              <a:rPr lang="en-US" b="1" dirty="0"/>
              <a:t>The :hover selector is used to select elements when you mouse over them.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Tip:</a:t>
            </a:r>
            <a:r>
              <a:rPr lang="en-US" dirty="0"/>
              <a:t> The :hover selector can be used on all elements, not only on links.</a:t>
            </a:r>
          </a:p>
        </p:txBody>
      </p:sp>
    </p:spTree>
    <p:extLst>
      <p:ext uri="{BB962C8B-B14F-4D97-AF65-F5344CB8AC3E}">
        <p14:creationId xmlns:p14="http://schemas.microsoft.com/office/powerpoint/2010/main" val="8706991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CSS Media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The @media Rule</a:t>
            </a:r>
          </a:p>
          <a:p>
            <a:r>
              <a:rPr lang="en-US" dirty="0"/>
              <a:t>The @media rule makes it possible to define different style rules for different media types in the same </a:t>
            </a:r>
            <a:r>
              <a:rPr lang="en-US" dirty="0" err="1"/>
              <a:t>stylesheet</a:t>
            </a:r>
            <a:r>
              <a:rPr lang="en-US" dirty="0"/>
              <a:t>.</a:t>
            </a:r>
          </a:p>
          <a:p>
            <a:r>
              <a:rPr lang="en-US" dirty="0"/>
              <a:t>@media screen {</a:t>
            </a:r>
            <a:br>
              <a:rPr lang="en-US" dirty="0"/>
            </a:br>
            <a:r>
              <a:rPr lang="en-US" dirty="0"/>
              <a:t>    p {</a:t>
            </a:r>
            <a:br>
              <a:rPr lang="en-US" dirty="0"/>
            </a:br>
            <a:r>
              <a:rPr lang="en-US" dirty="0"/>
              <a:t>        font-family: </a:t>
            </a:r>
            <a:r>
              <a:rPr lang="en-US" dirty="0" err="1"/>
              <a:t>verdana</a:t>
            </a:r>
            <a:r>
              <a:rPr lang="en-US" dirty="0"/>
              <a:t>, sans-serif;</a:t>
            </a:r>
            <a:br>
              <a:rPr lang="en-US" dirty="0"/>
            </a:br>
            <a:r>
              <a:rPr lang="en-US" dirty="0"/>
              <a:t>        font-size: 17px;</a:t>
            </a:r>
            <a:br>
              <a:rPr lang="en-US" dirty="0"/>
            </a:br>
            <a:r>
              <a:rPr lang="en-US" dirty="0"/>
              <a:t>    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@media print {</a:t>
            </a:r>
            <a:br>
              <a:rPr lang="en-US" dirty="0"/>
            </a:br>
            <a:r>
              <a:rPr lang="en-US" dirty="0"/>
              <a:t>    p {</a:t>
            </a:r>
            <a:br>
              <a:rPr lang="en-US" dirty="0"/>
            </a:br>
            <a:r>
              <a:rPr lang="en-US" dirty="0"/>
              <a:t>        font-family: </a:t>
            </a:r>
            <a:r>
              <a:rPr lang="en-US" dirty="0" err="1"/>
              <a:t>georgia</a:t>
            </a:r>
            <a:r>
              <a:rPr lang="en-US" dirty="0"/>
              <a:t>, serif;</a:t>
            </a:r>
            <a:br>
              <a:rPr lang="en-US" dirty="0"/>
            </a:br>
            <a:r>
              <a:rPr lang="en-US" dirty="0"/>
              <a:t>        font-size: 14px;</a:t>
            </a:r>
            <a:br>
              <a:rPr lang="en-US" dirty="0"/>
            </a:br>
            <a:r>
              <a:rPr lang="en-US" dirty="0"/>
              <a:t>        color: blue;</a:t>
            </a:r>
            <a:br>
              <a:rPr lang="en-US" dirty="0"/>
            </a:br>
            <a:r>
              <a:rPr lang="en-US" dirty="0"/>
              <a:t>    }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63005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16" y="2160588"/>
            <a:ext cx="8556805" cy="3881437"/>
          </a:xfrm>
        </p:spPr>
      </p:pic>
    </p:spTree>
    <p:extLst>
      <p:ext uri="{BB962C8B-B14F-4D97-AF65-F5344CB8AC3E}">
        <p14:creationId xmlns:p14="http://schemas.microsoft.com/office/powerpoint/2010/main" val="40969283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CSS3 Multiple Columns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83" y="2160588"/>
            <a:ext cx="8033672" cy="3881437"/>
          </a:xfrm>
        </p:spPr>
      </p:pic>
    </p:spTree>
    <p:extLst>
      <p:ext uri="{BB962C8B-B14F-4D97-AF65-F5344CB8AC3E}">
        <p14:creationId xmlns:p14="http://schemas.microsoft.com/office/powerpoint/2010/main" val="2527565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CSS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CSS Selectors</a:t>
            </a:r>
          </a:p>
          <a:p>
            <a:r>
              <a:rPr lang="en-US" b="1" dirty="0"/>
              <a:t>The id Selector</a:t>
            </a:r>
          </a:p>
          <a:p>
            <a:r>
              <a:rPr lang="en-US" b="1" dirty="0"/>
              <a:t>The class Selector</a:t>
            </a:r>
          </a:p>
          <a:p>
            <a:r>
              <a:rPr lang="en-US" b="1" dirty="0"/>
              <a:t>Grouping Selectors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031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63" y="0"/>
            <a:ext cx="10515600" cy="675409"/>
          </a:xfrm>
        </p:spPr>
        <p:txBody>
          <a:bodyPr>
            <a:normAutofit/>
          </a:bodyPr>
          <a:lstStyle/>
          <a:p>
            <a:r>
              <a:rPr lang="en-US" dirty="0"/>
              <a:t>How To Insert CSS In to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75408"/>
            <a:ext cx="10515600" cy="602672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Three Ways to Insert CSS</a:t>
            </a:r>
          </a:p>
          <a:p>
            <a:r>
              <a:rPr lang="en-US" dirty="0"/>
              <a:t>External style sheet</a:t>
            </a:r>
          </a:p>
          <a:p>
            <a:pPr lvl="1"/>
            <a:r>
              <a:rPr lang="en-US" dirty="0"/>
              <a:t>&lt;head&gt;</a:t>
            </a:r>
            <a:br>
              <a:rPr lang="en-US" dirty="0"/>
            </a:br>
            <a:r>
              <a:rPr lang="en-US" dirty="0"/>
              <a:t>&lt;link </a:t>
            </a:r>
            <a:r>
              <a:rPr lang="en-US" dirty="0" err="1"/>
              <a:t>rel</a:t>
            </a:r>
            <a:r>
              <a:rPr lang="en-US" dirty="0"/>
              <a:t>="</a:t>
            </a:r>
            <a:r>
              <a:rPr lang="en-US" dirty="0" err="1"/>
              <a:t>stylesheet</a:t>
            </a:r>
            <a:r>
              <a:rPr lang="en-US" dirty="0"/>
              <a:t>" type="text/</a:t>
            </a:r>
            <a:r>
              <a:rPr lang="en-US" dirty="0" err="1"/>
              <a:t>css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/>
              <a:t>="mystyle.css"&gt;</a:t>
            </a:r>
            <a:br>
              <a:rPr lang="en-US" dirty="0"/>
            </a:br>
            <a:r>
              <a:rPr lang="en-US" dirty="0"/>
              <a:t>&lt;/head&gt;</a:t>
            </a:r>
          </a:p>
          <a:p>
            <a:pPr lvl="1"/>
            <a:endParaRPr lang="en-US" dirty="0"/>
          </a:p>
          <a:p>
            <a:r>
              <a:rPr lang="en-US" dirty="0"/>
              <a:t>Internal style sheet</a:t>
            </a:r>
          </a:p>
          <a:p>
            <a:pPr lvl="1"/>
            <a:r>
              <a:rPr lang="en-US" dirty="0"/>
              <a:t>&lt;head&gt;</a:t>
            </a:r>
            <a:br>
              <a:rPr lang="en-US" dirty="0"/>
            </a:br>
            <a:r>
              <a:rPr lang="en-US" dirty="0"/>
              <a:t>&lt;style&gt;</a:t>
            </a:r>
            <a:br>
              <a:rPr lang="en-US" dirty="0"/>
            </a:br>
            <a:r>
              <a:rPr lang="en-US" dirty="0"/>
              <a:t>body {</a:t>
            </a:r>
            <a:br>
              <a:rPr lang="en-US" dirty="0"/>
            </a:br>
            <a:r>
              <a:rPr lang="en-US" dirty="0"/>
              <a:t>    background-color: linen;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h1 {</a:t>
            </a:r>
            <a:br>
              <a:rPr lang="en-US" dirty="0"/>
            </a:br>
            <a:r>
              <a:rPr lang="en-US" dirty="0"/>
              <a:t>    color: maroon;</a:t>
            </a:r>
            <a:br>
              <a:rPr lang="en-US" dirty="0"/>
            </a:br>
            <a:r>
              <a:rPr lang="en-US" dirty="0"/>
              <a:t>    margin-left: 40px;</a:t>
            </a:r>
            <a:br>
              <a:rPr lang="en-US" dirty="0"/>
            </a:br>
            <a:r>
              <a:rPr lang="en-US" dirty="0"/>
              <a:t>} </a:t>
            </a:r>
            <a:br>
              <a:rPr lang="en-US" dirty="0"/>
            </a:br>
            <a:r>
              <a:rPr lang="en-US" dirty="0"/>
              <a:t>&lt;/style&gt;</a:t>
            </a:r>
            <a:br>
              <a:rPr lang="en-US" dirty="0"/>
            </a:br>
            <a:r>
              <a:rPr lang="en-US" dirty="0"/>
              <a:t>&lt;/head&gt;</a:t>
            </a:r>
          </a:p>
          <a:p>
            <a:pPr lvl="1"/>
            <a:endParaRPr lang="en-US" dirty="0"/>
          </a:p>
          <a:p>
            <a:r>
              <a:rPr lang="en-US" dirty="0"/>
              <a:t>Inline style</a:t>
            </a:r>
          </a:p>
          <a:p>
            <a:pPr lvl="1"/>
            <a:r>
              <a:rPr lang="en-US" dirty="0"/>
              <a:t>&lt;h1 style="color:blue;margin-left:30px;"&gt;This is a heading.&lt;/h1&gt;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121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788093"/>
            <a:ext cx="8596312" cy="2626426"/>
          </a:xfrm>
        </p:spPr>
      </p:pic>
    </p:spTree>
    <p:extLst>
      <p:ext uri="{BB962C8B-B14F-4D97-AF65-F5344CB8AC3E}">
        <p14:creationId xmlns:p14="http://schemas.microsoft.com/office/powerpoint/2010/main" val="3298337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665018"/>
            <a:ext cx="8805429" cy="5595072"/>
          </a:xfrm>
        </p:spPr>
      </p:pic>
    </p:spTree>
    <p:extLst>
      <p:ext uri="{BB962C8B-B14F-4D97-AF65-F5344CB8AC3E}">
        <p14:creationId xmlns:p14="http://schemas.microsoft.com/office/powerpoint/2010/main" val="3121188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CSS Fonts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788984"/>
            <a:ext cx="8596312" cy="2624644"/>
          </a:xfrm>
        </p:spPr>
      </p:pic>
    </p:spTree>
    <p:extLst>
      <p:ext uri="{BB962C8B-B14F-4D97-AF65-F5344CB8AC3E}">
        <p14:creationId xmlns:p14="http://schemas.microsoft.com/office/powerpoint/2010/main" val="495767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CSS Lists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CSS list properties allow you to:</a:t>
            </a:r>
          </a:p>
          <a:p>
            <a:r>
              <a:rPr lang="en-US" dirty="0">
                <a:effectLst/>
              </a:rPr>
              <a:t>Set different list item markers for ordered lists</a:t>
            </a:r>
          </a:p>
          <a:p>
            <a:r>
              <a:rPr lang="en-US" dirty="0">
                <a:effectLst/>
              </a:rPr>
              <a:t>Set different list item markers for unordered lists</a:t>
            </a:r>
          </a:p>
          <a:p>
            <a:r>
              <a:rPr lang="en-US" dirty="0">
                <a:effectLst/>
              </a:rPr>
              <a:t>Set an image as the list item marker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51" y="3722238"/>
            <a:ext cx="10058400" cy="258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406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64" y="84571"/>
            <a:ext cx="10515600" cy="684357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CSS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464" y="768927"/>
            <a:ext cx="10515600" cy="5850081"/>
          </a:xfrm>
        </p:spPr>
        <p:txBody>
          <a:bodyPr>
            <a:normAutofit/>
          </a:bodyPr>
          <a:lstStyle/>
          <a:p>
            <a:r>
              <a:rPr lang="en-US" b="1" dirty="0"/>
              <a:t>Table Borders</a:t>
            </a:r>
          </a:p>
          <a:p>
            <a:r>
              <a:rPr lang="en-US" b="1" dirty="0"/>
              <a:t>Collapse Borders</a:t>
            </a:r>
          </a:p>
          <a:p>
            <a:pPr lvl="1"/>
            <a:r>
              <a:rPr lang="en-US" dirty="0"/>
              <a:t>table {</a:t>
            </a:r>
            <a:br>
              <a:rPr lang="en-US" dirty="0"/>
            </a:br>
            <a:r>
              <a:rPr lang="en-US" dirty="0"/>
              <a:t>    border-collapse: collapse;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table, </a:t>
            </a:r>
            <a:r>
              <a:rPr lang="en-US" dirty="0" err="1"/>
              <a:t>th</a:t>
            </a:r>
            <a:r>
              <a:rPr lang="en-US" dirty="0"/>
              <a:t>, td {</a:t>
            </a:r>
            <a:br>
              <a:rPr lang="en-US" dirty="0"/>
            </a:br>
            <a:r>
              <a:rPr lang="en-US" dirty="0"/>
              <a:t>    border: 1px solid black;</a:t>
            </a:r>
            <a:br>
              <a:rPr lang="en-US" dirty="0"/>
            </a:br>
            <a:r>
              <a:rPr lang="en-US" dirty="0"/>
              <a:t>}</a:t>
            </a:r>
          </a:p>
          <a:p>
            <a:pPr marL="457200" lvl="1" indent="0">
              <a:buNone/>
            </a:pPr>
            <a:endParaRPr lang="en-US" b="1" dirty="0"/>
          </a:p>
          <a:p>
            <a:r>
              <a:rPr lang="en-US" b="1" dirty="0"/>
              <a:t>Table Width and Height</a:t>
            </a:r>
          </a:p>
          <a:p>
            <a:r>
              <a:rPr lang="en-US" b="1" dirty="0"/>
              <a:t>Horizontal Text Alignment</a:t>
            </a:r>
          </a:p>
          <a:p>
            <a:r>
              <a:rPr lang="en-US" b="1" dirty="0"/>
              <a:t>Vertical Text Alignment</a:t>
            </a:r>
          </a:p>
          <a:p>
            <a:r>
              <a:rPr lang="en-US" b="1" dirty="0"/>
              <a:t>Table Padding</a:t>
            </a:r>
          </a:p>
          <a:p>
            <a:r>
              <a:rPr lang="en-US" b="1" dirty="0"/>
              <a:t>Table Color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7714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217</TotalTime>
  <Words>463</Words>
  <Application>Microsoft Office PowerPoint</Application>
  <PresentationFormat>Widescreen</PresentationFormat>
  <Paragraphs>123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Trebuchet MS</vt:lpstr>
      <vt:lpstr>Wingdings 3</vt:lpstr>
      <vt:lpstr>Facet</vt:lpstr>
      <vt:lpstr>CSS </vt:lpstr>
      <vt:lpstr>PowerPoint Presentation</vt:lpstr>
      <vt:lpstr>CSS Selectors</vt:lpstr>
      <vt:lpstr>How To Insert CSS In to HTML</vt:lpstr>
      <vt:lpstr>PowerPoint Presentation</vt:lpstr>
      <vt:lpstr>PowerPoint Presentation</vt:lpstr>
      <vt:lpstr>CSS Fonts</vt:lpstr>
      <vt:lpstr>CSS Lists </vt:lpstr>
      <vt:lpstr>CSS Tables</vt:lpstr>
      <vt:lpstr>CSS Box Model</vt:lpstr>
      <vt:lpstr>All CSS Margin Properties</vt:lpstr>
      <vt:lpstr>CSS Dimension</vt:lpstr>
      <vt:lpstr>CSS Display and Visibility</vt:lpstr>
      <vt:lpstr>CSS Positioning</vt:lpstr>
      <vt:lpstr>CSS Float</vt:lpstr>
      <vt:lpstr>CSS Horizontal Align</vt:lpstr>
      <vt:lpstr>CSS Combinators</vt:lpstr>
      <vt:lpstr>CSS Pseudo-classes</vt:lpstr>
      <vt:lpstr>Pseudo-classes and CSS Classes</vt:lpstr>
      <vt:lpstr>PowerPoint Presentation</vt:lpstr>
      <vt:lpstr>PowerPoint Presentation</vt:lpstr>
      <vt:lpstr>What are Pseudo-Elements?</vt:lpstr>
      <vt:lpstr>CSS Image Opacity / Transparency</vt:lpstr>
      <vt:lpstr>CSS Image Sprites</vt:lpstr>
      <vt:lpstr>CSS Media Types</vt:lpstr>
      <vt:lpstr>PowerPoint Presentation</vt:lpstr>
      <vt:lpstr>CSS3 Multiple Columns</vt:lpstr>
    </vt:vector>
  </TitlesOfParts>
  <Company>Hewlett 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</dc:title>
  <dc:creator>Veesambattu, Murali</dc:creator>
  <cp:lastModifiedBy>Murali Veesambattu</cp:lastModifiedBy>
  <cp:revision>18</cp:revision>
  <dcterms:created xsi:type="dcterms:W3CDTF">2015-06-14T11:20:02Z</dcterms:created>
  <dcterms:modified xsi:type="dcterms:W3CDTF">2019-06-27T15:26:24Z</dcterms:modified>
</cp:coreProperties>
</file>