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315" r:id="rId13"/>
    <p:sldId id="318" r:id="rId14"/>
    <p:sldId id="319" r:id="rId15"/>
    <p:sldId id="320" r:id="rId16"/>
    <p:sldId id="322" r:id="rId17"/>
    <p:sldId id="316" r:id="rId18"/>
    <p:sldId id="271" r:id="rId19"/>
    <p:sldId id="272" r:id="rId20"/>
    <p:sldId id="273" r:id="rId21"/>
    <p:sldId id="323" r:id="rId22"/>
    <p:sldId id="274" r:id="rId23"/>
    <p:sldId id="324" r:id="rId24"/>
    <p:sldId id="325" r:id="rId25"/>
    <p:sldId id="275" r:id="rId26"/>
    <p:sldId id="298" r:id="rId27"/>
    <p:sldId id="294" r:id="rId28"/>
    <p:sldId id="326" r:id="rId29"/>
    <p:sldId id="327" r:id="rId30"/>
    <p:sldId id="328" r:id="rId31"/>
    <p:sldId id="329" r:id="rId32"/>
    <p:sldId id="302" r:id="rId33"/>
    <p:sldId id="303" r:id="rId34"/>
    <p:sldId id="304" r:id="rId35"/>
    <p:sldId id="305" r:id="rId36"/>
    <p:sldId id="306" r:id="rId37"/>
    <p:sldId id="307" r:id="rId38"/>
    <p:sldId id="308" r:id="rId39"/>
    <p:sldId id="309" r:id="rId40"/>
    <p:sldId id="310" r:id="rId41"/>
    <p:sldId id="311" r:id="rId42"/>
    <p:sldId id="312" r:id="rId43"/>
    <p:sldId id="283" r:id="rId44"/>
    <p:sldId id="289" r:id="rId45"/>
    <p:sldId id="290" r:id="rId46"/>
    <p:sldId id="314" r:id="rId47"/>
    <p:sldId id="291" r:id="rId48"/>
    <p:sldId id="292" r:id="rId49"/>
    <p:sldId id="293" r:id="rId50"/>
    <p:sldId id="284" r:id="rId51"/>
    <p:sldId id="285" r:id="rId52"/>
    <p:sldId id="286" r:id="rId53"/>
    <p:sldId id="287" r:id="rId54"/>
    <p:sldId id="28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344330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41107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33916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1342334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2648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381860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3290257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384754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355722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F1448-A33A-4EBD-BB83-DA1B4F28DFD5}"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168888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6F1448-A33A-4EBD-BB83-DA1B4F28DFD5}"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298220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6F1448-A33A-4EBD-BB83-DA1B4F28DFD5}"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32779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6F1448-A33A-4EBD-BB83-DA1B4F28DFD5}"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33988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F1448-A33A-4EBD-BB83-DA1B4F28DFD5}"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111925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6F1448-A33A-4EBD-BB83-DA1B4F28DFD5}"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390140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6F1448-A33A-4EBD-BB83-DA1B4F28DFD5}"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13EC1-202B-4FED-8301-071D37B95699}" type="slidenum">
              <a:rPr lang="en-US" smtClean="0"/>
              <a:t>‹#›</a:t>
            </a:fld>
            <a:endParaRPr lang="en-US"/>
          </a:p>
        </p:txBody>
      </p:sp>
    </p:spTree>
    <p:extLst>
      <p:ext uri="{BB962C8B-B14F-4D97-AF65-F5344CB8AC3E}">
        <p14:creationId xmlns:p14="http://schemas.microsoft.com/office/powerpoint/2010/main" val="238904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6F1448-A33A-4EBD-BB83-DA1B4F28DFD5}" type="datetimeFigureOut">
              <a:rPr lang="en-US" smtClean="0"/>
              <a:t>2/15/2017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D13EC1-202B-4FED-8301-071D37B95699}" type="slidenum">
              <a:rPr lang="en-US" smtClean="0"/>
              <a:t>‹#›</a:t>
            </a:fld>
            <a:endParaRPr lang="en-US"/>
          </a:p>
        </p:txBody>
      </p:sp>
    </p:spTree>
    <p:extLst>
      <p:ext uri="{BB962C8B-B14F-4D97-AF65-F5344CB8AC3E}">
        <p14:creationId xmlns:p14="http://schemas.microsoft.com/office/powerpoint/2010/main" val="166281485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file:///C:\Users\veesamba\Murali\Students\Ashok\HTML\sample7-HTML-HorizontalMenu.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HTML</a:t>
            </a:r>
            <a:endParaRPr lang="en-US" dirty="0"/>
          </a:p>
        </p:txBody>
      </p:sp>
    </p:spTree>
    <p:extLst>
      <p:ext uri="{BB962C8B-B14F-4D97-AF65-F5344CB8AC3E}">
        <p14:creationId xmlns:p14="http://schemas.microsoft.com/office/powerpoint/2010/main" val="16591747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7136"/>
          </a:xfrm>
        </p:spPr>
        <p:txBody>
          <a:bodyPr/>
          <a:lstStyle/>
          <a:p>
            <a:pPr algn="ctr"/>
            <a:r>
              <a:rPr lang="en-US" b="1" dirty="0" smtClean="0"/>
              <a:t>The HTML Style Attribute</a:t>
            </a:r>
            <a:endParaRPr lang="en-US" b="1" dirty="0"/>
          </a:p>
        </p:txBody>
      </p:sp>
      <p:sp>
        <p:nvSpPr>
          <p:cNvPr id="3" name="Content Placeholder 2"/>
          <p:cNvSpPr>
            <a:spLocks noGrp="1"/>
          </p:cNvSpPr>
          <p:nvPr>
            <p:ph idx="1"/>
          </p:nvPr>
        </p:nvSpPr>
        <p:spPr>
          <a:xfrm>
            <a:off x="838200" y="987137"/>
            <a:ext cx="10515600" cy="4897293"/>
          </a:xfrm>
        </p:spPr>
        <p:txBody>
          <a:bodyPr>
            <a:normAutofit/>
          </a:bodyPr>
          <a:lstStyle/>
          <a:p>
            <a:r>
              <a:rPr lang="en-US" dirty="0" smtClean="0"/>
              <a:t>&lt;h1 style="</a:t>
            </a:r>
            <a:r>
              <a:rPr lang="en-US" dirty="0" err="1" smtClean="0">
                <a:solidFill>
                  <a:schemeClr val="accent1"/>
                </a:solidFill>
              </a:rPr>
              <a:t>color:blue</a:t>
            </a:r>
            <a:r>
              <a:rPr lang="en-US" dirty="0" smtClean="0"/>
              <a:t>"&gt;This is a heading&lt;/h1&gt;</a:t>
            </a:r>
            <a:br>
              <a:rPr lang="en-US" dirty="0" smtClean="0"/>
            </a:br>
            <a:r>
              <a:rPr lang="en-US" dirty="0" smtClean="0"/>
              <a:t>&lt;p style="</a:t>
            </a:r>
            <a:r>
              <a:rPr lang="en-US" dirty="0" err="1" smtClean="0">
                <a:solidFill>
                  <a:srgbClr val="FF0000"/>
                </a:solidFill>
              </a:rPr>
              <a:t>color:red</a:t>
            </a:r>
            <a:r>
              <a:rPr lang="en-US" dirty="0" smtClean="0"/>
              <a:t>"&gt;This is a paragraph.&lt;/p&gt;</a:t>
            </a:r>
          </a:p>
          <a:p>
            <a:r>
              <a:rPr lang="en-US" b="1" dirty="0" smtClean="0"/>
              <a:t>HTML Text Size</a:t>
            </a:r>
          </a:p>
          <a:p>
            <a:r>
              <a:rPr lang="en-US" dirty="0" smtClean="0"/>
              <a:t>&lt;h1 style="</a:t>
            </a:r>
            <a:r>
              <a:rPr lang="en-US" dirty="0" smtClean="0">
                <a:solidFill>
                  <a:srgbClr val="FF0000"/>
                </a:solidFill>
              </a:rPr>
              <a:t>font-size:300%"&gt;</a:t>
            </a:r>
            <a:r>
              <a:rPr lang="en-US" dirty="0" smtClean="0"/>
              <a:t>This is a heading&lt;/h1&gt;</a:t>
            </a:r>
            <a:br>
              <a:rPr lang="en-US" dirty="0" smtClean="0"/>
            </a:br>
            <a:r>
              <a:rPr lang="en-US" dirty="0" smtClean="0"/>
              <a:t>&lt;p style="</a:t>
            </a:r>
            <a:r>
              <a:rPr lang="en-US" dirty="0" smtClean="0">
                <a:solidFill>
                  <a:srgbClr val="FF0000"/>
                </a:solidFill>
              </a:rPr>
              <a:t>font-size:160%"&gt;</a:t>
            </a:r>
            <a:r>
              <a:rPr lang="en-US" dirty="0" smtClean="0"/>
              <a:t>This is a paragraph.&lt;/p&gt;</a:t>
            </a:r>
          </a:p>
          <a:p>
            <a:r>
              <a:rPr lang="en-US" dirty="0" smtClean="0"/>
              <a:t>Use the </a:t>
            </a:r>
            <a:r>
              <a:rPr lang="en-US" b="1" dirty="0" smtClean="0"/>
              <a:t>style</a:t>
            </a:r>
            <a:r>
              <a:rPr lang="en-US" dirty="0" smtClean="0"/>
              <a:t> attribute for styling HTML elements</a:t>
            </a:r>
          </a:p>
          <a:p>
            <a:r>
              <a:rPr lang="en-US" dirty="0" smtClean="0"/>
              <a:t>Use </a:t>
            </a:r>
            <a:r>
              <a:rPr lang="en-US" b="1" dirty="0" smtClean="0"/>
              <a:t>background-color</a:t>
            </a:r>
            <a:r>
              <a:rPr lang="en-US" dirty="0" smtClean="0"/>
              <a:t> for background color</a:t>
            </a:r>
          </a:p>
          <a:p>
            <a:r>
              <a:rPr lang="en-US" dirty="0" smtClean="0"/>
              <a:t>Use </a:t>
            </a:r>
            <a:r>
              <a:rPr lang="en-US" b="1" dirty="0" smtClean="0"/>
              <a:t>color</a:t>
            </a:r>
            <a:r>
              <a:rPr lang="en-US" dirty="0" smtClean="0"/>
              <a:t> for text colors</a:t>
            </a:r>
          </a:p>
          <a:p>
            <a:r>
              <a:rPr lang="en-US" dirty="0" smtClean="0"/>
              <a:t>Use </a:t>
            </a:r>
            <a:r>
              <a:rPr lang="en-US" b="1" dirty="0" smtClean="0"/>
              <a:t>font-family</a:t>
            </a:r>
            <a:r>
              <a:rPr lang="en-US" dirty="0" smtClean="0"/>
              <a:t> for text fonts</a:t>
            </a:r>
          </a:p>
          <a:p>
            <a:r>
              <a:rPr lang="en-US" dirty="0" smtClean="0"/>
              <a:t>Use </a:t>
            </a:r>
            <a:r>
              <a:rPr lang="en-US" b="1" dirty="0" smtClean="0"/>
              <a:t>font-size</a:t>
            </a:r>
            <a:r>
              <a:rPr lang="en-US" dirty="0" smtClean="0"/>
              <a:t> for text sizes</a:t>
            </a:r>
          </a:p>
          <a:p>
            <a:r>
              <a:rPr lang="en-US" dirty="0" smtClean="0"/>
              <a:t>Use </a:t>
            </a:r>
            <a:r>
              <a:rPr lang="en-US" b="1" dirty="0" smtClean="0"/>
              <a:t>text-align</a:t>
            </a:r>
            <a:r>
              <a:rPr lang="en-US" dirty="0" smtClean="0"/>
              <a:t> for text alignment</a:t>
            </a:r>
          </a:p>
          <a:p>
            <a:endParaRPr lang="en-US" dirty="0"/>
          </a:p>
        </p:txBody>
      </p:sp>
    </p:spTree>
    <p:extLst>
      <p:ext uri="{BB962C8B-B14F-4D97-AF65-F5344CB8AC3E}">
        <p14:creationId xmlns:p14="http://schemas.microsoft.com/office/powerpoint/2010/main" val="1050012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6191"/>
          </a:xfrm>
        </p:spPr>
        <p:txBody>
          <a:bodyPr/>
          <a:lstStyle/>
          <a:p>
            <a:pPr algn="ctr"/>
            <a:r>
              <a:rPr lang="en-US" b="1" dirty="0" smtClean="0"/>
              <a:t>HTML Text Formatting Elements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308" y="846607"/>
            <a:ext cx="10269383" cy="4648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5361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HTML Comments</a:t>
            </a:r>
            <a:endParaRPr lang="en-US" dirty="0"/>
          </a:p>
        </p:txBody>
      </p:sp>
      <p:sp>
        <p:nvSpPr>
          <p:cNvPr id="3" name="Content Placeholder 2"/>
          <p:cNvSpPr>
            <a:spLocks noGrp="1"/>
          </p:cNvSpPr>
          <p:nvPr>
            <p:ph idx="1"/>
          </p:nvPr>
        </p:nvSpPr>
        <p:spPr/>
        <p:txBody>
          <a:bodyPr/>
          <a:lstStyle/>
          <a:p>
            <a:r>
              <a:rPr lang="en-US" dirty="0" smtClean="0"/>
              <a:t>Comment tags &lt;!-- and --&gt; are used to insert comments in HTML.</a:t>
            </a:r>
          </a:p>
          <a:p>
            <a:r>
              <a:rPr lang="en-US" dirty="0" smtClean="0"/>
              <a:t>&lt;!-- </a:t>
            </a:r>
            <a:r>
              <a:rPr lang="en-US" dirty="0" smtClean="0">
                <a:solidFill>
                  <a:srgbClr val="FF0000"/>
                </a:solidFill>
              </a:rPr>
              <a:t>Write your comments here </a:t>
            </a:r>
            <a:r>
              <a:rPr lang="en-US" dirty="0" smtClean="0"/>
              <a:t>--&gt;</a:t>
            </a:r>
            <a:endParaRPr lang="en-US" dirty="0"/>
          </a:p>
        </p:txBody>
      </p:sp>
    </p:spTree>
    <p:extLst>
      <p:ext uri="{BB962C8B-B14F-4D97-AF65-F5344CB8AC3E}">
        <p14:creationId xmlns:p14="http://schemas.microsoft.com/office/powerpoint/2010/main" val="2699360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5246"/>
            <a:ext cx="10515600" cy="486930"/>
          </a:xfrm>
        </p:spPr>
        <p:txBody>
          <a:bodyPr>
            <a:normAutofit fontScale="90000"/>
          </a:bodyPr>
          <a:lstStyle/>
          <a:p>
            <a:pPr algn="ctr"/>
            <a:r>
              <a:rPr lang="en-US" b="1" dirty="0" smtClean="0"/>
              <a:t>HTML Styles - CSS</a:t>
            </a:r>
            <a:endParaRPr lang="en-US" dirty="0"/>
          </a:p>
        </p:txBody>
      </p:sp>
      <p:sp>
        <p:nvSpPr>
          <p:cNvPr id="3" name="Content Placeholder 2"/>
          <p:cNvSpPr>
            <a:spLocks noGrp="1"/>
          </p:cNvSpPr>
          <p:nvPr>
            <p:ph idx="1"/>
          </p:nvPr>
        </p:nvSpPr>
        <p:spPr>
          <a:xfrm>
            <a:off x="994064" y="1233343"/>
            <a:ext cx="10515600" cy="4351338"/>
          </a:xfrm>
        </p:spPr>
        <p:txBody>
          <a:bodyPr/>
          <a:lstStyle/>
          <a:p>
            <a:r>
              <a:rPr lang="en-US" b="1" dirty="0" smtClean="0"/>
              <a:t>Styling HTML with CSS</a:t>
            </a:r>
          </a:p>
          <a:p>
            <a:r>
              <a:rPr lang="en-US" dirty="0" smtClean="0"/>
              <a:t>CSS stands for </a:t>
            </a:r>
            <a:r>
              <a:rPr lang="en-US" b="1" dirty="0" smtClean="0"/>
              <a:t>C</a:t>
            </a:r>
            <a:r>
              <a:rPr lang="en-US" dirty="0" smtClean="0"/>
              <a:t>ascading </a:t>
            </a:r>
            <a:r>
              <a:rPr lang="en-US" b="1" dirty="0" smtClean="0"/>
              <a:t>S</a:t>
            </a:r>
            <a:r>
              <a:rPr lang="en-US" dirty="0" smtClean="0"/>
              <a:t>tyle </a:t>
            </a:r>
            <a:r>
              <a:rPr lang="en-US" b="1" dirty="0" smtClean="0"/>
              <a:t>S</a:t>
            </a:r>
            <a:r>
              <a:rPr lang="en-US" dirty="0" smtClean="0"/>
              <a:t>heets</a:t>
            </a:r>
          </a:p>
          <a:p>
            <a:r>
              <a:rPr lang="en-US" dirty="0" smtClean="0"/>
              <a:t>Styling can be added to HTML elements in 3 ways:</a:t>
            </a:r>
          </a:p>
          <a:p>
            <a:r>
              <a:rPr lang="en-US" dirty="0" smtClean="0"/>
              <a:t>Inline - using a </a:t>
            </a:r>
            <a:r>
              <a:rPr lang="en-US" b="1" dirty="0" smtClean="0"/>
              <a:t>style attribute</a:t>
            </a:r>
            <a:r>
              <a:rPr lang="en-US" dirty="0" smtClean="0"/>
              <a:t> in HTML elements</a:t>
            </a:r>
          </a:p>
          <a:p>
            <a:r>
              <a:rPr lang="en-US" dirty="0" smtClean="0"/>
              <a:t>Internal - using a </a:t>
            </a:r>
            <a:r>
              <a:rPr lang="en-US" b="1" dirty="0" smtClean="0"/>
              <a:t>&lt;style&gt; element</a:t>
            </a:r>
            <a:r>
              <a:rPr lang="en-US" dirty="0" smtClean="0"/>
              <a:t> in the HTML &lt;head&gt; section</a:t>
            </a:r>
          </a:p>
          <a:p>
            <a:r>
              <a:rPr lang="en-US" dirty="0" smtClean="0"/>
              <a:t>External - using one or more </a:t>
            </a:r>
            <a:r>
              <a:rPr lang="en-US" b="1" dirty="0" smtClean="0"/>
              <a:t>external CSS files</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384947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3"/>
            <a:ext cx="10515600" cy="570056"/>
          </a:xfrm>
        </p:spPr>
        <p:txBody>
          <a:bodyPr>
            <a:normAutofit fontScale="90000"/>
          </a:bodyPr>
          <a:lstStyle/>
          <a:p>
            <a:pPr algn="ctr"/>
            <a:r>
              <a:rPr lang="en-US" b="1" dirty="0" smtClean="0"/>
              <a:t>CSS Syntax</a:t>
            </a:r>
            <a:endParaRPr lang="en-US" dirty="0"/>
          </a:p>
        </p:txBody>
      </p:sp>
      <p:sp>
        <p:nvSpPr>
          <p:cNvPr id="3" name="Content Placeholder 2"/>
          <p:cNvSpPr>
            <a:spLocks noGrp="1"/>
          </p:cNvSpPr>
          <p:nvPr>
            <p:ph idx="1"/>
          </p:nvPr>
        </p:nvSpPr>
        <p:spPr>
          <a:xfrm>
            <a:off x="838200" y="828097"/>
            <a:ext cx="10515600" cy="5468793"/>
          </a:xfrm>
        </p:spPr>
        <p:txBody>
          <a:bodyPr>
            <a:normAutofit/>
          </a:bodyPr>
          <a:lstStyle/>
          <a:p>
            <a:r>
              <a:rPr lang="en-US" dirty="0" smtClean="0"/>
              <a:t>CSS styling has the following syntax:</a:t>
            </a:r>
          </a:p>
          <a:p>
            <a:r>
              <a:rPr lang="en-US" i="1" dirty="0" smtClean="0"/>
              <a:t>element</a:t>
            </a:r>
            <a:r>
              <a:rPr lang="en-US" dirty="0" smtClean="0"/>
              <a:t> {</a:t>
            </a:r>
            <a:r>
              <a:rPr lang="en-US" i="1" dirty="0" smtClean="0"/>
              <a:t> </a:t>
            </a:r>
            <a:r>
              <a:rPr lang="en-US" i="1" dirty="0" err="1" smtClean="0"/>
              <a:t>property</a:t>
            </a:r>
            <a:r>
              <a:rPr lang="en-US" dirty="0" err="1" smtClean="0"/>
              <a:t>:</a:t>
            </a:r>
            <a:r>
              <a:rPr lang="en-US" i="1" dirty="0" err="1" smtClean="0"/>
              <a:t>value</a:t>
            </a:r>
            <a:r>
              <a:rPr lang="en-US" i="1" dirty="0" smtClean="0"/>
              <a:t>; </a:t>
            </a:r>
            <a:r>
              <a:rPr lang="en-US" i="1" dirty="0" err="1" smtClean="0"/>
              <a:t>property:value</a:t>
            </a:r>
            <a:r>
              <a:rPr lang="en-US" i="1" dirty="0" smtClean="0"/>
              <a:t> }</a:t>
            </a:r>
            <a:r>
              <a:rPr lang="en-US" dirty="0" smtClean="0"/>
              <a:t> </a:t>
            </a:r>
          </a:p>
          <a:p>
            <a:r>
              <a:rPr lang="en-US" dirty="0" smtClean="0"/>
              <a:t>Use the HTML </a:t>
            </a:r>
            <a:r>
              <a:rPr lang="en-US" b="1" dirty="0" smtClean="0"/>
              <a:t>style</a:t>
            </a:r>
            <a:r>
              <a:rPr lang="en-US" dirty="0" smtClean="0"/>
              <a:t> attribute for inline styling</a:t>
            </a:r>
          </a:p>
          <a:p>
            <a:r>
              <a:rPr lang="en-US" dirty="0" smtClean="0"/>
              <a:t>Use the HTML </a:t>
            </a:r>
            <a:r>
              <a:rPr lang="en-US" b="1" dirty="0" smtClean="0"/>
              <a:t>&lt;style&gt;</a:t>
            </a:r>
            <a:r>
              <a:rPr lang="en-US" dirty="0" smtClean="0"/>
              <a:t> element to define internal CSS</a:t>
            </a:r>
          </a:p>
          <a:p>
            <a:r>
              <a:rPr lang="en-US" dirty="0" smtClean="0"/>
              <a:t>Use the HTML </a:t>
            </a:r>
            <a:r>
              <a:rPr lang="en-US" b="1" dirty="0" smtClean="0"/>
              <a:t>&lt;link&gt;</a:t>
            </a:r>
            <a:r>
              <a:rPr lang="en-US" dirty="0" smtClean="0"/>
              <a:t> element to refer to an external CSS file</a:t>
            </a:r>
          </a:p>
          <a:p>
            <a:r>
              <a:rPr lang="en-US" dirty="0" smtClean="0"/>
              <a:t>Use the HTML </a:t>
            </a:r>
            <a:r>
              <a:rPr lang="en-US" b="1" dirty="0" smtClean="0"/>
              <a:t>&lt;head&gt;</a:t>
            </a:r>
            <a:r>
              <a:rPr lang="en-US" dirty="0" smtClean="0"/>
              <a:t> element to store &lt;style&gt; and &lt;link&gt; elements</a:t>
            </a:r>
          </a:p>
          <a:p>
            <a:r>
              <a:rPr lang="en-US" dirty="0" smtClean="0"/>
              <a:t>Use the CSS </a:t>
            </a:r>
            <a:r>
              <a:rPr lang="en-US" b="1" dirty="0" smtClean="0"/>
              <a:t>color</a:t>
            </a:r>
            <a:r>
              <a:rPr lang="en-US" dirty="0" smtClean="0"/>
              <a:t> property for text colors</a:t>
            </a:r>
          </a:p>
          <a:p>
            <a:r>
              <a:rPr lang="en-US" dirty="0" smtClean="0"/>
              <a:t>Use the CSS </a:t>
            </a:r>
            <a:r>
              <a:rPr lang="en-US" b="1" dirty="0" smtClean="0"/>
              <a:t>font-family</a:t>
            </a:r>
            <a:r>
              <a:rPr lang="en-US" dirty="0" smtClean="0"/>
              <a:t> property for text fonts</a:t>
            </a:r>
          </a:p>
          <a:p>
            <a:r>
              <a:rPr lang="en-US" dirty="0" smtClean="0"/>
              <a:t>Use the CSS </a:t>
            </a:r>
            <a:r>
              <a:rPr lang="en-US" b="1" dirty="0" smtClean="0"/>
              <a:t>font-size</a:t>
            </a:r>
            <a:r>
              <a:rPr lang="en-US" dirty="0" smtClean="0"/>
              <a:t> property for text sizes</a:t>
            </a:r>
          </a:p>
          <a:p>
            <a:r>
              <a:rPr lang="en-US" dirty="0" smtClean="0"/>
              <a:t>Use the CSS </a:t>
            </a:r>
            <a:r>
              <a:rPr lang="en-US" b="1" dirty="0" smtClean="0"/>
              <a:t>border</a:t>
            </a:r>
            <a:r>
              <a:rPr lang="en-US" dirty="0" smtClean="0"/>
              <a:t> property for visible element borders</a:t>
            </a:r>
          </a:p>
          <a:p>
            <a:r>
              <a:rPr lang="en-US" dirty="0" smtClean="0"/>
              <a:t>Use the CSS </a:t>
            </a:r>
            <a:r>
              <a:rPr lang="en-US" b="1" dirty="0" smtClean="0"/>
              <a:t>padding</a:t>
            </a:r>
            <a:r>
              <a:rPr lang="en-US" dirty="0" smtClean="0"/>
              <a:t> property for space inside the border</a:t>
            </a:r>
          </a:p>
          <a:p>
            <a:r>
              <a:rPr lang="en-US" dirty="0" smtClean="0"/>
              <a:t>Use the CSS </a:t>
            </a:r>
            <a:r>
              <a:rPr lang="en-US" b="1" dirty="0" smtClean="0"/>
              <a:t>margin</a:t>
            </a:r>
            <a:r>
              <a:rPr lang="en-US" dirty="0" smtClean="0"/>
              <a:t> property for space outside the border</a:t>
            </a:r>
          </a:p>
          <a:p>
            <a:endParaRPr lang="en-US" dirty="0" smtClean="0"/>
          </a:p>
          <a:p>
            <a:endParaRPr lang="en-US" dirty="0"/>
          </a:p>
        </p:txBody>
      </p:sp>
    </p:spTree>
    <p:extLst>
      <p:ext uri="{BB962C8B-B14F-4D97-AF65-F5344CB8AC3E}">
        <p14:creationId xmlns:p14="http://schemas.microsoft.com/office/powerpoint/2010/main" val="1563021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fontScale="90000"/>
          </a:bodyPr>
          <a:lstStyle/>
          <a:p>
            <a:pPr algn="ctr"/>
            <a:r>
              <a:rPr lang="en-US" b="1" dirty="0"/>
              <a:t>HTML Links</a:t>
            </a:r>
            <a:br>
              <a:rPr lang="en-US" b="1" dirty="0"/>
            </a:br>
            <a:endParaRPr lang="en-US" dirty="0"/>
          </a:p>
        </p:txBody>
      </p:sp>
      <p:sp>
        <p:nvSpPr>
          <p:cNvPr id="3" name="Content Placeholder 2"/>
          <p:cNvSpPr>
            <a:spLocks noGrp="1"/>
          </p:cNvSpPr>
          <p:nvPr>
            <p:ph idx="1"/>
          </p:nvPr>
        </p:nvSpPr>
        <p:spPr>
          <a:xfrm>
            <a:off x="677334" y="1371601"/>
            <a:ext cx="8596668" cy="5133108"/>
          </a:xfrm>
        </p:spPr>
        <p:txBody>
          <a:bodyPr/>
          <a:lstStyle/>
          <a:p>
            <a:r>
              <a:rPr lang="en-US" dirty="0"/>
              <a:t>HTML links are hyperlinks.</a:t>
            </a:r>
          </a:p>
          <a:p>
            <a:r>
              <a:rPr lang="en-US" dirty="0"/>
              <a:t>You can click on a link and jump to another document.</a:t>
            </a:r>
          </a:p>
          <a:p>
            <a:r>
              <a:rPr lang="en-US" b="1" dirty="0"/>
              <a:t>Note:</a:t>
            </a:r>
            <a:r>
              <a:rPr lang="en-US" dirty="0"/>
              <a:t> A link does not have to be text. It can be an image or any other HTML element</a:t>
            </a:r>
            <a:r>
              <a:rPr lang="en-US" dirty="0" smtClean="0"/>
              <a:t>.</a:t>
            </a:r>
          </a:p>
          <a:p>
            <a:r>
              <a:rPr lang="en-US" b="1" dirty="0"/>
              <a:t>HTML Links - Syntax</a:t>
            </a:r>
          </a:p>
          <a:p>
            <a:r>
              <a:rPr lang="en-US" dirty="0"/>
              <a:t>In HTML, links are defined with the </a:t>
            </a:r>
            <a:r>
              <a:rPr lang="en-US" b="1" dirty="0"/>
              <a:t>&lt;a&gt;</a:t>
            </a:r>
            <a:r>
              <a:rPr lang="en-US" dirty="0"/>
              <a:t> tag:</a:t>
            </a:r>
          </a:p>
          <a:p>
            <a:r>
              <a:rPr lang="en-US" dirty="0"/>
              <a:t>&lt;a </a:t>
            </a:r>
            <a:r>
              <a:rPr lang="en-US" dirty="0" err="1"/>
              <a:t>href</a:t>
            </a:r>
            <a:r>
              <a:rPr lang="en-US" dirty="0"/>
              <a:t>="</a:t>
            </a:r>
            <a:r>
              <a:rPr lang="en-US" i="1" dirty="0" err="1"/>
              <a:t>url</a:t>
            </a:r>
            <a:r>
              <a:rPr lang="en-US" dirty="0"/>
              <a:t>"&gt;</a:t>
            </a:r>
            <a:r>
              <a:rPr lang="en-US" i="1" dirty="0"/>
              <a:t>link text</a:t>
            </a:r>
            <a:r>
              <a:rPr lang="en-US" dirty="0"/>
              <a:t>&lt;/a&gt; </a:t>
            </a:r>
          </a:p>
          <a:p>
            <a:r>
              <a:rPr lang="en-US" dirty="0"/>
              <a:t>&lt;a </a:t>
            </a:r>
            <a:r>
              <a:rPr lang="en-US" dirty="0" err="1"/>
              <a:t>href</a:t>
            </a:r>
            <a:r>
              <a:rPr lang="en-US" dirty="0"/>
              <a:t>="http://</a:t>
            </a:r>
            <a:r>
              <a:rPr lang="en-US" dirty="0" smtClean="0"/>
              <a:t>www.websitename.com/html</a:t>
            </a:r>
            <a:r>
              <a:rPr lang="en-US" dirty="0"/>
              <a:t>/"&gt;Visit our HTML tutorial&lt;/a&gt; </a:t>
            </a:r>
            <a:endParaRPr lang="en-US" dirty="0" smtClean="0"/>
          </a:p>
          <a:p>
            <a:r>
              <a:rPr lang="en-US" dirty="0"/>
              <a:t>The </a:t>
            </a:r>
            <a:r>
              <a:rPr lang="en-US" b="1" dirty="0" err="1"/>
              <a:t>href</a:t>
            </a:r>
            <a:r>
              <a:rPr lang="en-US" dirty="0"/>
              <a:t> attribute specifies the destination address (http://www.w3schools.com/html/) of the link.</a:t>
            </a:r>
          </a:p>
          <a:p>
            <a:r>
              <a:rPr lang="en-US" dirty="0"/>
              <a:t>The </a:t>
            </a:r>
            <a:r>
              <a:rPr lang="en-US" b="1" dirty="0"/>
              <a:t>link text</a:t>
            </a:r>
            <a:r>
              <a:rPr lang="en-US" dirty="0"/>
              <a:t> is the visible part (Visit our HTML tutorial).</a:t>
            </a:r>
          </a:p>
          <a:p>
            <a:r>
              <a:rPr lang="en-US" dirty="0"/>
              <a:t>Clicking on the link text will send you to the specified address.</a:t>
            </a:r>
          </a:p>
          <a:p>
            <a:endParaRPr lang="en-US" dirty="0"/>
          </a:p>
          <a:p>
            <a:endParaRPr lang="en-US" dirty="0"/>
          </a:p>
        </p:txBody>
      </p:sp>
    </p:spTree>
    <p:extLst>
      <p:ext uri="{BB962C8B-B14F-4D97-AF65-F5344CB8AC3E}">
        <p14:creationId xmlns:p14="http://schemas.microsoft.com/office/powerpoint/2010/main" val="55038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5745"/>
          </a:xfrm>
        </p:spPr>
        <p:txBody>
          <a:bodyPr>
            <a:normAutofit fontScale="90000"/>
          </a:bodyPr>
          <a:lstStyle/>
          <a:p>
            <a:r>
              <a:rPr lang="en-US" b="1" dirty="0"/>
              <a:t>HTML Links - The target Attribute</a:t>
            </a:r>
            <a:br>
              <a:rPr lang="en-US" b="1" dirty="0"/>
            </a:br>
            <a:endParaRPr lang="en-US" dirty="0"/>
          </a:p>
        </p:txBody>
      </p:sp>
      <p:sp>
        <p:nvSpPr>
          <p:cNvPr id="3" name="Content Placeholder 2"/>
          <p:cNvSpPr>
            <a:spLocks noGrp="1"/>
          </p:cNvSpPr>
          <p:nvPr>
            <p:ph idx="1"/>
          </p:nvPr>
        </p:nvSpPr>
        <p:spPr>
          <a:xfrm>
            <a:off x="677334" y="1340427"/>
            <a:ext cx="8596668" cy="4700935"/>
          </a:xfrm>
        </p:spPr>
        <p:txBody>
          <a:bodyPr/>
          <a:lstStyle/>
          <a:p>
            <a:r>
              <a:rPr lang="en-US" dirty="0"/>
              <a:t>The </a:t>
            </a:r>
            <a:r>
              <a:rPr lang="en-US" b="1" dirty="0"/>
              <a:t>target</a:t>
            </a:r>
            <a:r>
              <a:rPr lang="en-US" dirty="0"/>
              <a:t> attribute specifies where to open the linked document.</a:t>
            </a:r>
          </a:p>
          <a:p>
            <a:r>
              <a:rPr lang="en-US" dirty="0"/>
              <a:t>The target attribute can have one of the following values:</a:t>
            </a:r>
          </a:p>
          <a:p>
            <a:r>
              <a:rPr lang="en-US" dirty="0"/>
              <a:t>_blank - Opens the linked document in a new window or tab</a:t>
            </a:r>
          </a:p>
          <a:p>
            <a:r>
              <a:rPr lang="en-US" dirty="0"/>
              <a:t>_self - Opens the linked document in the same window/tab as it was clicked (this is default)</a:t>
            </a:r>
          </a:p>
          <a:p>
            <a:r>
              <a:rPr lang="en-US" dirty="0"/>
              <a:t>_parent - Opens the linked document in the parent frame</a:t>
            </a:r>
          </a:p>
          <a:p>
            <a:r>
              <a:rPr lang="en-US" dirty="0"/>
              <a:t>_top - Opens the linked document in the full body of the window</a:t>
            </a:r>
          </a:p>
          <a:p>
            <a:r>
              <a:rPr lang="en-US" dirty="0" err="1"/>
              <a:t>framename</a:t>
            </a:r>
            <a:r>
              <a:rPr lang="en-US" dirty="0"/>
              <a:t> - Opens the linked document in a named frame</a:t>
            </a:r>
          </a:p>
          <a:p>
            <a:r>
              <a:rPr lang="en-US" dirty="0"/>
              <a:t>This example will open the linked document in a new browser window/tab</a:t>
            </a:r>
            <a:r>
              <a:rPr lang="en-US" dirty="0" smtClean="0"/>
              <a:t>:</a:t>
            </a:r>
          </a:p>
          <a:p>
            <a:endParaRPr lang="en-US" dirty="0"/>
          </a:p>
          <a:p>
            <a:r>
              <a:rPr lang="en-US" dirty="0" smtClean="0"/>
              <a:t>Example:</a:t>
            </a:r>
          </a:p>
          <a:p>
            <a:r>
              <a:rPr lang="en-US" dirty="0"/>
              <a:t>&lt;a </a:t>
            </a:r>
            <a:r>
              <a:rPr lang="en-US" dirty="0" err="1"/>
              <a:t>href</a:t>
            </a:r>
            <a:r>
              <a:rPr lang="en-US" dirty="0"/>
              <a:t>="http://www.w3schools.com/" target="_blank"&gt;Visit W3Schools!&lt;/a&gt; </a:t>
            </a:r>
          </a:p>
          <a:p>
            <a:endParaRPr lang="en-US" dirty="0"/>
          </a:p>
        </p:txBody>
      </p:sp>
    </p:spTree>
    <p:extLst>
      <p:ext uri="{BB962C8B-B14F-4D97-AF65-F5344CB8AC3E}">
        <p14:creationId xmlns:p14="http://schemas.microsoft.com/office/powerpoint/2010/main" val="170298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135"/>
            <a:ext cx="10515600" cy="944130"/>
          </a:xfrm>
        </p:spPr>
        <p:txBody>
          <a:bodyPr>
            <a:normAutofit/>
          </a:bodyPr>
          <a:lstStyle/>
          <a:p>
            <a:pPr algn="ctr"/>
            <a:r>
              <a:rPr lang="en-US" b="1" dirty="0" smtClean="0"/>
              <a:t>HTML Tables</a:t>
            </a:r>
            <a:endParaRPr lang="en-US" dirty="0"/>
          </a:p>
        </p:txBody>
      </p:sp>
      <p:sp>
        <p:nvSpPr>
          <p:cNvPr id="3" name="Content Placeholder 2"/>
          <p:cNvSpPr>
            <a:spLocks noGrp="1"/>
          </p:cNvSpPr>
          <p:nvPr>
            <p:ph idx="1"/>
          </p:nvPr>
        </p:nvSpPr>
        <p:spPr>
          <a:xfrm>
            <a:off x="838200" y="904009"/>
            <a:ext cx="10515600" cy="5272954"/>
          </a:xfrm>
        </p:spPr>
        <p:txBody>
          <a:bodyPr>
            <a:normAutofit lnSpcReduction="10000"/>
          </a:bodyPr>
          <a:lstStyle/>
          <a:p>
            <a:r>
              <a:rPr lang="en-US" dirty="0" smtClean="0"/>
              <a:t>Tables are defined with the </a:t>
            </a:r>
            <a:r>
              <a:rPr lang="en-US" b="1" dirty="0" smtClean="0"/>
              <a:t>&lt;table&gt;</a:t>
            </a:r>
            <a:r>
              <a:rPr lang="en-US" dirty="0" smtClean="0"/>
              <a:t> tag.</a:t>
            </a:r>
          </a:p>
          <a:p>
            <a:r>
              <a:rPr lang="en-US" dirty="0" smtClean="0"/>
              <a:t>Tables are divided into </a:t>
            </a:r>
            <a:r>
              <a:rPr lang="en-US" b="1" dirty="0" smtClean="0"/>
              <a:t>table rows</a:t>
            </a:r>
            <a:r>
              <a:rPr lang="en-US" dirty="0" smtClean="0"/>
              <a:t> with the </a:t>
            </a:r>
            <a:r>
              <a:rPr lang="en-US" b="1" dirty="0" smtClean="0"/>
              <a:t>&lt;</a:t>
            </a:r>
            <a:r>
              <a:rPr lang="en-US" b="1" dirty="0" err="1" smtClean="0"/>
              <a:t>tr</a:t>
            </a:r>
            <a:r>
              <a:rPr lang="en-US" b="1" dirty="0" smtClean="0"/>
              <a:t>&gt;</a:t>
            </a:r>
            <a:r>
              <a:rPr lang="en-US" dirty="0" smtClean="0"/>
              <a:t> tag.</a:t>
            </a:r>
          </a:p>
          <a:p>
            <a:r>
              <a:rPr lang="en-US" dirty="0" smtClean="0"/>
              <a:t>Table rows are divided into </a:t>
            </a:r>
            <a:r>
              <a:rPr lang="en-US" b="1" dirty="0" smtClean="0"/>
              <a:t>table data</a:t>
            </a:r>
            <a:r>
              <a:rPr lang="en-US" dirty="0" smtClean="0"/>
              <a:t> with the </a:t>
            </a:r>
            <a:r>
              <a:rPr lang="en-US" b="1" dirty="0" smtClean="0"/>
              <a:t>&lt;td&gt;</a:t>
            </a:r>
            <a:r>
              <a:rPr lang="en-US" dirty="0" smtClean="0"/>
              <a:t> tag.</a:t>
            </a:r>
          </a:p>
          <a:p>
            <a:r>
              <a:rPr lang="en-US" dirty="0" smtClean="0"/>
              <a:t>A table row can also be divided into </a:t>
            </a:r>
            <a:r>
              <a:rPr lang="en-US" b="1" dirty="0" smtClean="0"/>
              <a:t>table headings</a:t>
            </a:r>
            <a:r>
              <a:rPr lang="en-US" dirty="0" smtClean="0"/>
              <a:t> with the </a:t>
            </a:r>
            <a:r>
              <a:rPr lang="en-US" b="1" dirty="0" smtClean="0"/>
              <a:t>&lt;</a:t>
            </a:r>
            <a:r>
              <a:rPr lang="en-US" b="1" dirty="0" err="1" smtClean="0"/>
              <a:t>th</a:t>
            </a:r>
            <a:r>
              <a:rPr lang="en-US" b="1" dirty="0" smtClean="0"/>
              <a:t>&gt;</a:t>
            </a:r>
            <a:r>
              <a:rPr lang="en-US" dirty="0" smtClean="0"/>
              <a:t> tag.</a:t>
            </a:r>
          </a:p>
          <a:p>
            <a:r>
              <a:rPr lang="en-US" dirty="0" smtClean="0"/>
              <a:t>&lt;table border="1" style="width:100%"&gt;</a:t>
            </a:r>
          </a:p>
          <a:p>
            <a:r>
              <a:rPr lang="en-US" u="sng" dirty="0" smtClean="0">
                <a:effectLst>
                  <a:outerShdw blurRad="38100" dist="38100" dir="2700000" algn="tl">
                    <a:srgbClr val="000000">
                      <a:alpha val="43137"/>
                    </a:srgbClr>
                  </a:outerShdw>
                </a:effectLst>
              </a:rPr>
              <a:t>Example:</a:t>
            </a:r>
            <a:r>
              <a:rPr lang="en-US" dirty="0" smtClean="0"/>
              <a:t/>
            </a:r>
            <a:br>
              <a:rPr lang="en-US" dirty="0" smtClean="0"/>
            </a:br>
            <a:r>
              <a:rPr lang="en-US" dirty="0" smtClean="0"/>
              <a:t>  &lt;</a:t>
            </a:r>
            <a:r>
              <a:rPr lang="en-US" dirty="0" err="1" smtClean="0"/>
              <a:t>tr</a:t>
            </a:r>
            <a:r>
              <a:rPr lang="en-US" dirty="0" smtClean="0"/>
              <a:t>&gt;</a:t>
            </a:r>
            <a:br>
              <a:rPr lang="en-US" dirty="0" smtClean="0"/>
            </a:br>
            <a:r>
              <a:rPr lang="en-US" dirty="0" smtClean="0"/>
              <a:t>    &lt;td&gt;Jill&lt;/td&gt;</a:t>
            </a:r>
            <a:br>
              <a:rPr lang="en-US" dirty="0" smtClean="0"/>
            </a:br>
            <a:r>
              <a:rPr lang="en-US" dirty="0" smtClean="0"/>
              <a:t>    &lt;td&gt;Smith&lt;/td&gt; </a:t>
            </a:r>
            <a:br>
              <a:rPr lang="en-US" dirty="0" smtClean="0"/>
            </a:br>
            <a:r>
              <a:rPr lang="en-US" dirty="0" smtClean="0"/>
              <a:t>    &lt;td&gt;50&lt;/td&gt;</a:t>
            </a:r>
            <a:br>
              <a:rPr lang="en-US" dirty="0" smtClean="0"/>
            </a:br>
            <a:r>
              <a:rPr lang="en-US" dirty="0" smtClean="0"/>
              <a:t>  &lt;/</a:t>
            </a:r>
            <a:r>
              <a:rPr lang="en-US" dirty="0" err="1" smtClean="0"/>
              <a:t>tr</a:t>
            </a:r>
            <a:r>
              <a:rPr lang="en-US" dirty="0" smtClean="0"/>
              <a:t>&gt;</a:t>
            </a:r>
            <a:br>
              <a:rPr lang="en-US" dirty="0" smtClean="0"/>
            </a:br>
            <a:r>
              <a:rPr lang="en-US" dirty="0" smtClean="0"/>
              <a:t>  &lt;</a:t>
            </a:r>
            <a:r>
              <a:rPr lang="en-US" dirty="0" err="1" smtClean="0"/>
              <a:t>tr</a:t>
            </a:r>
            <a:r>
              <a:rPr lang="en-US" dirty="0" smtClean="0"/>
              <a:t>&gt;</a:t>
            </a:r>
            <a:br>
              <a:rPr lang="en-US" dirty="0" smtClean="0"/>
            </a:br>
            <a:r>
              <a:rPr lang="en-US" dirty="0" smtClean="0"/>
              <a:t>    &lt;td&gt;Eve&lt;/td&gt;</a:t>
            </a:r>
            <a:br>
              <a:rPr lang="en-US" dirty="0" smtClean="0"/>
            </a:br>
            <a:r>
              <a:rPr lang="en-US" dirty="0" smtClean="0"/>
              <a:t>    &lt;td&gt;Jackson&lt;/td&gt; </a:t>
            </a:r>
            <a:br>
              <a:rPr lang="en-US" dirty="0" smtClean="0"/>
            </a:br>
            <a:r>
              <a:rPr lang="en-US" dirty="0" smtClean="0"/>
              <a:t>    &lt;td&gt;94&lt;/td&gt;</a:t>
            </a:r>
            <a:br>
              <a:rPr lang="en-US" dirty="0" smtClean="0"/>
            </a:br>
            <a:r>
              <a:rPr lang="en-US" dirty="0" smtClean="0"/>
              <a:t>  &lt;/</a:t>
            </a:r>
            <a:r>
              <a:rPr lang="en-US" dirty="0" err="1" smtClean="0"/>
              <a:t>tr</a:t>
            </a:r>
            <a:r>
              <a:rPr lang="en-US" dirty="0" smtClean="0"/>
              <a:t>&gt;</a:t>
            </a:r>
            <a:br>
              <a:rPr lang="en-US" dirty="0" smtClean="0"/>
            </a:br>
            <a:r>
              <a:rPr lang="en-US" dirty="0" smtClean="0"/>
              <a:t>&lt;/table&gt; </a:t>
            </a:r>
          </a:p>
          <a:p>
            <a:endParaRPr lang="en-US" dirty="0"/>
          </a:p>
        </p:txBody>
      </p:sp>
    </p:spTree>
    <p:extLst>
      <p:ext uri="{BB962C8B-B14F-4D97-AF65-F5344CB8AC3E}">
        <p14:creationId xmlns:p14="http://schemas.microsoft.com/office/powerpoint/2010/main" val="1558444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0718"/>
            <a:ext cx="10515600" cy="5626245"/>
          </a:xfrm>
        </p:spPr>
        <p:txBody>
          <a:bodyPr>
            <a:normAutofit/>
          </a:bodyPr>
          <a:lstStyle/>
          <a:p>
            <a:r>
              <a:rPr lang="en-US" dirty="0" smtClean="0"/>
              <a:t>Use the HTML </a:t>
            </a:r>
            <a:r>
              <a:rPr lang="en-US" b="1" dirty="0" smtClean="0"/>
              <a:t>&lt;table&gt;</a:t>
            </a:r>
            <a:r>
              <a:rPr lang="en-US" dirty="0" smtClean="0"/>
              <a:t> element to define a table</a:t>
            </a:r>
          </a:p>
          <a:p>
            <a:r>
              <a:rPr lang="en-US" dirty="0" smtClean="0"/>
              <a:t>Use the HTML </a:t>
            </a:r>
            <a:r>
              <a:rPr lang="en-US" b="1" dirty="0" smtClean="0"/>
              <a:t>&lt;</a:t>
            </a:r>
            <a:r>
              <a:rPr lang="en-US" b="1" dirty="0" err="1" smtClean="0"/>
              <a:t>tr</a:t>
            </a:r>
            <a:r>
              <a:rPr lang="en-US" b="1" dirty="0" smtClean="0"/>
              <a:t>&gt;</a:t>
            </a:r>
            <a:r>
              <a:rPr lang="en-US" dirty="0" smtClean="0"/>
              <a:t> element to define a table row</a:t>
            </a:r>
          </a:p>
          <a:p>
            <a:r>
              <a:rPr lang="en-US" dirty="0" smtClean="0"/>
              <a:t>Use the HTML </a:t>
            </a:r>
            <a:r>
              <a:rPr lang="en-US" b="1" dirty="0" smtClean="0"/>
              <a:t>&lt;td&gt;</a:t>
            </a:r>
            <a:r>
              <a:rPr lang="en-US" dirty="0" smtClean="0"/>
              <a:t> element to define a table data</a:t>
            </a:r>
          </a:p>
          <a:p>
            <a:r>
              <a:rPr lang="en-US" dirty="0" smtClean="0"/>
              <a:t>Use the HTML </a:t>
            </a:r>
            <a:r>
              <a:rPr lang="en-US" b="1" dirty="0" smtClean="0"/>
              <a:t>&lt;</a:t>
            </a:r>
            <a:r>
              <a:rPr lang="en-US" b="1" dirty="0" err="1" smtClean="0"/>
              <a:t>th</a:t>
            </a:r>
            <a:r>
              <a:rPr lang="en-US" b="1" dirty="0" smtClean="0"/>
              <a:t>&gt;</a:t>
            </a:r>
            <a:r>
              <a:rPr lang="en-US" dirty="0" smtClean="0"/>
              <a:t> element to define a table heading</a:t>
            </a:r>
          </a:p>
          <a:p>
            <a:r>
              <a:rPr lang="en-US" dirty="0" smtClean="0"/>
              <a:t>Use the HTML </a:t>
            </a:r>
            <a:r>
              <a:rPr lang="en-US" b="1" dirty="0" smtClean="0"/>
              <a:t>&lt;caption&gt;</a:t>
            </a:r>
            <a:r>
              <a:rPr lang="en-US" dirty="0" smtClean="0"/>
              <a:t> element to define a table caption</a:t>
            </a:r>
          </a:p>
          <a:p>
            <a:r>
              <a:rPr lang="en-US" dirty="0" smtClean="0"/>
              <a:t>Use the CSS </a:t>
            </a:r>
            <a:r>
              <a:rPr lang="en-US" b="1" dirty="0" smtClean="0"/>
              <a:t>border</a:t>
            </a:r>
            <a:r>
              <a:rPr lang="en-US" dirty="0" smtClean="0"/>
              <a:t> property to define a border</a:t>
            </a:r>
          </a:p>
          <a:p>
            <a:r>
              <a:rPr lang="en-US" dirty="0" smtClean="0"/>
              <a:t>Use the CSS </a:t>
            </a:r>
            <a:r>
              <a:rPr lang="en-US" b="1" dirty="0" smtClean="0"/>
              <a:t>border-collapse</a:t>
            </a:r>
            <a:r>
              <a:rPr lang="en-US" dirty="0" smtClean="0"/>
              <a:t> property to collapse cell borders</a:t>
            </a:r>
          </a:p>
          <a:p>
            <a:r>
              <a:rPr lang="en-US" dirty="0" smtClean="0"/>
              <a:t>Use the CSS </a:t>
            </a:r>
            <a:r>
              <a:rPr lang="en-US" b="1" dirty="0" smtClean="0"/>
              <a:t>padding</a:t>
            </a:r>
            <a:r>
              <a:rPr lang="en-US" dirty="0" smtClean="0"/>
              <a:t> property to add padding to cells</a:t>
            </a:r>
          </a:p>
          <a:p>
            <a:r>
              <a:rPr lang="en-US" dirty="0" smtClean="0"/>
              <a:t>Use the CSS </a:t>
            </a:r>
            <a:r>
              <a:rPr lang="en-US" b="1" dirty="0" smtClean="0"/>
              <a:t>text-align</a:t>
            </a:r>
            <a:r>
              <a:rPr lang="en-US" dirty="0" smtClean="0"/>
              <a:t> property to align cell text</a:t>
            </a:r>
          </a:p>
          <a:p>
            <a:r>
              <a:rPr lang="en-US" dirty="0" smtClean="0"/>
              <a:t>Use the CSS </a:t>
            </a:r>
            <a:r>
              <a:rPr lang="en-US" b="1" dirty="0" smtClean="0"/>
              <a:t>border-spacing</a:t>
            </a:r>
            <a:r>
              <a:rPr lang="en-US" dirty="0" smtClean="0"/>
              <a:t> property to set the spacing between cells</a:t>
            </a:r>
          </a:p>
          <a:p>
            <a:r>
              <a:rPr lang="en-US" dirty="0" smtClean="0"/>
              <a:t>Use the </a:t>
            </a:r>
            <a:r>
              <a:rPr lang="en-US" b="1" dirty="0" err="1" smtClean="0"/>
              <a:t>colspan</a:t>
            </a:r>
            <a:r>
              <a:rPr lang="en-US" dirty="0" smtClean="0"/>
              <a:t> attribute to make a cell span many columns</a:t>
            </a:r>
          </a:p>
          <a:p>
            <a:r>
              <a:rPr lang="en-US" dirty="0" smtClean="0"/>
              <a:t>Use the </a:t>
            </a:r>
            <a:r>
              <a:rPr lang="en-US" b="1" dirty="0" err="1" smtClean="0"/>
              <a:t>rowspan</a:t>
            </a:r>
            <a:r>
              <a:rPr lang="en-US" dirty="0" smtClean="0"/>
              <a:t> attribute to make a cell span many rows</a:t>
            </a:r>
          </a:p>
          <a:p>
            <a:r>
              <a:rPr lang="en-US" dirty="0" smtClean="0"/>
              <a:t>Use the </a:t>
            </a:r>
            <a:r>
              <a:rPr lang="en-US" b="1" dirty="0" smtClean="0"/>
              <a:t>id</a:t>
            </a:r>
            <a:r>
              <a:rPr lang="en-US" dirty="0" smtClean="0"/>
              <a:t> attribute to uniquely define one table</a:t>
            </a:r>
          </a:p>
          <a:p>
            <a:endParaRPr lang="en-US" dirty="0"/>
          </a:p>
        </p:txBody>
      </p:sp>
    </p:spTree>
    <p:extLst>
      <p:ext uri="{BB962C8B-B14F-4D97-AF65-F5344CB8AC3E}">
        <p14:creationId xmlns:p14="http://schemas.microsoft.com/office/powerpoint/2010/main" val="31706485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pPr algn="ctr"/>
            <a:r>
              <a:rPr lang="en-US" dirty="0" smtClean="0"/>
              <a:t>HTML Lists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975793"/>
            <a:ext cx="8596312" cy="2251026"/>
          </a:xfrm>
        </p:spPr>
      </p:pic>
    </p:spTree>
    <p:extLst>
      <p:ext uri="{BB962C8B-B14F-4D97-AF65-F5344CB8AC3E}">
        <p14:creationId xmlns:p14="http://schemas.microsoft.com/office/powerpoint/2010/main" val="834321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What is HTML?</a:t>
            </a:r>
            <a:br>
              <a:rPr lang="en-US" b="1" u="sng" dirty="0" smtClean="0"/>
            </a:br>
            <a:endParaRPr lang="en-US" b="1" u="sng" dirty="0"/>
          </a:p>
        </p:txBody>
      </p:sp>
      <p:sp>
        <p:nvSpPr>
          <p:cNvPr id="3" name="Content Placeholder 2"/>
          <p:cNvSpPr>
            <a:spLocks noGrp="1"/>
          </p:cNvSpPr>
          <p:nvPr>
            <p:ph idx="1"/>
          </p:nvPr>
        </p:nvSpPr>
        <p:spPr>
          <a:xfrm>
            <a:off x="838200" y="1825625"/>
            <a:ext cx="11184082" cy="4351338"/>
          </a:xfrm>
        </p:spPr>
        <p:txBody>
          <a:bodyPr/>
          <a:lstStyle/>
          <a:p>
            <a:pPr marL="0" indent="0">
              <a:buNone/>
            </a:pPr>
            <a:r>
              <a:rPr lang="en-US" dirty="0" smtClean="0"/>
              <a:t>HTML is a </a:t>
            </a:r>
            <a:r>
              <a:rPr lang="en-US" b="1" dirty="0" smtClean="0"/>
              <a:t>markup</a:t>
            </a:r>
            <a:r>
              <a:rPr lang="en-US" dirty="0" smtClean="0"/>
              <a:t> language for </a:t>
            </a:r>
            <a:r>
              <a:rPr lang="en-US" b="1" dirty="0" smtClean="0"/>
              <a:t>describing</a:t>
            </a:r>
            <a:r>
              <a:rPr lang="en-US" dirty="0" smtClean="0"/>
              <a:t> web documents (web pages).</a:t>
            </a:r>
          </a:p>
          <a:p>
            <a:pPr marL="0" indent="0">
              <a:buNone/>
            </a:pPr>
            <a:r>
              <a:rPr lang="en-US" smtClean="0"/>
              <a:t>HTML </a:t>
            </a:r>
            <a:r>
              <a:rPr lang="en-US" dirty="0" smtClean="0"/>
              <a:t>stands for </a:t>
            </a:r>
            <a:r>
              <a:rPr lang="en-US" b="1" dirty="0" smtClean="0"/>
              <a:t>H</a:t>
            </a:r>
            <a:r>
              <a:rPr lang="en-US" dirty="0" smtClean="0"/>
              <a:t>yper </a:t>
            </a:r>
            <a:r>
              <a:rPr lang="en-US" b="1" dirty="0" smtClean="0"/>
              <a:t>T</a:t>
            </a:r>
            <a:r>
              <a:rPr lang="en-US" dirty="0" smtClean="0"/>
              <a:t>ext </a:t>
            </a:r>
            <a:r>
              <a:rPr lang="en-US" b="1" dirty="0" smtClean="0"/>
              <a:t>M</a:t>
            </a:r>
            <a:r>
              <a:rPr lang="en-US" dirty="0" smtClean="0"/>
              <a:t>arkup </a:t>
            </a:r>
            <a:r>
              <a:rPr lang="en-US" b="1" dirty="0" smtClean="0"/>
              <a:t>L</a:t>
            </a:r>
            <a:r>
              <a:rPr lang="en-US" dirty="0" smtClean="0"/>
              <a:t>anguage</a:t>
            </a:r>
          </a:p>
          <a:p>
            <a:pPr marL="0" indent="0">
              <a:buNone/>
            </a:pPr>
            <a:r>
              <a:rPr lang="en-US" dirty="0" smtClean="0"/>
              <a:t>A markup language is a set of </a:t>
            </a:r>
            <a:r>
              <a:rPr lang="en-US" b="1" dirty="0" smtClean="0"/>
              <a:t>markup tags</a:t>
            </a:r>
            <a:endParaRPr lang="en-US" dirty="0" smtClean="0"/>
          </a:p>
          <a:p>
            <a:pPr marL="0" indent="0">
              <a:buNone/>
            </a:pPr>
            <a:r>
              <a:rPr lang="en-US" dirty="0" smtClean="0"/>
              <a:t>HTML documents are described by </a:t>
            </a:r>
            <a:r>
              <a:rPr lang="en-US" b="1" dirty="0" smtClean="0"/>
              <a:t>HTML tags</a:t>
            </a:r>
            <a:endParaRPr lang="en-US" dirty="0" smtClean="0"/>
          </a:p>
          <a:p>
            <a:pPr marL="0" indent="0">
              <a:buNone/>
            </a:pPr>
            <a:r>
              <a:rPr lang="en-US" dirty="0" smtClean="0"/>
              <a:t>Each HTML tag </a:t>
            </a:r>
            <a:r>
              <a:rPr lang="en-US" b="1" dirty="0" smtClean="0"/>
              <a:t>describes</a:t>
            </a:r>
            <a:r>
              <a:rPr lang="en-US" dirty="0" smtClean="0"/>
              <a:t> different document content</a:t>
            </a:r>
          </a:p>
          <a:p>
            <a:pPr marL="0" indent="0">
              <a:buNone/>
            </a:pPr>
            <a:endParaRPr lang="en-US" dirty="0"/>
          </a:p>
        </p:txBody>
      </p:sp>
    </p:spTree>
    <p:extLst>
      <p:ext uri="{BB962C8B-B14F-4D97-AF65-F5344CB8AC3E}">
        <p14:creationId xmlns:p14="http://schemas.microsoft.com/office/powerpoint/2010/main" val="28857146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968268"/>
            <a:ext cx="8596312" cy="2266076"/>
          </a:xfrm>
        </p:spPr>
      </p:pic>
    </p:spTree>
    <p:extLst>
      <p:ext uri="{BB962C8B-B14F-4D97-AF65-F5344CB8AC3E}">
        <p14:creationId xmlns:p14="http://schemas.microsoft.com/office/powerpoint/2010/main" val="2170875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pPr algn="ctr"/>
            <a:r>
              <a:rPr lang="en-US" b="1" dirty="0"/>
              <a:t>Unordered HTML List</a:t>
            </a:r>
            <a:endParaRPr lang="en-US" dirty="0"/>
          </a:p>
        </p:txBody>
      </p:sp>
      <p:sp>
        <p:nvSpPr>
          <p:cNvPr id="3" name="Content Placeholder 2"/>
          <p:cNvSpPr>
            <a:spLocks noGrp="1"/>
          </p:cNvSpPr>
          <p:nvPr>
            <p:ph idx="1"/>
          </p:nvPr>
        </p:nvSpPr>
        <p:spPr/>
        <p:txBody>
          <a:bodyPr/>
          <a:lstStyle/>
          <a:p>
            <a:r>
              <a:rPr lang="en-US" b="1" dirty="0"/>
              <a:t>Unordered HTML List - Choose List Item Marker</a:t>
            </a:r>
          </a:p>
          <a:p>
            <a:r>
              <a:rPr lang="en-US" dirty="0"/>
              <a:t>The CSS </a:t>
            </a:r>
            <a:r>
              <a:rPr lang="en-US" b="1" dirty="0"/>
              <a:t>list-style-type</a:t>
            </a:r>
            <a:r>
              <a:rPr lang="en-US" dirty="0"/>
              <a:t> property is used to define the style of the list item marker</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677334" y="3352800"/>
            <a:ext cx="8726439" cy="1981200"/>
          </a:xfrm>
          <a:prstGeom prst="rect">
            <a:avLst/>
          </a:prstGeom>
        </p:spPr>
      </p:pic>
    </p:spTree>
    <p:extLst>
      <p:ext uri="{BB962C8B-B14F-4D97-AF65-F5344CB8AC3E}">
        <p14:creationId xmlns:p14="http://schemas.microsoft.com/office/powerpoint/2010/main" val="1337349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236" y="2072996"/>
            <a:ext cx="8596312" cy="2518767"/>
          </a:xfrm>
        </p:spPr>
      </p:pic>
    </p:spTree>
    <p:extLst>
      <p:ext uri="{BB962C8B-B14F-4D97-AF65-F5344CB8AC3E}">
        <p14:creationId xmlns:p14="http://schemas.microsoft.com/office/powerpoint/2010/main" val="38377175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131684" cy="741218"/>
          </a:xfrm>
        </p:spPr>
        <p:txBody>
          <a:bodyPr>
            <a:normAutofit fontScale="90000"/>
          </a:bodyPr>
          <a:lstStyle/>
          <a:p>
            <a:r>
              <a:rPr lang="en-US" b="1" dirty="0"/>
              <a:t>HTML Description Lists &amp; Nested HTML Lists</a:t>
            </a:r>
            <a:br>
              <a:rPr lang="en-US" b="1" dirty="0"/>
            </a:br>
            <a:r>
              <a:rPr lang="en-US" dirty="0"/>
              <a:t/>
            </a:r>
            <a:br>
              <a:rPr lang="en-US" dirty="0"/>
            </a:b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HTML also supports description lists.</a:t>
            </a:r>
          </a:p>
          <a:p>
            <a:r>
              <a:rPr lang="en-US" dirty="0"/>
              <a:t>A description list is a list of terms, with a description of each term.</a:t>
            </a:r>
          </a:p>
          <a:p>
            <a:r>
              <a:rPr lang="en-US" dirty="0"/>
              <a:t>The </a:t>
            </a:r>
            <a:r>
              <a:rPr lang="en-US" b="1" dirty="0"/>
              <a:t>&lt;dl&gt;</a:t>
            </a:r>
            <a:r>
              <a:rPr lang="en-US" dirty="0"/>
              <a:t> tag defines the description list, the </a:t>
            </a:r>
            <a:r>
              <a:rPr lang="en-US" b="1" dirty="0"/>
              <a:t>&lt;</a:t>
            </a:r>
            <a:r>
              <a:rPr lang="en-US" b="1" dirty="0" err="1"/>
              <a:t>dt</a:t>
            </a:r>
            <a:r>
              <a:rPr lang="en-US" b="1" dirty="0"/>
              <a:t>&gt;</a:t>
            </a:r>
            <a:r>
              <a:rPr lang="en-US" dirty="0"/>
              <a:t> tag defines the term (name), and the </a:t>
            </a:r>
            <a:r>
              <a:rPr lang="en-US" b="1" dirty="0"/>
              <a:t>&lt;</a:t>
            </a:r>
            <a:r>
              <a:rPr lang="en-US" b="1" dirty="0" err="1"/>
              <a:t>dd</a:t>
            </a:r>
            <a:r>
              <a:rPr lang="en-US" b="1" dirty="0"/>
              <a:t>&gt;</a:t>
            </a:r>
            <a:r>
              <a:rPr lang="en-US" dirty="0"/>
              <a:t> tag describes each </a:t>
            </a:r>
            <a:r>
              <a:rPr lang="en-US" dirty="0" smtClean="0"/>
              <a:t>term</a:t>
            </a:r>
          </a:p>
          <a:p>
            <a:endParaRPr lang="en-US" dirty="0"/>
          </a:p>
          <a:p>
            <a:r>
              <a:rPr lang="en-US" b="1" dirty="0"/>
              <a:t>Nested HTML Lists</a:t>
            </a:r>
          </a:p>
          <a:p>
            <a:r>
              <a:rPr lang="en-US" dirty="0"/>
              <a:t>List can be nested (lists inside lists):</a:t>
            </a:r>
          </a:p>
          <a:p>
            <a:endParaRPr lang="en-US" dirty="0"/>
          </a:p>
          <a:p>
            <a:endParaRPr lang="en-US" dirty="0"/>
          </a:p>
        </p:txBody>
      </p:sp>
    </p:spTree>
    <p:extLst>
      <p:ext uri="{BB962C8B-B14F-4D97-AF65-F5344CB8AC3E}">
        <p14:creationId xmlns:p14="http://schemas.microsoft.com/office/powerpoint/2010/main" val="764695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091"/>
          </a:xfrm>
        </p:spPr>
        <p:txBody>
          <a:bodyPr>
            <a:normAutofit fontScale="90000"/>
          </a:bodyPr>
          <a:lstStyle/>
          <a:p>
            <a:pPr algn="ctr"/>
            <a:r>
              <a:rPr lang="en-US" b="1" dirty="0"/>
              <a:t>Horizontal Lists</a:t>
            </a:r>
            <a:br>
              <a:rPr lang="en-US" b="1" dirty="0"/>
            </a:br>
            <a:endParaRPr lang="en-US" dirty="0"/>
          </a:p>
        </p:txBody>
      </p:sp>
      <p:sp>
        <p:nvSpPr>
          <p:cNvPr id="3" name="Content Placeholder 2"/>
          <p:cNvSpPr>
            <a:spLocks noGrp="1"/>
          </p:cNvSpPr>
          <p:nvPr>
            <p:ph idx="1"/>
          </p:nvPr>
        </p:nvSpPr>
        <p:spPr/>
        <p:txBody>
          <a:bodyPr/>
          <a:lstStyle/>
          <a:p>
            <a:r>
              <a:rPr lang="en-US" dirty="0"/>
              <a:t>HTML lists can be styled in many different ways with CSS.</a:t>
            </a:r>
          </a:p>
          <a:p>
            <a:r>
              <a:rPr lang="en-US" dirty="0"/>
              <a:t>One popular way is to style a list horizontally, to create a menu:</a:t>
            </a:r>
          </a:p>
          <a:p>
            <a:r>
              <a:rPr lang="en-US" dirty="0" smtClean="0"/>
              <a:t>Example : </a:t>
            </a:r>
            <a:r>
              <a:rPr lang="en-US" dirty="0" smtClean="0">
                <a:hlinkClick r:id="rId2" action="ppaction://hlinkfile"/>
              </a:rPr>
              <a:t>Horizontal menu</a:t>
            </a:r>
            <a:endParaRPr lang="en-US" dirty="0" smtClean="0"/>
          </a:p>
          <a:p>
            <a:endParaRPr lang="en-US" dirty="0"/>
          </a:p>
        </p:txBody>
      </p:sp>
    </p:spTree>
    <p:extLst>
      <p:ext uri="{BB962C8B-B14F-4D97-AF65-F5344CB8AC3E}">
        <p14:creationId xmlns:p14="http://schemas.microsoft.com/office/powerpoint/2010/main" val="2722787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normAutofit fontScale="90000"/>
          </a:bodyPr>
          <a:lstStyle/>
          <a:p>
            <a:r>
              <a:rPr lang="en-US" b="1" dirty="0" smtClean="0"/>
              <a:t>HTML Block Elements and Inline Elements</a:t>
            </a:r>
            <a:br>
              <a:rPr lang="en-US" b="1" dirty="0" smtClean="0"/>
            </a:br>
            <a:endParaRPr lang="en-US" dirty="0"/>
          </a:p>
        </p:txBody>
      </p:sp>
      <p:sp>
        <p:nvSpPr>
          <p:cNvPr id="3" name="Content Placeholder 2"/>
          <p:cNvSpPr>
            <a:spLocks noGrp="1"/>
          </p:cNvSpPr>
          <p:nvPr>
            <p:ph idx="1"/>
          </p:nvPr>
        </p:nvSpPr>
        <p:spPr>
          <a:xfrm>
            <a:off x="838200" y="1080656"/>
            <a:ext cx="10515600" cy="5096307"/>
          </a:xfrm>
        </p:spPr>
        <p:txBody>
          <a:bodyPr/>
          <a:lstStyle/>
          <a:p>
            <a:endParaRPr lang="en-US" dirty="0" smtClean="0"/>
          </a:p>
          <a:p>
            <a:endParaRPr lang="en-US" dirty="0"/>
          </a:p>
          <a:p>
            <a:r>
              <a:rPr lang="en-US" dirty="0" smtClean="0"/>
              <a:t>Most HTML elements are defined as </a:t>
            </a:r>
            <a:r>
              <a:rPr lang="en-US" b="1" dirty="0" smtClean="0"/>
              <a:t>block level</a:t>
            </a:r>
            <a:r>
              <a:rPr lang="en-US" dirty="0" smtClean="0"/>
              <a:t> elements or </a:t>
            </a:r>
            <a:r>
              <a:rPr lang="en-US" b="1" dirty="0" smtClean="0"/>
              <a:t>inline</a:t>
            </a:r>
            <a:r>
              <a:rPr lang="en-US" dirty="0" smtClean="0"/>
              <a:t> elements.</a:t>
            </a:r>
          </a:p>
          <a:p>
            <a:r>
              <a:rPr lang="en-US" dirty="0" smtClean="0"/>
              <a:t>Block level elements normally start (and end) with a new line, when displayed in a browser.</a:t>
            </a:r>
          </a:p>
          <a:p>
            <a:r>
              <a:rPr lang="en-US" dirty="0" smtClean="0"/>
              <a:t>Examples: &lt;h1&gt;, &lt;p&gt;, &lt;</a:t>
            </a:r>
            <a:r>
              <a:rPr lang="en-US" dirty="0" err="1" smtClean="0"/>
              <a:t>ul</a:t>
            </a:r>
            <a:r>
              <a:rPr lang="en-US" dirty="0" smtClean="0"/>
              <a:t>&gt;, &lt;table&gt;</a:t>
            </a:r>
          </a:p>
          <a:p>
            <a:pPr marL="0" indent="0">
              <a:buNone/>
            </a:pPr>
            <a:endParaRPr lang="en-US" dirty="0" smtClean="0"/>
          </a:p>
          <a:p>
            <a:r>
              <a:rPr lang="en-US" dirty="0"/>
              <a:t>An inline element does not start on a new line and only takes up as much width as necessary.</a:t>
            </a:r>
          </a:p>
          <a:p>
            <a:r>
              <a:rPr lang="en-US" dirty="0" smtClean="0"/>
              <a:t>Examples: &lt;b&gt;, &lt;td&gt;, &lt;a&gt;, &lt;</a:t>
            </a:r>
            <a:r>
              <a:rPr lang="en-US" dirty="0" err="1" smtClean="0"/>
              <a:t>img</a:t>
            </a:r>
            <a:r>
              <a:rPr lang="en-US" dirty="0" smtClean="0"/>
              <a:t>&gt;</a:t>
            </a:r>
          </a:p>
          <a:p>
            <a:endParaRPr lang="en-US" dirty="0"/>
          </a:p>
        </p:txBody>
      </p:sp>
    </p:spTree>
    <p:extLst>
      <p:ext uri="{BB962C8B-B14F-4D97-AF65-F5344CB8AC3E}">
        <p14:creationId xmlns:p14="http://schemas.microsoft.com/office/powerpoint/2010/main" val="25969589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&lt;span&gt; Element</a:t>
            </a:r>
            <a:br>
              <a:rPr lang="en-US" b="1" dirty="0"/>
            </a:br>
            <a:endParaRPr lang="en-US" dirty="0"/>
          </a:p>
        </p:txBody>
      </p:sp>
      <p:sp>
        <p:nvSpPr>
          <p:cNvPr id="3" name="Content Placeholder 2"/>
          <p:cNvSpPr>
            <a:spLocks noGrp="1"/>
          </p:cNvSpPr>
          <p:nvPr>
            <p:ph idx="1"/>
          </p:nvPr>
        </p:nvSpPr>
        <p:spPr/>
        <p:txBody>
          <a:bodyPr/>
          <a:lstStyle/>
          <a:p>
            <a:r>
              <a:rPr lang="en-US" dirty="0"/>
              <a:t>The &lt;span&gt; element is often used as a container for some text.</a:t>
            </a:r>
          </a:p>
          <a:p>
            <a:r>
              <a:rPr lang="en-US" dirty="0"/>
              <a:t>The &lt;span&gt; element has no required attributes, but both </a:t>
            </a:r>
            <a:r>
              <a:rPr lang="en-US" b="1" dirty="0"/>
              <a:t>style</a:t>
            </a:r>
            <a:r>
              <a:rPr lang="en-US" dirty="0"/>
              <a:t> and </a:t>
            </a:r>
            <a:r>
              <a:rPr lang="en-US" b="1" dirty="0"/>
              <a:t>class</a:t>
            </a:r>
            <a:r>
              <a:rPr lang="en-US" dirty="0"/>
              <a:t> are common.</a:t>
            </a:r>
          </a:p>
          <a:p>
            <a:r>
              <a:rPr lang="en-US" dirty="0"/>
              <a:t>When used together with CSS, the &lt;span&gt; element can be used to style parts of the text:</a:t>
            </a:r>
          </a:p>
          <a:p>
            <a:endParaRPr lang="en-US" dirty="0"/>
          </a:p>
        </p:txBody>
      </p:sp>
    </p:spTree>
    <p:extLst>
      <p:ext uri="{BB962C8B-B14F-4D97-AF65-F5344CB8AC3E}">
        <p14:creationId xmlns:p14="http://schemas.microsoft.com/office/powerpoint/2010/main" val="1005220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8185"/>
          </a:xfrm>
        </p:spPr>
        <p:txBody>
          <a:bodyPr>
            <a:normAutofit fontScale="90000"/>
          </a:bodyPr>
          <a:lstStyle/>
          <a:p>
            <a:pPr algn="ctr"/>
            <a:r>
              <a:rPr lang="en-US" b="1" dirty="0"/>
              <a:t>The &lt;div&gt; Element</a:t>
            </a:r>
          </a:p>
        </p:txBody>
      </p:sp>
      <p:sp>
        <p:nvSpPr>
          <p:cNvPr id="3" name="Content Placeholder 2"/>
          <p:cNvSpPr>
            <a:spLocks noGrp="1"/>
          </p:cNvSpPr>
          <p:nvPr>
            <p:ph idx="1"/>
          </p:nvPr>
        </p:nvSpPr>
        <p:spPr>
          <a:xfrm>
            <a:off x="677334" y="1315845"/>
            <a:ext cx="8596668" cy="4725518"/>
          </a:xfrm>
        </p:spPr>
        <p:txBody>
          <a:bodyPr/>
          <a:lstStyle/>
          <a:p>
            <a:r>
              <a:rPr lang="en-US" dirty="0"/>
              <a:t>The &lt;div&gt; element is often used as a container for other HTML elements.</a:t>
            </a:r>
          </a:p>
          <a:p>
            <a:r>
              <a:rPr lang="en-US" dirty="0"/>
              <a:t>The &lt;div&gt; element has no required attributes, but both </a:t>
            </a:r>
            <a:r>
              <a:rPr lang="en-US" b="1" dirty="0"/>
              <a:t>style</a:t>
            </a:r>
            <a:r>
              <a:rPr lang="en-US" dirty="0"/>
              <a:t> and </a:t>
            </a:r>
            <a:r>
              <a:rPr lang="en-US" b="1" dirty="0"/>
              <a:t>class</a:t>
            </a:r>
            <a:r>
              <a:rPr lang="en-US" dirty="0"/>
              <a:t> are common.</a:t>
            </a:r>
          </a:p>
          <a:p>
            <a:r>
              <a:rPr lang="en-US" dirty="0"/>
              <a:t>When used together with CSS, the &lt;div&gt; element can be used to style blocks of content:</a:t>
            </a:r>
          </a:p>
        </p:txBody>
      </p:sp>
    </p:spTree>
    <p:extLst>
      <p:ext uri="{BB962C8B-B14F-4D97-AF65-F5344CB8AC3E}">
        <p14:creationId xmlns:p14="http://schemas.microsoft.com/office/powerpoint/2010/main" val="116702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0045"/>
          </a:xfrm>
        </p:spPr>
        <p:txBody>
          <a:bodyPr>
            <a:normAutofit fontScale="90000"/>
          </a:bodyPr>
          <a:lstStyle/>
          <a:p>
            <a:r>
              <a:rPr lang="en-US" b="1" dirty="0"/>
              <a:t>HTML The class Attribute</a:t>
            </a:r>
            <a:br>
              <a:rPr lang="en-US" b="1" dirty="0"/>
            </a:br>
            <a:endParaRPr lang="en-US" dirty="0"/>
          </a:p>
        </p:txBody>
      </p:sp>
      <p:sp>
        <p:nvSpPr>
          <p:cNvPr id="3" name="Content Placeholder 2"/>
          <p:cNvSpPr>
            <a:spLocks noGrp="1"/>
          </p:cNvSpPr>
          <p:nvPr>
            <p:ph idx="1"/>
          </p:nvPr>
        </p:nvSpPr>
        <p:spPr/>
        <p:txBody>
          <a:bodyPr/>
          <a:lstStyle/>
          <a:p>
            <a:r>
              <a:rPr lang="en-US" dirty="0"/>
              <a:t>The HTML class attribute makes it possible to define equal styles for elements with the same class name.</a:t>
            </a:r>
          </a:p>
          <a:p>
            <a:r>
              <a:rPr lang="en-US" dirty="0" smtClean="0"/>
              <a:t>Let us see an Example with  </a:t>
            </a:r>
            <a:r>
              <a:rPr lang="en-US" dirty="0"/>
              <a:t>three &lt;div&gt; elements that points to the same class name: </a:t>
            </a:r>
          </a:p>
          <a:p>
            <a:endParaRPr lang="en-US" dirty="0" smtClean="0"/>
          </a:p>
          <a:p>
            <a:r>
              <a:rPr lang="en-US" b="1" dirty="0"/>
              <a:t>Using The class Attribute on Inline Elements</a:t>
            </a:r>
          </a:p>
          <a:p>
            <a:r>
              <a:rPr lang="en-US" dirty="0"/>
              <a:t>The HTML class attribute can also be used for inline elements:</a:t>
            </a:r>
          </a:p>
        </p:txBody>
      </p:sp>
    </p:spTree>
    <p:extLst>
      <p:ext uri="{BB962C8B-B14F-4D97-AF65-F5344CB8AC3E}">
        <p14:creationId xmlns:p14="http://schemas.microsoft.com/office/powerpoint/2010/main" val="2271685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18416"/>
            <a:ext cx="10515600" cy="507711"/>
          </a:xfrm>
        </p:spPr>
        <p:txBody>
          <a:bodyPr>
            <a:normAutofit fontScale="90000"/>
          </a:bodyPr>
          <a:lstStyle/>
          <a:p>
            <a:pPr algn="ctr"/>
            <a:r>
              <a:rPr lang="en-US" b="1" dirty="0" smtClean="0"/>
              <a:t>HTML Layouts</a:t>
            </a:r>
            <a:br>
              <a:rPr lang="en-US" b="1"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843" y="1984500"/>
            <a:ext cx="8596312" cy="3547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36424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4468"/>
          </a:xfrm>
        </p:spPr>
        <p:txBody>
          <a:bodyPr>
            <a:normAutofit fontScale="90000"/>
          </a:bodyPr>
          <a:lstStyle/>
          <a:p>
            <a:pPr algn="ctr"/>
            <a:r>
              <a:rPr lang="en-US" b="1" u="sng" dirty="0" smtClean="0"/>
              <a:t>HTML Example</a:t>
            </a:r>
            <a:r>
              <a:rPr lang="en-US" b="1" dirty="0" smtClean="0"/>
              <a:t/>
            </a:r>
            <a:br>
              <a:rPr lang="en-US" b="1" dirty="0" smtClean="0"/>
            </a:br>
            <a:endParaRPr lang="en-US" b="1" dirty="0"/>
          </a:p>
        </p:txBody>
      </p:sp>
      <p:sp>
        <p:nvSpPr>
          <p:cNvPr id="3" name="Content Placeholder 2"/>
          <p:cNvSpPr>
            <a:spLocks noGrp="1"/>
          </p:cNvSpPr>
          <p:nvPr>
            <p:ph idx="1"/>
          </p:nvPr>
        </p:nvSpPr>
        <p:spPr>
          <a:xfrm>
            <a:off x="301083" y="624468"/>
            <a:ext cx="10738623" cy="6099717"/>
          </a:xfrm>
        </p:spPr>
        <p:txBody>
          <a:bodyPr>
            <a:normAutofit lnSpcReduction="10000"/>
          </a:bodyPr>
          <a:lstStyle/>
          <a:p>
            <a:r>
              <a:rPr lang="en-US" dirty="0" smtClean="0"/>
              <a:t>&lt;!DOCTYPE html&gt;</a:t>
            </a:r>
            <a:br>
              <a:rPr lang="en-US" dirty="0" smtClean="0"/>
            </a:br>
            <a:r>
              <a:rPr lang="en-US" dirty="0" smtClean="0">
                <a:solidFill>
                  <a:srgbClr val="FF0000"/>
                </a:solidFill>
              </a:rPr>
              <a:t>&lt;html&gt;</a:t>
            </a:r>
            <a:br>
              <a:rPr lang="en-US" dirty="0" smtClean="0">
                <a:solidFill>
                  <a:srgbClr val="FF0000"/>
                </a:solidFill>
              </a:rPr>
            </a:br>
            <a:r>
              <a:rPr lang="en-US" dirty="0" smtClean="0"/>
              <a:t>	</a:t>
            </a:r>
            <a:r>
              <a:rPr lang="en-US" dirty="0" smtClean="0">
                <a:solidFill>
                  <a:srgbClr val="00B0F0"/>
                </a:solidFill>
              </a:rPr>
              <a:t>&lt;head&gt;</a:t>
            </a:r>
            <a:br>
              <a:rPr lang="en-US" dirty="0" smtClean="0">
                <a:solidFill>
                  <a:srgbClr val="00B0F0"/>
                </a:solidFill>
              </a:rPr>
            </a:br>
            <a:r>
              <a:rPr lang="en-US" dirty="0" smtClean="0"/>
              <a:t>		&lt;title&gt;Page Title&lt;/title&gt;</a:t>
            </a:r>
            <a:br>
              <a:rPr lang="en-US" dirty="0" smtClean="0"/>
            </a:br>
            <a:r>
              <a:rPr lang="en-US" dirty="0" smtClean="0"/>
              <a:t>	</a:t>
            </a:r>
            <a:r>
              <a:rPr lang="en-US" dirty="0" smtClean="0">
                <a:solidFill>
                  <a:srgbClr val="00B0F0"/>
                </a:solidFill>
              </a:rPr>
              <a:t>&lt;/head&gt;</a:t>
            </a:r>
            <a:br>
              <a:rPr lang="en-US" dirty="0" smtClean="0">
                <a:solidFill>
                  <a:srgbClr val="00B0F0"/>
                </a:solidFill>
              </a:rPr>
            </a:br>
            <a:r>
              <a:rPr lang="en-US" dirty="0" smtClean="0"/>
              <a:t>	</a:t>
            </a:r>
            <a:r>
              <a:rPr lang="en-US" dirty="0" smtClean="0">
                <a:solidFill>
                  <a:srgbClr val="00B050"/>
                </a:solidFill>
              </a:rPr>
              <a:t>&lt;body&gt;</a:t>
            </a:r>
            <a:br>
              <a:rPr lang="en-US" dirty="0" smtClean="0">
                <a:solidFill>
                  <a:srgbClr val="00B050"/>
                </a:solidFill>
              </a:rPr>
            </a:br>
            <a:r>
              <a:rPr lang="en-US" dirty="0" smtClean="0"/>
              <a:t/>
            </a:r>
            <a:br>
              <a:rPr lang="en-US" dirty="0" smtClean="0"/>
            </a:br>
            <a:r>
              <a:rPr lang="en-US" dirty="0" smtClean="0"/>
              <a:t>		&lt;h1&gt;My First Heading&lt;/h1&gt;</a:t>
            </a:r>
            <a:br>
              <a:rPr lang="en-US" dirty="0" smtClean="0"/>
            </a:br>
            <a:r>
              <a:rPr lang="en-US" dirty="0" smtClean="0"/>
              <a:t>		&lt;p&gt;My first paragraph.&lt;/p&gt;</a:t>
            </a:r>
            <a:br>
              <a:rPr lang="en-US" dirty="0" smtClean="0"/>
            </a:br>
            <a:r>
              <a:rPr lang="en-US" dirty="0" smtClean="0"/>
              <a:t/>
            </a:r>
            <a:br>
              <a:rPr lang="en-US" dirty="0" smtClean="0"/>
            </a:br>
            <a:r>
              <a:rPr lang="en-US" dirty="0" smtClean="0"/>
              <a:t>	</a:t>
            </a:r>
            <a:r>
              <a:rPr lang="en-US" dirty="0" smtClean="0">
                <a:solidFill>
                  <a:srgbClr val="00B050"/>
                </a:solidFill>
              </a:rPr>
              <a:t>&lt;/body&gt;</a:t>
            </a:r>
            <a:br>
              <a:rPr lang="en-US" dirty="0" smtClean="0">
                <a:solidFill>
                  <a:srgbClr val="00B050"/>
                </a:solidFill>
              </a:rPr>
            </a:br>
            <a:r>
              <a:rPr lang="en-US" dirty="0" smtClean="0">
                <a:solidFill>
                  <a:srgbClr val="FF0000"/>
                </a:solidFill>
              </a:rPr>
              <a:t>&lt;/html&gt; </a:t>
            </a:r>
          </a:p>
          <a:p>
            <a:endParaRPr lang="en-US" dirty="0" smtClean="0">
              <a:solidFill>
                <a:srgbClr val="FF0000"/>
              </a:solidFill>
            </a:endParaRPr>
          </a:p>
          <a:p>
            <a:r>
              <a:rPr lang="en-US" dirty="0"/>
              <a:t>The </a:t>
            </a:r>
            <a:r>
              <a:rPr lang="en-US" b="1" dirty="0"/>
              <a:t>&lt;!DOCTYPE html&gt;</a:t>
            </a:r>
            <a:r>
              <a:rPr lang="en-US" dirty="0"/>
              <a:t> declaration defines this document to be HTML5</a:t>
            </a:r>
          </a:p>
          <a:p>
            <a:r>
              <a:rPr lang="en-US" dirty="0"/>
              <a:t>The text between </a:t>
            </a:r>
            <a:r>
              <a:rPr lang="en-US" b="1" dirty="0"/>
              <a:t>&lt;html&gt;</a:t>
            </a:r>
            <a:r>
              <a:rPr lang="en-US" dirty="0"/>
              <a:t> and </a:t>
            </a:r>
            <a:r>
              <a:rPr lang="en-US" b="1" dirty="0"/>
              <a:t>&lt;/html&gt;</a:t>
            </a:r>
            <a:r>
              <a:rPr lang="en-US" dirty="0"/>
              <a:t> describes an HTML document</a:t>
            </a:r>
          </a:p>
          <a:p>
            <a:r>
              <a:rPr lang="en-US" dirty="0"/>
              <a:t>The text between </a:t>
            </a:r>
            <a:r>
              <a:rPr lang="en-US" b="1" dirty="0"/>
              <a:t>&lt;head&gt;</a:t>
            </a:r>
            <a:r>
              <a:rPr lang="en-US" dirty="0"/>
              <a:t> and </a:t>
            </a:r>
            <a:r>
              <a:rPr lang="en-US" b="1" dirty="0"/>
              <a:t>&lt;/head&gt;</a:t>
            </a:r>
            <a:r>
              <a:rPr lang="en-US" dirty="0"/>
              <a:t> provides information about the document</a:t>
            </a:r>
          </a:p>
          <a:p>
            <a:r>
              <a:rPr lang="en-US" dirty="0"/>
              <a:t>The text between </a:t>
            </a:r>
            <a:r>
              <a:rPr lang="en-US" b="1" dirty="0"/>
              <a:t>&lt;title&gt;</a:t>
            </a:r>
            <a:r>
              <a:rPr lang="en-US" dirty="0"/>
              <a:t> and </a:t>
            </a:r>
            <a:r>
              <a:rPr lang="en-US" b="1" dirty="0"/>
              <a:t>&lt;/title&gt;</a:t>
            </a:r>
            <a:r>
              <a:rPr lang="en-US" dirty="0"/>
              <a:t> provides a title for the document</a:t>
            </a:r>
          </a:p>
          <a:p>
            <a:r>
              <a:rPr lang="en-US" dirty="0"/>
              <a:t>The text between </a:t>
            </a:r>
            <a:r>
              <a:rPr lang="en-US" b="1" dirty="0"/>
              <a:t>&lt;body&gt;</a:t>
            </a:r>
            <a:r>
              <a:rPr lang="en-US" dirty="0"/>
              <a:t> and </a:t>
            </a:r>
            <a:r>
              <a:rPr lang="en-US" b="1" dirty="0"/>
              <a:t>&lt;/body&gt;</a:t>
            </a:r>
            <a:r>
              <a:rPr lang="en-US" dirty="0"/>
              <a:t> describes the visible page content</a:t>
            </a:r>
          </a:p>
          <a:p>
            <a:r>
              <a:rPr lang="en-US" dirty="0"/>
              <a:t>The text between </a:t>
            </a:r>
            <a:r>
              <a:rPr lang="en-US" b="1" dirty="0"/>
              <a:t>&lt;h1&gt;</a:t>
            </a:r>
            <a:r>
              <a:rPr lang="en-US" dirty="0"/>
              <a:t> and </a:t>
            </a:r>
            <a:r>
              <a:rPr lang="en-US" b="1" dirty="0"/>
              <a:t>&lt;/h1&gt;</a:t>
            </a:r>
            <a:r>
              <a:rPr lang="en-US" dirty="0"/>
              <a:t> describes a heading</a:t>
            </a:r>
          </a:p>
          <a:p>
            <a:r>
              <a:rPr lang="en-US" dirty="0"/>
              <a:t>The text between </a:t>
            </a:r>
            <a:r>
              <a:rPr lang="en-US" b="1" dirty="0"/>
              <a:t>&lt;p&gt;</a:t>
            </a:r>
            <a:r>
              <a:rPr lang="en-US" dirty="0"/>
              <a:t> and </a:t>
            </a:r>
            <a:r>
              <a:rPr lang="en-US" b="1" dirty="0"/>
              <a:t>&lt;/p&gt;</a:t>
            </a:r>
            <a:r>
              <a:rPr lang="en-US" dirty="0"/>
              <a:t> describes a paragraph</a:t>
            </a:r>
          </a:p>
          <a:p>
            <a:endParaRPr lang="en-US" dirty="0"/>
          </a:p>
        </p:txBody>
      </p:sp>
    </p:spTree>
    <p:extLst>
      <p:ext uri="{BB962C8B-B14F-4D97-AF65-F5344CB8AC3E}">
        <p14:creationId xmlns:p14="http://schemas.microsoft.com/office/powerpoint/2010/main" val="24588719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 Layouts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226" y="1754224"/>
            <a:ext cx="8596312" cy="3779765"/>
          </a:xfrm>
        </p:spPr>
      </p:pic>
    </p:spTree>
    <p:extLst>
      <p:ext uri="{BB962C8B-B14F-4D97-AF65-F5344CB8AC3E}">
        <p14:creationId xmlns:p14="http://schemas.microsoft.com/office/powerpoint/2010/main" val="19079347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1300"/>
            <a:ext cx="8596668" cy="647700"/>
          </a:xfrm>
        </p:spPr>
        <p:txBody>
          <a:bodyPr>
            <a:normAutofit fontScale="90000"/>
          </a:bodyPr>
          <a:lstStyle/>
          <a:p>
            <a:pPr algn="ctr"/>
            <a:r>
              <a:rPr lang="en-US" b="1" dirty="0"/>
              <a:t>HTML Responsive Web Design</a:t>
            </a:r>
            <a:br>
              <a:rPr lang="en-US" b="1" dirty="0"/>
            </a:br>
            <a:endParaRPr lang="en-US" b="1" dirty="0"/>
          </a:p>
        </p:txBody>
      </p:sp>
      <p:sp>
        <p:nvSpPr>
          <p:cNvPr id="3" name="Content Placeholder 2"/>
          <p:cNvSpPr>
            <a:spLocks noGrp="1"/>
          </p:cNvSpPr>
          <p:nvPr>
            <p:ph idx="1"/>
          </p:nvPr>
        </p:nvSpPr>
        <p:spPr>
          <a:xfrm>
            <a:off x="677334" y="977901"/>
            <a:ext cx="8596668" cy="5063462"/>
          </a:xfrm>
        </p:spPr>
        <p:txBody>
          <a:bodyPr/>
          <a:lstStyle/>
          <a:p>
            <a:r>
              <a:rPr lang="en-US" dirty="0"/>
              <a:t>Responsive Web Design makes your web page look good on all devices (desktops, tablets, and phones).</a:t>
            </a:r>
          </a:p>
          <a:p>
            <a:r>
              <a:rPr lang="en-US" dirty="0"/>
              <a:t>Responsive Web Design is about using CSS and HTML to resize, hide, shrink, enlarge, or move the content to make it look good on any screen</a:t>
            </a:r>
            <a:r>
              <a:rPr lang="en-US" dirty="0" smtClean="0"/>
              <a:t>:</a:t>
            </a:r>
          </a:p>
          <a:p>
            <a:endParaRPr lang="en-US" dirty="0" smtClean="0"/>
          </a:p>
          <a:p>
            <a:endParaRPr lang="en-US" dirty="0"/>
          </a:p>
        </p:txBody>
      </p:sp>
    </p:spTree>
    <p:extLst>
      <p:ext uri="{BB962C8B-B14F-4D97-AF65-F5344CB8AC3E}">
        <p14:creationId xmlns:p14="http://schemas.microsoft.com/office/powerpoint/2010/main" val="2728723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337"/>
          </a:xfrm>
        </p:spPr>
        <p:txBody>
          <a:bodyPr>
            <a:normAutofit fontScale="90000"/>
          </a:bodyPr>
          <a:lstStyle/>
          <a:p>
            <a:pPr algn="ctr"/>
            <a:r>
              <a:rPr lang="en-US" b="1" dirty="0"/>
              <a:t>HTML Forms</a:t>
            </a:r>
            <a:br>
              <a:rPr lang="en-US" b="1" dirty="0"/>
            </a:br>
            <a:endParaRPr lang="en-US" dirty="0"/>
          </a:p>
        </p:txBody>
      </p:sp>
      <p:sp>
        <p:nvSpPr>
          <p:cNvPr id="3" name="Content Placeholder 2"/>
          <p:cNvSpPr>
            <a:spLocks noGrp="1"/>
          </p:cNvSpPr>
          <p:nvPr>
            <p:ph idx="1"/>
          </p:nvPr>
        </p:nvSpPr>
        <p:spPr>
          <a:xfrm>
            <a:off x="677334" y="1248937"/>
            <a:ext cx="8596668" cy="4792425"/>
          </a:xfrm>
        </p:spPr>
        <p:txBody>
          <a:bodyPr/>
          <a:lstStyle/>
          <a:p>
            <a:r>
              <a:rPr lang="en-US" b="1" dirty="0"/>
              <a:t>The &lt;form&gt; Element</a:t>
            </a:r>
          </a:p>
          <a:p>
            <a:r>
              <a:rPr lang="en-US" dirty="0"/>
              <a:t>HTML forms are used to collect user input.</a:t>
            </a:r>
          </a:p>
          <a:p>
            <a:r>
              <a:rPr lang="en-US" dirty="0"/>
              <a:t>The </a:t>
            </a:r>
            <a:r>
              <a:rPr lang="en-US" b="1" dirty="0"/>
              <a:t>&lt;form&gt;</a:t>
            </a:r>
            <a:r>
              <a:rPr lang="en-US" dirty="0"/>
              <a:t> element defines an HTML form:</a:t>
            </a:r>
          </a:p>
          <a:p>
            <a:r>
              <a:rPr lang="en-US" dirty="0"/>
              <a:t>&lt;form&gt;</a:t>
            </a:r>
            <a:br>
              <a:rPr lang="en-US" dirty="0"/>
            </a:br>
            <a:r>
              <a:rPr lang="en-US" dirty="0"/>
              <a:t/>
            </a:r>
            <a:br>
              <a:rPr lang="en-US" dirty="0"/>
            </a:br>
            <a:r>
              <a:rPr lang="en-US" dirty="0" smtClean="0"/>
              <a:t>	</a:t>
            </a:r>
            <a:r>
              <a:rPr lang="en-US" i="1" dirty="0" smtClean="0"/>
              <a:t>form </a:t>
            </a:r>
            <a:r>
              <a:rPr lang="en-US" i="1" dirty="0"/>
              <a:t>elements</a:t>
            </a:r>
            <a:r>
              <a:rPr lang="en-US" dirty="0"/>
              <a:t/>
            </a:r>
            <a:br>
              <a:rPr lang="en-US" dirty="0"/>
            </a:br>
            <a:r>
              <a:rPr lang="en-US" dirty="0"/>
              <a:t/>
            </a:r>
            <a:br>
              <a:rPr lang="en-US" dirty="0"/>
            </a:br>
            <a:r>
              <a:rPr lang="en-US" dirty="0"/>
              <a:t>&lt;/form</a:t>
            </a:r>
            <a:r>
              <a:rPr lang="en-US" dirty="0" smtClean="0"/>
              <a:t>&gt;</a:t>
            </a:r>
          </a:p>
          <a:p>
            <a:endParaRPr lang="en-US" dirty="0" smtClean="0"/>
          </a:p>
          <a:p>
            <a:r>
              <a:rPr lang="en-US" dirty="0"/>
              <a:t>HTML forms contain </a:t>
            </a:r>
            <a:r>
              <a:rPr lang="en-US" b="1" dirty="0"/>
              <a:t>form elements</a:t>
            </a:r>
            <a:r>
              <a:rPr lang="en-US" dirty="0"/>
              <a:t>.</a:t>
            </a:r>
          </a:p>
          <a:p>
            <a:r>
              <a:rPr lang="en-US" dirty="0"/>
              <a:t>Form elements are different types of input elements, checkboxes, radio buttons, submit buttons, and more.</a:t>
            </a:r>
          </a:p>
          <a:p>
            <a:endParaRPr lang="en-US" dirty="0"/>
          </a:p>
        </p:txBody>
      </p:sp>
    </p:spTree>
    <p:extLst>
      <p:ext uri="{BB962C8B-B14F-4D97-AF65-F5344CB8AC3E}">
        <p14:creationId xmlns:p14="http://schemas.microsoft.com/office/powerpoint/2010/main" val="2043975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9698"/>
          </a:xfrm>
        </p:spPr>
        <p:txBody>
          <a:bodyPr>
            <a:normAutofit fontScale="90000"/>
          </a:bodyPr>
          <a:lstStyle/>
          <a:p>
            <a:pPr algn="ctr"/>
            <a:r>
              <a:rPr lang="en-US" b="1" dirty="0"/>
              <a:t>The &lt;input&gt; Element</a:t>
            </a:r>
            <a:br>
              <a:rPr lang="en-US" b="1" dirty="0"/>
            </a:br>
            <a:endParaRPr lang="en-US" dirty="0"/>
          </a:p>
        </p:txBody>
      </p:sp>
      <p:sp>
        <p:nvSpPr>
          <p:cNvPr id="3" name="Content Placeholder 2"/>
          <p:cNvSpPr>
            <a:spLocks noGrp="1"/>
          </p:cNvSpPr>
          <p:nvPr>
            <p:ph idx="1"/>
          </p:nvPr>
        </p:nvSpPr>
        <p:spPr>
          <a:xfrm>
            <a:off x="677334" y="1550021"/>
            <a:ext cx="8596668" cy="4491342"/>
          </a:xfrm>
        </p:spPr>
        <p:txBody>
          <a:bodyPr/>
          <a:lstStyle/>
          <a:p>
            <a:r>
              <a:rPr lang="en-US" dirty="0"/>
              <a:t>The </a:t>
            </a:r>
            <a:r>
              <a:rPr lang="en-US" b="1" dirty="0"/>
              <a:t>&lt;input&gt;</a:t>
            </a:r>
            <a:r>
              <a:rPr lang="en-US" dirty="0"/>
              <a:t> element is the most important </a:t>
            </a:r>
            <a:r>
              <a:rPr lang="en-US" b="1" dirty="0"/>
              <a:t>form element</a:t>
            </a:r>
            <a:r>
              <a:rPr lang="en-US" dirty="0"/>
              <a:t>. </a:t>
            </a:r>
          </a:p>
          <a:p>
            <a:r>
              <a:rPr lang="en-US" dirty="0"/>
              <a:t>The &lt;input&gt; element has many variations, depending on the </a:t>
            </a:r>
            <a:r>
              <a:rPr lang="en-US" b="1" dirty="0"/>
              <a:t>type</a:t>
            </a:r>
            <a:r>
              <a:rPr lang="en-US" dirty="0"/>
              <a:t> attribute</a:t>
            </a:r>
            <a:r>
              <a:rPr lang="en-US" dirty="0" smtClean="0"/>
              <a:t>.</a:t>
            </a:r>
          </a:p>
          <a:p>
            <a:endParaRPr lang="en-US" dirty="0"/>
          </a:p>
          <a:p>
            <a:r>
              <a:rPr lang="en-US" b="1" dirty="0"/>
              <a:t>&lt;input type="text"&gt;</a:t>
            </a:r>
            <a:r>
              <a:rPr lang="en-US" dirty="0"/>
              <a:t> defines a one-line input field for </a:t>
            </a:r>
            <a:r>
              <a:rPr lang="en-US" b="1" dirty="0"/>
              <a:t>text input</a:t>
            </a:r>
            <a:r>
              <a:rPr lang="en-US" dirty="0" smtClean="0"/>
              <a:t>:</a:t>
            </a:r>
          </a:p>
          <a:p>
            <a:r>
              <a:rPr lang="en-US" b="1" dirty="0"/>
              <a:t>&lt;input type="radio"&gt;</a:t>
            </a:r>
            <a:r>
              <a:rPr lang="en-US" dirty="0"/>
              <a:t> defines a </a:t>
            </a:r>
            <a:r>
              <a:rPr lang="en-US" b="1" dirty="0"/>
              <a:t>radio button</a:t>
            </a:r>
            <a:r>
              <a:rPr lang="en-US" dirty="0" smtClean="0"/>
              <a:t>.</a:t>
            </a:r>
          </a:p>
          <a:p>
            <a:r>
              <a:rPr lang="en-US" b="1" dirty="0"/>
              <a:t>&lt;input type="submit"&gt;</a:t>
            </a:r>
            <a:r>
              <a:rPr lang="en-US" dirty="0"/>
              <a:t> defines a button for </a:t>
            </a:r>
            <a:r>
              <a:rPr lang="en-US" b="1" dirty="0"/>
              <a:t>submitting</a:t>
            </a:r>
            <a:r>
              <a:rPr lang="en-US" dirty="0"/>
              <a:t> a form to a </a:t>
            </a:r>
            <a:r>
              <a:rPr lang="en-US" b="1" dirty="0"/>
              <a:t>form-handler</a:t>
            </a:r>
            <a:r>
              <a:rPr lang="en-US" dirty="0"/>
              <a:t>.</a:t>
            </a:r>
          </a:p>
          <a:p>
            <a:r>
              <a:rPr lang="en-US" dirty="0"/>
              <a:t>The form-handler is typically a server page with a script for processing input data.</a:t>
            </a:r>
          </a:p>
          <a:p>
            <a:endParaRPr lang="en-US" dirty="0"/>
          </a:p>
          <a:p>
            <a:endParaRPr lang="en-US" dirty="0"/>
          </a:p>
        </p:txBody>
      </p:sp>
    </p:spTree>
    <p:extLst>
      <p:ext uri="{BB962C8B-B14F-4D97-AF65-F5344CB8AC3E}">
        <p14:creationId xmlns:p14="http://schemas.microsoft.com/office/powerpoint/2010/main" val="968877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Action </a:t>
            </a:r>
            <a:r>
              <a:rPr lang="en-US" b="1" dirty="0"/>
              <a:t>attribute</a:t>
            </a:r>
            <a:endParaRPr lang="en-US" dirty="0"/>
          </a:p>
        </p:txBody>
      </p:sp>
      <p:sp>
        <p:nvSpPr>
          <p:cNvPr id="3" name="Content Placeholder 2"/>
          <p:cNvSpPr>
            <a:spLocks noGrp="1"/>
          </p:cNvSpPr>
          <p:nvPr>
            <p:ph idx="1"/>
          </p:nvPr>
        </p:nvSpPr>
        <p:spPr>
          <a:xfrm>
            <a:off x="677334" y="1427357"/>
            <a:ext cx="8596668" cy="4614006"/>
          </a:xfrm>
        </p:spPr>
        <p:txBody>
          <a:bodyPr/>
          <a:lstStyle/>
          <a:p>
            <a:r>
              <a:rPr lang="en-US" dirty="0"/>
              <a:t>The </a:t>
            </a:r>
            <a:r>
              <a:rPr lang="en-US" b="1" dirty="0"/>
              <a:t>action attribute</a:t>
            </a:r>
            <a:r>
              <a:rPr lang="en-US" dirty="0"/>
              <a:t> defines the action to be performed when the form is submitted.</a:t>
            </a:r>
          </a:p>
          <a:p>
            <a:r>
              <a:rPr lang="en-US" dirty="0"/>
              <a:t>The common way to submit a form to a server, is by using a submit button.</a:t>
            </a:r>
          </a:p>
          <a:p>
            <a:r>
              <a:rPr lang="en-US" dirty="0"/>
              <a:t>Normally, the form is submitted to a web page on a web server.</a:t>
            </a:r>
          </a:p>
          <a:p>
            <a:r>
              <a:rPr lang="en-US" dirty="0"/>
              <a:t>&lt;form </a:t>
            </a:r>
            <a:r>
              <a:rPr lang="en-US" b="1" dirty="0"/>
              <a:t>action="</a:t>
            </a:r>
            <a:r>
              <a:rPr lang="en-US" b="1" dirty="0" err="1"/>
              <a:t>action_page.php</a:t>
            </a:r>
            <a:r>
              <a:rPr lang="en-US" dirty="0" smtClean="0"/>
              <a:t>"&gt;</a:t>
            </a:r>
          </a:p>
          <a:p>
            <a:r>
              <a:rPr lang="en-US" dirty="0"/>
              <a:t>If the action attribute is omitted, the action is set to the current page</a:t>
            </a:r>
            <a:r>
              <a:rPr lang="en-US" dirty="0" smtClean="0"/>
              <a:t>.</a:t>
            </a:r>
          </a:p>
          <a:p>
            <a:endParaRPr lang="en-US" dirty="0"/>
          </a:p>
        </p:txBody>
      </p:sp>
    </p:spTree>
    <p:extLst>
      <p:ext uri="{BB962C8B-B14F-4D97-AF65-F5344CB8AC3E}">
        <p14:creationId xmlns:p14="http://schemas.microsoft.com/office/powerpoint/2010/main" val="779705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9698"/>
          </a:xfrm>
        </p:spPr>
        <p:txBody>
          <a:bodyPr>
            <a:normAutofit fontScale="90000"/>
          </a:bodyPr>
          <a:lstStyle/>
          <a:p>
            <a:pPr algn="ctr"/>
            <a:r>
              <a:rPr lang="en-US" b="1" dirty="0"/>
              <a:t>The Method Attribute</a:t>
            </a:r>
            <a:br>
              <a:rPr lang="en-US" b="1" dirty="0"/>
            </a:br>
            <a:endParaRPr lang="en-US" dirty="0"/>
          </a:p>
        </p:txBody>
      </p:sp>
      <p:sp>
        <p:nvSpPr>
          <p:cNvPr id="3" name="Content Placeholder 2"/>
          <p:cNvSpPr>
            <a:spLocks noGrp="1"/>
          </p:cNvSpPr>
          <p:nvPr>
            <p:ph idx="1"/>
          </p:nvPr>
        </p:nvSpPr>
        <p:spPr>
          <a:xfrm>
            <a:off x="677334" y="1471961"/>
            <a:ext cx="8596668" cy="4569401"/>
          </a:xfrm>
        </p:spPr>
        <p:txBody>
          <a:bodyPr/>
          <a:lstStyle/>
          <a:p>
            <a:r>
              <a:rPr lang="en-US" dirty="0"/>
              <a:t>The </a:t>
            </a:r>
            <a:r>
              <a:rPr lang="en-US" b="1" dirty="0"/>
              <a:t>method attribute</a:t>
            </a:r>
            <a:r>
              <a:rPr lang="en-US" dirty="0"/>
              <a:t> specifies the HTTP method (</a:t>
            </a:r>
            <a:r>
              <a:rPr lang="en-US" b="1" dirty="0"/>
              <a:t>GET </a:t>
            </a:r>
            <a:r>
              <a:rPr lang="en-US" dirty="0"/>
              <a:t>or </a:t>
            </a:r>
            <a:r>
              <a:rPr lang="en-US" b="1" dirty="0"/>
              <a:t>POST</a:t>
            </a:r>
            <a:r>
              <a:rPr lang="en-US" dirty="0"/>
              <a:t>) to be used when submitting the forms</a:t>
            </a:r>
            <a:r>
              <a:rPr lang="en-US" dirty="0" smtClean="0"/>
              <a:t>:</a:t>
            </a:r>
          </a:p>
          <a:p>
            <a:endParaRPr lang="en-US" dirty="0"/>
          </a:p>
          <a:p>
            <a:r>
              <a:rPr lang="en-US" dirty="0"/>
              <a:t>&lt;form action="</a:t>
            </a:r>
            <a:r>
              <a:rPr lang="en-US" dirty="0" err="1"/>
              <a:t>action_page.php</a:t>
            </a:r>
            <a:r>
              <a:rPr lang="en-US" dirty="0"/>
              <a:t>" </a:t>
            </a:r>
            <a:r>
              <a:rPr lang="en-US" b="1" dirty="0"/>
              <a:t>method="get"</a:t>
            </a:r>
            <a:r>
              <a:rPr lang="en-US" dirty="0"/>
              <a:t>&gt;</a:t>
            </a:r>
          </a:p>
          <a:p>
            <a:r>
              <a:rPr lang="en-US" dirty="0"/>
              <a:t>&lt;form action="</a:t>
            </a:r>
            <a:r>
              <a:rPr lang="en-US" dirty="0" err="1"/>
              <a:t>action_page.php</a:t>
            </a:r>
            <a:r>
              <a:rPr lang="en-US" dirty="0"/>
              <a:t>" </a:t>
            </a:r>
            <a:r>
              <a:rPr lang="en-US" b="1" dirty="0"/>
              <a:t>method="post"</a:t>
            </a:r>
            <a:r>
              <a:rPr lang="en-US" dirty="0"/>
              <a:t>&gt;</a:t>
            </a:r>
          </a:p>
          <a:p>
            <a:endParaRPr lang="en-US" dirty="0" smtClean="0"/>
          </a:p>
          <a:p>
            <a:endParaRPr lang="en-US" dirty="0"/>
          </a:p>
        </p:txBody>
      </p:sp>
    </p:spTree>
    <p:extLst>
      <p:ext uri="{BB962C8B-B14F-4D97-AF65-F5344CB8AC3E}">
        <p14:creationId xmlns:p14="http://schemas.microsoft.com/office/powerpoint/2010/main" val="2929124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3912"/>
            <a:ext cx="8596668" cy="817756"/>
          </a:xfrm>
        </p:spPr>
        <p:txBody>
          <a:bodyPr>
            <a:normAutofit fontScale="90000"/>
          </a:bodyPr>
          <a:lstStyle/>
          <a:p>
            <a:pPr algn="ctr"/>
            <a:r>
              <a:rPr lang="en-US" b="1" dirty="0"/>
              <a:t>When to Use GET?</a:t>
            </a:r>
            <a:br>
              <a:rPr lang="en-US" b="1" dirty="0"/>
            </a:br>
            <a:endParaRPr lang="en-US" dirty="0"/>
          </a:p>
        </p:txBody>
      </p:sp>
      <p:sp>
        <p:nvSpPr>
          <p:cNvPr id="3" name="Content Placeholder 2"/>
          <p:cNvSpPr>
            <a:spLocks noGrp="1"/>
          </p:cNvSpPr>
          <p:nvPr>
            <p:ph idx="1"/>
          </p:nvPr>
        </p:nvSpPr>
        <p:spPr>
          <a:xfrm>
            <a:off x="677334" y="1260089"/>
            <a:ext cx="8596668" cy="4781274"/>
          </a:xfrm>
        </p:spPr>
        <p:txBody>
          <a:bodyPr/>
          <a:lstStyle/>
          <a:p>
            <a:r>
              <a:rPr lang="en-US" dirty="0"/>
              <a:t>You can use GET (the default method):</a:t>
            </a:r>
          </a:p>
          <a:p>
            <a:r>
              <a:rPr lang="en-US" dirty="0"/>
              <a:t>If the form submission is passive (like a search engine query), and without sensitive information.</a:t>
            </a:r>
          </a:p>
          <a:p>
            <a:r>
              <a:rPr lang="en-US" dirty="0"/>
              <a:t>When you use GET, the form data will be visible in the page address</a:t>
            </a:r>
            <a:r>
              <a:rPr lang="en-US" dirty="0" smtClean="0"/>
              <a:t>:</a:t>
            </a:r>
          </a:p>
          <a:p>
            <a:r>
              <a:rPr lang="en-US" dirty="0" err="1" smtClean="0"/>
              <a:t>action_page.php?firstname</a:t>
            </a:r>
            <a:r>
              <a:rPr lang="en-US" dirty="0" smtClean="0"/>
              <a:t>=</a:t>
            </a:r>
            <a:r>
              <a:rPr lang="en-US" dirty="0" err="1" smtClean="0"/>
              <a:t>Mickey&amp;lastname</a:t>
            </a:r>
            <a:r>
              <a:rPr lang="en-US" dirty="0" smtClean="0"/>
              <a:t>=Mouse</a:t>
            </a:r>
          </a:p>
          <a:p>
            <a:r>
              <a:rPr lang="en-US" dirty="0"/>
              <a:t>GET is best suited to short amounts of data. Size limitations are set in your browser. </a:t>
            </a:r>
          </a:p>
          <a:p>
            <a:endParaRPr lang="en-US" dirty="0"/>
          </a:p>
        </p:txBody>
      </p:sp>
    </p:spTree>
    <p:extLst>
      <p:ext uri="{BB962C8B-B14F-4D97-AF65-F5344CB8AC3E}">
        <p14:creationId xmlns:p14="http://schemas.microsoft.com/office/powerpoint/2010/main" val="3482378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fontScale="90000"/>
          </a:bodyPr>
          <a:lstStyle/>
          <a:p>
            <a:r>
              <a:rPr lang="en-US" b="1" dirty="0"/>
              <a:t>When to Use POST?</a:t>
            </a:r>
            <a:br>
              <a:rPr lang="en-US" b="1" dirty="0"/>
            </a:br>
            <a:endParaRPr lang="en-US" dirty="0"/>
          </a:p>
        </p:txBody>
      </p:sp>
      <p:sp>
        <p:nvSpPr>
          <p:cNvPr id="3" name="Content Placeholder 2"/>
          <p:cNvSpPr>
            <a:spLocks noGrp="1"/>
          </p:cNvSpPr>
          <p:nvPr>
            <p:ph idx="1"/>
          </p:nvPr>
        </p:nvSpPr>
        <p:spPr/>
        <p:txBody>
          <a:bodyPr/>
          <a:lstStyle/>
          <a:p>
            <a:r>
              <a:rPr lang="en-US" dirty="0"/>
              <a:t>You should use POST:</a:t>
            </a:r>
          </a:p>
          <a:p>
            <a:r>
              <a:rPr lang="en-US" dirty="0"/>
              <a:t>If the form is updating data, or includes sensitive information (password).</a:t>
            </a:r>
          </a:p>
          <a:p>
            <a:r>
              <a:rPr lang="en-US" dirty="0"/>
              <a:t>POST offers better security because the submitted data is not visible in the page address.</a:t>
            </a:r>
          </a:p>
          <a:p>
            <a:endParaRPr lang="en-US" dirty="0"/>
          </a:p>
        </p:txBody>
      </p:sp>
    </p:spTree>
    <p:extLst>
      <p:ext uri="{BB962C8B-B14F-4D97-AF65-F5344CB8AC3E}">
        <p14:creationId xmlns:p14="http://schemas.microsoft.com/office/powerpoint/2010/main" val="4078058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337"/>
          </a:xfrm>
        </p:spPr>
        <p:txBody>
          <a:bodyPr>
            <a:normAutofit fontScale="90000"/>
          </a:bodyPr>
          <a:lstStyle/>
          <a:p>
            <a:pPr algn="ctr"/>
            <a:r>
              <a:rPr lang="en-US" b="1" dirty="0"/>
              <a:t>The Name Attribute</a:t>
            </a:r>
            <a:br>
              <a:rPr lang="en-US" b="1" dirty="0"/>
            </a:br>
            <a:endParaRPr lang="en-US" dirty="0"/>
          </a:p>
        </p:txBody>
      </p:sp>
      <p:sp>
        <p:nvSpPr>
          <p:cNvPr id="3" name="Content Placeholder 2"/>
          <p:cNvSpPr>
            <a:spLocks noGrp="1"/>
          </p:cNvSpPr>
          <p:nvPr>
            <p:ph idx="1"/>
          </p:nvPr>
        </p:nvSpPr>
        <p:spPr>
          <a:xfrm>
            <a:off x="677334" y="1671163"/>
            <a:ext cx="8596668" cy="4390982"/>
          </a:xfrm>
        </p:spPr>
        <p:txBody>
          <a:bodyPr/>
          <a:lstStyle/>
          <a:p>
            <a:r>
              <a:rPr lang="en-US" dirty="0"/>
              <a:t>To be submitted correctly, each input field must have a name attribute.</a:t>
            </a:r>
          </a:p>
          <a:p>
            <a:r>
              <a:rPr lang="en-US" dirty="0"/>
              <a:t>This example will only submit the "Last name" input field: </a:t>
            </a:r>
            <a:endParaRPr lang="en-US" dirty="0" smtClean="0"/>
          </a:p>
          <a:p>
            <a:r>
              <a:rPr lang="en-US" dirty="0"/>
              <a:t>&lt;form action="</a:t>
            </a:r>
            <a:r>
              <a:rPr lang="en-US" dirty="0" err="1"/>
              <a:t>action_page.php</a:t>
            </a:r>
            <a:r>
              <a:rPr lang="en-US" dirty="0"/>
              <a:t>"&gt;</a:t>
            </a:r>
            <a:br>
              <a:rPr lang="en-US" dirty="0"/>
            </a:br>
            <a:r>
              <a:rPr lang="en-US" dirty="0"/>
              <a:t>  First name:&lt;</a:t>
            </a:r>
            <a:r>
              <a:rPr lang="en-US" dirty="0" err="1"/>
              <a:t>br</a:t>
            </a:r>
            <a:r>
              <a:rPr lang="en-US" dirty="0"/>
              <a:t>&gt;</a:t>
            </a:r>
            <a:br>
              <a:rPr lang="en-US" dirty="0"/>
            </a:br>
            <a:r>
              <a:rPr lang="en-US" dirty="0"/>
              <a:t>  &lt;input type="text" value="Mickey"&gt;&lt;</a:t>
            </a:r>
            <a:r>
              <a:rPr lang="en-US" dirty="0" err="1"/>
              <a:t>br</a:t>
            </a:r>
            <a:r>
              <a:rPr lang="en-US" dirty="0"/>
              <a:t>&gt;</a:t>
            </a:r>
            <a:br>
              <a:rPr lang="en-US" dirty="0"/>
            </a:br>
            <a:r>
              <a:rPr lang="en-US" dirty="0"/>
              <a:t>  Last name:&lt;</a:t>
            </a:r>
            <a:r>
              <a:rPr lang="en-US" dirty="0" err="1"/>
              <a:t>br</a:t>
            </a:r>
            <a:r>
              <a:rPr lang="en-US" dirty="0"/>
              <a:t>&gt;</a:t>
            </a:r>
            <a:br>
              <a:rPr lang="en-US" dirty="0"/>
            </a:br>
            <a:r>
              <a:rPr lang="en-US" dirty="0"/>
              <a:t>  &lt;input type="text" name="</a:t>
            </a:r>
            <a:r>
              <a:rPr lang="en-US" dirty="0" err="1"/>
              <a:t>lastname</a:t>
            </a:r>
            <a:r>
              <a:rPr lang="en-US" dirty="0"/>
              <a:t>" value="Mouse"&gt;&lt;</a:t>
            </a:r>
            <a:r>
              <a:rPr lang="en-US" dirty="0" err="1"/>
              <a:t>br</a:t>
            </a:r>
            <a:r>
              <a:rPr lang="en-US" dirty="0"/>
              <a:t>&gt;&lt;</a:t>
            </a:r>
            <a:r>
              <a:rPr lang="en-US" dirty="0" err="1"/>
              <a:t>br</a:t>
            </a:r>
            <a:r>
              <a:rPr lang="en-US" dirty="0"/>
              <a:t>&gt;</a:t>
            </a:r>
            <a:br>
              <a:rPr lang="en-US" dirty="0"/>
            </a:br>
            <a:r>
              <a:rPr lang="en-US" dirty="0"/>
              <a:t>  &lt;input type="submit" value="Submit"&gt;</a:t>
            </a:r>
            <a:br>
              <a:rPr lang="en-US" dirty="0"/>
            </a:br>
            <a:r>
              <a:rPr lang="en-US" dirty="0"/>
              <a:t>&lt;/form&gt; </a:t>
            </a:r>
          </a:p>
          <a:p>
            <a:endParaRPr lang="en-US" dirty="0" smtClean="0"/>
          </a:p>
          <a:p>
            <a:endParaRPr lang="en-US" dirty="0"/>
          </a:p>
          <a:p>
            <a:endParaRPr lang="en-US" dirty="0"/>
          </a:p>
        </p:txBody>
      </p:sp>
    </p:spTree>
    <p:extLst>
      <p:ext uri="{BB962C8B-B14F-4D97-AF65-F5344CB8AC3E}">
        <p14:creationId xmlns:p14="http://schemas.microsoft.com/office/powerpoint/2010/main" val="2082853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06244"/>
          </a:xfrm>
        </p:spPr>
        <p:txBody>
          <a:bodyPr>
            <a:normAutofit fontScale="90000"/>
          </a:bodyPr>
          <a:lstStyle/>
          <a:p>
            <a:r>
              <a:rPr lang="en-US" b="1" dirty="0"/>
              <a:t>Grouping Form Data with &lt;</a:t>
            </a:r>
            <a:r>
              <a:rPr lang="en-US" b="1" dirty="0" err="1"/>
              <a:t>fieldset</a:t>
            </a:r>
            <a:r>
              <a:rPr lang="en-US" b="1" dirty="0"/>
              <a:t>&gt;</a:t>
            </a:r>
            <a:br>
              <a:rPr lang="en-US" b="1" dirty="0"/>
            </a:br>
            <a:endParaRPr lang="en-US" dirty="0"/>
          </a:p>
        </p:txBody>
      </p:sp>
      <p:sp>
        <p:nvSpPr>
          <p:cNvPr id="3" name="Content Placeholder 2"/>
          <p:cNvSpPr>
            <a:spLocks noGrp="1"/>
          </p:cNvSpPr>
          <p:nvPr>
            <p:ph idx="1"/>
          </p:nvPr>
        </p:nvSpPr>
        <p:spPr>
          <a:xfrm>
            <a:off x="423746" y="706244"/>
            <a:ext cx="11429999" cy="5274527"/>
          </a:xfrm>
        </p:spPr>
        <p:txBody>
          <a:bodyPr/>
          <a:lstStyle/>
          <a:p>
            <a:r>
              <a:rPr lang="en-US" dirty="0"/>
              <a:t>The </a:t>
            </a:r>
            <a:r>
              <a:rPr lang="en-US" b="1" dirty="0"/>
              <a:t>&lt;</a:t>
            </a:r>
            <a:r>
              <a:rPr lang="en-US" b="1" dirty="0" err="1"/>
              <a:t>fieldset</a:t>
            </a:r>
            <a:r>
              <a:rPr lang="en-US" b="1" dirty="0"/>
              <a:t>&gt;</a:t>
            </a:r>
            <a:r>
              <a:rPr lang="en-US" dirty="0"/>
              <a:t> element groups related data in a form.</a:t>
            </a:r>
          </a:p>
          <a:p>
            <a:r>
              <a:rPr lang="en-US" dirty="0"/>
              <a:t>The </a:t>
            </a:r>
            <a:r>
              <a:rPr lang="en-US" b="1" dirty="0"/>
              <a:t>&lt;legend&gt;</a:t>
            </a:r>
            <a:r>
              <a:rPr lang="en-US" dirty="0"/>
              <a:t> element defines a caption for the &lt;</a:t>
            </a:r>
            <a:r>
              <a:rPr lang="en-US" dirty="0" err="1"/>
              <a:t>fieldset</a:t>
            </a:r>
            <a:r>
              <a:rPr lang="en-US" dirty="0"/>
              <a:t>&gt; element</a:t>
            </a:r>
            <a:r>
              <a:rPr lang="en-US" dirty="0" smtClean="0"/>
              <a:t>.</a:t>
            </a:r>
          </a:p>
          <a:p>
            <a:r>
              <a:rPr lang="en-US" dirty="0"/>
              <a:t>&lt;form action="</a:t>
            </a:r>
            <a:r>
              <a:rPr lang="en-US" dirty="0" err="1"/>
              <a:t>action_page.php</a:t>
            </a:r>
            <a:r>
              <a:rPr lang="en-US" dirty="0"/>
              <a:t>"&gt;</a:t>
            </a:r>
            <a:br>
              <a:rPr lang="en-US" dirty="0"/>
            </a:br>
            <a:r>
              <a:rPr lang="en-US" dirty="0"/>
              <a:t>  &lt;</a:t>
            </a:r>
            <a:r>
              <a:rPr lang="en-US" dirty="0" err="1"/>
              <a:t>fieldset</a:t>
            </a:r>
            <a:r>
              <a:rPr lang="en-US" dirty="0"/>
              <a:t>&gt;</a:t>
            </a:r>
            <a:br>
              <a:rPr lang="en-US" dirty="0"/>
            </a:br>
            <a:r>
              <a:rPr lang="en-US" dirty="0"/>
              <a:t>    &lt;legend&gt;Personal information:&lt;/legend&gt;</a:t>
            </a:r>
            <a:br>
              <a:rPr lang="en-US" dirty="0"/>
            </a:br>
            <a:r>
              <a:rPr lang="en-US" dirty="0"/>
              <a:t>    First name:&lt;</a:t>
            </a:r>
            <a:r>
              <a:rPr lang="en-US" dirty="0" err="1"/>
              <a:t>br</a:t>
            </a:r>
            <a:r>
              <a:rPr lang="en-US" dirty="0"/>
              <a:t>&gt;</a:t>
            </a:r>
            <a:br>
              <a:rPr lang="en-US" dirty="0"/>
            </a:br>
            <a:r>
              <a:rPr lang="en-US" dirty="0"/>
              <a:t>    &lt;input type="text" name="</a:t>
            </a:r>
            <a:r>
              <a:rPr lang="en-US" dirty="0" err="1"/>
              <a:t>firstname</a:t>
            </a:r>
            <a:r>
              <a:rPr lang="en-US" dirty="0"/>
              <a:t>" value="Mickey"&gt;&lt;</a:t>
            </a:r>
            <a:r>
              <a:rPr lang="en-US" dirty="0" err="1"/>
              <a:t>br</a:t>
            </a:r>
            <a:r>
              <a:rPr lang="en-US" dirty="0"/>
              <a:t>&gt;</a:t>
            </a:r>
            <a:br>
              <a:rPr lang="en-US" dirty="0"/>
            </a:br>
            <a:r>
              <a:rPr lang="en-US" dirty="0"/>
              <a:t>    Last name:&lt;</a:t>
            </a:r>
            <a:r>
              <a:rPr lang="en-US" dirty="0" err="1"/>
              <a:t>br</a:t>
            </a:r>
            <a:r>
              <a:rPr lang="en-US" dirty="0"/>
              <a:t>&gt;</a:t>
            </a:r>
            <a:br>
              <a:rPr lang="en-US" dirty="0"/>
            </a:br>
            <a:r>
              <a:rPr lang="en-US" dirty="0"/>
              <a:t>    &lt;input type="text" name="</a:t>
            </a:r>
            <a:r>
              <a:rPr lang="en-US" dirty="0" err="1"/>
              <a:t>lastname</a:t>
            </a:r>
            <a:r>
              <a:rPr lang="en-US" dirty="0"/>
              <a:t>" value="Mouse"&gt;&lt;</a:t>
            </a:r>
            <a:r>
              <a:rPr lang="en-US" dirty="0" err="1"/>
              <a:t>br</a:t>
            </a:r>
            <a:r>
              <a:rPr lang="en-US" dirty="0"/>
              <a:t>&gt;&lt;</a:t>
            </a:r>
            <a:r>
              <a:rPr lang="en-US" dirty="0" err="1"/>
              <a:t>br</a:t>
            </a:r>
            <a:r>
              <a:rPr lang="en-US" dirty="0"/>
              <a:t>&gt;</a:t>
            </a:r>
            <a:br>
              <a:rPr lang="en-US" dirty="0"/>
            </a:br>
            <a:r>
              <a:rPr lang="en-US" dirty="0"/>
              <a:t>    &lt;input type="submit" value="Submit"&gt;</a:t>
            </a:r>
            <a:br>
              <a:rPr lang="en-US" dirty="0"/>
            </a:br>
            <a:r>
              <a:rPr lang="en-US" dirty="0"/>
              <a:t>  &lt;/</a:t>
            </a:r>
            <a:r>
              <a:rPr lang="en-US" dirty="0" err="1"/>
              <a:t>fieldset</a:t>
            </a:r>
            <a:r>
              <a:rPr lang="en-US" dirty="0"/>
              <a:t>&gt;</a:t>
            </a:r>
            <a:br>
              <a:rPr lang="en-US" dirty="0"/>
            </a:br>
            <a:r>
              <a:rPr lang="en-US" dirty="0"/>
              <a:t>&lt;/form&gt; </a:t>
            </a:r>
            <a:endParaRPr lang="en-US" dirty="0" smtClean="0"/>
          </a:p>
          <a:p>
            <a:r>
              <a:rPr lang="en-US" dirty="0"/>
              <a:t>This is how the HTML code above will be displayed in a browser</a:t>
            </a:r>
            <a:r>
              <a:rPr lang="en-US" dirty="0" smtClean="0"/>
              <a:t>:</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23746" y="4839165"/>
            <a:ext cx="10582275" cy="1847850"/>
          </a:xfrm>
          <a:prstGeom prst="rect">
            <a:avLst/>
          </a:prstGeom>
        </p:spPr>
      </p:pic>
    </p:spTree>
    <p:extLst>
      <p:ext uri="{BB962C8B-B14F-4D97-AF65-F5344CB8AC3E}">
        <p14:creationId xmlns:p14="http://schemas.microsoft.com/office/powerpoint/2010/main" val="397689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HTML Elements</a:t>
            </a:r>
            <a:br>
              <a:rPr lang="en-US" u="sng" dirty="0" smtClean="0"/>
            </a:br>
            <a:endParaRPr lang="en-US" u="sng" dirty="0"/>
          </a:p>
        </p:txBody>
      </p:sp>
      <p:sp>
        <p:nvSpPr>
          <p:cNvPr id="3" name="Content Placeholder 2"/>
          <p:cNvSpPr>
            <a:spLocks noGrp="1"/>
          </p:cNvSpPr>
          <p:nvPr>
            <p:ph idx="1"/>
          </p:nvPr>
        </p:nvSpPr>
        <p:spPr/>
        <p:txBody>
          <a:bodyPr/>
          <a:lstStyle/>
          <a:p>
            <a:r>
              <a:rPr lang="en-US" dirty="0" smtClean="0"/>
              <a:t>HTML Tags Starts With “&lt;” and Ends with “&gt;” . The Text between this two  Brackets called As HTML Tags.</a:t>
            </a:r>
          </a:p>
          <a:p>
            <a:r>
              <a:rPr lang="en-US" dirty="0" smtClean="0"/>
              <a:t>We have Two types of Tags in HTML . That is Starting Tag and Closing Tag.</a:t>
            </a:r>
          </a:p>
          <a:p>
            <a:r>
              <a:rPr lang="en-US" dirty="0" smtClean="0"/>
              <a:t>Closing tag will starts with “&lt;/” and  ends with “&gt;”</a:t>
            </a:r>
          </a:p>
          <a:p>
            <a:endParaRPr lang="en-US" dirty="0"/>
          </a:p>
          <a:p>
            <a:r>
              <a:rPr lang="en-US" dirty="0" smtClean="0"/>
              <a:t>Example: &lt;h1&gt;Hello World&lt;/h1&gt;</a:t>
            </a:r>
            <a:endParaRPr lang="en-US" dirty="0"/>
          </a:p>
        </p:txBody>
      </p:sp>
    </p:spTree>
    <p:extLst>
      <p:ext uri="{BB962C8B-B14F-4D97-AF65-F5344CB8AC3E}">
        <p14:creationId xmlns:p14="http://schemas.microsoft.com/office/powerpoint/2010/main" val="1711115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23386" y="490654"/>
            <a:ext cx="11340790" cy="5988205"/>
          </a:xfrm>
          <a:prstGeom prst="rect">
            <a:avLst/>
          </a:prstGeom>
        </p:spPr>
      </p:pic>
    </p:spTree>
    <p:extLst>
      <p:ext uri="{BB962C8B-B14F-4D97-AF65-F5344CB8AC3E}">
        <p14:creationId xmlns:p14="http://schemas.microsoft.com/office/powerpoint/2010/main" val="1413670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8185"/>
          </a:xfrm>
        </p:spPr>
        <p:txBody>
          <a:bodyPr>
            <a:normAutofit fontScale="90000"/>
          </a:bodyPr>
          <a:lstStyle/>
          <a:p>
            <a:pPr algn="ctr"/>
            <a:r>
              <a:rPr lang="en-US" b="1" dirty="0"/>
              <a:t>HTML Form Elements</a:t>
            </a:r>
            <a:br>
              <a:rPr lang="en-US" b="1" dirty="0"/>
            </a:br>
            <a:endParaRPr lang="en-US" dirty="0"/>
          </a:p>
        </p:txBody>
      </p:sp>
      <p:sp>
        <p:nvSpPr>
          <p:cNvPr id="3" name="Content Placeholder 2"/>
          <p:cNvSpPr>
            <a:spLocks noGrp="1"/>
          </p:cNvSpPr>
          <p:nvPr>
            <p:ph idx="1"/>
          </p:nvPr>
        </p:nvSpPr>
        <p:spPr>
          <a:xfrm>
            <a:off x="677334" y="1338147"/>
            <a:ext cx="8596668" cy="4703216"/>
          </a:xfrm>
        </p:spPr>
        <p:txBody>
          <a:bodyPr/>
          <a:lstStyle/>
          <a:p>
            <a:r>
              <a:rPr lang="en-US" b="1" dirty="0"/>
              <a:t>The &lt;select&gt; Element (Drop-Down List)</a:t>
            </a:r>
          </a:p>
          <a:p>
            <a:r>
              <a:rPr lang="en-US" dirty="0"/>
              <a:t>&lt;select name="cars"&gt;</a:t>
            </a:r>
            <a:br>
              <a:rPr lang="en-US" dirty="0"/>
            </a:br>
            <a:r>
              <a:rPr lang="en-US" dirty="0"/>
              <a:t>  &lt;option value="</a:t>
            </a:r>
            <a:r>
              <a:rPr lang="en-US" dirty="0" err="1"/>
              <a:t>volvo</a:t>
            </a:r>
            <a:r>
              <a:rPr lang="en-US" dirty="0"/>
              <a:t>"&gt;Volvo&lt;/option&gt;</a:t>
            </a:r>
            <a:br>
              <a:rPr lang="en-US" dirty="0"/>
            </a:br>
            <a:r>
              <a:rPr lang="en-US" dirty="0"/>
              <a:t>  &lt;option value="</a:t>
            </a:r>
            <a:r>
              <a:rPr lang="en-US" dirty="0" err="1"/>
              <a:t>saab</a:t>
            </a:r>
            <a:r>
              <a:rPr lang="en-US" dirty="0"/>
              <a:t>"&gt;Saab&lt;/option&gt;</a:t>
            </a:r>
            <a:br>
              <a:rPr lang="en-US" dirty="0"/>
            </a:br>
            <a:r>
              <a:rPr lang="en-US" dirty="0"/>
              <a:t>  &lt;option value="fiat"&gt;Fiat&lt;/option&gt;</a:t>
            </a:r>
            <a:br>
              <a:rPr lang="en-US" dirty="0"/>
            </a:br>
            <a:r>
              <a:rPr lang="en-US" dirty="0"/>
              <a:t>  &lt;option value="</a:t>
            </a:r>
            <a:r>
              <a:rPr lang="en-US" dirty="0" err="1"/>
              <a:t>audi</a:t>
            </a:r>
            <a:r>
              <a:rPr lang="en-US" dirty="0"/>
              <a:t>"&gt;Audi&lt;/option&gt;</a:t>
            </a:r>
            <a:br>
              <a:rPr lang="en-US" dirty="0"/>
            </a:br>
            <a:r>
              <a:rPr lang="en-US" dirty="0"/>
              <a:t>&lt;/select&gt;</a:t>
            </a:r>
          </a:p>
          <a:p>
            <a:r>
              <a:rPr lang="en-US" b="1" dirty="0"/>
              <a:t>The &lt;</a:t>
            </a:r>
            <a:r>
              <a:rPr lang="en-US" b="1" dirty="0" err="1"/>
              <a:t>textarea</a:t>
            </a:r>
            <a:r>
              <a:rPr lang="en-US" b="1" dirty="0"/>
              <a:t>&gt; Element</a:t>
            </a:r>
          </a:p>
          <a:p>
            <a:r>
              <a:rPr lang="en-US" dirty="0"/>
              <a:t>The </a:t>
            </a:r>
            <a:r>
              <a:rPr lang="en-US" b="1" dirty="0"/>
              <a:t>&lt;</a:t>
            </a:r>
            <a:r>
              <a:rPr lang="en-US" b="1" dirty="0" err="1"/>
              <a:t>textarea</a:t>
            </a:r>
            <a:r>
              <a:rPr lang="en-US" b="1" dirty="0"/>
              <a:t>&gt;</a:t>
            </a:r>
            <a:r>
              <a:rPr lang="en-US" dirty="0"/>
              <a:t> element defines a multi-line input field (</a:t>
            </a:r>
            <a:r>
              <a:rPr lang="en-US" b="1" dirty="0"/>
              <a:t>a text area</a:t>
            </a:r>
            <a:r>
              <a:rPr lang="en-US" dirty="0" smtClean="0"/>
              <a:t>):</a:t>
            </a:r>
          </a:p>
          <a:p>
            <a:r>
              <a:rPr lang="en-US" dirty="0"/>
              <a:t>&lt;</a:t>
            </a:r>
            <a:r>
              <a:rPr lang="en-US" dirty="0" err="1"/>
              <a:t>textarea</a:t>
            </a:r>
            <a:r>
              <a:rPr lang="en-US" dirty="0"/>
              <a:t> name="message" rows="10" cols="30"&gt;</a:t>
            </a:r>
            <a:br>
              <a:rPr lang="en-US" dirty="0"/>
            </a:br>
            <a:r>
              <a:rPr lang="en-US" dirty="0"/>
              <a:t>The cat was playing in the garden.</a:t>
            </a:r>
            <a:br>
              <a:rPr lang="en-US" dirty="0"/>
            </a:br>
            <a:r>
              <a:rPr lang="en-US" dirty="0"/>
              <a:t>&lt;/</a:t>
            </a:r>
            <a:r>
              <a:rPr lang="en-US" dirty="0" err="1"/>
              <a:t>textarea</a:t>
            </a:r>
            <a:r>
              <a:rPr lang="en-US" dirty="0"/>
              <a:t>&gt;</a:t>
            </a:r>
          </a:p>
          <a:p>
            <a:endParaRPr lang="en-US" dirty="0"/>
          </a:p>
        </p:txBody>
      </p:sp>
    </p:spTree>
    <p:extLst>
      <p:ext uri="{BB962C8B-B14F-4D97-AF65-F5344CB8AC3E}">
        <p14:creationId xmlns:p14="http://schemas.microsoft.com/office/powerpoint/2010/main" val="3209777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488"/>
          </a:xfrm>
        </p:spPr>
        <p:txBody>
          <a:bodyPr>
            <a:normAutofit fontScale="90000"/>
          </a:bodyPr>
          <a:lstStyle/>
          <a:p>
            <a:pPr algn="ctr"/>
            <a:r>
              <a:rPr lang="en-US" b="1" dirty="0"/>
              <a:t>HTML Input Attributes</a:t>
            </a:r>
            <a:br>
              <a:rPr lang="en-US" b="1" dirty="0"/>
            </a:br>
            <a:endParaRPr lang="en-US" dirty="0"/>
          </a:p>
        </p:txBody>
      </p:sp>
      <p:sp>
        <p:nvSpPr>
          <p:cNvPr id="3" name="Content Placeholder 2"/>
          <p:cNvSpPr>
            <a:spLocks noGrp="1"/>
          </p:cNvSpPr>
          <p:nvPr>
            <p:ph idx="1"/>
          </p:nvPr>
        </p:nvSpPr>
        <p:spPr>
          <a:xfrm>
            <a:off x="677334" y="1260089"/>
            <a:ext cx="8596668" cy="4781274"/>
          </a:xfrm>
        </p:spPr>
        <p:txBody>
          <a:bodyPr>
            <a:normAutofit fontScale="92500" lnSpcReduction="10000"/>
          </a:bodyPr>
          <a:lstStyle/>
          <a:p>
            <a:r>
              <a:rPr lang="en-US" b="1" dirty="0">
                <a:solidFill>
                  <a:srgbClr val="FF0000"/>
                </a:solidFill>
              </a:rPr>
              <a:t>The value Attribute</a:t>
            </a:r>
          </a:p>
          <a:p>
            <a:r>
              <a:rPr lang="en-US" dirty="0"/>
              <a:t>The </a:t>
            </a:r>
            <a:r>
              <a:rPr lang="en-US" b="1" dirty="0"/>
              <a:t>value</a:t>
            </a:r>
            <a:r>
              <a:rPr lang="en-US" dirty="0"/>
              <a:t> attribute specifies the </a:t>
            </a:r>
            <a:r>
              <a:rPr lang="en-US" dirty="0" smtClean="0"/>
              <a:t>initial </a:t>
            </a:r>
            <a:r>
              <a:rPr lang="en-US" dirty="0"/>
              <a:t>value for an input </a:t>
            </a:r>
            <a:r>
              <a:rPr lang="en-US" dirty="0" smtClean="0"/>
              <a:t>field</a:t>
            </a:r>
          </a:p>
          <a:p>
            <a:r>
              <a:rPr lang="en-US" b="1" dirty="0">
                <a:solidFill>
                  <a:srgbClr val="FF0000"/>
                </a:solidFill>
              </a:rPr>
              <a:t>The </a:t>
            </a:r>
            <a:r>
              <a:rPr lang="en-US" b="1" dirty="0" err="1">
                <a:solidFill>
                  <a:srgbClr val="FF0000"/>
                </a:solidFill>
              </a:rPr>
              <a:t>readonly</a:t>
            </a:r>
            <a:r>
              <a:rPr lang="en-US" b="1" dirty="0">
                <a:solidFill>
                  <a:srgbClr val="FF0000"/>
                </a:solidFill>
              </a:rPr>
              <a:t> Attribute</a:t>
            </a:r>
          </a:p>
          <a:p>
            <a:r>
              <a:rPr lang="en-US" dirty="0"/>
              <a:t>The </a:t>
            </a:r>
            <a:r>
              <a:rPr lang="en-US" b="1" dirty="0" err="1"/>
              <a:t>readonly</a:t>
            </a:r>
            <a:r>
              <a:rPr lang="en-US" dirty="0"/>
              <a:t> attribute specifies that the input field is read only (cannot be changed)</a:t>
            </a:r>
          </a:p>
          <a:p>
            <a:r>
              <a:rPr lang="en-US" b="1" dirty="0">
                <a:solidFill>
                  <a:srgbClr val="FF0000"/>
                </a:solidFill>
              </a:rPr>
              <a:t>The disabled Attribute</a:t>
            </a:r>
          </a:p>
          <a:p>
            <a:r>
              <a:rPr lang="en-US" dirty="0"/>
              <a:t>The </a:t>
            </a:r>
            <a:r>
              <a:rPr lang="en-US" b="1" dirty="0"/>
              <a:t>disabled</a:t>
            </a:r>
            <a:r>
              <a:rPr lang="en-US" dirty="0"/>
              <a:t> attribute specifies that the input field is disabled.</a:t>
            </a:r>
          </a:p>
          <a:p>
            <a:r>
              <a:rPr lang="en-US" dirty="0"/>
              <a:t>A disabled element is un-usable and un-clickable.</a:t>
            </a:r>
          </a:p>
          <a:p>
            <a:r>
              <a:rPr lang="en-US" dirty="0"/>
              <a:t>Disabled elements will not be submitted</a:t>
            </a:r>
          </a:p>
          <a:p>
            <a:r>
              <a:rPr lang="en-US" b="1" dirty="0">
                <a:solidFill>
                  <a:srgbClr val="FF0000"/>
                </a:solidFill>
              </a:rPr>
              <a:t>The size Attribute</a:t>
            </a:r>
          </a:p>
          <a:p>
            <a:r>
              <a:rPr lang="en-US" dirty="0"/>
              <a:t>The </a:t>
            </a:r>
            <a:r>
              <a:rPr lang="en-US" b="1" dirty="0"/>
              <a:t>size</a:t>
            </a:r>
            <a:r>
              <a:rPr lang="en-US" dirty="0"/>
              <a:t> attribute specifies the size (in characters) for the input field</a:t>
            </a:r>
            <a:r>
              <a:rPr lang="en-US" dirty="0" smtClean="0"/>
              <a:t>:</a:t>
            </a:r>
          </a:p>
          <a:p>
            <a:r>
              <a:rPr lang="en-US" b="1" dirty="0">
                <a:solidFill>
                  <a:srgbClr val="FF0000"/>
                </a:solidFill>
              </a:rPr>
              <a:t>The </a:t>
            </a:r>
            <a:r>
              <a:rPr lang="en-US" b="1" dirty="0" err="1">
                <a:solidFill>
                  <a:srgbClr val="FF0000"/>
                </a:solidFill>
              </a:rPr>
              <a:t>maxlength</a:t>
            </a:r>
            <a:r>
              <a:rPr lang="en-US" b="1" dirty="0">
                <a:solidFill>
                  <a:srgbClr val="FF0000"/>
                </a:solidFill>
              </a:rPr>
              <a:t> Attribute</a:t>
            </a:r>
          </a:p>
          <a:p>
            <a:r>
              <a:rPr lang="en-US" dirty="0"/>
              <a:t>The </a:t>
            </a:r>
            <a:r>
              <a:rPr lang="en-US" b="1" dirty="0" err="1"/>
              <a:t>maxlength</a:t>
            </a:r>
            <a:r>
              <a:rPr lang="en-US" dirty="0"/>
              <a:t> attribute specifies the maximum allowed length for the input field:</a:t>
            </a:r>
          </a:p>
          <a:p>
            <a:endParaRPr lang="en-US" dirty="0"/>
          </a:p>
          <a:p>
            <a:endParaRPr lang="en-US" dirty="0"/>
          </a:p>
        </p:txBody>
      </p:sp>
    </p:spTree>
    <p:extLst>
      <p:ext uri="{BB962C8B-B14F-4D97-AF65-F5344CB8AC3E}">
        <p14:creationId xmlns:p14="http://schemas.microsoft.com/office/powerpoint/2010/main" val="2928661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5900"/>
            <a:ext cx="8596668" cy="635000"/>
          </a:xfrm>
        </p:spPr>
        <p:txBody>
          <a:bodyPr>
            <a:normAutofit fontScale="90000"/>
          </a:bodyPr>
          <a:lstStyle/>
          <a:p>
            <a:pPr algn="ctr"/>
            <a:r>
              <a:rPr lang="en-US" b="1" dirty="0"/>
              <a:t>HTML5 Introduction</a:t>
            </a:r>
            <a:br>
              <a:rPr lang="en-US" b="1" dirty="0"/>
            </a:br>
            <a:endParaRPr lang="en-US" dirty="0"/>
          </a:p>
        </p:txBody>
      </p:sp>
      <p:sp>
        <p:nvSpPr>
          <p:cNvPr id="3" name="Content Placeholder 2"/>
          <p:cNvSpPr>
            <a:spLocks noGrp="1"/>
          </p:cNvSpPr>
          <p:nvPr>
            <p:ph idx="1"/>
          </p:nvPr>
        </p:nvSpPr>
        <p:spPr>
          <a:xfrm>
            <a:off x="677334" y="992189"/>
            <a:ext cx="8596668" cy="3880773"/>
          </a:xfrm>
        </p:spPr>
        <p:txBody>
          <a:bodyPr/>
          <a:lstStyle/>
          <a:p>
            <a:r>
              <a:rPr lang="en-US" b="1" dirty="0"/>
              <a:t>New HTML5 Elements</a:t>
            </a:r>
          </a:p>
          <a:p>
            <a:r>
              <a:rPr lang="en-US" dirty="0"/>
              <a:t>The most interesting new elements are: </a:t>
            </a:r>
          </a:p>
          <a:p>
            <a:r>
              <a:rPr lang="en-US" dirty="0"/>
              <a:t>New </a:t>
            </a:r>
            <a:r>
              <a:rPr lang="en-US" b="1" dirty="0"/>
              <a:t>semantic</a:t>
            </a:r>
            <a:r>
              <a:rPr lang="en-US" dirty="0"/>
              <a:t> elements like &lt;header&gt;, &lt;footer&gt;, &lt;article&gt;, and &lt;section&gt;.</a:t>
            </a:r>
          </a:p>
          <a:p>
            <a:r>
              <a:rPr lang="en-US" dirty="0"/>
              <a:t>New form </a:t>
            </a:r>
            <a:r>
              <a:rPr lang="en-US" b="1" dirty="0"/>
              <a:t>control attributes</a:t>
            </a:r>
            <a:r>
              <a:rPr lang="en-US" dirty="0"/>
              <a:t> like number, date, time, calendar, and range.</a:t>
            </a:r>
          </a:p>
          <a:p>
            <a:r>
              <a:rPr lang="en-US" dirty="0"/>
              <a:t>New </a:t>
            </a:r>
            <a:r>
              <a:rPr lang="en-US" b="1" dirty="0"/>
              <a:t>graphic</a:t>
            </a:r>
            <a:r>
              <a:rPr lang="en-US" dirty="0"/>
              <a:t> elements: &lt;</a:t>
            </a:r>
            <a:r>
              <a:rPr lang="en-US" dirty="0" err="1"/>
              <a:t>svg</a:t>
            </a:r>
            <a:r>
              <a:rPr lang="en-US" dirty="0"/>
              <a:t>&gt; and &lt;canvas&gt;.</a:t>
            </a:r>
          </a:p>
          <a:p>
            <a:r>
              <a:rPr lang="en-US" dirty="0"/>
              <a:t>New </a:t>
            </a:r>
            <a:r>
              <a:rPr lang="en-US" b="1" dirty="0"/>
              <a:t>multimedia</a:t>
            </a:r>
            <a:r>
              <a:rPr lang="en-US" dirty="0"/>
              <a:t> elements: &lt;audio&gt; and &lt;video&gt;.</a:t>
            </a:r>
          </a:p>
          <a:p>
            <a:endParaRPr lang="en-US" dirty="0" smtClean="0"/>
          </a:p>
          <a:p>
            <a:endParaRPr lang="en-US" dirty="0"/>
          </a:p>
        </p:txBody>
      </p:sp>
    </p:spTree>
    <p:extLst>
      <p:ext uri="{BB962C8B-B14F-4D97-AF65-F5344CB8AC3E}">
        <p14:creationId xmlns:p14="http://schemas.microsoft.com/office/powerpoint/2010/main" val="1537825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Semantic Elements?</a:t>
            </a:r>
            <a:br>
              <a:rPr lang="en-US" b="1" dirty="0"/>
            </a:br>
            <a:endParaRPr lang="en-US" dirty="0"/>
          </a:p>
        </p:txBody>
      </p:sp>
      <p:sp>
        <p:nvSpPr>
          <p:cNvPr id="3" name="Content Placeholder 2"/>
          <p:cNvSpPr>
            <a:spLocks noGrp="1"/>
          </p:cNvSpPr>
          <p:nvPr>
            <p:ph idx="1"/>
          </p:nvPr>
        </p:nvSpPr>
        <p:spPr/>
        <p:txBody>
          <a:bodyPr/>
          <a:lstStyle/>
          <a:p>
            <a:r>
              <a:rPr lang="en-US" dirty="0"/>
              <a:t>A semantic element clearly describes its meaning to both the browser and the developer.</a:t>
            </a:r>
          </a:p>
          <a:p>
            <a:r>
              <a:rPr lang="en-US" dirty="0"/>
              <a:t>Examples of </a:t>
            </a:r>
            <a:r>
              <a:rPr lang="en-US" b="1" dirty="0"/>
              <a:t>non-semantic</a:t>
            </a:r>
            <a:r>
              <a:rPr lang="en-US" dirty="0"/>
              <a:t> elements: &lt;div&gt; and &lt;span&gt; - Tells nothing about its content.</a:t>
            </a:r>
          </a:p>
          <a:p>
            <a:r>
              <a:rPr lang="en-US" dirty="0"/>
              <a:t>Examples of </a:t>
            </a:r>
            <a:r>
              <a:rPr lang="en-US" b="1" dirty="0"/>
              <a:t>semantic</a:t>
            </a:r>
            <a:r>
              <a:rPr lang="en-US" dirty="0"/>
              <a:t> elements: &lt;form&gt;, &lt;table&gt;, and &lt;</a:t>
            </a:r>
            <a:r>
              <a:rPr lang="en-US" dirty="0" err="1"/>
              <a:t>img</a:t>
            </a:r>
            <a:r>
              <a:rPr lang="en-US" dirty="0"/>
              <a:t>&gt; - Clearly defines its content.</a:t>
            </a:r>
          </a:p>
          <a:p>
            <a:endParaRPr lang="en-US" dirty="0"/>
          </a:p>
        </p:txBody>
      </p:sp>
    </p:spTree>
    <p:extLst>
      <p:ext uri="{BB962C8B-B14F-4D97-AF65-F5344CB8AC3E}">
        <p14:creationId xmlns:p14="http://schemas.microsoft.com/office/powerpoint/2010/main" val="2736098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New Semantic Elements in HTML5</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&lt;article&gt;</a:t>
            </a:r>
          </a:p>
          <a:p>
            <a:r>
              <a:rPr lang="en-US" dirty="0"/>
              <a:t>&lt;aside&gt;</a:t>
            </a:r>
          </a:p>
          <a:p>
            <a:r>
              <a:rPr lang="en-US" dirty="0"/>
              <a:t>&lt;details&gt;</a:t>
            </a:r>
          </a:p>
          <a:p>
            <a:r>
              <a:rPr lang="en-US" dirty="0"/>
              <a:t>&lt;</a:t>
            </a:r>
            <a:r>
              <a:rPr lang="en-US" dirty="0" err="1"/>
              <a:t>figcaption</a:t>
            </a:r>
            <a:r>
              <a:rPr lang="en-US" dirty="0"/>
              <a:t>&gt;</a:t>
            </a:r>
          </a:p>
          <a:p>
            <a:r>
              <a:rPr lang="en-US" dirty="0"/>
              <a:t>&lt;figure&gt;</a:t>
            </a:r>
          </a:p>
          <a:p>
            <a:r>
              <a:rPr lang="en-US" dirty="0"/>
              <a:t>&lt;footer&gt;</a:t>
            </a:r>
          </a:p>
          <a:p>
            <a:r>
              <a:rPr lang="en-US" dirty="0"/>
              <a:t>&lt;header&gt;</a:t>
            </a:r>
          </a:p>
          <a:p>
            <a:r>
              <a:rPr lang="en-US" dirty="0"/>
              <a:t>&lt;main&gt;</a:t>
            </a:r>
          </a:p>
          <a:p>
            <a:r>
              <a:rPr lang="en-US" dirty="0"/>
              <a:t>&lt;mark&gt;</a:t>
            </a:r>
          </a:p>
          <a:p>
            <a:r>
              <a:rPr lang="en-US" dirty="0"/>
              <a:t>&lt;</a:t>
            </a:r>
            <a:r>
              <a:rPr lang="en-US" dirty="0" err="1"/>
              <a:t>nav</a:t>
            </a:r>
            <a:r>
              <a:rPr lang="en-US" dirty="0"/>
              <a:t>&gt;</a:t>
            </a:r>
          </a:p>
          <a:p>
            <a:r>
              <a:rPr lang="en-US" dirty="0"/>
              <a:t>&lt;section&gt;</a:t>
            </a:r>
          </a:p>
          <a:p>
            <a:r>
              <a:rPr lang="en-US" dirty="0"/>
              <a:t>&lt;summary&gt;</a:t>
            </a:r>
          </a:p>
          <a:p>
            <a:r>
              <a:rPr lang="en-US" dirty="0"/>
              <a:t>&lt;time&gt;</a:t>
            </a:r>
          </a:p>
          <a:p>
            <a:endParaRPr lang="en-US" dirty="0"/>
          </a:p>
        </p:txBody>
      </p:sp>
    </p:spTree>
    <p:extLst>
      <p:ext uri="{BB962C8B-B14F-4D97-AF65-F5344CB8AC3E}">
        <p14:creationId xmlns:p14="http://schemas.microsoft.com/office/powerpoint/2010/main" val="2181502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11053749" cy="762001"/>
          </a:xfrm>
        </p:spPr>
        <p:txBody>
          <a:bodyPr>
            <a:normAutofit fontScale="90000"/>
          </a:bodyPr>
          <a:lstStyle/>
          <a:p>
            <a:r>
              <a:rPr lang="en-US" b="1" dirty="0">
                <a:solidFill>
                  <a:schemeClr val="accent4">
                    <a:lumMod val="60000"/>
                    <a:lumOff val="40000"/>
                  </a:schemeClr>
                </a:solidFill>
              </a:rPr>
              <a:t>New HTML5 API's (Application Programming Interfaces)</a:t>
            </a:r>
            <a:br>
              <a:rPr lang="en-US" b="1" dirty="0">
                <a:solidFill>
                  <a:schemeClr val="accent4">
                    <a:lumMod val="60000"/>
                    <a:lumOff val="40000"/>
                  </a:schemeClr>
                </a:solidFill>
              </a:rPr>
            </a:br>
            <a:endParaRPr lang="en-US" dirty="0">
              <a:solidFill>
                <a:schemeClr val="accent4">
                  <a:lumMod val="60000"/>
                  <a:lumOff val="40000"/>
                </a:schemeClr>
              </a:solidFill>
            </a:endParaRPr>
          </a:p>
        </p:txBody>
      </p:sp>
      <p:sp>
        <p:nvSpPr>
          <p:cNvPr id="3" name="Content Placeholder 2"/>
          <p:cNvSpPr>
            <a:spLocks noGrp="1"/>
          </p:cNvSpPr>
          <p:nvPr>
            <p:ph idx="1"/>
          </p:nvPr>
        </p:nvSpPr>
        <p:spPr/>
        <p:txBody>
          <a:bodyPr/>
          <a:lstStyle/>
          <a:p>
            <a:r>
              <a:rPr lang="en-US" dirty="0"/>
              <a:t>The most interesting new API's are:</a:t>
            </a:r>
          </a:p>
          <a:p>
            <a:r>
              <a:rPr lang="en-US" dirty="0"/>
              <a:t>HTML Geolocation</a:t>
            </a:r>
          </a:p>
          <a:p>
            <a:r>
              <a:rPr lang="en-US" dirty="0"/>
              <a:t>HTML Drag and Drop</a:t>
            </a:r>
          </a:p>
          <a:p>
            <a:r>
              <a:rPr lang="en-US" dirty="0"/>
              <a:t>HTML Local Storage</a:t>
            </a:r>
          </a:p>
          <a:p>
            <a:r>
              <a:rPr lang="en-US" dirty="0"/>
              <a:t>HTML Application Cache</a:t>
            </a:r>
          </a:p>
          <a:p>
            <a:r>
              <a:rPr lang="en-US" dirty="0"/>
              <a:t>HTML Web Workers</a:t>
            </a:r>
          </a:p>
          <a:p>
            <a:r>
              <a:rPr lang="en-US" dirty="0"/>
              <a:t>HTML SSE </a:t>
            </a:r>
          </a:p>
          <a:p>
            <a:endParaRPr lang="en-US" dirty="0"/>
          </a:p>
        </p:txBody>
      </p:sp>
    </p:spTree>
    <p:extLst>
      <p:ext uri="{BB962C8B-B14F-4D97-AF65-F5344CB8AC3E}">
        <p14:creationId xmlns:p14="http://schemas.microsoft.com/office/powerpoint/2010/main" val="1985221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HTML5 &lt;section&gt; Element</a:t>
            </a:r>
            <a:br>
              <a:rPr lang="en-US" b="1" dirty="0"/>
            </a:br>
            <a:endParaRPr lang="en-US" dirty="0"/>
          </a:p>
        </p:txBody>
      </p:sp>
      <p:sp>
        <p:nvSpPr>
          <p:cNvPr id="3" name="Content Placeholder 2"/>
          <p:cNvSpPr>
            <a:spLocks noGrp="1"/>
          </p:cNvSpPr>
          <p:nvPr>
            <p:ph idx="1"/>
          </p:nvPr>
        </p:nvSpPr>
        <p:spPr/>
        <p:txBody>
          <a:bodyPr/>
          <a:lstStyle/>
          <a:p>
            <a:r>
              <a:rPr lang="en-US" dirty="0"/>
              <a:t>The &lt;section&gt; element defines a section in a document.</a:t>
            </a:r>
          </a:p>
          <a:p>
            <a:r>
              <a:rPr lang="en-US" dirty="0"/>
              <a:t>According to W3C's HTML5 documentation: "A section is a thematic grouping of content, typically with a heading."</a:t>
            </a:r>
          </a:p>
          <a:p>
            <a:r>
              <a:rPr lang="en-US" dirty="0"/>
              <a:t>A Web site's home page could be split into sections for introduction, content, and contact information.</a:t>
            </a:r>
          </a:p>
          <a:p>
            <a:r>
              <a:rPr lang="en-US" dirty="0">
                <a:solidFill>
                  <a:srgbClr val="FF0000"/>
                </a:solidFill>
              </a:rPr>
              <a:t>&lt;section&gt;</a:t>
            </a:r>
            <a:br>
              <a:rPr lang="en-US" dirty="0">
                <a:solidFill>
                  <a:srgbClr val="FF0000"/>
                </a:solidFill>
              </a:rPr>
            </a:br>
            <a:r>
              <a:rPr lang="en-US" dirty="0">
                <a:solidFill>
                  <a:srgbClr val="FF0000"/>
                </a:solidFill>
              </a:rPr>
              <a:t>  &lt;h1&gt;WWF&lt;/h1&gt;</a:t>
            </a:r>
            <a:br>
              <a:rPr lang="en-US" dirty="0">
                <a:solidFill>
                  <a:srgbClr val="FF0000"/>
                </a:solidFill>
              </a:rPr>
            </a:br>
            <a:r>
              <a:rPr lang="en-US" dirty="0">
                <a:solidFill>
                  <a:srgbClr val="FF0000"/>
                </a:solidFill>
              </a:rPr>
              <a:t>  &lt;p&gt;The World Wide Fund for Nature (WWF) is....&lt;/p&gt;</a:t>
            </a:r>
            <a:br>
              <a:rPr lang="en-US" dirty="0">
                <a:solidFill>
                  <a:srgbClr val="FF0000"/>
                </a:solidFill>
              </a:rPr>
            </a:br>
            <a:r>
              <a:rPr lang="en-US" dirty="0">
                <a:solidFill>
                  <a:srgbClr val="FF0000"/>
                </a:solidFill>
              </a:rPr>
              <a:t>&lt;/section&gt; </a:t>
            </a:r>
          </a:p>
          <a:p>
            <a:endParaRPr lang="en-US" dirty="0"/>
          </a:p>
        </p:txBody>
      </p:sp>
    </p:spTree>
    <p:extLst>
      <p:ext uri="{BB962C8B-B14F-4D97-AF65-F5344CB8AC3E}">
        <p14:creationId xmlns:p14="http://schemas.microsoft.com/office/powerpoint/2010/main" val="979751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HTML5 &lt;article&gt; Element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&lt;article&gt; element specifies independent, self-contained content.</a:t>
            </a:r>
          </a:p>
          <a:p>
            <a:r>
              <a:rPr lang="en-US" dirty="0"/>
              <a:t>An article should make sense on its own, and it should be possible to read it independently from the rest of the web site.</a:t>
            </a:r>
          </a:p>
          <a:p>
            <a:r>
              <a:rPr lang="en-US" dirty="0"/>
              <a:t>Examples of where an &lt;article&gt; element can be used:</a:t>
            </a:r>
          </a:p>
          <a:p>
            <a:r>
              <a:rPr lang="en-US" dirty="0"/>
              <a:t>Forum post</a:t>
            </a:r>
          </a:p>
          <a:p>
            <a:r>
              <a:rPr lang="en-US" dirty="0"/>
              <a:t>Blog post</a:t>
            </a:r>
          </a:p>
          <a:p>
            <a:r>
              <a:rPr lang="en-US" dirty="0"/>
              <a:t>Newspaper article</a:t>
            </a:r>
          </a:p>
          <a:p>
            <a:r>
              <a:rPr lang="en-US" dirty="0">
                <a:solidFill>
                  <a:srgbClr val="FF0000"/>
                </a:solidFill>
              </a:rPr>
              <a:t>&lt;article&gt;</a:t>
            </a:r>
            <a:br>
              <a:rPr lang="en-US" dirty="0">
                <a:solidFill>
                  <a:srgbClr val="FF0000"/>
                </a:solidFill>
              </a:rPr>
            </a:br>
            <a:r>
              <a:rPr lang="en-US" dirty="0">
                <a:solidFill>
                  <a:srgbClr val="FF0000"/>
                </a:solidFill>
              </a:rPr>
              <a:t>  &lt;h1&gt;What Does WWF Do?&lt;/h1&gt;</a:t>
            </a:r>
            <a:br>
              <a:rPr lang="en-US" dirty="0">
                <a:solidFill>
                  <a:srgbClr val="FF0000"/>
                </a:solidFill>
              </a:rPr>
            </a:br>
            <a:r>
              <a:rPr lang="en-US" dirty="0">
                <a:solidFill>
                  <a:srgbClr val="FF0000"/>
                </a:solidFill>
              </a:rPr>
              <a:t>  &lt;p&gt;WWF's mission is to stop the degradation of our planet's natural environment,</a:t>
            </a:r>
            <a:br>
              <a:rPr lang="en-US" dirty="0">
                <a:solidFill>
                  <a:srgbClr val="FF0000"/>
                </a:solidFill>
              </a:rPr>
            </a:br>
            <a:r>
              <a:rPr lang="en-US" dirty="0">
                <a:solidFill>
                  <a:srgbClr val="FF0000"/>
                </a:solidFill>
              </a:rPr>
              <a:t>  and build a future in which humans live in harmony with nature.&lt;/p&gt;</a:t>
            </a:r>
            <a:br>
              <a:rPr lang="en-US" dirty="0">
                <a:solidFill>
                  <a:srgbClr val="FF0000"/>
                </a:solidFill>
              </a:rPr>
            </a:br>
            <a:r>
              <a:rPr lang="en-US" dirty="0">
                <a:solidFill>
                  <a:srgbClr val="FF0000"/>
                </a:solidFill>
              </a:rPr>
              <a:t>&lt;/article&gt; </a:t>
            </a:r>
          </a:p>
          <a:p>
            <a:endParaRPr lang="en-US" dirty="0"/>
          </a:p>
        </p:txBody>
      </p:sp>
    </p:spTree>
    <p:extLst>
      <p:ext uri="{BB962C8B-B14F-4D97-AF65-F5344CB8AC3E}">
        <p14:creationId xmlns:p14="http://schemas.microsoft.com/office/powerpoint/2010/main" val="15445482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HTML5 &lt;header&gt; Element</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The &lt;header&gt; element specifies a header for a document or section.</a:t>
            </a:r>
          </a:p>
          <a:p>
            <a:r>
              <a:rPr lang="en-US" dirty="0"/>
              <a:t>The &lt;header&gt; element should be used as a container for introductory content.</a:t>
            </a:r>
          </a:p>
          <a:p>
            <a:r>
              <a:rPr lang="en-US" dirty="0"/>
              <a:t>You can have several &lt;header&gt; elements in one document.</a:t>
            </a:r>
          </a:p>
          <a:p>
            <a:r>
              <a:rPr lang="en-US" dirty="0"/>
              <a:t>The following example defines a header for an article:</a:t>
            </a:r>
          </a:p>
          <a:p>
            <a:r>
              <a:rPr lang="en-US" dirty="0">
                <a:solidFill>
                  <a:srgbClr val="FF0000"/>
                </a:solidFill>
              </a:rPr>
              <a:t>&lt;article&gt;</a:t>
            </a:r>
            <a:br>
              <a:rPr lang="en-US" dirty="0">
                <a:solidFill>
                  <a:srgbClr val="FF0000"/>
                </a:solidFill>
              </a:rPr>
            </a:br>
            <a:r>
              <a:rPr lang="en-US" dirty="0">
                <a:solidFill>
                  <a:srgbClr val="FF0000"/>
                </a:solidFill>
              </a:rPr>
              <a:t>  &lt;header&gt;</a:t>
            </a:r>
            <a:br>
              <a:rPr lang="en-US" dirty="0">
                <a:solidFill>
                  <a:srgbClr val="FF0000"/>
                </a:solidFill>
              </a:rPr>
            </a:br>
            <a:r>
              <a:rPr lang="en-US" dirty="0">
                <a:solidFill>
                  <a:srgbClr val="FF0000"/>
                </a:solidFill>
              </a:rPr>
              <a:t>    &lt;h1&gt;What Does WWF Do?&lt;/h1&gt;</a:t>
            </a:r>
            <a:br>
              <a:rPr lang="en-US" dirty="0">
                <a:solidFill>
                  <a:srgbClr val="FF0000"/>
                </a:solidFill>
              </a:rPr>
            </a:br>
            <a:r>
              <a:rPr lang="en-US" dirty="0">
                <a:solidFill>
                  <a:srgbClr val="FF0000"/>
                </a:solidFill>
              </a:rPr>
              <a:t>    &lt;p&gt;WWF's mission:&lt;/p&gt;</a:t>
            </a:r>
            <a:br>
              <a:rPr lang="en-US" dirty="0">
                <a:solidFill>
                  <a:srgbClr val="FF0000"/>
                </a:solidFill>
              </a:rPr>
            </a:br>
            <a:r>
              <a:rPr lang="en-US" dirty="0">
                <a:solidFill>
                  <a:srgbClr val="FF0000"/>
                </a:solidFill>
              </a:rPr>
              <a:t>  &lt;/header&gt;</a:t>
            </a:r>
            <a:br>
              <a:rPr lang="en-US" dirty="0">
                <a:solidFill>
                  <a:srgbClr val="FF0000"/>
                </a:solidFill>
              </a:rPr>
            </a:br>
            <a:r>
              <a:rPr lang="en-US" dirty="0">
                <a:solidFill>
                  <a:srgbClr val="FF0000"/>
                </a:solidFill>
              </a:rPr>
              <a:t>  &lt;p&gt;WWF's mission is to stop the degradation of our planet's natural environment,</a:t>
            </a:r>
            <a:br>
              <a:rPr lang="en-US" dirty="0">
                <a:solidFill>
                  <a:srgbClr val="FF0000"/>
                </a:solidFill>
              </a:rPr>
            </a:br>
            <a:r>
              <a:rPr lang="en-US" dirty="0">
                <a:solidFill>
                  <a:srgbClr val="FF0000"/>
                </a:solidFill>
              </a:rPr>
              <a:t>  and build a future in which humans live in harmony with nature.&lt;/p&gt;</a:t>
            </a:r>
            <a:br>
              <a:rPr lang="en-US" dirty="0">
                <a:solidFill>
                  <a:srgbClr val="FF0000"/>
                </a:solidFill>
              </a:rPr>
            </a:br>
            <a:r>
              <a:rPr lang="en-US" dirty="0">
                <a:solidFill>
                  <a:srgbClr val="FF0000"/>
                </a:solidFill>
              </a:rPr>
              <a:t>&lt;/article&gt; </a:t>
            </a:r>
          </a:p>
          <a:p>
            <a:endParaRPr lang="en-US" dirty="0"/>
          </a:p>
        </p:txBody>
      </p:sp>
    </p:spTree>
    <p:extLst>
      <p:ext uri="{BB962C8B-B14F-4D97-AF65-F5344CB8AC3E}">
        <p14:creationId xmlns:p14="http://schemas.microsoft.com/office/powerpoint/2010/main" val="350999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HTML Page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163410"/>
            <a:ext cx="8596312" cy="3875793"/>
          </a:xfrm>
        </p:spPr>
      </p:pic>
    </p:spTree>
    <p:extLst>
      <p:ext uri="{BB962C8B-B14F-4D97-AF65-F5344CB8AC3E}">
        <p14:creationId xmlns:p14="http://schemas.microsoft.com/office/powerpoint/2010/main" val="26071508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312490896"/>
              </p:ext>
            </p:extLst>
          </p:nvPr>
        </p:nvGraphicFramePr>
        <p:xfrm>
          <a:off x="2161535" y="117033"/>
          <a:ext cx="5628968" cy="6740966"/>
        </p:xfrm>
        <a:graphic>
          <a:graphicData uri="http://schemas.openxmlformats.org/drawingml/2006/table">
            <a:tbl>
              <a:tblPr/>
              <a:tblGrid>
                <a:gridCol w="2814484"/>
                <a:gridCol w="2814484"/>
              </a:tblGrid>
              <a:tr h="263866">
                <a:tc>
                  <a:txBody>
                    <a:bodyPr/>
                    <a:lstStyle/>
                    <a:p>
                      <a:r>
                        <a:rPr lang="en-US" sz="1200" baseline="0" dirty="0">
                          <a:effectLst/>
                        </a:rPr>
                        <a:t>Tag</a:t>
                      </a:r>
                    </a:p>
                  </a:txBody>
                  <a:tcPr marL="59876" marR="59876" marT="29938" marB="29938" anchor="ctr">
                    <a:lnL>
                      <a:noFill/>
                    </a:lnL>
                    <a:lnR>
                      <a:noFill/>
                    </a:lnR>
                    <a:lnT>
                      <a:noFill/>
                    </a:lnT>
                    <a:lnB>
                      <a:noFill/>
                    </a:lnB>
                  </a:tcPr>
                </a:tc>
                <a:tc>
                  <a:txBody>
                    <a:bodyPr/>
                    <a:lstStyle/>
                    <a:p>
                      <a:r>
                        <a:rPr lang="en-US" sz="1200" baseline="0"/>
                        <a:t>Description</a:t>
                      </a:r>
                    </a:p>
                  </a:txBody>
                  <a:tcPr marL="59876" marR="59876" marT="29938" marB="29938" anchor="ctr">
                    <a:lnL>
                      <a:noFill/>
                    </a:lnL>
                    <a:lnR>
                      <a:noFill/>
                    </a:lnR>
                    <a:lnT>
                      <a:noFill/>
                    </a:lnT>
                    <a:lnB>
                      <a:noFill/>
                    </a:lnB>
                  </a:tcPr>
                </a:tc>
              </a:tr>
              <a:tr h="263866">
                <a:tc>
                  <a:txBody>
                    <a:bodyPr/>
                    <a:lstStyle/>
                    <a:p>
                      <a:r>
                        <a:rPr lang="en-US" sz="1200" baseline="0"/>
                        <a:t>&lt;article&gt;</a:t>
                      </a:r>
                    </a:p>
                  </a:txBody>
                  <a:tcPr marL="59876" marR="59876" marT="29938" marB="29938" anchor="ctr">
                    <a:lnL>
                      <a:noFill/>
                    </a:lnL>
                    <a:lnR>
                      <a:noFill/>
                    </a:lnR>
                    <a:lnT>
                      <a:noFill/>
                    </a:lnT>
                    <a:lnB>
                      <a:noFill/>
                    </a:lnB>
                  </a:tcPr>
                </a:tc>
                <a:tc>
                  <a:txBody>
                    <a:bodyPr/>
                    <a:lstStyle/>
                    <a:p>
                      <a:r>
                        <a:rPr lang="en-US" sz="1200" baseline="0"/>
                        <a:t>Defines an article in the document</a:t>
                      </a:r>
                    </a:p>
                  </a:txBody>
                  <a:tcPr marL="59876" marR="59876" marT="29938" marB="29938" anchor="ctr">
                    <a:lnL>
                      <a:noFill/>
                    </a:lnL>
                    <a:lnR>
                      <a:noFill/>
                    </a:lnR>
                    <a:lnT>
                      <a:noFill/>
                    </a:lnT>
                    <a:lnB>
                      <a:noFill/>
                    </a:lnB>
                  </a:tcPr>
                </a:tc>
              </a:tr>
              <a:tr h="462650">
                <a:tc>
                  <a:txBody>
                    <a:bodyPr/>
                    <a:lstStyle/>
                    <a:p>
                      <a:r>
                        <a:rPr lang="en-US" sz="1200" baseline="0"/>
                        <a:t>&lt;aside&gt;</a:t>
                      </a:r>
                    </a:p>
                  </a:txBody>
                  <a:tcPr marL="59876" marR="59876" marT="29938" marB="29938" anchor="ctr">
                    <a:lnL>
                      <a:noFill/>
                    </a:lnL>
                    <a:lnR>
                      <a:noFill/>
                    </a:lnR>
                    <a:lnT>
                      <a:noFill/>
                    </a:lnT>
                    <a:lnB>
                      <a:noFill/>
                    </a:lnB>
                  </a:tcPr>
                </a:tc>
                <a:tc>
                  <a:txBody>
                    <a:bodyPr/>
                    <a:lstStyle/>
                    <a:p>
                      <a:r>
                        <a:rPr lang="en-US" sz="1200" baseline="0"/>
                        <a:t>Defines content aside from the page content</a:t>
                      </a:r>
                    </a:p>
                  </a:txBody>
                  <a:tcPr marL="59876" marR="59876" marT="29938" marB="29938" anchor="ctr">
                    <a:lnL>
                      <a:noFill/>
                    </a:lnL>
                    <a:lnR>
                      <a:noFill/>
                    </a:lnR>
                    <a:lnT>
                      <a:noFill/>
                    </a:lnT>
                    <a:lnB>
                      <a:noFill/>
                    </a:lnB>
                  </a:tcPr>
                </a:tc>
              </a:tr>
              <a:tr h="661434">
                <a:tc>
                  <a:txBody>
                    <a:bodyPr/>
                    <a:lstStyle/>
                    <a:p>
                      <a:r>
                        <a:rPr lang="en-US" sz="1200" baseline="0"/>
                        <a:t>&lt;bdi&gt;</a:t>
                      </a:r>
                    </a:p>
                  </a:txBody>
                  <a:tcPr marL="59876" marR="59876" marT="29938" marB="29938" anchor="ctr">
                    <a:lnL>
                      <a:noFill/>
                    </a:lnL>
                    <a:lnR>
                      <a:noFill/>
                    </a:lnR>
                    <a:lnT>
                      <a:noFill/>
                    </a:lnT>
                    <a:lnB>
                      <a:noFill/>
                    </a:lnB>
                  </a:tcPr>
                </a:tc>
                <a:tc>
                  <a:txBody>
                    <a:bodyPr/>
                    <a:lstStyle/>
                    <a:p>
                      <a:r>
                        <a:rPr lang="en-US" sz="1200" baseline="0"/>
                        <a:t>Defines a part of text that might be formatted in a different direction from other text</a:t>
                      </a:r>
                    </a:p>
                  </a:txBody>
                  <a:tcPr marL="59876" marR="59876" marT="29938" marB="29938" anchor="ctr">
                    <a:lnL>
                      <a:noFill/>
                    </a:lnL>
                    <a:lnR>
                      <a:noFill/>
                    </a:lnR>
                    <a:lnT>
                      <a:noFill/>
                    </a:lnT>
                    <a:lnB>
                      <a:noFill/>
                    </a:lnB>
                  </a:tcPr>
                </a:tc>
              </a:tr>
              <a:tr h="462650">
                <a:tc>
                  <a:txBody>
                    <a:bodyPr/>
                    <a:lstStyle/>
                    <a:p>
                      <a:r>
                        <a:rPr lang="en-US" sz="1200" baseline="0"/>
                        <a:t>&lt;details&gt;</a:t>
                      </a:r>
                    </a:p>
                  </a:txBody>
                  <a:tcPr marL="59876" marR="59876" marT="29938" marB="29938" anchor="ctr">
                    <a:lnL>
                      <a:noFill/>
                    </a:lnL>
                    <a:lnR>
                      <a:noFill/>
                    </a:lnR>
                    <a:lnT>
                      <a:noFill/>
                    </a:lnT>
                    <a:lnB>
                      <a:noFill/>
                    </a:lnB>
                  </a:tcPr>
                </a:tc>
                <a:tc>
                  <a:txBody>
                    <a:bodyPr/>
                    <a:lstStyle/>
                    <a:p>
                      <a:r>
                        <a:rPr lang="en-US" sz="1200" baseline="0"/>
                        <a:t>Defines additional details that the user can view or hide</a:t>
                      </a:r>
                    </a:p>
                  </a:txBody>
                  <a:tcPr marL="59876" marR="59876" marT="29938" marB="29938" anchor="ctr">
                    <a:lnL>
                      <a:noFill/>
                    </a:lnL>
                    <a:lnR>
                      <a:noFill/>
                    </a:lnR>
                    <a:lnT>
                      <a:noFill/>
                    </a:lnT>
                    <a:lnB>
                      <a:noFill/>
                    </a:lnB>
                  </a:tcPr>
                </a:tc>
              </a:tr>
              <a:tr h="263866">
                <a:tc>
                  <a:txBody>
                    <a:bodyPr/>
                    <a:lstStyle/>
                    <a:p>
                      <a:r>
                        <a:rPr lang="en-US" sz="1200" baseline="0"/>
                        <a:t>&lt;dialog&gt;</a:t>
                      </a:r>
                    </a:p>
                  </a:txBody>
                  <a:tcPr marL="59876" marR="59876" marT="29938" marB="29938" anchor="ctr">
                    <a:lnL>
                      <a:noFill/>
                    </a:lnL>
                    <a:lnR>
                      <a:noFill/>
                    </a:lnR>
                    <a:lnT>
                      <a:noFill/>
                    </a:lnT>
                    <a:lnB>
                      <a:noFill/>
                    </a:lnB>
                  </a:tcPr>
                </a:tc>
                <a:tc>
                  <a:txBody>
                    <a:bodyPr/>
                    <a:lstStyle/>
                    <a:p>
                      <a:r>
                        <a:rPr lang="en-US" sz="1200" baseline="0"/>
                        <a:t>Defines a dialog box or window</a:t>
                      </a:r>
                    </a:p>
                  </a:txBody>
                  <a:tcPr marL="59876" marR="59876" marT="29938" marB="29938" anchor="ctr">
                    <a:lnL>
                      <a:noFill/>
                    </a:lnL>
                    <a:lnR>
                      <a:noFill/>
                    </a:lnR>
                    <a:lnT>
                      <a:noFill/>
                    </a:lnT>
                    <a:lnB>
                      <a:noFill/>
                    </a:lnB>
                  </a:tcPr>
                </a:tc>
              </a:tr>
              <a:tr h="462650">
                <a:tc>
                  <a:txBody>
                    <a:bodyPr/>
                    <a:lstStyle/>
                    <a:p>
                      <a:r>
                        <a:rPr lang="en-US" sz="1200" baseline="0"/>
                        <a:t>&lt;figcaption&gt;</a:t>
                      </a:r>
                    </a:p>
                  </a:txBody>
                  <a:tcPr marL="59876" marR="59876" marT="29938" marB="29938" anchor="ctr">
                    <a:lnL>
                      <a:noFill/>
                    </a:lnL>
                    <a:lnR>
                      <a:noFill/>
                    </a:lnR>
                    <a:lnT>
                      <a:noFill/>
                    </a:lnT>
                    <a:lnB>
                      <a:noFill/>
                    </a:lnB>
                  </a:tcPr>
                </a:tc>
                <a:tc>
                  <a:txBody>
                    <a:bodyPr/>
                    <a:lstStyle/>
                    <a:p>
                      <a:r>
                        <a:rPr lang="en-US" sz="1200" baseline="0"/>
                        <a:t>Defines a caption for a &lt;figure&gt; element</a:t>
                      </a:r>
                    </a:p>
                  </a:txBody>
                  <a:tcPr marL="59876" marR="59876" marT="29938" marB="29938" anchor="ctr">
                    <a:lnL>
                      <a:noFill/>
                    </a:lnL>
                    <a:lnR>
                      <a:noFill/>
                    </a:lnR>
                    <a:lnT>
                      <a:noFill/>
                    </a:lnT>
                    <a:lnB>
                      <a:noFill/>
                    </a:lnB>
                  </a:tcPr>
                </a:tc>
              </a:tr>
              <a:tr h="661434">
                <a:tc>
                  <a:txBody>
                    <a:bodyPr/>
                    <a:lstStyle/>
                    <a:p>
                      <a:r>
                        <a:rPr lang="en-US" sz="1200" baseline="0"/>
                        <a:t>&lt;figure&gt;</a:t>
                      </a:r>
                    </a:p>
                  </a:txBody>
                  <a:tcPr marL="59876" marR="59876" marT="29938" marB="29938" anchor="ctr">
                    <a:lnL>
                      <a:noFill/>
                    </a:lnL>
                    <a:lnR>
                      <a:noFill/>
                    </a:lnR>
                    <a:lnT>
                      <a:noFill/>
                    </a:lnT>
                    <a:lnB>
                      <a:noFill/>
                    </a:lnB>
                  </a:tcPr>
                </a:tc>
                <a:tc>
                  <a:txBody>
                    <a:bodyPr/>
                    <a:lstStyle/>
                    <a:p>
                      <a:r>
                        <a:rPr lang="en-US" sz="1200" baseline="0"/>
                        <a:t>Defines self-contained content, like illustrations, diagrams, photos, code listings, etc.</a:t>
                      </a:r>
                    </a:p>
                  </a:txBody>
                  <a:tcPr marL="59876" marR="59876" marT="29938" marB="29938" anchor="ctr">
                    <a:lnL>
                      <a:noFill/>
                    </a:lnL>
                    <a:lnR>
                      <a:noFill/>
                    </a:lnR>
                    <a:lnT>
                      <a:noFill/>
                    </a:lnT>
                    <a:lnB>
                      <a:noFill/>
                    </a:lnB>
                  </a:tcPr>
                </a:tc>
              </a:tr>
              <a:tr h="462650">
                <a:tc>
                  <a:txBody>
                    <a:bodyPr/>
                    <a:lstStyle/>
                    <a:p>
                      <a:r>
                        <a:rPr lang="en-US" sz="1200" baseline="0"/>
                        <a:t>&lt;footer&gt;</a:t>
                      </a:r>
                    </a:p>
                  </a:txBody>
                  <a:tcPr marL="59876" marR="59876" marT="29938" marB="29938" anchor="ctr">
                    <a:lnL>
                      <a:noFill/>
                    </a:lnL>
                    <a:lnR>
                      <a:noFill/>
                    </a:lnR>
                    <a:lnT>
                      <a:noFill/>
                    </a:lnT>
                    <a:lnB>
                      <a:noFill/>
                    </a:lnB>
                  </a:tcPr>
                </a:tc>
                <a:tc>
                  <a:txBody>
                    <a:bodyPr/>
                    <a:lstStyle/>
                    <a:p>
                      <a:r>
                        <a:rPr lang="en-US" sz="1200" baseline="0"/>
                        <a:t>Defines a footer for the document or a section</a:t>
                      </a:r>
                    </a:p>
                  </a:txBody>
                  <a:tcPr marL="59876" marR="59876" marT="29938" marB="29938" anchor="ctr">
                    <a:lnL>
                      <a:noFill/>
                    </a:lnL>
                    <a:lnR>
                      <a:noFill/>
                    </a:lnR>
                    <a:lnT>
                      <a:noFill/>
                    </a:lnT>
                    <a:lnB>
                      <a:noFill/>
                    </a:lnB>
                  </a:tcPr>
                </a:tc>
              </a:tr>
              <a:tr h="462650">
                <a:tc>
                  <a:txBody>
                    <a:bodyPr/>
                    <a:lstStyle/>
                    <a:p>
                      <a:r>
                        <a:rPr lang="en-US" sz="1200" baseline="0"/>
                        <a:t>&lt;header&gt;</a:t>
                      </a:r>
                    </a:p>
                  </a:txBody>
                  <a:tcPr marL="59876" marR="59876" marT="29938" marB="29938" anchor="ctr">
                    <a:lnL>
                      <a:noFill/>
                    </a:lnL>
                    <a:lnR>
                      <a:noFill/>
                    </a:lnR>
                    <a:lnT>
                      <a:noFill/>
                    </a:lnT>
                    <a:lnB>
                      <a:noFill/>
                    </a:lnB>
                  </a:tcPr>
                </a:tc>
                <a:tc>
                  <a:txBody>
                    <a:bodyPr/>
                    <a:lstStyle/>
                    <a:p>
                      <a:r>
                        <a:rPr lang="en-US" sz="1200" baseline="0"/>
                        <a:t>Defines a header for the document or a section</a:t>
                      </a:r>
                    </a:p>
                  </a:txBody>
                  <a:tcPr marL="59876" marR="59876" marT="29938" marB="29938" anchor="ctr">
                    <a:lnL>
                      <a:noFill/>
                    </a:lnL>
                    <a:lnR>
                      <a:noFill/>
                    </a:lnR>
                    <a:lnT>
                      <a:noFill/>
                    </a:lnT>
                    <a:lnB>
                      <a:noFill/>
                    </a:lnB>
                  </a:tcPr>
                </a:tc>
              </a:tr>
              <a:tr h="462650">
                <a:tc>
                  <a:txBody>
                    <a:bodyPr/>
                    <a:lstStyle/>
                    <a:p>
                      <a:r>
                        <a:rPr lang="en-US" sz="1200" baseline="0"/>
                        <a:t>&lt;main&gt;</a:t>
                      </a:r>
                    </a:p>
                  </a:txBody>
                  <a:tcPr marL="59876" marR="59876" marT="29938" marB="29938" anchor="ctr">
                    <a:lnL>
                      <a:noFill/>
                    </a:lnL>
                    <a:lnR>
                      <a:noFill/>
                    </a:lnR>
                    <a:lnT>
                      <a:noFill/>
                    </a:lnT>
                    <a:lnB>
                      <a:noFill/>
                    </a:lnB>
                  </a:tcPr>
                </a:tc>
                <a:tc>
                  <a:txBody>
                    <a:bodyPr/>
                    <a:lstStyle/>
                    <a:p>
                      <a:r>
                        <a:rPr lang="en-US" sz="1200" baseline="0"/>
                        <a:t>Defines the main content of a document</a:t>
                      </a:r>
                    </a:p>
                  </a:txBody>
                  <a:tcPr marL="59876" marR="59876" marT="29938" marB="29938" anchor="ctr">
                    <a:lnL>
                      <a:noFill/>
                    </a:lnL>
                    <a:lnR>
                      <a:noFill/>
                    </a:lnR>
                    <a:lnT>
                      <a:noFill/>
                    </a:lnT>
                    <a:lnB>
                      <a:noFill/>
                    </a:lnB>
                  </a:tcPr>
                </a:tc>
              </a:tr>
              <a:tr h="263866">
                <a:tc>
                  <a:txBody>
                    <a:bodyPr/>
                    <a:lstStyle/>
                    <a:p>
                      <a:r>
                        <a:rPr lang="en-US" sz="1200" baseline="0"/>
                        <a:t>&lt;mark&gt;</a:t>
                      </a:r>
                    </a:p>
                  </a:txBody>
                  <a:tcPr marL="59876" marR="59876" marT="29938" marB="29938" anchor="ctr">
                    <a:lnL>
                      <a:noFill/>
                    </a:lnL>
                    <a:lnR>
                      <a:noFill/>
                    </a:lnR>
                    <a:lnT>
                      <a:noFill/>
                    </a:lnT>
                    <a:lnB>
                      <a:noFill/>
                    </a:lnB>
                  </a:tcPr>
                </a:tc>
                <a:tc>
                  <a:txBody>
                    <a:bodyPr/>
                    <a:lstStyle/>
                    <a:p>
                      <a:r>
                        <a:rPr lang="en-US" sz="1200" baseline="0"/>
                        <a:t>Defines marked or highlighted text</a:t>
                      </a:r>
                    </a:p>
                  </a:txBody>
                  <a:tcPr marL="59876" marR="59876" marT="29938" marB="29938" anchor="ctr">
                    <a:lnL>
                      <a:noFill/>
                    </a:lnL>
                    <a:lnR>
                      <a:noFill/>
                    </a:lnR>
                    <a:lnT>
                      <a:noFill/>
                    </a:lnT>
                    <a:lnB>
                      <a:noFill/>
                    </a:lnB>
                  </a:tcPr>
                </a:tc>
              </a:tr>
              <a:tr h="661434">
                <a:tc>
                  <a:txBody>
                    <a:bodyPr/>
                    <a:lstStyle/>
                    <a:p>
                      <a:r>
                        <a:rPr lang="en-US" sz="1200" baseline="0"/>
                        <a:t>&lt;menuitem&gt; </a:t>
                      </a:r>
                    </a:p>
                  </a:txBody>
                  <a:tcPr marL="59876" marR="59876" marT="29938" marB="29938" anchor="ctr">
                    <a:lnL>
                      <a:noFill/>
                    </a:lnL>
                    <a:lnR>
                      <a:noFill/>
                    </a:lnR>
                    <a:lnT>
                      <a:noFill/>
                    </a:lnT>
                    <a:lnB>
                      <a:noFill/>
                    </a:lnB>
                  </a:tcPr>
                </a:tc>
                <a:tc>
                  <a:txBody>
                    <a:bodyPr/>
                    <a:lstStyle/>
                    <a:p>
                      <a:r>
                        <a:rPr lang="en-US" sz="1200" baseline="0" dirty="0"/>
                        <a:t>Defines a command/menu item that the user can invoke from a popup menu</a:t>
                      </a:r>
                    </a:p>
                  </a:txBody>
                  <a:tcPr marL="59876" marR="59876" marT="29938" marB="29938" anchor="ctr">
                    <a:lnL>
                      <a:noFill/>
                    </a:lnL>
                    <a:lnR>
                      <a:noFill/>
                    </a:lnR>
                    <a:lnT>
                      <a:noFill/>
                    </a:lnT>
                    <a:lnB>
                      <a:noFill/>
                    </a:lnB>
                  </a:tcPr>
                </a:tc>
              </a:tr>
              <a:tr h="462650">
                <a:tc>
                  <a:txBody>
                    <a:bodyPr/>
                    <a:lstStyle/>
                    <a:p>
                      <a:r>
                        <a:rPr lang="en-US" sz="1200" baseline="0"/>
                        <a:t>&lt;meter&gt;</a:t>
                      </a:r>
                    </a:p>
                  </a:txBody>
                  <a:tcPr marL="59876" marR="59876" marT="29938" marB="29938" anchor="ctr">
                    <a:lnL>
                      <a:noFill/>
                    </a:lnL>
                    <a:lnR>
                      <a:noFill/>
                    </a:lnR>
                    <a:lnT>
                      <a:noFill/>
                    </a:lnT>
                    <a:lnB>
                      <a:noFill/>
                    </a:lnB>
                  </a:tcPr>
                </a:tc>
                <a:tc>
                  <a:txBody>
                    <a:bodyPr/>
                    <a:lstStyle/>
                    <a:p>
                      <a:r>
                        <a:rPr lang="en-US" sz="1200" baseline="0"/>
                        <a:t>Defines a scalar measurement within a known range (a gauge)</a:t>
                      </a:r>
                    </a:p>
                  </a:txBody>
                  <a:tcPr marL="59876" marR="59876" marT="29938" marB="29938" anchor="ctr">
                    <a:lnL>
                      <a:noFill/>
                    </a:lnL>
                    <a:lnR>
                      <a:noFill/>
                    </a:lnR>
                    <a:lnT>
                      <a:noFill/>
                    </a:lnT>
                    <a:lnB>
                      <a:noFill/>
                    </a:lnB>
                  </a:tcPr>
                </a:tc>
              </a:tr>
              <a:tr h="462650">
                <a:tc>
                  <a:txBody>
                    <a:bodyPr/>
                    <a:lstStyle/>
                    <a:p>
                      <a:r>
                        <a:rPr lang="en-US" sz="1200" baseline="0"/>
                        <a:t>&lt;nav&gt;</a:t>
                      </a:r>
                    </a:p>
                  </a:txBody>
                  <a:tcPr marL="59876" marR="59876" marT="29938" marB="29938" anchor="ctr">
                    <a:lnL>
                      <a:noFill/>
                    </a:lnL>
                    <a:lnR>
                      <a:noFill/>
                    </a:lnR>
                    <a:lnT>
                      <a:noFill/>
                    </a:lnT>
                    <a:lnB>
                      <a:noFill/>
                    </a:lnB>
                  </a:tcPr>
                </a:tc>
                <a:tc>
                  <a:txBody>
                    <a:bodyPr/>
                    <a:lstStyle/>
                    <a:p>
                      <a:r>
                        <a:rPr lang="en-US" sz="1200" baseline="0" dirty="0"/>
                        <a:t>Defines navigation links in the document</a:t>
                      </a:r>
                    </a:p>
                  </a:txBody>
                  <a:tcPr marL="59876" marR="59876" marT="29938" marB="29938" anchor="ctr">
                    <a:lnL>
                      <a:noFill/>
                    </a:lnL>
                    <a:lnR>
                      <a:noFill/>
                    </a:lnR>
                    <a:lnT>
                      <a:noFill/>
                    </a:lnT>
                    <a:lnB>
                      <a:noFill/>
                    </a:lnB>
                  </a:tcPr>
                </a:tc>
              </a:tr>
            </a:tbl>
          </a:graphicData>
        </a:graphic>
      </p:graphicFrame>
    </p:spTree>
    <p:extLst>
      <p:ext uri="{BB962C8B-B14F-4D97-AF65-F5344CB8AC3E}">
        <p14:creationId xmlns:p14="http://schemas.microsoft.com/office/powerpoint/2010/main" val="14317068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35000"/>
          </a:xfrm>
        </p:spPr>
        <p:txBody>
          <a:bodyPr>
            <a:normAutofit fontScale="90000"/>
          </a:bodyPr>
          <a:lstStyle/>
          <a:p>
            <a:pPr algn="ctr"/>
            <a:r>
              <a:rPr lang="en-US" b="1" dirty="0"/>
              <a:t>HTML Multimedia</a:t>
            </a:r>
            <a:br>
              <a:rPr lang="en-US" b="1" dirty="0"/>
            </a:br>
            <a:endParaRPr lang="en-US" dirty="0"/>
          </a:p>
        </p:txBody>
      </p:sp>
      <p:sp>
        <p:nvSpPr>
          <p:cNvPr id="3" name="Content Placeholder 2"/>
          <p:cNvSpPr>
            <a:spLocks noGrp="1"/>
          </p:cNvSpPr>
          <p:nvPr>
            <p:ph idx="1"/>
          </p:nvPr>
        </p:nvSpPr>
        <p:spPr>
          <a:xfrm>
            <a:off x="677334" y="838201"/>
            <a:ext cx="8596668" cy="5203162"/>
          </a:xfrm>
        </p:spPr>
        <p:txBody>
          <a:bodyPr>
            <a:normAutofit lnSpcReduction="10000"/>
          </a:bodyPr>
          <a:lstStyle/>
          <a:p>
            <a:r>
              <a:rPr lang="en-US" b="1" dirty="0"/>
              <a:t>The HTML &lt;video&gt; Element</a:t>
            </a:r>
          </a:p>
          <a:p>
            <a:r>
              <a:rPr lang="en-US" dirty="0">
                <a:solidFill>
                  <a:srgbClr val="FF0000"/>
                </a:solidFill>
              </a:rPr>
              <a:t>&lt;video width="320" height="240" controls&gt;</a:t>
            </a:r>
            <a:br>
              <a:rPr lang="en-US" dirty="0">
                <a:solidFill>
                  <a:srgbClr val="FF0000"/>
                </a:solidFill>
              </a:rPr>
            </a:br>
            <a:r>
              <a:rPr lang="en-US" dirty="0">
                <a:solidFill>
                  <a:srgbClr val="FF0000"/>
                </a:solidFill>
              </a:rPr>
              <a:t>  &lt;source </a:t>
            </a:r>
            <a:r>
              <a:rPr lang="en-US" dirty="0" err="1">
                <a:solidFill>
                  <a:srgbClr val="FF0000"/>
                </a:solidFill>
              </a:rPr>
              <a:t>src</a:t>
            </a:r>
            <a:r>
              <a:rPr lang="en-US" dirty="0">
                <a:solidFill>
                  <a:srgbClr val="FF0000"/>
                </a:solidFill>
              </a:rPr>
              <a:t>="movie.mp4" type="video/mp4"&gt;</a:t>
            </a:r>
            <a:br>
              <a:rPr lang="en-US" dirty="0">
                <a:solidFill>
                  <a:srgbClr val="FF0000"/>
                </a:solidFill>
              </a:rPr>
            </a:br>
            <a:r>
              <a:rPr lang="en-US" dirty="0">
                <a:solidFill>
                  <a:srgbClr val="FF0000"/>
                </a:solidFill>
              </a:rPr>
              <a:t>  &lt;source </a:t>
            </a:r>
            <a:r>
              <a:rPr lang="en-US" dirty="0" err="1">
                <a:solidFill>
                  <a:srgbClr val="FF0000"/>
                </a:solidFill>
              </a:rPr>
              <a:t>src</a:t>
            </a:r>
            <a:r>
              <a:rPr lang="en-US" dirty="0">
                <a:solidFill>
                  <a:srgbClr val="FF0000"/>
                </a:solidFill>
              </a:rPr>
              <a:t>="movie.ogg" type="video/</a:t>
            </a:r>
            <a:r>
              <a:rPr lang="en-US" dirty="0" err="1">
                <a:solidFill>
                  <a:srgbClr val="FF0000"/>
                </a:solidFill>
              </a:rPr>
              <a:t>ogg</a:t>
            </a:r>
            <a:r>
              <a:rPr lang="en-US" dirty="0">
                <a:solidFill>
                  <a:srgbClr val="FF0000"/>
                </a:solidFill>
              </a:rPr>
              <a:t>"&gt;</a:t>
            </a:r>
            <a:br>
              <a:rPr lang="en-US" dirty="0">
                <a:solidFill>
                  <a:srgbClr val="FF0000"/>
                </a:solidFill>
              </a:rPr>
            </a:br>
            <a:r>
              <a:rPr lang="en-US" dirty="0" smtClean="0">
                <a:solidFill>
                  <a:srgbClr val="FF0000"/>
                </a:solidFill>
              </a:rPr>
              <a:t>              Your </a:t>
            </a:r>
            <a:r>
              <a:rPr lang="en-US" dirty="0">
                <a:solidFill>
                  <a:srgbClr val="FF0000"/>
                </a:solidFill>
              </a:rPr>
              <a:t>browser does not support the video tag.</a:t>
            </a:r>
            <a:br>
              <a:rPr lang="en-US" dirty="0">
                <a:solidFill>
                  <a:srgbClr val="FF0000"/>
                </a:solidFill>
              </a:rPr>
            </a:br>
            <a:r>
              <a:rPr lang="en-US" dirty="0">
                <a:solidFill>
                  <a:srgbClr val="FF0000"/>
                </a:solidFill>
              </a:rPr>
              <a:t>&lt;/video&gt; </a:t>
            </a:r>
          </a:p>
          <a:p>
            <a:r>
              <a:rPr lang="en-US" b="1" dirty="0"/>
              <a:t>Audio on the Web</a:t>
            </a:r>
          </a:p>
          <a:p>
            <a:r>
              <a:rPr lang="en-US" dirty="0"/>
              <a:t>Before HTML5, there was no standard for playing audio files on a web page.</a:t>
            </a:r>
          </a:p>
          <a:p>
            <a:r>
              <a:rPr lang="en-US" dirty="0"/>
              <a:t>Before HTML5, audio files could only be played with a plug-in (like flash).</a:t>
            </a:r>
          </a:p>
          <a:p>
            <a:r>
              <a:rPr lang="en-US" dirty="0"/>
              <a:t>The HTML5 &lt;audio&gt; element specifies a standard way to embed audio in a web page.</a:t>
            </a:r>
          </a:p>
          <a:p>
            <a:r>
              <a:rPr lang="en-US" dirty="0">
                <a:solidFill>
                  <a:srgbClr val="FF0000"/>
                </a:solidFill>
              </a:rPr>
              <a:t>&lt;audio controls&gt;</a:t>
            </a:r>
            <a:br>
              <a:rPr lang="en-US" dirty="0">
                <a:solidFill>
                  <a:srgbClr val="FF0000"/>
                </a:solidFill>
              </a:rPr>
            </a:br>
            <a:r>
              <a:rPr lang="en-US" dirty="0">
                <a:solidFill>
                  <a:srgbClr val="FF0000"/>
                </a:solidFill>
              </a:rPr>
              <a:t>  &lt;source </a:t>
            </a:r>
            <a:r>
              <a:rPr lang="en-US" dirty="0" err="1">
                <a:solidFill>
                  <a:srgbClr val="FF0000"/>
                </a:solidFill>
              </a:rPr>
              <a:t>src</a:t>
            </a:r>
            <a:r>
              <a:rPr lang="en-US" dirty="0">
                <a:solidFill>
                  <a:srgbClr val="FF0000"/>
                </a:solidFill>
              </a:rPr>
              <a:t>="horse.ogg" type="audio/</a:t>
            </a:r>
            <a:r>
              <a:rPr lang="en-US" dirty="0" err="1">
                <a:solidFill>
                  <a:srgbClr val="FF0000"/>
                </a:solidFill>
              </a:rPr>
              <a:t>ogg</a:t>
            </a:r>
            <a:r>
              <a:rPr lang="en-US" dirty="0">
                <a:solidFill>
                  <a:srgbClr val="FF0000"/>
                </a:solidFill>
              </a:rPr>
              <a:t>"&gt;</a:t>
            </a:r>
            <a:br>
              <a:rPr lang="en-US" dirty="0">
                <a:solidFill>
                  <a:srgbClr val="FF0000"/>
                </a:solidFill>
              </a:rPr>
            </a:br>
            <a:r>
              <a:rPr lang="en-US" dirty="0">
                <a:solidFill>
                  <a:srgbClr val="FF0000"/>
                </a:solidFill>
              </a:rPr>
              <a:t>  &lt;source </a:t>
            </a:r>
            <a:r>
              <a:rPr lang="en-US" dirty="0" err="1">
                <a:solidFill>
                  <a:srgbClr val="FF0000"/>
                </a:solidFill>
              </a:rPr>
              <a:t>src</a:t>
            </a:r>
            <a:r>
              <a:rPr lang="en-US" dirty="0">
                <a:solidFill>
                  <a:srgbClr val="FF0000"/>
                </a:solidFill>
              </a:rPr>
              <a:t>="horse.mp3" type="audio/mpeg"&gt;</a:t>
            </a:r>
            <a:br>
              <a:rPr lang="en-US" dirty="0">
                <a:solidFill>
                  <a:srgbClr val="FF0000"/>
                </a:solidFill>
              </a:rPr>
            </a:br>
            <a:r>
              <a:rPr lang="en-US" dirty="0">
                <a:solidFill>
                  <a:srgbClr val="FF0000"/>
                </a:solidFill>
              </a:rPr>
              <a:t>Your browser does not support the audio element.</a:t>
            </a:r>
            <a:br>
              <a:rPr lang="en-US" dirty="0">
                <a:solidFill>
                  <a:srgbClr val="FF0000"/>
                </a:solidFill>
              </a:rPr>
            </a:br>
            <a:r>
              <a:rPr lang="en-US" dirty="0">
                <a:solidFill>
                  <a:srgbClr val="FF0000"/>
                </a:solidFill>
              </a:rPr>
              <a:t>&lt;/audio&gt; </a:t>
            </a:r>
          </a:p>
          <a:p>
            <a:endParaRPr lang="en-US" dirty="0"/>
          </a:p>
        </p:txBody>
      </p:sp>
    </p:spTree>
    <p:extLst>
      <p:ext uri="{BB962C8B-B14F-4D97-AF65-F5344CB8AC3E}">
        <p14:creationId xmlns:p14="http://schemas.microsoft.com/office/powerpoint/2010/main" val="178755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622300"/>
          </a:xfrm>
        </p:spPr>
        <p:txBody>
          <a:bodyPr>
            <a:normAutofit fontScale="90000"/>
          </a:bodyPr>
          <a:lstStyle/>
          <a:p>
            <a:pPr algn="ctr"/>
            <a:r>
              <a:rPr lang="en-US" b="1" dirty="0"/>
              <a:t>HTML5 Drag and Drop</a:t>
            </a:r>
            <a:br>
              <a:rPr lang="en-US" b="1" dirty="0"/>
            </a:br>
            <a:endParaRPr lang="en-US" dirty="0"/>
          </a:p>
        </p:txBody>
      </p:sp>
      <p:sp>
        <p:nvSpPr>
          <p:cNvPr id="3" name="Content Placeholder 2"/>
          <p:cNvSpPr>
            <a:spLocks noGrp="1"/>
          </p:cNvSpPr>
          <p:nvPr>
            <p:ph idx="1"/>
          </p:nvPr>
        </p:nvSpPr>
        <p:spPr>
          <a:xfrm>
            <a:off x="677334" y="838201"/>
            <a:ext cx="8596668" cy="5203162"/>
          </a:xfrm>
        </p:spPr>
        <p:txBody>
          <a:bodyPr>
            <a:normAutofit fontScale="92500" lnSpcReduction="20000"/>
          </a:bodyPr>
          <a:lstStyle/>
          <a:p>
            <a:r>
              <a:rPr lang="en-US" dirty="0"/>
              <a:t>&lt;script&gt;</a:t>
            </a:r>
            <a:br>
              <a:rPr lang="en-US" dirty="0"/>
            </a:br>
            <a:r>
              <a:rPr lang="en-US" dirty="0"/>
              <a:t>function </a:t>
            </a:r>
            <a:r>
              <a:rPr lang="en-US" dirty="0" err="1"/>
              <a:t>allowDrop</a:t>
            </a:r>
            <a:r>
              <a:rPr lang="en-US" dirty="0"/>
              <a:t>(</a:t>
            </a:r>
            <a:r>
              <a:rPr lang="en-US" dirty="0" err="1"/>
              <a:t>ev</a:t>
            </a:r>
            <a:r>
              <a:rPr lang="en-US" dirty="0"/>
              <a:t>) {</a:t>
            </a:r>
            <a:br>
              <a:rPr lang="en-US" dirty="0"/>
            </a:br>
            <a:r>
              <a:rPr lang="en-US" dirty="0"/>
              <a:t>    </a:t>
            </a:r>
            <a:r>
              <a:rPr lang="en-US" dirty="0" err="1"/>
              <a:t>ev.preventDefault</a:t>
            </a:r>
            <a:r>
              <a:rPr lang="en-US" dirty="0"/>
              <a:t>();</a:t>
            </a:r>
            <a:br>
              <a:rPr lang="en-US" dirty="0"/>
            </a:br>
            <a:r>
              <a:rPr lang="en-US" dirty="0"/>
              <a:t>}</a:t>
            </a:r>
            <a:br>
              <a:rPr lang="en-US" dirty="0"/>
            </a:br>
            <a:r>
              <a:rPr lang="en-US" dirty="0"/>
              <a:t/>
            </a:r>
            <a:br>
              <a:rPr lang="en-US" dirty="0"/>
            </a:br>
            <a:r>
              <a:rPr lang="en-US" dirty="0"/>
              <a:t>function drag(</a:t>
            </a:r>
            <a:r>
              <a:rPr lang="en-US" dirty="0" err="1"/>
              <a:t>ev</a:t>
            </a:r>
            <a:r>
              <a:rPr lang="en-US" dirty="0"/>
              <a:t>) {</a:t>
            </a:r>
            <a:br>
              <a:rPr lang="en-US" dirty="0"/>
            </a:br>
            <a:r>
              <a:rPr lang="en-US" dirty="0"/>
              <a:t>    </a:t>
            </a:r>
            <a:r>
              <a:rPr lang="en-US" dirty="0" err="1"/>
              <a:t>ev.dataTransfer.setData</a:t>
            </a:r>
            <a:r>
              <a:rPr lang="en-US" dirty="0"/>
              <a:t>("text", ev.target.id);</a:t>
            </a:r>
            <a:br>
              <a:rPr lang="en-US" dirty="0"/>
            </a:br>
            <a:r>
              <a:rPr lang="en-US" dirty="0"/>
              <a:t>}</a:t>
            </a:r>
            <a:br>
              <a:rPr lang="en-US" dirty="0"/>
            </a:br>
            <a:r>
              <a:rPr lang="en-US" dirty="0"/>
              <a:t/>
            </a:r>
            <a:br>
              <a:rPr lang="en-US" dirty="0"/>
            </a:br>
            <a:r>
              <a:rPr lang="en-US" dirty="0"/>
              <a:t>function drop(</a:t>
            </a:r>
            <a:r>
              <a:rPr lang="en-US" dirty="0" err="1"/>
              <a:t>ev</a:t>
            </a:r>
            <a:r>
              <a:rPr lang="en-US" dirty="0"/>
              <a:t>) {</a:t>
            </a:r>
            <a:br>
              <a:rPr lang="en-US" dirty="0"/>
            </a:br>
            <a:r>
              <a:rPr lang="en-US" dirty="0"/>
              <a:t>    </a:t>
            </a:r>
            <a:r>
              <a:rPr lang="en-US" dirty="0" err="1"/>
              <a:t>ev.preventDefault</a:t>
            </a:r>
            <a:r>
              <a:rPr lang="en-US" dirty="0"/>
              <a:t>();</a:t>
            </a:r>
            <a:br>
              <a:rPr lang="en-US" dirty="0"/>
            </a:br>
            <a:r>
              <a:rPr lang="en-US" dirty="0"/>
              <a:t>    </a:t>
            </a:r>
            <a:r>
              <a:rPr lang="en-US" dirty="0" err="1"/>
              <a:t>var</a:t>
            </a:r>
            <a:r>
              <a:rPr lang="en-US" dirty="0"/>
              <a:t> data = </a:t>
            </a:r>
            <a:r>
              <a:rPr lang="en-US" dirty="0" err="1"/>
              <a:t>ev.dataTransfer.getData</a:t>
            </a:r>
            <a:r>
              <a:rPr lang="en-US" dirty="0"/>
              <a:t>("text");</a:t>
            </a:r>
            <a:br>
              <a:rPr lang="en-US" dirty="0"/>
            </a:br>
            <a:r>
              <a:rPr lang="en-US" dirty="0"/>
              <a:t>    </a:t>
            </a:r>
            <a:r>
              <a:rPr lang="en-US" dirty="0" err="1"/>
              <a:t>ev.target.appendChild</a:t>
            </a:r>
            <a:r>
              <a:rPr lang="en-US" dirty="0"/>
              <a:t>(</a:t>
            </a:r>
            <a:r>
              <a:rPr lang="en-US" dirty="0" err="1"/>
              <a:t>document.getElementById</a:t>
            </a:r>
            <a:r>
              <a:rPr lang="en-US" dirty="0"/>
              <a:t>(data));</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
            </a:r>
            <a:br>
              <a:rPr lang="en-US" dirty="0"/>
            </a:br>
            <a:r>
              <a:rPr lang="en-US" dirty="0"/>
              <a:t>&lt;div id="div1" </a:t>
            </a:r>
            <a:r>
              <a:rPr lang="en-US" dirty="0" err="1"/>
              <a:t>ondrop</a:t>
            </a:r>
            <a:r>
              <a:rPr lang="en-US" dirty="0"/>
              <a:t>="drop(event)" </a:t>
            </a:r>
            <a:r>
              <a:rPr lang="en-US" dirty="0" err="1"/>
              <a:t>ondragover</a:t>
            </a:r>
            <a:r>
              <a:rPr lang="en-US" dirty="0"/>
              <a:t>="</a:t>
            </a:r>
            <a:r>
              <a:rPr lang="en-US" dirty="0" err="1"/>
              <a:t>allowDrop</a:t>
            </a:r>
            <a:r>
              <a:rPr lang="en-US" dirty="0"/>
              <a:t>(event)"&gt;&lt;/div&gt;</a:t>
            </a:r>
            <a:br>
              <a:rPr lang="en-US" dirty="0"/>
            </a:br>
            <a:r>
              <a:rPr lang="en-US" dirty="0"/>
              <a:t/>
            </a:r>
            <a:br>
              <a:rPr lang="en-US" dirty="0"/>
            </a:br>
            <a:r>
              <a:rPr lang="en-US" dirty="0"/>
              <a:t>&lt;</a:t>
            </a:r>
            <a:r>
              <a:rPr lang="en-US" dirty="0" err="1"/>
              <a:t>img</a:t>
            </a:r>
            <a:r>
              <a:rPr lang="en-US" dirty="0"/>
              <a:t> id="drag1" </a:t>
            </a:r>
            <a:r>
              <a:rPr lang="en-US" dirty="0" err="1"/>
              <a:t>src</a:t>
            </a:r>
            <a:r>
              <a:rPr lang="en-US" dirty="0"/>
              <a:t>="img_logo.gif" </a:t>
            </a:r>
            <a:r>
              <a:rPr lang="en-US" dirty="0" err="1"/>
              <a:t>draggable</a:t>
            </a:r>
            <a:r>
              <a:rPr lang="en-US" dirty="0"/>
              <a:t>="true"</a:t>
            </a:r>
            <a:br>
              <a:rPr lang="en-US" dirty="0"/>
            </a:br>
            <a:r>
              <a:rPr lang="en-US" dirty="0" err="1"/>
              <a:t>ondragstart</a:t>
            </a:r>
            <a:r>
              <a:rPr lang="en-US" dirty="0"/>
              <a:t>="drag(event)" width="336" height="69"&gt;</a:t>
            </a:r>
            <a:br>
              <a:rPr lang="en-US" dirty="0"/>
            </a:br>
            <a:r>
              <a:rPr lang="en-US" dirty="0"/>
              <a:t/>
            </a:r>
            <a:br>
              <a:rPr lang="en-US" dirty="0"/>
            </a:br>
            <a:r>
              <a:rPr lang="en-US" dirty="0"/>
              <a:t>&lt;/body&gt;</a:t>
            </a:r>
          </a:p>
        </p:txBody>
      </p:sp>
    </p:spTree>
    <p:extLst>
      <p:ext uri="{BB962C8B-B14F-4D97-AF65-F5344CB8AC3E}">
        <p14:creationId xmlns:p14="http://schemas.microsoft.com/office/powerpoint/2010/main" val="1425882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0500"/>
            <a:ext cx="8596668" cy="698500"/>
          </a:xfrm>
        </p:spPr>
        <p:txBody>
          <a:bodyPr>
            <a:normAutofit fontScale="90000"/>
          </a:bodyPr>
          <a:lstStyle/>
          <a:p>
            <a:pPr algn="ctr"/>
            <a:r>
              <a:rPr lang="en-US" b="1" dirty="0"/>
              <a:t>HTML5 Local Storage</a:t>
            </a:r>
            <a:br>
              <a:rPr lang="en-US" b="1" dirty="0"/>
            </a:br>
            <a:endParaRPr lang="en-US" dirty="0"/>
          </a:p>
        </p:txBody>
      </p:sp>
      <p:sp>
        <p:nvSpPr>
          <p:cNvPr id="3" name="Content Placeholder 2"/>
          <p:cNvSpPr>
            <a:spLocks noGrp="1"/>
          </p:cNvSpPr>
          <p:nvPr>
            <p:ph idx="1"/>
          </p:nvPr>
        </p:nvSpPr>
        <p:spPr>
          <a:xfrm>
            <a:off x="677334" y="889001"/>
            <a:ext cx="8596668" cy="5152362"/>
          </a:xfrm>
        </p:spPr>
        <p:txBody>
          <a:bodyPr/>
          <a:lstStyle/>
          <a:p>
            <a:r>
              <a:rPr lang="en-US" b="1" dirty="0"/>
              <a:t>What is HTML Local Storage?</a:t>
            </a:r>
          </a:p>
          <a:p>
            <a:r>
              <a:rPr lang="en-US" dirty="0"/>
              <a:t>With local storage, web applications can store data locally within the user's browser.</a:t>
            </a:r>
          </a:p>
          <a:p>
            <a:r>
              <a:rPr lang="en-US" dirty="0"/>
              <a:t>Before HTML5, application data had to be stored in cookies, included in every server request. Local storage is more secure, and large amounts of data can be stored locally, without affecting website performance.</a:t>
            </a:r>
          </a:p>
          <a:p>
            <a:r>
              <a:rPr lang="en-US" dirty="0"/>
              <a:t>Unlike cookies, the storage limit is far larger (at least 5MB) and information is never transferred to the server.</a:t>
            </a:r>
          </a:p>
          <a:p>
            <a:r>
              <a:rPr lang="en-US" dirty="0"/>
              <a:t>Local storage is per origin (per domain and protocol). All pages, from one origin, can store and access the same data.</a:t>
            </a:r>
          </a:p>
          <a:p>
            <a:endParaRPr lang="en-US" dirty="0"/>
          </a:p>
        </p:txBody>
      </p:sp>
    </p:spTree>
    <p:extLst>
      <p:ext uri="{BB962C8B-B14F-4D97-AF65-F5344CB8AC3E}">
        <p14:creationId xmlns:p14="http://schemas.microsoft.com/office/powerpoint/2010/main" val="13903605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1801"/>
            <a:ext cx="8596668" cy="5609562"/>
          </a:xfrm>
        </p:spPr>
        <p:txBody>
          <a:bodyPr/>
          <a:lstStyle/>
          <a:p>
            <a:r>
              <a:rPr lang="en-US" b="1" dirty="0"/>
              <a:t>HTML Local Storage Objects</a:t>
            </a:r>
          </a:p>
          <a:p>
            <a:r>
              <a:rPr lang="en-US" dirty="0"/>
              <a:t>HTML local storage provides two objects for storing data on the client:</a:t>
            </a:r>
          </a:p>
          <a:p>
            <a:r>
              <a:rPr lang="en-US" dirty="0" err="1"/>
              <a:t>window.localStorage</a:t>
            </a:r>
            <a:r>
              <a:rPr lang="en-US" dirty="0"/>
              <a:t> - stores data with no expiration date</a:t>
            </a:r>
          </a:p>
          <a:p>
            <a:r>
              <a:rPr lang="en-US" dirty="0" err="1"/>
              <a:t>window.sessionStorage</a:t>
            </a:r>
            <a:r>
              <a:rPr lang="en-US" dirty="0"/>
              <a:t> - stores data for one session (data is lost when the browser tab is closed)</a:t>
            </a:r>
          </a:p>
          <a:p>
            <a:r>
              <a:rPr lang="en-US" dirty="0"/>
              <a:t>Before using local storage, check browser support for </a:t>
            </a:r>
            <a:r>
              <a:rPr lang="en-US" dirty="0" err="1"/>
              <a:t>localStorage</a:t>
            </a:r>
            <a:r>
              <a:rPr lang="en-US" dirty="0"/>
              <a:t> and </a:t>
            </a:r>
            <a:r>
              <a:rPr lang="en-US" dirty="0" err="1"/>
              <a:t>sessionStorage</a:t>
            </a:r>
            <a:r>
              <a:rPr lang="en-US" dirty="0"/>
              <a:t>:</a:t>
            </a:r>
          </a:p>
          <a:p>
            <a:r>
              <a:rPr lang="en-US" dirty="0"/>
              <a:t>if(</a:t>
            </a:r>
            <a:r>
              <a:rPr lang="en-US" dirty="0" err="1"/>
              <a:t>typeof</a:t>
            </a:r>
            <a:r>
              <a:rPr lang="en-US" dirty="0"/>
              <a:t>(Storage) !== "undefined") {</a:t>
            </a:r>
            <a:br>
              <a:rPr lang="en-US" dirty="0"/>
            </a:br>
            <a:r>
              <a:rPr lang="en-US" dirty="0"/>
              <a:t>    // </a:t>
            </a:r>
            <a:r>
              <a:rPr lang="en-US" i="1" dirty="0"/>
              <a:t>Code for </a:t>
            </a:r>
            <a:r>
              <a:rPr lang="en-US" i="1" dirty="0" err="1"/>
              <a:t>localStorage</a:t>
            </a:r>
            <a:r>
              <a:rPr lang="en-US" i="1" dirty="0"/>
              <a:t>/</a:t>
            </a:r>
            <a:r>
              <a:rPr lang="en-US" i="1" dirty="0" err="1"/>
              <a:t>sessionStorage</a:t>
            </a:r>
            <a:r>
              <a:rPr lang="en-US" i="1" dirty="0"/>
              <a:t>.</a:t>
            </a:r>
            <a:r>
              <a:rPr lang="en-US" dirty="0"/>
              <a:t/>
            </a:r>
            <a:br>
              <a:rPr lang="en-US" dirty="0"/>
            </a:br>
            <a:r>
              <a:rPr lang="en-US" dirty="0"/>
              <a:t>} else {</a:t>
            </a:r>
            <a:br>
              <a:rPr lang="en-US" dirty="0"/>
            </a:br>
            <a:r>
              <a:rPr lang="en-US" dirty="0"/>
              <a:t>    // Sorry! No Web Storage support..</a:t>
            </a:r>
            <a:br>
              <a:rPr lang="en-US" dirty="0"/>
            </a:br>
            <a:r>
              <a:rPr lang="en-US" dirty="0"/>
              <a:t>}</a:t>
            </a:r>
          </a:p>
          <a:p>
            <a:endParaRPr lang="en-US" dirty="0"/>
          </a:p>
        </p:txBody>
      </p:sp>
    </p:spTree>
    <p:extLst>
      <p:ext uri="{BB962C8B-B14F-4D97-AF65-F5344CB8AC3E}">
        <p14:creationId xmlns:p14="http://schemas.microsoft.com/office/powerpoint/2010/main" val="127965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The &lt;!DOCTYPE&gt; Declaration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721351"/>
            <a:ext cx="8596312" cy="27599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94356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 Basics</a:t>
            </a:r>
            <a:endParaRPr lang="en-US" dirty="0"/>
          </a:p>
        </p:txBody>
      </p:sp>
      <p:sp>
        <p:nvSpPr>
          <p:cNvPr id="3" name="Content Placeholder 2"/>
          <p:cNvSpPr>
            <a:spLocks noGrp="1"/>
          </p:cNvSpPr>
          <p:nvPr>
            <p:ph idx="1"/>
          </p:nvPr>
        </p:nvSpPr>
        <p:spPr/>
        <p:txBody>
          <a:bodyPr/>
          <a:lstStyle/>
          <a:p>
            <a:r>
              <a:rPr lang="en-US" b="1" dirty="0" smtClean="0"/>
              <a:t>HTML Headings ..	&lt;h1&gt;,&lt;h2&gt;….&lt;h6&gt;</a:t>
            </a:r>
          </a:p>
          <a:p>
            <a:r>
              <a:rPr lang="en-US" b="1" dirty="0" smtClean="0"/>
              <a:t>HTML Paragraphs: 	&lt;p&gt;&lt;/p&gt;</a:t>
            </a:r>
          </a:p>
          <a:p>
            <a:r>
              <a:rPr lang="en-US" b="1" dirty="0" smtClean="0"/>
              <a:t>HTML Links :		&lt;a </a:t>
            </a:r>
            <a:r>
              <a:rPr lang="en-US" b="1" dirty="0" err="1" smtClean="0"/>
              <a:t>href</a:t>
            </a:r>
            <a:r>
              <a:rPr lang="en-US" b="1" dirty="0" smtClean="0"/>
              <a:t>=</a:t>
            </a:r>
            <a:r>
              <a:rPr lang="en-US" b="1" dirty="0" smtClean="0">
                <a:hlinkClick r:id="rId2"/>
              </a:rPr>
              <a:t>www.google.com</a:t>
            </a:r>
            <a:r>
              <a:rPr lang="en-US" b="1" dirty="0" smtClean="0"/>
              <a:t>&gt;&lt;/a&gt;</a:t>
            </a:r>
          </a:p>
          <a:p>
            <a:r>
              <a:rPr lang="en-US" b="1" dirty="0" smtClean="0"/>
              <a:t>HTML Images		&lt;</a:t>
            </a:r>
            <a:r>
              <a:rPr lang="en-US" b="1" dirty="0" err="1" smtClean="0"/>
              <a:t>img</a:t>
            </a:r>
            <a:r>
              <a:rPr lang="en-US" b="1" dirty="0" smtClean="0"/>
              <a:t> </a:t>
            </a:r>
            <a:r>
              <a:rPr lang="en-US" b="1" dirty="0" err="1" smtClean="0"/>
              <a:t>src</a:t>
            </a:r>
            <a:r>
              <a:rPr lang="en-US" b="1" dirty="0" smtClean="0"/>
              <a:t>=“filename.jpg”/&gt;</a:t>
            </a:r>
          </a:p>
          <a:p>
            <a:r>
              <a:rPr lang="en-US" b="1" dirty="0" smtClean="0"/>
              <a:t>HTML Line Break &lt;</a:t>
            </a:r>
            <a:r>
              <a:rPr lang="en-US" b="1" dirty="0" err="1" smtClean="0"/>
              <a:t>br</a:t>
            </a:r>
            <a:r>
              <a:rPr lang="en-US" b="1" smtClean="0"/>
              <a:t>&gt;</a:t>
            </a:r>
            <a:endParaRPr lang="en-US" b="1" dirty="0" smtClean="0"/>
          </a:p>
          <a:p>
            <a:endParaRPr lang="en-US" dirty="0"/>
          </a:p>
        </p:txBody>
      </p:sp>
    </p:spTree>
    <p:extLst>
      <p:ext uri="{BB962C8B-B14F-4D97-AF65-F5344CB8AC3E}">
        <p14:creationId xmlns:p14="http://schemas.microsoft.com/office/powerpoint/2010/main" val="280020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HTML Attributes</a:t>
            </a:r>
            <a:endParaRPr lang="en-US" dirty="0"/>
          </a:p>
        </p:txBody>
      </p:sp>
      <p:sp>
        <p:nvSpPr>
          <p:cNvPr id="3" name="Content Placeholder 2"/>
          <p:cNvSpPr>
            <a:spLocks noGrp="1"/>
          </p:cNvSpPr>
          <p:nvPr>
            <p:ph idx="1"/>
          </p:nvPr>
        </p:nvSpPr>
        <p:spPr/>
        <p:txBody>
          <a:bodyPr/>
          <a:lstStyle/>
          <a:p>
            <a:r>
              <a:rPr lang="en-US" dirty="0" smtClean="0"/>
              <a:t>Attributes provide additional information about HTML elements.</a:t>
            </a:r>
          </a:p>
          <a:p>
            <a:r>
              <a:rPr lang="en-US" dirty="0" smtClean="0"/>
              <a:t>HTML elements can have </a:t>
            </a:r>
            <a:r>
              <a:rPr lang="en-US" b="1" dirty="0" smtClean="0"/>
              <a:t>attributes</a:t>
            </a:r>
            <a:endParaRPr lang="en-US" dirty="0" smtClean="0"/>
          </a:p>
          <a:p>
            <a:r>
              <a:rPr lang="en-US" smtClean="0"/>
              <a:t>Attributes </a:t>
            </a:r>
            <a:r>
              <a:rPr lang="en-US" dirty="0" smtClean="0"/>
              <a:t>are always specified in </a:t>
            </a:r>
            <a:r>
              <a:rPr lang="en-US" b="1" dirty="0" smtClean="0"/>
              <a:t>the start tag</a:t>
            </a:r>
            <a:endParaRPr lang="en-US" dirty="0" smtClean="0"/>
          </a:p>
          <a:p>
            <a:r>
              <a:rPr lang="en-US" dirty="0" smtClean="0"/>
              <a:t>Attributes come in name/value pairs like: </a:t>
            </a:r>
            <a:r>
              <a:rPr lang="en-US" b="1" dirty="0" smtClean="0"/>
              <a:t>name="value"</a:t>
            </a:r>
            <a:endParaRPr lang="en-US" dirty="0" smtClean="0"/>
          </a:p>
          <a:p>
            <a:endParaRPr lang="en-US" dirty="0"/>
          </a:p>
        </p:txBody>
      </p:sp>
    </p:spTree>
    <p:extLst>
      <p:ext uri="{BB962C8B-B14F-4D97-AF65-F5344CB8AC3E}">
        <p14:creationId xmlns:p14="http://schemas.microsoft.com/office/powerpoint/2010/main" val="27673700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HTML Attributes</a:t>
            </a:r>
            <a:endParaRPr lang="en-US" dirty="0"/>
          </a:p>
        </p:txBody>
      </p:sp>
      <p:sp>
        <p:nvSpPr>
          <p:cNvPr id="3" name="Content Placeholder 2"/>
          <p:cNvSpPr>
            <a:spLocks noGrp="1"/>
          </p:cNvSpPr>
          <p:nvPr>
            <p:ph idx="1"/>
          </p:nvPr>
        </p:nvSpPr>
        <p:spPr/>
        <p:txBody>
          <a:bodyPr/>
          <a:lstStyle/>
          <a:p>
            <a:r>
              <a:rPr lang="en-US" b="1" dirty="0" smtClean="0"/>
              <a:t>The title Attribute</a:t>
            </a:r>
          </a:p>
          <a:p>
            <a:r>
              <a:rPr lang="en-US" b="1" dirty="0" smtClean="0"/>
              <a:t>The </a:t>
            </a:r>
            <a:r>
              <a:rPr lang="en-US" b="1" dirty="0" err="1" smtClean="0"/>
              <a:t>href</a:t>
            </a:r>
            <a:r>
              <a:rPr lang="en-US" b="1" dirty="0" smtClean="0"/>
              <a:t> Attribute</a:t>
            </a:r>
          </a:p>
          <a:p>
            <a:r>
              <a:rPr lang="en-US" b="1" dirty="0" smtClean="0"/>
              <a:t>Size Attributes</a:t>
            </a:r>
          </a:p>
          <a:p>
            <a:r>
              <a:rPr lang="en-US" b="1" dirty="0" smtClean="0"/>
              <a:t>The alt Attribute</a:t>
            </a:r>
          </a:p>
          <a:p>
            <a:endParaRPr lang="en-US" b="1" dirty="0" smtClean="0"/>
          </a:p>
          <a:p>
            <a:endParaRPr lang="en-US" dirty="0"/>
          </a:p>
        </p:txBody>
      </p:sp>
    </p:spTree>
    <p:extLst>
      <p:ext uri="{BB962C8B-B14F-4D97-AF65-F5344CB8AC3E}">
        <p14:creationId xmlns:p14="http://schemas.microsoft.com/office/powerpoint/2010/main" val="2261717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1572</TotalTime>
  <Words>2544</Words>
  <Application>Microsoft Office PowerPoint</Application>
  <PresentationFormat>Widescreen</PresentationFormat>
  <Paragraphs>333</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Trebuchet MS</vt:lpstr>
      <vt:lpstr>Wingdings 3</vt:lpstr>
      <vt:lpstr>Facet</vt:lpstr>
      <vt:lpstr>Introduction</vt:lpstr>
      <vt:lpstr>What is HTML? </vt:lpstr>
      <vt:lpstr>HTML Example </vt:lpstr>
      <vt:lpstr>HTML Elements </vt:lpstr>
      <vt:lpstr>HTML Page Structure</vt:lpstr>
      <vt:lpstr>  The &lt;!DOCTYPE&gt; Declaration</vt:lpstr>
      <vt:lpstr>HTML Basics</vt:lpstr>
      <vt:lpstr>HTML Attributes</vt:lpstr>
      <vt:lpstr>HTML Attributes</vt:lpstr>
      <vt:lpstr>The HTML Style Attribute</vt:lpstr>
      <vt:lpstr>HTML Text Formatting Elements</vt:lpstr>
      <vt:lpstr>HTML Comments</vt:lpstr>
      <vt:lpstr>HTML Styles - CSS</vt:lpstr>
      <vt:lpstr>CSS Syntax</vt:lpstr>
      <vt:lpstr>HTML Links </vt:lpstr>
      <vt:lpstr>HTML Links - The target Attribute </vt:lpstr>
      <vt:lpstr>HTML Tables</vt:lpstr>
      <vt:lpstr>PowerPoint Presentation</vt:lpstr>
      <vt:lpstr>HTML Lists</vt:lpstr>
      <vt:lpstr>PowerPoint Presentation</vt:lpstr>
      <vt:lpstr>Unordered HTML List</vt:lpstr>
      <vt:lpstr>PowerPoint Presentation</vt:lpstr>
      <vt:lpstr>HTML Description Lists &amp; Nested HTML Lists   </vt:lpstr>
      <vt:lpstr>Horizontal Lists </vt:lpstr>
      <vt:lpstr>HTML Block Elements and Inline Elements </vt:lpstr>
      <vt:lpstr>The &lt;span&gt; Element </vt:lpstr>
      <vt:lpstr>The &lt;div&gt; Element</vt:lpstr>
      <vt:lpstr>HTML The class Attribute </vt:lpstr>
      <vt:lpstr>HTML Layouts </vt:lpstr>
      <vt:lpstr>HTML Layouts</vt:lpstr>
      <vt:lpstr>HTML Responsive Web Design </vt:lpstr>
      <vt:lpstr>HTML Forms </vt:lpstr>
      <vt:lpstr>The &lt;input&gt; Element </vt:lpstr>
      <vt:lpstr>Action attribute</vt:lpstr>
      <vt:lpstr>The Method Attribute </vt:lpstr>
      <vt:lpstr>When to Use GET? </vt:lpstr>
      <vt:lpstr>When to Use POST? </vt:lpstr>
      <vt:lpstr>The Name Attribute </vt:lpstr>
      <vt:lpstr>Grouping Form Data with &lt;fieldset&gt; </vt:lpstr>
      <vt:lpstr>PowerPoint Presentation</vt:lpstr>
      <vt:lpstr>HTML Form Elements </vt:lpstr>
      <vt:lpstr>HTML Input Attributes </vt:lpstr>
      <vt:lpstr>HTML5 Introduction </vt:lpstr>
      <vt:lpstr>What are Semantic Elements? </vt:lpstr>
      <vt:lpstr>New Semantic Elements in HTML5 </vt:lpstr>
      <vt:lpstr>New HTML5 API's (Application Programming Interfaces) </vt:lpstr>
      <vt:lpstr>HTML5 &lt;section&gt; Element </vt:lpstr>
      <vt:lpstr>HTML5 &lt;article&gt; Element </vt:lpstr>
      <vt:lpstr>HTML5 &lt;header&gt; Element </vt:lpstr>
      <vt:lpstr>PowerPoint Presentation</vt:lpstr>
      <vt:lpstr>HTML Multimedia </vt:lpstr>
      <vt:lpstr>HTML5 Drag and Drop </vt:lpstr>
      <vt:lpstr>HTML5 Local Storage </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Veesambattu, Murali</dc:creator>
  <cp:lastModifiedBy>Veesambattu, Murali</cp:lastModifiedBy>
  <cp:revision>61</cp:revision>
  <dcterms:created xsi:type="dcterms:W3CDTF">2015-06-14T09:39:17Z</dcterms:created>
  <dcterms:modified xsi:type="dcterms:W3CDTF">2017-02-15T02:58:14Z</dcterms:modified>
</cp:coreProperties>
</file>