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4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>
      <p:cViewPr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3AF2B-0C43-E24B-A3EC-3B90FC73BFEE}"/>
              </a:ext>
            </a:extLst>
          </p:cNvPr>
          <p:cNvSpPr txBox="1"/>
          <p:nvPr/>
        </p:nvSpPr>
        <p:spPr>
          <a:xfrm>
            <a:off x="1115616" y="2420888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Uber &amp; Lyft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40AB1-A935-C84A-A4B9-E4A22B423FC3}"/>
              </a:ext>
            </a:extLst>
          </p:cNvPr>
          <p:cNvSpPr txBox="1"/>
          <p:nvPr/>
        </p:nvSpPr>
        <p:spPr>
          <a:xfrm>
            <a:off x="3635896" y="349839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B9276-57DD-AC4F-B0B8-1E3561A489DD}"/>
              </a:ext>
            </a:extLst>
          </p:cNvPr>
          <p:cNvSpPr txBox="1"/>
          <p:nvPr/>
        </p:nvSpPr>
        <p:spPr>
          <a:xfrm>
            <a:off x="2843808" y="424399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Jiayuan</a:t>
            </a:r>
            <a:r>
              <a:rPr lang="en-US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         John </a:t>
            </a:r>
            <a:r>
              <a:rPr lang="en-US" b="1" dirty="0" err="1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endParaRPr lang="en-US" b="1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Young        </a:t>
            </a:r>
            <a:r>
              <a:rPr lang="en-US" b="1" dirty="0" err="1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Jialu</a:t>
            </a:r>
            <a:r>
              <a:rPr lang="en-US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 143</a:t>
            </a:r>
          </a:p>
        </p:txBody>
      </p:sp>
    </p:spTree>
    <p:extLst>
      <p:ext uri="{BB962C8B-B14F-4D97-AF65-F5344CB8AC3E}">
        <p14:creationId xmlns:p14="http://schemas.microsoft.com/office/powerpoint/2010/main" val="6984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 descr="C:\Users\vetala\Desktop\greene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118383"/>
            <a:ext cx="3958970" cy="26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7620" y="3698544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endParaRPr lang="zh-CN" altLang="en-US" sz="12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vetala\Desktop\nod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68267"/>
            <a:ext cx="3902849" cy="25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0349" y="6555038"/>
            <a:ext cx="44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Lyft</a:t>
            </a:r>
            <a:endParaRPr lang="zh-CN" altLang="en-US" sz="12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3533531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Suburb area cheaper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Haymarket Square quite large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Generally: Lyft &lt; Uber</a:t>
            </a:r>
            <a:endParaRPr lang="zh-CN" altLang="en-US" sz="20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514" y="5841720"/>
            <a:ext cx="2308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weight = mean price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weight = price/distance</a:t>
            </a:r>
          </a:p>
          <a:p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311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205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822B4-B66B-DA4B-B307-C41E8C0CA9FC}"/>
              </a:ext>
            </a:extLst>
          </p:cNvPr>
          <p:cNvSpPr txBox="1"/>
          <p:nvPr/>
        </p:nvSpPr>
        <p:spPr>
          <a:xfrm>
            <a:off x="611560" y="1412776"/>
            <a:ext cx="6408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Uber &amp; Lyft rides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original dataset into 80% training set and 20% validation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collected 3000 entries from Uber &amp; Lyft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2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Prediction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E5FC80-CE15-0F47-8D7D-1766A326A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34500"/>
              </p:ext>
            </p:extLst>
          </p:nvPr>
        </p:nvGraphicFramePr>
        <p:xfrm>
          <a:off x="1109700" y="1212618"/>
          <a:ext cx="6708576" cy="161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44">
                  <a:extLst>
                    <a:ext uri="{9D8B030D-6E8A-4147-A177-3AD203B41FA5}">
                      <a16:colId xmlns:a16="http://schemas.microsoft.com/office/drawing/2014/main" val="1964952437"/>
                    </a:ext>
                  </a:extLst>
                </a:gridCol>
                <a:gridCol w="1677144">
                  <a:extLst>
                    <a:ext uri="{9D8B030D-6E8A-4147-A177-3AD203B41FA5}">
                      <a16:colId xmlns:a16="http://schemas.microsoft.com/office/drawing/2014/main" val="1160961418"/>
                    </a:ext>
                  </a:extLst>
                </a:gridCol>
                <a:gridCol w="1677144">
                  <a:extLst>
                    <a:ext uri="{9D8B030D-6E8A-4147-A177-3AD203B41FA5}">
                      <a16:colId xmlns:a16="http://schemas.microsoft.com/office/drawing/2014/main" val="1357113740"/>
                    </a:ext>
                  </a:extLst>
                </a:gridCol>
                <a:gridCol w="1677144">
                  <a:extLst>
                    <a:ext uri="{9D8B030D-6E8A-4147-A177-3AD203B41FA5}">
                      <a16:colId xmlns:a16="http://schemas.microsoft.com/office/drawing/2014/main" val="923400441"/>
                    </a:ext>
                  </a:extLst>
                </a:gridCol>
              </a:tblGrid>
              <a:tr h="402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87179"/>
                  </a:ext>
                </a:extLst>
              </a:tr>
              <a:tr h="402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94614"/>
                  </a:ext>
                </a:extLst>
              </a:tr>
              <a:tr h="402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59.77 %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61.56 %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3072"/>
                  </a:ext>
                </a:extLst>
              </a:tr>
              <a:tr h="402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E497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79.58  %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398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F8E6E3D-0109-5545-A472-9A92D7D37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/>
          <a:stretch/>
        </p:blipFill>
        <p:spPr>
          <a:xfrm>
            <a:off x="1691680" y="3591812"/>
            <a:ext cx="5544616" cy="2803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20160-A90D-4948-9E12-A54676DF3568}"/>
              </a:ext>
            </a:extLst>
          </p:cNvPr>
          <p:cNvSpPr txBox="1"/>
          <p:nvPr/>
        </p:nvSpPr>
        <p:spPr>
          <a:xfrm>
            <a:off x="899592" y="30293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751BE-39E6-584D-B3B4-972ACFDB6527}"/>
              </a:ext>
            </a:extLst>
          </p:cNvPr>
          <p:cNvSpPr txBox="1"/>
          <p:nvPr/>
        </p:nvSpPr>
        <p:spPr>
          <a:xfrm>
            <a:off x="3401469" y="329786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87329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C1686-D22B-B54E-BDE9-1FCD4C0D7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53" y="1054060"/>
            <a:ext cx="3974331" cy="2701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DAF2A-69A9-AD43-9B05-6534077A194A}"/>
              </a:ext>
            </a:extLst>
          </p:cNvPr>
          <p:cNvSpPr txBox="1"/>
          <p:nvPr/>
        </p:nvSpPr>
        <p:spPr>
          <a:xfrm>
            <a:off x="539552" y="12687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1BAB6-2F31-5741-A180-FF6E41A0ECDD}"/>
              </a:ext>
            </a:extLst>
          </p:cNvPr>
          <p:cNvSpPr txBox="1"/>
          <p:nvPr/>
        </p:nvSpPr>
        <p:spPr>
          <a:xfrm>
            <a:off x="539552" y="39701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0D224-E2F0-084A-9036-891B7D4C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42" y="3903759"/>
            <a:ext cx="3831952" cy="27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62F4D-1EB6-894C-81C6-4D244297A419}"/>
              </a:ext>
            </a:extLst>
          </p:cNvPr>
          <p:cNvSpPr txBox="1"/>
          <p:nvPr/>
        </p:nvSpPr>
        <p:spPr>
          <a:xfrm>
            <a:off x="1103929" y="1700808"/>
            <a:ext cx="71431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9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E1E60-961C-ED47-AA59-39936C632FB1}"/>
              </a:ext>
            </a:extLst>
          </p:cNvPr>
          <p:cNvSpPr txBox="1"/>
          <p:nvPr/>
        </p:nvSpPr>
        <p:spPr>
          <a:xfrm>
            <a:off x="980529" y="1772816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Rideshare apps have become more and more popular around the world. Uber and </a:t>
            </a:r>
            <a:r>
              <a:rPr lang="en-US" sz="2400" b="1" dirty="0" err="1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lyft</a:t>
            </a:r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two dominant business rideshare apps in the states. However, prices for those two rideshare apps are not constant like public transport and it depends on a lot of factors such as weather, time, destination and etc.</a:t>
            </a:r>
          </a:p>
        </p:txBody>
      </p:sp>
    </p:spTree>
    <p:extLst>
      <p:ext uri="{BB962C8B-B14F-4D97-AF65-F5344CB8AC3E}">
        <p14:creationId xmlns:p14="http://schemas.microsoft.com/office/powerpoint/2010/main" val="985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609D2-141F-B94B-93F0-991F64B5F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" y="2707462"/>
            <a:ext cx="3528393" cy="2647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E63CF-CFE4-7649-A010-2861089BF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" b="2559"/>
          <a:stretch/>
        </p:blipFill>
        <p:spPr>
          <a:xfrm>
            <a:off x="4314350" y="2689423"/>
            <a:ext cx="3944460" cy="2788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6DEAF-9E5B-4F4C-8852-E2D6FB610A27}"/>
              </a:ext>
            </a:extLst>
          </p:cNvPr>
          <p:cNvSpPr txBox="1"/>
          <p:nvPr/>
        </p:nvSpPr>
        <p:spPr>
          <a:xfrm>
            <a:off x="480864" y="1379695"/>
            <a:ext cx="6381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of cab rides collected for a week in Nov - Dec 2018.</a:t>
            </a:r>
          </a:p>
          <a:p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at a regular interval of 5 mins.</a:t>
            </a:r>
          </a:p>
        </p:txBody>
      </p:sp>
    </p:spTree>
    <p:extLst>
      <p:ext uri="{BB962C8B-B14F-4D97-AF65-F5344CB8AC3E}">
        <p14:creationId xmlns:p14="http://schemas.microsoft.com/office/powerpoint/2010/main" val="3568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E9526-F394-6245-88CD-3E7EFF7A4F2F}"/>
              </a:ext>
            </a:extLst>
          </p:cNvPr>
          <p:cNvSpPr txBox="1"/>
          <p:nvPr/>
        </p:nvSpPr>
        <p:spPr>
          <a:xfrm>
            <a:off x="179512" y="24344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C2C60-6541-5540-8645-499EC4A34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5404"/>
          <a:stretch/>
        </p:blipFill>
        <p:spPr>
          <a:xfrm>
            <a:off x="107504" y="1818535"/>
            <a:ext cx="4661712" cy="3921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59E9B-E8EC-FD48-AC46-0E1F56236A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/>
          <a:stretch/>
        </p:blipFill>
        <p:spPr>
          <a:xfrm>
            <a:off x="4283968" y="1818535"/>
            <a:ext cx="4392488" cy="3921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AF048-F46E-6C43-AEAF-E4B510DEF6ED}"/>
              </a:ext>
            </a:extLst>
          </p:cNvPr>
          <p:cNvSpPr txBox="1"/>
          <p:nvPr/>
        </p:nvSpPr>
        <p:spPr>
          <a:xfrm>
            <a:off x="1295636" y="144920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3FC0B-C38F-6E42-B4BF-2B901742C456}"/>
              </a:ext>
            </a:extLst>
          </p:cNvPr>
          <p:cNvSpPr txBox="1"/>
          <p:nvPr/>
        </p:nvSpPr>
        <p:spPr>
          <a:xfrm>
            <a:off x="5541679" y="14407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814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9E1E-84C3-2144-9C8B-2682E193C8BD}"/>
              </a:ext>
            </a:extLst>
          </p:cNvPr>
          <p:cNvSpPr txBox="1"/>
          <p:nvPr/>
        </p:nvSpPr>
        <p:spPr>
          <a:xfrm>
            <a:off x="323528" y="2311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CN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9630B-F990-AC49-9107-D75F64966A7F}"/>
              </a:ext>
            </a:extLst>
          </p:cNvPr>
          <p:cNvSpPr/>
          <p:nvPr/>
        </p:nvSpPr>
        <p:spPr>
          <a:xfrm>
            <a:off x="1581027" y="901040"/>
            <a:ext cx="5616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vs Lyft: Effect of Weather on Price per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 does not affect the prices of rides</a:t>
            </a:r>
            <a:endParaRPr lang="en-US" sz="2000" dirty="0"/>
          </a:p>
        </p:txBody>
      </p:sp>
      <p:pic>
        <p:nvPicPr>
          <p:cNvPr id="3" name="Picture 2" descr="https://lh5.googleusercontent.com/QuU9QQmRQRRPUNj0DoaGoT9GscDPuPrEU06E_5u2dz-3wuQpe1EfEkiYMijpxYZBvvrPUG0mBQeteWqbM_Ac9I12WTSA2FLZkbKAWkpqRcWB37yKYJzWWA-veEHjG1il_W3o1ZAZE3w">
            <a:extLst>
              <a:ext uri="{FF2B5EF4-FFF2-40B4-BE49-F238E27FC236}">
                <a16:creationId xmlns:a16="http://schemas.microsoft.com/office/drawing/2014/main" id="{3494FC43-4539-8440-BDE1-574B1722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4" y="1957922"/>
            <a:ext cx="3245997" cy="231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4.googleusercontent.com/7LdnC6tCI2ubaUS_VOKNDrEU3iPylFtbFDWL2Cz_ENdE-QDm0_5lf642uCqs3WwBphk54_5NkiuubQ245hsozz1Z4LhkJ5V3er6T--rjOC1sm77JLcKqDvJoJfkoo3HkVyR0xjpbIWg">
            <a:extLst>
              <a:ext uri="{FF2B5EF4-FFF2-40B4-BE49-F238E27FC236}">
                <a16:creationId xmlns:a16="http://schemas.microsoft.com/office/drawing/2014/main" id="{5D47EF34-AE47-F249-BCF8-0A16652D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61" y="1948711"/>
            <a:ext cx="3296063" cy="231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XqMJnf89hyjl39XP-1DKaMnqKeCoQabMigpnn6RcPGcRfmeBU8RbL2OuuOHFGtnJqLtUBgih2BfiCDq6tHxDMstRQcxdAzY6BmETEAMvGRwZE9N9X98U2XC-NWLXotp8w7LhCmICOA">
            <a:extLst>
              <a:ext uri="{FF2B5EF4-FFF2-40B4-BE49-F238E27FC236}">
                <a16:creationId xmlns:a16="http://schemas.microsoft.com/office/drawing/2014/main" id="{7516B2AB-740A-3F4B-8074-AA8168C6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5" y="4476109"/>
            <a:ext cx="3332933" cy="23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6.googleusercontent.com/-I46H2G-LoHGgNfQmKvsOHfVyer8xnl7jovRaZczycYkx3J4wauIjuICrp4J4GmhsI4YFHFBuNSx8TPNcUqU9C05y2sjWPB0C271IeQpvcSif5lj_hr4OdSmcyl1SbPM38WH4BYh_c0">
            <a:extLst>
              <a:ext uri="{FF2B5EF4-FFF2-40B4-BE49-F238E27FC236}">
                <a16:creationId xmlns:a16="http://schemas.microsoft.com/office/drawing/2014/main" id="{7DBE2BBA-39B7-B44B-83FC-4ADA003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62" y="4436756"/>
            <a:ext cx="3296063" cy="231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4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9E1E-84C3-2144-9C8B-2682E193C8BD}"/>
              </a:ext>
            </a:extLst>
          </p:cNvPr>
          <p:cNvSpPr txBox="1"/>
          <p:nvPr/>
        </p:nvSpPr>
        <p:spPr>
          <a:xfrm>
            <a:off x="323528" y="2311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CN" alt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FEFD2-F8B6-9544-8A8E-9C0474559C46}"/>
              </a:ext>
            </a:extLst>
          </p:cNvPr>
          <p:cNvSpPr/>
          <p:nvPr/>
        </p:nvSpPr>
        <p:spPr>
          <a:xfrm>
            <a:off x="1555401" y="1074505"/>
            <a:ext cx="60331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vs Lyft: Price per Mile vs Day of Week</a:t>
            </a:r>
          </a:p>
          <a:p>
            <a:pPr algn="ctr"/>
            <a:endParaRPr lang="en-US" sz="24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is generally, slightly less expensive than Lyft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Uber’s prices fluctuate less than Lyft’s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spike from 5pm-9pm</a:t>
            </a:r>
          </a:p>
          <a:p>
            <a:br>
              <a:rPr lang="en-US" sz="24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https://lh4.googleusercontent.com/_zJEBpcS497c5Ulm9LNC2C1PsU69FGnE1JghamKDH3iS2B1hEqDrONVsjnMfI1zj4Pm3Kgul1OhY55A7ELzr7Lak4ORI5wsiuJOAAG8ABO53CpHArnNGs3xJL8sbbHWyHj9JRYrk9LI">
            <a:extLst>
              <a:ext uri="{FF2B5EF4-FFF2-40B4-BE49-F238E27FC236}">
                <a16:creationId xmlns:a16="http://schemas.microsoft.com/office/drawing/2014/main" id="{4843A908-12BC-2945-BF7F-98DAA3A2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1" y="3123082"/>
            <a:ext cx="4224427" cy="324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anek9ziK10R67K_0me89Q5Ghj54fZyV9MuF09YxcFtKqoMP06jAV_3ZyumzGWSVsMTxuxax4f-1EYrSLSmwS0B-YgrcIOmvjXur5lOV1z_WoeOeDcYbLnOyQVPBCj3CvVYgpsi43pDk">
            <a:extLst>
              <a:ext uri="{FF2B5EF4-FFF2-40B4-BE49-F238E27FC236}">
                <a16:creationId xmlns:a16="http://schemas.microsoft.com/office/drawing/2014/main" id="{26F876FB-5655-614B-91D4-873766EC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78" y="3122193"/>
            <a:ext cx="4283969" cy="32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57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9E1E-84C3-2144-9C8B-2682E193C8BD}"/>
              </a:ext>
            </a:extLst>
          </p:cNvPr>
          <p:cNvSpPr txBox="1"/>
          <p:nvPr/>
        </p:nvSpPr>
        <p:spPr>
          <a:xfrm>
            <a:off x="323528" y="2311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CN" altLang="en-US" b="1" dirty="0"/>
          </a:p>
        </p:txBody>
      </p:sp>
      <p:pic>
        <p:nvPicPr>
          <p:cNvPr id="4098" name="Picture 2" descr="https://lh4.googleusercontent.com/-U4aHjIdRbQO6dWPMqssmQKL8alNINa4Tt3Vrp_iQaI9WvuXopRbxLJRzqZx0rm0ubmgbV1HWY4UJba3aX0TwUofzbj_4GUm4csRGVpuSqy4x3se6piBKAtN2VIPXTdXvsnvlTWEHFM">
            <a:extLst>
              <a:ext uri="{FF2B5EF4-FFF2-40B4-BE49-F238E27FC236}">
                <a16:creationId xmlns:a16="http://schemas.microsoft.com/office/drawing/2014/main" id="{03DB92D2-8455-394F-9C3E-4F717163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32841"/>
            <a:ext cx="4305920" cy="40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C66C1F-C85C-7246-9473-13DD23478E63}"/>
              </a:ext>
            </a:extLst>
          </p:cNvPr>
          <p:cNvSpPr txBox="1"/>
          <p:nvPr/>
        </p:nvSpPr>
        <p:spPr>
          <a:xfrm>
            <a:off x="1835696" y="1309879"/>
            <a:ext cx="54726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vs Lyft: Surge Multiplier vs Distance</a:t>
            </a:r>
          </a:p>
          <a:p>
            <a:endParaRPr lang="en-US" sz="24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Surge Multiplier is always 1</a:t>
            </a:r>
          </a:p>
        </p:txBody>
      </p:sp>
    </p:spTree>
    <p:extLst>
      <p:ext uri="{BB962C8B-B14F-4D97-AF65-F5344CB8AC3E}">
        <p14:creationId xmlns:p14="http://schemas.microsoft.com/office/powerpoint/2010/main" val="13776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0477"/>
            <a:ext cx="20306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3641"/>
            <a:ext cx="6228184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5975" y="798284"/>
            <a:ext cx="938025" cy="4571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9E1E-84C3-2144-9C8B-2682E193C8BD}"/>
              </a:ext>
            </a:extLst>
          </p:cNvPr>
          <p:cNvSpPr txBox="1"/>
          <p:nvPr/>
        </p:nvSpPr>
        <p:spPr>
          <a:xfrm>
            <a:off x="323528" y="2311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66C1F-C85C-7246-9473-13DD23478E63}"/>
              </a:ext>
            </a:extLst>
          </p:cNvPr>
          <p:cNvSpPr txBox="1"/>
          <p:nvPr/>
        </p:nvSpPr>
        <p:spPr>
          <a:xfrm>
            <a:off x="1835696" y="1309879"/>
            <a:ext cx="54726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vs Lyft: Price per Mile vs Cab Type</a:t>
            </a:r>
          </a:p>
          <a:p>
            <a:endParaRPr lang="en-US" sz="2000" dirty="0">
              <a:solidFill>
                <a:srgbClr val="1E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is generally cheaper than Lyft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Lyft has much more price variation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cab type leads higher price</a:t>
            </a:r>
          </a:p>
        </p:txBody>
      </p:sp>
      <p:pic>
        <p:nvPicPr>
          <p:cNvPr id="5122" name="Picture 2" descr="https://lh3.googleusercontent.com/54tMdo5LhbBMcJSUAa7uBEg8FuoprtHBR9zbwlZcqIThwAdPOsBJZLY43tiGqHWPDforEQmlH4RByn23tvym3NG2uL2Lqz61sisnJ3Hff6_Gc9txfhs5rXUk4nSfn30P7a7lsnSnLPw">
            <a:extLst>
              <a:ext uri="{FF2B5EF4-FFF2-40B4-BE49-F238E27FC236}">
                <a16:creationId xmlns:a16="http://schemas.microsoft.com/office/drawing/2014/main" id="{A31E30B0-EE17-824D-BC06-7C7F3E64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865860" cy="28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fNZMs8-ZX134U3-CVZifg1gIzKx0lWzJ9lyGxOLewq_44hDWOid8mulcxl1l14GVJAFnCPDyylELXkoeNRU5MznA1pyOy8ExsNjcsAZ2iGpS0Ks6qUjJpovyt_KhMZ_q9Lxs5_Uawh4">
            <a:extLst>
              <a:ext uri="{FF2B5EF4-FFF2-40B4-BE49-F238E27FC236}">
                <a16:creationId xmlns:a16="http://schemas.microsoft.com/office/drawing/2014/main" id="{ADF8461E-413E-7C4B-817A-5D2B759A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12" y="3429000"/>
            <a:ext cx="4017010" cy="28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321</Words>
  <Application>Microsoft Macintosh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vetala</dc:creator>
  <cp:lastModifiedBy>Microsoft Office User</cp:lastModifiedBy>
  <cp:revision>65</cp:revision>
  <dcterms:created xsi:type="dcterms:W3CDTF">2020-02-29T03:05:56Z</dcterms:created>
  <dcterms:modified xsi:type="dcterms:W3CDTF">2020-02-29T06:24:03Z</dcterms:modified>
</cp:coreProperties>
</file>