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3" r:id="rId2"/>
  </p:sldMasterIdLst>
  <p:notesMasterIdLst>
    <p:notesMasterId r:id="rId14"/>
  </p:notesMasterIdLst>
  <p:sldIdLst>
    <p:sldId id="256" r:id="rId3"/>
    <p:sldId id="257" r:id="rId4"/>
    <p:sldId id="258" r:id="rId5"/>
    <p:sldId id="261" r:id="rId6"/>
    <p:sldId id="262" r:id="rId7"/>
    <p:sldId id="266" r:id="rId8"/>
    <p:sldId id="263" r:id="rId9"/>
    <p:sldId id="267" r:id="rId10"/>
    <p:sldId id="268" r:id="rId11"/>
    <p:sldId id="264" r:id="rId12"/>
    <p:sldId id="265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DDDD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0A15C55-8517-42AA-B614-E9B94910E39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02" autoAdjust="0"/>
    <p:restoredTop sz="94619"/>
  </p:normalViewPr>
  <p:slideViewPr>
    <p:cSldViewPr snapToGrid="0" snapToObjects="1">
      <p:cViewPr varScale="1">
        <p:scale>
          <a:sx n="108" d="100"/>
          <a:sy n="108" d="100"/>
        </p:scale>
        <p:origin x="1592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1595D9-17D1-AE4E-9005-BF571A8655BD}" type="datetimeFigureOut">
              <a:rPr lang="en-US" smtClean="0"/>
              <a:t>5/3/23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8766BF-9D8B-354E-B71F-7EBD9F63A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5022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8766BF-9D8B-354E-B71F-7EBD9F63ABA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2943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081" y="6244982"/>
            <a:ext cx="2057400" cy="365125"/>
          </a:xfrm>
        </p:spPr>
        <p:txBody>
          <a:bodyPr/>
          <a:lstStyle/>
          <a:p>
            <a:fld id="{CCCCE547-CD5F-FE4E-9410-E8C301433F3D}" type="datetime1">
              <a:rPr lang="en-US" smtClean="0"/>
              <a:t>5/3/23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72300" y="6244982"/>
            <a:ext cx="2057400" cy="365125"/>
          </a:xfrm>
        </p:spPr>
        <p:txBody>
          <a:bodyPr/>
          <a:lstStyle/>
          <a:p>
            <a:fld id="{01977278-7687-3448-A6B0-227CFE0C97B6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D39C166-2D6D-4472-BD2A-84AC66866AC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62775" y="76200"/>
            <a:ext cx="2181225" cy="1524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4375" y="952500"/>
            <a:ext cx="7848600" cy="2557463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08857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1565031"/>
            <a:ext cx="2949178" cy="803030"/>
          </a:xfrm>
        </p:spPr>
        <p:txBody>
          <a:bodyPr anchor="b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1565031"/>
            <a:ext cx="4629150" cy="4296020"/>
          </a:xfrm>
          <a:noFill/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491154"/>
            <a:ext cx="2949178" cy="337783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75F8B-2A68-7348-8556-D6503424ED23}" type="datetime1">
              <a:rPr lang="en-US" smtClean="0"/>
              <a:t>5/3/23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77278-7687-3448-A6B0-227CFE0C9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35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CCA4C-802C-2349-901A-DDF38BEE0FE1}" type="datetime1">
              <a:rPr lang="en-US" smtClean="0"/>
              <a:t>5/3/23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77278-7687-3448-A6B0-227CFE0C9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6298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65706" y="1652952"/>
            <a:ext cx="1971675" cy="4524010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652953"/>
            <a:ext cx="6164873" cy="452400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A70E0-EA7A-584E-9A8C-36F848DD2E04}" type="datetime1">
              <a:rPr lang="en-US" smtClean="0"/>
              <a:t>5/3/23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77278-7687-3448-A6B0-227CFE0C9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980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34D41-ADF8-3724-E477-0CFA23D6D2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A7026E-97F7-484A-9B18-59E977F4CF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E613DC-F9B0-6F0C-A12D-ABB6C43F1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676A7-79E5-4E0F-A270-EF421B83E6DC}" type="datetimeFigureOut">
              <a:rPr lang="en-AU" smtClean="0"/>
              <a:t>3/5/2023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1BA965-7351-CF43-DEE1-D69F8D273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2AF9B7-A784-0CB4-1658-CCDBAEEBC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30A8F-6F04-48BB-A7C3-E1AF6D2A07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416223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A8AA4-87A4-2076-C8FC-263E7BE5C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CADF19-867C-4DD5-D5C8-AED8757CF7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C83676-5052-5B5A-12FF-D66F41207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676A7-79E5-4E0F-A270-EF421B83E6DC}" type="datetimeFigureOut">
              <a:rPr lang="en-AU" smtClean="0"/>
              <a:t>3/5/2023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3D4385-41EE-775A-D109-E86DF997C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18B121-6D97-C091-DDE1-99F604D6B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30A8F-6F04-48BB-A7C3-E1AF6D2A07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991067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85493-F81D-8FF1-E7C0-8BAAD2BC4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21E2B3-6FD8-A601-7C81-F8699EDE65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DF01A9-3A3B-C49B-8D15-9F3C792FD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676A7-79E5-4E0F-A270-EF421B83E6DC}" type="datetimeFigureOut">
              <a:rPr lang="en-AU" smtClean="0"/>
              <a:t>3/5/2023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D98631-3C3E-81BF-53EC-EDE844BB2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641E6D-1411-0128-F3AC-58628A36B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30A8F-6F04-48BB-A7C3-E1AF6D2A07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699609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31738-26CE-ABFF-10B6-6647CB7FC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6C8021-F055-3719-6A8B-55963C3834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803E00-6EC2-8AB3-2416-E3A957F062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229395-CC3D-E2A2-1EFA-114F84FB4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676A7-79E5-4E0F-A270-EF421B83E6DC}" type="datetimeFigureOut">
              <a:rPr lang="en-AU" smtClean="0"/>
              <a:t>3/5/2023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A0361C-FA91-0D6C-22A0-DB3CD8862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2246F4-B4C0-0D5C-3905-6E713F039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30A8F-6F04-48BB-A7C3-E1AF6D2A07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447554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67A06-A96F-F80A-BB5E-D8BAB03E7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B866EE-9271-8CA8-5D1C-287D703035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3FA008-6F73-030B-12B1-F7BFB543B9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7EFFEA-0B09-7B48-17BF-C6AF652229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692AE4-0590-0740-E361-1BBE43A806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C384E9-5A71-65D7-A066-58AE7241D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676A7-79E5-4E0F-A270-EF421B83E6DC}" type="datetimeFigureOut">
              <a:rPr lang="en-AU" smtClean="0"/>
              <a:t>3/5/2023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945B52-676E-926E-31B5-ECC9F87BB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9DE06A-2499-BB6C-915E-E502A251B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30A8F-6F04-48BB-A7C3-E1AF6D2A07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107967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2556A-4E37-6C04-3A06-B22428FBE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B0D942-1058-85ED-D42B-044825123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676A7-79E5-4E0F-A270-EF421B83E6DC}" type="datetimeFigureOut">
              <a:rPr lang="en-AU" smtClean="0"/>
              <a:t>3/5/2023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1266E4-2F6B-29F5-B1A7-A0A11C52B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C62B46-E744-3B12-4559-46A4D8F10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30A8F-6F04-48BB-A7C3-E1AF6D2A07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897467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143B50-FF4D-8922-5962-C73A4FA92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676A7-79E5-4E0F-A270-EF421B83E6DC}" type="datetimeFigureOut">
              <a:rPr lang="en-AU" smtClean="0"/>
              <a:t>3/5/2023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B84F2C-610D-AB34-1BC5-3507545C1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9634F8-A277-C8EC-B3B8-2148BBBF6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30A8F-6F04-48BB-A7C3-E1AF6D2A07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43991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3D126-ADCC-4628-A588-FA24DA708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124915-01B2-4BBC-9813-DF3AC26E1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70275-9735-8D48-A4F7-4B722041E22B}" type="datetime1">
              <a:rPr lang="en-US" smtClean="0"/>
              <a:t>5/3/23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828612-6FFF-4267-889A-C3D668D9F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8B30C1-CE6B-417E-925A-806FF502E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77278-7687-3448-A6B0-227CFE0C9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9708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35F72-686A-C6BC-002C-7298B52CE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F0148-3C30-188F-A0AF-D80AC7A51C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33A8AD-8FF2-7E92-2C27-07F29A2A07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B7E021-F9E1-7E27-D5B4-1A78D6D83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676A7-79E5-4E0F-A270-EF421B83E6DC}" type="datetimeFigureOut">
              <a:rPr lang="en-AU" smtClean="0"/>
              <a:t>3/5/2023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D244F1-A353-FDA7-4CCC-9464E6191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FCE28C-4BEA-407E-A22C-29A40A58F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30A8F-6F04-48BB-A7C3-E1AF6D2A07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4697113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C5AB7-72D5-CF30-1B03-D4C200444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81DC2C-E274-9551-F8E4-97C12CBDD6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FAB5AD-59D0-4748-5C82-3827D9BA7E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9BC177-394F-D4D2-609B-4E9D43BA9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676A7-79E5-4E0F-A270-EF421B83E6DC}" type="datetimeFigureOut">
              <a:rPr lang="en-AU" smtClean="0"/>
              <a:t>3/5/2023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705EC5-DBC1-940E-119D-C60273965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E9C0F8-C5BD-2166-ABED-55D041FEA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30A8F-6F04-48BB-A7C3-E1AF6D2A07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7133295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AF8F1-15F5-F817-2F9F-23CE5C2FB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CC61AF-F9F6-7ED2-4B34-7429C27249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8CD23D-6DA9-5853-CA87-D0BDFF7E3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676A7-79E5-4E0F-A270-EF421B83E6DC}" type="datetimeFigureOut">
              <a:rPr lang="en-AU" smtClean="0"/>
              <a:t>3/5/2023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4C0A12-8CAE-588F-4563-9F4BE9720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6ABC06-05F1-0032-5165-DFFF4D280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30A8F-6F04-48BB-A7C3-E1AF6D2A07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8827864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E4EE8D-C813-2F0A-A25D-67ED673CB5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750438-8D13-EC4B-2DB6-B198196A5A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9524FB-0925-FB91-91EB-8D2AE2BC9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676A7-79E5-4E0F-A270-EF421B83E6DC}" type="datetimeFigureOut">
              <a:rPr lang="en-AU" smtClean="0"/>
              <a:t>3/5/2023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E03E5F-9630-85B3-4C07-E4389DB93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C4BCD1-998B-9462-88AB-AD663D1D5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30A8F-6F04-48BB-A7C3-E1AF6D2A07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1794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68A2F-68F5-CB43-A185-DE86886D23B9}" type="datetime1">
              <a:rPr lang="en-US" smtClean="0"/>
              <a:t>5/3/23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77278-7687-3448-A6B0-227CFE0C9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174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857B5-BC93-AE46-9517-7143CFC6EB83}" type="datetime1">
              <a:rPr lang="en-US" smtClean="0"/>
              <a:t>5/3/23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77278-7687-3448-A6B0-227CFE0C9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149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DC449-89B1-E242-97AB-AE36EF8508B9}" type="datetime1">
              <a:rPr lang="en-US" smtClean="0"/>
              <a:t>5/3/23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77278-7687-3448-A6B0-227CFE0C9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392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52046"/>
            <a:ext cx="7977279" cy="1115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67DF5-5C7D-0741-9DE4-1610A6ECD20B}" type="datetime1">
              <a:rPr lang="en-US" smtClean="0"/>
              <a:t>5/3/23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77278-7687-3448-A6B0-227CFE0C9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796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BD08E-61A3-D343-9E65-14E7255CD38A}" type="datetime1">
              <a:rPr lang="en-US" smtClean="0"/>
              <a:t>5/3/23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77278-7687-3448-A6B0-227CFE0C9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106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92CE7-1FF8-7D4A-820B-CFF902F3610F}" type="datetime1">
              <a:rPr lang="en-US" smtClean="0"/>
              <a:t>5/3/23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77278-7687-3448-A6B0-227CFE0C9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748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65030"/>
            <a:ext cx="2949178" cy="973015"/>
          </a:xfrm>
        </p:spPr>
        <p:txBody>
          <a:bodyPr anchor="b"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565030"/>
            <a:ext cx="4629150" cy="429602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637692"/>
            <a:ext cx="2949178" cy="323129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4B0C5-E22B-F940-B369-6BB9609A4EDF}" type="datetime1">
              <a:rPr lang="en-US" smtClean="0"/>
              <a:t>5/3/23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77278-7687-3448-A6B0-227CFE0C9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919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1" y="48604"/>
            <a:ext cx="6168520" cy="124341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C112BD-5968-1F4D-B1E4-B6CB3D5BDAF2}" type="datetime1">
              <a:rPr lang="en-US" smtClean="0"/>
              <a:t>5/3/23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977278-7687-3448-A6B0-227CFE0C97B6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6A77845-9B08-4D10-A9B0-E4FF1606A638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7149493" y="676272"/>
            <a:ext cx="1822862" cy="615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955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Proxima Nova" panose="0200050603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Proxima Nova" panose="02000506030000020004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Proxima Nova" panose="02000506030000020004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Proxima Nova" panose="02000506030000020004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Proxima Nova" panose="02000506030000020004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Proxima Nova" panose="02000506030000020004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C9B6F6-26AB-D73E-80F2-4F9F2AF8A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293E63-A340-7DA5-D378-0F26ED8CEF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8D1246-CEE5-3C33-D9E7-A8C6B9193E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A676A7-79E5-4E0F-A270-EF421B83E6DC}" type="datetimeFigureOut">
              <a:rPr lang="en-AU" smtClean="0"/>
              <a:t>3/5/2023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EDC475-87C0-C276-0B52-B337AB2EE4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A3D4FB-D5CD-9807-9234-3FF58A9F08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930A8F-6F04-48BB-A7C3-E1AF6D2A07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65485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datascientistanna/customers-dataset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2C4E5DC-F785-3C44-8D74-72C83B990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251" y="101424"/>
            <a:ext cx="8917497" cy="1333849"/>
          </a:xfrm>
        </p:spPr>
        <p:txBody>
          <a:bodyPr anchor="b">
            <a:normAutofit/>
          </a:bodyPr>
          <a:lstStyle/>
          <a:p>
            <a:pPr algn="ctr"/>
            <a:r>
              <a:rPr lang="en-US" sz="3600" dirty="0"/>
              <a:t>8995 CAPSTONE PROJECT</a:t>
            </a:r>
            <a:br>
              <a:rPr lang="en-US" sz="3600" dirty="0"/>
            </a:br>
            <a:r>
              <a:rPr lang="en-US" sz="3600" dirty="0"/>
              <a:t>PRESENTATION</a:t>
            </a:r>
            <a:endParaRPr lang="en-US" sz="5600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103FB4D-68CC-6D49-9F8F-3A82CADE94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9389" y="4055418"/>
            <a:ext cx="7886700" cy="1500187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Jacinda Zou / U3145190</a:t>
            </a:r>
          </a:p>
          <a:p>
            <a:r>
              <a:rPr lang="en-US" dirty="0"/>
              <a:t>TUTORIAL GROUP – WEEK 13, 2 May 2023/16:30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6261A9-6DF5-F024-FD50-B0BF105AC34E}"/>
              </a:ext>
            </a:extLst>
          </p:cNvPr>
          <p:cNvSpPr txBox="1">
            <a:spLocks/>
          </p:cNvSpPr>
          <p:nvPr/>
        </p:nvSpPr>
        <p:spPr>
          <a:xfrm>
            <a:off x="499451" y="2256014"/>
            <a:ext cx="7886700" cy="172875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Proxima Nova" panose="02000506030000020004" pitchFamily="2" charset="0"/>
                <a:ea typeface="+mj-ea"/>
                <a:cs typeface="+mj-cs"/>
              </a:defRPr>
            </a:lvl1pPr>
          </a:lstStyle>
          <a:p>
            <a:pPr algn="ctr"/>
            <a:r>
              <a:rPr lang="en-US" sz="5600" dirty="0"/>
              <a:t>Shop Customer Dataset</a:t>
            </a:r>
            <a:br>
              <a:rPr lang="en-US" sz="5600" dirty="0"/>
            </a:br>
            <a:endParaRPr lang="en-US" sz="5600" dirty="0"/>
          </a:p>
        </p:txBody>
      </p:sp>
    </p:spTree>
    <p:extLst>
      <p:ext uri="{BB962C8B-B14F-4D97-AF65-F5344CB8AC3E}">
        <p14:creationId xmlns:p14="http://schemas.microsoft.com/office/powerpoint/2010/main" val="16509624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D43E3-34C1-46DC-9731-4795FD4A0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1" y="503338"/>
            <a:ext cx="6315488" cy="788683"/>
          </a:xfrm>
        </p:spPr>
        <p:txBody>
          <a:bodyPr>
            <a:normAutofit fontScale="90000"/>
          </a:bodyPr>
          <a:lstStyle/>
          <a:p>
            <a:pPr algn="ctr"/>
            <a:br>
              <a:rPr lang="en-US" sz="2700" dirty="0"/>
            </a:br>
            <a:br>
              <a:rPr lang="en-US" sz="2700" dirty="0"/>
            </a:br>
            <a:br>
              <a:rPr lang="en-US" sz="2700" dirty="0"/>
            </a:br>
            <a:r>
              <a:rPr lang="en-US" sz="2700" dirty="0"/>
              <a:t>5. </a:t>
            </a:r>
            <a:r>
              <a:rPr lang="en-AU" sz="2700" dirty="0"/>
              <a:t>Implementation and Deployment (</a:t>
            </a:r>
            <a:r>
              <a:rPr lang="en-AU" sz="2700" dirty="0" err="1"/>
              <a:t>TkInter</a:t>
            </a:r>
            <a:r>
              <a:rPr lang="en-AU" sz="2700" dirty="0"/>
              <a:t>) Plan and Status Update</a:t>
            </a:r>
            <a:endParaRPr lang="en-US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BF41078-F088-49B3-A1AF-878989F41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Implementation: </a:t>
            </a:r>
            <a:r>
              <a:rPr lang="en-US" dirty="0" err="1"/>
              <a:t>TkInter</a:t>
            </a:r>
            <a:endParaRPr lang="en-US" dirty="0"/>
          </a:p>
          <a:p>
            <a:endParaRPr lang="en-US" dirty="0"/>
          </a:p>
          <a:p>
            <a:r>
              <a:rPr lang="en-US" dirty="0"/>
              <a:t>Deployment plan: GitHub</a:t>
            </a:r>
          </a:p>
          <a:p>
            <a:endParaRPr lang="en-US" dirty="0"/>
          </a:p>
          <a:p>
            <a:r>
              <a:rPr lang="en-US" dirty="0"/>
              <a:t>Current Status: Write a </a:t>
            </a:r>
            <a:r>
              <a:rPr lang="en-US" dirty="0" err="1"/>
              <a:t>Gui</a:t>
            </a:r>
            <a:r>
              <a:rPr lang="en-US" dirty="0"/>
              <a:t> program by using 			</a:t>
            </a:r>
            <a:r>
              <a:rPr lang="en-US" dirty="0" err="1"/>
              <a:t>TkInter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664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D43E3-34C1-46DC-9731-4795FD4A0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1" y="48604"/>
            <a:ext cx="6315488" cy="1243418"/>
          </a:xfrm>
        </p:spPr>
        <p:txBody>
          <a:bodyPr/>
          <a:lstStyle/>
          <a:p>
            <a:r>
              <a:rPr lang="en-US" dirty="0"/>
              <a:t>References /</a:t>
            </a:r>
            <a:r>
              <a:rPr lang="en-US" dirty="0" err="1"/>
              <a:t>Bibilography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F41078-F088-49B3-A1AF-878989F41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endParaRPr lang="en-AU" b="0" i="0" dirty="0">
              <a:effectLst/>
              <a:latin typeface="Helvetica Neue" panose="02000503000000020004" pitchFamily="2" charset="0"/>
            </a:endParaRPr>
          </a:p>
          <a:p>
            <a:pPr marL="0" indent="0" algn="l">
              <a:buNone/>
            </a:pPr>
            <a:r>
              <a:rPr lang="en-AU" b="0" i="0" dirty="0">
                <a:effectLst/>
                <a:latin typeface="Helvetica Neue" panose="02000503000000020004" pitchFamily="2" charset="0"/>
              </a:rPr>
              <a:t>Open Database,</a:t>
            </a:r>
            <a:r>
              <a:rPr lang="en-AU" b="0" i="1" dirty="0">
                <a:effectLst/>
                <a:latin typeface="Helvetica Neue" panose="02000503000000020004" pitchFamily="2" charset="0"/>
              </a:rPr>
              <a:t> Shop Customer Data</a:t>
            </a:r>
            <a:r>
              <a:rPr lang="en-AU" b="0" i="0" dirty="0">
                <a:effectLst/>
                <a:latin typeface="Helvetica Neue" panose="02000503000000020004" pitchFamily="2" charset="0"/>
              </a:rPr>
              <a:t>,  [Online]. Available: </a:t>
            </a:r>
            <a:r>
              <a:rPr lang="en-AU" b="0" i="0" dirty="0">
                <a:solidFill>
                  <a:schemeClr val="accent5"/>
                </a:solidFill>
                <a:effectLst/>
                <a:latin typeface="Lato Extended"/>
                <a:hlinkClick r:id="rId2"/>
              </a:rPr>
              <a:t>https://www.kaggle.com/datasets/datascientistanna/customers-dataset</a:t>
            </a:r>
            <a:r>
              <a:rPr lang="en-AU" b="0" i="0" dirty="0">
                <a:solidFill>
                  <a:schemeClr val="accent5"/>
                </a:solidFill>
                <a:effectLst/>
                <a:latin typeface="Lato Extended"/>
              </a:rPr>
              <a:t> </a:t>
            </a:r>
            <a:r>
              <a:rPr lang="en-AU" b="0" i="0" dirty="0">
                <a:effectLst/>
                <a:latin typeface="Helvetica Neue" panose="02000503000000020004" pitchFamily="2" charset="0"/>
              </a:rPr>
              <a:t>(accessed: </a:t>
            </a:r>
            <a:r>
              <a:rPr lang="en-AU" dirty="0">
                <a:latin typeface="Helvetica Neue" panose="02000503000000020004" pitchFamily="2" charset="0"/>
              </a:rPr>
              <a:t>May</a:t>
            </a:r>
            <a:r>
              <a:rPr lang="en-AU" b="0" i="0" dirty="0">
                <a:effectLst/>
                <a:latin typeface="Helvetica Neue" panose="02000503000000020004" pitchFamily="2" charset="0"/>
              </a:rPr>
              <a:t> 2, 2023)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69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D43E3-34C1-46DC-9731-4795FD4A0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F41078-F088-49B3-A1AF-878989F41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n-US" dirty="0"/>
              <a:t>Introduction / Problem Statement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/>
              <a:t>Dataset Details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/>
              <a:t>EDA (Exploratory Data Analysis) Outcomes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/>
              <a:t>PDA (Predictive Data Analytics) Outcomes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/>
              <a:t>Implementation and Deployment (TkInter/Flask/Streamlit) Plan and Status Update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/>
              <a:t>References/Bibliography</a:t>
            </a:r>
          </a:p>
        </p:txBody>
      </p:sp>
    </p:spTree>
    <p:extLst>
      <p:ext uri="{BB962C8B-B14F-4D97-AF65-F5344CB8AC3E}">
        <p14:creationId xmlns:p14="http://schemas.microsoft.com/office/powerpoint/2010/main" val="4153711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D43E3-34C1-46DC-9731-4795FD4A0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1" y="48604"/>
            <a:ext cx="6315488" cy="1243418"/>
          </a:xfrm>
        </p:spPr>
        <p:txBody>
          <a:bodyPr/>
          <a:lstStyle/>
          <a:p>
            <a:pPr marL="514350" indent="-514350" algn="just">
              <a:buFont typeface="+mj-lt"/>
              <a:buAutoNum type="arabicPeriod"/>
            </a:pPr>
            <a:r>
              <a:rPr lang="en-US" dirty="0"/>
              <a:t>Introduction / Problem Statement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F41078-F088-49B3-A1AF-878989F41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>
                <a:solidFill>
                  <a:srgbClr val="D1D5DB"/>
                </a:solidFill>
                <a:latin typeface="Söhne"/>
              </a:rPr>
              <a:t>P</a:t>
            </a:r>
            <a:r>
              <a:rPr lang="en-AU" b="0" i="0" dirty="0">
                <a:solidFill>
                  <a:srgbClr val="D1D5DB"/>
                </a:solidFill>
                <a:effectLst/>
                <a:latin typeface="Söhne"/>
              </a:rPr>
              <a:t>roblem: </a:t>
            </a:r>
          </a:p>
          <a:p>
            <a:r>
              <a:rPr lang="en-AU" b="0" i="0" dirty="0">
                <a:solidFill>
                  <a:srgbClr val="D1D5DB"/>
                </a:solidFill>
                <a:effectLst/>
                <a:latin typeface="Söhne"/>
              </a:rPr>
              <a:t>To determine whether a customer is a potential value customer (spending score more than 50) based on the data of the Shop.</a:t>
            </a:r>
          </a:p>
          <a:p>
            <a:r>
              <a:rPr lang="en-AU" dirty="0">
                <a:solidFill>
                  <a:srgbClr val="D1D5DB"/>
                </a:solidFill>
                <a:latin typeface="Söhne"/>
              </a:rPr>
              <a:t>The Objective:</a:t>
            </a:r>
            <a:r>
              <a:rPr lang="en-AU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</a:p>
          <a:p>
            <a:r>
              <a:rPr lang="en-AU" b="0" i="0" dirty="0">
                <a:solidFill>
                  <a:srgbClr val="D1D5DB"/>
                </a:solidFill>
                <a:effectLst/>
                <a:latin typeface="Söhne"/>
              </a:rPr>
              <a:t>To help the shop owner understand their customers and make business decisions.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864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D43E3-34C1-46DC-9731-4795FD4A0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1" y="48604"/>
            <a:ext cx="6315488" cy="1243418"/>
          </a:xfrm>
        </p:spPr>
        <p:txBody>
          <a:bodyPr/>
          <a:lstStyle/>
          <a:p>
            <a:pPr algn="just"/>
            <a:r>
              <a:rPr lang="en-US" dirty="0"/>
              <a:t>2. Dataset Details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BF41078-F088-49B3-A1AF-878989F41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in-depth investigation of the customers in a shop [1].</a:t>
            </a:r>
          </a:p>
          <a:p>
            <a:r>
              <a:rPr lang="en-US" dirty="0"/>
              <a:t>It helps the business learn more about its customers.</a:t>
            </a:r>
          </a:p>
          <a:p>
            <a:r>
              <a:rPr lang="en-US" altLang="zh-CN" dirty="0"/>
              <a:t>F</a:t>
            </a:r>
            <a:r>
              <a:rPr lang="en-AU" altLang="zh-CN" dirty="0" err="1"/>
              <a:t>irst</a:t>
            </a:r>
            <a:r>
              <a:rPr lang="en-AU" altLang="zh-CN" dirty="0"/>
              <a:t> 5 rows of Dataset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E027249-83B1-A0B4-39D7-BE64F6B8AB0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045" y="4101272"/>
            <a:ext cx="8273910" cy="2447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610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D43E3-34C1-46DC-9731-4795FD4A0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1" y="48604"/>
            <a:ext cx="6315488" cy="1243418"/>
          </a:xfrm>
        </p:spPr>
        <p:txBody>
          <a:bodyPr/>
          <a:lstStyle/>
          <a:p>
            <a:r>
              <a:rPr lang="en-US" dirty="0"/>
              <a:t>3. EDA (Exploratory Data Analysis) Outcomes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BF41078-F088-49B3-A1AF-878989F418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540" y="1604562"/>
            <a:ext cx="7886700" cy="4351338"/>
          </a:xfrm>
        </p:spPr>
        <p:txBody>
          <a:bodyPr/>
          <a:lstStyle/>
          <a:p>
            <a:r>
              <a:rPr lang="en-US" sz="2000" dirty="0"/>
              <a:t>EDA Report – Spending Score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E8D4E417-7A13-3DA9-3617-E600ADE0810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629" y="2108512"/>
            <a:ext cx="8556741" cy="2096248"/>
          </a:xfrm>
          <a:prstGeom prst="rect">
            <a:avLst/>
          </a:prstGeom>
        </p:spPr>
      </p:pic>
      <p:pic>
        <p:nvPicPr>
          <p:cNvPr id="7" name="Picture 6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37BE45AD-E8D7-659F-3DB7-297F83E1FD1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628" y="4204760"/>
            <a:ext cx="8556741" cy="2405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60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5ACCC-5E26-8AA0-EB6B-8012B2C67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EDA (Exploratory Data Analysis) Outcomes</a:t>
            </a:r>
          </a:p>
        </p:txBody>
      </p:sp>
      <p:pic>
        <p:nvPicPr>
          <p:cNvPr id="4" name="Content Placeholder 3" descr="Chart, bar chart&#10;&#10;Description automatically generated">
            <a:extLst>
              <a:ext uri="{FF2B5EF4-FFF2-40B4-BE49-F238E27FC236}">
                <a16:creationId xmlns:a16="http://schemas.microsoft.com/office/drawing/2014/main" id="{91458F85-9D58-DCC9-F7E7-8A8F5BABBC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0313" y="2193486"/>
            <a:ext cx="5443372" cy="43513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0E54F84-C053-83C2-A748-E50A87A135C2}"/>
              </a:ext>
            </a:extLst>
          </p:cNvPr>
          <p:cNvSpPr txBox="1"/>
          <p:nvPr/>
        </p:nvSpPr>
        <p:spPr>
          <a:xfrm>
            <a:off x="2916802" y="1652681"/>
            <a:ext cx="3310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Customer Spending Score Classes</a:t>
            </a:r>
          </a:p>
        </p:txBody>
      </p:sp>
    </p:spTree>
    <p:extLst>
      <p:ext uri="{BB962C8B-B14F-4D97-AF65-F5344CB8AC3E}">
        <p14:creationId xmlns:p14="http://schemas.microsoft.com/office/powerpoint/2010/main" val="3862014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D43E3-34C1-46DC-9731-4795FD4A0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1" y="48604"/>
            <a:ext cx="6315488" cy="1243418"/>
          </a:xfrm>
        </p:spPr>
        <p:txBody>
          <a:bodyPr/>
          <a:lstStyle/>
          <a:p>
            <a:r>
              <a:rPr lang="en-US" dirty="0"/>
              <a:t>4. PDA (Predictive Data Analysis) Outcomes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BF41078-F088-49B3-A1AF-878989F41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z="18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AU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dded a new column named ‘value customer’ based on spending score</a:t>
            </a:r>
            <a:r>
              <a:rPr lang="en-AU" dirty="0">
                <a:effectLst/>
              </a:rPr>
              <a:t> </a:t>
            </a:r>
          </a:p>
          <a:p>
            <a:r>
              <a:rPr lang="en-AU" sz="2000" dirty="0"/>
              <a:t>1 = Spending score &gt; 50</a:t>
            </a:r>
          </a:p>
          <a:p>
            <a:r>
              <a:rPr lang="en-AU" sz="2000" dirty="0"/>
              <a:t>0 = Spending Score &lt;50</a:t>
            </a:r>
          </a:p>
          <a:p>
            <a:endParaRPr lang="en-US" dirty="0"/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5F3D7B11-27FE-770F-5DA0-1E20535844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457" y="3274163"/>
            <a:ext cx="7610132" cy="1579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281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CF3A9-1A27-D571-C1BC-FA3526A09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PDA (Predictive Data Analysis) Outcomes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02DC512-392A-2317-E76B-5B62A327D8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9472" y="1780409"/>
            <a:ext cx="5336730" cy="43513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5C29AE5-E336-3095-31C4-68846F67A7E0}"/>
              </a:ext>
            </a:extLst>
          </p:cNvPr>
          <p:cNvSpPr txBox="1"/>
          <p:nvPr/>
        </p:nvSpPr>
        <p:spPr>
          <a:xfrm>
            <a:off x="147144" y="1780409"/>
            <a:ext cx="306902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     Algorithm Comparison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Choose RF (</a:t>
            </a:r>
            <a:r>
              <a:rPr lang="en-AU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Random Forest Classifier</a:t>
            </a:r>
            <a:r>
              <a:rPr lang="en-AU" dirty="0">
                <a:solidFill>
                  <a:schemeClr val="bg1"/>
                </a:solidFill>
                <a:effectLst/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) for the model performance evaluation</a:t>
            </a:r>
          </a:p>
        </p:txBody>
      </p:sp>
    </p:spTree>
    <p:extLst>
      <p:ext uri="{BB962C8B-B14F-4D97-AF65-F5344CB8AC3E}">
        <p14:creationId xmlns:p14="http://schemas.microsoft.com/office/powerpoint/2010/main" val="34305327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DBFF6-37E9-8D1A-4034-87CBBD922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PDA (Predictive Data Analysis) Outcomes</a:t>
            </a:r>
          </a:p>
        </p:txBody>
      </p:sp>
      <p:pic>
        <p:nvPicPr>
          <p:cNvPr id="5" name="Content Placeholder 4" descr="Table&#10;&#10;Description automatically generated with medium confidence">
            <a:extLst>
              <a:ext uri="{FF2B5EF4-FFF2-40B4-BE49-F238E27FC236}">
                <a16:creationId xmlns:a16="http://schemas.microsoft.com/office/drawing/2014/main" id="{12398531-B5A4-14B5-C67F-25713D55B8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2122" y="1717750"/>
            <a:ext cx="5124938" cy="167923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2CC7D67-6F03-59A1-63FA-7BB7182FCB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2911" y="3461016"/>
            <a:ext cx="4500907" cy="325861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FB557AF-6F1F-F0EB-93AB-FDD73CDA9BCC}"/>
              </a:ext>
            </a:extLst>
          </p:cNvPr>
          <p:cNvSpPr txBox="1"/>
          <p:nvPr/>
        </p:nvSpPr>
        <p:spPr>
          <a:xfrm>
            <a:off x="327824" y="2315630"/>
            <a:ext cx="23400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Classification report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A35863-546B-6751-85D1-118C02F0A541}"/>
              </a:ext>
            </a:extLst>
          </p:cNvPr>
          <p:cNvSpPr txBox="1"/>
          <p:nvPr/>
        </p:nvSpPr>
        <p:spPr>
          <a:xfrm>
            <a:off x="327824" y="3461016"/>
            <a:ext cx="2125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bg1"/>
                </a:solidFill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en-AU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onfusion matrix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4C0A1D-91C7-E8F6-4E47-42DDF0D5DB80}"/>
              </a:ext>
            </a:extLst>
          </p:cNvPr>
          <p:cNvSpPr txBox="1"/>
          <p:nvPr/>
        </p:nvSpPr>
        <p:spPr>
          <a:xfrm>
            <a:off x="327824" y="1740028"/>
            <a:ext cx="308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Model Performance Evaluation</a:t>
            </a:r>
          </a:p>
        </p:txBody>
      </p:sp>
    </p:spTree>
    <p:extLst>
      <p:ext uri="{BB962C8B-B14F-4D97-AF65-F5344CB8AC3E}">
        <p14:creationId xmlns:p14="http://schemas.microsoft.com/office/powerpoint/2010/main" val="21293738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owson">
      <a:dk1>
        <a:srgbClr val="000000"/>
      </a:dk1>
      <a:lt1>
        <a:srgbClr val="FFFFFF"/>
      </a:lt1>
      <a:dk2>
        <a:srgbClr val="44546A"/>
      </a:dk2>
      <a:lt2>
        <a:srgbClr val="DDDDDD"/>
      </a:lt2>
      <a:accent1>
        <a:srgbClr val="FFBB00"/>
      </a:accent1>
      <a:accent2>
        <a:srgbClr val="DDDDDD"/>
      </a:accent2>
      <a:accent3>
        <a:srgbClr val="3C3C3C"/>
      </a:accent3>
      <a:accent4>
        <a:srgbClr val="FFC000"/>
      </a:accent4>
      <a:accent5>
        <a:srgbClr val="CC9900"/>
      </a:accent5>
      <a:accent6>
        <a:srgbClr val="70AD47"/>
      </a:accent6>
      <a:hlink>
        <a:srgbClr val="CC9900"/>
      </a:hlink>
      <a:folHlink>
        <a:srgbClr val="DDDDDD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U Charcoal.potx" id="{A10D2970-A675-42FF-86BD-60022CDB6C3D}" vid="{F0B54EFA-268C-40FD-8803-C3E6751DCDCB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TUPPT-Graphite-43</Template>
  <TotalTime>3995</TotalTime>
  <Words>314</Words>
  <Application>Microsoft Macintosh PowerPoint</Application>
  <PresentationFormat>On-screen Show (4:3)</PresentationFormat>
  <Paragraphs>47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Lato Extended</vt:lpstr>
      <vt:lpstr>Proxima Nova</vt:lpstr>
      <vt:lpstr>Söhne</vt:lpstr>
      <vt:lpstr>Arial</vt:lpstr>
      <vt:lpstr>Calibri</vt:lpstr>
      <vt:lpstr>Calibri Light</vt:lpstr>
      <vt:lpstr>Helvetica Neue</vt:lpstr>
      <vt:lpstr>Office Theme</vt:lpstr>
      <vt:lpstr>Custom Design</vt:lpstr>
      <vt:lpstr>8995 CAPSTONE PROJECT PRESENTATION</vt:lpstr>
      <vt:lpstr>Table of Contents </vt:lpstr>
      <vt:lpstr>Introduction / Problem Statement</vt:lpstr>
      <vt:lpstr>2. Dataset Details</vt:lpstr>
      <vt:lpstr>3. EDA (Exploratory Data Analysis) Outcomes</vt:lpstr>
      <vt:lpstr>3. EDA (Exploratory Data Analysis) Outcomes</vt:lpstr>
      <vt:lpstr>4. PDA (Predictive Data Analysis) Outcomes</vt:lpstr>
      <vt:lpstr>4. PDA (Predictive Data Analysis) Outcomes</vt:lpstr>
      <vt:lpstr>4. PDA (Predictive Data Analysis) Outcomes</vt:lpstr>
      <vt:lpstr>   5. Implementation and Deployment (TkInter) Plan and Status Update</vt:lpstr>
      <vt:lpstr>References /Bibilography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rakshitha rao</dc:creator>
  <cp:lastModifiedBy>Jacinda.Zou</cp:lastModifiedBy>
  <cp:revision>16</cp:revision>
  <dcterms:created xsi:type="dcterms:W3CDTF">2019-03-14T01:12:25Z</dcterms:created>
  <dcterms:modified xsi:type="dcterms:W3CDTF">2023-05-03T06:25:44Z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f6fef03-d487-4433-8e43-6b81c0a1b7be_Enabled">
    <vt:lpwstr>true</vt:lpwstr>
  </property>
  <property fmtid="{D5CDD505-2E9C-101B-9397-08002B2CF9AE}" pid="3" name="MSIP_Label_bf6fef03-d487-4433-8e43-6b81c0a1b7be_SetDate">
    <vt:lpwstr>2023-04-26T00:57:11Z</vt:lpwstr>
  </property>
  <property fmtid="{D5CDD505-2E9C-101B-9397-08002B2CF9AE}" pid="4" name="MSIP_Label_bf6fef03-d487-4433-8e43-6b81c0a1b7be_Method">
    <vt:lpwstr>Standard</vt:lpwstr>
  </property>
  <property fmtid="{D5CDD505-2E9C-101B-9397-08002B2CF9AE}" pid="5" name="MSIP_Label_bf6fef03-d487-4433-8e43-6b81c0a1b7be_Name">
    <vt:lpwstr>Unclassified</vt:lpwstr>
  </property>
  <property fmtid="{D5CDD505-2E9C-101B-9397-08002B2CF9AE}" pid="6" name="MSIP_Label_bf6fef03-d487-4433-8e43-6b81c0a1b7be_SiteId">
    <vt:lpwstr>1daf5147-a543-4707-a2fb-2acf0b2a3936</vt:lpwstr>
  </property>
  <property fmtid="{D5CDD505-2E9C-101B-9397-08002B2CF9AE}" pid="7" name="MSIP_Label_bf6fef03-d487-4433-8e43-6b81c0a1b7be_ActionId">
    <vt:lpwstr>24dac2fe-ea53-43a1-86b4-5af1bf9b3648</vt:lpwstr>
  </property>
  <property fmtid="{D5CDD505-2E9C-101B-9397-08002B2CF9AE}" pid="8" name="MSIP_Label_bf6fef03-d487-4433-8e43-6b81c0a1b7be_ContentBits">
    <vt:lpwstr>0</vt:lpwstr>
  </property>
</Properties>
</file>