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75B90A-92CA-49BF-9939-A977A886482B}">
  <a:tblStyle styleId="{5475B90A-92CA-49BF-9939-A977A88648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c3dc71c0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c3dc71c0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c3dc71c0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c3dc71c0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c3dc71c0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c3dc71c0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3dc71c0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3dc71c0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c3dc71c0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c3dc71c0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6fda3ca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c6fda3ca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21370" r="22525" b="9657"/>
          <a:stretch/>
        </p:blipFill>
        <p:spPr>
          <a:xfrm>
            <a:off x="25575" y="19025"/>
            <a:ext cx="1747900" cy="12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l="9016" t="21064" r="9016" b="23048"/>
          <a:stretch/>
        </p:blipFill>
        <p:spPr>
          <a:xfrm>
            <a:off x="6341150" y="42900"/>
            <a:ext cx="2749700" cy="5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5300" y="3588725"/>
            <a:ext cx="1558200" cy="1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2100" y="35433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5063" y="3403813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-100" y="1058400"/>
            <a:ext cx="9144000" cy="2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3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2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METROCAR PROJECT</a:t>
            </a:r>
            <a:br>
              <a:rPr lang="en-GB" sz="6128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128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865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 of Performance Metrics</a:t>
            </a:r>
            <a:br>
              <a:rPr lang="en-GB" sz="5865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715" b="1">
              <a:solidFill>
                <a:srgbClr val="0E0E0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92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5507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Otieno J. A.; Kyprianou L. </a:t>
            </a:r>
            <a:endParaRPr sz="550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7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3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5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5219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Masterschool Data Analytics</a:t>
            </a:r>
            <a:br>
              <a:rPr lang="en-GB" sz="5219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5219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GB" sz="5219" b="1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GB" sz="5219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October 2024</a:t>
            </a:r>
            <a:br>
              <a:rPr lang="en-GB" sz="5219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5219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Masterschool - Berlin</a:t>
            </a:r>
            <a:br>
              <a:rPr lang="en-GB" sz="4911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3642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342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00" y="4230950"/>
            <a:ext cx="915975" cy="9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-96750" y="-76200"/>
            <a:ext cx="9144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50" b="1">
                <a:solidFill>
                  <a:srgbClr val="0E0E0E"/>
                </a:solidFill>
              </a:rPr>
              <a:t>Funnel Analysis of User Drop-Off Points</a:t>
            </a:r>
            <a:endParaRPr sz="22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50" b="1">
              <a:solidFill>
                <a:srgbClr val="0E0E0E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l="699" r="6060" b="3873"/>
          <a:stretch/>
        </p:blipFill>
        <p:spPr>
          <a:xfrm>
            <a:off x="60900" y="400575"/>
            <a:ext cx="3854024" cy="28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l="2186" r="1083" b="1078"/>
          <a:stretch/>
        </p:blipFill>
        <p:spPr>
          <a:xfrm>
            <a:off x="4361925" y="400575"/>
            <a:ext cx="3811421" cy="28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151850" y="3241875"/>
            <a:ext cx="7844100" cy="18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b="1">
                <a:solidFill>
                  <a:srgbClr val="0E0E0E"/>
                </a:solidFill>
              </a:rPr>
              <a:t>Signup Drop-off (25.4%)</a:t>
            </a:r>
            <a:r>
              <a:rPr lang="en-GB" sz="1150">
                <a:solidFill>
                  <a:srgbClr val="0E0E0E"/>
                </a:solidFill>
              </a:rPr>
              <a:t>: Simplify signup and offer discounts or third-party login</a:t>
            </a:r>
            <a:endParaRPr sz="1150" b="1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b="1">
                <a:solidFill>
                  <a:srgbClr val="0E0E0E"/>
                </a:solidFill>
              </a:rPr>
              <a:t>Ride Request Drop-off (29.6%)</a:t>
            </a:r>
            <a:r>
              <a:rPr lang="en-GB" sz="1150">
                <a:solidFill>
                  <a:srgbClr val="0E0E0E"/>
                </a:solidFill>
              </a:rPr>
              <a:t>: Simplify payments setup and offer onboarding or first-ride free promotions</a:t>
            </a:r>
            <a:endParaRPr sz="11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0E0E0E"/>
                </a:solidFill>
              </a:rPr>
              <a:t>Ride Completion Drop-off (49.8%)</a:t>
            </a:r>
            <a:r>
              <a:rPr lang="en-GB" sz="1150">
                <a:solidFill>
                  <a:srgbClr val="0E0E0E"/>
                </a:solidFill>
              </a:rPr>
              <a:t>: Reduce cancellations by improving driver availability, pricing clarity and user trust</a:t>
            </a:r>
            <a:endParaRPr sz="11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0E0E0E"/>
                </a:solidFill>
              </a:rPr>
              <a:t>Payment Barrier</a:t>
            </a:r>
            <a:r>
              <a:rPr lang="en-GB" sz="1150">
                <a:solidFill>
                  <a:srgbClr val="0E0E0E"/>
                </a:solidFill>
              </a:rPr>
              <a:t>: Ease payment setup to boost ride requests</a:t>
            </a:r>
            <a:endParaRPr sz="11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b="1">
                <a:solidFill>
                  <a:srgbClr val="0E0E0E"/>
                </a:solidFill>
              </a:rPr>
              <a:t>Ride Experience</a:t>
            </a:r>
            <a:r>
              <a:rPr lang="en-GB" sz="1150">
                <a:solidFill>
                  <a:srgbClr val="0E0E0E"/>
                </a:solidFill>
              </a:rPr>
              <a:t>: Enhance app performance and build trust with driver ratings and cost transparency</a:t>
            </a:r>
            <a:endParaRPr sz="11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b="1">
                <a:solidFill>
                  <a:srgbClr val="0E0E0E"/>
                </a:solidFill>
              </a:rPr>
              <a:t>Key Focus</a:t>
            </a:r>
            <a:r>
              <a:rPr lang="en-GB" sz="1150">
                <a:solidFill>
                  <a:srgbClr val="0E0E0E"/>
                </a:solidFill>
              </a:rPr>
              <a:t>: Make ride requests easier and cut cancellations for better conversions</a:t>
            </a:r>
            <a:endParaRPr sz="1150">
              <a:solidFill>
                <a:srgbClr val="0E0E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0" y="18450"/>
            <a:ext cx="9144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50" b="1">
                <a:solidFill>
                  <a:srgbClr val="0E0E0E"/>
                </a:solidFill>
              </a:rPr>
              <a:t>Platform-Based Marketing Budget Recommendations</a:t>
            </a:r>
            <a:endParaRPr sz="22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1">
              <a:solidFill>
                <a:srgbClr val="0E0E0E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00" y="4230950"/>
            <a:ext cx="915975" cy="9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7225" y="619625"/>
            <a:ext cx="91068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50"/>
              <a:buChar char="●"/>
            </a:pPr>
            <a:r>
              <a:rPr lang="en-GB" sz="1350" b="1">
                <a:solidFill>
                  <a:srgbClr val="0E0E0E"/>
                </a:solidFill>
              </a:rPr>
              <a:t>iOS Dominance</a:t>
            </a:r>
            <a:r>
              <a:rPr lang="en-GB" sz="1350">
                <a:solidFill>
                  <a:srgbClr val="0E0E0E"/>
                </a:solidFill>
              </a:rPr>
              <a:t>: users at </a:t>
            </a:r>
            <a:r>
              <a:rPr lang="en-GB" sz="1350" b="1">
                <a:solidFill>
                  <a:srgbClr val="0E0E0E"/>
                </a:solidFill>
              </a:rPr>
              <a:t>60.50%,</a:t>
            </a:r>
            <a:r>
              <a:rPr lang="en-GB" sz="1350">
                <a:solidFill>
                  <a:srgbClr val="0E0E0E"/>
                </a:solidFill>
              </a:rPr>
              <a:t> likely due to higher purchasing power and better app experience</a:t>
            </a:r>
            <a:endParaRPr sz="1350">
              <a:solidFill>
                <a:srgbClr val="0E0E0E"/>
              </a:solidFill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50"/>
              <a:buChar char="●"/>
            </a:pPr>
            <a:r>
              <a:rPr lang="en-GB" sz="1350" b="1">
                <a:solidFill>
                  <a:srgbClr val="0E0E0E"/>
                </a:solidFill>
              </a:rPr>
              <a:t>Android Opportunity</a:t>
            </a:r>
            <a:r>
              <a:rPr lang="en-GB" sz="1350">
                <a:solidFill>
                  <a:srgbClr val="0E0E0E"/>
                </a:solidFill>
              </a:rPr>
              <a:t>: makes </a:t>
            </a:r>
            <a:r>
              <a:rPr lang="en-GB" sz="1350" b="1">
                <a:solidFill>
                  <a:srgbClr val="0E0E0E"/>
                </a:solidFill>
              </a:rPr>
              <a:t>29.40%</a:t>
            </a:r>
            <a:r>
              <a:rPr lang="en-GB" sz="1350">
                <a:solidFill>
                  <a:srgbClr val="0E0E0E"/>
                </a:solidFill>
              </a:rPr>
              <a:t>, room for improvement through optimization &amp; feedback</a:t>
            </a:r>
            <a:endParaRPr sz="1350">
              <a:solidFill>
                <a:srgbClr val="0E0E0E"/>
              </a:solidFill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50"/>
              <a:buChar char="●"/>
            </a:pPr>
            <a:r>
              <a:rPr lang="en-GB" sz="1350" b="1">
                <a:solidFill>
                  <a:srgbClr val="0E0E0E"/>
                </a:solidFill>
              </a:rPr>
              <a:t>Web Platform</a:t>
            </a:r>
            <a:r>
              <a:rPr lang="en-GB" sz="1350">
                <a:solidFill>
                  <a:srgbClr val="0E0E0E"/>
                </a:solidFill>
              </a:rPr>
              <a:t>: users at 10.10%; enhancing its experience could attract more desktop users.</a:t>
            </a:r>
            <a:endParaRPr sz="1350">
              <a:solidFill>
                <a:srgbClr val="0E0E0E"/>
              </a:solidFill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50"/>
              <a:buChar char="●"/>
            </a:pPr>
            <a:r>
              <a:rPr lang="en-GB" sz="1300">
                <a:solidFill>
                  <a:schemeClr val="dk1"/>
                </a:solidFill>
              </a:rPr>
              <a:t>Generally, there are </a:t>
            </a:r>
            <a:r>
              <a:rPr lang="en-GB" sz="1300" b="1">
                <a:solidFill>
                  <a:schemeClr val="dk1"/>
                </a:solidFill>
              </a:rPr>
              <a:t>27.81%</a:t>
            </a:r>
            <a:r>
              <a:rPr lang="en-GB" sz="1300">
                <a:solidFill>
                  <a:schemeClr val="dk1"/>
                </a:solidFill>
              </a:rPr>
              <a:t> ios users as compared to </a:t>
            </a:r>
            <a:r>
              <a:rPr lang="en-GB" sz="1300" b="1">
                <a:solidFill>
                  <a:schemeClr val="dk1"/>
                </a:solidFill>
              </a:rPr>
              <a:t>71.47% </a:t>
            </a:r>
            <a:r>
              <a:rPr lang="en-GB" sz="1300">
                <a:solidFill>
                  <a:schemeClr val="dk1"/>
                </a:solidFill>
              </a:rPr>
              <a:t>Android users (</a:t>
            </a:r>
            <a:r>
              <a:rPr lang="en-GB" sz="1050" b="1">
                <a:solidFill>
                  <a:srgbClr val="0E0E0E"/>
                </a:solidFill>
              </a:rPr>
              <a:t>StatCounter</a:t>
            </a:r>
            <a:r>
              <a:rPr lang="en-GB" sz="1050">
                <a:solidFill>
                  <a:srgbClr val="0E0E0E"/>
                </a:solidFill>
              </a:rPr>
              <a:t>, </a:t>
            </a:r>
            <a:r>
              <a:rPr lang="en-GB" sz="1050" b="1">
                <a:solidFill>
                  <a:srgbClr val="0E0E0E"/>
                </a:solidFill>
              </a:rPr>
              <a:t>GSMA Intelligence</a:t>
            </a:r>
            <a:r>
              <a:rPr lang="en-GB" sz="1050">
                <a:solidFill>
                  <a:srgbClr val="0E0E0E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50"/>
              <a:buChar char="●"/>
            </a:pPr>
            <a:r>
              <a:rPr lang="en-GB" sz="1350" b="1">
                <a:solidFill>
                  <a:srgbClr val="0E0E0E"/>
                </a:solidFill>
              </a:rPr>
              <a:t>Platform-Specific Marketing</a:t>
            </a:r>
            <a:r>
              <a:rPr lang="en-GB" sz="1350">
                <a:solidFill>
                  <a:srgbClr val="0E0E0E"/>
                </a:solidFill>
              </a:rPr>
              <a:t>: Invest in iOS campaigns and strengthen Android outreach for broader market</a:t>
            </a:r>
            <a:endParaRPr sz="1650">
              <a:solidFill>
                <a:srgbClr val="0E0E0E"/>
              </a:solidFill>
            </a:endParaRPr>
          </a:p>
          <a:p>
            <a:pPr marL="4572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50"/>
              <a:buChar char="●"/>
            </a:pPr>
            <a:r>
              <a:rPr lang="en-GB" sz="1350" b="1">
                <a:solidFill>
                  <a:srgbClr val="0E0E0E"/>
                </a:solidFill>
              </a:rPr>
              <a:t>Competitor Comparison</a:t>
            </a:r>
            <a:r>
              <a:rPr lang="en-GB" sz="1350">
                <a:solidFill>
                  <a:srgbClr val="0E0E0E"/>
                </a:solidFill>
              </a:rPr>
              <a:t>: Analyze platform distribution to see if trends align with the broader market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76" name="Google Shape;76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225" y="2661275"/>
            <a:ext cx="3732776" cy="227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5"/>
          <p:cNvGraphicFramePr/>
          <p:nvPr/>
        </p:nvGraphicFramePr>
        <p:xfrm>
          <a:off x="304800" y="306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{5475B90A-92CA-49BF-9939-A977A886482B}</a:tableStyleId>
              </a:tblPr>
              <a:tblGrid>
                <a:gridCol w="77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Platform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ios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Android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web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Total downloads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Counts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14,290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6,935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2,383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23,608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Percentage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60.50%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29.40%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10.10%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0" y="18450"/>
            <a:ext cx="9144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50" b="1">
                <a:solidFill>
                  <a:srgbClr val="0E0E0E"/>
                </a:solidFill>
              </a:rPr>
              <a:t>Age Group Performance and Target Customer Insights</a:t>
            </a:r>
            <a:endParaRPr sz="34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1">
              <a:solidFill>
                <a:srgbClr val="0E0E0E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00" y="4230950"/>
            <a:ext cx="915975" cy="9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501" y="2397625"/>
            <a:ext cx="4299276" cy="26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0" y="740825"/>
            <a:ext cx="9144000" cy="15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400"/>
              <a:buChar char="●"/>
            </a:pPr>
            <a:r>
              <a:rPr lang="en-GB" sz="1050" b="1">
                <a:solidFill>
                  <a:srgbClr val="0E0E0E"/>
                </a:solidFill>
              </a:rPr>
              <a:t>T</a:t>
            </a:r>
            <a:r>
              <a:rPr lang="en-GB" sz="1250" b="1">
                <a:solidFill>
                  <a:srgbClr val="0E0E0E"/>
                </a:solidFill>
              </a:rPr>
              <a:t>op Performing Age Groups</a:t>
            </a:r>
            <a:r>
              <a:rPr lang="en-GB" sz="1250">
                <a:solidFill>
                  <a:srgbClr val="0E0E0E"/>
                </a:solidFill>
              </a:rPr>
              <a:t>: The 35-44 group leads at 29.4%, followed by 25-34 at 19.56%.</a:t>
            </a:r>
            <a:endParaRPr sz="1250">
              <a:solidFill>
                <a:srgbClr val="0E0E0E"/>
              </a:solidFill>
            </a:endParaRPr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50"/>
              <a:buChar char="●"/>
            </a:pPr>
            <a:r>
              <a:rPr lang="en-GB" sz="1250" b="1">
                <a:solidFill>
                  <a:srgbClr val="0E0E0E"/>
                </a:solidFill>
              </a:rPr>
              <a:t>Unknown Age Data</a:t>
            </a:r>
            <a:r>
              <a:rPr lang="en-GB" sz="1250">
                <a:solidFill>
                  <a:srgbClr val="0E0E0E"/>
                </a:solidFill>
              </a:rPr>
              <a:t>: 30.10% of users have no recorded age data, requiring further investigation.</a:t>
            </a:r>
            <a:endParaRPr sz="1250">
              <a:solidFill>
                <a:srgbClr val="0E0E0E"/>
              </a:solidFill>
            </a:endParaRPr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50"/>
              <a:buChar char="●"/>
            </a:pPr>
            <a:r>
              <a:rPr lang="en-GB" sz="1250" b="1">
                <a:solidFill>
                  <a:srgbClr val="0E0E0E"/>
                </a:solidFill>
              </a:rPr>
              <a:t>Target Customers</a:t>
            </a:r>
            <a:r>
              <a:rPr lang="en-GB" sz="1250">
                <a:solidFill>
                  <a:srgbClr val="0E0E0E"/>
                </a:solidFill>
              </a:rPr>
              <a:t>: Focus on 35-44 and 25-34 age groups, likely due to stable income and mobility needs.</a:t>
            </a:r>
            <a:endParaRPr sz="1250">
              <a:solidFill>
                <a:srgbClr val="0E0E0E"/>
              </a:solidFill>
            </a:endParaRPr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50"/>
              <a:buChar char="●"/>
            </a:pPr>
            <a:r>
              <a:rPr lang="en-GB" sz="1250" b="1">
                <a:solidFill>
                  <a:srgbClr val="0E0E0E"/>
                </a:solidFill>
              </a:rPr>
              <a:t>Young Users</a:t>
            </a:r>
            <a:r>
              <a:rPr lang="en-GB" sz="1250">
                <a:solidFill>
                  <a:srgbClr val="0E0E0E"/>
                </a:solidFill>
              </a:rPr>
              <a:t>: The 18-24 group, though smaller, is a tech-savvy audience with future growth potential.</a:t>
            </a:r>
            <a:endParaRPr sz="1250">
              <a:solidFill>
                <a:srgbClr val="0E0E0E"/>
              </a:solidFill>
            </a:endParaRPr>
          </a:p>
          <a:p>
            <a:pPr marL="457200" lvl="0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50"/>
              <a:buChar char="●"/>
            </a:pPr>
            <a:r>
              <a:rPr lang="en-GB" sz="1250" b="1">
                <a:solidFill>
                  <a:srgbClr val="0E0E0E"/>
                </a:solidFill>
              </a:rPr>
              <a:t>Data Improvement</a:t>
            </a:r>
            <a:r>
              <a:rPr lang="en-GB" sz="1250">
                <a:solidFill>
                  <a:srgbClr val="0E0E0E"/>
                </a:solidFill>
              </a:rPr>
              <a:t>: Encourage profile completion and surveys to reduce unknown data and refine targeting strategies.</a:t>
            </a:r>
            <a:endParaRPr sz="2000">
              <a:solidFill>
                <a:schemeClr val="dk2"/>
              </a:solidFill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1524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{5475B90A-92CA-49BF-9939-A977A886482B}</a:tableStyleId>
              </a:tblPr>
              <a:tblGrid>
                <a:gridCol w="7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Age groups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18-24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25-34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35-44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45-55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Unknown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Percentage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10.58%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19.56%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29.40%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10.36%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30.10%</a:t>
                      </a:r>
                      <a:endParaRPr sz="1000" b="1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0550" y="0"/>
            <a:ext cx="91440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 b="1">
                <a:solidFill>
                  <a:srgbClr val="0E0E0E"/>
                </a:solidFill>
              </a:rPr>
              <a:t>Peak Demand Insights;</a:t>
            </a:r>
            <a:r>
              <a:rPr lang="en-GB" sz="2550" b="1">
                <a:solidFill>
                  <a:srgbClr val="0E0E0E"/>
                </a:solidFill>
              </a:rPr>
              <a:t> </a:t>
            </a:r>
            <a:endParaRPr sz="25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0E0E0E"/>
                </a:solidFill>
              </a:rPr>
              <a:t>Ride Request Distribution for Surge Pricing Strategy</a:t>
            </a:r>
            <a:endParaRPr sz="13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1">
              <a:solidFill>
                <a:srgbClr val="0E0E0E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0" y="1413150"/>
            <a:ext cx="5575200" cy="14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050" b="1">
              <a:solidFill>
                <a:srgbClr val="0E0E0E"/>
              </a:solidFill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50"/>
              <a:buChar char="●"/>
            </a:pPr>
            <a:r>
              <a:rPr lang="en-GB" sz="1250" b="1">
                <a:solidFill>
                  <a:srgbClr val="0E0E0E"/>
                </a:solidFill>
              </a:rPr>
              <a:t>Peak ride demand</a:t>
            </a:r>
            <a:r>
              <a:rPr lang="en-GB" sz="1250">
                <a:solidFill>
                  <a:srgbClr val="0E0E0E"/>
                </a:solidFill>
              </a:rPr>
              <a:t> for commuters is at </a:t>
            </a:r>
            <a:r>
              <a:rPr lang="en-GB" sz="1250" b="1">
                <a:solidFill>
                  <a:srgbClr val="0E0E0E"/>
                </a:solidFill>
              </a:rPr>
              <a:t>8 AM</a:t>
            </a:r>
            <a:r>
              <a:rPr lang="en-GB" sz="1250">
                <a:solidFill>
                  <a:srgbClr val="0E0E0E"/>
                </a:solidFill>
              </a:rPr>
              <a:t>, ideal for surge pricing.</a:t>
            </a:r>
            <a:endParaRPr sz="1250">
              <a:solidFill>
                <a:srgbClr val="0E0E0E"/>
              </a:solidFill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50"/>
              <a:buChar char="●"/>
            </a:pPr>
            <a:r>
              <a:rPr lang="en-GB" sz="1250" b="1">
                <a:solidFill>
                  <a:srgbClr val="0E0E0E"/>
                </a:solidFill>
              </a:rPr>
              <a:t>Significant drop</a:t>
            </a:r>
            <a:r>
              <a:rPr lang="en-GB" sz="1250">
                <a:solidFill>
                  <a:srgbClr val="0E0E0E"/>
                </a:solidFill>
              </a:rPr>
              <a:t> in demand occurs during </a:t>
            </a:r>
            <a:r>
              <a:rPr lang="en-GB" sz="1250" b="1">
                <a:solidFill>
                  <a:srgbClr val="0E0E0E"/>
                </a:solidFill>
              </a:rPr>
              <a:t>other hours</a:t>
            </a:r>
            <a:r>
              <a:rPr lang="en-GB" sz="1250">
                <a:solidFill>
                  <a:srgbClr val="0E0E0E"/>
                </a:solidFill>
              </a:rPr>
              <a:t>.</a:t>
            </a:r>
            <a:endParaRPr sz="12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650" b="1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450" b="1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450" b="1">
              <a:solidFill>
                <a:srgbClr val="0E0E0E"/>
              </a:solidFill>
            </a:endParaRPr>
          </a:p>
          <a:p>
            <a:pPr marL="127000" lvl="0" indent="-1270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b="1">
              <a:solidFill>
                <a:srgbClr val="0E0E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00" y="4230950"/>
            <a:ext cx="915975" cy="9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000" y="1116000"/>
            <a:ext cx="3375600" cy="20872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198500" y="3233025"/>
            <a:ext cx="7443600" cy="18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-1270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450" b="1" u="sng">
              <a:solidFill>
                <a:srgbClr val="0E0E0E"/>
              </a:solidFill>
            </a:endParaRPr>
          </a:p>
          <a:p>
            <a:pPr marL="127000" lvl="0" indent="-1270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 b="1" u="sng">
                <a:solidFill>
                  <a:srgbClr val="0E0E0E"/>
                </a:solidFill>
              </a:rPr>
              <a:t>Recommendations</a:t>
            </a:r>
            <a:endParaRPr sz="1450" b="1" u="sng">
              <a:solidFill>
                <a:srgbClr val="0E0E0E"/>
              </a:solidFill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450"/>
              <a:buChar char="●"/>
            </a:pPr>
            <a:r>
              <a:rPr lang="en-GB" sz="1450" b="1">
                <a:solidFill>
                  <a:srgbClr val="0E0E0E"/>
                </a:solidFill>
              </a:rPr>
              <a:t>Analyze ride data</a:t>
            </a:r>
            <a:r>
              <a:rPr lang="en-GB" sz="1450">
                <a:solidFill>
                  <a:srgbClr val="0E0E0E"/>
                </a:solidFill>
              </a:rPr>
              <a:t> to identify peak hours and demand patterns</a:t>
            </a:r>
            <a:endParaRPr sz="1450">
              <a:solidFill>
                <a:srgbClr val="0E0E0E"/>
              </a:solidFill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450"/>
              <a:buChar char="●"/>
            </a:pPr>
            <a:r>
              <a:rPr lang="en-GB" sz="1450" b="1">
                <a:solidFill>
                  <a:srgbClr val="0E0E0E"/>
                </a:solidFill>
              </a:rPr>
              <a:t>Test surge pricing</a:t>
            </a:r>
            <a:r>
              <a:rPr lang="en-GB" sz="1450">
                <a:solidFill>
                  <a:srgbClr val="0E0E0E"/>
                </a:solidFill>
              </a:rPr>
              <a:t> at peak hours and evaluate its effects on revenue &amp; customer satisfaction.</a:t>
            </a:r>
            <a:endParaRPr sz="1450">
              <a:solidFill>
                <a:srgbClr val="0E0E0E"/>
              </a:solidFill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450"/>
              <a:buChar char="●"/>
            </a:pPr>
            <a:r>
              <a:rPr lang="en-GB" sz="1450" b="1">
                <a:solidFill>
                  <a:srgbClr val="0E0E0E"/>
                </a:solidFill>
              </a:rPr>
              <a:t>Continuously track demand trends </a:t>
            </a:r>
            <a:r>
              <a:rPr lang="en-GB" sz="1450">
                <a:solidFill>
                  <a:srgbClr val="0E0E0E"/>
                </a:solidFill>
              </a:rPr>
              <a:t>and adjust pricing strategies in real-time.</a:t>
            </a:r>
            <a:endParaRPr sz="14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050">
              <a:solidFill>
                <a:srgbClr val="0E0E0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50" b="1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18450"/>
            <a:ext cx="9144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250" b="1">
                <a:solidFill>
                  <a:srgbClr val="0E0E0E"/>
                </a:solidFill>
              </a:rPr>
              <a:t>Lowest Conversion Rate and Improvement Strategies</a:t>
            </a:r>
            <a:endParaRPr sz="22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1">
              <a:solidFill>
                <a:srgbClr val="0E0E0E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00" y="4230950"/>
            <a:ext cx="915975" cy="9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0" y="771975"/>
            <a:ext cx="55752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050" b="1">
                <a:solidFill>
                  <a:srgbClr val="0E0E0E"/>
                </a:solidFill>
              </a:rPr>
              <a:t>Lowest Conversion Point</a:t>
            </a:r>
            <a:r>
              <a:rPr lang="en-GB" sz="1050">
                <a:solidFill>
                  <a:srgbClr val="0E0E0E"/>
                </a:solidFill>
              </a:rPr>
              <a:t>: “Ride Accepted → Ride Completed” has the lowest conversion rates across all platforms (Android: 51.1%, iOS: 50.7%, Web: 49.8%).</a:t>
            </a: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0E0E0E"/>
                </a:solidFill>
              </a:rPr>
              <a:t>Reduce Cancellations</a:t>
            </a:r>
            <a:r>
              <a:rPr lang="en-GB" sz="1150">
                <a:solidFill>
                  <a:srgbClr val="0E0E0E"/>
                </a:solidFill>
              </a:rPr>
              <a:t>: Address rider and driver cancellation reasons</a:t>
            </a:r>
            <a:endParaRPr sz="11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0E0E0E"/>
                </a:solidFill>
              </a:rPr>
              <a:t>Driver Availability</a:t>
            </a:r>
            <a:r>
              <a:rPr lang="en-GB" sz="1150">
                <a:solidFill>
                  <a:srgbClr val="0E0E0E"/>
                </a:solidFill>
              </a:rPr>
              <a:t>: Ensure more drivers are available and offer incentives</a:t>
            </a:r>
            <a:endParaRPr sz="11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0E0E0E"/>
                </a:solidFill>
              </a:rPr>
              <a:t>Real-Time Support</a:t>
            </a:r>
            <a:r>
              <a:rPr lang="en-GB" sz="1150">
                <a:solidFill>
                  <a:srgbClr val="0E0E0E"/>
                </a:solidFill>
              </a:rPr>
              <a:t>: Provide real-time notifications and support to reduce drop-offs</a:t>
            </a:r>
            <a:endParaRPr sz="11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0E0E0E"/>
                </a:solidFill>
              </a:rPr>
              <a:t>Customer Feedback</a:t>
            </a:r>
            <a:r>
              <a:rPr lang="en-GB" sz="1150">
                <a:solidFill>
                  <a:srgbClr val="0E0E0E"/>
                </a:solidFill>
              </a:rPr>
              <a:t>: Collect feedback from users who cancel rides, solve problems</a:t>
            </a:r>
            <a:endParaRPr sz="11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50" b="1">
                <a:solidFill>
                  <a:srgbClr val="0E0E0E"/>
                </a:solidFill>
              </a:rPr>
              <a:t>Improve Experience</a:t>
            </a:r>
            <a:r>
              <a:rPr lang="en-GB" sz="1150">
                <a:solidFill>
                  <a:srgbClr val="0E0E0E"/>
                </a:solidFill>
              </a:rPr>
              <a:t>: Focus on enhancing the ride experience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l="2186" r="1083" b="1078"/>
          <a:stretch/>
        </p:blipFill>
        <p:spPr>
          <a:xfrm>
            <a:off x="5573450" y="910025"/>
            <a:ext cx="3438099" cy="25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0" y="18450"/>
            <a:ext cx="9144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2250" b="1">
                <a:solidFill>
                  <a:srgbClr val="0E0E0E"/>
                </a:solidFill>
              </a:rPr>
              <a:t>Recommendations for Service Optimization</a:t>
            </a:r>
            <a:endParaRPr sz="2250" b="1">
              <a:solidFill>
                <a:srgbClr val="0E0E0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50" b="1">
              <a:solidFill>
                <a:srgbClr val="0E0E0E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300" y="4230950"/>
            <a:ext cx="915975" cy="9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29775" y="912425"/>
            <a:ext cx="9043800" cy="27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E0E0E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50"/>
              <a:buChar char="●"/>
            </a:pPr>
            <a:r>
              <a:rPr lang="en-GB" sz="1250" b="1">
                <a:solidFill>
                  <a:srgbClr val="0E0E0E"/>
                </a:solidFill>
              </a:rPr>
              <a:t>Simplify signup</a:t>
            </a:r>
            <a:r>
              <a:rPr lang="en-GB" sz="1250">
                <a:solidFill>
                  <a:srgbClr val="0E0E0E"/>
                </a:solidFill>
              </a:rPr>
              <a:t>, </a:t>
            </a:r>
            <a:r>
              <a:rPr lang="en-GB" sz="1250" b="1">
                <a:solidFill>
                  <a:srgbClr val="0E0E0E"/>
                </a:solidFill>
              </a:rPr>
              <a:t>improve payments</a:t>
            </a:r>
            <a:r>
              <a:rPr lang="en-GB" sz="1250">
                <a:solidFill>
                  <a:srgbClr val="0E0E0E"/>
                </a:solidFill>
              </a:rPr>
              <a:t>, and reduce cancellations to boost ride completions and conversion</a:t>
            </a:r>
            <a:endParaRPr sz="1250">
              <a:solidFill>
                <a:srgbClr val="0E0E0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0E0E0E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50"/>
              <a:buChar char="●"/>
            </a:pPr>
            <a:r>
              <a:rPr lang="en-GB" sz="1250">
                <a:solidFill>
                  <a:srgbClr val="0E0E0E"/>
                </a:solidFill>
              </a:rPr>
              <a:t>Prioritize i</a:t>
            </a:r>
            <a:r>
              <a:rPr lang="en-GB" sz="1250" b="1">
                <a:solidFill>
                  <a:srgbClr val="0E0E0E"/>
                </a:solidFill>
              </a:rPr>
              <a:t>OS marketing</a:t>
            </a:r>
            <a:r>
              <a:rPr lang="en-GB" sz="1250">
                <a:solidFill>
                  <a:srgbClr val="0E0E0E"/>
                </a:solidFill>
              </a:rPr>
              <a:t> and optimize Android and web for growth.</a:t>
            </a:r>
            <a:endParaRPr sz="1250">
              <a:solidFill>
                <a:srgbClr val="0E0E0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0E0E0E"/>
              </a:solidFill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50"/>
              <a:buChar char="●"/>
            </a:pPr>
            <a:r>
              <a:rPr lang="en-GB" sz="1250">
                <a:solidFill>
                  <a:srgbClr val="0E0E0E"/>
                </a:solidFill>
              </a:rPr>
              <a:t>Target the </a:t>
            </a:r>
            <a:r>
              <a:rPr lang="en-GB" sz="1250" b="1">
                <a:solidFill>
                  <a:srgbClr val="0E0E0E"/>
                </a:solidFill>
              </a:rPr>
              <a:t>35-44 and 25-34 age group</a:t>
            </a:r>
            <a:r>
              <a:rPr lang="en-GB" sz="1250">
                <a:solidFill>
                  <a:srgbClr val="0E0E0E"/>
                </a:solidFill>
              </a:rPr>
              <a:t>s, improve data collection, and explore growth with younger users.</a:t>
            </a:r>
            <a:endParaRPr sz="12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5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50"/>
              <a:buChar char="●"/>
            </a:pPr>
            <a:r>
              <a:rPr lang="en-GB" sz="1250">
                <a:solidFill>
                  <a:srgbClr val="0E0E0E"/>
                </a:solidFill>
              </a:rPr>
              <a:t>Metrocar should use </a:t>
            </a:r>
            <a:r>
              <a:rPr lang="en-GB" sz="1250" b="1">
                <a:solidFill>
                  <a:srgbClr val="0E0E0E"/>
                </a:solidFill>
              </a:rPr>
              <a:t>surge pricing at 8 AM peak </a:t>
            </a:r>
            <a:r>
              <a:rPr lang="en-GB" sz="1250">
                <a:solidFill>
                  <a:srgbClr val="0E0E0E"/>
                </a:solidFill>
              </a:rPr>
              <a:t>demand and adjust pricing in real-time based on data analysis.</a:t>
            </a:r>
            <a:endParaRPr sz="12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25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250"/>
              <a:buChar char="●"/>
            </a:pPr>
            <a:r>
              <a:rPr lang="en-GB" sz="1350">
                <a:solidFill>
                  <a:srgbClr val="0E0E0E"/>
                </a:solidFill>
              </a:rPr>
              <a:t> </a:t>
            </a:r>
            <a:r>
              <a:rPr lang="en-GB" sz="1250">
                <a:solidFill>
                  <a:srgbClr val="0E0E0E"/>
                </a:solidFill>
              </a:rPr>
              <a:t>Metrocar should increase </a:t>
            </a:r>
            <a:r>
              <a:rPr lang="en-GB" sz="1250" b="1">
                <a:solidFill>
                  <a:srgbClr val="0E0E0E"/>
                </a:solidFill>
              </a:rPr>
              <a:t>driver availability &amp; professionalism </a:t>
            </a:r>
            <a:r>
              <a:rPr lang="en-GB" sz="1250">
                <a:solidFill>
                  <a:srgbClr val="0E0E0E"/>
                </a:solidFill>
              </a:rPr>
              <a:t>to improve user satisfaction</a:t>
            </a:r>
            <a:endParaRPr sz="12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0E0E0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0E0E0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0E0E0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Macintosh PowerPoint</Application>
  <PresentationFormat>On-screen Show (16:9)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Alpha Odhiambo</cp:lastModifiedBy>
  <cp:revision>1</cp:revision>
  <dcterms:modified xsi:type="dcterms:W3CDTF">2024-12-05T20:21:36Z</dcterms:modified>
</cp:coreProperties>
</file>