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ue Roman" charset="1" panose="00000500000000000000"/>
      <p:regular r:id="rId10"/>
    </p:embeddedFont>
    <p:embeddedFont>
      <p:font typeface="Times Neue Roman Bold" charset="1" panose="00000800000000000000"/>
      <p:regular r:id="rId11"/>
    </p:embeddedFont>
    <p:embeddedFont>
      <p:font typeface="Times Neue Roman Italics" charset="1" panose="00000500000000000000"/>
      <p:regular r:id="rId12"/>
    </p:embeddedFont>
    <p:embeddedFont>
      <p:font typeface="Times Neue Roman Bold Italics" charset="1" panose="000008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2300" y="2128730"/>
            <a:ext cx="10724012" cy="5918946"/>
            <a:chOff x="0" y="0"/>
            <a:chExt cx="14298683" cy="789192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828938"/>
              <a:ext cx="9499197" cy="106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A1A1A"/>
                  </a:solidFill>
                  <a:latin typeface="Times Neue Roman Bold"/>
                </a:rPr>
                <a:t>Autor</a:t>
              </a:r>
              <a:r>
                <a:rPr lang="en-US" sz="4800">
                  <a:solidFill>
                    <a:srgbClr val="1A1A1A"/>
                  </a:solidFill>
                  <a:latin typeface="Times Neue Roman"/>
                </a:rPr>
                <a:t>: José Pérez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55227"/>
              <a:ext cx="14298683" cy="6216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284"/>
                </a:lnSpc>
              </a:pPr>
              <a:r>
                <a:rPr lang="en-US" sz="10410">
                  <a:solidFill>
                    <a:srgbClr val="000000"/>
                  </a:solidFill>
                  <a:latin typeface="Times Neue Roman Bold"/>
                </a:rPr>
                <a:t>Proyección en el precio de las criptomonedas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9746" t="30880" r="9630" b="10381"/>
          <a:stretch>
            <a:fillRect/>
          </a:stretch>
        </p:blipFill>
        <p:spPr>
          <a:xfrm flipH="false" flipV="false" rot="-2556409">
            <a:off x="10603110" y="2336616"/>
            <a:ext cx="7562147" cy="33115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782894" y="7770678"/>
            <a:ext cx="4936306" cy="27766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5842" r="26349" b="23250"/>
          <a:stretch>
            <a:fillRect/>
          </a:stretch>
        </p:blipFill>
        <p:spPr>
          <a:xfrm flipH="false" flipV="false" rot="0">
            <a:off x="4467791" y="4188804"/>
            <a:ext cx="9352418" cy="36344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610" t="0" r="1610" b="4602"/>
          <a:stretch>
            <a:fillRect/>
          </a:stretch>
        </p:blipFill>
        <p:spPr>
          <a:xfrm flipH="false" flipV="false" rot="0">
            <a:off x="13988969" y="7636070"/>
            <a:ext cx="4781050" cy="265093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939951" y="519112"/>
            <a:ext cx="12408098" cy="3170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Times Neue Roman Bold"/>
              </a:rPr>
              <a:t>Complejidad en la predicción del precio para las criptomonedas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094169">
            <a:off x="-6248620" y="6337398"/>
            <a:ext cx="6176663" cy="590643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298702" y="2650930"/>
            <a:ext cx="11690595" cy="498514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298702" y="3061612"/>
            <a:ext cx="11690595" cy="498514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733599" y="1163749"/>
            <a:ext cx="12408098" cy="211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Times Neue Roman Bold"/>
              </a:rPr>
              <a:t>¿Que son las criptomonedas?</a:t>
            </a:r>
          </a:p>
          <a:p>
            <a:pPr>
              <a:lnSpc>
                <a:spcPts val="8345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1610" t="0" r="1610" b="4602"/>
          <a:stretch>
            <a:fillRect/>
          </a:stretch>
        </p:blipFill>
        <p:spPr>
          <a:xfrm flipH="false" flipV="false" rot="0">
            <a:off x="13988969" y="7636070"/>
            <a:ext cx="4781050" cy="2650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33599" y="2523669"/>
            <a:ext cx="1811892" cy="150708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411200" y="1510219"/>
            <a:ext cx="12408098" cy="211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Times Neue Roman Bold"/>
              </a:rPr>
              <a:t>Identificar su necesidad.</a:t>
            </a:r>
          </a:p>
          <a:p>
            <a:pPr>
              <a:lnSpc>
                <a:spcPts val="834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733599" y="4047545"/>
            <a:ext cx="12408098" cy="50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79"/>
              </a:lnSpc>
            </a:pPr>
            <a:r>
              <a:rPr lang="en-US" sz="3372">
                <a:solidFill>
                  <a:srgbClr val="000000"/>
                </a:solidFill>
                <a:latin typeface="Times Neue Roman Bold"/>
              </a:rPr>
              <a:t>Necesidad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5599" y="4653442"/>
            <a:ext cx="12408098" cy="99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8089" indent="-364045" lvl="1">
              <a:lnSpc>
                <a:spcPts val="3979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Times Neue Roman"/>
              </a:rPr>
              <a:t>Ofrecer información relevante dentro del mercado de las criptomonedas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33599" y="6074218"/>
            <a:ext cx="12408098" cy="50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79"/>
              </a:lnSpc>
            </a:pPr>
            <a:r>
              <a:rPr lang="en-US" sz="3372">
                <a:solidFill>
                  <a:srgbClr val="000000"/>
                </a:solidFill>
                <a:latin typeface="Times Neue Roman Bold"/>
              </a:rPr>
              <a:t>Acción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5599" y="6678096"/>
            <a:ext cx="12408098" cy="49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8089" indent="-364045" lvl="1">
              <a:lnSpc>
                <a:spcPts val="3979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Times Neue Roman"/>
              </a:rPr>
              <a:t>Tomar decisiones basadas en la información proporcionada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1610" t="0" r="1610" b="4602"/>
          <a:stretch>
            <a:fillRect/>
          </a:stretch>
        </p:blipFill>
        <p:spPr>
          <a:xfrm flipH="false" flipV="false" rot="0">
            <a:off x="13988969" y="7636070"/>
            <a:ext cx="4781050" cy="2650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65" t="0" r="865" b="5367"/>
          <a:stretch>
            <a:fillRect/>
          </a:stretch>
        </p:blipFill>
        <p:spPr>
          <a:xfrm flipH="false" flipV="false" rot="0">
            <a:off x="1931151" y="3530814"/>
            <a:ext cx="14764497" cy="400268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939951" y="1047750"/>
            <a:ext cx="12408098" cy="211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Times Neue Roman Bold"/>
              </a:rPr>
              <a:t>Modelo</a:t>
            </a:r>
          </a:p>
          <a:p>
            <a:pPr algn="ctr">
              <a:lnSpc>
                <a:spcPts val="834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1275659" y="2781260"/>
            <a:ext cx="12408098" cy="951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6"/>
              </a:lnSpc>
            </a:pPr>
            <a:r>
              <a:rPr lang="en-US" sz="3200">
                <a:solidFill>
                  <a:srgbClr val="000000"/>
                </a:solidFill>
                <a:latin typeface="Times Neue Roman Bold"/>
              </a:rPr>
              <a:t>Modelo para la minería de datos </a:t>
            </a:r>
          </a:p>
          <a:p>
            <a:pPr algn="ctr">
              <a:lnSpc>
                <a:spcPts val="3776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1610" t="0" r="1610" b="4602"/>
          <a:stretch>
            <a:fillRect/>
          </a:stretch>
        </p:blipFill>
        <p:spPr>
          <a:xfrm flipH="false" flipV="false" rot="0">
            <a:off x="13988969" y="7636070"/>
            <a:ext cx="4781050" cy="2650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283" t="5903" r="12549" b="0"/>
          <a:stretch>
            <a:fillRect/>
          </a:stretch>
        </p:blipFill>
        <p:spPr>
          <a:xfrm flipH="false" flipV="false" rot="0">
            <a:off x="613096" y="6406407"/>
            <a:ext cx="5420806" cy="420112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939951" y="1047750"/>
            <a:ext cx="12408098" cy="211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Times Neue Roman Bold"/>
              </a:rPr>
              <a:t>Herramientas</a:t>
            </a:r>
          </a:p>
          <a:p>
            <a:pPr algn="ctr">
              <a:lnSpc>
                <a:spcPts val="834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939500" y="2978423"/>
            <a:ext cx="12408098" cy="342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9"/>
              </a:lnSpc>
            </a:pPr>
            <a:r>
              <a:rPr lang="en-US" sz="3499">
                <a:solidFill>
                  <a:srgbClr val="000000"/>
                </a:solidFill>
                <a:latin typeface="Times Neue Roman Bold"/>
              </a:rPr>
              <a:t>Lenguaje R</a:t>
            </a:r>
          </a:p>
          <a:p>
            <a:pPr>
              <a:lnSpc>
                <a:spcPts val="4129"/>
              </a:lnSpc>
            </a:pPr>
          </a:p>
          <a:p>
            <a:pPr marL="690881" indent="-345440" lvl="1">
              <a:lnSpc>
                <a:spcPts val="377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ue Roman"/>
              </a:rPr>
              <a:t>paquete rpart</a:t>
            </a:r>
          </a:p>
          <a:p>
            <a:pPr marL="690881" indent="-345440" lvl="1">
              <a:lnSpc>
                <a:spcPts val="377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ue Roman"/>
              </a:rPr>
              <a:t>paquete randomForest</a:t>
            </a:r>
          </a:p>
          <a:p>
            <a:pPr marL="690881" indent="-345440" lvl="1">
              <a:lnSpc>
                <a:spcPts val="377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ue Roman"/>
              </a:rPr>
              <a:t>paquete readxl</a:t>
            </a:r>
          </a:p>
          <a:p>
            <a:pPr marL="690881" indent="-345440" lvl="1">
              <a:lnSpc>
                <a:spcPts val="377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ue Roman"/>
              </a:rPr>
              <a:t>paquete rapart.plot</a:t>
            </a:r>
          </a:p>
          <a:p>
            <a:pPr algn="ctr">
              <a:lnSpc>
                <a:spcPts val="3776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1610" t="0" r="1610" b="4602"/>
          <a:stretch>
            <a:fillRect/>
          </a:stretch>
        </p:blipFill>
        <p:spPr>
          <a:xfrm flipH="false" flipV="false" rot="0">
            <a:off x="13988969" y="7636070"/>
            <a:ext cx="4781050" cy="2650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280704" y="3436850"/>
            <a:ext cx="9726591" cy="58740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939951" y="1047750"/>
            <a:ext cx="12408098" cy="211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Times Neue Roman Bold"/>
              </a:rPr>
              <a:t>Ejecución Bitcoin</a:t>
            </a:r>
          </a:p>
          <a:p>
            <a:pPr algn="ctr">
              <a:lnSpc>
                <a:spcPts val="834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23499" y="2942058"/>
            <a:ext cx="12408098" cy="999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9"/>
              </a:lnSpc>
            </a:pPr>
            <a:r>
              <a:rPr lang="en-US" sz="3499">
                <a:solidFill>
                  <a:srgbClr val="000000"/>
                </a:solidFill>
                <a:latin typeface="Times Neue Roman Bold"/>
              </a:rPr>
              <a:t>Árbol de regresión para Bitcoin</a:t>
            </a:r>
          </a:p>
          <a:p>
            <a:pPr algn="ctr">
              <a:lnSpc>
                <a:spcPts val="3776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54429" t="20934" r="9987" b="20448"/>
          <a:stretch>
            <a:fillRect/>
          </a:stretch>
        </p:blipFill>
        <p:spPr>
          <a:xfrm flipH="false" flipV="false" rot="0">
            <a:off x="15731597" y="7533498"/>
            <a:ext cx="3511204" cy="34496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23499" y="3436850"/>
            <a:ext cx="11656752" cy="560640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939951" y="1047750"/>
            <a:ext cx="12408098" cy="211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Times Neue Roman Bold"/>
              </a:rPr>
              <a:t>Resultados Bitcoin</a:t>
            </a:r>
          </a:p>
          <a:p>
            <a:pPr algn="ctr">
              <a:lnSpc>
                <a:spcPts val="834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23499" y="2680120"/>
            <a:ext cx="12408098" cy="152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9"/>
              </a:lnSpc>
            </a:pPr>
            <a:r>
              <a:rPr lang="en-US" sz="3499">
                <a:solidFill>
                  <a:srgbClr val="000000"/>
                </a:solidFill>
                <a:latin typeface="Times Neue Roman Bold"/>
              </a:rPr>
              <a:t>Moneda Bitcoin.</a:t>
            </a:r>
          </a:p>
          <a:p>
            <a:pPr>
              <a:lnSpc>
                <a:spcPts val="4129"/>
              </a:lnSpc>
            </a:pPr>
          </a:p>
          <a:p>
            <a:pPr algn="ctr">
              <a:lnSpc>
                <a:spcPts val="3776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54429" t="20934" r="9987" b="20448"/>
          <a:stretch>
            <a:fillRect/>
          </a:stretch>
        </p:blipFill>
        <p:spPr>
          <a:xfrm flipH="false" flipV="false" rot="0">
            <a:off x="18288000" y="7779898"/>
            <a:ext cx="3511204" cy="344960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54429" t="20934" r="9987" b="20448"/>
          <a:stretch>
            <a:fillRect/>
          </a:stretch>
        </p:blipFill>
        <p:spPr>
          <a:xfrm flipH="false" flipV="false" rot="0">
            <a:off x="15731597" y="7533498"/>
            <a:ext cx="3511204" cy="34496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37097" y="3464358"/>
            <a:ext cx="10013807" cy="579394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348049" y="7270104"/>
            <a:ext cx="2939951" cy="301689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323499" y="2942058"/>
            <a:ext cx="12408098" cy="999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9"/>
              </a:lnSpc>
            </a:pPr>
            <a:r>
              <a:rPr lang="en-US" sz="3499">
                <a:solidFill>
                  <a:srgbClr val="000000"/>
                </a:solidFill>
                <a:latin typeface="Times Neue Roman Bold"/>
              </a:rPr>
              <a:t>Árbol de regresión para Ethereum</a:t>
            </a:r>
          </a:p>
          <a:p>
            <a:pPr algn="ctr">
              <a:lnSpc>
                <a:spcPts val="377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939951" y="1047750"/>
            <a:ext cx="12408098" cy="211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Times Neue Roman Bold"/>
              </a:rPr>
              <a:t>Ejecución Ethereum</a:t>
            </a:r>
          </a:p>
          <a:p>
            <a:pPr algn="ctr">
              <a:lnSpc>
                <a:spcPts val="834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15624" y="3829475"/>
            <a:ext cx="11656752" cy="542882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323499" y="2942058"/>
            <a:ext cx="12408098" cy="999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9"/>
              </a:lnSpc>
            </a:pPr>
            <a:r>
              <a:rPr lang="en-US" sz="3499">
                <a:solidFill>
                  <a:srgbClr val="000000"/>
                </a:solidFill>
                <a:latin typeface="Times Neue Roman Bold"/>
              </a:rPr>
              <a:t>Moneda Ethereum.</a:t>
            </a:r>
          </a:p>
          <a:p>
            <a:pPr algn="ctr">
              <a:lnSpc>
                <a:spcPts val="377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939951" y="1576388"/>
            <a:ext cx="12408098" cy="105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Times Neue Roman Bold"/>
              </a:rPr>
              <a:t>Resultados Ethereum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348049" y="7270104"/>
            <a:ext cx="2939951" cy="3016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DAFPscmdH0I</dc:identifier>
  <dcterms:modified xsi:type="dcterms:W3CDTF">2011-08-01T06:04:30Z</dcterms:modified>
  <cp:revision>1</cp:revision>
  <dc:title>Presentación Recursos Naturales Scrapbook Azul y Beige </dc:title>
</cp:coreProperties>
</file>