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8288000" cy="10287000"/>
  <p:notesSz cx="6858000" cy="9144000"/>
  <p:embeddedFontLst>
    <p:embeddedFont>
      <p:font typeface="Calibri" panose="020F0502020204030204" pitchFamily="34" charset="0"/>
      <p:regular r:id="rId10"/>
      <p:bold r:id="rId11"/>
      <p:italic r:id="rId12"/>
      <p:boldItalic r:id="rId13"/>
    </p:embeddedFont>
    <p:embeddedFont>
      <p:font typeface="Open Sans" panose="020B0606030504020204" pitchFamily="34" charset="0"/>
      <p:regular r:id="rId14"/>
      <p:bold r:id="rId15"/>
      <p:italic r:id="rId16"/>
      <p:boldItalic r:id="rId17"/>
    </p:embeddedFont>
    <p:embeddedFont>
      <p:font typeface="TT Chocolates" panose="020B0604020202020204" charset="0"/>
      <p:regular r:id="rId18"/>
    </p:embeddedFont>
    <p:embeddedFont>
      <p:font typeface="TT Chocolates Extra-Light" panose="020B0604020202020204" charset="0"/>
      <p:regular r:id="rId19"/>
    </p:embeddedFont>
    <p:embeddedFont>
      <p:font typeface="TT Chocolates Ultra-Bold"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3" d="100"/>
          <a:sy n="43" d="100"/>
        </p:scale>
        <p:origin x="30"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theme" Target="theme/theme1.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5.fntdata"/><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rot="1386387">
            <a:off x="-3497624" y="3603904"/>
            <a:ext cx="13300994" cy="7007148"/>
            <a:chOff x="0" y="0"/>
            <a:chExt cx="1610360" cy="848360"/>
          </a:xfrm>
        </p:grpSpPr>
        <p:sp>
          <p:nvSpPr>
            <p:cNvPr id="3" name="Freeform 3"/>
            <p:cNvSpPr/>
            <p:nvPr/>
          </p:nvSpPr>
          <p:spPr>
            <a:xfrm>
              <a:off x="-31750" y="0"/>
              <a:ext cx="1675130" cy="880110"/>
            </a:xfrm>
            <a:custGeom>
              <a:avLst/>
              <a:gdLst/>
              <a:ahLst/>
              <a:cxnLst/>
              <a:rect l="l" t="t" r="r" b="b"/>
              <a:pathLst>
                <a:path w="1675130" h="880110">
                  <a:moveTo>
                    <a:pt x="266700" y="848360"/>
                  </a:moveTo>
                  <a:cubicBezTo>
                    <a:pt x="236220" y="848360"/>
                    <a:pt x="205740" y="842010"/>
                    <a:pt x="175260" y="829310"/>
                  </a:cubicBezTo>
                  <a:cubicBezTo>
                    <a:pt x="55880" y="778510"/>
                    <a:pt x="0" y="641350"/>
                    <a:pt x="50800" y="521970"/>
                  </a:cubicBezTo>
                  <a:cubicBezTo>
                    <a:pt x="184150" y="204470"/>
                    <a:pt x="492760" y="0"/>
                    <a:pt x="836930" y="0"/>
                  </a:cubicBezTo>
                  <a:cubicBezTo>
                    <a:pt x="1181100" y="0"/>
                    <a:pt x="1489710" y="204470"/>
                    <a:pt x="1624330" y="521970"/>
                  </a:cubicBezTo>
                  <a:cubicBezTo>
                    <a:pt x="1675130" y="641350"/>
                    <a:pt x="1619250" y="779780"/>
                    <a:pt x="1499870" y="829310"/>
                  </a:cubicBezTo>
                  <a:cubicBezTo>
                    <a:pt x="1380490" y="880110"/>
                    <a:pt x="1242060" y="824230"/>
                    <a:pt x="1192530" y="704850"/>
                  </a:cubicBezTo>
                  <a:cubicBezTo>
                    <a:pt x="1131570" y="562610"/>
                    <a:pt x="991870" y="469900"/>
                    <a:pt x="836930" y="469900"/>
                  </a:cubicBezTo>
                  <a:cubicBezTo>
                    <a:pt x="681990" y="469900"/>
                    <a:pt x="543560" y="562610"/>
                    <a:pt x="482600" y="704850"/>
                  </a:cubicBezTo>
                  <a:cubicBezTo>
                    <a:pt x="445770" y="793750"/>
                    <a:pt x="358140" y="848360"/>
                    <a:pt x="266700" y="848360"/>
                  </a:cubicBezTo>
                  <a:close/>
                </a:path>
              </a:pathLst>
            </a:custGeom>
            <a:solidFill>
              <a:srgbClr val="FBBF02"/>
            </a:solidFill>
          </p:spPr>
        </p:sp>
      </p:grpSp>
      <p:grpSp>
        <p:nvGrpSpPr>
          <p:cNvPr id="4" name="Group 4"/>
          <p:cNvGrpSpPr>
            <a:grpSpLocks noChangeAspect="1"/>
          </p:cNvGrpSpPr>
          <p:nvPr/>
        </p:nvGrpSpPr>
        <p:grpSpPr>
          <a:xfrm rot="-7922690">
            <a:off x="10569225" y="-68084"/>
            <a:ext cx="9758526" cy="5140927"/>
            <a:chOff x="0" y="0"/>
            <a:chExt cx="1610360" cy="848360"/>
          </a:xfrm>
        </p:grpSpPr>
        <p:sp>
          <p:nvSpPr>
            <p:cNvPr id="5" name="Freeform 5"/>
            <p:cNvSpPr/>
            <p:nvPr/>
          </p:nvSpPr>
          <p:spPr>
            <a:xfrm>
              <a:off x="-31750" y="0"/>
              <a:ext cx="1675130" cy="880110"/>
            </a:xfrm>
            <a:custGeom>
              <a:avLst/>
              <a:gdLst/>
              <a:ahLst/>
              <a:cxnLst/>
              <a:rect l="l" t="t" r="r" b="b"/>
              <a:pathLst>
                <a:path w="1675130" h="880110">
                  <a:moveTo>
                    <a:pt x="266700" y="848360"/>
                  </a:moveTo>
                  <a:cubicBezTo>
                    <a:pt x="236220" y="848360"/>
                    <a:pt x="205740" y="842010"/>
                    <a:pt x="175260" y="829310"/>
                  </a:cubicBezTo>
                  <a:cubicBezTo>
                    <a:pt x="55880" y="778510"/>
                    <a:pt x="0" y="641350"/>
                    <a:pt x="50800" y="521970"/>
                  </a:cubicBezTo>
                  <a:cubicBezTo>
                    <a:pt x="184150" y="204470"/>
                    <a:pt x="492760" y="0"/>
                    <a:pt x="836930" y="0"/>
                  </a:cubicBezTo>
                  <a:cubicBezTo>
                    <a:pt x="1181100" y="0"/>
                    <a:pt x="1489710" y="204470"/>
                    <a:pt x="1624330" y="521970"/>
                  </a:cubicBezTo>
                  <a:cubicBezTo>
                    <a:pt x="1675130" y="641350"/>
                    <a:pt x="1619250" y="779780"/>
                    <a:pt x="1499870" y="829310"/>
                  </a:cubicBezTo>
                  <a:cubicBezTo>
                    <a:pt x="1380490" y="880110"/>
                    <a:pt x="1242060" y="824230"/>
                    <a:pt x="1192530" y="704850"/>
                  </a:cubicBezTo>
                  <a:cubicBezTo>
                    <a:pt x="1131570" y="562610"/>
                    <a:pt x="991870" y="469900"/>
                    <a:pt x="836930" y="469900"/>
                  </a:cubicBezTo>
                  <a:cubicBezTo>
                    <a:pt x="681990" y="469900"/>
                    <a:pt x="543560" y="562610"/>
                    <a:pt x="482600" y="704850"/>
                  </a:cubicBezTo>
                  <a:cubicBezTo>
                    <a:pt x="445770" y="793750"/>
                    <a:pt x="358140" y="848360"/>
                    <a:pt x="266700" y="848360"/>
                  </a:cubicBezTo>
                  <a:close/>
                </a:path>
              </a:pathLst>
            </a:custGeom>
            <a:solidFill>
              <a:srgbClr val="028ECC"/>
            </a:solidFill>
          </p:spPr>
        </p:sp>
      </p:grpSp>
      <p:sp>
        <p:nvSpPr>
          <p:cNvPr id="6" name="TextBox 6"/>
          <p:cNvSpPr txBox="1"/>
          <p:nvPr/>
        </p:nvSpPr>
        <p:spPr>
          <a:xfrm>
            <a:off x="3134495" y="3171369"/>
            <a:ext cx="11865508" cy="4244560"/>
          </a:xfrm>
          <a:prstGeom prst="rect">
            <a:avLst/>
          </a:prstGeom>
        </p:spPr>
        <p:txBody>
          <a:bodyPr lIns="0" tIns="0" rIns="0" bIns="0" rtlCol="0" anchor="t">
            <a:spAutoFit/>
          </a:bodyPr>
          <a:lstStyle/>
          <a:p>
            <a:pPr algn="ctr">
              <a:lnSpc>
                <a:spcPts val="10934"/>
              </a:lnSpc>
            </a:pPr>
            <a:r>
              <a:rPr lang="en-US" sz="10413" dirty="0">
                <a:solidFill>
                  <a:srgbClr val="000000"/>
                </a:solidFill>
                <a:latin typeface="TT Chocolates Ultra-Bold"/>
              </a:rPr>
              <a:t>EL DESAFIO DE LA ESCAZES DE GASOLINA</a:t>
            </a:r>
          </a:p>
        </p:txBody>
      </p:sp>
      <p:sp>
        <p:nvSpPr>
          <p:cNvPr id="7" name="TextBox 7"/>
          <p:cNvSpPr txBox="1"/>
          <p:nvPr/>
        </p:nvSpPr>
        <p:spPr>
          <a:xfrm>
            <a:off x="3134495" y="1010591"/>
            <a:ext cx="11865508" cy="1970278"/>
          </a:xfrm>
          <a:prstGeom prst="rect">
            <a:avLst/>
          </a:prstGeom>
        </p:spPr>
        <p:txBody>
          <a:bodyPr lIns="0" tIns="0" rIns="0" bIns="0" rtlCol="0" anchor="t">
            <a:spAutoFit/>
          </a:bodyPr>
          <a:lstStyle/>
          <a:p>
            <a:pPr algn="ctr">
              <a:lnSpc>
                <a:spcPts val="7946"/>
              </a:lnSpc>
            </a:pPr>
            <a:r>
              <a:rPr lang="en-US" sz="5800" dirty="0">
                <a:solidFill>
                  <a:srgbClr val="000000"/>
                </a:solidFill>
                <a:latin typeface="TT Chocolates"/>
              </a:rPr>
              <a:t>COMPLEJIDAD Y TOMA DE DESCISIONES</a:t>
            </a:r>
          </a:p>
        </p:txBody>
      </p:sp>
      <p:sp>
        <p:nvSpPr>
          <p:cNvPr id="8" name="TextBox 8"/>
          <p:cNvSpPr txBox="1"/>
          <p:nvPr/>
        </p:nvSpPr>
        <p:spPr>
          <a:xfrm>
            <a:off x="3134495" y="7374330"/>
            <a:ext cx="11865508" cy="569977"/>
          </a:xfrm>
          <a:prstGeom prst="rect">
            <a:avLst/>
          </a:prstGeom>
        </p:spPr>
        <p:txBody>
          <a:bodyPr lIns="0" tIns="0" rIns="0" bIns="0" rtlCol="0" anchor="t">
            <a:spAutoFit/>
          </a:bodyPr>
          <a:lstStyle/>
          <a:p>
            <a:pPr algn="ctr">
              <a:lnSpc>
                <a:spcPts val="4691"/>
              </a:lnSpc>
            </a:pPr>
            <a:r>
              <a:rPr lang="en-US" sz="3399">
                <a:solidFill>
                  <a:srgbClr val="000000"/>
                </a:solidFill>
                <a:latin typeface="TT Chocolates"/>
              </a:rPr>
              <a:t>MODELO DE UNA ESTACION DE SERVICIO DE GASOLINA</a:t>
            </a:r>
          </a:p>
        </p:txBody>
      </p:sp>
      <p:sp>
        <p:nvSpPr>
          <p:cNvPr id="9" name="TextBox 9"/>
          <p:cNvSpPr txBox="1"/>
          <p:nvPr/>
        </p:nvSpPr>
        <p:spPr>
          <a:xfrm>
            <a:off x="1028700" y="998820"/>
            <a:ext cx="4389897" cy="344805"/>
          </a:xfrm>
          <a:prstGeom prst="rect">
            <a:avLst/>
          </a:prstGeom>
        </p:spPr>
        <p:txBody>
          <a:bodyPr lIns="0" tIns="0" rIns="0" bIns="0" rtlCol="0" anchor="t">
            <a:spAutoFit/>
          </a:bodyPr>
          <a:lstStyle/>
          <a:p>
            <a:pPr>
              <a:lnSpc>
                <a:spcPts val="2760"/>
              </a:lnSpc>
            </a:pPr>
            <a:r>
              <a:rPr lang="en-US" sz="2000" spc="600" dirty="0">
                <a:solidFill>
                  <a:srgbClr val="000000"/>
                </a:solidFill>
                <a:latin typeface="TT Chocolates Extra-Light"/>
              </a:rPr>
              <a:t>IVAN SANCHEZ</a:t>
            </a:r>
          </a:p>
        </p:txBody>
      </p:sp>
      <p:sp>
        <p:nvSpPr>
          <p:cNvPr id="10" name="TextBox 10"/>
          <p:cNvSpPr txBox="1"/>
          <p:nvPr/>
        </p:nvSpPr>
        <p:spPr>
          <a:xfrm>
            <a:off x="11994435" y="8913495"/>
            <a:ext cx="5264865" cy="344805"/>
          </a:xfrm>
          <a:prstGeom prst="rect">
            <a:avLst/>
          </a:prstGeom>
        </p:spPr>
        <p:txBody>
          <a:bodyPr lIns="0" tIns="0" rIns="0" bIns="0" rtlCol="0" anchor="t">
            <a:spAutoFit/>
          </a:bodyPr>
          <a:lstStyle/>
          <a:p>
            <a:pPr algn="r">
              <a:lnSpc>
                <a:spcPts val="2760"/>
              </a:lnSpc>
            </a:pPr>
            <a:r>
              <a:rPr lang="en-US" sz="2000" spc="600">
                <a:solidFill>
                  <a:srgbClr val="000000"/>
                </a:solidFill>
                <a:latin typeface="TT Chocolates Extra-Light"/>
              </a:rPr>
              <a:t>UNIVERSIDAD  DE LOS ANDES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rot="8313537">
            <a:off x="-3412071" y="-1136819"/>
            <a:ext cx="13300994" cy="7007148"/>
            <a:chOff x="0" y="0"/>
            <a:chExt cx="1610360" cy="848360"/>
          </a:xfrm>
        </p:grpSpPr>
        <p:sp>
          <p:nvSpPr>
            <p:cNvPr id="3" name="Freeform 3"/>
            <p:cNvSpPr/>
            <p:nvPr/>
          </p:nvSpPr>
          <p:spPr>
            <a:xfrm>
              <a:off x="-31750" y="0"/>
              <a:ext cx="1675130" cy="880110"/>
            </a:xfrm>
            <a:custGeom>
              <a:avLst/>
              <a:gdLst/>
              <a:ahLst/>
              <a:cxnLst/>
              <a:rect l="l" t="t" r="r" b="b"/>
              <a:pathLst>
                <a:path w="1675130" h="880110">
                  <a:moveTo>
                    <a:pt x="266700" y="848360"/>
                  </a:moveTo>
                  <a:cubicBezTo>
                    <a:pt x="236220" y="848360"/>
                    <a:pt x="205740" y="842010"/>
                    <a:pt x="175260" y="829310"/>
                  </a:cubicBezTo>
                  <a:cubicBezTo>
                    <a:pt x="55880" y="778510"/>
                    <a:pt x="0" y="641350"/>
                    <a:pt x="50800" y="521970"/>
                  </a:cubicBezTo>
                  <a:cubicBezTo>
                    <a:pt x="184150" y="204470"/>
                    <a:pt x="492760" y="0"/>
                    <a:pt x="836930" y="0"/>
                  </a:cubicBezTo>
                  <a:cubicBezTo>
                    <a:pt x="1181100" y="0"/>
                    <a:pt x="1489710" y="204470"/>
                    <a:pt x="1624330" y="521970"/>
                  </a:cubicBezTo>
                  <a:cubicBezTo>
                    <a:pt x="1675130" y="641350"/>
                    <a:pt x="1619250" y="779780"/>
                    <a:pt x="1499870" y="829310"/>
                  </a:cubicBezTo>
                  <a:cubicBezTo>
                    <a:pt x="1380490" y="880110"/>
                    <a:pt x="1242060" y="824230"/>
                    <a:pt x="1192530" y="704850"/>
                  </a:cubicBezTo>
                  <a:cubicBezTo>
                    <a:pt x="1131570" y="562610"/>
                    <a:pt x="991870" y="469900"/>
                    <a:pt x="836930" y="469900"/>
                  </a:cubicBezTo>
                  <a:cubicBezTo>
                    <a:pt x="681990" y="469900"/>
                    <a:pt x="543560" y="562610"/>
                    <a:pt x="482600" y="704850"/>
                  </a:cubicBezTo>
                  <a:cubicBezTo>
                    <a:pt x="445770" y="793750"/>
                    <a:pt x="358140" y="848360"/>
                    <a:pt x="266700" y="848360"/>
                  </a:cubicBezTo>
                  <a:close/>
                </a:path>
              </a:pathLst>
            </a:custGeom>
            <a:solidFill>
              <a:srgbClr val="FBBF02"/>
            </a:solidFill>
          </p:spPr>
        </p:sp>
      </p:grpSp>
      <p:grpSp>
        <p:nvGrpSpPr>
          <p:cNvPr id="4" name="Group 4"/>
          <p:cNvGrpSpPr>
            <a:grpSpLocks noChangeAspect="1"/>
          </p:cNvGrpSpPr>
          <p:nvPr/>
        </p:nvGrpSpPr>
        <p:grpSpPr>
          <a:xfrm rot="-3045065">
            <a:off x="9786059" y="5859985"/>
            <a:ext cx="10946871" cy="5766964"/>
            <a:chOff x="0" y="0"/>
            <a:chExt cx="1610360" cy="848360"/>
          </a:xfrm>
        </p:grpSpPr>
        <p:sp>
          <p:nvSpPr>
            <p:cNvPr id="5" name="Freeform 5"/>
            <p:cNvSpPr/>
            <p:nvPr/>
          </p:nvSpPr>
          <p:spPr>
            <a:xfrm>
              <a:off x="-31750" y="0"/>
              <a:ext cx="1675130" cy="880110"/>
            </a:xfrm>
            <a:custGeom>
              <a:avLst/>
              <a:gdLst/>
              <a:ahLst/>
              <a:cxnLst/>
              <a:rect l="l" t="t" r="r" b="b"/>
              <a:pathLst>
                <a:path w="1675130" h="880110">
                  <a:moveTo>
                    <a:pt x="266700" y="848360"/>
                  </a:moveTo>
                  <a:cubicBezTo>
                    <a:pt x="236220" y="848360"/>
                    <a:pt x="205740" y="842010"/>
                    <a:pt x="175260" y="829310"/>
                  </a:cubicBezTo>
                  <a:cubicBezTo>
                    <a:pt x="55880" y="778510"/>
                    <a:pt x="0" y="641350"/>
                    <a:pt x="50800" y="521970"/>
                  </a:cubicBezTo>
                  <a:cubicBezTo>
                    <a:pt x="184150" y="204470"/>
                    <a:pt x="492760" y="0"/>
                    <a:pt x="836930" y="0"/>
                  </a:cubicBezTo>
                  <a:cubicBezTo>
                    <a:pt x="1181100" y="0"/>
                    <a:pt x="1489710" y="204470"/>
                    <a:pt x="1624330" y="521970"/>
                  </a:cubicBezTo>
                  <a:cubicBezTo>
                    <a:pt x="1675130" y="641350"/>
                    <a:pt x="1619250" y="779780"/>
                    <a:pt x="1499870" y="829310"/>
                  </a:cubicBezTo>
                  <a:cubicBezTo>
                    <a:pt x="1380490" y="880110"/>
                    <a:pt x="1242060" y="824230"/>
                    <a:pt x="1192530" y="704850"/>
                  </a:cubicBezTo>
                  <a:cubicBezTo>
                    <a:pt x="1131570" y="562610"/>
                    <a:pt x="991870" y="469900"/>
                    <a:pt x="836930" y="469900"/>
                  </a:cubicBezTo>
                  <a:cubicBezTo>
                    <a:pt x="681990" y="469900"/>
                    <a:pt x="543560" y="562610"/>
                    <a:pt x="482600" y="704850"/>
                  </a:cubicBezTo>
                  <a:cubicBezTo>
                    <a:pt x="445770" y="793750"/>
                    <a:pt x="358140" y="848360"/>
                    <a:pt x="266700" y="848360"/>
                  </a:cubicBezTo>
                  <a:close/>
                </a:path>
              </a:pathLst>
            </a:custGeom>
            <a:solidFill>
              <a:srgbClr val="028ECC"/>
            </a:solidFill>
          </p:spPr>
        </p:sp>
      </p:grpSp>
      <p:grpSp>
        <p:nvGrpSpPr>
          <p:cNvPr id="6" name="Group 6"/>
          <p:cNvGrpSpPr/>
          <p:nvPr/>
        </p:nvGrpSpPr>
        <p:grpSpPr>
          <a:xfrm>
            <a:off x="1028700" y="1899963"/>
            <a:ext cx="14916751" cy="6134650"/>
            <a:chOff x="0" y="0"/>
            <a:chExt cx="19889001" cy="8179533"/>
          </a:xfrm>
        </p:grpSpPr>
        <p:grpSp>
          <p:nvGrpSpPr>
            <p:cNvPr id="7" name="Group 7"/>
            <p:cNvGrpSpPr/>
            <p:nvPr/>
          </p:nvGrpSpPr>
          <p:grpSpPr>
            <a:xfrm>
              <a:off x="0" y="0"/>
              <a:ext cx="19889001" cy="8179533"/>
              <a:chOff x="0" y="0"/>
              <a:chExt cx="3928692" cy="1615710"/>
            </a:xfrm>
          </p:grpSpPr>
          <p:sp>
            <p:nvSpPr>
              <p:cNvPr id="8" name="Freeform 8"/>
              <p:cNvSpPr/>
              <p:nvPr/>
            </p:nvSpPr>
            <p:spPr>
              <a:xfrm>
                <a:off x="0" y="0"/>
                <a:ext cx="3928692" cy="1615710"/>
              </a:xfrm>
              <a:custGeom>
                <a:avLst/>
                <a:gdLst/>
                <a:ahLst/>
                <a:cxnLst/>
                <a:rect l="l" t="t" r="r" b="b"/>
                <a:pathLst>
                  <a:path w="3928692" h="1615710">
                    <a:moveTo>
                      <a:pt x="26469" y="0"/>
                    </a:moveTo>
                    <a:lnTo>
                      <a:pt x="3902222" y="0"/>
                    </a:lnTo>
                    <a:cubicBezTo>
                      <a:pt x="3916841" y="0"/>
                      <a:pt x="3928692" y="11851"/>
                      <a:pt x="3928692" y="26469"/>
                    </a:cubicBezTo>
                    <a:lnTo>
                      <a:pt x="3928692" y="1589241"/>
                    </a:lnTo>
                    <a:cubicBezTo>
                      <a:pt x="3928692" y="1603859"/>
                      <a:pt x="3916841" y="1615710"/>
                      <a:pt x="3902222" y="1615710"/>
                    </a:cubicBezTo>
                    <a:lnTo>
                      <a:pt x="26469" y="1615710"/>
                    </a:lnTo>
                    <a:cubicBezTo>
                      <a:pt x="11851" y="1615710"/>
                      <a:pt x="0" y="1603859"/>
                      <a:pt x="0" y="1589241"/>
                    </a:cubicBezTo>
                    <a:lnTo>
                      <a:pt x="0" y="26469"/>
                    </a:lnTo>
                    <a:cubicBezTo>
                      <a:pt x="0" y="11851"/>
                      <a:pt x="11851" y="0"/>
                      <a:pt x="26469" y="0"/>
                    </a:cubicBezTo>
                    <a:close/>
                  </a:path>
                </a:pathLst>
              </a:custGeom>
              <a:solidFill>
                <a:srgbClr val="FFFFFF"/>
              </a:solidFill>
            </p:spPr>
          </p:sp>
          <p:sp>
            <p:nvSpPr>
              <p:cNvPr id="9" name="TextBox 9"/>
              <p:cNvSpPr txBox="1"/>
              <p:nvPr/>
            </p:nvSpPr>
            <p:spPr>
              <a:xfrm>
                <a:off x="0" y="-9525"/>
                <a:ext cx="3928692" cy="1625235"/>
              </a:xfrm>
              <a:prstGeom prst="rect">
                <a:avLst/>
              </a:prstGeom>
            </p:spPr>
            <p:txBody>
              <a:bodyPr lIns="50800" tIns="50800" rIns="50800" bIns="50800" rtlCol="0" anchor="ctr"/>
              <a:lstStyle/>
              <a:p>
                <a:pPr algn="ctr">
                  <a:lnSpc>
                    <a:spcPts val="2952"/>
                  </a:lnSpc>
                </a:pPr>
                <a:endParaRPr/>
              </a:p>
            </p:txBody>
          </p:sp>
        </p:grpSp>
        <p:sp>
          <p:nvSpPr>
            <p:cNvPr id="10" name="TextBox 10"/>
            <p:cNvSpPr txBox="1"/>
            <p:nvPr/>
          </p:nvSpPr>
          <p:spPr>
            <a:xfrm>
              <a:off x="1920946" y="2921833"/>
              <a:ext cx="16047109" cy="3748617"/>
            </a:xfrm>
            <a:prstGeom prst="rect">
              <a:avLst/>
            </a:prstGeom>
          </p:spPr>
          <p:txBody>
            <a:bodyPr lIns="0" tIns="0" rIns="0" bIns="0" rtlCol="0" anchor="t">
              <a:spAutoFit/>
            </a:bodyPr>
            <a:lstStyle/>
            <a:p>
              <a:pPr algn="ctr">
                <a:lnSpc>
                  <a:spcPts val="2800"/>
                </a:lnSpc>
              </a:pPr>
              <a:r>
                <a:rPr lang="en-US" sz="2000" spc="154">
                  <a:solidFill>
                    <a:srgbClr val="000000"/>
                  </a:solidFill>
                  <a:latin typeface="TT Chocolates"/>
                </a:rPr>
                <a:t>La escasez de gasolina en Venezuela es un problema complejo que ha tenido un impacto significativo en la economía y la sociedad del país. Esta problemática se debe a una serie de factores interrelacionados que incluyen la disminución en la producción de petróleo, el mal funcionamiento de las refinerías, la falta de camiones cisterna y la mala calidad de las carreteras y puentes que dificultan la distribución de gasolina.</a:t>
              </a:r>
            </a:p>
            <a:p>
              <a:pPr algn="ctr">
                <a:lnSpc>
                  <a:spcPts val="2800"/>
                </a:lnSpc>
              </a:pPr>
              <a:endParaRPr lang="en-US" sz="2000" spc="154">
                <a:solidFill>
                  <a:srgbClr val="000000"/>
                </a:solidFill>
                <a:latin typeface="TT Chocolates"/>
              </a:endParaRPr>
            </a:p>
            <a:p>
              <a:pPr algn="ctr">
                <a:lnSpc>
                  <a:spcPts val="2800"/>
                </a:lnSpc>
              </a:pPr>
              <a:r>
                <a:rPr lang="en-US" sz="2000" spc="154">
                  <a:solidFill>
                    <a:srgbClr val="000000"/>
                  </a:solidFill>
                  <a:latin typeface="TT Chocolates"/>
                </a:rPr>
                <a:t>Para entender mejor dicha complejidad, podemos analizar el funcionamiento de una estación de servicio local específicamente en la ciudad de El Vigía, Estado Mérida. </a:t>
              </a:r>
            </a:p>
          </p:txBody>
        </p:sp>
        <p:sp>
          <p:nvSpPr>
            <p:cNvPr id="11" name="TextBox 11"/>
            <p:cNvSpPr txBox="1"/>
            <p:nvPr/>
          </p:nvSpPr>
          <p:spPr>
            <a:xfrm>
              <a:off x="1920946" y="1423358"/>
              <a:ext cx="16047109" cy="890058"/>
            </a:xfrm>
            <a:prstGeom prst="rect">
              <a:avLst/>
            </a:prstGeom>
          </p:spPr>
          <p:txBody>
            <a:bodyPr lIns="0" tIns="0" rIns="0" bIns="0" rtlCol="0" anchor="t">
              <a:spAutoFit/>
            </a:bodyPr>
            <a:lstStyle/>
            <a:p>
              <a:pPr algn="ctr">
                <a:lnSpc>
                  <a:spcPts val="5599"/>
                </a:lnSpc>
              </a:pPr>
              <a:r>
                <a:rPr lang="en-US" sz="3999">
                  <a:solidFill>
                    <a:srgbClr val="000000"/>
                  </a:solidFill>
                  <a:latin typeface="TT Chocolates Ultra-Bold"/>
                </a:rPr>
                <a:t>INTRODUCCIÓN</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019312" y="3866466"/>
            <a:ext cx="10209956" cy="2738862"/>
          </a:xfrm>
          <a:prstGeom prst="rect">
            <a:avLst/>
          </a:prstGeom>
        </p:spPr>
        <p:txBody>
          <a:bodyPr lIns="0" tIns="0" rIns="0" bIns="0" rtlCol="0" anchor="t">
            <a:spAutoFit/>
          </a:bodyPr>
          <a:lstStyle/>
          <a:p>
            <a:pPr>
              <a:lnSpc>
                <a:spcPts val="4419"/>
              </a:lnSpc>
            </a:pPr>
            <a:r>
              <a:rPr lang="en-US" sz="3202">
                <a:solidFill>
                  <a:srgbClr val="313E50"/>
                </a:solidFill>
                <a:latin typeface="TT Chocolates"/>
              </a:rPr>
              <a:t>La idea era entender la complejidad detrás de la escasez de gasolina en Venezuela. Para ello, se realizó un proceso de observación a una estación de servicio local, en la ciudad de El Vigía. Este proceso permitió identificar los factores que afectan el modelo de estación de servicio en Venezuela</a:t>
            </a:r>
          </a:p>
        </p:txBody>
      </p:sp>
      <p:grpSp>
        <p:nvGrpSpPr>
          <p:cNvPr id="3" name="Group 3"/>
          <p:cNvGrpSpPr>
            <a:grpSpLocks noChangeAspect="1"/>
          </p:cNvGrpSpPr>
          <p:nvPr/>
        </p:nvGrpSpPr>
        <p:grpSpPr>
          <a:xfrm rot="5472063">
            <a:off x="-3555474" y="-193857"/>
            <a:ext cx="10664273" cy="5618087"/>
            <a:chOff x="0" y="0"/>
            <a:chExt cx="1610360" cy="848360"/>
          </a:xfrm>
        </p:grpSpPr>
        <p:sp>
          <p:nvSpPr>
            <p:cNvPr id="4" name="Freeform 4"/>
            <p:cNvSpPr/>
            <p:nvPr/>
          </p:nvSpPr>
          <p:spPr>
            <a:xfrm>
              <a:off x="-31750" y="0"/>
              <a:ext cx="1675130" cy="880110"/>
            </a:xfrm>
            <a:custGeom>
              <a:avLst/>
              <a:gdLst/>
              <a:ahLst/>
              <a:cxnLst/>
              <a:rect l="l" t="t" r="r" b="b"/>
              <a:pathLst>
                <a:path w="1675130" h="880110">
                  <a:moveTo>
                    <a:pt x="266700" y="848360"/>
                  </a:moveTo>
                  <a:cubicBezTo>
                    <a:pt x="236220" y="848360"/>
                    <a:pt x="205740" y="842010"/>
                    <a:pt x="175260" y="829310"/>
                  </a:cubicBezTo>
                  <a:cubicBezTo>
                    <a:pt x="55880" y="778510"/>
                    <a:pt x="0" y="641350"/>
                    <a:pt x="50800" y="521970"/>
                  </a:cubicBezTo>
                  <a:cubicBezTo>
                    <a:pt x="184150" y="204470"/>
                    <a:pt x="492760" y="0"/>
                    <a:pt x="836930" y="0"/>
                  </a:cubicBezTo>
                  <a:cubicBezTo>
                    <a:pt x="1181100" y="0"/>
                    <a:pt x="1489710" y="204470"/>
                    <a:pt x="1624330" y="521970"/>
                  </a:cubicBezTo>
                  <a:cubicBezTo>
                    <a:pt x="1675130" y="641350"/>
                    <a:pt x="1619250" y="779780"/>
                    <a:pt x="1499870" y="829310"/>
                  </a:cubicBezTo>
                  <a:cubicBezTo>
                    <a:pt x="1380490" y="880110"/>
                    <a:pt x="1242060" y="824230"/>
                    <a:pt x="1192530" y="704850"/>
                  </a:cubicBezTo>
                  <a:cubicBezTo>
                    <a:pt x="1131570" y="562610"/>
                    <a:pt x="991870" y="469900"/>
                    <a:pt x="836930" y="469900"/>
                  </a:cubicBezTo>
                  <a:cubicBezTo>
                    <a:pt x="681990" y="469900"/>
                    <a:pt x="543560" y="562610"/>
                    <a:pt x="482600" y="704850"/>
                  </a:cubicBezTo>
                  <a:cubicBezTo>
                    <a:pt x="445770" y="793750"/>
                    <a:pt x="358140" y="848360"/>
                    <a:pt x="266700" y="848360"/>
                  </a:cubicBezTo>
                  <a:close/>
                </a:path>
              </a:pathLst>
            </a:custGeom>
            <a:solidFill>
              <a:srgbClr val="028ECC"/>
            </a:solidFill>
          </p:spPr>
        </p:sp>
      </p:grpSp>
      <p:grpSp>
        <p:nvGrpSpPr>
          <p:cNvPr id="5" name="Group 5"/>
          <p:cNvGrpSpPr>
            <a:grpSpLocks noChangeAspect="1"/>
          </p:cNvGrpSpPr>
          <p:nvPr/>
        </p:nvGrpSpPr>
        <p:grpSpPr>
          <a:xfrm rot="2140465">
            <a:off x="-1878545" y="6023996"/>
            <a:ext cx="9188818" cy="4840797"/>
            <a:chOff x="0" y="0"/>
            <a:chExt cx="1610360" cy="848360"/>
          </a:xfrm>
        </p:grpSpPr>
        <p:sp>
          <p:nvSpPr>
            <p:cNvPr id="6" name="Freeform 6"/>
            <p:cNvSpPr/>
            <p:nvPr/>
          </p:nvSpPr>
          <p:spPr>
            <a:xfrm>
              <a:off x="-31750" y="0"/>
              <a:ext cx="1675130" cy="880110"/>
            </a:xfrm>
            <a:custGeom>
              <a:avLst/>
              <a:gdLst/>
              <a:ahLst/>
              <a:cxnLst/>
              <a:rect l="l" t="t" r="r" b="b"/>
              <a:pathLst>
                <a:path w="1675130" h="880110">
                  <a:moveTo>
                    <a:pt x="266700" y="848360"/>
                  </a:moveTo>
                  <a:cubicBezTo>
                    <a:pt x="236220" y="848360"/>
                    <a:pt x="205740" y="842010"/>
                    <a:pt x="175260" y="829310"/>
                  </a:cubicBezTo>
                  <a:cubicBezTo>
                    <a:pt x="55880" y="778510"/>
                    <a:pt x="0" y="641350"/>
                    <a:pt x="50800" y="521970"/>
                  </a:cubicBezTo>
                  <a:cubicBezTo>
                    <a:pt x="184150" y="204470"/>
                    <a:pt x="492760" y="0"/>
                    <a:pt x="836930" y="0"/>
                  </a:cubicBezTo>
                  <a:cubicBezTo>
                    <a:pt x="1181100" y="0"/>
                    <a:pt x="1489710" y="204470"/>
                    <a:pt x="1624330" y="521970"/>
                  </a:cubicBezTo>
                  <a:cubicBezTo>
                    <a:pt x="1675130" y="641350"/>
                    <a:pt x="1619250" y="779780"/>
                    <a:pt x="1499870" y="829310"/>
                  </a:cubicBezTo>
                  <a:cubicBezTo>
                    <a:pt x="1380490" y="880110"/>
                    <a:pt x="1242060" y="824230"/>
                    <a:pt x="1192530" y="704850"/>
                  </a:cubicBezTo>
                  <a:cubicBezTo>
                    <a:pt x="1131570" y="562610"/>
                    <a:pt x="991870" y="469900"/>
                    <a:pt x="836930" y="469900"/>
                  </a:cubicBezTo>
                  <a:cubicBezTo>
                    <a:pt x="681990" y="469900"/>
                    <a:pt x="543560" y="562610"/>
                    <a:pt x="482600" y="704850"/>
                  </a:cubicBezTo>
                  <a:cubicBezTo>
                    <a:pt x="445770" y="793750"/>
                    <a:pt x="358140" y="848360"/>
                    <a:pt x="266700" y="848360"/>
                  </a:cubicBezTo>
                  <a:close/>
                </a:path>
              </a:pathLst>
            </a:custGeom>
            <a:solidFill>
              <a:srgbClr val="FBBF02"/>
            </a:solidFill>
          </p:spPr>
        </p:sp>
      </p:grpSp>
      <p:sp>
        <p:nvSpPr>
          <p:cNvPr id="7" name="Freeform 7"/>
          <p:cNvSpPr/>
          <p:nvPr/>
        </p:nvSpPr>
        <p:spPr>
          <a:xfrm>
            <a:off x="7387201" y="7011376"/>
            <a:ext cx="7474177" cy="2866038"/>
          </a:xfrm>
          <a:custGeom>
            <a:avLst/>
            <a:gdLst/>
            <a:ahLst/>
            <a:cxnLst/>
            <a:rect l="l" t="t" r="r" b="b"/>
            <a:pathLst>
              <a:path w="7474177" h="2866038">
                <a:moveTo>
                  <a:pt x="0" y="0"/>
                </a:moveTo>
                <a:lnTo>
                  <a:pt x="7474177" y="0"/>
                </a:lnTo>
                <a:lnTo>
                  <a:pt x="7474177" y="2866038"/>
                </a:lnTo>
                <a:lnTo>
                  <a:pt x="0" y="2866038"/>
                </a:lnTo>
                <a:lnTo>
                  <a:pt x="0" y="0"/>
                </a:lnTo>
                <a:close/>
              </a:path>
            </a:pathLst>
          </a:custGeom>
          <a:blipFill>
            <a:blip r:embed="rId2"/>
            <a:stretch>
              <a:fillRect/>
            </a:stretch>
          </a:blipFill>
        </p:spPr>
      </p:sp>
      <p:sp>
        <p:nvSpPr>
          <p:cNvPr id="8" name="TextBox 8"/>
          <p:cNvSpPr txBox="1"/>
          <p:nvPr/>
        </p:nvSpPr>
        <p:spPr>
          <a:xfrm>
            <a:off x="8259125" y="2415161"/>
            <a:ext cx="8285893" cy="803275"/>
          </a:xfrm>
          <a:prstGeom prst="rect">
            <a:avLst/>
          </a:prstGeom>
        </p:spPr>
        <p:txBody>
          <a:bodyPr lIns="0" tIns="0" rIns="0" bIns="0" rtlCol="0" anchor="t">
            <a:spAutoFit/>
          </a:bodyPr>
          <a:lstStyle/>
          <a:p>
            <a:pPr>
              <a:lnSpc>
                <a:spcPts val="6799"/>
              </a:lnSpc>
            </a:pPr>
            <a:r>
              <a:rPr lang="en-US" sz="3999" spc="235">
                <a:solidFill>
                  <a:srgbClr val="000000"/>
                </a:solidFill>
                <a:latin typeface="TT Chocolates Ultra-Bold"/>
              </a:rPr>
              <a:t>LA IDEA DE PROYECTO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rot="-7823149">
            <a:off x="12391116" y="272963"/>
            <a:ext cx="9188818" cy="4840797"/>
            <a:chOff x="0" y="0"/>
            <a:chExt cx="1610360" cy="848360"/>
          </a:xfrm>
        </p:grpSpPr>
        <p:sp>
          <p:nvSpPr>
            <p:cNvPr id="3" name="Freeform 3"/>
            <p:cNvSpPr/>
            <p:nvPr/>
          </p:nvSpPr>
          <p:spPr>
            <a:xfrm>
              <a:off x="-31750" y="0"/>
              <a:ext cx="1675130" cy="880110"/>
            </a:xfrm>
            <a:custGeom>
              <a:avLst/>
              <a:gdLst/>
              <a:ahLst/>
              <a:cxnLst/>
              <a:rect l="l" t="t" r="r" b="b"/>
              <a:pathLst>
                <a:path w="1675130" h="880110">
                  <a:moveTo>
                    <a:pt x="266700" y="848360"/>
                  </a:moveTo>
                  <a:cubicBezTo>
                    <a:pt x="236220" y="848360"/>
                    <a:pt x="205740" y="842010"/>
                    <a:pt x="175260" y="829310"/>
                  </a:cubicBezTo>
                  <a:cubicBezTo>
                    <a:pt x="55880" y="778510"/>
                    <a:pt x="0" y="641350"/>
                    <a:pt x="50800" y="521970"/>
                  </a:cubicBezTo>
                  <a:cubicBezTo>
                    <a:pt x="184150" y="204470"/>
                    <a:pt x="492760" y="0"/>
                    <a:pt x="836930" y="0"/>
                  </a:cubicBezTo>
                  <a:cubicBezTo>
                    <a:pt x="1181100" y="0"/>
                    <a:pt x="1489710" y="204470"/>
                    <a:pt x="1624330" y="521970"/>
                  </a:cubicBezTo>
                  <a:cubicBezTo>
                    <a:pt x="1675130" y="641350"/>
                    <a:pt x="1619250" y="779780"/>
                    <a:pt x="1499870" y="829310"/>
                  </a:cubicBezTo>
                  <a:cubicBezTo>
                    <a:pt x="1380490" y="880110"/>
                    <a:pt x="1242060" y="824230"/>
                    <a:pt x="1192530" y="704850"/>
                  </a:cubicBezTo>
                  <a:cubicBezTo>
                    <a:pt x="1131570" y="562610"/>
                    <a:pt x="991870" y="469900"/>
                    <a:pt x="836930" y="469900"/>
                  </a:cubicBezTo>
                  <a:cubicBezTo>
                    <a:pt x="681990" y="469900"/>
                    <a:pt x="543560" y="562610"/>
                    <a:pt x="482600" y="704850"/>
                  </a:cubicBezTo>
                  <a:cubicBezTo>
                    <a:pt x="445770" y="793750"/>
                    <a:pt x="358140" y="848360"/>
                    <a:pt x="266700" y="848360"/>
                  </a:cubicBezTo>
                  <a:close/>
                </a:path>
              </a:pathLst>
            </a:custGeom>
            <a:solidFill>
              <a:srgbClr val="028ECC"/>
            </a:solidFill>
          </p:spPr>
        </p:sp>
      </p:grpSp>
      <p:grpSp>
        <p:nvGrpSpPr>
          <p:cNvPr id="4" name="Group 4"/>
          <p:cNvGrpSpPr>
            <a:grpSpLocks noChangeAspect="1"/>
          </p:cNvGrpSpPr>
          <p:nvPr/>
        </p:nvGrpSpPr>
        <p:grpSpPr>
          <a:xfrm rot="-113644">
            <a:off x="3456874" y="6837902"/>
            <a:ext cx="9188818" cy="4840797"/>
            <a:chOff x="0" y="0"/>
            <a:chExt cx="1610360" cy="848360"/>
          </a:xfrm>
        </p:grpSpPr>
        <p:sp>
          <p:nvSpPr>
            <p:cNvPr id="5" name="Freeform 5"/>
            <p:cNvSpPr/>
            <p:nvPr/>
          </p:nvSpPr>
          <p:spPr>
            <a:xfrm>
              <a:off x="-31750" y="0"/>
              <a:ext cx="1675130" cy="880110"/>
            </a:xfrm>
            <a:custGeom>
              <a:avLst/>
              <a:gdLst/>
              <a:ahLst/>
              <a:cxnLst/>
              <a:rect l="l" t="t" r="r" b="b"/>
              <a:pathLst>
                <a:path w="1675130" h="880110">
                  <a:moveTo>
                    <a:pt x="266700" y="848360"/>
                  </a:moveTo>
                  <a:cubicBezTo>
                    <a:pt x="236220" y="848360"/>
                    <a:pt x="205740" y="842010"/>
                    <a:pt x="175260" y="829310"/>
                  </a:cubicBezTo>
                  <a:cubicBezTo>
                    <a:pt x="55880" y="778510"/>
                    <a:pt x="0" y="641350"/>
                    <a:pt x="50800" y="521970"/>
                  </a:cubicBezTo>
                  <a:cubicBezTo>
                    <a:pt x="184150" y="204470"/>
                    <a:pt x="492760" y="0"/>
                    <a:pt x="836930" y="0"/>
                  </a:cubicBezTo>
                  <a:cubicBezTo>
                    <a:pt x="1181100" y="0"/>
                    <a:pt x="1489710" y="204470"/>
                    <a:pt x="1624330" y="521970"/>
                  </a:cubicBezTo>
                  <a:cubicBezTo>
                    <a:pt x="1675130" y="641350"/>
                    <a:pt x="1619250" y="779780"/>
                    <a:pt x="1499870" y="829310"/>
                  </a:cubicBezTo>
                  <a:cubicBezTo>
                    <a:pt x="1380490" y="880110"/>
                    <a:pt x="1242060" y="824230"/>
                    <a:pt x="1192530" y="704850"/>
                  </a:cubicBezTo>
                  <a:cubicBezTo>
                    <a:pt x="1131570" y="562610"/>
                    <a:pt x="991870" y="469900"/>
                    <a:pt x="836930" y="469900"/>
                  </a:cubicBezTo>
                  <a:cubicBezTo>
                    <a:pt x="681990" y="469900"/>
                    <a:pt x="543560" y="562610"/>
                    <a:pt x="482600" y="704850"/>
                  </a:cubicBezTo>
                  <a:cubicBezTo>
                    <a:pt x="445770" y="793750"/>
                    <a:pt x="358140" y="848360"/>
                    <a:pt x="266700" y="848360"/>
                  </a:cubicBezTo>
                  <a:close/>
                </a:path>
              </a:pathLst>
            </a:custGeom>
            <a:solidFill>
              <a:srgbClr val="FBBF02"/>
            </a:solidFill>
          </p:spPr>
        </p:sp>
      </p:grpSp>
      <p:grpSp>
        <p:nvGrpSpPr>
          <p:cNvPr id="6" name="Group 6"/>
          <p:cNvGrpSpPr/>
          <p:nvPr/>
        </p:nvGrpSpPr>
        <p:grpSpPr>
          <a:xfrm>
            <a:off x="996109" y="2801554"/>
            <a:ext cx="8147891" cy="5370237"/>
            <a:chOff x="0" y="0"/>
            <a:chExt cx="10863854" cy="7160317"/>
          </a:xfrm>
        </p:grpSpPr>
        <p:grpSp>
          <p:nvGrpSpPr>
            <p:cNvPr id="7" name="Group 7"/>
            <p:cNvGrpSpPr/>
            <p:nvPr/>
          </p:nvGrpSpPr>
          <p:grpSpPr>
            <a:xfrm>
              <a:off x="0" y="0"/>
              <a:ext cx="10863854" cy="7160317"/>
              <a:chOff x="0" y="0"/>
              <a:chExt cx="1940254" cy="1278813"/>
            </a:xfrm>
          </p:grpSpPr>
          <p:sp>
            <p:nvSpPr>
              <p:cNvPr id="8" name="Freeform 8"/>
              <p:cNvSpPr/>
              <p:nvPr/>
            </p:nvSpPr>
            <p:spPr>
              <a:xfrm>
                <a:off x="0" y="0"/>
                <a:ext cx="1940254" cy="1278813"/>
              </a:xfrm>
              <a:custGeom>
                <a:avLst/>
                <a:gdLst/>
                <a:ahLst/>
                <a:cxnLst/>
                <a:rect l="l" t="t" r="r" b="b"/>
                <a:pathLst>
                  <a:path w="1940254" h="1278813">
                    <a:moveTo>
                      <a:pt x="53596" y="0"/>
                    </a:moveTo>
                    <a:lnTo>
                      <a:pt x="1886658" y="0"/>
                    </a:lnTo>
                    <a:cubicBezTo>
                      <a:pt x="1916258" y="0"/>
                      <a:pt x="1940254" y="23996"/>
                      <a:pt x="1940254" y="53596"/>
                    </a:cubicBezTo>
                    <a:lnTo>
                      <a:pt x="1940254" y="1225216"/>
                    </a:lnTo>
                    <a:cubicBezTo>
                      <a:pt x="1940254" y="1239431"/>
                      <a:pt x="1934607" y="1253063"/>
                      <a:pt x="1924556" y="1263115"/>
                    </a:cubicBezTo>
                    <a:cubicBezTo>
                      <a:pt x="1914505" y="1273166"/>
                      <a:pt x="1900873" y="1278813"/>
                      <a:pt x="1886658" y="1278813"/>
                    </a:cubicBezTo>
                    <a:lnTo>
                      <a:pt x="53596" y="1278813"/>
                    </a:lnTo>
                    <a:cubicBezTo>
                      <a:pt x="39382" y="1278813"/>
                      <a:pt x="25749" y="1273166"/>
                      <a:pt x="15698" y="1263115"/>
                    </a:cubicBezTo>
                    <a:cubicBezTo>
                      <a:pt x="5647" y="1253063"/>
                      <a:pt x="0" y="1239431"/>
                      <a:pt x="0" y="1225216"/>
                    </a:cubicBezTo>
                    <a:lnTo>
                      <a:pt x="0" y="53596"/>
                    </a:lnTo>
                    <a:cubicBezTo>
                      <a:pt x="0" y="39382"/>
                      <a:pt x="5647" y="25749"/>
                      <a:pt x="15698" y="15698"/>
                    </a:cubicBezTo>
                    <a:cubicBezTo>
                      <a:pt x="25749" y="5647"/>
                      <a:pt x="39382" y="0"/>
                      <a:pt x="53596" y="0"/>
                    </a:cubicBezTo>
                    <a:close/>
                  </a:path>
                </a:pathLst>
              </a:custGeom>
              <a:solidFill>
                <a:srgbClr val="FFFFFF"/>
              </a:solidFill>
            </p:spPr>
          </p:sp>
          <p:sp>
            <p:nvSpPr>
              <p:cNvPr id="9" name="TextBox 9"/>
              <p:cNvSpPr txBox="1"/>
              <p:nvPr/>
            </p:nvSpPr>
            <p:spPr>
              <a:xfrm>
                <a:off x="0" y="-9525"/>
                <a:ext cx="1940254" cy="1288338"/>
              </a:xfrm>
              <a:prstGeom prst="rect">
                <a:avLst/>
              </a:prstGeom>
            </p:spPr>
            <p:txBody>
              <a:bodyPr lIns="50800" tIns="50800" rIns="50800" bIns="50800" rtlCol="0" anchor="ctr"/>
              <a:lstStyle/>
              <a:p>
                <a:pPr algn="ctr">
                  <a:lnSpc>
                    <a:spcPts val="2952"/>
                  </a:lnSpc>
                </a:pPr>
                <a:endParaRPr/>
              </a:p>
            </p:txBody>
          </p:sp>
        </p:grpSp>
        <p:sp>
          <p:nvSpPr>
            <p:cNvPr id="10" name="TextBox 10"/>
            <p:cNvSpPr txBox="1"/>
            <p:nvPr/>
          </p:nvSpPr>
          <p:spPr>
            <a:xfrm>
              <a:off x="1012650" y="723107"/>
              <a:ext cx="8017194" cy="845676"/>
            </a:xfrm>
            <a:prstGeom prst="rect">
              <a:avLst/>
            </a:prstGeom>
          </p:spPr>
          <p:txBody>
            <a:bodyPr lIns="0" tIns="0" rIns="0" bIns="0" rtlCol="0" anchor="t">
              <a:spAutoFit/>
            </a:bodyPr>
            <a:lstStyle/>
            <a:p>
              <a:pPr>
                <a:lnSpc>
                  <a:spcPts val="5640"/>
                </a:lnSpc>
              </a:pPr>
              <a:r>
                <a:rPr lang="en-US" sz="3318" spc="195">
                  <a:solidFill>
                    <a:srgbClr val="000000"/>
                  </a:solidFill>
                  <a:latin typeface="TT Chocolates Ultra-Bold"/>
                </a:rPr>
                <a:t>GALATEA </a:t>
              </a:r>
            </a:p>
          </p:txBody>
        </p:sp>
        <p:sp>
          <p:nvSpPr>
            <p:cNvPr id="11" name="TextBox 11"/>
            <p:cNvSpPr txBox="1"/>
            <p:nvPr/>
          </p:nvSpPr>
          <p:spPr>
            <a:xfrm>
              <a:off x="1012650" y="2083081"/>
              <a:ext cx="9005769" cy="3485106"/>
            </a:xfrm>
            <a:prstGeom prst="rect">
              <a:avLst/>
            </a:prstGeom>
          </p:spPr>
          <p:txBody>
            <a:bodyPr lIns="0" tIns="0" rIns="0" bIns="0" rtlCol="0" anchor="t">
              <a:spAutoFit/>
            </a:bodyPr>
            <a:lstStyle/>
            <a:p>
              <a:pPr marL="477577" lvl="1" indent="-238789" algn="just">
                <a:lnSpc>
                  <a:spcPts val="3539"/>
                </a:lnSpc>
                <a:buFont typeface="Arial"/>
                <a:buChar char="•"/>
              </a:pPr>
              <a:r>
                <a:rPr lang="en-US" sz="2212">
                  <a:solidFill>
                    <a:srgbClr val="313E50"/>
                  </a:solidFill>
                  <a:latin typeface="TT Chocolates"/>
                </a:rPr>
                <a:t> Es un software de simulación de sistemas multiagentes desarrollado por el Grupo GALATEA de la Universidad de Los Andes, Venezuela. GALATEA es un descendiente directo de GLIDER, una plataforma de simulación basada en DEVS que incorpora herramientas para modelado continuo.</a:t>
              </a:r>
            </a:p>
          </p:txBody>
        </p:sp>
      </p:grpSp>
      <p:sp>
        <p:nvSpPr>
          <p:cNvPr id="12" name="Freeform 12"/>
          <p:cNvSpPr/>
          <p:nvPr/>
        </p:nvSpPr>
        <p:spPr>
          <a:xfrm>
            <a:off x="9643764" y="4544104"/>
            <a:ext cx="7537953" cy="2536492"/>
          </a:xfrm>
          <a:custGeom>
            <a:avLst/>
            <a:gdLst/>
            <a:ahLst/>
            <a:cxnLst/>
            <a:rect l="l" t="t" r="r" b="b"/>
            <a:pathLst>
              <a:path w="7537953" h="2536492">
                <a:moveTo>
                  <a:pt x="0" y="0"/>
                </a:moveTo>
                <a:lnTo>
                  <a:pt x="7537953" y="0"/>
                </a:lnTo>
                <a:lnTo>
                  <a:pt x="7537953" y="2536492"/>
                </a:lnTo>
                <a:lnTo>
                  <a:pt x="0" y="2536492"/>
                </a:lnTo>
                <a:lnTo>
                  <a:pt x="0" y="0"/>
                </a:lnTo>
                <a:close/>
              </a:path>
            </a:pathLst>
          </a:custGeom>
          <a:blipFill>
            <a:blip r:embed="rId2"/>
            <a:stretch>
              <a:fillRect b="-54722"/>
            </a:stretch>
          </a:blipFill>
        </p:spPr>
      </p:sp>
      <p:sp>
        <p:nvSpPr>
          <p:cNvPr id="13" name="TextBox 13"/>
          <p:cNvSpPr txBox="1"/>
          <p:nvPr/>
        </p:nvSpPr>
        <p:spPr>
          <a:xfrm>
            <a:off x="1016513" y="942975"/>
            <a:ext cx="12396227" cy="688975"/>
          </a:xfrm>
          <a:prstGeom prst="rect">
            <a:avLst/>
          </a:prstGeom>
        </p:spPr>
        <p:txBody>
          <a:bodyPr lIns="0" tIns="0" rIns="0" bIns="0" rtlCol="0" anchor="t">
            <a:spAutoFit/>
          </a:bodyPr>
          <a:lstStyle/>
          <a:p>
            <a:pPr>
              <a:lnSpc>
                <a:spcPts val="5599"/>
              </a:lnSpc>
            </a:pPr>
            <a:r>
              <a:rPr lang="en-US" sz="3999">
                <a:solidFill>
                  <a:srgbClr val="000000"/>
                </a:solidFill>
                <a:latin typeface="TT Chocolates Ultra-Bold"/>
              </a:rPr>
              <a:t>SE HIZO USO DE: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718248" y="0"/>
            <a:ext cx="8988841" cy="10812439"/>
            <a:chOff x="0" y="0"/>
            <a:chExt cx="11985121" cy="14416585"/>
          </a:xfrm>
        </p:grpSpPr>
        <p:pic>
          <p:nvPicPr>
            <p:cNvPr id="3" name="Picture 3"/>
            <p:cNvPicPr>
              <a:picLocks noChangeAspect="1"/>
            </p:cNvPicPr>
            <p:nvPr/>
          </p:nvPicPr>
          <p:blipFill>
            <a:blip r:embed="rId2"/>
            <a:srcRect l="22288" r="22288"/>
            <a:stretch>
              <a:fillRect/>
            </a:stretch>
          </p:blipFill>
          <p:spPr>
            <a:xfrm>
              <a:off x="0" y="0"/>
              <a:ext cx="11985121" cy="14416585"/>
            </a:xfrm>
            <a:prstGeom prst="rect">
              <a:avLst/>
            </a:prstGeom>
          </p:spPr>
        </p:pic>
      </p:grpSp>
      <p:grpSp>
        <p:nvGrpSpPr>
          <p:cNvPr id="4" name="Group 4"/>
          <p:cNvGrpSpPr>
            <a:grpSpLocks noChangeAspect="1"/>
          </p:cNvGrpSpPr>
          <p:nvPr/>
        </p:nvGrpSpPr>
        <p:grpSpPr>
          <a:xfrm rot="-10800000">
            <a:off x="6302068" y="-1200229"/>
            <a:ext cx="7319243" cy="3855879"/>
            <a:chOff x="0" y="0"/>
            <a:chExt cx="1610360" cy="848360"/>
          </a:xfrm>
        </p:grpSpPr>
        <p:sp>
          <p:nvSpPr>
            <p:cNvPr id="5" name="Freeform 5"/>
            <p:cNvSpPr/>
            <p:nvPr/>
          </p:nvSpPr>
          <p:spPr>
            <a:xfrm>
              <a:off x="-31750" y="0"/>
              <a:ext cx="1675130" cy="880110"/>
            </a:xfrm>
            <a:custGeom>
              <a:avLst/>
              <a:gdLst/>
              <a:ahLst/>
              <a:cxnLst/>
              <a:rect l="l" t="t" r="r" b="b"/>
              <a:pathLst>
                <a:path w="1675130" h="880110">
                  <a:moveTo>
                    <a:pt x="266700" y="848360"/>
                  </a:moveTo>
                  <a:cubicBezTo>
                    <a:pt x="236220" y="848360"/>
                    <a:pt x="205740" y="842010"/>
                    <a:pt x="175260" y="829310"/>
                  </a:cubicBezTo>
                  <a:cubicBezTo>
                    <a:pt x="55880" y="778510"/>
                    <a:pt x="0" y="641350"/>
                    <a:pt x="50800" y="521970"/>
                  </a:cubicBezTo>
                  <a:cubicBezTo>
                    <a:pt x="184150" y="204470"/>
                    <a:pt x="492760" y="0"/>
                    <a:pt x="836930" y="0"/>
                  </a:cubicBezTo>
                  <a:cubicBezTo>
                    <a:pt x="1181100" y="0"/>
                    <a:pt x="1489710" y="204470"/>
                    <a:pt x="1624330" y="521970"/>
                  </a:cubicBezTo>
                  <a:cubicBezTo>
                    <a:pt x="1675130" y="641350"/>
                    <a:pt x="1619250" y="779780"/>
                    <a:pt x="1499870" y="829310"/>
                  </a:cubicBezTo>
                  <a:cubicBezTo>
                    <a:pt x="1380490" y="880110"/>
                    <a:pt x="1242060" y="824230"/>
                    <a:pt x="1192530" y="704850"/>
                  </a:cubicBezTo>
                  <a:cubicBezTo>
                    <a:pt x="1131570" y="562610"/>
                    <a:pt x="991870" y="469900"/>
                    <a:pt x="836930" y="469900"/>
                  </a:cubicBezTo>
                  <a:cubicBezTo>
                    <a:pt x="681990" y="469900"/>
                    <a:pt x="543560" y="562610"/>
                    <a:pt x="482600" y="704850"/>
                  </a:cubicBezTo>
                  <a:cubicBezTo>
                    <a:pt x="445770" y="793750"/>
                    <a:pt x="358140" y="848360"/>
                    <a:pt x="266700" y="848360"/>
                  </a:cubicBezTo>
                  <a:close/>
                </a:path>
              </a:pathLst>
            </a:custGeom>
            <a:solidFill>
              <a:srgbClr val="028ECC"/>
            </a:solidFill>
          </p:spPr>
        </p:sp>
      </p:grpSp>
      <p:grpSp>
        <p:nvGrpSpPr>
          <p:cNvPr id="6" name="Group 6"/>
          <p:cNvGrpSpPr>
            <a:grpSpLocks noChangeAspect="1"/>
          </p:cNvGrpSpPr>
          <p:nvPr/>
        </p:nvGrpSpPr>
        <p:grpSpPr>
          <a:xfrm rot="2140465">
            <a:off x="-3436105" y="6104006"/>
            <a:ext cx="9188818" cy="4840797"/>
            <a:chOff x="0" y="0"/>
            <a:chExt cx="1610360" cy="848360"/>
          </a:xfrm>
        </p:grpSpPr>
        <p:sp>
          <p:nvSpPr>
            <p:cNvPr id="7" name="Freeform 7"/>
            <p:cNvSpPr/>
            <p:nvPr/>
          </p:nvSpPr>
          <p:spPr>
            <a:xfrm>
              <a:off x="-31750" y="0"/>
              <a:ext cx="1675130" cy="880110"/>
            </a:xfrm>
            <a:custGeom>
              <a:avLst/>
              <a:gdLst/>
              <a:ahLst/>
              <a:cxnLst/>
              <a:rect l="l" t="t" r="r" b="b"/>
              <a:pathLst>
                <a:path w="1675130" h="880110">
                  <a:moveTo>
                    <a:pt x="266700" y="848360"/>
                  </a:moveTo>
                  <a:cubicBezTo>
                    <a:pt x="236220" y="848360"/>
                    <a:pt x="205740" y="842010"/>
                    <a:pt x="175260" y="829310"/>
                  </a:cubicBezTo>
                  <a:cubicBezTo>
                    <a:pt x="55880" y="778510"/>
                    <a:pt x="0" y="641350"/>
                    <a:pt x="50800" y="521970"/>
                  </a:cubicBezTo>
                  <a:cubicBezTo>
                    <a:pt x="184150" y="204470"/>
                    <a:pt x="492760" y="0"/>
                    <a:pt x="836930" y="0"/>
                  </a:cubicBezTo>
                  <a:cubicBezTo>
                    <a:pt x="1181100" y="0"/>
                    <a:pt x="1489710" y="204470"/>
                    <a:pt x="1624330" y="521970"/>
                  </a:cubicBezTo>
                  <a:cubicBezTo>
                    <a:pt x="1675130" y="641350"/>
                    <a:pt x="1619250" y="779780"/>
                    <a:pt x="1499870" y="829310"/>
                  </a:cubicBezTo>
                  <a:cubicBezTo>
                    <a:pt x="1380490" y="880110"/>
                    <a:pt x="1242060" y="824230"/>
                    <a:pt x="1192530" y="704850"/>
                  </a:cubicBezTo>
                  <a:cubicBezTo>
                    <a:pt x="1131570" y="562610"/>
                    <a:pt x="991870" y="469900"/>
                    <a:pt x="836930" y="469900"/>
                  </a:cubicBezTo>
                  <a:cubicBezTo>
                    <a:pt x="681990" y="469900"/>
                    <a:pt x="543560" y="562610"/>
                    <a:pt x="482600" y="704850"/>
                  </a:cubicBezTo>
                  <a:cubicBezTo>
                    <a:pt x="445770" y="793750"/>
                    <a:pt x="358140" y="848360"/>
                    <a:pt x="266700" y="848360"/>
                  </a:cubicBezTo>
                  <a:close/>
                </a:path>
              </a:pathLst>
            </a:custGeom>
            <a:solidFill>
              <a:srgbClr val="FBBF02"/>
            </a:solidFill>
          </p:spPr>
        </p:sp>
      </p:grpSp>
      <p:sp>
        <p:nvSpPr>
          <p:cNvPr id="8" name="Freeform 8"/>
          <p:cNvSpPr/>
          <p:nvPr/>
        </p:nvSpPr>
        <p:spPr>
          <a:xfrm>
            <a:off x="914861" y="2189170"/>
            <a:ext cx="8803386" cy="7372836"/>
          </a:xfrm>
          <a:custGeom>
            <a:avLst/>
            <a:gdLst/>
            <a:ahLst/>
            <a:cxnLst/>
            <a:rect l="l" t="t" r="r" b="b"/>
            <a:pathLst>
              <a:path w="8803386" h="7372836">
                <a:moveTo>
                  <a:pt x="0" y="0"/>
                </a:moveTo>
                <a:lnTo>
                  <a:pt x="8803387" y="0"/>
                </a:lnTo>
                <a:lnTo>
                  <a:pt x="8803387" y="7372836"/>
                </a:lnTo>
                <a:lnTo>
                  <a:pt x="0" y="7372836"/>
                </a:lnTo>
                <a:lnTo>
                  <a:pt x="0" y="0"/>
                </a:lnTo>
                <a:close/>
              </a:path>
            </a:pathLst>
          </a:custGeom>
          <a:blipFill>
            <a:blip r:embed="rId3"/>
            <a:stretch>
              <a:fillRect/>
            </a:stretch>
          </a:blipFill>
        </p:spPr>
      </p:sp>
      <p:sp>
        <p:nvSpPr>
          <p:cNvPr id="9" name="Freeform 9"/>
          <p:cNvSpPr/>
          <p:nvPr/>
        </p:nvSpPr>
        <p:spPr>
          <a:xfrm>
            <a:off x="10976303" y="2189170"/>
            <a:ext cx="7730785" cy="4319239"/>
          </a:xfrm>
          <a:custGeom>
            <a:avLst/>
            <a:gdLst/>
            <a:ahLst/>
            <a:cxnLst/>
            <a:rect l="l" t="t" r="r" b="b"/>
            <a:pathLst>
              <a:path w="7730785" h="4319239">
                <a:moveTo>
                  <a:pt x="0" y="0"/>
                </a:moveTo>
                <a:lnTo>
                  <a:pt x="7730785" y="0"/>
                </a:lnTo>
                <a:lnTo>
                  <a:pt x="7730785" y="4319239"/>
                </a:lnTo>
                <a:lnTo>
                  <a:pt x="0" y="4319239"/>
                </a:lnTo>
                <a:lnTo>
                  <a:pt x="0" y="0"/>
                </a:lnTo>
                <a:close/>
              </a:path>
            </a:pathLst>
          </a:custGeom>
          <a:blipFill>
            <a:blip r:embed="rId4"/>
            <a:stretch>
              <a:fillRect r="-47544"/>
            </a:stretch>
          </a:blipFill>
        </p:spPr>
      </p:sp>
      <p:sp>
        <p:nvSpPr>
          <p:cNvPr id="10" name="TextBox 10"/>
          <p:cNvSpPr txBox="1"/>
          <p:nvPr/>
        </p:nvSpPr>
        <p:spPr>
          <a:xfrm>
            <a:off x="1582900" y="680085"/>
            <a:ext cx="5302152" cy="818007"/>
          </a:xfrm>
          <a:prstGeom prst="rect">
            <a:avLst/>
          </a:prstGeom>
        </p:spPr>
        <p:txBody>
          <a:bodyPr lIns="0" tIns="0" rIns="0" bIns="0" rtlCol="0" anchor="t">
            <a:spAutoFit/>
          </a:bodyPr>
          <a:lstStyle/>
          <a:p>
            <a:pPr>
              <a:lnSpc>
                <a:spcPts val="6578"/>
              </a:lnSpc>
            </a:pPr>
            <a:r>
              <a:rPr lang="en-US" sz="5099" spc="300">
                <a:solidFill>
                  <a:srgbClr val="028ECC"/>
                </a:solidFill>
                <a:latin typeface="TT Chocolates Ultra-Bold"/>
              </a:rPr>
              <a:t>CODIGO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rot="1386387">
            <a:off x="-2723418" y="5622513"/>
            <a:ext cx="9105628" cy="4796971"/>
            <a:chOff x="0" y="0"/>
            <a:chExt cx="1610360" cy="848360"/>
          </a:xfrm>
        </p:grpSpPr>
        <p:sp>
          <p:nvSpPr>
            <p:cNvPr id="3" name="Freeform 3"/>
            <p:cNvSpPr/>
            <p:nvPr/>
          </p:nvSpPr>
          <p:spPr>
            <a:xfrm>
              <a:off x="-31750" y="0"/>
              <a:ext cx="1675130" cy="880110"/>
            </a:xfrm>
            <a:custGeom>
              <a:avLst/>
              <a:gdLst/>
              <a:ahLst/>
              <a:cxnLst/>
              <a:rect l="l" t="t" r="r" b="b"/>
              <a:pathLst>
                <a:path w="1675130" h="880110">
                  <a:moveTo>
                    <a:pt x="266700" y="848360"/>
                  </a:moveTo>
                  <a:cubicBezTo>
                    <a:pt x="236220" y="848360"/>
                    <a:pt x="205740" y="842010"/>
                    <a:pt x="175260" y="829310"/>
                  </a:cubicBezTo>
                  <a:cubicBezTo>
                    <a:pt x="55880" y="778510"/>
                    <a:pt x="0" y="641350"/>
                    <a:pt x="50800" y="521970"/>
                  </a:cubicBezTo>
                  <a:cubicBezTo>
                    <a:pt x="184150" y="204470"/>
                    <a:pt x="492760" y="0"/>
                    <a:pt x="836930" y="0"/>
                  </a:cubicBezTo>
                  <a:cubicBezTo>
                    <a:pt x="1181100" y="0"/>
                    <a:pt x="1489710" y="204470"/>
                    <a:pt x="1624330" y="521970"/>
                  </a:cubicBezTo>
                  <a:cubicBezTo>
                    <a:pt x="1675130" y="641350"/>
                    <a:pt x="1619250" y="779780"/>
                    <a:pt x="1499870" y="829310"/>
                  </a:cubicBezTo>
                  <a:cubicBezTo>
                    <a:pt x="1380490" y="880110"/>
                    <a:pt x="1242060" y="824230"/>
                    <a:pt x="1192530" y="704850"/>
                  </a:cubicBezTo>
                  <a:cubicBezTo>
                    <a:pt x="1131570" y="562610"/>
                    <a:pt x="991870" y="469900"/>
                    <a:pt x="836930" y="469900"/>
                  </a:cubicBezTo>
                  <a:cubicBezTo>
                    <a:pt x="681990" y="469900"/>
                    <a:pt x="543560" y="562610"/>
                    <a:pt x="482600" y="704850"/>
                  </a:cubicBezTo>
                  <a:cubicBezTo>
                    <a:pt x="445770" y="793750"/>
                    <a:pt x="358140" y="848360"/>
                    <a:pt x="266700" y="848360"/>
                  </a:cubicBezTo>
                  <a:close/>
                </a:path>
              </a:pathLst>
            </a:custGeom>
            <a:solidFill>
              <a:srgbClr val="FBBF02"/>
            </a:solidFill>
          </p:spPr>
        </p:sp>
      </p:grpSp>
      <p:grpSp>
        <p:nvGrpSpPr>
          <p:cNvPr id="4" name="Group 4"/>
          <p:cNvGrpSpPr>
            <a:grpSpLocks noChangeAspect="1"/>
          </p:cNvGrpSpPr>
          <p:nvPr/>
        </p:nvGrpSpPr>
        <p:grpSpPr>
          <a:xfrm rot="-7922690">
            <a:off x="11394460" y="-363604"/>
            <a:ext cx="8719097" cy="4593341"/>
            <a:chOff x="0" y="0"/>
            <a:chExt cx="1610360" cy="848360"/>
          </a:xfrm>
        </p:grpSpPr>
        <p:sp>
          <p:nvSpPr>
            <p:cNvPr id="5" name="Freeform 5"/>
            <p:cNvSpPr/>
            <p:nvPr/>
          </p:nvSpPr>
          <p:spPr>
            <a:xfrm>
              <a:off x="-31750" y="0"/>
              <a:ext cx="1675130" cy="880110"/>
            </a:xfrm>
            <a:custGeom>
              <a:avLst/>
              <a:gdLst/>
              <a:ahLst/>
              <a:cxnLst/>
              <a:rect l="l" t="t" r="r" b="b"/>
              <a:pathLst>
                <a:path w="1675130" h="880110">
                  <a:moveTo>
                    <a:pt x="266700" y="848360"/>
                  </a:moveTo>
                  <a:cubicBezTo>
                    <a:pt x="236220" y="848360"/>
                    <a:pt x="205740" y="842010"/>
                    <a:pt x="175260" y="829310"/>
                  </a:cubicBezTo>
                  <a:cubicBezTo>
                    <a:pt x="55880" y="778510"/>
                    <a:pt x="0" y="641350"/>
                    <a:pt x="50800" y="521970"/>
                  </a:cubicBezTo>
                  <a:cubicBezTo>
                    <a:pt x="184150" y="204470"/>
                    <a:pt x="492760" y="0"/>
                    <a:pt x="836930" y="0"/>
                  </a:cubicBezTo>
                  <a:cubicBezTo>
                    <a:pt x="1181100" y="0"/>
                    <a:pt x="1489710" y="204470"/>
                    <a:pt x="1624330" y="521970"/>
                  </a:cubicBezTo>
                  <a:cubicBezTo>
                    <a:pt x="1675130" y="641350"/>
                    <a:pt x="1619250" y="779780"/>
                    <a:pt x="1499870" y="829310"/>
                  </a:cubicBezTo>
                  <a:cubicBezTo>
                    <a:pt x="1380490" y="880110"/>
                    <a:pt x="1242060" y="824230"/>
                    <a:pt x="1192530" y="704850"/>
                  </a:cubicBezTo>
                  <a:cubicBezTo>
                    <a:pt x="1131570" y="562610"/>
                    <a:pt x="991870" y="469900"/>
                    <a:pt x="836930" y="469900"/>
                  </a:cubicBezTo>
                  <a:cubicBezTo>
                    <a:pt x="681990" y="469900"/>
                    <a:pt x="543560" y="562610"/>
                    <a:pt x="482600" y="704850"/>
                  </a:cubicBezTo>
                  <a:cubicBezTo>
                    <a:pt x="445770" y="793750"/>
                    <a:pt x="358140" y="848360"/>
                    <a:pt x="266700" y="848360"/>
                  </a:cubicBezTo>
                  <a:close/>
                </a:path>
              </a:pathLst>
            </a:custGeom>
            <a:solidFill>
              <a:srgbClr val="028ECC"/>
            </a:solidFill>
          </p:spPr>
        </p:sp>
      </p:grpSp>
      <p:sp>
        <p:nvSpPr>
          <p:cNvPr id="6" name="Freeform 6"/>
          <p:cNvSpPr/>
          <p:nvPr/>
        </p:nvSpPr>
        <p:spPr>
          <a:xfrm>
            <a:off x="4579626" y="1933066"/>
            <a:ext cx="10502162" cy="7672160"/>
          </a:xfrm>
          <a:custGeom>
            <a:avLst/>
            <a:gdLst/>
            <a:ahLst/>
            <a:cxnLst/>
            <a:rect l="l" t="t" r="r" b="b"/>
            <a:pathLst>
              <a:path w="10502162" h="7672160">
                <a:moveTo>
                  <a:pt x="0" y="0"/>
                </a:moveTo>
                <a:lnTo>
                  <a:pt x="10502162" y="0"/>
                </a:lnTo>
                <a:lnTo>
                  <a:pt x="10502162" y="7672161"/>
                </a:lnTo>
                <a:lnTo>
                  <a:pt x="0" y="7672161"/>
                </a:lnTo>
                <a:lnTo>
                  <a:pt x="0" y="0"/>
                </a:lnTo>
                <a:close/>
              </a:path>
            </a:pathLst>
          </a:custGeom>
          <a:blipFill>
            <a:blip r:embed="rId2"/>
            <a:stretch>
              <a:fillRect/>
            </a:stretch>
          </a:blipFill>
        </p:spPr>
      </p:sp>
      <p:sp>
        <p:nvSpPr>
          <p:cNvPr id="7" name="TextBox 7"/>
          <p:cNvSpPr txBox="1"/>
          <p:nvPr/>
        </p:nvSpPr>
        <p:spPr>
          <a:xfrm>
            <a:off x="461982" y="347350"/>
            <a:ext cx="9368725" cy="1219825"/>
          </a:xfrm>
          <a:prstGeom prst="rect">
            <a:avLst/>
          </a:prstGeom>
        </p:spPr>
        <p:txBody>
          <a:bodyPr lIns="0" tIns="0" rIns="0" bIns="0" rtlCol="0" anchor="t">
            <a:spAutoFit/>
          </a:bodyPr>
          <a:lstStyle/>
          <a:p>
            <a:pPr algn="ctr">
              <a:lnSpc>
                <a:spcPts val="9940"/>
              </a:lnSpc>
            </a:pPr>
            <a:r>
              <a:rPr lang="en-US" sz="7100">
                <a:solidFill>
                  <a:srgbClr val="000000"/>
                </a:solidFill>
                <a:latin typeface="TT Chocolates Ultra-Bold"/>
              </a:rPr>
              <a:t>PRUEBAS EN GALATEA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rot="-4095749">
            <a:off x="10018083" y="5092212"/>
            <a:ext cx="10118516" cy="5330575"/>
            <a:chOff x="0" y="0"/>
            <a:chExt cx="1610360" cy="848360"/>
          </a:xfrm>
        </p:grpSpPr>
        <p:sp>
          <p:nvSpPr>
            <p:cNvPr id="3" name="Freeform 3"/>
            <p:cNvSpPr/>
            <p:nvPr/>
          </p:nvSpPr>
          <p:spPr>
            <a:xfrm>
              <a:off x="-31750" y="0"/>
              <a:ext cx="1675130" cy="880110"/>
            </a:xfrm>
            <a:custGeom>
              <a:avLst/>
              <a:gdLst/>
              <a:ahLst/>
              <a:cxnLst/>
              <a:rect l="l" t="t" r="r" b="b"/>
              <a:pathLst>
                <a:path w="1675130" h="880110">
                  <a:moveTo>
                    <a:pt x="266700" y="848360"/>
                  </a:moveTo>
                  <a:cubicBezTo>
                    <a:pt x="236220" y="848360"/>
                    <a:pt x="205740" y="842010"/>
                    <a:pt x="175260" y="829310"/>
                  </a:cubicBezTo>
                  <a:cubicBezTo>
                    <a:pt x="55880" y="778510"/>
                    <a:pt x="0" y="641350"/>
                    <a:pt x="50800" y="521970"/>
                  </a:cubicBezTo>
                  <a:cubicBezTo>
                    <a:pt x="184150" y="204470"/>
                    <a:pt x="492760" y="0"/>
                    <a:pt x="836930" y="0"/>
                  </a:cubicBezTo>
                  <a:cubicBezTo>
                    <a:pt x="1181100" y="0"/>
                    <a:pt x="1489710" y="204470"/>
                    <a:pt x="1624330" y="521970"/>
                  </a:cubicBezTo>
                  <a:cubicBezTo>
                    <a:pt x="1675130" y="641350"/>
                    <a:pt x="1619250" y="779780"/>
                    <a:pt x="1499870" y="829310"/>
                  </a:cubicBezTo>
                  <a:cubicBezTo>
                    <a:pt x="1380490" y="880110"/>
                    <a:pt x="1242060" y="824230"/>
                    <a:pt x="1192530" y="704850"/>
                  </a:cubicBezTo>
                  <a:cubicBezTo>
                    <a:pt x="1131570" y="562610"/>
                    <a:pt x="991870" y="469900"/>
                    <a:pt x="836930" y="469900"/>
                  </a:cubicBezTo>
                  <a:cubicBezTo>
                    <a:pt x="681990" y="469900"/>
                    <a:pt x="543560" y="562610"/>
                    <a:pt x="482600" y="704850"/>
                  </a:cubicBezTo>
                  <a:cubicBezTo>
                    <a:pt x="445770" y="793750"/>
                    <a:pt x="358140" y="848360"/>
                    <a:pt x="266700" y="848360"/>
                  </a:cubicBezTo>
                  <a:close/>
                </a:path>
              </a:pathLst>
            </a:custGeom>
            <a:solidFill>
              <a:srgbClr val="FBBF02"/>
            </a:solidFill>
          </p:spPr>
        </p:sp>
      </p:grpSp>
      <p:grpSp>
        <p:nvGrpSpPr>
          <p:cNvPr id="4" name="Group 4"/>
          <p:cNvGrpSpPr>
            <a:grpSpLocks noChangeAspect="1"/>
          </p:cNvGrpSpPr>
          <p:nvPr/>
        </p:nvGrpSpPr>
        <p:grpSpPr>
          <a:xfrm rot="-8100000">
            <a:off x="10231391" y="72807"/>
            <a:ext cx="10514696" cy="5539288"/>
            <a:chOff x="0" y="0"/>
            <a:chExt cx="1610360" cy="848360"/>
          </a:xfrm>
        </p:grpSpPr>
        <p:sp>
          <p:nvSpPr>
            <p:cNvPr id="5" name="Freeform 5"/>
            <p:cNvSpPr/>
            <p:nvPr/>
          </p:nvSpPr>
          <p:spPr>
            <a:xfrm>
              <a:off x="-31750" y="0"/>
              <a:ext cx="1675130" cy="880110"/>
            </a:xfrm>
            <a:custGeom>
              <a:avLst/>
              <a:gdLst/>
              <a:ahLst/>
              <a:cxnLst/>
              <a:rect l="l" t="t" r="r" b="b"/>
              <a:pathLst>
                <a:path w="1675130" h="880110">
                  <a:moveTo>
                    <a:pt x="266700" y="848360"/>
                  </a:moveTo>
                  <a:cubicBezTo>
                    <a:pt x="236220" y="848360"/>
                    <a:pt x="205740" y="842010"/>
                    <a:pt x="175260" y="829310"/>
                  </a:cubicBezTo>
                  <a:cubicBezTo>
                    <a:pt x="55880" y="778510"/>
                    <a:pt x="0" y="641350"/>
                    <a:pt x="50800" y="521970"/>
                  </a:cubicBezTo>
                  <a:cubicBezTo>
                    <a:pt x="184150" y="204470"/>
                    <a:pt x="492760" y="0"/>
                    <a:pt x="836930" y="0"/>
                  </a:cubicBezTo>
                  <a:cubicBezTo>
                    <a:pt x="1181100" y="0"/>
                    <a:pt x="1489710" y="204470"/>
                    <a:pt x="1624330" y="521970"/>
                  </a:cubicBezTo>
                  <a:cubicBezTo>
                    <a:pt x="1675130" y="641350"/>
                    <a:pt x="1619250" y="779780"/>
                    <a:pt x="1499870" y="829310"/>
                  </a:cubicBezTo>
                  <a:cubicBezTo>
                    <a:pt x="1380490" y="880110"/>
                    <a:pt x="1242060" y="824230"/>
                    <a:pt x="1192530" y="704850"/>
                  </a:cubicBezTo>
                  <a:cubicBezTo>
                    <a:pt x="1131570" y="562610"/>
                    <a:pt x="991870" y="469900"/>
                    <a:pt x="836930" y="469900"/>
                  </a:cubicBezTo>
                  <a:cubicBezTo>
                    <a:pt x="681990" y="469900"/>
                    <a:pt x="543560" y="562610"/>
                    <a:pt x="482600" y="704850"/>
                  </a:cubicBezTo>
                  <a:cubicBezTo>
                    <a:pt x="445770" y="793750"/>
                    <a:pt x="358140" y="848360"/>
                    <a:pt x="266700" y="848360"/>
                  </a:cubicBezTo>
                  <a:close/>
                </a:path>
              </a:pathLst>
            </a:custGeom>
            <a:solidFill>
              <a:srgbClr val="028ECC"/>
            </a:solidFill>
          </p:spPr>
        </p:sp>
      </p:grpSp>
      <p:sp>
        <p:nvSpPr>
          <p:cNvPr id="6" name="TextBox 6"/>
          <p:cNvSpPr txBox="1"/>
          <p:nvPr/>
        </p:nvSpPr>
        <p:spPr>
          <a:xfrm>
            <a:off x="1295400" y="1263560"/>
            <a:ext cx="9926452" cy="807850"/>
          </a:xfrm>
          <a:prstGeom prst="rect">
            <a:avLst/>
          </a:prstGeom>
        </p:spPr>
        <p:txBody>
          <a:bodyPr wrap="square" lIns="0" tIns="0" rIns="0" bIns="0" rtlCol="0" anchor="t">
            <a:spAutoFit/>
          </a:bodyPr>
          <a:lstStyle/>
          <a:p>
            <a:pPr marL="0" lvl="0" indent="0" algn="l">
              <a:lnSpc>
                <a:spcPts val="6799"/>
              </a:lnSpc>
              <a:spcBef>
                <a:spcPct val="0"/>
              </a:spcBef>
            </a:pPr>
            <a:r>
              <a:rPr lang="en-US" sz="3999" spc="235" dirty="0">
                <a:solidFill>
                  <a:srgbClr val="028ECC"/>
                </a:solidFill>
                <a:latin typeface="TT Chocolates Ultra-Bold"/>
              </a:rPr>
              <a:t>RESULTADOS DE LA SIMULACION </a:t>
            </a:r>
          </a:p>
        </p:txBody>
      </p:sp>
      <p:sp>
        <p:nvSpPr>
          <p:cNvPr id="7" name="TextBox 7"/>
          <p:cNvSpPr txBox="1"/>
          <p:nvPr/>
        </p:nvSpPr>
        <p:spPr>
          <a:xfrm>
            <a:off x="0" y="2775776"/>
            <a:ext cx="18288000" cy="4780915"/>
          </a:xfrm>
          <a:prstGeom prst="rect">
            <a:avLst/>
          </a:prstGeom>
        </p:spPr>
        <p:txBody>
          <a:bodyPr lIns="0" tIns="0" rIns="0" bIns="0" rtlCol="0" anchor="t">
            <a:spAutoFit/>
          </a:bodyPr>
          <a:lstStyle/>
          <a:p>
            <a:pPr marL="734059" lvl="1" indent="-367030">
              <a:lnSpc>
                <a:spcPts val="4759"/>
              </a:lnSpc>
              <a:buFont typeface="Arial"/>
              <a:buChar char="•"/>
            </a:pPr>
            <a:r>
              <a:rPr lang="en-US" sz="3399">
                <a:solidFill>
                  <a:srgbClr val="000000"/>
                </a:solidFill>
                <a:latin typeface="Open Sans"/>
              </a:rPr>
              <a:t>En promedio, diariamente entran a la estación 1203 vehículos.</a:t>
            </a:r>
          </a:p>
          <a:p>
            <a:pPr marL="734059" lvl="1" indent="-367030">
              <a:lnSpc>
                <a:spcPts val="4759"/>
              </a:lnSpc>
              <a:buFont typeface="Arial"/>
              <a:buChar char="•"/>
            </a:pPr>
            <a:r>
              <a:rPr lang="en-US" sz="3399">
                <a:solidFill>
                  <a:srgbClr val="000000"/>
                </a:solidFill>
                <a:latin typeface="Open Sans"/>
              </a:rPr>
              <a:t>En promedio, diariamente son atendidos en un plazo de 6 horas un total de 425 vehículos.</a:t>
            </a:r>
          </a:p>
          <a:p>
            <a:pPr marL="734059" lvl="1" indent="-367030">
              <a:lnSpc>
                <a:spcPts val="4759"/>
              </a:lnSpc>
              <a:buFont typeface="Arial"/>
              <a:buChar char="•"/>
            </a:pPr>
            <a:r>
              <a:rPr lang="en-US" sz="3399">
                <a:solidFill>
                  <a:srgbClr val="000000"/>
                </a:solidFill>
                <a:latin typeface="Open Sans"/>
              </a:rPr>
              <a:t>En promedio, diariamente se venden un total de 12782,33 litros de gasolina.</a:t>
            </a:r>
          </a:p>
          <a:p>
            <a:pPr marL="734059" lvl="1" indent="-367030">
              <a:lnSpc>
                <a:spcPts val="4759"/>
              </a:lnSpc>
              <a:buFont typeface="Arial"/>
              <a:buChar char="•"/>
            </a:pPr>
            <a:r>
              <a:rPr lang="en-US" sz="3399">
                <a:solidFill>
                  <a:srgbClr val="000000"/>
                </a:solidFill>
                <a:latin typeface="Open Sans"/>
              </a:rPr>
              <a:t>En promedio, diariamente en caja se obtienen un total de 6391,16 dólares.</a:t>
            </a:r>
          </a:p>
          <a:p>
            <a:pPr marL="734059" lvl="1" indent="-367030">
              <a:lnSpc>
                <a:spcPts val="4759"/>
              </a:lnSpc>
              <a:buFont typeface="Arial"/>
              <a:buChar char="•"/>
            </a:pPr>
            <a:r>
              <a:rPr lang="en-US" sz="3399">
                <a:solidFill>
                  <a:srgbClr val="000000"/>
                </a:solidFill>
                <a:latin typeface="Open Sans"/>
              </a:rPr>
              <a:t>En promedio las Ventas mensuales en litros de gasolina: 383,469.9 litros</a:t>
            </a:r>
          </a:p>
          <a:p>
            <a:pPr marL="734059" lvl="1" indent="-367030">
              <a:lnSpc>
                <a:spcPts val="4759"/>
              </a:lnSpc>
              <a:buFont typeface="Arial"/>
              <a:buChar char="•"/>
            </a:pPr>
            <a:r>
              <a:rPr lang="en-US" sz="3399">
                <a:solidFill>
                  <a:srgbClr val="000000"/>
                </a:solidFill>
                <a:latin typeface="Open Sans"/>
              </a:rPr>
              <a:t>En promedio las Ventas mensuales en dólares: 191,734.8 dólares</a:t>
            </a:r>
          </a:p>
          <a:p>
            <a:pPr>
              <a:lnSpc>
                <a:spcPts val="4759"/>
              </a:lnSpc>
            </a:pPr>
            <a:endParaRPr lang="en-US" sz="3399">
              <a:solidFill>
                <a:srgbClr val="000000"/>
              </a:solidFill>
              <a:latin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rot="1386387">
            <a:off x="-2723418" y="5622513"/>
            <a:ext cx="9105628" cy="4796971"/>
            <a:chOff x="0" y="0"/>
            <a:chExt cx="1610360" cy="848360"/>
          </a:xfrm>
        </p:grpSpPr>
        <p:sp>
          <p:nvSpPr>
            <p:cNvPr id="3" name="Freeform 3"/>
            <p:cNvSpPr/>
            <p:nvPr/>
          </p:nvSpPr>
          <p:spPr>
            <a:xfrm>
              <a:off x="-31750" y="0"/>
              <a:ext cx="1675130" cy="880110"/>
            </a:xfrm>
            <a:custGeom>
              <a:avLst/>
              <a:gdLst/>
              <a:ahLst/>
              <a:cxnLst/>
              <a:rect l="l" t="t" r="r" b="b"/>
              <a:pathLst>
                <a:path w="1675130" h="880110">
                  <a:moveTo>
                    <a:pt x="266700" y="848360"/>
                  </a:moveTo>
                  <a:cubicBezTo>
                    <a:pt x="236220" y="848360"/>
                    <a:pt x="205740" y="842010"/>
                    <a:pt x="175260" y="829310"/>
                  </a:cubicBezTo>
                  <a:cubicBezTo>
                    <a:pt x="55880" y="778510"/>
                    <a:pt x="0" y="641350"/>
                    <a:pt x="50800" y="521970"/>
                  </a:cubicBezTo>
                  <a:cubicBezTo>
                    <a:pt x="184150" y="204470"/>
                    <a:pt x="492760" y="0"/>
                    <a:pt x="836930" y="0"/>
                  </a:cubicBezTo>
                  <a:cubicBezTo>
                    <a:pt x="1181100" y="0"/>
                    <a:pt x="1489710" y="204470"/>
                    <a:pt x="1624330" y="521970"/>
                  </a:cubicBezTo>
                  <a:cubicBezTo>
                    <a:pt x="1675130" y="641350"/>
                    <a:pt x="1619250" y="779780"/>
                    <a:pt x="1499870" y="829310"/>
                  </a:cubicBezTo>
                  <a:cubicBezTo>
                    <a:pt x="1380490" y="880110"/>
                    <a:pt x="1242060" y="824230"/>
                    <a:pt x="1192530" y="704850"/>
                  </a:cubicBezTo>
                  <a:cubicBezTo>
                    <a:pt x="1131570" y="562610"/>
                    <a:pt x="991870" y="469900"/>
                    <a:pt x="836930" y="469900"/>
                  </a:cubicBezTo>
                  <a:cubicBezTo>
                    <a:pt x="681990" y="469900"/>
                    <a:pt x="543560" y="562610"/>
                    <a:pt x="482600" y="704850"/>
                  </a:cubicBezTo>
                  <a:cubicBezTo>
                    <a:pt x="445770" y="793750"/>
                    <a:pt x="358140" y="848360"/>
                    <a:pt x="266700" y="848360"/>
                  </a:cubicBezTo>
                  <a:close/>
                </a:path>
              </a:pathLst>
            </a:custGeom>
            <a:solidFill>
              <a:srgbClr val="FBBF02"/>
            </a:solidFill>
          </p:spPr>
        </p:sp>
      </p:grpSp>
      <p:grpSp>
        <p:nvGrpSpPr>
          <p:cNvPr id="4" name="Group 4"/>
          <p:cNvGrpSpPr>
            <a:grpSpLocks noChangeAspect="1"/>
          </p:cNvGrpSpPr>
          <p:nvPr/>
        </p:nvGrpSpPr>
        <p:grpSpPr>
          <a:xfrm rot="-7922690">
            <a:off x="11394460" y="-363604"/>
            <a:ext cx="8719097" cy="4593341"/>
            <a:chOff x="0" y="0"/>
            <a:chExt cx="1610360" cy="848360"/>
          </a:xfrm>
        </p:grpSpPr>
        <p:sp>
          <p:nvSpPr>
            <p:cNvPr id="5" name="Freeform 5"/>
            <p:cNvSpPr/>
            <p:nvPr/>
          </p:nvSpPr>
          <p:spPr>
            <a:xfrm>
              <a:off x="-31750" y="0"/>
              <a:ext cx="1675130" cy="880110"/>
            </a:xfrm>
            <a:custGeom>
              <a:avLst/>
              <a:gdLst/>
              <a:ahLst/>
              <a:cxnLst/>
              <a:rect l="l" t="t" r="r" b="b"/>
              <a:pathLst>
                <a:path w="1675130" h="880110">
                  <a:moveTo>
                    <a:pt x="266700" y="848360"/>
                  </a:moveTo>
                  <a:cubicBezTo>
                    <a:pt x="236220" y="848360"/>
                    <a:pt x="205740" y="842010"/>
                    <a:pt x="175260" y="829310"/>
                  </a:cubicBezTo>
                  <a:cubicBezTo>
                    <a:pt x="55880" y="778510"/>
                    <a:pt x="0" y="641350"/>
                    <a:pt x="50800" y="521970"/>
                  </a:cubicBezTo>
                  <a:cubicBezTo>
                    <a:pt x="184150" y="204470"/>
                    <a:pt x="492760" y="0"/>
                    <a:pt x="836930" y="0"/>
                  </a:cubicBezTo>
                  <a:cubicBezTo>
                    <a:pt x="1181100" y="0"/>
                    <a:pt x="1489710" y="204470"/>
                    <a:pt x="1624330" y="521970"/>
                  </a:cubicBezTo>
                  <a:cubicBezTo>
                    <a:pt x="1675130" y="641350"/>
                    <a:pt x="1619250" y="779780"/>
                    <a:pt x="1499870" y="829310"/>
                  </a:cubicBezTo>
                  <a:cubicBezTo>
                    <a:pt x="1380490" y="880110"/>
                    <a:pt x="1242060" y="824230"/>
                    <a:pt x="1192530" y="704850"/>
                  </a:cubicBezTo>
                  <a:cubicBezTo>
                    <a:pt x="1131570" y="562610"/>
                    <a:pt x="991870" y="469900"/>
                    <a:pt x="836930" y="469900"/>
                  </a:cubicBezTo>
                  <a:cubicBezTo>
                    <a:pt x="681990" y="469900"/>
                    <a:pt x="543560" y="562610"/>
                    <a:pt x="482600" y="704850"/>
                  </a:cubicBezTo>
                  <a:cubicBezTo>
                    <a:pt x="445770" y="793750"/>
                    <a:pt x="358140" y="848360"/>
                    <a:pt x="266700" y="848360"/>
                  </a:cubicBezTo>
                  <a:close/>
                </a:path>
              </a:pathLst>
            </a:custGeom>
            <a:solidFill>
              <a:srgbClr val="028ECC"/>
            </a:solidFill>
          </p:spPr>
        </p:sp>
      </p:grpSp>
      <p:sp>
        <p:nvSpPr>
          <p:cNvPr id="6" name="TextBox 6"/>
          <p:cNvSpPr txBox="1"/>
          <p:nvPr/>
        </p:nvSpPr>
        <p:spPr>
          <a:xfrm>
            <a:off x="4459637" y="3397359"/>
            <a:ext cx="9368725" cy="1552575"/>
          </a:xfrm>
          <a:prstGeom prst="rect">
            <a:avLst/>
          </a:prstGeom>
        </p:spPr>
        <p:txBody>
          <a:bodyPr lIns="0" tIns="0" rIns="0" bIns="0" rtlCol="0" anchor="t">
            <a:spAutoFit/>
          </a:bodyPr>
          <a:lstStyle/>
          <a:p>
            <a:pPr algn="ctr">
              <a:lnSpc>
                <a:spcPts val="12599"/>
              </a:lnSpc>
            </a:pPr>
            <a:r>
              <a:rPr lang="en-US" sz="9000">
                <a:solidFill>
                  <a:srgbClr val="000000"/>
                </a:solidFill>
                <a:latin typeface="TT Chocolates Ultra-Bold"/>
              </a:rPr>
              <a:t>GRACIAS</a:t>
            </a:r>
          </a:p>
        </p:txBody>
      </p:sp>
      <p:sp>
        <p:nvSpPr>
          <p:cNvPr id="7" name="TextBox 7"/>
          <p:cNvSpPr txBox="1"/>
          <p:nvPr/>
        </p:nvSpPr>
        <p:spPr>
          <a:xfrm>
            <a:off x="4966998" y="4978140"/>
            <a:ext cx="8354001" cy="1064394"/>
          </a:xfrm>
          <a:prstGeom prst="rect">
            <a:avLst/>
          </a:prstGeom>
        </p:spPr>
        <p:txBody>
          <a:bodyPr wrap="square" lIns="0" tIns="0" rIns="0" bIns="0" rtlCol="0" anchor="t">
            <a:spAutoFit/>
          </a:bodyPr>
          <a:lstStyle/>
          <a:p>
            <a:pPr algn="ctr">
              <a:lnSpc>
                <a:spcPts val="2800"/>
              </a:lnSpc>
            </a:pPr>
            <a:r>
              <a:rPr lang="en-US" sz="2000" spc="154" dirty="0">
                <a:solidFill>
                  <a:srgbClr val="000000"/>
                </a:solidFill>
                <a:latin typeface="TT Chocolates"/>
              </a:rPr>
              <a:t>IVAN SANCHEZ </a:t>
            </a:r>
          </a:p>
          <a:p>
            <a:pPr algn="ctr">
              <a:lnSpc>
                <a:spcPts val="2800"/>
              </a:lnSpc>
            </a:pPr>
            <a:r>
              <a:rPr lang="en-US" sz="2000" spc="154" dirty="0">
                <a:solidFill>
                  <a:srgbClr val="000000"/>
                </a:solidFill>
                <a:latin typeface="TT Chocolates"/>
              </a:rPr>
              <a:t>AISGNATURA : COMPLEJIDAD Y TOMA DE DESCISIONES </a:t>
            </a:r>
          </a:p>
          <a:p>
            <a:pPr algn="ctr">
              <a:lnSpc>
                <a:spcPts val="2800"/>
              </a:lnSpc>
            </a:pPr>
            <a:r>
              <a:rPr lang="en-US" sz="2000" spc="154" dirty="0">
                <a:solidFill>
                  <a:srgbClr val="000000"/>
                </a:solidFill>
                <a:latin typeface="TT Chocolates"/>
              </a:rPr>
              <a:t>PROFESOR : JACINTO DAVILA QUINTERO</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338</Words>
  <Application>Microsoft Office PowerPoint</Application>
  <PresentationFormat>Personalizado</PresentationFormat>
  <Paragraphs>27</Paragraphs>
  <Slides>8</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8</vt:i4>
      </vt:variant>
    </vt:vector>
  </HeadingPairs>
  <TitlesOfParts>
    <vt:vector size="15" baseType="lpstr">
      <vt:lpstr>TT Chocolates Extra-Light</vt:lpstr>
      <vt:lpstr>Arial</vt:lpstr>
      <vt:lpstr>Calibri</vt:lpstr>
      <vt:lpstr>TT Chocolates Ultra-Bold</vt:lpstr>
      <vt:lpstr>Open Sans</vt:lpstr>
      <vt:lpstr>TT Chocolates</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proyecto universitario moderno minimalista amarillo y azul</dc:title>
  <cp:lastModifiedBy>ivanzerpaz.22@hotmail.com</cp:lastModifiedBy>
  <cp:revision>3</cp:revision>
  <dcterms:created xsi:type="dcterms:W3CDTF">2006-08-16T00:00:00Z</dcterms:created>
  <dcterms:modified xsi:type="dcterms:W3CDTF">2023-11-06T22:13:08Z</dcterms:modified>
  <dc:identifier>DAFza52Ce_g</dc:identifier>
</cp:coreProperties>
</file>