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6" r:id="rId7"/>
    <p:sldId id="261" r:id="rId8"/>
    <p:sldId id="265" r:id="rId9"/>
    <p:sldId id="262" r:id="rId10"/>
    <p:sldId id="267" r:id="rId11"/>
    <p:sldId id="264" r:id="rId12"/>
  </p:sldIdLst>
  <p:sldSz cx="9144000" cy="6858000" type="screen4x3"/>
  <p:notesSz cx="6858000" cy="9144000"/>
  <p:defaultText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fld id="{3317F79D-D685-47AC-8BCC-F8B12A6A349A}" type="datetimeFigureOut">
              <a:rPr lang="es-US" smtClean="0"/>
              <a:t>10/21/2022</a:t>
            </a:fld>
            <a:endParaRPr lang="es-US"/>
          </a:p>
        </p:txBody>
      </p:sp>
      <p:sp>
        <p:nvSpPr>
          <p:cNvPr id="20" name="19 Marcador de pie de página"/>
          <p:cNvSpPr>
            <a:spLocks noGrp="1"/>
          </p:cNvSpPr>
          <p:nvPr>
            <p:ph type="ftr" sz="quarter" idx="11"/>
          </p:nvPr>
        </p:nvSpPr>
        <p:spPr/>
        <p:txBody>
          <a:bodyPr/>
          <a:lstStyle>
            <a:extLst/>
          </a:lstStyle>
          <a:p>
            <a:endParaRPr lang="es-US"/>
          </a:p>
        </p:txBody>
      </p:sp>
      <p:sp>
        <p:nvSpPr>
          <p:cNvPr id="10" name="9 Marcador de número de diapositiva"/>
          <p:cNvSpPr>
            <a:spLocks noGrp="1"/>
          </p:cNvSpPr>
          <p:nvPr>
            <p:ph type="sldNum" sz="quarter" idx="12"/>
          </p:nvPr>
        </p:nvSpPr>
        <p:spPr/>
        <p:txBody>
          <a:bodyPr/>
          <a:lstStyle>
            <a:extLst/>
          </a:lstStyle>
          <a:p>
            <a:fld id="{9C1B3EA4-DF3C-4CA8-8B83-9FE6D4996288}" type="slidenum">
              <a:rPr lang="es-US" smtClean="0"/>
              <a:t>‹Nº›</a:t>
            </a:fld>
            <a:endParaRPr lang="es-US"/>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3317F79D-D685-47AC-8BCC-F8B12A6A349A}" type="datetimeFigureOut">
              <a:rPr lang="es-US" smtClean="0"/>
              <a:t>10/21/2022</a:t>
            </a:fld>
            <a:endParaRPr lang="es-US"/>
          </a:p>
        </p:txBody>
      </p:sp>
      <p:sp>
        <p:nvSpPr>
          <p:cNvPr id="5" name="4 Marcador de pie de página"/>
          <p:cNvSpPr>
            <a:spLocks noGrp="1"/>
          </p:cNvSpPr>
          <p:nvPr>
            <p:ph type="ftr" sz="quarter" idx="11"/>
          </p:nvPr>
        </p:nvSpPr>
        <p:spPr/>
        <p:txBody>
          <a:bodyPr/>
          <a:lstStyle>
            <a:extLst/>
          </a:lstStyle>
          <a:p>
            <a:endParaRPr lang="es-US"/>
          </a:p>
        </p:txBody>
      </p:sp>
      <p:sp>
        <p:nvSpPr>
          <p:cNvPr id="6" name="5 Marcador de número de diapositiva"/>
          <p:cNvSpPr>
            <a:spLocks noGrp="1"/>
          </p:cNvSpPr>
          <p:nvPr>
            <p:ph type="sldNum" sz="quarter" idx="12"/>
          </p:nvPr>
        </p:nvSpPr>
        <p:spPr/>
        <p:txBody>
          <a:bodyPr/>
          <a:lstStyle>
            <a:extLst/>
          </a:lstStyle>
          <a:p>
            <a:fld id="{9C1B3EA4-DF3C-4CA8-8B83-9FE6D4996288}" type="slidenum">
              <a:rPr lang="es-US" smtClean="0"/>
              <a:t>‹Nº›</a:t>
            </a:fld>
            <a:endParaRPr lang="es-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3317F79D-D685-47AC-8BCC-F8B12A6A349A}" type="datetimeFigureOut">
              <a:rPr lang="es-US" smtClean="0"/>
              <a:t>10/21/2022</a:t>
            </a:fld>
            <a:endParaRPr lang="es-US"/>
          </a:p>
        </p:txBody>
      </p:sp>
      <p:sp>
        <p:nvSpPr>
          <p:cNvPr id="5" name="4 Marcador de pie de página"/>
          <p:cNvSpPr>
            <a:spLocks noGrp="1"/>
          </p:cNvSpPr>
          <p:nvPr>
            <p:ph type="ftr" sz="quarter" idx="11"/>
          </p:nvPr>
        </p:nvSpPr>
        <p:spPr/>
        <p:txBody>
          <a:bodyPr/>
          <a:lstStyle>
            <a:extLst/>
          </a:lstStyle>
          <a:p>
            <a:endParaRPr lang="es-US"/>
          </a:p>
        </p:txBody>
      </p:sp>
      <p:sp>
        <p:nvSpPr>
          <p:cNvPr id="6" name="5 Marcador de número de diapositiva"/>
          <p:cNvSpPr>
            <a:spLocks noGrp="1"/>
          </p:cNvSpPr>
          <p:nvPr>
            <p:ph type="sldNum" sz="quarter" idx="12"/>
          </p:nvPr>
        </p:nvSpPr>
        <p:spPr/>
        <p:txBody>
          <a:bodyPr/>
          <a:lstStyle>
            <a:extLst/>
          </a:lstStyle>
          <a:p>
            <a:fld id="{9C1B3EA4-DF3C-4CA8-8B83-9FE6D4996288}" type="slidenum">
              <a:rPr lang="es-US" smtClean="0"/>
              <a:t>‹Nº›</a:t>
            </a:fld>
            <a:endParaRPr lang="es-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3317F79D-D685-47AC-8BCC-F8B12A6A349A}" type="datetimeFigureOut">
              <a:rPr lang="es-US" smtClean="0"/>
              <a:t>10/21/2022</a:t>
            </a:fld>
            <a:endParaRPr lang="es-US"/>
          </a:p>
        </p:txBody>
      </p:sp>
      <p:sp>
        <p:nvSpPr>
          <p:cNvPr id="5" name="4 Marcador de pie de página"/>
          <p:cNvSpPr>
            <a:spLocks noGrp="1"/>
          </p:cNvSpPr>
          <p:nvPr>
            <p:ph type="ftr" sz="quarter" idx="11"/>
          </p:nvPr>
        </p:nvSpPr>
        <p:spPr/>
        <p:txBody>
          <a:bodyPr/>
          <a:lstStyle>
            <a:extLst/>
          </a:lstStyle>
          <a:p>
            <a:endParaRPr lang="es-US"/>
          </a:p>
        </p:txBody>
      </p:sp>
      <p:sp>
        <p:nvSpPr>
          <p:cNvPr id="6" name="5 Marcador de número de diapositiva"/>
          <p:cNvSpPr>
            <a:spLocks noGrp="1"/>
          </p:cNvSpPr>
          <p:nvPr>
            <p:ph type="sldNum" sz="quarter" idx="12"/>
          </p:nvPr>
        </p:nvSpPr>
        <p:spPr/>
        <p:txBody>
          <a:bodyPr/>
          <a:lstStyle>
            <a:extLst/>
          </a:lstStyle>
          <a:p>
            <a:fld id="{9C1B3EA4-DF3C-4CA8-8B83-9FE6D4996288}" type="slidenum">
              <a:rPr lang="es-US" smtClean="0"/>
              <a:t>‹Nº›</a:t>
            </a:fld>
            <a:endParaRPr lang="es-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3317F79D-D685-47AC-8BCC-F8B12A6A349A}" type="datetimeFigureOut">
              <a:rPr lang="es-US" smtClean="0"/>
              <a:t>10/21/2022</a:t>
            </a:fld>
            <a:endParaRPr lang="es-US"/>
          </a:p>
        </p:txBody>
      </p:sp>
      <p:sp>
        <p:nvSpPr>
          <p:cNvPr id="5" name="4 Marcador de pie de página"/>
          <p:cNvSpPr>
            <a:spLocks noGrp="1"/>
          </p:cNvSpPr>
          <p:nvPr>
            <p:ph type="ftr" sz="quarter" idx="11"/>
          </p:nvPr>
        </p:nvSpPr>
        <p:spPr/>
        <p:txBody>
          <a:bodyPr/>
          <a:lstStyle>
            <a:extLst/>
          </a:lstStyle>
          <a:p>
            <a:endParaRPr lang="es-US"/>
          </a:p>
        </p:txBody>
      </p:sp>
      <p:sp>
        <p:nvSpPr>
          <p:cNvPr id="6" name="5 Marcador de número de diapositiva"/>
          <p:cNvSpPr>
            <a:spLocks noGrp="1"/>
          </p:cNvSpPr>
          <p:nvPr>
            <p:ph type="sldNum" sz="quarter" idx="12"/>
          </p:nvPr>
        </p:nvSpPr>
        <p:spPr/>
        <p:txBody>
          <a:bodyPr/>
          <a:lstStyle>
            <a:extLst/>
          </a:lstStyle>
          <a:p>
            <a:fld id="{9C1B3EA4-DF3C-4CA8-8B83-9FE6D4996288}" type="slidenum">
              <a:rPr lang="es-US" smtClean="0"/>
              <a:t>‹Nº›</a:t>
            </a:fld>
            <a:endParaRPr lang="es-US"/>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3317F79D-D685-47AC-8BCC-F8B12A6A349A}" type="datetimeFigureOut">
              <a:rPr lang="es-US" smtClean="0"/>
              <a:t>10/21/2022</a:t>
            </a:fld>
            <a:endParaRPr lang="es-US"/>
          </a:p>
        </p:txBody>
      </p:sp>
      <p:sp>
        <p:nvSpPr>
          <p:cNvPr id="6" name="5 Marcador de pie de página"/>
          <p:cNvSpPr>
            <a:spLocks noGrp="1"/>
          </p:cNvSpPr>
          <p:nvPr>
            <p:ph type="ftr" sz="quarter" idx="11"/>
          </p:nvPr>
        </p:nvSpPr>
        <p:spPr/>
        <p:txBody>
          <a:bodyPr/>
          <a:lstStyle>
            <a:extLst/>
          </a:lstStyle>
          <a:p>
            <a:endParaRPr lang="es-US"/>
          </a:p>
        </p:txBody>
      </p:sp>
      <p:sp>
        <p:nvSpPr>
          <p:cNvPr id="7" name="6 Marcador de número de diapositiva"/>
          <p:cNvSpPr>
            <a:spLocks noGrp="1"/>
          </p:cNvSpPr>
          <p:nvPr>
            <p:ph type="sldNum" sz="quarter" idx="12"/>
          </p:nvPr>
        </p:nvSpPr>
        <p:spPr/>
        <p:txBody>
          <a:bodyPr/>
          <a:lstStyle>
            <a:extLst/>
          </a:lstStyle>
          <a:p>
            <a:fld id="{9C1B3EA4-DF3C-4CA8-8B83-9FE6D4996288}" type="slidenum">
              <a:rPr lang="es-US" smtClean="0"/>
              <a:t>‹Nº›</a:t>
            </a:fld>
            <a:endParaRPr lang="es-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3317F79D-D685-47AC-8BCC-F8B12A6A349A}" type="datetimeFigureOut">
              <a:rPr lang="es-US" smtClean="0"/>
              <a:t>10/21/2022</a:t>
            </a:fld>
            <a:endParaRPr lang="es-US"/>
          </a:p>
        </p:txBody>
      </p:sp>
      <p:sp>
        <p:nvSpPr>
          <p:cNvPr id="8" name="7 Marcador de pie de página"/>
          <p:cNvSpPr>
            <a:spLocks noGrp="1"/>
          </p:cNvSpPr>
          <p:nvPr>
            <p:ph type="ftr" sz="quarter" idx="11"/>
          </p:nvPr>
        </p:nvSpPr>
        <p:spPr/>
        <p:txBody>
          <a:bodyPr/>
          <a:lstStyle>
            <a:extLst/>
          </a:lstStyle>
          <a:p>
            <a:endParaRPr lang="es-US"/>
          </a:p>
        </p:txBody>
      </p:sp>
      <p:sp>
        <p:nvSpPr>
          <p:cNvPr id="9" name="8 Marcador de número de diapositiva"/>
          <p:cNvSpPr>
            <a:spLocks noGrp="1"/>
          </p:cNvSpPr>
          <p:nvPr>
            <p:ph type="sldNum" sz="quarter" idx="12"/>
          </p:nvPr>
        </p:nvSpPr>
        <p:spPr/>
        <p:txBody>
          <a:bodyPr/>
          <a:lstStyle>
            <a:extLst/>
          </a:lstStyle>
          <a:p>
            <a:fld id="{9C1B3EA4-DF3C-4CA8-8B83-9FE6D4996288}" type="slidenum">
              <a:rPr lang="es-US" smtClean="0"/>
              <a:t>‹Nº›</a:t>
            </a:fld>
            <a:endParaRPr lang="es-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3317F79D-D685-47AC-8BCC-F8B12A6A349A}" type="datetimeFigureOut">
              <a:rPr lang="es-US" smtClean="0"/>
              <a:t>10/21/2022</a:t>
            </a:fld>
            <a:endParaRPr lang="es-US"/>
          </a:p>
        </p:txBody>
      </p:sp>
      <p:sp>
        <p:nvSpPr>
          <p:cNvPr id="4" name="3 Marcador de pie de página"/>
          <p:cNvSpPr>
            <a:spLocks noGrp="1"/>
          </p:cNvSpPr>
          <p:nvPr>
            <p:ph type="ftr" sz="quarter" idx="11"/>
          </p:nvPr>
        </p:nvSpPr>
        <p:spPr/>
        <p:txBody>
          <a:bodyPr/>
          <a:lstStyle>
            <a:extLst/>
          </a:lstStyle>
          <a:p>
            <a:endParaRPr lang="es-US"/>
          </a:p>
        </p:txBody>
      </p:sp>
      <p:sp>
        <p:nvSpPr>
          <p:cNvPr id="5" name="4 Marcador de número de diapositiva"/>
          <p:cNvSpPr>
            <a:spLocks noGrp="1"/>
          </p:cNvSpPr>
          <p:nvPr>
            <p:ph type="sldNum" sz="quarter" idx="12"/>
          </p:nvPr>
        </p:nvSpPr>
        <p:spPr/>
        <p:txBody>
          <a:bodyPr/>
          <a:lstStyle>
            <a:extLst/>
          </a:lstStyle>
          <a:p>
            <a:fld id="{9C1B3EA4-DF3C-4CA8-8B83-9FE6D4996288}" type="slidenum">
              <a:rPr lang="es-US" smtClean="0"/>
              <a:t>‹Nº›</a:t>
            </a:fld>
            <a:endParaRPr lang="es-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3317F79D-D685-47AC-8BCC-F8B12A6A349A}" type="datetimeFigureOut">
              <a:rPr lang="es-US" smtClean="0"/>
              <a:t>10/21/2022</a:t>
            </a:fld>
            <a:endParaRPr lang="es-US"/>
          </a:p>
        </p:txBody>
      </p:sp>
      <p:sp>
        <p:nvSpPr>
          <p:cNvPr id="3" name="2 Marcador de pie de página"/>
          <p:cNvSpPr>
            <a:spLocks noGrp="1"/>
          </p:cNvSpPr>
          <p:nvPr>
            <p:ph type="ftr" sz="quarter" idx="11"/>
          </p:nvPr>
        </p:nvSpPr>
        <p:spPr/>
        <p:txBody>
          <a:bodyPr/>
          <a:lstStyle>
            <a:extLst/>
          </a:lstStyle>
          <a:p>
            <a:endParaRPr lang="es-US"/>
          </a:p>
        </p:txBody>
      </p:sp>
      <p:sp>
        <p:nvSpPr>
          <p:cNvPr id="4" name="3 Marcador de número de diapositiva"/>
          <p:cNvSpPr>
            <a:spLocks noGrp="1"/>
          </p:cNvSpPr>
          <p:nvPr>
            <p:ph type="sldNum" sz="quarter" idx="12"/>
          </p:nvPr>
        </p:nvSpPr>
        <p:spPr/>
        <p:txBody>
          <a:bodyPr/>
          <a:lstStyle>
            <a:extLst/>
          </a:lstStyle>
          <a:p>
            <a:fld id="{9C1B3EA4-DF3C-4CA8-8B83-9FE6D4996288}" type="slidenum">
              <a:rPr lang="es-US" smtClean="0"/>
              <a:t>‹Nº›</a:t>
            </a:fld>
            <a:endParaRPr lang="es-US"/>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3317F79D-D685-47AC-8BCC-F8B12A6A349A}" type="datetimeFigureOut">
              <a:rPr lang="es-US" smtClean="0"/>
              <a:t>10/21/2022</a:t>
            </a:fld>
            <a:endParaRPr lang="es-US"/>
          </a:p>
        </p:txBody>
      </p:sp>
      <p:sp>
        <p:nvSpPr>
          <p:cNvPr id="6" name="5 Marcador de pie de página"/>
          <p:cNvSpPr>
            <a:spLocks noGrp="1"/>
          </p:cNvSpPr>
          <p:nvPr>
            <p:ph type="ftr" sz="quarter" idx="11"/>
          </p:nvPr>
        </p:nvSpPr>
        <p:spPr/>
        <p:txBody>
          <a:bodyPr/>
          <a:lstStyle>
            <a:extLst/>
          </a:lstStyle>
          <a:p>
            <a:endParaRPr lang="es-US"/>
          </a:p>
        </p:txBody>
      </p:sp>
      <p:sp>
        <p:nvSpPr>
          <p:cNvPr id="7" name="6 Marcador de número de diapositiva"/>
          <p:cNvSpPr>
            <a:spLocks noGrp="1"/>
          </p:cNvSpPr>
          <p:nvPr>
            <p:ph type="sldNum" sz="quarter" idx="12"/>
          </p:nvPr>
        </p:nvSpPr>
        <p:spPr/>
        <p:txBody>
          <a:bodyPr/>
          <a:lstStyle>
            <a:extLst/>
          </a:lstStyle>
          <a:p>
            <a:fld id="{9C1B3EA4-DF3C-4CA8-8B83-9FE6D4996288}" type="slidenum">
              <a:rPr lang="es-US" smtClean="0"/>
              <a:t>‹Nº›</a:t>
            </a:fld>
            <a:endParaRPr lang="es-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fld id="{3317F79D-D685-47AC-8BCC-F8B12A6A349A}" type="datetimeFigureOut">
              <a:rPr lang="es-US" smtClean="0"/>
              <a:t>10/21/2022</a:t>
            </a:fld>
            <a:endParaRPr lang="es-US"/>
          </a:p>
        </p:txBody>
      </p:sp>
      <p:sp>
        <p:nvSpPr>
          <p:cNvPr id="6" name="5 Marcador de pie de página"/>
          <p:cNvSpPr>
            <a:spLocks noGrp="1"/>
          </p:cNvSpPr>
          <p:nvPr>
            <p:ph type="ftr" sz="quarter" idx="11"/>
          </p:nvPr>
        </p:nvSpPr>
        <p:spPr/>
        <p:txBody>
          <a:bodyPr/>
          <a:lstStyle>
            <a:extLst/>
          </a:lstStyle>
          <a:p>
            <a:endParaRPr lang="es-US"/>
          </a:p>
        </p:txBody>
      </p:sp>
      <p:sp>
        <p:nvSpPr>
          <p:cNvPr id="7" name="6 Marcador de número de diapositiva"/>
          <p:cNvSpPr>
            <a:spLocks noGrp="1"/>
          </p:cNvSpPr>
          <p:nvPr>
            <p:ph type="sldNum" sz="quarter" idx="12"/>
          </p:nvPr>
        </p:nvSpPr>
        <p:spPr/>
        <p:txBody>
          <a:bodyPr/>
          <a:lstStyle>
            <a:extLst/>
          </a:lstStyle>
          <a:p>
            <a:fld id="{9C1B3EA4-DF3C-4CA8-8B83-9FE6D4996288}" type="slidenum">
              <a:rPr lang="es-US" smtClean="0"/>
              <a:t>‹Nº›</a:t>
            </a:fld>
            <a:endParaRPr lang="es-US"/>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317F79D-D685-47AC-8BCC-F8B12A6A349A}" type="datetimeFigureOut">
              <a:rPr lang="es-US" smtClean="0"/>
              <a:t>10/21/2022</a:t>
            </a:fld>
            <a:endParaRPr lang="es-US"/>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US"/>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C1B3EA4-DF3C-4CA8-8B83-9FE6D4996288}" type="slidenum">
              <a:rPr lang="es-US" smtClean="0"/>
              <a:t>‹Nº›</a:t>
            </a:fld>
            <a:endParaRPr lang="es-US"/>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331640" y="2276872"/>
            <a:ext cx="8424936" cy="2308324"/>
          </a:xfrm>
          <a:prstGeom prst="rect">
            <a:avLst/>
          </a:prstGeom>
          <a:noFill/>
        </p:spPr>
        <p:txBody>
          <a:bodyPr wrap="square" rtlCol="0">
            <a:spAutoFit/>
          </a:bodyPr>
          <a:lstStyle/>
          <a:p>
            <a:r>
              <a:rPr lang="es-ES" sz="3600" b="1" dirty="0" smtClean="0"/>
              <a:t>Toma de decisiones </a:t>
            </a:r>
            <a:r>
              <a:rPr lang="es-ES" sz="3600" b="1" dirty="0" smtClean="0"/>
              <a:t>para</a:t>
            </a:r>
            <a:r>
              <a:rPr lang="es-ES" sz="3600" b="1" dirty="0" smtClean="0"/>
              <a:t> egresados </a:t>
            </a:r>
          </a:p>
          <a:p>
            <a:r>
              <a:rPr lang="es-ES" sz="3600" b="1" dirty="0" smtClean="0"/>
              <a:t>de la universidad al campo laboral</a:t>
            </a:r>
          </a:p>
          <a:p>
            <a:r>
              <a:rPr lang="es-ES" sz="5400" b="1" dirty="0"/>
              <a:t>	</a:t>
            </a:r>
            <a:r>
              <a:rPr lang="es-ES" sz="5400" b="1" dirty="0" smtClean="0"/>
              <a:t>	</a:t>
            </a:r>
            <a:r>
              <a:rPr lang="es-ES" sz="2400" b="1" dirty="0" smtClean="0"/>
              <a:t>Sistemas complejos.</a:t>
            </a:r>
            <a:endParaRPr lang="es-ES" sz="2400" b="1" dirty="0" smtClean="0"/>
          </a:p>
          <a:p>
            <a:endParaRPr lang="es-US" dirty="0"/>
          </a:p>
        </p:txBody>
      </p:sp>
      <p:sp>
        <p:nvSpPr>
          <p:cNvPr id="5" name="4 CuadroTexto"/>
          <p:cNvSpPr txBox="1"/>
          <p:nvPr/>
        </p:nvSpPr>
        <p:spPr>
          <a:xfrm>
            <a:off x="5004048" y="4824153"/>
            <a:ext cx="3744416" cy="954107"/>
          </a:xfrm>
          <a:prstGeom prst="rect">
            <a:avLst/>
          </a:prstGeom>
          <a:noFill/>
        </p:spPr>
        <p:txBody>
          <a:bodyPr wrap="square" rtlCol="0">
            <a:spAutoFit/>
          </a:bodyPr>
          <a:lstStyle/>
          <a:p>
            <a:r>
              <a:rPr lang="es-ES" sz="1400" dirty="0" smtClean="0"/>
              <a:t>Estudiante:</a:t>
            </a:r>
          </a:p>
          <a:p>
            <a:r>
              <a:rPr lang="es-ES" sz="1400" dirty="0" smtClean="0"/>
              <a:t>	- Araujo Astrid CI:  V- 23.583.321</a:t>
            </a:r>
            <a:endParaRPr lang="es-ES" sz="1400" dirty="0"/>
          </a:p>
          <a:p>
            <a:r>
              <a:rPr lang="es-ES" sz="1400" dirty="0" smtClean="0"/>
              <a:t>Profesor:</a:t>
            </a:r>
          </a:p>
          <a:p>
            <a:r>
              <a:rPr lang="es-ES" sz="1400" dirty="0"/>
              <a:t>	</a:t>
            </a:r>
            <a:r>
              <a:rPr lang="es-ES" sz="1400" dirty="0" smtClean="0"/>
              <a:t>- Dávila Jacinto</a:t>
            </a:r>
            <a:endParaRPr lang="es-US" sz="1400" dirty="0"/>
          </a:p>
        </p:txBody>
      </p:sp>
      <p:sp>
        <p:nvSpPr>
          <p:cNvPr id="6" name="5 CuadroTexto"/>
          <p:cNvSpPr txBox="1"/>
          <p:nvPr/>
        </p:nvSpPr>
        <p:spPr>
          <a:xfrm>
            <a:off x="2123728" y="6066962"/>
            <a:ext cx="2448272" cy="307777"/>
          </a:xfrm>
          <a:prstGeom prst="rect">
            <a:avLst/>
          </a:prstGeom>
          <a:noFill/>
        </p:spPr>
        <p:txBody>
          <a:bodyPr wrap="square" rtlCol="0">
            <a:spAutoFit/>
          </a:bodyPr>
          <a:lstStyle/>
          <a:p>
            <a:r>
              <a:rPr lang="es-ES" sz="1400" dirty="0" smtClean="0"/>
              <a:t>Mérida,  Octubre 2022</a:t>
            </a:r>
            <a:endParaRPr lang="es-US" sz="1400" dirty="0"/>
          </a:p>
        </p:txBody>
      </p:sp>
      <p:sp>
        <p:nvSpPr>
          <p:cNvPr id="7" name="6 CuadroTexto"/>
          <p:cNvSpPr txBox="1"/>
          <p:nvPr/>
        </p:nvSpPr>
        <p:spPr>
          <a:xfrm>
            <a:off x="2267744" y="476672"/>
            <a:ext cx="5616624" cy="923330"/>
          </a:xfrm>
          <a:prstGeom prst="rect">
            <a:avLst/>
          </a:prstGeom>
          <a:noFill/>
        </p:spPr>
        <p:txBody>
          <a:bodyPr wrap="square" rtlCol="0">
            <a:spAutoFit/>
          </a:bodyPr>
          <a:lstStyle/>
          <a:p>
            <a:pPr algn="just"/>
            <a:r>
              <a:rPr lang="es-ES" dirty="0" smtClean="0"/>
              <a:t>	Universidad de los Andes</a:t>
            </a:r>
          </a:p>
          <a:p>
            <a:pPr algn="just"/>
            <a:r>
              <a:rPr lang="es-ES" dirty="0" smtClean="0"/>
              <a:t>	Facultad de Ingeniería</a:t>
            </a:r>
          </a:p>
          <a:p>
            <a:pPr algn="just"/>
            <a:r>
              <a:rPr lang="es-ES" dirty="0" smtClean="0"/>
              <a:t>	Escuela de Ingeniería de sistemas</a:t>
            </a:r>
            <a:endParaRPr lang="es-US" dirty="0"/>
          </a:p>
        </p:txBody>
      </p:sp>
    </p:spTree>
    <p:extLst>
      <p:ext uri="{BB962C8B-B14F-4D97-AF65-F5344CB8AC3E}">
        <p14:creationId xmlns:p14="http://schemas.microsoft.com/office/powerpoint/2010/main" val="32217570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547664" y="1412776"/>
            <a:ext cx="4572000" cy="2308324"/>
          </a:xfrm>
          <a:prstGeom prst="rect">
            <a:avLst/>
          </a:prstGeom>
        </p:spPr>
        <p:txBody>
          <a:bodyPr>
            <a:spAutoFit/>
          </a:bodyPr>
          <a:lstStyle/>
          <a:p>
            <a:r>
              <a:rPr lang="es-ES" dirty="0"/>
              <a:t>Luego de los resultados obtenidos Lucia decidió quedarse con el empleo de la BIGOTT en Caracas ya que no quiere irse del país, no quiere alejarse de sus padres, observo que el salario es el mismo, pero analizo que en Caracas le va a alcanzar más el suelo debido a que no pagara alquiler como le tocara en Brasil.</a:t>
            </a:r>
            <a:endParaRPr lang="es-US" dirty="0"/>
          </a:p>
        </p:txBody>
      </p:sp>
      <p:sp>
        <p:nvSpPr>
          <p:cNvPr id="5" name="4 Rectángulo"/>
          <p:cNvSpPr/>
          <p:nvPr/>
        </p:nvSpPr>
        <p:spPr>
          <a:xfrm>
            <a:off x="2111541" y="277833"/>
            <a:ext cx="4992392" cy="707886"/>
          </a:xfrm>
          <a:prstGeom prst="rect">
            <a:avLst/>
          </a:prstGeom>
        </p:spPr>
        <p:txBody>
          <a:bodyPr wrap="none">
            <a:spAutoFit/>
          </a:bodyPr>
          <a:lstStyle/>
          <a:p>
            <a:r>
              <a:rPr lang="es-ES" sz="4000" b="1" dirty="0" smtClean="0"/>
              <a:t>Toma de decisiones.</a:t>
            </a:r>
            <a:endParaRPr lang="es-US" sz="4000" dirty="0"/>
          </a:p>
        </p:txBody>
      </p:sp>
      <p:sp>
        <p:nvSpPr>
          <p:cNvPr id="6" name="5 Rectángulo"/>
          <p:cNvSpPr/>
          <p:nvPr/>
        </p:nvSpPr>
        <p:spPr>
          <a:xfrm>
            <a:off x="2111541" y="4149080"/>
            <a:ext cx="6839985" cy="2031325"/>
          </a:xfrm>
          <a:prstGeom prst="rect">
            <a:avLst/>
          </a:prstGeom>
        </p:spPr>
        <p:txBody>
          <a:bodyPr wrap="square">
            <a:spAutoFit/>
          </a:bodyPr>
          <a:lstStyle/>
          <a:p>
            <a:r>
              <a:rPr lang="es-ES" dirty="0"/>
              <a:t>De esta manera se ve reflejado el uso y la importancia de conocer el modelo matemático (MAU), el cual permitirá tomar la mejor decisión ante varias opciones. En este caso el de tomar la mejor decisión para personas egresadas de la universidad y que aspiren a entrar a campos laborales demandados. El modelo (MAU) puede ser diseñado con los atributos que cada egresado considere importantes al momento de tomar decisiones personales.</a:t>
            </a:r>
            <a:endParaRPr lang="es-US" dirty="0"/>
          </a:p>
        </p:txBody>
      </p:sp>
    </p:spTree>
    <p:extLst>
      <p:ext uri="{BB962C8B-B14F-4D97-AF65-F5344CB8AC3E}">
        <p14:creationId xmlns:p14="http://schemas.microsoft.com/office/powerpoint/2010/main" val="3715716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828574" y="3212976"/>
            <a:ext cx="3486852" cy="707886"/>
          </a:xfrm>
          <a:prstGeom prst="rect">
            <a:avLst/>
          </a:prstGeom>
        </p:spPr>
        <p:txBody>
          <a:bodyPr wrap="none">
            <a:spAutoFit/>
          </a:bodyPr>
          <a:lstStyle/>
          <a:p>
            <a:r>
              <a:rPr lang="es-ES" sz="4000" b="1" dirty="0" smtClean="0"/>
              <a:t>Conclusiones.</a:t>
            </a:r>
            <a:endParaRPr lang="es-US" sz="4000" dirty="0"/>
          </a:p>
        </p:txBody>
      </p:sp>
    </p:spTree>
    <p:extLst>
      <p:ext uri="{BB962C8B-B14F-4D97-AF65-F5344CB8AC3E}">
        <p14:creationId xmlns:p14="http://schemas.microsoft.com/office/powerpoint/2010/main" val="3298259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111541" y="277833"/>
            <a:ext cx="4992392" cy="707886"/>
          </a:xfrm>
          <a:prstGeom prst="rect">
            <a:avLst/>
          </a:prstGeom>
        </p:spPr>
        <p:txBody>
          <a:bodyPr wrap="none">
            <a:spAutoFit/>
          </a:bodyPr>
          <a:lstStyle/>
          <a:p>
            <a:r>
              <a:rPr lang="es-ES" sz="4000" b="1" dirty="0" smtClean="0"/>
              <a:t>Toma de decisiones.</a:t>
            </a:r>
            <a:endParaRPr lang="es-US" sz="4000" dirty="0"/>
          </a:p>
        </p:txBody>
      </p:sp>
      <p:sp>
        <p:nvSpPr>
          <p:cNvPr id="6" name="5 Rectángulo"/>
          <p:cNvSpPr/>
          <p:nvPr/>
        </p:nvSpPr>
        <p:spPr>
          <a:xfrm>
            <a:off x="1204570" y="1436583"/>
            <a:ext cx="4572000" cy="1200329"/>
          </a:xfrm>
          <a:prstGeom prst="rect">
            <a:avLst/>
          </a:prstGeom>
        </p:spPr>
        <p:txBody>
          <a:bodyPr>
            <a:spAutoFit/>
          </a:bodyPr>
          <a:lstStyle/>
          <a:p>
            <a:r>
              <a:rPr lang="es-ES" dirty="0"/>
              <a:t>Tomar decisiones forma parte de nuestro día a día, estamos sujetos a elegir entre diferentes opciones o maneras posibles para resolver problemas. </a:t>
            </a:r>
            <a:endParaRPr lang="es-US" dirty="0"/>
          </a:p>
        </p:txBody>
      </p:sp>
      <p:sp>
        <p:nvSpPr>
          <p:cNvPr id="7" name="AutoShape 2" descr="Cómo tomar decisiones difíciles en la vida - consejos de crecimiento  perso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US"/>
          </a:p>
        </p:txBody>
      </p:sp>
      <p:sp>
        <p:nvSpPr>
          <p:cNvPr id="8" name="AutoShape 4" descr="Cómo tomar decisiones difíciles en la vida - consejos de crecimiento  perso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US"/>
          </a:p>
        </p:txBody>
      </p:sp>
      <p:pic>
        <p:nvPicPr>
          <p:cNvPr id="1029" name="Picture 5" descr="C:\Users\ACER\Downloads\como_tomar_decisiones_dificiles_en_la_vida_3936_ori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6093" y="2851301"/>
            <a:ext cx="2829232" cy="1887457"/>
          </a:xfrm>
          <a:prstGeom prst="rect">
            <a:avLst/>
          </a:prstGeom>
          <a:noFill/>
          <a:extLst>
            <a:ext uri="{909E8E84-426E-40DD-AFC4-6F175D3DCCD1}">
              <a14:hiddenFill xmlns:a14="http://schemas.microsoft.com/office/drawing/2010/main">
                <a:solidFill>
                  <a:srgbClr val="FFFFFF"/>
                </a:solidFill>
              </a14:hiddenFill>
            </a:ext>
          </a:extLst>
        </p:spPr>
      </p:pic>
      <p:sp>
        <p:nvSpPr>
          <p:cNvPr id="9" name="8 Rectángulo"/>
          <p:cNvSpPr/>
          <p:nvPr/>
        </p:nvSpPr>
        <p:spPr>
          <a:xfrm>
            <a:off x="3275856" y="4922409"/>
            <a:ext cx="5628036" cy="1477328"/>
          </a:xfrm>
          <a:prstGeom prst="rect">
            <a:avLst/>
          </a:prstGeom>
        </p:spPr>
        <p:txBody>
          <a:bodyPr wrap="square">
            <a:spAutoFit/>
          </a:bodyPr>
          <a:lstStyle/>
          <a:p>
            <a:r>
              <a:rPr lang="es-ES" dirty="0" smtClean="0"/>
              <a:t>En este sistema de complejidad nos enfocaremos en realizar un estudio acerca de la toma de decisiones para personas egresadas de la universidad y que se encuentren desorientados a qué decisión tomar para proceder al ámbito laboral</a:t>
            </a:r>
            <a:endParaRPr lang="es-US" dirty="0"/>
          </a:p>
        </p:txBody>
      </p:sp>
    </p:spTree>
    <p:extLst>
      <p:ext uri="{BB962C8B-B14F-4D97-AF65-F5344CB8AC3E}">
        <p14:creationId xmlns:p14="http://schemas.microsoft.com/office/powerpoint/2010/main" val="1578518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11541" y="277833"/>
            <a:ext cx="4992392" cy="707886"/>
          </a:xfrm>
          <a:prstGeom prst="rect">
            <a:avLst/>
          </a:prstGeom>
        </p:spPr>
        <p:txBody>
          <a:bodyPr wrap="none">
            <a:spAutoFit/>
          </a:bodyPr>
          <a:lstStyle/>
          <a:p>
            <a:r>
              <a:rPr lang="es-ES" sz="4000" b="1" dirty="0" smtClean="0"/>
              <a:t>Toma de decisiones.</a:t>
            </a:r>
            <a:endParaRPr lang="es-US" sz="4000" dirty="0"/>
          </a:p>
        </p:txBody>
      </p:sp>
      <p:sp>
        <p:nvSpPr>
          <p:cNvPr id="5" name="4 Rectángulo"/>
          <p:cNvSpPr/>
          <p:nvPr/>
        </p:nvSpPr>
        <p:spPr>
          <a:xfrm>
            <a:off x="1187624" y="6021288"/>
            <a:ext cx="7619884" cy="646331"/>
          </a:xfrm>
          <a:prstGeom prst="rect">
            <a:avLst/>
          </a:prstGeom>
        </p:spPr>
        <p:txBody>
          <a:bodyPr wrap="square">
            <a:spAutoFit/>
          </a:bodyPr>
          <a:lstStyle/>
          <a:p>
            <a:r>
              <a:rPr lang="es-US" i="1" dirty="0"/>
              <a:t>“La mejor decisión que podemos tomar es la correcta, la segunda es la incorrecta y la peor de todas es ninguna”  Theodore Roosevelt.</a:t>
            </a:r>
            <a:endParaRPr lang="es-US" dirty="0"/>
          </a:p>
        </p:txBody>
      </p:sp>
      <p:sp>
        <p:nvSpPr>
          <p:cNvPr id="6" name="5 Rectángulo"/>
          <p:cNvSpPr/>
          <p:nvPr/>
        </p:nvSpPr>
        <p:spPr>
          <a:xfrm>
            <a:off x="1453595" y="1556792"/>
            <a:ext cx="4572000" cy="646331"/>
          </a:xfrm>
          <a:prstGeom prst="rect">
            <a:avLst/>
          </a:prstGeom>
        </p:spPr>
        <p:txBody>
          <a:bodyPr>
            <a:spAutoFit/>
          </a:bodyPr>
          <a:lstStyle/>
          <a:p>
            <a:r>
              <a:rPr lang="es-ES" dirty="0"/>
              <a:t>Las siguientes interrogantes ayudaran al diseño y a conocer ciertas posibilidades encontradas.</a:t>
            </a:r>
            <a:endParaRPr lang="es-US" dirty="0"/>
          </a:p>
        </p:txBody>
      </p:sp>
      <p:sp>
        <p:nvSpPr>
          <p:cNvPr id="7" name="6 Rectángulo"/>
          <p:cNvSpPr/>
          <p:nvPr/>
        </p:nvSpPr>
        <p:spPr>
          <a:xfrm>
            <a:off x="1735860" y="2996952"/>
            <a:ext cx="6523412" cy="1200329"/>
          </a:xfrm>
          <a:prstGeom prst="rect">
            <a:avLst/>
          </a:prstGeom>
        </p:spPr>
        <p:txBody>
          <a:bodyPr wrap="square">
            <a:spAutoFit/>
          </a:bodyPr>
          <a:lstStyle/>
          <a:p>
            <a:pPr marL="285750" lvl="0" indent="-285750">
              <a:buFont typeface="Arial" pitchFamily="34" charset="0"/>
              <a:buChar char="•"/>
            </a:pPr>
            <a:r>
              <a:rPr lang="es-ES" dirty="0"/>
              <a:t>¿Qué Beneficios tiene este trabajo?</a:t>
            </a:r>
            <a:endParaRPr lang="es-US" dirty="0"/>
          </a:p>
          <a:p>
            <a:pPr marL="285750" lvl="0" indent="-285750">
              <a:buFont typeface="Arial" pitchFamily="34" charset="0"/>
              <a:buChar char="•"/>
            </a:pPr>
            <a:r>
              <a:rPr lang="es-ES" dirty="0"/>
              <a:t>¿El sueldo, estará bien?</a:t>
            </a:r>
            <a:endParaRPr lang="es-US" dirty="0"/>
          </a:p>
          <a:p>
            <a:pPr marL="285750" lvl="0" indent="-285750">
              <a:buFont typeface="Arial" pitchFamily="34" charset="0"/>
              <a:buChar char="•"/>
            </a:pPr>
            <a:r>
              <a:rPr lang="es-ES" dirty="0"/>
              <a:t>¿Qué tan lejos queda de la casa de mis padres o familiares?</a:t>
            </a:r>
            <a:endParaRPr lang="es-US" dirty="0"/>
          </a:p>
          <a:p>
            <a:pPr marL="285750" lvl="0" indent="-285750">
              <a:buFont typeface="Arial" pitchFamily="34" charset="0"/>
              <a:buChar char="•"/>
            </a:pPr>
            <a:r>
              <a:rPr lang="es-ES" dirty="0"/>
              <a:t>¿Cuál es su exigencia, estoy capacitado para ella?</a:t>
            </a:r>
            <a:endParaRPr lang="es-US" dirty="0"/>
          </a:p>
        </p:txBody>
      </p:sp>
    </p:spTree>
    <p:extLst>
      <p:ext uri="{BB962C8B-B14F-4D97-AF65-F5344CB8AC3E}">
        <p14:creationId xmlns:p14="http://schemas.microsoft.com/office/powerpoint/2010/main" val="918633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11541" y="277833"/>
            <a:ext cx="4992392" cy="707886"/>
          </a:xfrm>
          <a:prstGeom prst="rect">
            <a:avLst/>
          </a:prstGeom>
        </p:spPr>
        <p:txBody>
          <a:bodyPr wrap="none">
            <a:spAutoFit/>
          </a:bodyPr>
          <a:lstStyle/>
          <a:p>
            <a:r>
              <a:rPr lang="es-ES" sz="4000" b="1" dirty="0" smtClean="0"/>
              <a:t>Toma de decisiones.</a:t>
            </a:r>
            <a:endParaRPr lang="es-US" sz="4000" dirty="0"/>
          </a:p>
        </p:txBody>
      </p:sp>
      <p:sp>
        <p:nvSpPr>
          <p:cNvPr id="5" name="4 Rectángulo"/>
          <p:cNvSpPr/>
          <p:nvPr/>
        </p:nvSpPr>
        <p:spPr>
          <a:xfrm>
            <a:off x="1763688" y="1412776"/>
            <a:ext cx="6030416" cy="1477328"/>
          </a:xfrm>
          <a:prstGeom prst="rect">
            <a:avLst/>
          </a:prstGeom>
        </p:spPr>
        <p:txBody>
          <a:bodyPr wrap="square">
            <a:spAutoFit/>
          </a:bodyPr>
          <a:lstStyle/>
          <a:p>
            <a:r>
              <a:rPr lang="es-ES" dirty="0"/>
              <a:t>Existe un modelo llamado UTILIDAD MULTIATRIBUTO (MAU), dicho modelo fue implementado para conocer cada condición en nuestro sistema, </a:t>
            </a:r>
            <a:r>
              <a:rPr lang="es-US" dirty="0"/>
              <a:t>Partiendo  de  esta  definición,  y  de  nuevo  siguiendo  principalmente a Huber, (1996) y </a:t>
            </a:r>
            <a:r>
              <a:rPr lang="es-US" dirty="0" err="1"/>
              <a:t>Moskowitz</a:t>
            </a:r>
            <a:r>
              <a:rPr lang="es-US" dirty="0"/>
              <a:t> &amp;  Wright, (1982), </a:t>
            </a:r>
          </a:p>
        </p:txBody>
      </p:sp>
      <p:sp>
        <p:nvSpPr>
          <p:cNvPr id="6" name="5 Rectángulo"/>
          <p:cNvSpPr/>
          <p:nvPr/>
        </p:nvSpPr>
        <p:spPr>
          <a:xfrm>
            <a:off x="1187624" y="3791313"/>
            <a:ext cx="7535270" cy="646331"/>
          </a:xfrm>
          <a:prstGeom prst="rect">
            <a:avLst/>
          </a:prstGeom>
        </p:spPr>
        <p:txBody>
          <a:bodyPr wrap="square">
            <a:spAutoFit/>
          </a:bodyPr>
          <a:lstStyle/>
          <a:p>
            <a:r>
              <a:rPr lang="es-ES" dirty="0"/>
              <a:t>Existe un procedimiento para poder implementarlo, el cual se ve reflejado de la siguiente manera:</a:t>
            </a:r>
            <a:endParaRPr lang="es-US" dirty="0"/>
          </a:p>
        </p:txBody>
      </p:sp>
      <p:sp>
        <p:nvSpPr>
          <p:cNvPr id="7" name="6 Rectángulo"/>
          <p:cNvSpPr/>
          <p:nvPr/>
        </p:nvSpPr>
        <p:spPr>
          <a:xfrm>
            <a:off x="2771800" y="4849154"/>
            <a:ext cx="4572000" cy="1477328"/>
          </a:xfrm>
          <a:prstGeom prst="rect">
            <a:avLst/>
          </a:prstGeom>
        </p:spPr>
        <p:txBody>
          <a:bodyPr>
            <a:spAutoFit/>
          </a:bodyPr>
          <a:lstStyle/>
          <a:p>
            <a:pPr marL="285750" lvl="0" indent="-285750">
              <a:buFont typeface="Arial" pitchFamily="34" charset="0"/>
              <a:buChar char="•"/>
            </a:pPr>
            <a:r>
              <a:rPr lang="es-ES" dirty="0"/>
              <a:t>Identificar y enlistar los atributos</a:t>
            </a:r>
            <a:endParaRPr lang="es-US" dirty="0"/>
          </a:p>
          <a:p>
            <a:pPr marL="285750" lvl="0" indent="-285750">
              <a:buFont typeface="Arial" pitchFamily="34" charset="0"/>
              <a:buChar char="•"/>
            </a:pPr>
            <a:r>
              <a:rPr lang="es-ES" dirty="0"/>
              <a:t>Determinar las utilidades </a:t>
            </a:r>
            <a:endParaRPr lang="es-US" dirty="0"/>
          </a:p>
          <a:p>
            <a:pPr marL="285750" lvl="0" indent="-285750">
              <a:buFont typeface="Arial" pitchFamily="34" charset="0"/>
              <a:buChar char="•"/>
            </a:pPr>
            <a:r>
              <a:rPr lang="es-ES" dirty="0"/>
              <a:t>Determinar las ponderaciones </a:t>
            </a:r>
            <a:endParaRPr lang="es-US" dirty="0"/>
          </a:p>
          <a:p>
            <a:pPr marL="285750" lvl="0" indent="-285750">
              <a:buFont typeface="Arial" pitchFamily="34" charset="0"/>
              <a:buChar char="•"/>
            </a:pPr>
            <a:r>
              <a:rPr lang="es-ES" dirty="0"/>
              <a:t>Identificar las restricciones</a:t>
            </a:r>
            <a:endParaRPr lang="es-US" dirty="0"/>
          </a:p>
          <a:p>
            <a:pPr marL="285750" lvl="0" indent="-285750">
              <a:buFont typeface="Arial" pitchFamily="34" charset="0"/>
              <a:buChar char="•"/>
            </a:pPr>
            <a:r>
              <a:rPr lang="es-ES" dirty="0"/>
              <a:t>Aplicar el modelo MAU</a:t>
            </a:r>
            <a:endParaRPr lang="es-US" dirty="0"/>
          </a:p>
        </p:txBody>
      </p:sp>
    </p:spTree>
    <p:extLst>
      <p:ext uri="{BB962C8B-B14F-4D97-AF65-F5344CB8AC3E}">
        <p14:creationId xmlns:p14="http://schemas.microsoft.com/office/powerpoint/2010/main" val="1718645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547664" y="1412776"/>
            <a:ext cx="6578860" cy="2585323"/>
          </a:xfrm>
          <a:prstGeom prst="rect">
            <a:avLst/>
          </a:prstGeom>
        </p:spPr>
        <p:txBody>
          <a:bodyPr wrap="square">
            <a:spAutoFit/>
          </a:bodyPr>
          <a:lstStyle/>
          <a:p>
            <a:r>
              <a:rPr lang="es-ES" b="1" i="1" dirty="0"/>
              <a:t>Caso:</a:t>
            </a:r>
            <a:r>
              <a:rPr lang="es-ES" dirty="0"/>
              <a:t> Lucia es egresada de la universidad, no tiene claro qué hacer para entrar al ambiente laboral, ha tenido varias propuestas de trabajo, una de ellas es trabajar en la BIGOTT en Brasil o trabajar en la BIGOTT en Caracas, pero ambas implica movilizarse de su ciudad natal, ella deberá tomar una decisión donde pueda ejercer su carrera, hablamos de decisiones a largo plazo donde su futuro se ve comprometido. Ante varias alternativas Lucia no sabe qué decisión tomar. Inicialmente se usara el modelo (MAU) para el desarrollo del mismo.</a:t>
            </a:r>
            <a:endParaRPr lang="es-US" dirty="0"/>
          </a:p>
        </p:txBody>
      </p:sp>
      <p:sp>
        <p:nvSpPr>
          <p:cNvPr id="5" name="4 Rectángulo"/>
          <p:cNvSpPr/>
          <p:nvPr/>
        </p:nvSpPr>
        <p:spPr>
          <a:xfrm>
            <a:off x="2111541" y="277833"/>
            <a:ext cx="4992392" cy="707886"/>
          </a:xfrm>
          <a:prstGeom prst="rect">
            <a:avLst/>
          </a:prstGeom>
        </p:spPr>
        <p:txBody>
          <a:bodyPr wrap="none">
            <a:spAutoFit/>
          </a:bodyPr>
          <a:lstStyle/>
          <a:p>
            <a:r>
              <a:rPr lang="es-ES" sz="4000" b="1" dirty="0" smtClean="0"/>
              <a:t>Toma de decisiones.</a:t>
            </a:r>
            <a:endParaRPr lang="es-US" sz="4000" dirty="0"/>
          </a:p>
        </p:txBody>
      </p:sp>
      <p:pic>
        <p:nvPicPr>
          <p:cNvPr id="3073" name="Picture 1" descr="C:\Users\ACER\Downloads\toma-de-decision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4554" y="4206366"/>
            <a:ext cx="3235986" cy="2189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136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255114" y="985719"/>
            <a:ext cx="5868144" cy="3139321"/>
          </a:xfrm>
          <a:prstGeom prst="rect">
            <a:avLst/>
          </a:prstGeom>
        </p:spPr>
        <p:txBody>
          <a:bodyPr wrap="square">
            <a:spAutoFit/>
          </a:bodyPr>
          <a:lstStyle/>
          <a:p>
            <a:r>
              <a:rPr lang="es-ES" dirty="0"/>
              <a:t>¿Qué alternativas debe evaluar Lucia para poder tomar una decisión?</a:t>
            </a:r>
            <a:endParaRPr lang="es-US" sz="1600" dirty="0"/>
          </a:p>
          <a:p>
            <a:r>
              <a:rPr lang="es-ES" dirty="0"/>
              <a:t> </a:t>
            </a:r>
            <a:endParaRPr lang="es-US" sz="1600" dirty="0"/>
          </a:p>
          <a:p>
            <a:pPr lvl="3"/>
            <a:r>
              <a:rPr lang="es-US" dirty="0"/>
              <a:t>¿Salario?</a:t>
            </a:r>
            <a:endParaRPr lang="es-US" sz="1600" dirty="0"/>
          </a:p>
          <a:p>
            <a:pPr lvl="3"/>
            <a:r>
              <a:rPr lang="es-US" dirty="0"/>
              <a:t>¿Transporte?</a:t>
            </a:r>
            <a:endParaRPr lang="es-US" sz="1600" dirty="0"/>
          </a:p>
          <a:p>
            <a:pPr lvl="3"/>
            <a:r>
              <a:rPr lang="es-US" dirty="0"/>
              <a:t>¿Condiciones físicas?</a:t>
            </a:r>
            <a:endParaRPr lang="es-US" sz="1600" dirty="0"/>
          </a:p>
          <a:p>
            <a:pPr lvl="3"/>
            <a:r>
              <a:rPr lang="es-US" dirty="0"/>
              <a:t>¿Carga familiar?</a:t>
            </a:r>
            <a:endParaRPr lang="es-US" sz="1600" dirty="0"/>
          </a:p>
          <a:p>
            <a:pPr lvl="3"/>
            <a:r>
              <a:rPr lang="es-US" dirty="0"/>
              <a:t>¿Vivienda?</a:t>
            </a:r>
            <a:endParaRPr lang="es-US" sz="1600" dirty="0"/>
          </a:p>
          <a:p>
            <a:pPr lvl="3"/>
            <a:r>
              <a:rPr lang="es-US" dirty="0"/>
              <a:t>¿Beneficios?</a:t>
            </a:r>
            <a:endParaRPr lang="es-US" sz="1600" dirty="0"/>
          </a:p>
          <a:p>
            <a:pPr lvl="3"/>
            <a:r>
              <a:rPr lang="es-US" dirty="0"/>
              <a:t>¿Crecimiento profesional?</a:t>
            </a:r>
            <a:endParaRPr lang="es-US" sz="1600" dirty="0"/>
          </a:p>
          <a:p>
            <a:pPr lvl="3"/>
            <a:r>
              <a:rPr lang="es-US" dirty="0"/>
              <a:t>¿Carga horaria?</a:t>
            </a:r>
            <a:endParaRPr lang="es-US" sz="1600" dirty="0"/>
          </a:p>
        </p:txBody>
      </p:sp>
      <p:sp>
        <p:nvSpPr>
          <p:cNvPr id="5" name="4 Rectángulo"/>
          <p:cNvSpPr/>
          <p:nvPr/>
        </p:nvSpPr>
        <p:spPr>
          <a:xfrm>
            <a:off x="2111541" y="277833"/>
            <a:ext cx="4992392" cy="707886"/>
          </a:xfrm>
          <a:prstGeom prst="rect">
            <a:avLst/>
          </a:prstGeom>
        </p:spPr>
        <p:txBody>
          <a:bodyPr wrap="none">
            <a:spAutoFit/>
          </a:bodyPr>
          <a:lstStyle/>
          <a:p>
            <a:r>
              <a:rPr lang="es-ES" sz="4000" b="1" dirty="0" smtClean="0"/>
              <a:t>Toma de decisiones.</a:t>
            </a:r>
            <a:endParaRPr lang="es-US" sz="4000" dirty="0"/>
          </a:p>
        </p:txBody>
      </p:sp>
      <p:sp>
        <p:nvSpPr>
          <p:cNvPr id="6" name="5 Rectángulo"/>
          <p:cNvSpPr/>
          <p:nvPr/>
        </p:nvSpPr>
        <p:spPr>
          <a:xfrm>
            <a:off x="4189186" y="4365104"/>
            <a:ext cx="4572000" cy="2308324"/>
          </a:xfrm>
          <a:prstGeom prst="rect">
            <a:avLst/>
          </a:prstGeom>
        </p:spPr>
        <p:txBody>
          <a:bodyPr>
            <a:spAutoFit/>
          </a:bodyPr>
          <a:lstStyle/>
          <a:p>
            <a:r>
              <a:rPr lang="es-ES" dirty="0"/>
              <a:t>El modelo matemático se llevara a cabo a través del MODELO DE UTILIDAD MULTIATRIBUTO, el cual nos ayudara a obtener el resultado. Dicho modelo se ve expresado así:</a:t>
            </a:r>
            <a:endParaRPr lang="es-US" dirty="0"/>
          </a:p>
          <a:p>
            <a:r>
              <a:rPr lang="es-ES" dirty="0"/>
              <a:t> </a:t>
            </a:r>
            <a:endParaRPr lang="es-US" dirty="0"/>
          </a:p>
          <a:p>
            <a:r>
              <a:rPr lang="es-ES" dirty="0"/>
              <a:t>U= x1 u(x11) + x2 u(x21) + x3 u(x31)………</a:t>
            </a:r>
            <a:endParaRPr lang="es-US" dirty="0"/>
          </a:p>
          <a:p>
            <a:r>
              <a:rPr lang="es-ES" dirty="0"/>
              <a:t> </a:t>
            </a:r>
            <a:endParaRPr lang="es-US" dirty="0"/>
          </a:p>
        </p:txBody>
      </p:sp>
    </p:spTree>
    <p:extLst>
      <p:ext uri="{BB962C8B-B14F-4D97-AF65-F5344CB8AC3E}">
        <p14:creationId xmlns:p14="http://schemas.microsoft.com/office/powerpoint/2010/main" val="3504129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111541" y="277833"/>
            <a:ext cx="4992392" cy="707886"/>
          </a:xfrm>
          <a:prstGeom prst="rect">
            <a:avLst/>
          </a:prstGeom>
        </p:spPr>
        <p:txBody>
          <a:bodyPr wrap="none">
            <a:spAutoFit/>
          </a:bodyPr>
          <a:lstStyle/>
          <a:p>
            <a:r>
              <a:rPr lang="es-ES" sz="4000" b="1" dirty="0" smtClean="0"/>
              <a:t>Toma de decisiones.</a:t>
            </a:r>
            <a:endParaRPr lang="es-US" sz="4000" dirty="0"/>
          </a:p>
        </p:txBody>
      </p:sp>
      <p:graphicFrame>
        <p:nvGraphicFramePr>
          <p:cNvPr id="7" name="6 Tabla"/>
          <p:cNvGraphicFramePr>
            <a:graphicFrameLocks noGrp="1"/>
          </p:cNvGraphicFramePr>
          <p:nvPr>
            <p:extLst>
              <p:ext uri="{D42A27DB-BD31-4B8C-83A1-F6EECF244321}">
                <p14:modId xmlns:p14="http://schemas.microsoft.com/office/powerpoint/2010/main" val="3358195941"/>
              </p:ext>
            </p:extLst>
          </p:nvPr>
        </p:nvGraphicFramePr>
        <p:xfrm>
          <a:off x="1907704" y="1043183"/>
          <a:ext cx="5749374" cy="5482747"/>
        </p:xfrm>
        <a:graphic>
          <a:graphicData uri="http://schemas.openxmlformats.org/drawingml/2006/table">
            <a:tbl>
              <a:tblPr firstRow="1" firstCol="1" bandRow="1">
                <a:tableStyleId>{5C22544A-7EE6-4342-B048-85BDC9FD1C3A}</a:tableStyleId>
              </a:tblPr>
              <a:tblGrid>
                <a:gridCol w="2749349"/>
                <a:gridCol w="1282837"/>
                <a:gridCol w="1138438"/>
                <a:gridCol w="578750"/>
              </a:tblGrid>
              <a:tr h="265316">
                <a:tc>
                  <a:txBody>
                    <a:bodyPr/>
                    <a:lstStyle/>
                    <a:p>
                      <a:pPr>
                        <a:lnSpc>
                          <a:spcPct val="115000"/>
                        </a:lnSpc>
                        <a:spcAft>
                          <a:spcPts val="0"/>
                        </a:spcAft>
                      </a:pPr>
                      <a:r>
                        <a:rPr lang="es-US" sz="700">
                          <a:effectLst/>
                        </a:rPr>
                        <a:t>ATRIBUTOS</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Variable</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Ponderación</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Utilidad</a:t>
                      </a:r>
                      <a:endParaRPr lang="es-US" sz="700">
                        <a:effectLst/>
                        <a:latin typeface="Calibri"/>
                        <a:ea typeface="Calibri"/>
                        <a:cs typeface="Times New Roman"/>
                      </a:endParaRPr>
                    </a:p>
                  </a:txBody>
                  <a:tcPr marL="26759" marR="26759" marT="0" marB="0" anchor="ctr"/>
                </a:tc>
              </a:tr>
              <a:tr h="141330">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r>
              <a:tr h="141330">
                <a:tc>
                  <a:txBody>
                    <a:bodyPr/>
                    <a:lstStyle/>
                    <a:p>
                      <a:pPr>
                        <a:lnSpc>
                          <a:spcPct val="115000"/>
                        </a:lnSpc>
                        <a:spcAft>
                          <a:spcPts val="0"/>
                        </a:spcAft>
                      </a:pPr>
                      <a:r>
                        <a:rPr lang="es-US" sz="700">
                          <a:effectLst/>
                        </a:rPr>
                        <a:t>Ubicación del trabajo</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x1</a:t>
                      </a:r>
                      <a:endParaRPr lang="es-US" sz="700">
                        <a:effectLst/>
                        <a:latin typeface="Calibri"/>
                        <a:ea typeface="Calibri"/>
                        <a:cs typeface="Times New Roman"/>
                      </a:endParaRPr>
                    </a:p>
                  </a:txBody>
                  <a:tcPr marL="26759" marR="26759" marT="0" marB="0" anchor="ctr"/>
                </a:tc>
                <a:tc>
                  <a:txBody>
                    <a:bodyPr/>
                    <a:lstStyle/>
                    <a:p>
                      <a:pPr algn="r">
                        <a:lnSpc>
                          <a:spcPct val="115000"/>
                        </a:lnSpc>
                        <a:spcAft>
                          <a:spcPts val="0"/>
                        </a:spcAft>
                      </a:pPr>
                      <a:r>
                        <a:rPr lang="es-US" sz="700">
                          <a:effectLst/>
                        </a:rPr>
                        <a:t>90</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r>
              <a:tr h="141330">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r>
              <a:tr h="141330">
                <a:tc>
                  <a:txBody>
                    <a:bodyPr/>
                    <a:lstStyle/>
                    <a:p>
                      <a:pPr>
                        <a:lnSpc>
                          <a:spcPct val="115000"/>
                        </a:lnSpc>
                        <a:spcAft>
                          <a:spcPts val="0"/>
                        </a:spcAft>
                      </a:pPr>
                      <a:r>
                        <a:rPr lang="es-US" sz="700">
                          <a:effectLst/>
                        </a:rPr>
                        <a:t>Otra ciudad del país</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x11</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c>
                  <a:txBody>
                    <a:bodyPr/>
                    <a:lstStyle/>
                    <a:p>
                      <a:pPr algn="r">
                        <a:lnSpc>
                          <a:spcPct val="115000"/>
                        </a:lnSpc>
                        <a:spcAft>
                          <a:spcPts val="0"/>
                        </a:spcAft>
                      </a:pPr>
                      <a:r>
                        <a:rPr lang="es-US" sz="700">
                          <a:effectLst/>
                        </a:rPr>
                        <a:t>80</a:t>
                      </a:r>
                      <a:endParaRPr lang="es-US" sz="700">
                        <a:effectLst/>
                        <a:latin typeface="Calibri"/>
                        <a:ea typeface="Calibri"/>
                        <a:cs typeface="Times New Roman"/>
                      </a:endParaRPr>
                    </a:p>
                  </a:txBody>
                  <a:tcPr marL="26759" marR="26759" marT="0" marB="0" anchor="ctr"/>
                </a:tc>
              </a:tr>
              <a:tr h="141330">
                <a:tc>
                  <a:txBody>
                    <a:bodyPr/>
                    <a:lstStyle/>
                    <a:p>
                      <a:pPr>
                        <a:lnSpc>
                          <a:spcPct val="115000"/>
                        </a:lnSpc>
                        <a:spcAft>
                          <a:spcPts val="0"/>
                        </a:spcAft>
                      </a:pPr>
                      <a:r>
                        <a:rPr lang="es-US" sz="700">
                          <a:effectLst/>
                        </a:rPr>
                        <a:t>Fuera del país</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x12</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c>
                  <a:txBody>
                    <a:bodyPr/>
                    <a:lstStyle/>
                    <a:p>
                      <a:pPr algn="r">
                        <a:lnSpc>
                          <a:spcPct val="115000"/>
                        </a:lnSpc>
                        <a:spcAft>
                          <a:spcPts val="0"/>
                        </a:spcAft>
                      </a:pPr>
                      <a:r>
                        <a:rPr lang="es-US" sz="700">
                          <a:effectLst/>
                        </a:rPr>
                        <a:t>60</a:t>
                      </a:r>
                      <a:endParaRPr lang="es-US" sz="700">
                        <a:effectLst/>
                        <a:latin typeface="Calibri"/>
                        <a:ea typeface="Calibri"/>
                        <a:cs typeface="Times New Roman"/>
                      </a:endParaRPr>
                    </a:p>
                  </a:txBody>
                  <a:tcPr marL="26759" marR="26759" marT="0" marB="0" anchor="ctr"/>
                </a:tc>
              </a:tr>
              <a:tr h="141330">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r>
              <a:tr h="141330">
                <a:tc>
                  <a:txBody>
                    <a:bodyPr/>
                    <a:lstStyle/>
                    <a:p>
                      <a:pPr>
                        <a:lnSpc>
                          <a:spcPct val="115000"/>
                        </a:lnSpc>
                        <a:spcAft>
                          <a:spcPts val="0"/>
                        </a:spcAft>
                      </a:pPr>
                      <a:r>
                        <a:rPr lang="es-US" sz="700">
                          <a:effectLst/>
                        </a:rPr>
                        <a:t>Salario expresado en dólares</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x2</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DOLARES</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r>
              <a:tr h="141330">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r>
              <a:tr h="141330">
                <a:tc>
                  <a:txBody>
                    <a:bodyPr/>
                    <a:lstStyle/>
                    <a:p>
                      <a:pPr>
                        <a:lnSpc>
                          <a:spcPct val="115000"/>
                        </a:lnSpc>
                        <a:spcAft>
                          <a:spcPts val="0"/>
                        </a:spcAft>
                      </a:pPr>
                      <a:r>
                        <a:rPr lang="es-US" sz="700">
                          <a:effectLst/>
                        </a:rPr>
                        <a:t>Alto</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X21</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c>
                  <a:txBody>
                    <a:bodyPr/>
                    <a:lstStyle/>
                    <a:p>
                      <a:pPr algn="r">
                        <a:lnSpc>
                          <a:spcPct val="115000"/>
                        </a:lnSpc>
                        <a:spcAft>
                          <a:spcPts val="0"/>
                        </a:spcAft>
                      </a:pPr>
                      <a:r>
                        <a:rPr lang="es-US" sz="700">
                          <a:effectLst/>
                        </a:rPr>
                        <a:t>500</a:t>
                      </a:r>
                      <a:endParaRPr lang="es-US" sz="700">
                        <a:effectLst/>
                        <a:latin typeface="Calibri"/>
                        <a:ea typeface="Calibri"/>
                        <a:cs typeface="Times New Roman"/>
                      </a:endParaRPr>
                    </a:p>
                  </a:txBody>
                  <a:tcPr marL="26759" marR="26759" marT="0" marB="0" anchor="ctr"/>
                </a:tc>
              </a:tr>
              <a:tr h="141330">
                <a:tc>
                  <a:txBody>
                    <a:bodyPr/>
                    <a:lstStyle/>
                    <a:p>
                      <a:pPr>
                        <a:lnSpc>
                          <a:spcPct val="115000"/>
                        </a:lnSpc>
                        <a:spcAft>
                          <a:spcPts val="0"/>
                        </a:spcAft>
                      </a:pPr>
                      <a:r>
                        <a:rPr lang="es-US" sz="700">
                          <a:effectLst/>
                        </a:rPr>
                        <a:t>Medio</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x22</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c>
                  <a:txBody>
                    <a:bodyPr/>
                    <a:lstStyle/>
                    <a:p>
                      <a:pPr algn="r">
                        <a:lnSpc>
                          <a:spcPct val="115000"/>
                        </a:lnSpc>
                        <a:spcAft>
                          <a:spcPts val="0"/>
                        </a:spcAft>
                      </a:pPr>
                      <a:r>
                        <a:rPr lang="es-US" sz="700">
                          <a:effectLst/>
                        </a:rPr>
                        <a:t>250</a:t>
                      </a:r>
                      <a:endParaRPr lang="es-US" sz="700">
                        <a:effectLst/>
                        <a:latin typeface="Calibri"/>
                        <a:ea typeface="Calibri"/>
                        <a:cs typeface="Times New Roman"/>
                      </a:endParaRPr>
                    </a:p>
                  </a:txBody>
                  <a:tcPr marL="26759" marR="26759" marT="0" marB="0" anchor="ctr"/>
                </a:tc>
              </a:tr>
              <a:tr h="141330">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r>
              <a:tr h="141330">
                <a:tc>
                  <a:txBody>
                    <a:bodyPr/>
                    <a:lstStyle/>
                    <a:p>
                      <a:pPr>
                        <a:lnSpc>
                          <a:spcPct val="115000"/>
                        </a:lnSpc>
                        <a:spcAft>
                          <a:spcPts val="0"/>
                        </a:spcAft>
                      </a:pPr>
                      <a:r>
                        <a:rPr lang="es-US" sz="700">
                          <a:effectLst/>
                        </a:rPr>
                        <a:t>Beneficios</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x3</a:t>
                      </a:r>
                      <a:endParaRPr lang="es-US" sz="700">
                        <a:effectLst/>
                        <a:latin typeface="Calibri"/>
                        <a:ea typeface="Calibri"/>
                        <a:cs typeface="Times New Roman"/>
                      </a:endParaRPr>
                    </a:p>
                  </a:txBody>
                  <a:tcPr marL="26759" marR="26759" marT="0" marB="0" anchor="ctr"/>
                </a:tc>
                <a:tc>
                  <a:txBody>
                    <a:bodyPr/>
                    <a:lstStyle/>
                    <a:p>
                      <a:pPr algn="r">
                        <a:lnSpc>
                          <a:spcPct val="115000"/>
                        </a:lnSpc>
                        <a:spcAft>
                          <a:spcPts val="0"/>
                        </a:spcAft>
                      </a:pPr>
                      <a:r>
                        <a:rPr lang="es-US" sz="700">
                          <a:effectLst/>
                        </a:rPr>
                        <a:t>30</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r>
              <a:tr h="141330">
                <a:tc>
                  <a:txBody>
                    <a:bodyPr/>
                    <a:lstStyle/>
                    <a:p>
                      <a:pPr>
                        <a:lnSpc>
                          <a:spcPct val="115000"/>
                        </a:lnSpc>
                        <a:spcAft>
                          <a:spcPts val="0"/>
                        </a:spcAft>
                      </a:pPr>
                      <a:r>
                        <a:rPr lang="es-US" sz="700">
                          <a:effectLst/>
                        </a:rPr>
                        <a:t>Vacaciones</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x31</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c>
                  <a:txBody>
                    <a:bodyPr/>
                    <a:lstStyle/>
                    <a:p>
                      <a:pPr algn="r">
                        <a:lnSpc>
                          <a:spcPct val="115000"/>
                        </a:lnSpc>
                        <a:spcAft>
                          <a:spcPts val="0"/>
                        </a:spcAft>
                      </a:pPr>
                      <a:r>
                        <a:rPr lang="es-US" sz="700">
                          <a:effectLst/>
                        </a:rPr>
                        <a:t>100</a:t>
                      </a:r>
                      <a:endParaRPr lang="es-US" sz="700">
                        <a:effectLst/>
                        <a:latin typeface="Calibri"/>
                        <a:ea typeface="Calibri"/>
                        <a:cs typeface="Times New Roman"/>
                      </a:endParaRPr>
                    </a:p>
                  </a:txBody>
                  <a:tcPr marL="26759" marR="26759" marT="0" marB="0" anchor="ctr"/>
                </a:tc>
              </a:tr>
              <a:tr h="141330">
                <a:tc>
                  <a:txBody>
                    <a:bodyPr/>
                    <a:lstStyle/>
                    <a:p>
                      <a:pPr>
                        <a:lnSpc>
                          <a:spcPct val="115000"/>
                        </a:lnSpc>
                        <a:spcAft>
                          <a:spcPts val="0"/>
                        </a:spcAft>
                      </a:pPr>
                      <a:r>
                        <a:rPr lang="es-US" sz="700">
                          <a:effectLst/>
                        </a:rPr>
                        <a:t>Seguro medico</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x32</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c>
                  <a:txBody>
                    <a:bodyPr/>
                    <a:lstStyle/>
                    <a:p>
                      <a:pPr algn="r">
                        <a:lnSpc>
                          <a:spcPct val="115000"/>
                        </a:lnSpc>
                        <a:spcAft>
                          <a:spcPts val="0"/>
                        </a:spcAft>
                      </a:pPr>
                      <a:r>
                        <a:rPr lang="es-US" sz="700">
                          <a:effectLst/>
                        </a:rPr>
                        <a:t>80</a:t>
                      </a:r>
                      <a:endParaRPr lang="es-US" sz="700">
                        <a:effectLst/>
                        <a:latin typeface="Calibri"/>
                        <a:ea typeface="Calibri"/>
                        <a:cs typeface="Times New Roman"/>
                      </a:endParaRPr>
                    </a:p>
                  </a:txBody>
                  <a:tcPr marL="26759" marR="26759" marT="0" marB="0" anchor="ctr"/>
                </a:tc>
              </a:tr>
              <a:tr h="141330">
                <a:tc>
                  <a:txBody>
                    <a:bodyPr/>
                    <a:lstStyle/>
                    <a:p>
                      <a:pPr>
                        <a:lnSpc>
                          <a:spcPct val="115000"/>
                        </a:lnSpc>
                        <a:spcAft>
                          <a:spcPts val="0"/>
                        </a:spcAft>
                      </a:pPr>
                      <a:r>
                        <a:rPr lang="es-US" sz="700">
                          <a:effectLst/>
                        </a:rPr>
                        <a:t>Posibilidad de viajar con la empresa</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x33</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c>
                  <a:txBody>
                    <a:bodyPr/>
                    <a:lstStyle/>
                    <a:p>
                      <a:pPr algn="r">
                        <a:lnSpc>
                          <a:spcPct val="115000"/>
                        </a:lnSpc>
                        <a:spcAft>
                          <a:spcPts val="0"/>
                        </a:spcAft>
                      </a:pPr>
                      <a:r>
                        <a:rPr lang="es-US" sz="700">
                          <a:effectLst/>
                        </a:rPr>
                        <a:t>60</a:t>
                      </a:r>
                      <a:endParaRPr lang="es-US" sz="700">
                        <a:effectLst/>
                        <a:latin typeface="Calibri"/>
                        <a:ea typeface="Calibri"/>
                        <a:cs typeface="Times New Roman"/>
                      </a:endParaRPr>
                    </a:p>
                  </a:txBody>
                  <a:tcPr marL="26759" marR="26759" marT="0" marB="0" anchor="ctr"/>
                </a:tc>
              </a:tr>
              <a:tr h="141330">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r>
              <a:tr h="141330">
                <a:tc>
                  <a:txBody>
                    <a:bodyPr/>
                    <a:lstStyle/>
                    <a:p>
                      <a:pPr>
                        <a:lnSpc>
                          <a:spcPct val="115000"/>
                        </a:lnSpc>
                        <a:spcAft>
                          <a:spcPts val="0"/>
                        </a:spcAft>
                      </a:pPr>
                      <a:r>
                        <a:rPr lang="es-US" sz="700">
                          <a:effectLst/>
                        </a:rPr>
                        <a:t>Carga horaria</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x4</a:t>
                      </a:r>
                      <a:endParaRPr lang="es-US" sz="700">
                        <a:effectLst/>
                        <a:latin typeface="Calibri"/>
                        <a:ea typeface="Calibri"/>
                        <a:cs typeface="Times New Roman"/>
                      </a:endParaRPr>
                    </a:p>
                  </a:txBody>
                  <a:tcPr marL="26759" marR="26759" marT="0" marB="0" anchor="ctr"/>
                </a:tc>
                <a:tc>
                  <a:txBody>
                    <a:bodyPr/>
                    <a:lstStyle/>
                    <a:p>
                      <a:pPr algn="r">
                        <a:lnSpc>
                          <a:spcPct val="115000"/>
                        </a:lnSpc>
                        <a:spcAft>
                          <a:spcPts val="0"/>
                        </a:spcAft>
                      </a:pPr>
                      <a:r>
                        <a:rPr lang="es-US" sz="700">
                          <a:effectLst/>
                        </a:rPr>
                        <a:t>100</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r>
              <a:tr h="141330">
                <a:tc>
                  <a:txBody>
                    <a:bodyPr/>
                    <a:lstStyle/>
                    <a:p>
                      <a:pPr>
                        <a:lnSpc>
                          <a:spcPct val="115000"/>
                        </a:lnSpc>
                        <a:spcAft>
                          <a:spcPts val="0"/>
                        </a:spcAft>
                      </a:pPr>
                      <a:r>
                        <a:rPr lang="es-US" sz="700">
                          <a:effectLst/>
                        </a:rPr>
                        <a:t>7:00 am a 12:00 pm</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x41</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c>
                  <a:txBody>
                    <a:bodyPr/>
                    <a:lstStyle/>
                    <a:p>
                      <a:pPr algn="r">
                        <a:lnSpc>
                          <a:spcPct val="115000"/>
                        </a:lnSpc>
                        <a:spcAft>
                          <a:spcPts val="0"/>
                        </a:spcAft>
                      </a:pPr>
                      <a:r>
                        <a:rPr lang="es-US" sz="700">
                          <a:effectLst/>
                        </a:rPr>
                        <a:t>100</a:t>
                      </a:r>
                      <a:endParaRPr lang="es-US" sz="700">
                        <a:effectLst/>
                        <a:latin typeface="Calibri"/>
                        <a:ea typeface="Calibri"/>
                        <a:cs typeface="Times New Roman"/>
                      </a:endParaRPr>
                    </a:p>
                  </a:txBody>
                  <a:tcPr marL="26759" marR="26759" marT="0" marB="0" anchor="ctr"/>
                </a:tc>
              </a:tr>
              <a:tr h="141330">
                <a:tc>
                  <a:txBody>
                    <a:bodyPr/>
                    <a:lstStyle/>
                    <a:p>
                      <a:pPr>
                        <a:lnSpc>
                          <a:spcPct val="115000"/>
                        </a:lnSpc>
                        <a:spcAft>
                          <a:spcPts val="0"/>
                        </a:spcAft>
                      </a:pPr>
                      <a:r>
                        <a:rPr lang="es-US" sz="700">
                          <a:effectLst/>
                        </a:rPr>
                        <a:t>7:00 am a 4:00 pm</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x42</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c>
                  <a:txBody>
                    <a:bodyPr/>
                    <a:lstStyle/>
                    <a:p>
                      <a:pPr algn="r">
                        <a:lnSpc>
                          <a:spcPct val="115000"/>
                        </a:lnSpc>
                        <a:spcAft>
                          <a:spcPts val="0"/>
                        </a:spcAft>
                      </a:pPr>
                      <a:r>
                        <a:rPr lang="es-US" sz="700">
                          <a:effectLst/>
                        </a:rPr>
                        <a:t>80</a:t>
                      </a:r>
                      <a:endParaRPr lang="es-US" sz="700">
                        <a:effectLst/>
                        <a:latin typeface="Calibri"/>
                        <a:ea typeface="Calibri"/>
                        <a:cs typeface="Times New Roman"/>
                      </a:endParaRPr>
                    </a:p>
                  </a:txBody>
                  <a:tcPr marL="26759" marR="26759" marT="0" marB="0" anchor="ctr"/>
                </a:tc>
              </a:tr>
              <a:tr h="141330">
                <a:tc>
                  <a:txBody>
                    <a:bodyPr/>
                    <a:lstStyle/>
                    <a:p>
                      <a:pPr>
                        <a:lnSpc>
                          <a:spcPct val="115000"/>
                        </a:lnSpc>
                        <a:spcAft>
                          <a:spcPts val="0"/>
                        </a:spcAft>
                      </a:pPr>
                      <a:r>
                        <a:rPr lang="es-US" sz="700">
                          <a:effectLst/>
                        </a:rPr>
                        <a:t>7:00 am a 8:00 pm</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x43</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ctr"/>
                </a:tc>
                <a:tc>
                  <a:txBody>
                    <a:bodyPr/>
                    <a:lstStyle/>
                    <a:p>
                      <a:pPr algn="r">
                        <a:lnSpc>
                          <a:spcPct val="115000"/>
                        </a:lnSpc>
                        <a:spcAft>
                          <a:spcPts val="0"/>
                        </a:spcAft>
                      </a:pPr>
                      <a:r>
                        <a:rPr lang="es-US" sz="700">
                          <a:effectLst/>
                        </a:rPr>
                        <a:t>60</a:t>
                      </a:r>
                      <a:endParaRPr lang="es-US" sz="700">
                        <a:effectLst/>
                        <a:latin typeface="Calibri"/>
                        <a:ea typeface="Calibri"/>
                        <a:cs typeface="Times New Roman"/>
                      </a:endParaRPr>
                    </a:p>
                  </a:txBody>
                  <a:tcPr marL="26759" marR="26759" marT="0" marB="0" anchor="ctr"/>
                </a:tc>
              </a:tr>
              <a:tr h="129552">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r>
              <a:tr h="141330">
                <a:tc>
                  <a:txBody>
                    <a:bodyPr/>
                    <a:lstStyle/>
                    <a:p>
                      <a:pPr>
                        <a:lnSpc>
                          <a:spcPct val="115000"/>
                        </a:lnSpc>
                        <a:spcAft>
                          <a:spcPts val="0"/>
                        </a:spcAft>
                      </a:pPr>
                      <a:r>
                        <a:rPr lang="es-US" sz="700">
                          <a:effectLst/>
                        </a:rPr>
                        <a:t>Condiciones Físicas</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x5</a:t>
                      </a:r>
                      <a:endParaRPr lang="es-US" sz="700">
                        <a:effectLst/>
                        <a:latin typeface="Calibri"/>
                        <a:ea typeface="Calibri"/>
                        <a:cs typeface="Times New Roman"/>
                      </a:endParaRPr>
                    </a:p>
                  </a:txBody>
                  <a:tcPr marL="26759" marR="26759" marT="0" marB="0" anchor="ctr"/>
                </a:tc>
                <a:tc>
                  <a:txBody>
                    <a:bodyPr/>
                    <a:lstStyle/>
                    <a:p>
                      <a:pPr algn="r">
                        <a:lnSpc>
                          <a:spcPct val="115000"/>
                        </a:lnSpc>
                        <a:spcAft>
                          <a:spcPts val="0"/>
                        </a:spcAft>
                      </a:pPr>
                      <a:r>
                        <a:rPr lang="es-US" sz="700">
                          <a:effectLst/>
                        </a:rPr>
                        <a:t>60</a:t>
                      </a:r>
                      <a:endParaRPr lang="es-US" sz="700">
                        <a:effectLst/>
                        <a:latin typeface="Calibri"/>
                        <a:ea typeface="Calibri"/>
                        <a:cs typeface="Times New Roman"/>
                      </a:endParaRPr>
                    </a:p>
                  </a:txBody>
                  <a:tcPr marL="26759" marR="26759" marT="0" marB="0" anchor="b"/>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r>
              <a:tr h="141330">
                <a:tc>
                  <a:txBody>
                    <a:bodyPr/>
                    <a:lstStyle/>
                    <a:p>
                      <a:pPr>
                        <a:lnSpc>
                          <a:spcPct val="115000"/>
                        </a:lnSpc>
                        <a:spcAft>
                          <a:spcPts val="0"/>
                        </a:spcAft>
                      </a:pPr>
                      <a:r>
                        <a:rPr lang="es-US" sz="700">
                          <a:effectLst/>
                        </a:rPr>
                        <a:t>No posee patologías</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x51</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c>
                  <a:txBody>
                    <a:bodyPr/>
                    <a:lstStyle/>
                    <a:p>
                      <a:pPr algn="r">
                        <a:lnSpc>
                          <a:spcPct val="115000"/>
                        </a:lnSpc>
                        <a:spcAft>
                          <a:spcPts val="0"/>
                        </a:spcAft>
                      </a:pPr>
                      <a:r>
                        <a:rPr lang="es-US" sz="700">
                          <a:effectLst/>
                        </a:rPr>
                        <a:t>100</a:t>
                      </a:r>
                      <a:endParaRPr lang="es-US" sz="700">
                        <a:effectLst/>
                        <a:latin typeface="Calibri"/>
                        <a:ea typeface="Calibri"/>
                        <a:cs typeface="Times New Roman"/>
                      </a:endParaRPr>
                    </a:p>
                  </a:txBody>
                  <a:tcPr marL="26759" marR="26759" marT="0" marB="0" anchor="ctr"/>
                </a:tc>
              </a:tr>
              <a:tr h="141330">
                <a:tc>
                  <a:txBody>
                    <a:bodyPr/>
                    <a:lstStyle/>
                    <a:p>
                      <a:pPr>
                        <a:lnSpc>
                          <a:spcPct val="115000"/>
                        </a:lnSpc>
                        <a:spcAft>
                          <a:spcPts val="0"/>
                        </a:spcAft>
                      </a:pPr>
                      <a:r>
                        <a:rPr lang="es-US" sz="700">
                          <a:effectLst/>
                        </a:rPr>
                        <a:t>Si posee patologías</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x52</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c>
                  <a:txBody>
                    <a:bodyPr/>
                    <a:lstStyle/>
                    <a:p>
                      <a:pPr algn="r">
                        <a:lnSpc>
                          <a:spcPct val="115000"/>
                        </a:lnSpc>
                        <a:spcAft>
                          <a:spcPts val="0"/>
                        </a:spcAft>
                      </a:pPr>
                      <a:r>
                        <a:rPr lang="es-US" sz="700">
                          <a:effectLst/>
                        </a:rPr>
                        <a:t>80</a:t>
                      </a:r>
                      <a:endParaRPr lang="es-US" sz="700">
                        <a:effectLst/>
                        <a:latin typeface="Calibri"/>
                        <a:ea typeface="Calibri"/>
                        <a:cs typeface="Times New Roman"/>
                      </a:endParaRPr>
                    </a:p>
                  </a:txBody>
                  <a:tcPr marL="26759" marR="26759" marT="0" marB="0" anchor="ctr"/>
                </a:tc>
              </a:tr>
              <a:tr h="141330">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r>
              <a:tr h="141330">
                <a:tc>
                  <a:txBody>
                    <a:bodyPr/>
                    <a:lstStyle/>
                    <a:p>
                      <a:pPr>
                        <a:lnSpc>
                          <a:spcPct val="115000"/>
                        </a:lnSpc>
                        <a:spcAft>
                          <a:spcPts val="0"/>
                        </a:spcAft>
                      </a:pPr>
                      <a:r>
                        <a:rPr lang="es-US" sz="700">
                          <a:effectLst/>
                        </a:rPr>
                        <a:t>Cargas familiares</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x6</a:t>
                      </a:r>
                      <a:endParaRPr lang="es-US" sz="700">
                        <a:effectLst/>
                        <a:latin typeface="Calibri"/>
                        <a:ea typeface="Calibri"/>
                        <a:cs typeface="Times New Roman"/>
                      </a:endParaRPr>
                    </a:p>
                  </a:txBody>
                  <a:tcPr marL="26759" marR="26759" marT="0" marB="0" anchor="ctr"/>
                </a:tc>
                <a:tc>
                  <a:txBody>
                    <a:bodyPr/>
                    <a:lstStyle/>
                    <a:p>
                      <a:pPr algn="r">
                        <a:lnSpc>
                          <a:spcPct val="115000"/>
                        </a:lnSpc>
                        <a:spcAft>
                          <a:spcPts val="0"/>
                        </a:spcAft>
                      </a:pPr>
                      <a:r>
                        <a:rPr lang="es-US" sz="700">
                          <a:effectLst/>
                        </a:rPr>
                        <a:t>30</a:t>
                      </a:r>
                      <a:endParaRPr lang="es-US" sz="700">
                        <a:effectLst/>
                        <a:latin typeface="Calibri"/>
                        <a:ea typeface="Calibri"/>
                        <a:cs typeface="Times New Roman"/>
                      </a:endParaRPr>
                    </a:p>
                  </a:txBody>
                  <a:tcPr marL="26759" marR="26759" marT="0" marB="0" anchor="b"/>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r>
              <a:tr h="282659">
                <a:tc>
                  <a:txBody>
                    <a:bodyPr/>
                    <a:lstStyle/>
                    <a:p>
                      <a:pPr>
                        <a:lnSpc>
                          <a:spcPct val="115000"/>
                        </a:lnSpc>
                        <a:spcAft>
                          <a:spcPts val="0"/>
                        </a:spcAft>
                      </a:pPr>
                      <a:r>
                        <a:rPr lang="es-US" sz="700">
                          <a:effectLst/>
                        </a:rPr>
                        <a:t>Si tengo responsabilidades, ejemplo(hijos,papas,tios)</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x61</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c>
                  <a:txBody>
                    <a:bodyPr/>
                    <a:lstStyle/>
                    <a:p>
                      <a:pPr algn="r">
                        <a:lnSpc>
                          <a:spcPct val="115000"/>
                        </a:lnSpc>
                        <a:spcAft>
                          <a:spcPts val="0"/>
                        </a:spcAft>
                      </a:pPr>
                      <a:r>
                        <a:rPr lang="es-US" sz="700">
                          <a:effectLst/>
                        </a:rPr>
                        <a:t>80</a:t>
                      </a:r>
                      <a:endParaRPr lang="es-US" sz="700">
                        <a:effectLst/>
                        <a:latin typeface="Calibri"/>
                        <a:ea typeface="Calibri"/>
                        <a:cs typeface="Times New Roman"/>
                      </a:endParaRPr>
                    </a:p>
                  </a:txBody>
                  <a:tcPr marL="26759" marR="26759" marT="0" marB="0" anchor="b"/>
                </a:tc>
              </a:tr>
              <a:tr h="141330">
                <a:tc>
                  <a:txBody>
                    <a:bodyPr/>
                    <a:lstStyle/>
                    <a:p>
                      <a:pPr>
                        <a:lnSpc>
                          <a:spcPct val="115000"/>
                        </a:lnSpc>
                        <a:spcAft>
                          <a:spcPts val="0"/>
                        </a:spcAft>
                      </a:pPr>
                      <a:r>
                        <a:rPr lang="es-US" sz="700">
                          <a:effectLst/>
                        </a:rPr>
                        <a:t>No tengo responsabilidades</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x62</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c>
                  <a:txBody>
                    <a:bodyPr/>
                    <a:lstStyle/>
                    <a:p>
                      <a:pPr algn="r">
                        <a:lnSpc>
                          <a:spcPct val="115000"/>
                        </a:lnSpc>
                        <a:spcAft>
                          <a:spcPts val="0"/>
                        </a:spcAft>
                      </a:pPr>
                      <a:r>
                        <a:rPr lang="es-US" sz="700">
                          <a:effectLst/>
                        </a:rPr>
                        <a:t>60</a:t>
                      </a:r>
                      <a:endParaRPr lang="es-US" sz="700">
                        <a:effectLst/>
                        <a:latin typeface="Calibri"/>
                        <a:ea typeface="Calibri"/>
                        <a:cs typeface="Times New Roman"/>
                      </a:endParaRPr>
                    </a:p>
                  </a:txBody>
                  <a:tcPr marL="26759" marR="26759" marT="0" marB="0" anchor="b"/>
                </a:tc>
              </a:tr>
              <a:tr h="141330">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r>
              <a:tr h="141330">
                <a:tc>
                  <a:txBody>
                    <a:bodyPr/>
                    <a:lstStyle/>
                    <a:p>
                      <a:pPr>
                        <a:lnSpc>
                          <a:spcPct val="115000"/>
                        </a:lnSpc>
                        <a:spcAft>
                          <a:spcPts val="0"/>
                        </a:spcAft>
                      </a:pPr>
                      <a:r>
                        <a:rPr lang="es-US" sz="700">
                          <a:effectLst/>
                        </a:rPr>
                        <a:t>Transporte</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x7</a:t>
                      </a:r>
                      <a:endParaRPr lang="es-US" sz="700">
                        <a:effectLst/>
                        <a:latin typeface="Calibri"/>
                        <a:ea typeface="Calibri"/>
                        <a:cs typeface="Times New Roman"/>
                      </a:endParaRPr>
                    </a:p>
                  </a:txBody>
                  <a:tcPr marL="26759" marR="26759" marT="0" marB="0" anchor="ctr"/>
                </a:tc>
                <a:tc>
                  <a:txBody>
                    <a:bodyPr/>
                    <a:lstStyle/>
                    <a:p>
                      <a:pPr algn="r">
                        <a:lnSpc>
                          <a:spcPct val="115000"/>
                        </a:lnSpc>
                        <a:spcAft>
                          <a:spcPts val="0"/>
                        </a:spcAft>
                      </a:pPr>
                      <a:r>
                        <a:rPr lang="es-US" sz="700">
                          <a:effectLst/>
                        </a:rPr>
                        <a:t>90</a:t>
                      </a:r>
                      <a:endParaRPr lang="es-US" sz="700">
                        <a:effectLst/>
                        <a:latin typeface="Calibri"/>
                        <a:ea typeface="Calibri"/>
                        <a:cs typeface="Times New Roman"/>
                      </a:endParaRPr>
                    </a:p>
                  </a:txBody>
                  <a:tcPr marL="26759" marR="26759" marT="0" marB="0" anchor="b"/>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r>
              <a:tr h="141330">
                <a:tc>
                  <a:txBody>
                    <a:bodyPr/>
                    <a:lstStyle/>
                    <a:p>
                      <a:pPr>
                        <a:lnSpc>
                          <a:spcPct val="115000"/>
                        </a:lnSpc>
                        <a:spcAft>
                          <a:spcPts val="0"/>
                        </a:spcAft>
                      </a:pPr>
                      <a:r>
                        <a:rPr lang="es-US" sz="700">
                          <a:effectLst/>
                        </a:rPr>
                        <a:t>Privado</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x71</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c>
                  <a:txBody>
                    <a:bodyPr/>
                    <a:lstStyle/>
                    <a:p>
                      <a:pPr algn="r">
                        <a:lnSpc>
                          <a:spcPct val="115000"/>
                        </a:lnSpc>
                        <a:spcAft>
                          <a:spcPts val="0"/>
                        </a:spcAft>
                      </a:pPr>
                      <a:r>
                        <a:rPr lang="es-US" sz="700">
                          <a:effectLst/>
                        </a:rPr>
                        <a:t>60</a:t>
                      </a:r>
                      <a:endParaRPr lang="es-US" sz="700">
                        <a:effectLst/>
                        <a:latin typeface="Calibri"/>
                        <a:ea typeface="Calibri"/>
                        <a:cs typeface="Times New Roman"/>
                      </a:endParaRPr>
                    </a:p>
                  </a:txBody>
                  <a:tcPr marL="26759" marR="26759" marT="0" marB="0" anchor="b"/>
                </a:tc>
              </a:tr>
              <a:tr h="141330">
                <a:tc>
                  <a:txBody>
                    <a:bodyPr/>
                    <a:lstStyle/>
                    <a:p>
                      <a:pPr>
                        <a:lnSpc>
                          <a:spcPct val="115000"/>
                        </a:lnSpc>
                        <a:spcAft>
                          <a:spcPts val="0"/>
                        </a:spcAft>
                      </a:pPr>
                      <a:r>
                        <a:rPr lang="es-US" sz="700">
                          <a:effectLst/>
                        </a:rPr>
                        <a:t>Publico</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x72</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c>
                  <a:txBody>
                    <a:bodyPr/>
                    <a:lstStyle/>
                    <a:p>
                      <a:pPr algn="r">
                        <a:lnSpc>
                          <a:spcPct val="115000"/>
                        </a:lnSpc>
                        <a:spcAft>
                          <a:spcPts val="0"/>
                        </a:spcAft>
                      </a:pPr>
                      <a:r>
                        <a:rPr lang="es-US" sz="700">
                          <a:effectLst/>
                        </a:rPr>
                        <a:t>30</a:t>
                      </a:r>
                      <a:endParaRPr lang="es-US" sz="700">
                        <a:effectLst/>
                        <a:latin typeface="Calibri"/>
                        <a:ea typeface="Calibri"/>
                        <a:cs typeface="Times New Roman"/>
                      </a:endParaRPr>
                    </a:p>
                  </a:txBody>
                  <a:tcPr marL="26759" marR="26759" marT="0" marB="0" anchor="b"/>
                </a:tc>
              </a:tr>
              <a:tr h="141330">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r>
              <a:tr h="141330">
                <a:tc>
                  <a:txBody>
                    <a:bodyPr/>
                    <a:lstStyle/>
                    <a:p>
                      <a:pPr>
                        <a:lnSpc>
                          <a:spcPct val="115000"/>
                        </a:lnSpc>
                        <a:spcAft>
                          <a:spcPts val="0"/>
                        </a:spcAft>
                      </a:pPr>
                      <a:r>
                        <a:rPr lang="es-US" sz="700">
                          <a:effectLst/>
                        </a:rPr>
                        <a:t>Crecimiento Profesional</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x8</a:t>
                      </a:r>
                      <a:endParaRPr lang="es-US" sz="700">
                        <a:effectLst/>
                        <a:latin typeface="Calibri"/>
                        <a:ea typeface="Calibri"/>
                        <a:cs typeface="Times New Roman"/>
                      </a:endParaRPr>
                    </a:p>
                  </a:txBody>
                  <a:tcPr marL="26759" marR="26759" marT="0" marB="0" anchor="ctr"/>
                </a:tc>
                <a:tc>
                  <a:txBody>
                    <a:bodyPr/>
                    <a:lstStyle/>
                    <a:p>
                      <a:pPr algn="r">
                        <a:lnSpc>
                          <a:spcPct val="115000"/>
                        </a:lnSpc>
                        <a:spcAft>
                          <a:spcPts val="0"/>
                        </a:spcAft>
                      </a:pPr>
                      <a:r>
                        <a:rPr lang="es-US" sz="700">
                          <a:effectLst/>
                        </a:rPr>
                        <a:t>60</a:t>
                      </a:r>
                      <a:endParaRPr lang="es-US" sz="700">
                        <a:effectLst/>
                        <a:latin typeface="Calibri"/>
                        <a:ea typeface="Calibri"/>
                        <a:cs typeface="Times New Roman"/>
                      </a:endParaRPr>
                    </a:p>
                  </a:txBody>
                  <a:tcPr marL="26759" marR="26759" marT="0" marB="0" anchor="b"/>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r>
              <a:tr h="141330">
                <a:tc>
                  <a:txBody>
                    <a:bodyPr/>
                    <a:lstStyle/>
                    <a:p>
                      <a:pPr>
                        <a:lnSpc>
                          <a:spcPct val="115000"/>
                        </a:lnSpc>
                        <a:spcAft>
                          <a:spcPts val="0"/>
                        </a:spcAft>
                      </a:pPr>
                      <a:r>
                        <a:rPr lang="es-US" sz="700">
                          <a:effectLst/>
                        </a:rPr>
                        <a:t>No hay posibilidad</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x81</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c>
                  <a:txBody>
                    <a:bodyPr/>
                    <a:lstStyle/>
                    <a:p>
                      <a:pPr algn="r">
                        <a:lnSpc>
                          <a:spcPct val="115000"/>
                        </a:lnSpc>
                        <a:spcAft>
                          <a:spcPts val="0"/>
                        </a:spcAft>
                      </a:pPr>
                      <a:r>
                        <a:rPr lang="es-US" sz="700">
                          <a:effectLst/>
                        </a:rPr>
                        <a:t>60</a:t>
                      </a:r>
                      <a:endParaRPr lang="es-US" sz="700">
                        <a:effectLst/>
                        <a:latin typeface="Calibri"/>
                        <a:ea typeface="Calibri"/>
                        <a:cs typeface="Times New Roman"/>
                      </a:endParaRPr>
                    </a:p>
                  </a:txBody>
                  <a:tcPr marL="26759" marR="26759" marT="0" marB="0" anchor="b"/>
                </a:tc>
              </a:tr>
              <a:tr h="141330">
                <a:tc>
                  <a:txBody>
                    <a:bodyPr/>
                    <a:lstStyle/>
                    <a:p>
                      <a:pPr>
                        <a:lnSpc>
                          <a:spcPct val="115000"/>
                        </a:lnSpc>
                        <a:spcAft>
                          <a:spcPts val="0"/>
                        </a:spcAft>
                      </a:pPr>
                      <a:r>
                        <a:rPr lang="es-US" sz="700">
                          <a:effectLst/>
                        </a:rPr>
                        <a:t>Posibilidad de talleres, cursos, postgrados</a:t>
                      </a:r>
                      <a:endParaRPr lang="es-US" sz="700">
                        <a:effectLst/>
                        <a:latin typeface="Calibri"/>
                        <a:ea typeface="Calibri"/>
                        <a:cs typeface="Times New Roman"/>
                      </a:endParaRPr>
                    </a:p>
                  </a:txBody>
                  <a:tcPr marL="26759" marR="26759" marT="0" marB="0" anchor="ctr"/>
                </a:tc>
                <a:tc>
                  <a:txBody>
                    <a:bodyPr/>
                    <a:lstStyle/>
                    <a:p>
                      <a:pPr>
                        <a:lnSpc>
                          <a:spcPct val="115000"/>
                        </a:lnSpc>
                        <a:spcAft>
                          <a:spcPts val="0"/>
                        </a:spcAft>
                      </a:pPr>
                      <a:r>
                        <a:rPr lang="es-US" sz="700">
                          <a:effectLst/>
                        </a:rPr>
                        <a:t>x82</a:t>
                      </a:r>
                      <a:endParaRPr lang="es-US" sz="700">
                        <a:effectLst/>
                        <a:latin typeface="Calibri"/>
                        <a:ea typeface="Calibri"/>
                        <a:cs typeface="Times New Roman"/>
                      </a:endParaRPr>
                    </a:p>
                  </a:txBody>
                  <a:tcPr marL="26759" marR="26759" marT="0" marB="0" anchor="b"/>
                </a:tc>
                <a:tc>
                  <a:txBody>
                    <a:bodyPr/>
                    <a:lstStyle/>
                    <a:p>
                      <a:pPr>
                        <a:lnSpc>
                          <a:spcPct val="115000"/>
                        </a:lnSpc>
                        <a:spcAft>
                          <a:spcPts val="0"/>
                        </a:spcAft>
                      </a:pPr>
                      <a:r>
                        <a:rPr lang="es-US" sz="700">
                          <a:effectLst/>
                        </a:rPr>
                        <a:t> </a:t>
                      </a:r>
                      <a:endParaRPr lang="es-US" sz="700">
                        <a:effectLst/>
                        <a:latin typeface="Calibri"/>
                        <a:ea typeface="Calibri"/>
                        <a:cs typeface="Times New Roman"/>
                      </a:endParaRPr>
                    </a:p>
                  </a:txBody>
                  <a:tcPr marL="26759" marR="26759" marT="0" marB="0" anchor="b"/>
                </a:tc>
                <a:tc>
                  <a:txBody>
                    <a:bodyPr/>
                    <a:lstStyle/>
                    <a:p>
                      <a:pPr algn="r">
                        <a:lnSpc>
                          <a:spcPct val="115000"/>
                        </a:lnSpc>
                        <a:spcAft>
                          <a:spcPts val="0"/>
                        </a:spcAft>
                      </a:pPr>
                      <a:r>
                        <a:rPr lang="es-US" sz="700" dirty="0">
                          <a:effectLst/>
                        </a:rPr>
                        <a:t>100</a:t>
                      </a:r>
                      <a:endParaRPr lang="es-US" sz="700" dirty="0">
                        <a:effectLst/>
                        <a:latin typeface="Calibri"/>
                        <a:ea typeface="Calibri"/>
                        <a:cs typeface="Times New Roman"/>
                      </a:endParaRPr>
                    </a:p>
                  </a:txBody>
                  <a:tcPr marL="26759" marR="26759" marT="0" marB="0" anchor="b"/>
                </a:tc>
              </a:tr>
            </a:tbl>
          </a:graphicData>
        </a:graphic>
      </p:graphicFrame>
    </p:spTree>
    <p:extLst>
      <p:ext uri="{BB962C8B-B14F-4D97-AF65-F5344CB8AC3E}">
        <p14:creationId xmlns:p14="http://schemas.microsoft.com/office/powerpoint/2010/main" val="1374728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846768697"/>
              </p:ext>
            </p:extLst>
          </p:nvPr>
        </p:nvGraphicFramePr>
        <p:xfrm>
          <a:off x="2096974" y="3356992"/>
          <a:ext cx="5739765" cy="801816"/>
        </p:xfrm>
        <a:graphic>
          <a:graphicData uri="http://schemas.openxmlformats.org/drawingml/2006/table">
            <a:tbl>
              <a:tblPr firstRow="1" firstCol="1" bandRow="1">
                <a:tableStyleId>{5C22544A-7EE6-4342-B048-85BDC9FD1C3A}</a:tableStyleId>
              </a:tblPr>
              <a:tblGrid>
                <a:gridCol w="3018790"/>
                <a:gridCol w="2720975"/>
              </a:tblGrid>
              <a:tr h="176530">
                <a:tc>
                  <a:txBody>
                    <a:bodyPr/>
                    <a:lstStyle/>
                    <a:p>
                      <a:pPr>
                        <a:lnSpc>
                          <a:spcPct val="115000"/>
                        </a:lnSpc>
                        <a:spcAft>
                          <a:spcPts val="0"/>
                        </a:spcAft>
                      </a:pPr>
                      <a:r>
                        <a:rPr lang="es-US" sz="1200" dirty="0">
                          <a:effectLst/>
                        </a:rPr>
                        <a:t>Alternativa de trabajar fuera del país </a:t>
                      </a:r>
                      <a:endParaRPr lang="es-US" sz="1100" dirty="0">
                        <a:effectLst/>
                        <a:latin typeface="Calibri"/>
                        <a:ea typeface="Calibri"/>
                        <a:cs typeface="Times New Roman"/>
                      </a:endParaRPr>
                    </a:p>
                  </a:txBody>
                  <a:tcPr marL="44450" marR="44450" marT="0" marB="0" anchor="b"/>
                </a:tc>
                <a:tc>
                  <a:txBody>
                    <a:bodyPr/>
                    <a:lstStyle/>
                    <a:p>
                      <a:pPr>
                        <a:lnSpc>
                          <a:spcPct val="115000"/>
                        </a:lnSpc>
                        <a:spcAft>
                          <a:spcPts val="0"/>
                        </a:spcAft>
                      </a:pPr>
                      <a:r>
                        <a:rPr lang="es-US" sz="1200" dirty="0">
                          <a:effectLst/>
                        </a:rPr>
                        <a:t>Alternativa de trabajar en otra ciudad</a:t>
                      </a:r>
                      <a:endParaRPr lang="es-US" sz="1100" dirty="0">
                        <a:effectLst/>
                        <a:latin typeface="Calibri"/>
                        <a:ea typeface="Calibri"/>
                        <a:cs typeface="Times New Roman"/>
                      </a:endParaRPr>
                    </a:p>
                  </a:txBody>
                  <a:tcPr marL="44450" marR="44450" marT="0" marB="0" anchor="b"/>
                </a:tc>
              </a:tr>
              <a:tr h="176530">
                <a:tc>
                  <a:txBody>
                    <a:bodyPr/>
                    <a:lstStyle/>
                    <a:p>
                      <a:pPr>
                        <a:lnSpc>
                          <a:spcPct val="115000"/>
                        </a:lnSpc>
                        <a:spcAft>
                          <a:spcPts val="0"/>
                        </a:spcAft>
                      </a:pPr>
                      <a:r>
                        <a:rPr lang="es-US" sz="1200">
                          <a:effectLst/>
                        </a:rPr>
                        <a:t> 32.900</a:t>
                      </a:r>
                      <a:endParaRPr lang="es-US" sz="1100">
                        <a:effectLst/>
                        <a:latin typeface="Calibri"/>
                        <a:ea typeface="Calibri"/>
                        <a:cs typeface="Times New Roman"/>
                      </a:endParaRPr>
                    </a:p>
                  </a:txBody>
                  <a:tcPr marL="44450" marR="44450" marT="0" marB="0" anchor="ctr"/>
                </a:tc>
                <a:tc>
                  <a:txBody>
                    <a:bodyPr/>
                    <a:lstStyle/>
                    <a:p>
                      <a:pPr>
                        <a:lnSpc>
                          <a:spcPct val="115000"/>
                        </a:lnSpc>
                        <a:spcAft>
                          <a:spcPts val="0"/>
                        </a:spcAft>
                      </a:pPr>
                      <a:r>
                        <a:rPr lang="es-US" sz="1200">
                          <a:effectLst/>
                        </a:rPr>
                        <a:t> 37.800</a:t>
                      </a:r>
                      <a:endParaRPr lang="es-US" sz="1100">
                        <a:effectLst/>
                        <a:latin typeface="Calibri"/>
                        <a:ea typeface="Calibri"/>
                        <a:cs typeface="Times New Roman"/>
                      </a:endParaRPr>
                    </a:p>
                  </a:txBody>
                  <a:tcPr marL="44450" marR="44450" marT="0" marB="0" anchor="b"/>
                </a:tc>
              </a:tr>
              <a:tr h="167640">
                <a:tc>
                  <a:txBody>
                    <a:bodyPr/>
                    <a:lstStyle/>
                    <a:p>
                      <a:pPr>
                        <a:lnSpc>
                          <a:spcPct val="115000"/>
                        </a:lnSpc>
                        <a:spcAft>
                          <a:spcPts val="0"/>
                        </a:spcAft>
                      </a:pPr>
                      <a:r>
                        <a:rPr lang="es-US" sz="1200">
                          <a:effectLst/>
                        </a:rPr>
                        <a:t>500 dólares</a:t>
                      </a:r>
                      <a:endParaRPr lang="es-U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US" sz="1200" dirty="0">
                          <a:effectLst/>
                        </a:rPr>
                        <a:t>500 dólares</a:t>
                      </a:r>
                      <a:endParaRPr lang="es-US" sz="1100" dirty="0">
                        <a:effectLst/>
                        <a:latin typeface="Calibri"/>
                        <a:ea typeface="Calibri"/>
                        <a:cs typeface="Times New Roman"/>
                      </a:endParaRPr>
                    </a:p>
                  </a:txBody>
                  <a:tcPr marL="44450" marR="44450" marT="0" marB="0" anchor="b"/>
                </a:tc>
              </a:tr>
            </a:tbl>
          </a:graphicData>
        </a:graphic>
      </p:graphicFrame>
      <p:sp>
        <p:nvSpPr>
          <p:cNvPr id="5" name="4 Rectángulo"/>
          <p:cNvSpPr/>
          <p:nvPr/>
        </p:nvSpPr>
        <p:spPr>
          <a:xfrm>
            <a:off x="2111541" y="277833"/>
            <a:ext cx="4992392" cy="707886"/>
          </a:xfrm>
          <a:prstGeom prst="rect">
            <a:avLst/>
          </a:prstGeom>
        </p:spPr>
        <p:txBody>
          <a:bodyPr wrap="none">
            <a:spAutoFit/>
          </a:bodyPr>
          <a:lstStyle/>
          <a:p>
            <a:r>
              <a:rPr lang="es-ES" sz="4000" b="1" dirty="0" smtClean="0"/>
              <a:t>Toma de decisiones.</a:t>
            </a:r>
            <a:endParaRPr lang="es-US" sz="4000" dirty="0"/>
          </a:p>
        </p:txBody>
      </p:sp>
      <p:sp>
        <p:nvSpPr>
          <p:cNvPr id="6" name="5 Rectángulo"/>
          <p:cNvSpPr/>
          <p:nvPr/>
        </p:nvSpPr>
        <p:spPr>
          <a:xfrm>
            <a:off x="1619672" y="1229417"/>
            <a:ext cx="4572000" cy="1477328"/>
          </a:xfrm>
          <a:prstGeom prst="rect">
            <a:avLst/>
          </a:prstGeom>
        </p:spPr>
        <p:txBody>
          <a:bodyPr>
            <a:spAutoFit/>
          </a:bodyPr>
          <a:lstStyle/>
          <a:p>
            <a:r>
              <a:rPr lang="es-ES" dirty="0"/>
              <a:t>Lucia realizo el modelo dos veces, exponiendo las alternativas dadas, ella ya está tranquila de poder observar las dos posibilidades encontradas y no irse a la ligera a tomar una decisión sin evaluarla. </a:t>
            </a:r>
            <a:endParaRPr lang="es-US" dirty="0"/>
          </a:p>
        </p:txBody>
      </p:sp>
      <p:sp>
        <p:nvSpPr>
          <p:cNvPr id="7" name="6 Rectángulo"/>
          <p:cNvSpPr/>
          <p:nvPr/>
        </p:nvSpPr>
        <p:spPr>
          <a:xfrm>
            <a:off x="2407956" y="4906328"/>
            <a:ext cx="6300192" cy="1477328"/>
          </a:xfrm>
          <a:prstGeom prst="rect">
            <a:avLst/>
          </a:prstGeom>
        </p:spPr>
        <p:txBody>
          <a:bodyPr wrap="square">
            <a:spAutoFit/>
          </a:bodyPr>
          <a:lstStyle/>
          <a:p>
            <a:r>
              <a:rPr lang="es-ES" dirty="0"/>
              <a:t>Luego de los resultados obtenidos Lucia decidió quedarse con el empleo de la BIGOTT en Caracas ya que no quiere irse del país, no quiere alejarse de sus padres, observo que el salario es el mismo, pero analizo que en Caracas le va a alcanzar más el suelo debido a que no pagara alquiler como le tocara en Brasil.</a:t>
            </a:r>
            <a:endParaRPr lang="es-US" dirty="0"/>
          </a:p>
        </p:txBody>
      </p:sp>
    </p:spTree>
    <p:extLst>
      <p:ext uri="{BB962C8B-B14F-4D97-AF65-F5344CB8AC3E}">
        <p14:creationId xmlns:p14="http://schemas.microsoft.com/office/powerpoint/2010/main" val="2666696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673424" y="1305341"/>
            <a:ext cx="7470576" cy="3385542"/>
          </a:xfrm>
          <a:prstGeom prst="rect">
            <a:avLst/>
          </a:prstGeom>
        </p:spPr>
        <p:txBody>
          <a:bodyPr wrap="square">
            <a:spAutoFit/>
          </a:bodyPr>
          <a:lstStyle/>
          <a:p>
            <a:r>
              <a:rPr lang="es-ES" sz="1400" b="1" dirty="0"/>
              <a:t>Niveles de elección de Lucia</a:t>
            </a:r>
            <a:endParaRPr lang="es-US" sz="1400" dirty="0"/>
          </a:p>
          <a:p>
            <a:r>
              <a:rPr lang="es-ES" sz="1400" dirty="0"/>
              <a:t>	</a:t>
            </a:r>
            <a:endParaRPr lang="es-US" sz="1400" dirty="0"/>
          </a:p>
          <a:p>
            <a:r>
              <a:rPr lang="es-ES" sz="1400" dirty="0"/>
              <a:t>	</a:t>
            </a:r>
            <a:r>
              <a:rPr lang="es-ES" sz="1400" b="1" dirty="0"/>
              <a:t>Atributo 1:</a:t>
            </a:r>
            <a:endParaRPr lang="es-US" sz="1400" dirty="0"/>
          </a:p>
          <a:p>
            <a:r>
              <a:rPr lang="es-ES" sz="1400" dirty="0"/>
              <a:t>		Ubicación del trabajo: x1 </a:t>
            </a:r>
            <a:r>
              <a:rPr lang="es-ES" sz="1400" b="1" dirty="0"/>
              <a:t>90</a:t>
            </a:r>
            <a:endParaRPr lang="es-US" sz="1400" dirty="0"/>
          </a:p>
          <a:p>
            <a:r>
              <a:rPr lang="es-ES" sz="1400" dirty="0"/>
              <a:t>			Ciudad donde vive: x11 </a:t>
            </a:r>
            <a:r>
              <a:rPr lang="es-ES" sz="1400" b="1" dirty="0"/>
              <a:t>100</a:t>
            </a:r>
            <a:endParaRPr lang="es-US" sz="1400" dirty="0"/>
          </a:p>
          <a:p>
            <a:r>
              <a:rPr lang="es-ES" sz="1400" dirty="0"/>
              <a:t>	</a:t>
            </a:r>
            <a:r>
              <a:rPr lang="es-ES" sz="1400" b="1" dirty="0"/>
              <a:t>Atributo 2:</a:t>
            </a:r>
            <a:endParaRPr lang="es-US" sz="1400" dirty="0"/>
          </a:p>
          <a:p>
            <a:r>
              <a:rPr lang="es-ES" sz="1400" dirty="0"/>
              <a:t>		Salario: x2 </a:t>
            </a:r>
            <a:r>
              <a:rPr lang="es-ES" sz="1400" b="1" dirty="0"/>
              <a:t>60</a:t>
            </a:r>
            <a:endParaRPr lang="es-US" sz="1400" dirty="0"/>
          </a:p>
          <a:p>
            <a:r>
              <a:rPr lang="es-ES" sz="1400" dirty="0"/>
              <a:t>			Medio: x22 </a:t>
            </a:r>
            <a:r>
              <a:rPr lang="es-ES" sz="1400" b="1" dirty="0"/>
              <a:t>80</a:t>
            </a:r>
            <a:endParaRPr lang="es-US" sz="1400" dirty="0"/>
          </a:p>
          <a:p>
            <a:r>
              <a:rPr lang="es-ES" sz="1400" dirty="0"/>
              <a:t>	</a:t>
            </a:r>
            <a:r>
              <a:rPr lang="es-ES" sz="1400" b="1" dirty="0"/>
              <a:t>Atributo 3:</a:t>
            </a:r>
            <a:endParaRPr lang="es-US" sz="1400" dirty="0"/>
          </a:p>
          <a:p>
            <a:r>
              <a:rPr lang="es-ES" sz="1400" dirty="0"/>
              <a:t>		Beneficios: x3 </a:t>
            </a:r>
            <a:r>
              <a:rPr lang="es-ES" sz="1400" b="1" dirty="0"/>
              <a:t>30</a:t>
            </a:r>
            <a:endParaRPr lang="es-US" sz="1400" dirty="0"/>
          </a:p>
          <a:p>
            <a:r>
              <a:rPr lang="es-ES" sz="1400" dirty="0"/>
              <a:t>			Posibilidad de viajar con la empresa: x33 </a:t>
            </a:r>
            <a:r>
              <a:rPr lang="es-ES" sz="1400" b="1" dirty="0"/>
              <a:t>60</a:t>
            </a:r>
            <a:endParaRPr lang="es-US" sz="1400" dirty="0"/>
          </a:p>
          <a:p>
            <a:r>
              <a:rPr lang="es-ES" sz="1400" dirty="0"/>
              <a:t>	</a:t>
            </a:r>
            <a:r>
              <a:rPr lang="es-ES" sz="1400" b="1" dirty="0"/>
              <a:t>Atributo 4: </a:t>
            </a:r>
            <a:endParaRPr lang="es-US" sz="1400" dirty="0"/>
          </a:p>
          <a:p>
            <a:r>
              <a:rPr lang="es-ES" sz="1400" dirty="0"/>
              <a:t>		Carga Horaria: x4 </a:t>
            </a:r>
            <a:r>
              <a:rPr lang="es-ES" sz="1400" b="1" dirty="0"/>
              <a:t>100</a:t>
            </a:r>
            <a:endParaRPr lang="es-US" sz="1400" dirty="0"/>
          </a:p>
          <a:p>
            <a:r>
              <a:rPr lang="es-ES" sz="1400" dirty="0" smtClean="0"/>
              <a:t>			7:00 am a 8:00 pm: x43 </a:t>
            </a:r>
            <a:r>
              <a:rPr lang="es-ES" sz="1400" b="1" dirty="0" smtClean="0"/>
              <a:t>60</a:t>
            </a:r>
            <a:endParaRPr lang="es-US" sz="1400" dirty="0" smtClean="0"/>
          </a:p>
          <a:p>
            <a:r>
              <a:rPr lang="es-ES" dirty="0"/>
              <a:t> </a:t>
            </a:r>
            <a:endParaRPr lang="es-US" dirty="0"/>
          </a:p>
        </p:txBody>
      </p:sp>
      <p:sp>
        <p:nvSpPr>
          <p:cNvPr id="5" name="4 Rectángulo"/>
          <p:cNvSpPr/>
          <p:nvPr/>
        </p:nvSpPr>
        <p:spPr>
          <a:xfrm>
            <a:off x="2111541" y="277833"/>
            <a:ext cx="4992392" cy="707886"/>
          </a:xfrm>
          <a:prstGeom prst="rect">
            <a:avLst/>
          </a:prstGeom>
        </p:spPr>
        <p:txBody>
          <a:bodyPr wrap="none">
            <a:spAutoFit/>
          </a:bodyPr>
          <a:lstStyle/>
          <a:p>
            <a:r>
              <a:rPr lang="es-ES" sz="4000" b="1" dirty="0" smtClean="0"/>
              <a:t>Toma de decisiones.</a:t>
            </a:r>
            <a:endParaRPr lang="es-US" sz="4000" dirty="0"/>
          </a:p>
        </p:txBody>
      </p:sp>
      <p:graphicFrame>
        <p:nvGraphicFramePr>
          <p:cNvPr id="6" name="3 Marcador de contenido"/>
          <p:cNvGraphicFramePr>
            <a:graphicFrameLocks noGrp="1"/>
          </p:cNvGraphicFramePr>
          <p:nvPr>
            <p:ph idx="1"/>
            <p:extLst>
              <p:ext uri="{D42A27DB-BD31-4B8C-83A1-F6EECF244321}">
                <p14:modId xmlns:p14="http://schemas.microsoft.com/office/powerpoint/2010/main" val="3667160433"/>
              </p:ext>
            </p:extLst>
          </p:nvPr>
        </p:nvGraphicFramePr>
        <p:xfrm>
          <a:off x="1979712" y="4655534"/>
          <a:ext cx="4152900" cy="1349502"/>
        </p:xfrm>
        <a:graphic>
          <a:graphicData uri="http://schemas.openxmlformats.org/drawingml/2006/table">
            <a:tbl>
              <a:tblPr firstRow="1" firstCol="1" bandRow="1">
                <a:tableStyleId>{5C22544A-7EE6-4342-B048-85BDC9FD1C3A}</a:tableStyleId>
              </a:tblPr>
              <a:tblGrid>
                <a:gridCol w="2590800"/>
                <a:gridCol w="1562100"/>
              </a:tblGrid>
              <a:tr h="190500">
                <a:tc>
                  <a:txBody>
                    <a:bodyPr/>
                    <a:lstStyle/>
                    <a:p>
                      <a:pPr>
                        <a:lnSpc>
                          <a:spcPct val="115000"/>
                        </a:lnSpc>
                        <a:spcAft>
                          <a:spcPts val="0"/>
                        </a:spcAft>
                      </a:pPr>
                      <a:r>
                        <a:rPr lang="es-US" sz="1100" dirty="0">
                          <a:effectLst/>
                        </a:rPr>
                        <a:t>Valores de Utilidad escogidos por Lucia </a:t>
                      </a:r>
                      <a:endParaRPr lang="es-US" sz="1100" dirty="0">
                        <a:effectLst/>
                        <a:latin typeface="Calibri"/>
                        <a:ea typeface="Calibri"/>
                        <a:cs typeface="Times New Roman"/>
                      </a:endParaRPr>
                    </a:p>
                  </a:txBody>
                  <a:tcPr marL="44450" marR="44450" marT="0" marB="0" anchor="b"/>
                </a:tc>
                <a:tc>
                  <a:txBody>
                    <a:bodyPr/>
                    <a:lstStyle/>
                    <a:p>
                      <a:pPr>
                        <a:lnSpc>
                          <a:spcPct val="115000"/>
                        </a:lnSpc>
                        <a:spcAft>
                          <a:spcPts val="0"/>
                        </a:spcAft>
                      </a:pPr>
                      <a:r>
                        <a:rPr lang="es-US" sz="1100">
                          <a:effectLst/>
                        </a:rPr>
                        <a:t>Ponderaciones</a:t>
                      </a:r>
                      <a:endParaRPr lang="es-US" sz="1100">
                        <a:effectLst/>
                        <a:latin typeface="Calibri"/>
                        <a:ea typeface="Calibri"/>
                        <a:cs typeface="Times New Roman"/>
                      </a:endParaRPr>
                    </a:p>
                  </a:txBody>
                  <a:tcPr marL="44450" marR="44450" marT="0" marB="0" anchor="b"/>
                </a:tc>
              </a:tr>
              <a:tr h="190500">
                <a:tc>
                  <a:txBody>
                    <a:bodyPr/>
                    <a:lstStyle/>
                    <a:p>
                      <a:pPr>
                        <a:lnSpc>
                          <a:spcPct val="115000"/>
                        </a:lnSpc>
                        <a:spcAft>
                          <a:spcPts val="0"/>
                        </a:spcAft>
                      </a:pPr>
                      <a:r>
                        <a:rPr lang="es-US" sz="1100">
                          <a:effectLst/>
                        </a:rPr>
                        <a:t> </a:t>
                      </a:r>
                      <a:endParaRPr lang="es-U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US" sz="1100">
                          <a:effectLst/>
                        </a:rPr>
                        <a:t> </a:t>
                      </a:r>
                      <a:endParaRPr lang="es-US" sz="1100">
                        <a:effectLst/>
                        <a:latin typeface="Calibri"/>
                        <a:ea typeface="Calibri"/>
                        <a:cs typeface="Times New Roman"/>
                      </a:endParaRPr>
                    </a:p>
                  </a:txBody>
                  <a:tcPr marL="44450" marR="44450" marT="0" marB="0" anchor="b"/>
                </a:tc>
              </a:tr>
              <a:tr h="190500">
                <a:tc>
                  <a:txBody>
                    <a:bodyPr/>
                    <a:lstStyle/>
                    <a:p>
                      <a:pPr>
                        <a:lnSpc>
                          <a:spcPct val="115000"/>
                        </a:lnSpc>
                        <a:spcAft>
                          <a:spcPts val="0"/>
                        </a:spcAft>
                      </a:pPr>
                      <a:r>
                        <a:rPr lang="es-US" sz="1100" dirty="0">
                          <a:effectLst/>
                        </a:rPr>
                        <a:t>U(x11) = 100</a:t>
                      </a:r>
                      <a:endParaRPr lang="es-US" sz="1100" dirty="0">
                        <a:effectLst/>
                        <a:latin typeface="Calibri"/>
                        <a:ea typeface="Calibri"/>
                        <a:cs typeface="Times New Roman"/>
                      </a:endParaRPr>
                    </a:p>
                  </a:txBody>
                  <a:tcPr marL="44450" marR="44450" marT="0" marB="0" anchor="b"/>
                </a:tc>
                <a:tc>
                  <a:txBody>
                    <a:bodyPr/>
                    <a:lstStyle/>
                    <a:p>
                      <a:pPr>
                        <a:lnSpc>
                          <a:spcPct val="115000"/>
                        </a:lnSpc>
                        <a:spcAft>
                          <a:spcPts val="0"/>
                        </a:spcAft>
                      </a:pPr>
                      <a:r>
                        <a:rPr lang="es-US" sz="1100">
                          <a:effectLst/>
                        </a:rPr>
                        <a:t>x1= 90</a:t>
                      </a:r>
                      <a:endParaRPr lang="es-US" sz="1100">
                        <a:effectLst/>
                        <a:latin typeface="Calibri"/>
                        <a:ea typeface="Calibri"/>
                        <a:cs typeface="Times New Roman"/>
                      </a:endParaRPr>
                    </a:p>
                  </a:txBody>
                  <a:tcPr marL="44450" marR="44450" marT="0" marB="0" anchor="b"/>
                </a:tc>
              </a:tr>
              <a:tr h="190500">
                <a:tc>
                  <a:txBody>
                    <a:bodyPr/>
                    <a:lstStyle/>
                    <a:p>
                      <a:pPr>
                        <a:lnSpc>
                          <a:spcPct val="115000"/>
                        </a:lnSpc>
                        <a:spcAft>
                          <a:spcPts val="0"/>
                        </a:spcAft>
                      </a:pPr>
                      <a:r>
                        <a:rPr lang="es-US" sz="1100">
                          <a:effectLst/>
                        </a:rPr>
                        <a:t>U(x22) = 80</a:t>
                      </a:r>
                      <a:endParaRPr lang="es-U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US" sz="1100">
                          <a:effectLst/>
                        </a:rPr>
                        <a:t>x2= 60</a:t>
                      </a:r>
                      <a:endParaRPr lang="es-US" sz="1100">
                        <a:effectLst/>
                        <a:latin typeface="Calibri"/>
                        <a:ea typeface="Calibri"/>
                        <a:cs typeface="Times New Roman"/>
                      </a:endParaRPr>
                    </a:p>
                  </a:txBody>
                  <a:tcPr marL="44450" marR="44450" marT="0" marB="0" anchor="b"/>
                </a:tc>
              </a:tr>
              <a:tr h="190500">
                <a:tc>
                  <a:txBody>
                    <a:bodyPr/>
                    <a:lstStyle/>
                    <a:p>
                      <a:pPr>
                        <a:lnSpc>
                          <a:spcPct val="115000"/>
                        </a:lnSpc>
                        <a:spcAft>
                          <a:spcPts val="0"/>
                        </a:spcAft>
                      </a:pPr>
                      <a:r>
                        <a:rPr lang="es-US" sz="1100">
                          <a:effectLst/>
                        </a:rPr>
                        <a:t>U(x33) = 60</a:t>
                      </a:r>
                      <a:endParaRPr lang="es-US" sz="1100">
                        <a:effectLst/>
                        <a:latin typeface="Calibri"/>
                        <a:ea typeface="Calibri"/>
                        <a:cs typeface="Times New Roman"/>
                      </a:endParaRPr>
                    </a:p>
                  </a:txBody>
                  <a:tcPr marL="44450" marR="44450" marT="0" marB="0" anchor="b"/>
                </a:tc>
                <a:tc>
                  <a:txBody>
                    <a:bodyPr/>
                    <a:lstStyle/>
                    <a:p>
                      <a:pPr>
                        <a:lnSpc>
                          <a:spcPct val="115000"/>
                        </a:lnSpc>
                        <a:spcAft>
                          <a:spcPts val="0"/>
                        </a:spcAft>
                      </a:pPr>
                      <a:r>
                        <a:rPr lang="es-US" sz="1100">
                          <a:effectLst/>
                        </a:rPr>
                        <a:t>x3= 30</a:t>
                      </a:r>
                      <a:endParaRPr lang="es-US" sz="1100">
                        <a:effectLst/>
                        <a:latin typeface="Calibri"/>
                        <a:ea typeface="Calibri"/>
                        <a:cs typeface="Times New Roman"/>
                      </a:endParaRPr>
                    </a:p>
                  </a:txBody>
                  <a:tcPr marL="44450" marR="44450" marT="0" marB="0" anchor="b"/>
                </a:tc>
              </a:tr>
              <a:tr h="190500">
                <a:tc>
                  <a:txBody>
                    <a:bodyPr/>
                    <a:lstStyle/>
                    <a:p>
                      <a:pPr>
                        <a:lnSpc>
                          <a:spcPct val="115000"/>
                        </a:lnSpc>
                        <a:spcAft>
                          <a:spcPts val="0"/>
                        </a:spcAft>
                      </a:pPr>
                      <a:r>
                        <a:rPr lang="es-US" sz="1100" dirty="0">
                          <a:effectLst/>
                        </a:rPr>
                        <a:t>U(x43) = 60</a:t>
                      </a:r>
                      <a:endParaRPr lang="es-US" sz="1100" dirty="0">
                        <a:effectLst/>
                        <a:latin typeface="Calibri"/>
                        <a:ea typeface="Calibri"/>
                        <a:cs typeface="Times New Roman"/>
                      </a:endParaRPr>
                    </a:p>
                  </a:txBody>
                  <a:tcPr marL="44450" marR="44450" marT="0" marB="0" anchor="b"/>
                </a:tc>
                <a:tc>
                  <a:txBody>
                    <a:bodyPr/>
                    <a:lstStyle/>
                    <a:p>
                      <a:pPr>
                        <a:lnSpc>
                          <a:spcPct val="115000"/>
                        </a:lnSpc>
                        <a:spcAft>
                          <a:spcPts val="0"/>
                        </a:spcAft>
                      </a:pPr>
                      <a:r>
                        <a:rPr lang="es-US" sz="1100" dirty="0">
                          <a:effectLst/>
                        </a:rPr>
                        <a:t>x4= 100</a:t>
                      </a:r>
                      <a:endParaRPr lang="es-US" sz="1100" dirty="0">
                        <a:effectLst/>
                        <a:latin typeface="Calibri"/>
                        <a:ea typeface="Calibri"/>
                        <a:cs typeface="Times New Roman"/>
                      </a:endParaRPr>
                    </a:p>
                  </a:txBody>
                  <a:tcPr marL="44450" marR="44450" marT="0" marB="0" anchor="b"/>
                </a:tc>
              </a:tr>
            </a:tbl>
          </a:graphicData>
        </a:graphic>
      </p:graphicFrame>
      <p:sp>
        <p:nvSpPr>
          <p:cNvPr id="7" name="Rectangle 1"/>
          <p:cNvSpPr>
            <a:spLocks noChangeArrowheads="1"/>
          </p:cNvSpPr>
          <p:nvPr/>
        </p:nvSpPr>
        <p:spPr bwMode="auto">
          <a:xfrm>
            <a:off x="2531933" y="616530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s-ES"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Para lucia: </a:t>
            </a:r>
            <a:endParaRPr kumimoji="0" lang="es-E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U= 90(100) + 60(80) + 30(60) + 100(60)</a:t>
            </a:r>
            <a:endParaRPr kumimoji="0" lang="es-E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U= 21.600</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029449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541</TotalTime>
  <Words>849</Words>
  <Application>Microsoft Office PowerPoint</Application>
  <PresentationFormat>Presentación en pantalla (4:3)</PresentationFormat>
  <Paragraphs>239</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Solsticio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ACER</dc:creator>
  <cp:lastModifiedBy>ACER</cp:lastModifiedBy>
  <cp:revision>11</cp:revision>
  <dcterms:created xsi:type="dcterms:W3CDTF">2022-10-19T23:55:35Z</dcterms:created>
  <dcterms:modified xsi:type="dcterms:W3CDTF">2022-10-21T21:46:15Z</dcterms:modified>
</cp:coreProperties>
</file>