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320" r:id="rId5"/>
    <p:sldId id="322" r:id="rId7"/>
    <p:sldId id="323" r:id="rId8"/>
    <p:sldId id="321" r:id="rId9"/>
    <p:sldId id="324" r:id="rId10"/>
    <p:sldId id="32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00FF"/>
    <a:srgbClr val="FF33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77231" autoAdjust="0"/>
  </p:normalViewPr>
  <p:slideViewPr>
    <p:cSldViewPr snapToGrid="0">
      <p:cViewPr varScale="1">
        <p:scale>
          <a:sx n="67" d="100"/>
          <a:sy n="67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6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30C80-39DF-4F52-AFC1-9175F74B38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C257-4437-4DA5-B329-4CEC2DAE52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</a:t>
            </a:r>
            <a:r>
              <a:rPr lang="zh-CN" altLang="en-US" dirty="0" smtClean="0"/>
              <a:t>渗漏</a:t>
            </a:r>
            <a:endParaRPr lang="zh-CN" altLang="en-US" dirty="0" smtClean="0"/>
          </a:p>
          <a:p>
            <a:r>
              <a:rPr lang="en-US" altLang="zh-CN" dirty="0" smtClean="0"/>
              <a:t>AJ</a:t>
            </a:r>
            <a:r>
              <a:rPr lang="zh-CN" altLang="en-US" dirty="0" smtClean="0"/>
              <a:t>支管暗接</a:t>
            </a:r>
            <a:endParaRPr lang="zh-CN" altLang="en-US" dirty="0" smtClean="0"/>
          </a:p>
          <a:p>
            <a:r>
              <a:rPr lang="en-US" altLang="zh-CN" dirty="0" smtClean="0"/>
              <a:t>CR</a:t>
            </a:r>
            <a:r>
              <a:rPr lang="zh-CN" altLang="en-US" dirty="0" smtClean="0"/>
              <a:t>异物插入</a:t>
            </a:r>
            <a:endParaRPr lang="zh-CN" altLang="en-US" dirty="0" smtClean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接口材料脱落</a:t>
            </a:r>
            <a:endParaRPr lang="zh-CN" altLang="en-US" dirty="0" smtClean="0"/>
          </a:p>
          <a:p>
            <a:r>
              <a:rPr lang="en-US" altLang="zh-CN" dirty="0" smtClean="0"/>
              <a:t>TJ </a:t>
            </a:r>
            <a:r>
              <a:rPr lang="zh-CN" altLang="en-US" dirty="0" smtClean="0"/>
              <a:t>脱节</a:t>
            </a:r>
            <a:endParaRPr lang="zh-CN" altLang="en-US" dirty="0" smtClean="0"/>
          </a:p>
          <a:p>
            <a:r>
              <a:rPr lang="en-US" altLang="zh-CN" dirty="0" smtClean="0"/>
              <a:t>QF </a:t>
            </a:r>
            <a:r>
              <a:rPr lang="zh-CN" altLang="en-US" dirty="0" smtClean="0"/>
              <a:t>起伏</a:t>
            </a:r>
            <a:endParaRPr lang="zh-CN" altLang="en-US" dirty="0" smtClean="0"/>
          </a:p>
          <a:p>
            <a:r>
              <a:rPr lang="en-US" altLang="zh-CN" dirty="0" smtClean="0"/>
              <a:t>CK </a:t>
            </a:r>
            <a:r>
              <a:rPr lang="zh-CN" altLang="en-US" dirty="0" smtClean="0"/>
              <a:t>错口</a:t>
            </a:r>
            <a:endParaRPr lang="zh-CN" altLang="en-US" dirty="0" smtClean="0"/>
          </a:p>
          <a:p>
            <a:r>
              <a:rPr lang="en-US" altLang="zh-CN" dirty="0" smtClean="0"/>
              <a:t>FS </a:t>
            </a:r>
            <a:r>
              <a:rPr lang="zh-CN" altLang="en-US" dirty="0" smtClean="0"/>
              <a:t>腐蚀</a:t>
            </a:r>
            <a:endParaRPr lang="zh-CN" altLang="en-US" dirty="0" smtClean="0"/>
          </a:p>
          <a:p>
            <a:r>
              <a:rPr lang="en-US" altLang="zh-CN" dirty="0" smtClean="0"/>
              <a:t>BX </a:t>
            </a:r>
            <a:r>
              <a:rPr lang="zh-CN" altLang="en-US" dirty="0" smtClean="0"/>
              <a:t>变形</a:t>
            </a:r>
            <a:endParaRPr lang="zh-CN" altLang="en-US" dirty="0" smtClean="0"/>
          </a:p>
          <a:p>
            <a:r>
              <a:rPr lang="en-US" altLang="zh-CN" dirty="0" smtClean="0"/>
              <a:t>PL </a:t>
            </a:r>
            <a:r>
              <a:rPr lang="zh-CN" altLang="en-US" dirty="0" smtClean="0"/>
              <a:t>破裂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CJ </a:t>
            </a:r>
            <a:r>
              <a:rPr lang="zh-CN" altLang="en-US" dirty="0" smtClean="0"/>
              <a:t>沉积</a:t>
            </a:r>
            <a:endParaRPr lang="zh-CN" altLang="en-US" dirty="0" smtClean="0"/>
          </a:p>
          <a:p>
            <a:r>
              <a:rPr lang="en-US" altLang="zh-CN" dirty="0" smtClean="0"/>
              <a:t>JG </a:t>
            </a:r>
            <a:r>
              <a:rPr lang="zh-CN" altLang="en-US" dirty="0" smtClean="0"/>
              <a:t>结垢</a:t>
            </a:r>
            <a:endParaRPr lang="zh-CN" altLang="en-US" dirty="0" smtClean="0"/>
          </a:p>
          <a:p>
            <a:r>
              <a:rPr lang="en-US" altLang="zh-CN" dirty="0" smtClean="0"/>
              <a:t>ZW </a:t>
            </a:r>
            <a:r>
              <a:rPr lang="zh-CN" altLang="en-US" dirty="0" smtClean="0"/>
              <a:t>障碍物</a:t>
            </a:r>
            <a:endParaRPr lang="zh-CN" altLang="en-US" dirty="0" smtClean="0"/>
          </a:p>
          <a:p>
            <a:r>
              <a:rPr lang="en-US" altLang="zh-CN" dirty="0" smtClean="0"/>
              <a:t>CQ </a:t>
            </a:r>
            <a:r>
              <a:rPr lang="zh-CN" altLang="en-US" dirty="0" smtClean="0"/>
              <a:t>残墙坝根</a:t>
            </a:r>
            <a:endParaRPr lang="zh-CN" altLang="en-US" dirty="0" smtClean="0"/>
          </a:p>
          <a:p>
            <a:r>
              <a:rPr lang="en-US" altLang="zh-CN" dirty="0" smtClean="0"/>
              <a:t>SG </a:t>
            </a:r>
            <a:r>
              <a:rPr lang="zh-CN" altLang="en-US" dirty="0" smtClean="0"/>
              <a:t>树根</a:t>
            </a:r>
            <a:endParaRPr lang="zh-CN" altLang="en-US" dirty="0" smtClean="0"/>
          </a:p>
          <a:p>
            <a:r>
              <a:rPr lang="en-US" altLang="zh-CN" dirty="0" smtClean="0"/>
              <a:t>FZ </a:t>
            </a:r>
            <a:r>
              <a:rPr lang="zh-CN" altLang="en-US" dirty="0" smtClean="0"/>
              <a:t>浮渣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C257-4437-4DA5-B329-4CEC2DAE52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</a:t>
            </a:r>
            <a:r>
              <a:rPr lang="zh-CN" altLang="en-US" dirty="0" smtClean="0"/>
              <a:t>渗漏</a:t>
            </a:r>
            <a:endParaRPr lang="zh-CN" altLang="en-US" dirty="0" smtClean="0"/>
          </a:p>
          <a:p>
            <a:r>
              <a:rPr lang="en-US" altLang="zh-CN" dirty="0" smtClean="0"/>
              <a:t>AJ</a:t>
            </a:r>
            <a:r>
              <a:rPr lang="zh-CN" altLang="en-US" dirty="0" smtClean="0"/>
              <a:t>支管暗接</a:t>
            </a:r>
            <a:endParaRPr lang="zh-CN" altLang="en-US" dirty="0" smtClean="0"/>
          </a:p>
          <a:p>
            <a:r>
              <a:rPr lang="en-US" altLang="zh-CN" dirty="0" smtClean="0"/>
              <a:t>CR</a:t>
            </a:r>
            <a:r>
              <a:rPr lang="zh-CN" altLang="en-US" dirty="0" smtClean="0"/>
              <a:t>异物插入</a:t>
            </a:r>
            <a:endParaRPr lang="zh-CN" altLang="en-US" dirty="0" smtClean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接口材料脱落</a:t>
            </a:r>
            <a:endParaRPr lang="zh-CN" altLang="en-US" dirty="0" smtClean="0"/>
          </a:p>
          <a:p>
            <a:r>
              <a:rPr lang="en-US" altLang="zh-CN" dirty="0" smtClean="0"/>
              <a:t>TJ </a:t>
            </a:r>
            <a:r>
              <a:rPr lang="zh-CN" altLang="en-US" dirty="0" smtClean="0"/>
              <a:t>脱节</a:t>
            </a:r>
            <a:endParaRPr lang="zh-CN" altLang="en-US" dirty="0" smtClean="0"/>
          </a:p>
          <a:p>
            <a:r>
              <a:rPr lang="en-US" altLang="zh-CN" dirty="0" smtClean="0"/>
              <a:t>QF </a:t>
            </a:r>
            <a:r>
              <a:rPr lang="zh-CN" altLang="en-US" dirty="0" smtClean="0"/>
              <a:t>起伏</a:t>
            </a:r>
            <a:endParaRPr lang="zh-CN" altLang="en-US" dirty="0" smtClean="0"/>
          </a:p>
          <a:p>
            <a:r>
              <a:rPr lang="en-US" altLang="zh-CN" dirty="0" smtClean="0"/>
              <a:t>CK </a:t>
            </a:r>
            <a:r>
              <a:rPr lang="zh-CN" altLang="en-US" dirty="0" smtClean="0"/>
              <a:t>错口</a:t>
            </a:r>
            <a:endParaRPr lang="zh-CN" altLang="en-US" dirty="0" smtClean="0"/>
          </a:p>
          <a:p>
            <a:r>
              <a:rPr lang="en-US" altLang="zh-CN" dirty="0" smtClean="0"/>
              <a:t>FS </a:t>
            </a:r>
            <a:r>
              <a:rPr lang="zh-CN" altLang="en-US" dirty="0" smtClean="0"/>
              <a:t>腐蚀</a:t>
            </a:r>
            <a:endParaRPr lang="zh-CN" altLang="en-US" dirty="0" smtClean="0"/>
          </a:p>
          <a:p>
            <a:r>
              <a:rPr lang="en-US" altLang="zh-CN" dirty="0" smtClean="0"/>
              <a:t>BX </a:t>
            </a:r>
            <a:r>
              <a:rPr lang="zh-CN" altLang="en-US" dirty="0" smtClean="0"/>
              <a:t>变形</a:t>
            </a:r>
            <a:endParaRPr lang="zh-CN" altLang="en-US" dirty="0" smtClean="0"/>
          </a:p>
          <a:p>
            <a:r>
              <a:rPr lang="en-US" altLang="zh-CN" dirty="0" smtClean="0"/>
              <a:t>PL </a:t>
            </a:r>
            <a:r>
              <a:rPr lang="zh-CN" altLang="en-US" dirty="0" smtClean="0"/>
              <a:t>破裂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CJ </a:t>
            </a:r>
            <a:r>
              <a:rPr lang="zh-CN" altLang="en-US" dirty="0" smtClean="0"/>
              <a:t>沉积</a:t>
            </a:r>
            <a:endParaRPr lang="zh-CN" altLang="en-US" dirty="0" smtClean="0"/>
          </a:p>
          <a:p>
            <a:r>
              <a:rPr lang="en-US" altLang="zh-CN" dirty="0" smtClean="0"/>
              <a:t>JG </a:t>
            </a:r>
            <a:r>
              <a:rPr lang="zh-CN" altLang="en-US" dirty="0" smtClean="0"/>
              <a:t>结垢</a:t>
            </a:r>
            <a:endParaRPr lang="zh-CN" altLang="en-US" dirty="0" smtClean="0"/>
          </a:p>
          <a:p>
            <a:r>
              <a:rPr lang="en-US" altLang="zh-CN" dirty="0" smtClean="0"/>
              <a:t>ZW </a:t>
            </a:r>
            <a:r>
              <a:rPr lang="zh-CN" altLang="en-US" dirty="0" smtClean="0"/>
              <a:t>障碍物</a:t>
            </a:r>
            <a:endParaRPr lang="zh-CN" altLang="en-US" dirty="0" smtClean="0"/>
          </a:p>
          <a:p>
            <a:r>
              <a:rPr lang="en-US" altLang="zh-CN" dirty="0" smtClean="0"/>
              <a:t>CQ </a:t>
            </a:r>
            <a:r>
              <a:rPr lang="zh-CN" altLang="en-US" dirty="0" smtClean="0"/>
              <a:t>残墙坝根</a:t>
            </a:r>
            <a:endParaRPr lang="zh-CN" altLang="en-US" dirty="0" smtClean="0"/>
          </a:p>
          <a:p>
            <a:r>
              <a:rPr lang="en-US" altLang="zh-CN" dirty="0" smtClean="0"/>
              <a:t>SG </a:t>
            </a:r>
            <a:r>
              <a:rPr lang="zh-CN" altLang="en-US" dirty="0" smtClean="0"/>
              <a:t>树根</a:t>
            </a:r>
            <a:endParaRPr lang="zh-CN" altLang="en-US" dirty="0" smtClean="0"/>
          </a:p>
          <a:p>
            <a:r>
              <a:rPr lang="en-US" altLang="zh-CN" dirty="0" smtClean="0"/>
              <a:t>FZ </a:t>
            </a:r>
            <a:r>
              <a:rPr lang="zh-CN" altLang="en-US" dirty="0" smtClean="0"/>
              <a:t>浮渣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C257-4437-4DA5-B329-4CEC2DAE52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</a:t>
            </a:r>
            <a:r>
              <a:rPr lang="zh-CN" altLang="en-US" dirty="0" smtClean="0"/>
              <a:t>渗漏</a:t>
            </a:r>
            <a:endParaRPr lang="zh-CN" altLang="en-US" dirty="0" smtClean="0"/>
          </a:p>
          <a:p>
            <a:r>
              <a:rPr lang="en-US" altLang="zh-CN" dirty="0" smtClean="0"/>
              <a:t>AJ</a:t>
            </a:r>
            <a:r>
              <a:rPr lang="zh-CN" altLang="en-US" dirty="0" smtClean="0"/>
              <a:t>支管暗接</a:t>
            </a:r>
            <a:endParaRPr lang="zh-CN" altLang="en-US" dirty="0" smtClean="0"/>
          </a:p>
          <a:p>
            <a:r>
              <a:rPr lang="en-US" altLang="zh-CN" dirty="0" smtClean="0"/>
              <a:t>CR</a:t>
            </a:r>
            <a:r>
              <a:rPr lang="zh-CN" altLang="en-US" dirty="0" smtClean="0"/>
              <a:t>异物插入</a:t>
            </a:r>
            <a:endParaRPr lang="zh-CN" altLang="en-US" dirty="0" smtClean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接口材料脱落</a:t>
            </a:r>
            <a:endParaRPr lang="zh-CN" altLang="en-US" dirty="0" smtClean="0"/>
          </a:p>
          <a:p>
            <a:r>
              <a:rPr lang="en-US" altLang="zh-CN" dirty="0" smtClean="0"/>
              <a:t>TJ </a:t>
            </a:r>
            <a:r>
              <a:rPr lang="zh-CN" altLang="en-US" dirty="0" smtClean="0"/>
              <a:t>脱节</a:t>
            </a:r>
            <a:endParaRPr lang="zh-CN" altLang="en-US" dirty="0" smtClean="0"/>
          </a:p>
          <a:p>
            <a:r>
              <a:rPr lang="en-US" altLang="zh-CN" dirty="0" smtClean="0"/>
              <a:t>QF </a:t>
            </a:r>
            <a:r>
              <a:rPr lang="zh-CN" altLang="en-US" dirty="0" smtClean="0"/>
              <a:t>起伏</a:t>
            </a:r>
            <a:endParaRPr lang="zh-CN" altLang="en-US" dirty="0" smtClean="0"/>
          </a:p>
          <a:p>
            <a:r>
              <a:rPr lang="en-US" altLang="zh-CN" dirty="0" smtClean="0"/>
              <a:t>CK </a:t>
            </a:r>
            <a:r>
              <a:rPr lang="zh-CN" altLang="en-US" dirty="0" smtClean="0"/>
              <a:t>错口</a:t>
            </a:r>
            <a:endParaRPr lang="zh-CN" altLang="en-US" dirty="0" smtClean="0"/>
          </a:p>
          <a:p>
            <a:r>
              <a:rPr lang="en-US" altLang="zh-CN" dirty="0" smtClean="0"/>
              <a:t>FS </a:t>
            </a:r>
            <a:r>
              <a:rPr lang="zh-CN" altLang="en-US" dirty="0" smtClean="0"/>
              <a:t>腐蚀</a:t>
            </a:r>
            <a:endParaRPr lang="zh-CN" altLang="en-US" dirty="0" smtClean="0"/>
          </a:p>
          <a:p>
            <a:r>
              <a:rPr lang="en-US" altLang="zh-CN" dirty="0" smtClean="0"/>
              <a:t>BX </a:t>
            </a:r>
            <a:r>
              <a:rPr lang="zh-CN" altLang="en-US" dirty="0" smtClean="0"/>
              <a:t>变形</a:t>
            </a:r>
            <a:endParaRPr lang="zh-CN" altLang="en-US" dirty="0" smtClean="0"/>
          </a:p>
          <a:p>
            <a:r>
              <a:rPr lang="en-US" altLang="zh-CN" dirty="0" smtClean="0"/>
              <a:t>PL </a:t>
            </a:r>
            <a:r>
              <a:rPr lang="zh-CN" altLang="en-US" dirty="0" smtClean="0"/>
              <a:t>破裂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CJ </a:t>
            </a:r>
            <a:r>
              <a:rPr lang="zh-CN" altLang="en-US" dirty="0" smtClean="0"/>
              <a:t>沉积</a:t>
            </a:r>
            <a:endParaRPr lang="zh-CN" altLang="en-US" dirty="0" smtClean="0"/>
          </a:p>
          <a:p>
            <a:r>
              <a:rPr lang="en-US" altLang="zh-CN" dirty="0" smtClean="0"/>
              <a:t>JG </a:t>
            </a:r>
            <a:r>
              <a:rPr lang="zh-CN" altLang="en-US" dirty="0" smtClean="0"/>
              <a:t>结垢</a:t>
            </a:r>
            <a:endParaRPr lang="zh-CN" altLang="en-US" dirty="0" smtClean="0"/>
          </a:p>
          <a:p>
            <a:r>
              <a:rPr lang="en-US" altLang="zh-CN" dirty="0" smtClean="0"/>
              <a:t>ZW </a:t>
            </a:r>
            <a:r>
              <a:rPr lang="zh-CN" altLang="en-US" dirty="0" smtClean="0"/>
              <a:t>障碍物</a:t>
            </a:r>
            <a:endParaRPr lang="zh-CN" altLang="en-US" dirty="0" smtClean="0"/>
          </a:p>
          <a:p>
            <a:r>
              <a:rPr lang="en-US" altLang="zh-CN" dirty="0" smtClean="0"/>
              <a:t>CQ </a:t>
            </a:r>
            <a:r>
              <a:rPr lang="zh-CN" altLang="en-US" dirty="0" smtClean="0"/>
              <a:t>残墙坝根</a:t>
            </a:r>
            <a:endParaRPr lang="zh-CN" altLang="en-US" dirty="0" smtClean="0"/>
          </a:p>
          <a:p>
            <a:r>
              <a:rPr lang="en-US" altLang="zh-CN" dirty="0" smtClean="0"/>
              <a:t>SG </a:t>
            </a:r>
            <a:r>
              <a:rPr lang="zh-CN" altLang="en-US" dirty="0" smtClean="0"/>
              <a:t>树根</a:t>
            </a:r>
            <a:endParaRPr lang="zh-CN" altLang="en-US" dirty="0" smtClean="0"/>
          </a:p>
          <a:p>
            <a:r>
              <a:rPr lang="en-US" altLang="zh-CN" dirty="0" smtClean="0"/>
              <a:t>FZ </a:t>
            </a:r>
            <a:r>
              <a:rPr lang="zh-CN" altLang="en-US" dirty="0" smtClean="0"/>
              <a:t>浮渣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C257-4437-4DA5-B329-4CEC2DAE52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</a:t>
            </a:r>
            <a:r>
              <a:rPr lang="zh-CN" altLang="en-US" dirty="0" smtClean="0"/>
              <a:t>渗漏</a:t>
            </a:r>
            <a:endParaRPr lang="zh-CN" altLang="en-US" dirty="0" smtClean="0"/>
          </a:p>
          <a:p>
            <a:r>
              <a:rPr lang="en-US" altLang="zh-CN" dirty="0" smtClean="0"/>
              <a:t>AJ</a:t>
            </a:r>
            <a:r>
              <a:rPr lang="zh-CN" altLang="en-US" dirty="0" smtClean="0"/>
              <a:t>支管暗接</a:t>
            </a:r>
            <a:endParaRPr lang="zh-CN" altLang="en-US" dirty="0" smtClean="0"/>
          </a:p>
          <a:p>
            <a:r>
              <a:rPr lang="en-US" altLang="zh-CN" dirty="0" smtClean="0"/>
              <a:t>CR</a:t>
            </a:r>
            <a:r>
              <a:rPr lang="zh-CN" altLang="en-US" dirty="0" smtClean="0"/>
              <a:t>异物插入</a:t>
            </a:r>
            <a:endParaRPr lang="zh-CN" altLang="en-US" dirty="0" smtClean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接口材料脱落</a:t>
            </a:r>
            <a:endParaRPr lang="zh-CN" altLang="en-US" dirty="0" smtClean="0"/>
          </a:p>
          <a:p>
            <a:r>
              <a:rPr lang="en-US" altLang="zh-CN" dirty="0" smtClean="0"/>
              <a:t>TJ </a:t>
            </a:r>
            <a:r>
              <a:rPr lang="zh-CN" altLang="en-US" dirty="0" smtClean="0"/>
              <a:t>脱节</a:t>
            </a:r>
            <a:endParaRPr lang="zh-CN" altLang="en-US" dirty="0" smtClean="0"/>
          </a:p>
          <a:p>
            <a:r>
              <a:rPr lang="en-US" altLang="zh-CN" dirty="0" smtClean="0"/>
              <a:t>QF </a:t>
            </a:r>
            <a:r>
              <a:rPr lang="zh-CN" altLang="en-US" dirty="0" smtClean="0"/>
              <a:t>起伏</a:t>
            </a:r>
            <a:endParaRPr lang="zh-CN" altLang="en-US" dirty="0" smtClean="0"/>
          </a:p>
          <a:p>
            <a:r>
              <a:rPr lang="en-US" altLang="zh-CN" dirty="0" smtClean="0"/>
              <a:t>CK </a:t>
            </a:r>
            <a:r>
              <a:rPr lang="zh-CN" altLang="en-US" dirty="0" smtClean="0"/>
              <a:t>错口</a:t>
            </a:r>
            <a:endParaRPr lang="zh-CN" altLang="en-US" dirty="0" smtClean="0"/>
          </a:p>
          <a:p>
            <a:r>
              <a:rPr lang="en-US" altLang="zh-CN" dirty="0" smtClean="0"/>
              <a:t>FS </a:t>
            </a:r>
            <a:r>
              <a:rPr lang="zh-CN" altLang="en-US" dirty="0" smtClean="0"/>
              <a:t>腐蚀</a:t>
            </a:r>
            <a:endParaRPr lang="zh-CN" altLang="en-US" dirty="0" smtClean="0"/>
          </a:p>
          <a:p>
            <a:r>
              <a:rPr lang="en-US" altLang="zh-CN" dirty="0" smtClean="0"/>
              <a:t>BX </a:t>
            </a:r>
            <a:r>
              <a:rPr lang="zh-CN" altLang="en-US" dirty="0" smtClean="0"/>
              <a:t>变形</a:t>
            </a:r>
            <a:endParaRPr lang="zh-CN" altLang="en-US" dirty="0" smtClean="0"/>
          </a:p>
          <a:p>
            <a:r>
              <a:rPr lang="en-US" altLang="zh-CN" dirty="0" smtClean="0"/>
              <a:t>PL </a:t>
            </a:r>
            <a:r>
              <a:rPr lang="zh-CN" altLang="en-US" dirty="0" smtClean="0"/>
              <a:t>破裂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CJ </a:t>
            </a:r>
            <a:r>
              <a:rPr lang="zh-CN" altLang="en-US" dirty="0" smtClean="0"/>
              <a:t>沉积</a:t>
            </a:r>
            <a:endParaRPr lang="zh-CN" altLang="en-US" dirty="0" smtClean="0"/>
          </a:p>
          <a:p>
            <a:r>
              <a:rPr lang="en-US" altLang="zh-CN" dirty="0" smtClean="0"/>
              <a:t>JG </a:t>
            </a:r>
            <a:r>
              <a:rPr lang="zh-CN" altLang="en-US" dirty="0" smtClean="0"/>
              <a:t>结垢</a:t>
            </a:r>
            <a:endParaRPr lang="zh-CN" altLang="en-US" dirty="0" smtClean="0"/>
          </a:p>
          <a:p>
            <a:r>
              <a:rPr lang="en-US" altLang="zh-CN" dirty="0" smtClean="0"/>
              <a:t>ZW </a:t>
            </a:r>
            <a:r>
              <a:rPr lang="zh-CN" altLang="en-US" dirty="0" smtClean="0"/>
              <a:t>障碍物</a:t>
            </a:r>
            <a:endParaRPr lang="zh-CN" altLang="en-US" dirty="0" smtClean="0"/>
          </a:p>
          <a:p>
            <a:r>
              <a:rPr lang="en-US" altLang="zh-CN" dirty="0" smtClean="0"/>
              <a:t>CQ </a:t>
            </a:r>
            <a:r>
              <a:rPr lang="zh-CN" altLang="en-US" dirty="0" smtClean="0"/>
              <a:t>残墙坝根</a:t>
            </a:r>
            <a:endParaRPr lang="zh-CN" altLang="en-US" dirty="0" smtClean="0"/>
          </a:p>
          <a:p>
            <a:r>
              <a:rPr lang="en-US" altLang="zh-CN" dirty="0" smtClean="0"/>
              <a:t>SG </a:t>
            </a:r>
            <a:r>
              <a:rPr lang="zh-CN" altLang="en-US" dirty="0" smtClean="0"/>
              <a:t>树根</a:t>
            </a:r>
            <a:endParaRPr lang="zh-CN" altLang="en-US" dirty="0" smtClean="0"/>
          </a:p>
          <a:p>
            <a:r>
              <a:rPr lang="en-US" altLang="zh-CN" dirty="0" smtClean="0"/>
              <a:t>FZ </a:t>
            </a:r>
            <a:r>
              <a:rPr lang="zh-CN" altLang="en-US" dirty="0" smtClean="0"/>
              <a:t>浮渣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C257-4437-4DA5-B329-4CEC2DAE52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B786-195C-4CE6-81F2-1632E2A1A7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4586-C78A-44F8-85C4-CEFB75BBD2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7984" y="2478465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城市排水管道细粒度异常分类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8934" y="3782891"/>
            <a:ext cx="275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董师周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766245" y="3299016"/>
            <a:ext cx="553998" cy="389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864085" y="2130186"/>
            <a:ext cx="386144" cy="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864085" y="4050426"/>
            <a:ext cx="355819" cy="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5" idx="3"/>
          </p:cNvCxnSpPr>
          <p:nvPr/>
        </p:nvCxnSpPr>
        <p:spPr>
          <a:xfrm flipV="1">
            <a:off x="4395437" y="2128488"/>
            <a:ext cx="354481" cy="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97" idx="3"/>
          </p:cNvCxnSpPr>
          <p:nvPr/>
        </p:nvCxnSpPr>
        <p:spPr>
          <a:xfrm>
            <a:off x="4395437" y="4035684"/>
            <a:ext cx="391000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/>
        </p:nvSpPr>
        <p:spPr>
          <a:xfrm>
            <a:off x="2714337" y="2884058"/>
            <a:ext cx="931074" cy="544575"/>
          </a:xfrm>
          <a:custGeom>
            <a:avLst/>
            <a:gdLst>
              <a:gd name="connsiteX0" fmla="*/ 0 w 1228725"/>
              <a:gd name="connsiteY0" fmla="*/ 895350 h 895350"/>
              <a:gd name="connsiteX1" fmla="*/ 409575 w 1228725"/>
              <a:gd name="connsiteY1" fmla="*/ 190500 h 895350"/>
              <a:gd name="connsiteX2" fmla="*/ 1228725 w 1228725"/>
              <a:gd name="connsiteY2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95350">
                <a:moveTo>
                  <a:pt x="0" y="895350"/>
                </a:moveTo>
                <a:cubicBezTo>
                  <a:pt x="102394" y="617537"/>
                  <a:pt x="204788" y="339725"/>
                  <a:pt x="409575" y="190500"/>
                </a:cubicBezTo>
                <a:cubicBezTo>
                  <a:pt x="614362" y="41275"/>
                  <a:pt x="921543" y="20637"/>
                  <a:pt x="1228725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 flipV="1">
            <a:off x="2730196" y="3439049"/>
            <a:ext cx="939358" cy="635965"/>
          </a:xfrm>
          <a:custGeom>
            <a:avLst/>
            <a:gdLst>
              <a:gd name="connsiteX0" fmla="*/ 0 w 1228725"/>
              <a:gd name="connsiteY0" fmla="*/ 895350 h 895350"/>
              <a:gd name="connsiteX1" fmla="*/ 409575 w 1228725"/>
              <a:gd name="connsiteY1" fmla="*/ 190500 h 895350"/>
              <a:gd name="connsiteX2" fmla="*/ 1228725 w 1228725"/>
              <a:gd name="connsiteY2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95350">
                <a:moveTo>
                  <a:pt x="0" y="895350"/>
                </a:moveTo>
                <a:cubicBezTo>
                  <a:pt x="102394" y="617537"/>
                  <a:pt x="204788" y="339725"/>
                  <a:pt x="409575" y="190500"/>
                </a:cubicBezTo>
                <a:cubicBezTo>
                  <a:pt x="614362" y="41275"/>
                  <a:pt x="921543" y="20637"/>
                  <a:pt x="1228725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 rot="10800000" flipV="1">
            <a:off x="3680430" y="1353440"/>
            <a:ext cx="8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 rot="10800000" flipV="1">
            <a:off x="4590141" y="1370844"/>
            <a:ext cx="16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深度卷积网络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03722" y="3281571"/>
            <a:ext cx="553998" cy="389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012260" y="3302502"/>
            <a:ext cx="553998" cy="450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2" y="1779023"/>
            <a:ext cx="704385" cy="7043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52" y="3683491"/>
            <a:ext cx="704385" cy="704385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364182" y="2712090"/>
            <a:ext cx="1425928" cy="1254675"/>
            <a:chOff x="950429" y="2774449"/>
            <a:chExt cx="1425928" cy="1254675"/>
          </a:xfrm>
        </p:grpSpPr>
        <p:cxnSp>
          <p:nvCxnSpPr>
            <p:cNvPr id="111" name="直接箭头连接符 110"/>
            <p:cNvCxnSpPr/>
            <p:nvPr/>
          </p:nvCxnSpPr>
          <p:spPr>
            <a:xfrm>
              <a:off x="1183983" y="3611173"/>
              <a:ext cx="437344" cy="417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92" y="3001016"/>
              <a:ext cx="704385" cy="704385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0" y="3025305"/>
              <a:ext cx="704385" cy="704385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8" y="3049594"/>
              <a:ext cx="704385" cy="704385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56" y="3073883"/>
              <a:ext cx="704385" cy="704385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344" y="3098172"/>
              <a:ext cx="704385" cy="704385"/>
            </a:xfrm>
            <a:prstGeom prst="rect">
              <a:avLst/>
            </a:prstGeom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432" y="3122461"/>
              <a:ext cx="704385" cy="704385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520" y="3146750"/>
              <a:ext cx="704385" cy="704385"/>
            </a:xfrm>
            <a:prstGeom prst="rect">
              <a:avLst/>
            </a:prstGeom>
          </p:spPr>
        </p:pic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608" y="3171039"/>
              <a:ext cx="704385" cy="704385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696" y="3195328"/>
              <a:ext cx="704385" cy="704385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780" y="3219616"/>
              <a:ext cx="704385" cy="704385"/>
            </a:xfrm>
            <a:prstGeom prst="rect">
              <a:avLst/>
            </a:prstGeom>
          </p:spPr>
        </p:pic>
        <p:sp>
          <p:nvSpPr>
            <p:cNvPr id="123" name="文本框 122"/>
            <p:cNvSpPr txBox="1"/>
            <p:nvPr/>
          </p:nvSpPr>
          <p:spPr>
            <a:xfrm rot="10800000" flipV="1">
              <a:off x="1632189" y="2774449"/>
              <a:ext cx="744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视频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950429" y="370187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 rot="16200000">
            <a:off x="6955797" y="3156414"/>
            <a:ext cx="9028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最大池化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043383" y="5535654"/>
            <a:ext cx="12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数据采样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 rot="10800000" flipV="1">
            <a:off x="6034027" y="1381183"/>
            <a:ext cx="7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44" y="4443379"/>
            <a:ext cx="705600" cy="7056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44" y="2544206"/>
            <a:ext cx="705600" cy="705600"/>
          </a:xfrm>
          <a:prstGeom prst="rect">
            <a:avLst/>
          </a:prstGeom>
        </p:spPr>
      </p:pic>
      <p:sp>
        <p:nvSpPr>
          <p:cNvPr id="128" name="任意多边形 127"/>
          <p:cNvSpPr/>
          <p:nvPr/>
        </p:nvSpPr>
        <p:spPr>
          <a:xfrm flipV="1">
            <a:off x="2730196" y="3428632"/>
            <a:ext cx="950234" cy="1383608"/>
          </a:xfrm>
          <a:custGeom>
            <a:avLst/>
            <a:gdLst>
              <a:gd name="connsiteX0" fmla="*/ 0 w 1228725"/>
              <a:gd name="connsiteY0" fmla="*/ 895350 h 895350"/>
              <a:gd name="connsiteX1" fmla="*/ 409575 w 1228725"/>
              <a:gd name="connsiteY1" fmla="*/ 190500 h 895350"/>
              <a:gd name="connsiteX2" fmla="*/ 1228725 w 1228725"/>
              <a:gd name="connsiteY2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95350">
                <a:moveTo>
                  <a:pt x="0" y="895350"/>
                </a:moveTo>
                <a:cubicBezTo>
                  <a:pt x="102394" y="617537"/>
                  <a:pt x="204788" y="339725"/>
                  <a:pt x="409575" y="190500"/>
                </a:cubicBezTo>
                <a:cubicBezTo>
                  <a:pt x="614362" y="41275"/>
                  <a:pt x="921543" y="20637"/>
                  <a:pt x="1228725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任意多边形 129"/>
          <p:cNvSpPr/>
          <p:nvPr/>
        </p:nvSpPr>
        <p:spPr>
          <a:xfrm>
            <a:off x="2730196" y="2130185"/>
            <a:ext cx="1012138" cy="1298448"/>
          </a:xfrm>
          <a:custGeom>
            <a:avLst/>
            <a:gdLst>
              <a:gd name="connsiteX0" fmla="*/ 0 w 1228725"/>
              <a:gd name="connsiteY0" fmla="*/ 895350 h 895350"/>
              <a:gd name="connsiteX1" fmla="*/ 409575 w 1228725"/>
              <a:gd name="connsiteY1" fmla="*/ 190500 h 895350"/>
              <a:gd name="connsiteX2" fmla="*/ 1228725 w 1228725"/>
              <a:gd name="connsiteY2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95350">
                <a:moveTo>
                  <a:pt x="0" y="895350"/>
                </a:moveTo>
                <a:cubicBezTo>
                  <a:pt x="102394" y="617537"/>
                  <a:pt x="204788" y="339725"/>
                  <a:pt x="409575" y="190500"/>
                </a:cubicBezTo>
                <a:cubicBezTo>
                  <a:pt x="614362" y="41275"/>
                  <a:pt x="921543" y="20637"/>
                  <a:pt x="1228725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V="1">
            <a:off x="4395437" y="2881739"/>
            <a:ext cx="360804" cy="28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V="1">
            <a:off x="4395437" y="4812242"/>
            <a:ext cx="419055" cy="368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 flipH="1">
            <a:off x="6249792" y="2728372"/>
            <a:ext cx="77884" cy="375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/>
          <p:cNvCxnSpPr>
            <a:endCxn id="136" idx="3"/>
          </p:cNvCxnSpPr>
          <p:nvPr/>
        </p:nvCxnSpPr>
        <p:spPr>
          <a:xfrm>
            <a:off x="5864085" y="2913336"/>
            <a:ext cx="385707" cy="28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5841492" y="4838997"/>
            <a:ext cx="385070" cy="10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 flipH="1">
            <a:off x="6249603" y="1940716"/>
            <a:ext cx="77884" cy="375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 flipH="1">
            <a:off x="6234046" y="3847910"/>
            <a:ext cx="77884" cy="375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 flipH="1">
            <a:off x="6228102" y="4653031"/>
            <a:ext cx="77884" cy="375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6628993" y="2168661"/>
            <a:ext cx="77884" cy="744675"/>
            <a:chOff x="6933560" y="2610705"/>
            <a:chExt cx="77884" cy="744675"/>
          </a:xfrm>
        </p:grpSpPr>
        <p:sp>
          <p:nvSpPr>
            <p:cNvPr id="147" name="矩形 146"/>
            <p:cNvSpPr/>
            <p:nvPr/>
          </p:nvSpPr>
          <p:spPr>
            <a:xfrm flipH="1">
              <a:off x="6933560" y="2610705"/>
              <a:ext cx="77884" cy="375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6933560" y="2979835"/>
              <a:ext cx="77884" cy="3755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667935" y="4035682"/>
            <a:ext cx="77884" cy="744675"/>
            <a:chOff x="6933560" y="2610705"/>
            <a:chExt cx="77884" cy="744675"/>
          </a:xfrm>
        </p:grpSpPr>
        <p:sp>
          <p:nvSpPr>
            <p:cNvPr id="151" name="矩形 150"/>
            <p:cNvSpPr/>
            <p:nvPr/>
          </p:nvSpPr>
          <p:spPr>
            <a:xfrm flipH="1">
              <a:off x="6933560" y="2610705"/>
              <a:ext cx="77884" cy="375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 flipH="1">
              <a:off x="6933560" y="2979835"/>
              <a:ext cx="77884" cy="3755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3" name="直接箭头连接符 152"/>
          <p:cNvCxnSpPr>
            <a:stCxn id="144" idx="1"/>
            <a:endCxn id="147" idx="3"/>
          </p:cNvCxnSpPr>
          <p:nvPr/>
        </p:nvCxnSpPr>
        <p:spPr>
          <a:xfrm>
            <a:off x="6327487" y="2128489"/>
            <a:ext cx="301506" cy="22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6" idx="1"/>
            <a:endCxn id="148" idx="3"/>
          </p:cNvCxnSpPr>
          <p:nvPr/>
        </p:nvCxnSpPr>
        <p:spPr>
          <a:xfrm flipV="1">
            <a:off x="6327676" y="2725564"/>
            <a:ext cx="301317" cy="19058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45" idx="1"/>
            <a:endCxn id="151" idx="3"/>
          </p:cNvCxnSpPr>
          <p:nvPr/>
        </p:nvCxnSpPr>
        <p:spPr>
          <a:xfrm>
            <a:off x="6311930" y="4035683"/>
            <a:ext cx="356005" cy="18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endCxn id="152" idx="3"/>
          </p:cNvCxnSpPr>
          <p:nvPr/>
        </p:nvCxnSpPr>
        <p:spPr>
          <a:xfrm flipV="1">
            <a:off x="6290145" y="4592585"/>
            <a:ext cx="377790" cy="26986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endCxn id="102" idx="0"/>
          </p:cNvCxnSpPr>
          <p:nvPr/>
        </p:nvCxnSpPr>
        <p:spPr>
          <a:xfrm flipV="1">
            <a:off x="6768601" y="3310302"/>
            <a:ext cx="484713" cy="11009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102" idx="0"/>
          </p:cNvCxnSpPr>
          <p:nvPr/>
        </p:nvCxnSpPr>
        <p:spPr>
          <a:xfrm>
            <a:off x="6724067" y="2544206"/>
            <a:ext cx="529247" cy="7660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 flipH="1">
            <a:off x="7898308" y="2937411"/>
            <a:ext cx="77884" cy="740461"/>
          </a:xfrm>
          <a:prstGeom prst="rect">
            <a:avLst/>
          </a:prstGeom>
          <a:gradFill>
            <a:gsLst>
              <a:gs pos="47000">
                <a:schemeClr val="accent4"/>
              </a:gs>
              <a:gs pos="100000">
                <a:srgbClr val="7030A0"/>
              </a:gs>
              <a:gs pos="67000">
                <a:srgbClr val="00B050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4" name="直接箭头连接符 203"/>
          <p:cNvCxnSpPr>
            <a:stCxn id="200" idx="1"/>
          </p:cNvCxnSpPr>
          <p:nvPr/>
        </p:nvCxnSpPr>
        <p:spPr>
          <a:xfrm flipV="1">
            <a:off x="7976192" y="2658971"/>
            <a:ext cx="411771" cy="6486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立方体 75"/>
          <p:cNvSpPr/>
          <p:nvPr/>
        </p:nvSpPr>
        <p:spPr>
          <a:xfrm>
            <a:off x="4832709" y="1818178"/>
            <a:ext cx="1096025" cy="637300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立方体 205"/>
          <p:cNvSpPr/>
          <p:nvPr/>
        </p:nvSpPr>
        <p:spPr>
          <a:xfrm>
            <a:off x="4832709" y="2627340"/>
            <a:ext cx="1096025" cy="637300"/>
          </a:xfrm>
          <a:prstGeom prst="cub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立方体 208"/>
          <p:cNvSpPr/>
          <p:nvPr/>
        </p:nvSpPr>
        <p:spPr>
          <a:xfrm>
            <a:off x="4832709" y="3763283"/>
            <a:ext cx="1096025" cy="637300"/>
          </a:xfrm>
          <a:prstGeom prst="cub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立方体 209"/>
          <p:cNvSpPr/>
          <p:nvPr/>
        </p:nvSpPr>
        <p:spPr>
          <a:xfrm>
            <a:off x="4832709" y="4561988"/>
            <a:ext cx="1096025" cy="637300"/>
          </a:xfrm>
          <a:prstGeom prst="cub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左大括号 224"/>
          <p:cNvSpPr/>
          <p:nvPr/>
        </p:nvSpPr>
        <p:spPr>
          <a:xfrm rot="16200000">
            <a:off x="3449343" y="4421070"/>
            <a:ext cx="337030" cy="1918398"/>
          </a:xfrm>
          <a:prstGeom prst="leftBrace">
            <a:avLst>
              <a:gd name="adj1" fmla="val 648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左大括号 225"/>
          <p:cNvSpPr/>
          <p:nvPr/>
        </p:nvSpPr>
        <p:spPr>
          <a:xfrm rot="16200000">
            <a:off x="5115093" y="4686802"/>
            <a:ext cx="337030" cy="1386934"/>
          </a:xfrm>
          <a:prstGeom prst="leftBrace">
            <a:avLst>
              <a:gd name="adj1" fmla="val 648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左大括号 226"/>
          <p:cNvSpPr/>
          <p:nvPr/>
        </p:nvSpPr>
        <p:spPr>
          <a:xfrm rot="16200000">
            <a:off x="6843136" y="4347949"/>
            <a:ext cx="337030" cy="2064640"/>
          </a:xfrm>
          <a:prstGeom prst="leftBrace">
            <a:avLst>
              <a:gd name="adj1" fmla="val 648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左大括号 227"/>
          <p:cNvSpPr/>
          <p:nvPr/>
        </p:nvSpPr>
        <p:spPr>
          <a:xfrm rot="16200000">
            <a:off x="8805520" y="4456595"/>
            <a:ext cx="337030" cy="1847346"/>
          </a:xfrm>
          <a:prstGeom prst="leftBrace">
            <a:avLst>
              <a:gd name="adj1" fmla="val 648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4786162" y="5535654"/>
            <a:ext cx="11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特征提取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6478240" y="5535654"/>
            <a:ext cx="11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8556931" y="5535654"/>
            <a:ext cx="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25317" y="2222579"/>
            <a:ext cx="1897928" cy="934678"/>
            <a:chOff x="8535337" y="1883366"/>
            <a:chExt cx="1506680" cy="722439"/>
          </a:xfrm>
        </p:grpSpPr>
        <p:sp>
          <p:nvSpPr>
            <p:cNvPr id="100" name="文本框 99"/>
            <p:cNvSpPr txBox="1"/>
            <p:nvPr/>
          </p:nvSpPr>
          <p:spPr>
            <a:xfrm>
              <a:off x="9549574" y="201839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正常</a:t>
              </a:r>
              <a:endPara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/>
            <p:cNvCxnSpPr>
              <a:stCxn id="84" idx="6"/>
              <a:endCxn id="100" idx="1"/>
            </p:cNvCxnSpPr>
            <p:nvPr/>
          </p:nvCxnSpPr>
          <p:spPr>
            <a:xfrm flipV="1">
              <a:off x="9091417" y="2156895"/>
              <a:ext cx="458157" cy="2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8" idx="6"/>
              <a:endCxn id="242" idx="1"/>
            </p:cNvCxnSpPr>
            <p:nvPr/>
          </p:nvCxnSpPr>
          <p:spPr>
            <a:xfrm flipV="1">
              <a:off x="9091417" y="2321535"/>
              <a:ext cx="458157" cy="7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8535337" y="1883366"/>
              <a:ext cx="556080" cy="722439"/>
              <a:chOff x="8610402" y="1977139"/>
              <a:chExt cx="556080" cy="722439"/>
            </a:xfrm>
          </p:grpSpPr>
          <p:sp>
            <p:nvSpPr>
              <p:cNvPr id="2" name="流程图: 联系 1"/>
              <p:cNvSpPr/>
              <p:nvPr/>
            </p:nvSpPr>
            <p:spPr>
              <a:xfrm>
                <a:off x="8695426" y="1977139"/>
                <a:ext cx="73945" cy="73800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流程图: 联系 78"/>
              <p:cNvSpPr/>
              <p:nvPr/>
            </p:nvSpPr>
            <p:spPr>
              <a:xfrm>
                <a:off x="8695426" y="2133983"/>
                <a:ext cx="73945" cy="73800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流程图: 联系 79"/>
              <p:cNvSpPr/>
              <p:nvPr/>
            </p:nvSpPr>
            <p:spPr>
              <a:xfrm>
                <a:off x="8695426" y="2283457"/>
                <a:ext cx="73945" cy="738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流程图: 联系 80"/>
              <p:cNvSpPr/>
              <p:nvPr/>
            </p:nvSpPr>
            <p:spPr>
              <a:xfrm>
                <a:off x="8695426" y="2625778"/>
                <a:ext cx="73945" cy="73800"/>
              </a:xfrm>
              <a:prstGeom prst="flowChartConnector">
                <a:avLst/>
              </a:prstGeom>
              <a:solidFill>
                <a:srgbClr val="CC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8610402" y="2415308"/>
                <a:ext cx="292388" cy="16607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9092537" y="2216545"/>
                <a:ext cx="73945" cy="73800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9092537" y="2386246"/>
                <a:ext cx="73945" cy="738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4" idx="1"/>
              </p:cNvCxnSpPr>
              <p:nvPr/>
            </p:nvCxnSpPr>
            <p:spPr>
              <a:xfrm>
                <a:off x="8769371" y="2014039"/>
                <a:ext cx="333995" cy="21331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2" idx="6"/>
                <a:endCxn id="88" idx="1"/>
              </p:cNvCxnSpPr>
              <p:nvPr/>
            </p:nvCxnSpPr>
            <p:spPr>
              <a:xfrm>
                <a:off x="8769371" y="2014039"/>
                <a:ext cx="333995" cy="3830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79" idx="6"/>
                <a:endCxn id="84" idx="1"/>
              </p:cNvCxnSpPr>
              <p:nvPr/>
            </p:nvCxnSpPr>
            <p:spPr>
              <a:xfrm>
                <a:off x="8769371" y="2170883"/>
                <a:ext cx="333995" cy="5647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80" idx="6"/>
                <a:endCxn id="84" idx="1"/>
              </p:cNvCxnSpPr>
              <p:nvPr/>
            </p:nvCxnSpPr>
            <p:spPr>
              <a:xfrm flipV="1">
                <a:off x="8769371" y="2227353"/>
                <a:ext cx="333995" cy="9300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79" idx="6"/>
                <a:endCxn id="88" idx="1"/>
              </p:cNvCxnSpPr>
              <p:nvPr/>
            </p:nvCxnSpPr>
            <p:spPr>
              <a:xfrm>
                <a:off x="8769371" y="2170883"/>
                <a:ext cx="333995" cy="22617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>
                <a:stCxn id="80" idx="6"/>
                <a:endCxn id="88" idx="1"/>
              </p:cNvCxnSpPr>
              <p:nvPr/>
            </p:nvCxnSpPr>
            <p:spPr>
              <a:xfrm>
                <a:off x="8769371" y="2320357"/>
                <a:ext cx="333995" cy="7669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>
                <a:stCxn id="81" idx="6"/>
                <a:endCxn id="84" idx="1"/>
              </p:cNvCxnSpPr>
              <p:nvPr/>
            </p:nvCxnSpPr>
            <p:spPr>
              <a:xfrm flipV="1">
                <a:off x="8769371" y="2227353"/>
                <a:ext cx="333995" cy="4353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81" idx="6"/>
                <a:endCxn id="88" idx="1"/>
              </p:cNvCxnSpPr>
              <p:nvPr/>
            </p:nvCxnSpPr>
            <p:spPr>
              <a:xfrm flipV="1">
                <a:off x="8769371" y="2397054"/>
                <a:ext cx="333995" cy="265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文本框 241"/>
            <p:cNvSpPr txBox="1"/>
            <p:nvPr/>
          </p:nvSpPr>
          <p:spPr>
            <a:xfrm>
              <a:off x="9549574" y="218303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异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29860" y="3739190"/>
            <a:ext cx="905894" cy="952669"/>
            <a:chOff x="8610402" y="3375151"/>
            <a:chExt cx="690368" cy="722439"/>
          </a:xfrm>
        </p:grpSpPr>
        <p:sp>
          <p:nvSpPr>
            <p:cNvPr id="140" name="流程图: 联系 139"/>
            <p:cNvSpPr/>
            <p:nvPr/>
          </p:nvSpPr>
          <p:spPr>
            <a:xfrm>
              <a:off x="8695426" y="3375151"/>
              <a:ext cx="73945" cy="738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8695426" y="3531995"/>
              <a:ext cx="73945" cy="738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流程图: 联系 141"/>
            <p:cNvSpPr/>
            <p:nvPr/>
          </p:nvSpPr>
          <p:spPr>
            <a:xfrm>
              <a:off x="8695426" y="3681469"/>
              <a:ext cx="73945" cy="738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流程图: 联系 142"/>
            <p:cNvSpPr/>
            <p:nvPr/>
          </p:nvSpPr>
          <p:spPr>
            <a:xfrm>
              <a:off x="8695426" y="4023790"/>
              <a:ext cx="73945" cy="73800"/>
            </a:xfrm>
            <a:prstGeom prst="flowChartConnector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610402" y="3813320"/>
              <a:ext cx="292388" cy="1660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流程图: 联系 154"/>
            <p:cNvSpPr/>
            <p:nvPr/>
          </p:nvSpPr>
          <p:spPr>
            <a:xfrm>
              <a:off x="9092537" y="3486920"/>
              <a:ext cx="73945" cy="738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流程图: 联系 156"/>
            <p:cNvSpPr/>
            <p:nvPr/>
          </p:nvSpPr>
          <p:spPr>
            <a:xfrm>
              <a:off x="9092537" y="3627513"/>
              <a:ext cx="73945" cy="738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箭头连接符 157"/>
            <p:cNvCxnSpPr>
              <a:stCxn id="140" idx="6"/>
              <a:endCxn id="155" idx="1"/>
            </p:cNvCxnSpPr>
            <p:nvPr/>
          </p:nvCxnSpPr>
          <p:spPr>
            <a:xfrm>
              <a:off x="8769371" y="3412051"/>
              <a:ext cx="333995" cy="856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40" idx="6"/>
              <a:endCxn id="157" idx="1"/>
            </p:cNvCxnSpPr>
            <p:nvPr/>
          </p:nvCxnSpPr>
          <p:spPr>
            <a:xfrm>
              <a:off x="8769371" y="3412051"/>
              <a:ext cx="333995" cy="2262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41" idx="6"/>
              <a:endCxn id="155" idx="1"/>
            </p:cNvCxnSpPr>
            <p:nvPr/>
          </p:nvCxnSpPr>
          <p:spPr>
            <a:xfrm flipV="1">
              <a:off x="8769371" y="3497728"/>
              <a:ext cx="333995" cy="711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42" idx="6"/>
              <a:endCxn id="155" idx="1"/>
            </p:cNvCxnSpPr>
            <p:nvPr/>
          </p:nvCxnSpPr>
          <p:spPr>
            <a:xfrm flipV="1">
              <a:off x="8769371" y="3497728"/>
              <a:ext cx="333995" cy="2206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41" idx="6"/>
              <a:endCxn id="157" idx="1"/>
            </p:cNvCxnSpPr>
            <p:nvPr/>
          </p:nvCxnSpPr>
          <p:spPr>
            <a:xfrm>
              <a:off x="8769371" y="3568895"/>
              <a:ext cx="333995" cy="6942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42" idx="6"/>
              <a:endCxn id="157" idx="1"/>
            </p:cNvCxnSpPr>
            <p:nvPr/>
          </p:nvCxnSpPr>
          <p:spPr>
            <a:xfrm flipV="1">
              <a:off x="8769371" y="3638321"/>
              <a:ext cx="333995" cy="800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43" idx="6"/>
              <a:endCxn id="155" idx="1"/>
            </p:cNvCxnSpPr>
            <p:nvPr/>
          </p:nvCxnSpPr>
          <p:spPr>
            <a:xfrm flipV="1">
              <a:off x="8769371" y="3497728"/>
              <a:ext cx="333995" cy="5629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43" idx="6"/>
              <a:endCxn id="157" idx="1"/>
            </p:cNvCxnSpPr>
            <p:nvPr/>
          </p:nvCxnSpPr>
          <p:spPr>
            <a:xfrm flipV="1">
              <a:off x="8769371" y="3638321"/>
              <a:ext cx="333995" cy="4223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流程图: 联系 189"/>
            <p:cNvSpPr/>
            <p:nvPr/>
          </p:nvSpPr>
          <p:spPr>
            <a:xfrm>
              <a:off x="9092537" y="3757902"/>
              <a:ext cx="73945" cy="738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流程图: 联系 190"/>
            <p:cNvSpPr/>
            <p:nvPr/>
          </p:nvSpPr>
          <p:spPr>
            <a:xfrm>
              <a:off x="9092536" y="3964909"/>
              <a:ext cx="73945" cy="738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9008382" y="3808976"/>
              <a:ext cx="292388" cy="1660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7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3" name="直接箭头连接符 192"/>
            <p:cNvCxnSpPr>
              <a:stCxn id="140" idx="6"/>
              <a:endCxn id="190" idx="2"/>
            </p:cNvCxnSpPr>
            <p:nvPr/>
          </p:nvCxnSpPr>
          <p:spPr>
            <a:xfrm>
              <a:off x="8769371" y="3412051"/>
              <a:ext cx="323166" cy="382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141" idx="6"/>
              <a:endCxn id="190" idx="2"/>
            </p:cNvCxnSpPr>
            <p:nvPr/>
          </p:nvCxnSpPr>
          <p:spPr>
            <a:xfrm>
              <a:off x="8769371" y="3568895"/>
              <a:ext cx="323166" cy="2259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140" idx="6"/>
              <a:endCxn id="191" idx="1"/>
            </p:cNvCxnSpPr>
            <p:nvPr/>
          </p:nvCxnSpPr>
          <p:spPr>
            <a:xfrm>
              <a:off x="8769371" y="3412051"/>
              <a:ext cx="333994" cy="5636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141" idx="6"/>
              <a:endCxn id="191" idx="1"/>
            </p:cNvCxnSpPr>
            <p:nvPr/>
          </p:nvCxnSpPr>
          <p:spPr>
            <a:xfrm>
              <a:off x="8769371" y="3568895"/>
              <a:ext cx="333994" cy="4068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>
              <a:stCxn id="142" idx="6"/>
              <a:endCxn id="190" idx="2"/>
            </p:cNvCxnSpPr>
            <p:nvPr/>
          </p:nvCxnSpPr>
          <p:spPr>
            <a:xfrm>
              <a:off x="8769371" y="3718369"/>
              <a:ext cx="323166" cy="764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143" idx="6"/>
              <a:endCxn id="191" idx="1"/>
            </p:cNvCxnSpPr>
            <p:nvPr/>
          </p:nvCxnSpPr>
          <p:spPr>
            <a:xfrm flipV="1">
              <a:off x="8769371" y="3975717"/>
              <a:ext cx="333994" cy="849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本框 243"/>
          <p:cNvSpPr txBox="1"/>
          <p:nvPr/>
        </p:nvSpPr>
        <p:spPr>
          <a:xfrm>
            <a:off x="9700512" y="3849587"/>
            <a:ext cx="646179" cy="10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细粒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/>
          <p:nvPr/>
        </p:nvCxnSpPr>
        <p:spPr>
          <a:xfrm flipV="1">
            <a:off x="9282255" y="4223455"/>
            <a:ext cx="335436" cy="3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102" idx="2"/>
            <a:endCxn id="200" idx="3"/>
          </p:cNvCxnSpPr>
          <p:nvPr/>
        </p:nvCxnSpPr>
        <p:spPr>
          <a:xfrm flipV="1">
            <a:off x="7561091" y="3307642"/>
            <a:ext cx="337217" cy="26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00" idx="1"/>
          </p:cNvCxnSpPr>
          <p:nvPr/>
        </p:nvCxnSpPr>
        <p:spPr>
          <a:xfrm>
            <a:off x="7976192" y="3307642"/>
            <a:ext cx="460848" cy="9191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4750742" y="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，模型结构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64156" y="3548415"/>
            <a:ext cx="2100410" cy="128030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28" y="1245606"/>
            <a:ext cx="5852172" cy="4389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586"/>
            <a:ext cx="5852172" cy="438912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02833" y="5747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50742" y="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，数据分析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5854" y="5616715"/>
            <a:ext cx="451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[177., 435., 274., 172., 126.,  59.,  46.,  49.,  43.,  39.,  40</a:t>
            </a:r>
            <a:r>
              <a:rPr lang="en-US" altLang="zh-CN" dirty="0" smtClean="0"/>
              <a:t>., </a:t>
            </a:r>
            <a:r>
              <a:rPr lang="en-US" altLang="zh-CN" dirty="0"/>
              <a:t>32.,  26.,  21.,  11.,  12.,   4.]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893039" y="578964"/>
          <a:ext cx="32690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90"/>
                <a:gridCol w="1089690"/>
                <a:gridCol w="1089690"/>
              </a:tblGrid>
              <a:tr h="34216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25091" y="5634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[4109., 3492., 2187., 1485., 992., 515., 585., 487., 625., 343., 525., 381., 204., 141., 90., 155., 70.]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02833" y="5747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50742" y="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108" y="851269"/>
            <a:ext cx="166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Focal Loss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99218" y="1513783"/>
          <a:ext cx="7175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4" name="Equation" r:id="rId1" imgW="93573600" imgH="10363200" progId="Equation.DSMT4">
                  <p:embed/>
                </p:oleObj>
              </mc:Choice>
              <mc:Fallback>
                <p:oleObj name="Equation" r:id="rId1" imgW="93573600" imgH="10363200" progId="Equation.DSMT4">
                  <p:embed/>
                  <p:pic>
                    <p:nvPicPr>
                      <p:cNvPr id="0" name="图片 11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8" y="1513783"/>
                        <a:ext cx="7175500" cy="798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849477" y="2577417"/>
          <a:ext cx="303530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5" name="Equation" r:id="rId3" imgW="33528000" imgH="18288000" progId="Equation.DSMT4">
                  <p:embed/>
                </p:oleObj>
              </mc:Choice>
              <mc:Fallback>
                <p:oleObj name="Equation" r:id="rId3" imgW="33528000" imgH="18288000" progId="Equation.DSMT4">
                  <p:embed/>
                  <p:pic>
                    <p:nvPicPr>
                      <p:cNvPr id="0" name="图片 11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9477" y="2577417"/>
                        <a:ext cx="3035300" cy="165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9108" y="2577417"/>
            <a:ext cx="404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Large Margin Focal </a:t>
            </a:r>
            <a:r>
              <a:rPr lang="en-US" altLang="zh-CN" sz="2800" b="1" dirty="0" smtClean="0"/>
              <a:t>Loss  1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11238" y="3169914"/>
          <a:ext cx="59817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6" name="Equation" r:id="rId5" imgW="64008000" imgH="15849600" progId="Equation.DSMT4">
                  <p:embed/>
                </p:oleObj>
              </mc:Choice>
              <mc:Fallback>
                <p:oleObj name="Equation" r:id="rId5" imgW="64008000" imgH="15849600" progId="Equation.DSMT4">
                  <p:embed/>
                  <p:pic>
                    <p:nvPicPr>
                      <p:cNvPr id="0" name="图片 11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169914"/>
                        <a:ext cx="5981700" cy="1484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99218" y="4684023"/>
          <a:ext cx="7175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7" name="Equation" r:id="rId7" imgW="93573600" imgH="10363200" progId="Equation.DSMT4">
                  <p:embed/>
                </p:oleObj>
              </mc:Choice>
              <mc:Fallback>
                <p:oleObj name="Equation" r:id="rId7" imgW="93573600" imgH="10363200" progId="Equation.DSMT4">
                  <p:embed/>
                  <p:pic>
                    <p:nvPicPr>
                      <p:cNvPr id="0" name="图片 11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8" y="4684023"/>
                        <a:ext cx="7175500" cy="798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750742" y="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403" y="851269"/>
            <a:ext cx="3960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Large Margin Focal </a:t>
            </a:r>
            <a:r>
              <a:rPr lang="en-US" altLang="zh-CN" sz="2800" b="1" dirty="0" smtClean="0"/>
              <a:t>Loss 2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23533" y="1443766"/>
          <a:ext cx="59817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" name="Equation" r:id="rId1" imgW="64008000" imgH="15849600" progId="Equation.DSMT4">
                  <p:embed/>
                </p:oleObj>
              </mc:Choice>
              <mc:Fallback>
                <p:oleObj name="Equation" r:id="rId1" imgW="64008000" imgH="15849600" progId="Equation.DSMT4">
                  <p:embed/>
                  <p:pic>
                    <p:nvPicPr>
                      <p:cNvPr id="0" name="图片 13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533" y="1443766"/>
                        <a:ext cx="5981700" cy="1484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11513" y="2957875"/>
          <a:ext cx="7175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" name="Equation" r:id="rId3" imgW="93573600" imgH="10363200" progId="Equation.DSMT4">
                  <p:embed/>
                </p:oleObj>
              </mc:Choice>
              <mc:Fallback>
                <p:oleObj name="Equation" r:id="rId3" imgW="93573600" imgH="10363200" progId="Equation.DSMT4">
                  <p:embed/>
                  <p:pic>
                    <p:nvPicPr>
                      <p:cNvPr id="0" name="图片 13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513" y="2957875"/>
                        <a:ext cx="7175500" cy="798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865519" y="1356453"/>
          <a:ext cx="303530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" name="Equation" r:id="rId5" imgW="33528000" imgH="18288000" progId="Equation.DSMT4">
                  <p:embed/>
                </p:oleObj>
              </mc:Choice>
              <mc:Fallback>
                <p:oleObj name="Equation" r:id="rId5" imgW="33528000" imgH="18288000" progId="Equation.DSMT4">
                  <p:embed/>
                  <p:pic>
                    <p:nvPicPr>
                      <p:cNvPr id="0" name="图片 13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519" y="1356453"/>
                        <a:ext cx="3035300" cy="165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81403" y="3988244"/>
            <a:ext cx="449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Adaptive </a:t>
            </a:r>
            <a:r>
              <a:rPr lang="en-US" altLang="zh-CN" sz="2800" b="1" dirty="0" smtClean="0"/>
              <a:t>Margin </a:t>
            </a:r>
            <a:r>
              <a:rPr lang="en-US" altLang="zh-CN" sz="2800" b="1" dirty="0" smtClean="0"/>
              <a:t>Focal </a:t>
            </a:r>
            <a:r>
              <a:rPr lang="en-US" altLang="zh-CN" sz="2800" b="1" dirty="0" smtClean="0"/>
              <a:t>Loss 1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865519" y="4752022"/>
          <a:ext cx="303530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" name="Equation" r:id="rId7" imgW="33528000" imgH="18288000" progId="Equation.DSMT4">
                  <p:embed/>
                </p:oleObj>
              </mc:Choice>
              <mc:Fallback>
                <p:oleObj name="Equation" r:id="rId7" imgW="33528000" imgH="18288000" progId="Equation.DSMT4">
                  <p:embed/>
                  <p:pic>
                    <p:nvPicPr>
                      <p:cNvPr id="0" name="图片 13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519" y="4752022"/>
                        <a:ext cx="3035300" cy="165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11238" y="4557713"/>
          <a:ext cx="4271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" name="Equation" r:id="rId9" imgW="45720000" imgH="6096000" progId="Equation.DSMT4">
                  <p:embed/>
                </p:oleObj>
              </mc:Choice>
              <mc:Fallback>
                <p:oleObj name="Equation" r:id="rId9" imgW="45720000" imgH="6096000" progId="Equation.DSMT4">
                  <p:embed/>
                  <p:pic>
                    <p:nvPicPr>
                      <p:cNvPr id="0" name="图片 13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557713"/>
                        <a:ext cx="4271962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1403" y="5339818"/>
            <a:ext cx="449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Adaptive </a:t>
            </a:r>
            <a:r>
              <a:rPr lang="en-US" altLang="zh-CN" sz="2800" b="1" dirty="0" smtClean="0"/>
              <a:t>Margin </a:t>
            </a:r>
            <a:r>
              <a:rPr lang="en-US" altLang="zh-CN" sz="2800" b="1" dirty="0" smtClean="0"/>
              <a:t>Focal </a:t>
            </a:r>
            <a:r>
              <a:rPr lang="en-US" altLang="zh-CN" sz="2800" b="1" dirty="0" smtClean="0"/>
              <a:t>Loss 2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11238" y="5862994"/>
          <a:ext cx="5381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" name="Equation" r:id="rId11" imgW="57607200" imgH="10363200" progId="Equation.DSMT4">
                  <p:embed/>
                </p:oleObj>
              </mc:Choice>
              <mc:Fallback>
                <p:oleObj name="Equation" r:id="rId11" imgW="57607200" imgH="10363200" progId="Equation.DSMT4">
                  <p:embed/>
                  <p:pic>
                    <p:nvPicPr>
                      <p:cNvPr id="0" name="图片 13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5862994"/>
                        <a:ext cx="5381625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993" y="1764632"/>
            <a:ext cx="14567044" cy="560270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50742" y="2049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46984" y="851269"/>
          <a:ext cx="550674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36"/>
                <a:gridCol w="877777"/>
                <a:gridCol w="995457"/>
                <a:gridCol w="995457"/>
                <a:gridCol w="995457"/>
                <a:gridCol w="995457"/>
              </a:tblGrid>
              <a:tr h="191372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v49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81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0.475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0.5329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0.5327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0.515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0.643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0.617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0.626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0.9443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0.9441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32594" y="154948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T=0.5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789926" y="995762"/>
          <a:ext cx="32690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90"/>
                <a:gridCol w="1089690"/>
                <a:gridCol w="1089690"/>
              </a:tblGrid>
              <a:tr h="34216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15" y="1182117"/>
            <a:ext cx="3579389" cy="2684542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1" y="1182117"/>
            <a:ext cx="3579389" cy="268454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6" y="1182117"/>
            <a:ext cx="3579389" cy="26845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08005" y="26910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结果分布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244" y="915437"/>
            <a:ext cx="166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Focal Loss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22995" y="915437"/>
            <a:ext cx="404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Large Margin Focal </a:t>
            </a:r>
            <a:r>
              <a:rPr lang="en-US" altLang="zh-CN" sz="2800" b="1" dirty="0" smtClean="0"/>
              <a:t>Loss  1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518265" y="915437"/>
            <a:ext cx="449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Adaptive </a:t>
            </a:r>
            <a:r>
              <a:rPr lang="en-US" altLang="zh-CN" sz="2800" b="1" dirty="0" smtClean="0"/>
              <a:t>Margin </a:t>
            </a:r>
            <a:r>
              <a:rPr lang="en-US" altLang="zh-CN" sz="2800" b="1" dirty="0" smtClean="0"/>
              <a:t>Focal </a:t>
            </a:r>
            <a:r>
              <a:rPr lang="en-US" altLang="zh-CN" sz="2800" b="1" dirty="0" smtClean="0"/>
              <a:t>Loss 2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20515" y="2325760"/>
            <a:ext cx="49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CJ</a:t>
            </a:r>
            <a:endParaRPr lang="zh-CN" altLang="en-US" sz="2800" b="1" dirty="0"/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15" y="3704824"/>
            <a:ext cx="3579389" cy="2684542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21" y="3704824"/>
            <a:ext cx="3579389" cy="2684542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6" y="3704824"/>
            <a:ext cx="3579389" cy="268454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510947" y="4816743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SL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31" y="1243365"/>
            <a:ext cx="3234532" cy="24259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35" y="1240567"/>
            <a:ext cx="3234532" cy="2425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08005" y="26910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结果分布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244" y="915437"/>
            <a:ext cx="166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Focal Loss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22995" y="915437"/>
            <a:ext cx="404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Large Margin Focal </a:t>
            </a:r>
            <a:r>
              <a:rPr lang="en-US" altLang="zh-CN" sz="2800" b="1" dirty="0" smtClean="0"/>
              <a:t>Loss  1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518265" y="915437"/>
            <a:ext cx="449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Adaptive </a:t>
            </a:r>
            <a:r>
              <a:rPr lang="en-US" altLang="zh-CN" sz="2800" b="1" dirty="0" smtClean="0"/>
              <a:t>Margin </a:t>
            </a:r>
            <a:r>
              <a:rPr lang="en-US" altLang="zh-CN" sz="2800" b="1" dirty="0" smtClean="0"/>
              <a:t>Focal </a:t>
            </a:r>
            <a:r>
              <a:rPr lang="en-US" altLang="zh-CN" sz="2800" b="1" dirty="0" smtClean="0"/>
              <a:t>Loss 2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20515" y="232576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CK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1510947" y="4816743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SG</a:t>
            </a:r>
            <a:endParaRPr lang="zh-CN" altLang="en-US" sz="2800" b="1" dirty="0"/>
          </a:p>
        </p:txBody>
      </p:sp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2" y="1291586"/>
            <a:ext cx="3234532" cy="24259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35" y="3864033"/>
            <a:ext cx="3234532" cy="242590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31" y="3864033"/>
            <a:ext cx="3234532" cy="24259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" y="3864033"/>
            <a:ext cx="3238185" cy="2428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表格</Application>
  <PresentationFormat>宽屏</PresentationFormat>
  <Paragraphs>173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</vt:lpstr>
      <vt:lpstr>Times New Roman</vt:lpstr>
      <vt:lpstr>宋体</vt:lpstr>
      <vt:lpstr>Arial Unicode MS</vt:lpstr>
      <vt:lpstr>Calibri</vt:lpstr>
      <vt:lpstr>Helvetica Neue</vt:lpstr>
      <vt:lpstr>汉仪书宋二KW</vt:lpstr>
      <vt:lpstr>Calibri Light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dsz</dc:creator>
  <cp:lastModifiedBy>JackDong</cp:lastModifiedBy>
  <cp:revision>549</cp:revision>
  <dcterms:created xsi:type="dcterms:W3CDTF">2024-06-13T13:32:29Z</dcterms:created>
  <dcterms:modified xsi:type="dcterms:W3CDTF">2024-06-13T13:32:29Z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30D2ED0B574F1446EDF46A6674D61016</vt:lpwstr>
  </property>
</Properties>
</file>