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0" r:id="rId3"/>
    <p:sldId id="265" r:id="rId4"/>
    <p:sldId id="264" r:id="rId5"/>
    <p:sldId id="262" r:id="rId6"/>
    <p:sldId id="257" r:id="rId7"/>
    <p:sldId id="259" r:id="rId8"/>
    <p:sldId id="266" r:id="rId9"/>
    <p:sldId id="269" r:id="rId10"/>
    <p:sldId id="270" r:id="rId11"/>
    <p:sldId id="271" r:id="rId12"/>
    <p:sldId id="273" r:id="rId13"/>
    <p:sldId id="272" r:id="rId14"/>
    <p:sldId id="258" r:id="rId15"/>
    <p:sldId id="267" r:id="rId16"/>
    <p:sldId id="26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CE9"/>
    <a:srgbClr val="F3D8CF"/>
    <a:srgbClr val="FF7E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706"/>
  </p:normalViewPr>
  <p:slideViewPr>
    <p:cSldViewPr snapToGrid="0" snapToObjects="1">
      <p:cViewPr varScale="1">
        <p:scale>
          <a:sx n="66" d="100"/>
          <a:sy n="66"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E776A-FE8C-FF46-A874-CC3A365D9B18}" type="datetimeFigureOut">
              <a:rPr kumimoji="1" lang="ja-JP" altLang="en-US" smtClean="0"/>
              <a:t>2018/5/3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CD924-1EF7-CB42-BC2D-B2D717BDE2D4}" type="slidenum">
              <a:rPr kumimoji="1" lang="ja-JP" altLang="en-US" smtClean="0"/>
              <a:t>‹#›</a:t>
            </a:fld>
            <a:endParaRPr kumimoji="1" lang="ja-JP" altLang="en-US"/>
          </a:p>
        </p:txBody>
      </p:sp>
    </p:spTree>
    <p:extLst>
      <p:ext uri="{BB962C8B-B14F-4D97-AF65-F5344CB8AC3E}">
        <p14:creationId xmlns:p14="http://schemas.microsoft.com/office/powerpoint/2010/main" val="132094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A9CD924-1EF7-CB42-BC2D-B2D717BDE2D4}" type="slidenum">
              <a:rPr kumimoji="1" lang="ja-JP" altLang="en-US" smtClean="0"/>
              <a:t>3</a:t>
            </a:fld>
            <a:endParaRPr kumimoji="1" lang="ja-JP" altLang="en-US"/>
          </a:p>
        </p:txBody>
      </p:sp>
    </p:spTree>
    <p:extLst>
      <p:ext uri="{BB962C8B-B14F-4D97-AF65-F5344CB8AC3E}">
        <p14:creationId xmlns:p14="http://schemas.microsoft.com/office/powerpoint/2010/main" val="175383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601019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135042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199122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171529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115697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195287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200292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137899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117180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20222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544B129-325A-4648-B080-F98DADD1A2A8}" type="datetimeFigureOut">
              <a:rPr kumimoji="1" lang="ja-JP" altLang="en-US" smtClean="0"/>
              <a:t>2018/5/3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51500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4B129-325A-4648-B080-F98DADD1A2A8}" type="datetimeFigureOut">
              <a:rPr kumimoji="1" lang="ja-JP" altLang="en-US" smtClean="0"/>
              <a:t>2018/5/3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E9A94-BDCE-6847-B361-9D5AF8E905DA}" type="slidenum">
              <a:rPr kumimoji="1" lang="ja-JP" altLang="en-US" smtClean="0"/>
              <a:t>‹#›</a:t>
            </a:fld>
            <a:endParaRPr kumimoji="1" lang="ja-JP" altLang="en-US"/>
          </a:p>
        </p:txBody>
      </p:sp>
    </p:spTree>
    <p:extLst>
      <p:ext uri="{BB962C8B-B14F-4D97-AF65-F5344CB8AC3E}">
        <p14:creationId xmlns:p14="http://schemas.microsoft.com/office/powerpoint/2010/main" val="818550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b="1" i="0" kern="1200">
          <a:solidFill>
            <a:schemeClr val="bg1"/>
          </a:solidFill>
          <a:latin typeface="Yu Gothic" charset="-128"/>
          <a:ea typeface="Yu Gothic" charset="-128"/>
          <a:cs typeface="Yu Gothic" charset="-128"/>
        </a:defRPr>
      </a:lvl1pPr>
    </p:titleStyle>
    <p:bodyStyle>
      <a:lvl1pPr marL="228600" indent="-228600" algn="l" defTabSz="914400" rtl="0" eaLnBrk="1" latinLnBrk="0" hangingPunct="1">
        <a:lnSpc>
          <a:spcPct val="90000"/>
        </a:lnSpc>
        <a:spcBef>
          <a:spcPts val="1000"/>
        </a:spcBef>
        <a:buFont typeface="Arial"/>
        <a:buChar char="•"/>
        <a:defRPr kumimoji="1" sz="2800" b="1" i="0" kern="1200">
          <a:solidFill>
            <a:schemeClr val="bg1"/>
          </a:solidFill>
          <a:latin typeface="Yu Gothic" charset="-128"/>
          <a:ea typeface="Yu Gothic" charset="-128"/>
          <a:cs typeface="Yu Gothic" charset="-128"/>
        </a:defRPr>
      </a:lvl1pPr>
      <a:lvl2pPr marL="685800" indent="-228600" algn="l" defTabSz="914400" rtl="0" eaLnBrk="1" latinLnBrk="0" hangingPunct="1">
        <a:lnSpc>
          <a:spcPct val="90000"/>
        </a:lnSpc>
        <a:spcBef>
          <a:spcPts val="500"/>
        </a:spcBef>
        <a:buFont typeface="Arial"/>
        <a:buChar char="•"/>
        <a:defRPr kumimoji="1" sz="2400" b="1" i="0" kern="1200">
          <a:solidFill>
            <a:schemeClr val="bg1"/>
          </a:solidFill>
          <a:latin typeface="Yu Gothic" charset="-128"/>
          <a:ea typeface="Yu Gothic" charset="-128"/>
          <a:cs typeface="Yu Gothic" charset="-128"/>
        </a:defRPr>
      </a:lvl2pPr>
      <a:lvl3pPr marL="1143000" indent="-228600" algn="l" defTabSz="914400" rtl="0" eaLnBrk="1" latinLnBrk="0" hangingPunct="1">
        <a:lnSpc>
          <a:spcPct val="90000"/>
        </a:lnSpc>
        <a:spcBef>
          <a:spcPts val="500"/>
        </a:spcBef>
        <a:buFont typeface="Arial"/>
        <a:buChar char="•"/>
        <a:defRPr kumimoji="1" sz="2000" b="1" i="0" kern="1200">
          <a:solidFill>
            <a:schemeClr val="bg1"/>
          </a:solidFill>
          <a:latin typeface="Yu Gothic" charset="-128"/>
          <a:ea typeface="Yu Gothic" charset="-128"/>
          <a:cs typeface="Yu Gothic" charset="-128"/>
        </a:defRPr>
      </a:lvl3pPr>
      <a:lvl4pPr marL="1600200" indent="-228600" algn="l" defTabSz="914400" rtl="0" eaLnBrk="1" latinLnBrk="0" hangingPunct="1">
        <a:lnSpc>
          <a:spcPct val="90000"/>
        </a:lnSpc>
        <a:spcBef>
          <a:spcPts val="500"/>
        </a:spcBef>
        <a:buFont typeface="Arial"/>
        <a:buChar char="•"/>
        <a:defRPr kumimoji="1" sz="1800" b="1" i="0" kern="1200">
          <a:solidFill>
            <a:schemeClr val="bg1"/>
          </a:solidFill>
          <a:latin typeface="Yu Gothic" charset="-128"/>
          <a:ea typeface="Yu Gothic" charset="-128"/>
          <a:cs typeface="Yu Gothic" charset="-128"/>
        </a:defRPr>
      </a:lvl4pPr>
      <a:lvl5pPr marL="2057400" indent="-228600" algn="l" defTabSz="914400" rtl="0" eaLnBrk="1" latinLnBrk="0" hangingPunct="1">
        <a:lnSpc>
          <a:spcPct val="90000"/>
        </a:lnSpc>
        <a:spcBef>
          <a:spcPts val="500"/>
        </a:spcBef>
        <a:buFont typeface="Arial"/>
        <a:buChar char="•"/>
        <a:defRPr kumimoji="1" sz="1800" b="1" i="0" kern="1200">
          <a:solidFill>
            <a:schemeClr val="bg1"/>
          </a:solidFill>
          <a:latin typeface="Yu Gothic" charset="-128"/>
          <a:ea typeface="Yu Gothic" charset="-128"/>
          <a:cs typeface="Yu Gothic"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310643" y="2644170"/>
            <a:ext cx="11570714" cy="1569660"/>
          </a:xfrm>
          <a:prstGeom prst="rect">
            <a:avLst/>
          </a:prstGeom>
          <a:noFill/>
        </p:spPr>
        <p:txBody>
          <a:bodyPr wrap="square" rtlCol="0">
            <a:spAutoFit/>
          </a:bodyPr>
          <a:lstStyle/>
          <a:p>
            <a:pPr algn="ctr"/>
            <a:r>
              <a:rPr lang="ja-JP" altLang="en-US" sz="8000" b="1" spc="600" dirty="0" smtClean="0">
                <a:solidFill>
                  <a:schemeClr val="bg1"/>
                </a:solidFill>
                <a:latin typeface="Hiragino Kaku Gothic StdN W8" charset="-128"/>
                <a:ea typeface="Hiragino Kaku Gothic StdN W8" charset="-128"/>
                <a:cs typeface="Hiragino Kaku Gothic StdN W8" charset="-128"/>
              </a:rPr>
              <a:t>第</a:t>
            </a:r>
            <a:r>
              <a:rPr lang="en-US" altLang="ja-JP" sz="8000" b="1" spc="600" dirty="0" smtClean="0">
                <a:solidFill>
                  <a:schemeClr val="bg1"/>
                </a:solidFill>
                <a:latin typeface="Hiragino Kaku Gothic StdN W8" charset="-128"/>
                <a:ea typeface="Hiragino Kaku Gothic StdN W8" charset="-128"/>
                <a:cs typeface="Hiragino Kaku Gothic StdN W8" charset="-128"/>
              </a:rPr>
              <a:t>3</a:t>
            </a:r>
            <a:r>
              <a:rPr lang="ja-JP" altLang="en-US" sz="8000" b="1" spc="600" dirty="0" smtClean="0">
                <a:solidFill>
                  <a:schemeClr val="bg1"/>
                </a:solidFill>
                <a:latin typeface="Hiragino Kaku Gothic StdN W8" charset="-128"/>
                <a:ea typeface="Hiragino Kaku Gothic StdN W8" charset="-128"/>
                <a:cs typeface="Hiragino Kaku Gothic StdN W8" charset="-128"/>
              </a:rPr>
              <a:t>回</a:t>
            </a:r>
            <a:r>
              <a:rPr lang="en-US" altLang="ja-JP" sz="8000" b="1" spc="600" dirty="0">
                <a:solidFill>
                  <a:schemeClr val="bg1"/>
                </a:solidFill>
                <a:latin typeface="Century Gothic" charset="0"/>
                <a:ea typeface="Century Gothic" charset="0"/>
                <a:cs typeface="Century Gothic" charset="0"/>
              </a:rPr>
              <a:t> </a:t>
            </a:r>
            <a:r>
              <a:rPr lang="en-US" altLang="ja-JP" sz="9600" b="1" spc="600" dirty="0" smtClean="0">
                <a:solidFill>
                  <a:schemeClr val="bg1"/>
                </a:solidFill>
                <a:latin typeface="Century Gothic" charset="0"/>
                <a:ea typeface="Century Gothic" charset="0"/>
                <a:cs typeface="Century Gothic" charset="0"/>
              </a:rPr>
              <a:t>j</a:t>
            </a:r>
            <a:r>
              <a:rPr kumimoji="1" lang="en-US" altLang="ja-JP" sz="9600" b="1" spc="600" dirty="0" smtClean="0">
                <a:solidFill>
                  <a:schemeClr val="bg1"/>
                </a:solidFill>
                <a:latin typeface="Century Gothic" charset="0"/>
                <a:ea typeface="Century Gothic" charset="0"/>
                <a:cs typeface="Century Gothic" charset="0"/>
              </a:rPr>
              <a:t>ack_hack</a:t>
            </a:r>
            <a:endParaRPr kumimoji="1" lang="ja-JP" altLang="en-US" sz="9600" b="1" spc="600" dirty="0">
              <a:solidFill>
                <a:schemeClr val="bg1"/>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85772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spc="600" dirty="0" smtClean="0"/>
              <a:t>流れ</a:t>
            </a:r>
            <a:endParaRPr lang="ja-JP" altLang="en-US" sz="5400" spc="600" dirty="0"/>
          </a:p>
        </p:txBody>
      </p:sp>
      <p:sp>
        <p:nvSpPr>
          <p:cNvPr id="3" name="コンテンツ プレースホルダー 2"/>
          <p:cNvSpPr>
            <a:spLocks noGrp="1"/>
          </p:cNvSpPr>
          <p:nvPr>
            <p:ph idx="1"/>
          </p:nvPr>
        </p:nvSpPr>
        <p:spPr>
          <a:xfrm>
            <a:off x="838200" y="1973907"/>
            <a:ext cx="10515600" cy="3586634"/>
          </a:xfrm>
        </p:spPr>
        <p:txBody>
          <a:bodyPr>
            <a:normAutofit lnSpcReduction="10000"/>
          </a:bodyPr>
          <a:lstStyle/>
          <a:p>
            <a:pPr marL="0" indent="0">
              <a:buNone/>
            </a:pPr>
            <a:r>
              <a:rPr lang="en-US" altLang="ja-JP" sz="3200" spc="600" dirty="0" smtClean="0"/>
              <a:t>1.</a:t>
            </a:r>
            <a:r>
              <a:rPr lang="ja-JP" altLang="en-US" sz="3200" spc="600" dirty="0" smtClean="0"/>
              <a:t>個人で考える（</a:t>
            </a:r>
            <a:r>
              <a:rPr lang="en-US" altLang="ja-JP" sz="3200" spc="600" dirty="0" smtClean="0"/>
              <a:t>5</a:t>
            </a:r>
            <a:r>
              <a:rPr lang="ja-JP" altLang="en-US" sz="3200" spc="600" dirty="0" smtClean="0"/>
              <a:t>分）</a:t>
            </a:r>
            <a:endParaRPr lang="en-US" altLang="ja-JP" sz="3200" spc="600" dirty="0" smtClean="0"/>
          </a:p>
          <a:p>
            <a:pPr marL="0" indent="0">
              <a:buNone/>
            </a:pPr>
            <a:r>
              <a:rPr lang="en-US" altLang="ja-JP" sz="3200" spc="600" dirty="0" smtClean="0"/>
              <a:t>2.</a:t>
            </a:r>
            <a:r>
              <a:rPr lang="ja-JP" altLang="en-US" sz="3200" spc="600" dirty="0" smtClean="0"/>
              <a:t>チームで話し合う（</a:t>
            </a:r>
            <a:r>
              <a:rPr lang="en-US" altLang="ja-JP" sz="3200" spc="600" dirty="0" smtClean="0"/>
              <a:t>15</a:t>
            </a:r>
            <a:r>
              <a:rPr lang="ja-JP" altLang="en-US" sz="3200" spc="600" dirty="0" smtClean="0"/>
              <a:t>分）</a:t>
            </a:r>
            <a:endParaRPr lang="en-US" altLang="ja-JP" sz="3200" spc="600" dirty="0" smtClean="0"/>
          </a:p>
          <a:p>
            <a:pPr marL="0" indent="0">
              <a:buNone/>
            </a:pPr>
            <a:r>
              <a:rPr lang="en-US" altLang="ja-JP" sz="3200" spc="600" dirty="0" smtClean="0"/>
              <a:t>3.</a:t>
            </a:r>
            <a:r>
              <a:rPr lang="ja-JP" altLang="en-US" sz="3200" spc="600" dirty="0" smtClean="0"/>
              <a:t>チームごとに発表（</a:t>
            </a:r>
            <a:r>
              <a:rPr lang="en-US" altLang="ja-JP" sz="3200" spc="600" dirty="0" smtClean="0"/>
              <a:t>1,2</a:t>
            </a:r>
            <a:r>
              <a:rPr lang="ja-JP" altLang="en-US" sz="3200" spc="600" dirty="0" smtClean="0"/>
              <a:t>分</a:t>
            </a:r>
            <a:r>
              <a:rPr lang="en-US" altLang="ja-JP" sz="3200" spc="600" dirty="0" smtClean="0"/>
              <a:t>×7</a:t>
            </a:r>
            <a:r>
              <a:rPr lang="ja-JP" altLang="en-US" sz="3200" spc="600" dirty="0" smtClean="0"/>
              <a:t>チーム）</a:t>
            </a:r>
            <a:endParaRPr lang="en-US" altLang="ja-JP" sz="3200" spc="600" dirty="0" smtClean="0"/>
          </a:p>
          <a:p>
            <a:pPr marL="0" indent="0">
              <a:buNone/>
            </a:pPr>
            <a:r>
              <a:rPr lang="en-US" altLang="ja-JP" sz="3200" spc="600" dirty="0" smtClean="0"/>
              <a:t>4.</a:t>
            </a:r>
            <a:r>
              <a:rPr lang="ja-JP" altLang="en-US" sz="3200" spc="600" dirty="0" smtClean="0"/>
              <a:t>模範解答の公開</a:t>
            </a:r>
            <a:endParaRPr lang="en-US" altLang="ja-JP" sz="3200" spc="600" dirty="0" smtClean="0"/>
          </a:p>
          <a:p>
            <a:pPr marL="0" indent="0">
              <a:buNone/>
            </a:pPr>
            <a:r>
              <a:rPr lang="en-US" altLang="ja-JP" sz="3200" spc="600" dirty="0" smtClean="0"/>
              <a:t>5.</a:t>
            </a:r>
            <a:r>
              <a:rPr lang="ja-JP" altLang="en-US" sz="3200" spc="600" dirty="0" smtClean="0"/>
              <a:t>模範解答との差を計算する</a:t>
            </a:r>
            <a:endParaRPr lang="en-US" altLang="ja-JP" sz="3200" spc="600" dirty="0" smtClean="0"/>
          </a:p>
          <a:p>
            <a:pPr marL="0" indent="0">
              <a:buNone/>
            </a:pPr>
            <a:r>
              <a:rPr lang="en-US" altLang="ja-JP" sz="3200" spc="600" dirty="0" smtClean="0"/>
              <a:t>6.</a:t>
            </a:r>
            <a:r>
              <a:rPr lang="ja-JP" altLang="en-US" sz="3200" spc="600" dirty="0" smtClean="0"/>
              <a:t>差が最も小さいチームの優勝</a:t>
            </a:r>
            <a:endParaRPr lang="en-US" altLang="ja-JP" sz="3200" spc="600" dirty="0" smtClean="0"/>
          </a:p>
          <a:p>
            <a:pPr marL="0" indent="0">
              <a:buNone/>
            </a:pPr>
            <a:r>
              <a:rPr lang="ja-JP" altLang="en-US" sz="3200" spc="600" dirty="0" smtClean="0"/>
              <a:t>（ただし、焼肉には影響なし 笑）</a:t>
            </a:r>
            <a:endParaRPr lang="en-US" altLang="ja-JP" sz="3200" spc="600" dirty="0" smtClean="0"/>
          </a:p>
        </p:txBody>
      </p:sp>
    </p:spTree>
    <p:extLst>
      <p:ext uri="{BB962C8B-B14F-4D97-AF65-F5344CB8AC3E}">
        <p14:creationId xmlns:p14="http://schemas.microsoft.com/office/powerpoint/2010/main" val="3653065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7543"/>
            <a:ext cx="12192000" cy="9178834"/>
          </a:xfrm>
          <a:prstGeom prst="rect">
            <a:avLst/>
          </a:prstGeom>
        </p:spPr>
      </p:pic>
      <p:sp>
        <p:nvSpPr>
          <p:cNvPr id="7" name="正方形/長方形 6"/>
          <p:cNvSpPr/>
          <p:nvPr/>
        </p:nvSpPr>
        <p:spPr>
          <a:xfrm>
            <a:off x="-464457" y="-130628"/>
            <a:ext cx="13062857" cy="8011886"/>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5400" spc="600" dirty="0"/>
              <a:t>ルール</a:t>
            </a:r>
            <a:endParaRPr lang="ja-JP" altLang="en-US" sz="5400" spc="600" dirty="0"/>
          </a:p>
        </p:txBody>
      </p:sp>
      <p:sp>
        <p:nvSpPr>
          <p:cNvPr id="3" name="コンテンツ プレースホルダー 2"/>
          <p:cNvSpPr>
            <a:spLocks noGrp="1"/>
          </p:cNvSpPr>
          <p:nvPr>
            <p:ph idx="1"/>
          </p:nvPr>
        </p:nvSpPr>
        <p:spPr>
          <a:xfrm>
            <a:off x="838200" y="1973906"/>
            <a:ext cx="10515600" cy="4673637"/>
          </a:xfrm>
        </p:spPr>
        <p:txBody>
          <a:bodyPr>
            <a:noAutofit/>
          </a:bodyPr>
          <a:lstStyle/>
          <a:p>
            <a:pPr marL="0" indent="0">
              <a:buNone/>
            </a:pPr>
            <a:r>
              <a:rPr lang="ja-JP" altLang="en-US" sz="2400" dirty="0"/>
              <a:t>あなた方は宇宙船に乗って月面に着陸しようとしている宇宙飛行士です。</a:t>
            </a:r>
            <a:r>
              <a:rPr lang="ja-JP" altLang="en-US" sz="2400" dirty="0"/>
              <a:t/>
            </a:r>
            <a:br>
              <a:rPr lang="ja-JP" altLang="en-US" sz="2400" dirty="0"/>
            </a:br>
            <a:r>
              <a:rPr lang="ja-JP" altLang="en-US" sz="2400" dirty="0"/>
              <a:t>月面には母船が待っているのですが，機械の故障で母船から約</a:t>
            </a:r>
            <a:r>
              <a:rPr lang="en-US" altLang="ja-JP" sz="2400" dirty="0"/>
              <a:t>200</a:t>
            </a:r>
            <a:r>
              <a:rPr lang="ja-JP" altLang="en-US" sz="2400" dirty="0"/>
              <a:t>マイル（約</a:t>
            </a:r>
            <a:r>
              <a:rPr lang="en-US" altLang="ja-JP" sz="2400" dirty="0"/>
              <a:t>320km</a:t>
            </a:r>
            <a:r>
              <a:rPr lang="ja-JP" altLang="en-US" sz="2400" dirty="0"/>
              <a:t>）離れた所に不時着してしまいました。</a:t>
            </a:r>
            <a:r>
              <a:rPr lang="ja-JP" altLang="en-US" sz="2400" dirty="0"/>
              <a:t/>
            </a:r>
            <a:br>
              <a:rPr lang="ja-JP" altLang="en-US" sz="2400" dirty="0"/>
            </a:br>
            <a:r>
              <a:rPr lang="ja-JP" altLang="en-US" sz="2400" dirty="0"/>
              <a:t> </a:t>
            </a:r>
            <a:r>
              <a:rPr lang="ja-JP" altLang="en-US" sz="2400" dirty="0"/>
              <a:t/>
            </a:r>
            <a:br>
              <a:rPr lang="ja-JP" altLang="en-US" sz="2400" dirty="0"/>
            </a:br>
            <a:r>
              <a:rPr lang="ja-JP" altLang="en-US" sz="2400" dirty="0"/>
              <a:t>不時着時の衝撃で宇宙船はほとんど壊れ使用不能となりました。</a:t>
            </a:r>
            <a:r>
              <a:rPr lang="ja-JP" altLang="en-US" sz="2400" dirty="0"/>
              <a:t/>
            </a:r>
            <a:br>
              <a:rPr lang="ja-JP" altLang="en-US" sz="2400" dirty="0"/>
            </a:br>
            <a:r>
              <a:rPr lang="ja-JP" altLang="en-US" sz="2400" dirty="0"/>
              <a:t>しかし、次の</a:t>
            </a:r>
            <a:r>
              <a:rPr lang="en-US" altLang="ja-JP" sz="2400" dirty="0"/>
              <a:t>15</a:t>
            </a:r>
            <a:r>
              <a:rPr lang="ja-JP" altLang="en-US" sz="2400" dirty="0"/>
              <a:t>アイテムは破損を免れて完全なまま残っていました。</a:t>
            </a:r>
            <a:r>
              <a:rPr lang="ja-JP" altLang="en-US" sz="2400" dirty="0"/>
              <a:t/>
            </a:r>
            <a:br>
              <a:rPr lang="ja-JP" altLang="en-US" sz="2400" dirty="0"/>
            </a:br>
            <a:r>
              <a:rPr lang="ja-JP" altLang="en-US" sz="2400" dirty="0"/>
              <a:t>「まずは、重要なアイテムを見極めよう」ある宇宙飛行士が言いました。</a:t>
            </a:r>
            <a:r>
              <a:rPr lang="ja-JP" altLang="en-US" sz="2400" dirty="0"/>
              <a:t/>
            </a:r>
            <a:br>
              <a:rPr lang="ja-JP" altLang="en-US" sz="2400" dirty="0"/>
            </a:br>
            <a:r>
              <a:rPr lang="ja-JP" altLang="en-US" sz="2400" dirty="0"/>
              <a:t> </a:t>
            </a:r>
            <a:r>
              <a:rPr lang="ja-JP" altLang="en-US" sz="2400" dirty="0"/>
              <a:t/>
            </a:r>
            <a:br>
              <a:rPr lang="ja-JP" altLang="en-US" sz="2400" dirty="0"/>
            </a:br>
            <a:r>
              <a:rPr lang="ja-JP" altLang="en-US" sz="2400" dirty="0"/>
              <a:t>「冷静に判断するため、まずは各自で考え、最後は全員で話しあおう。」</a:t>
            </a:r>
            <a:r>
              <a:rPr lang="ja-JP" altLang="en-US" sz="2400" dirty="0"/>
              <a:t/>
            </a:r>
            <a:br>
              <a:rPr lang="ja-JP" altLang="en-US" sz="2400" dirty="0"/>
            </a:br>
            <a:r>
              <a:rPr lang="ja-JP" altLang="en-US" sz="2400" dirty="0"/>
              <a:t> </a:t>
            </a:r>
            <a:r>
              <a:rPr lang="ja-JP" altLang="en-US" sz="2400" dirty="0"/>
              <a:t/>
            </a:r>
            <a:br>
              <a:rPr lang="ja-JP" altLang="en-US" sz="2400" dirty="0"/>
            </a:br>
            <a:r>
              <a:rPr lang="ja-JP" altLang="en-US" sz="2400" dirty="0"/>
              <a:t>母船に無事たどりつくため，</a:t>
            </a:r>
            <a:r>
              <a:rPr lang="en-US" altLang="ja-JP" sz="2400" dirty="0"/>
              <a:t>15</a:t>
            </a:r>
            <a:r>
              <a:rPr lang="ja-JP" altLang="en-US" sz="2400" dirty="0"/>
              <a:t>アイテムの中で必要なものから重要度の高い順に１番から</a:t>
            </a:r>
            <a:r>
              <a:rPr lang="en-US" altLang="ja-JP" sz="2400" dirty="0"/>
              <a:t>15</a:t>
            </a:r>
            <a:r>
              <a:rPr lang="ja-JP" altLang="en-US" sz="2400" dirty="0"/>
              <a:t>番までの順位をつけなさい。（最も優先度が高いものが</a:t>
            </a:r>
            <a:r>
              <a:rPr lang="en-US" altLang="ja-JP" sz="2400" dirty="0"/>
              <a:t>1</a:t>
            </a:r>
            <a:r>
              <a:rPr lang="ja-JP" altLang="en-US" sz="2400" dirty="0"/>
              <a:t>となります）</a:t>
            </a:r>
            <a:endParaRPr lang="en-US" altLang="ja-JP" sz="2400" spc="600" dirty="0" smtClean="0"/>
          </a:p>
        </p:txBody>
      </p:sp>
    </p:spTree>
    <p:extLst>
      <p:ext uri="{BB962C8B-B14F-4D97-AF65-F5344CB8AC3E}">
        <p14:creationId xmlns:p14="http://schemas.microsoft.com/office/powerpoint/2010/main" val="2731974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7543"/>
            <a:ext cx="12192000" cy="9178834"/>
          </a:xfrm>
          <a:prstGeom prst="rect">
            <a:avLst/>
          </a:prstGeom>
        </p:spPr>
      </p:pic>
      <p:sp>
        <p:nvSpPr>
          <p:cNvPr id="7" name="正方形/長方形 6"/>
          <p:cNvSpPr/>
          <p:nvPr/>
        </p:nvSpPr>
        <p:spPr>
          <a:xfrm>
            <a:off x="-391886" y="-87086"/>
            <a:ext cx="12787086" cy="8011886"/>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sp>
        <p:nvSpPr>
          <p:cNvPr id="2" name="タイトル 1"/>
          <p:cNvSpPr>
            <a:spLocks noGrp="1"/>
          </p:cNvSpPr>
          <p:nvPr>
            <p:ph type="title"/>
          </p:nvPr>
        </p:nvSpPr>
        <p:spPr/>
        <p:txBody>
          <a:bodyPr>
            <a:normAutofit/>
          </a:bodyPr>
          <a:lstStyle/>
          <a:p>
            <a:r>
              <a:rPr lang="en-US" altLang="ja-JP" sz="5400" spc="600" dirty="0" smtClean="0"/>
              <a:t>15</a:t>
            </a:r>
            <a:r>
              <a:rPr lang="ja-JP" altLang="en-US" sz="5400" spc="600" dirty="0" smtClean="0"/>
              <a:t>アイテム</a:t>
            </a:r>
            <a:endParaRPr lang="ja-JP" altLang="en-US" sz="5400" spc="600" dirty="0"/>
          </a:p>
        </p:txBody>
      </p:sp>
      <p:sp>
        <p:nvSpPr>
          <p:cNvPr id="3" name="コンテンツ プレースホルダー 2"/>
          <p:cNvSpPr>
            <a:spLocks noGrp="1"/>
          </p:cNvSpPr>
          <p:nvPr>
            <p:ph idx="1"/>
          </p:nvPr>
        </p:nvSpPr>
        <p:spPr>
          <a:xfrm>
            <a:off x="838199" y="2017448"/>
            <a:ext cx="5214257" cy="4673637"/>
          </a:xfrm>
        </p:spPr>
        <p:txBody>
          <a:bodyPr>
            <a:noAutofit/>
          </a:bodyPr>
          <a:lstStyle/>
          <a:p>
            <a:pPr marL="0" indent="0">
              <a:buNone/>
            </a:pPr>
            <a:r>
              <a:rPr lang="ja-JP" altLang="en-US" dirty="0"/>
              <a:t>・マッチの入った</a:t>
            </a:r>
            <a:r>
              <a:rPr lang="ja-JP" altLang="en-US" dirty="0" smtClean="0"/>
              <a:t>箱</a:t>
            </a:r>
            <a:endParaRPr lang="en-US" altLang="ja-JP" dirty="0" smtClean="0"/>
          </a:p>
          <a:p>
            <a:pPr marL="0" indent="0">
              <a:buNone/>
            </a:pPr>
            <a:r>
              <a:rPr lang="ja-JP" altLang="en-US" dirty="0" smtClean="0"/>
              <a:t>・宇宙食</a:t>
            </a:r>
            <a:endParaRPr lang="en-US" altLang="ja-JP" dirty="0" smtClean="0"/>
          </a:p>
          <a:p>
            <a:pPr marL="0" indent="0">
              <a:buNone/>
            </a:pPr>
            <a:r>
              <a:rPr lang="ja-JP" altLang="en-US" dirty="0" smtClean="0"/>
              <a:t>・</a:t>
            </a:r>
            <a:r>
              <a:rPr lang="ja-JP" altLang="en-US" dirty="0"/>
              <a:t>ナイロン製ロープ（</a:t>
            </a:r>
            <a:r>
              <a:rPr lang="en-US" altLang="ja-JP" dirty="0"/>
              <a:t>15</a:t>
            </a:r>
            <a:r>
              <a:rPr lang="ja-JP" altLang="en-US" dirty="0"/>
              <a:t>ｍ</a:t>
            </a:r>
            <a:r>
              <a:rPr lang="ja-JP" altLang="en-US" dirty="0" smtClean="0"/>
              <a:t>）</a:t>
            </a:r>
            <a:endParaRPr lang="en-US" altLang="ja-JP" dirty="0" smtClean="0"/>
          </a:p>
          <a:p>
            <a:pPr marL="0" indent="0">
              <a:buNone/>
            </a:pPr>
            <a:r>
              <a:rPr lang="ja-JP" altLang="en-US" dirty="0" smtClean="0"/>
              <a:t>・</a:t>
            </a:r>
            <a:r>
              <a:rPr lang="ja-JP" altLang="en-US" dirty="0"/>
              <a:t>落下傘の布（パラシュート</a:t>
            </a:r>
            <a:r>
              <a:rPr lang="ja-JP" altLang="en-US" dirty="0" smtClean="0"/>
              <a:t>）</a:t>
            </a:r>
            <a:endParaRPr lang="en-US" altLang="ja-JP" dirty="0" smtClean="0"/>
          </a:p>
          <a:p>
            <a:pPr marL="0" indent="0">
              <a:buNone/>
            </a:pPr>
            <a:r>
              <a:rPr lang="ja-JP" altLang="en-US" dirty="0" smtClean="0"/>
              <a:t>・</a:t>
            </a:r>
            <a:r>
              <a:rPr lang="ja-JP" altLang="en-US" dirty="0"/>
              <a:t>ソーラー発電の携帯用</a:t>
            </a:r>
            <a:r>
              <a:rPr lang="ja-JP" altLang="en-US" dirty="0" smtClean="0"/>
              <a:t>暖房器</a:t>
            </a:r>
            <a:endParaRPr lang="en-US" altLang="ja-JP" dirty="0" smtClean="0"/>
          </a:p>
          <a:p>
            <a:pPr marL="0" indent="0">
              <a:buNone/>
            </a:pPr>
            <a:r>
              <a:rPr lang="ja-JP" altLang="en-US" dirty="0" smtClean="0"/>
              <a:t>・</a:t>
            </a:r>
            <a:r>
              <a:rPr lang="en-US" altLang="ja-JP" dirty="0"/>
              <a:t>45</a:t>
            </a:r>
            <a:r>
              <a:rPr lang="ja-JP" altLang="en-US" dirty="0"/>
              <a:t>口径ピストル（２丁</a:t>
            </a:r>
            <a:r>
              <a:rPr lang="ja-JP" altLang="en-US" dirty="0" smtClean="0"/>
              <a:t>）</a:t>
            </a:r>
            <a:endParaRPr lang="en-US" altLang="ja-JP" dirty="0" smtClean="0"/>
          </a:p>
          <a:p>
            <a:pPr marL="0" indent="0">
              <a:buNone/>
            </a:pPr>
            <a:r>
              <a:rPr lang="ja-JP" altLang="en-US" dirty="0" smtClean="0"/>
              <a:t>・</a:t>
            </a:r>
            <a:r>
              <a:rPr lang="ja-JP" altLang="en-US" dirty="0"/>
              <a:t>粉ミルク（１箱</a:t>
            </a:r>
            <a:r>
              <a:rPr lang="ja-JP" altLang="en-US" dirty="0" smtClean="0"/>
              <a:t>）</a:t>
            </a:r>
            <a:endParaRPr lang="en-US" altLang="ja-JP" dirty="0" smtClean="0"/>
          </a:p>
          <a:p>
            <a:pPr marL="0" indent="0">
              <a:buNone/>
            </a:pPr>
            <a:r>
              <a:rPr lang="ja-JP" altLang="en-US" dirty="0" smtClean="0"/>
              <a:t>・</a:t>
            </a:r>
            <a:r>
              <a:rPr lang="ja-JP" altLang="en-US" dirty="0"/>
              <a:t>酸素ボンベ</a:t>
            </a:r>
            <a:r>
              <a:rPr lang="en-US" altLang="ja-JP" dirty="0"/>
              <a:t>45kg</a:t>
            </a:r>
            <a:r>
              <a:rPr lang="ja-JP" altLang="en-US" dirty="0"/>
              <a:t>（２本</a:t>
            </a:r>
            <a:r>
              <a:rPr lang="ja-JP" altLang="en-US" dirty="0" smtClean="0"/>
              <a:t>）</a:t>
            </a:r>
            <a:endParaRPr lang="en-US" altLang="ja-JP" spc="600" dirty="0"/>
          </a:p>
        </p:txBody>
      </p:sp>
      <p:sp>
        <p:nvSpPr>
          <p:cNvPr id="8" name="コンテンツ プレースホルダー 2"/>
          <p:cNvSpPr txBox="1">
            <a:spLocks/>
          </p:cNvSpPr>
          <p:nvPr/>
        </p:nvSpPr>
        <p:spPr>
          <a:xfrm>
            <a:off x="6052456" y="2010154"/>
            <a:ext cx="5301344" cy="46736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kumimoji="1" sz="2800" b="1" i="0" kern="1200">
                <a:solidFill>
                  <a:schemeClr val="bg1"/>
                </a:solidFill>
                <a:latin typeface="Yu Gothic" charset="-128"/>
                <a:ea typeface="Yu Gothic" charset="-128"/>
                <a:cs typeface="Yu Gothic" charset="-128"/>
              </a:defRPr>
            </a:lvl1pPr>
            <a:lvl2pPr marL="685800" indent="-228600" algn="l" defTabSz="914400" rtl="0" eaLnBrk="1" latinLnBrk="0" hangingPunct="1">
              <a:lnSpc>
                <a:spcPct val="90000"/>
              </a:lnSpc>
              <a:spcBef>
                <a:spcPts val="500"/>
              </a:spcBef>
              <a:buFont typeface="Arial"/>
              <a:buChar char="•"/>
              <a:defRPr kumimoji="1" sz="2400" b="1" i="0" kern="1200">
                <a:solidFill>
                  <a:schemeClr val="bg1"/>
                </a:solidFill>
                <a:latin typeface="Yu Gothic" charset="-128"/>
                <a:ea typeface="Yu Gothic" charset="-128"/>
                <a:cs typeface="Yu Gothic" charset="-128"/>
              </a:defRPr>
            </a:lvl2pPr>
            <a:lvl3pPr marL="1143000" indent="-228600" algn="l" defTabSz="914400" rtl="0" eaLnBrk="1" latinLnBrk="0" hangingPunct="1">
              <a:lnSpc>
                <a:spcPct val="90000"/>
              </a:lnSpc>
              <a:spcBef>
                <a:spcPts val="500"/>
              </a:spcBef>
              <a:buFont typeface="Arial"/>
              <a:buChar char="•"/>
              <a:defRPr kumimoji="1" sz="2000" b="1" i="0" kern="1200">
                <a:solidFill>
                  <a:schemeClr val="bg1"/>
                </a:solidFill>
                <a:latin typeface="Yu Gothic" charset="-128"/>
                <a:ea typeface="Yu Gothic" charset="-128"/>
                <a:cs typeface="Yu Gothic" charset="-128"/>
              </a:defRPr>
            </a:lvl3pPr>
            <a:lvl4pPr marL="1600200" indent="-228600" algn="l" defTabSz="914400" rtl="0" eaLnBrk="1" latinLnBrk="0" hangingPunct="1">
              <a:lnSpc>
                <a:spcPct val="90000"/>
              </a:lnSpc>
              <a:spcBef>
                <a:spcPts val="500"/>
              </a:spcBef>
              <a:buFont typeface="Arial"/>
              <a:buChar char="•"/>
              <a:defRPr kumimoji="1" sz="1800" b="1" i="0" kern="1200">
                <a:solidFill>
                  <a:schemeClr val="bg1"/>
                </a:solidFill>
                <a:latin typeface="Yu Gothic" charset="-128"/>
                <a:ea typeface="Yu Gothic" charset="-128"/>
                <a:cs typeface="Yu Gothic" charset="-128"/>
              </a:defRPr>
            </a:lvl4pPr>
            <a:lvl5pPr marL="2057400" indent="-228600" algn="l" defTabSz="914400" rtl="0" eaLnBrk="1" latinLnBrk="0" hangingPunct="1">
              <a:lnSpc>
                <a:spcPct val="90000"/>
              </a:lnSpc>
              <a:spcBef>
                <a:spcPts val="500"/>
              </a:spcBef>
              <a:buFont typeface="Arial"/>
              <a:buChar char="•"/>
              <a:defRPr kumimoji="1" sz="1800" b="1" i="0" kern="1200">
                <a:solidFill>
                  <a:schemeClr val="bg1"/>
                </a:solidFill>
                <a:latin typeface="Yu Gothic" charset="-128"/>
                <a:ea typeface="Yu Gothic" charset="-128"/>
                <a:cs typeface="Yu Gothic"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Font typeface="Arial"/>
              <a:buNone/>
            </a:pPr>
            <a:r>
              <a:rPr lang="ja-JP" altLang="en-US" dirty="0" smtClean="0"/>
              <a:t>・月からみた星座表</a:t>
            </a:r>
            <a:endParaRPr lang="en-US" altLang="ja-JP" dirty="0"/>
          </a:p>
          <a:p>
            <a:pPr marL="0" indent="0">
              <a:buFont typeface="Arial"/>
              <a:buNone/>
            </a:pPr>
            <a:r>
              <a:rPr lang="ja-JP" altLang="en-US" dirty="0" smtClean="0"/>
              <a:t>・救命いかだ（救命ボート）</a:t>
            </a:r>
            <a:endParaRPr lang="en-US" altLang="ja-JP" dirty="0" smtClean="0"/>
          </a:p>
          <a:p>
            <a:pPr marL="0" indent="0">
              <a:buFont typeface="Arial"/>
              <a:buNone/>
            </a:pPr>
            <a:r>
              <a:rPr lang="ja-JP" altLang="en-US" dirty="0" smtClean="0"/>
              <a:t>・磁石コンパス</a:t>
            </a:r>
            <a:endParaRPr lang="en-US" altLang="ja-JP" dirty="0" smtClean="0"/>
          </a:p>
          <a:p>
            <a:pPr marL="0" indent="0">
              <a:buFont typeface="Arial"/>
              <a:buNone/>
            </a:pPr>
            <a:r>
              <a:rPr lang="ja-JP" altLang="en-US" dirty="0" smtClean="0"/>
              <a:t>・水（</a:t>
            </a:r>
            <a:r>
              <a:rPr lang="en-US" altLang="ja-JP" dirty="0" smtClean="0"/>
              <a:t>19</a:t>
            </a:r>
            <a:r>
              <a:rPr lang="ja-JP" altLang="en-US" dirty="0" smtClean="0"/>
              <a:t>リットル）</a:t>
            </a:r>
            <a:endParaRPr lang="en-US" altLang="ja-JP" dirty="0" smtClean="0"/>
          </a:p>
          <a:p>
            <a:pPr marL="0" indent="0">
              <a:buFont typeface="Arial"/>
              <a:buNone/>
            </a:pPr>
            <a:r>
              <a:rPr lang="ja-JP" altLang="en-US" dirty="0" smtClean="0"/>
              <a:t>・信号用照明弾</a:t>
            </a:r>
            <a:endParaRPr lang="en-US" altLang="ja-JP" dirty="0" smtClean="0"/>
          </a:p>
          <a:p>
            <a:pPr marL="0" indent="0">
              <a:buFont typeface="Arial"/>
              <a:buNone/>
            </a:pPr>
            <a:r>
              <a:rPr lang="ja-JP" altLang="en-US" dirty="0" smtClean="0"/>
              <a:t>・注射器入りの救急箱</a:t>
            </a:r>
            <a:endParaRPr lang="en-US" altLang="ja-JP" dirty="0" smtClean="0"/>
          </a:p>
          <a:p>
            <a:pPr marL="0" indent="0">
              <a:buFont typeface="Arial"/>
              <a:buNone/>
            </a:pPr>
            <a:r>
              <a:rPr lang="ja-JP" altLang="en-US" dirty="0" smtClean="0"/>
              <a:t>・ソーラー発電式ＦＭ送受信機</a:t>
            </a:r>
            <a:endParaRPr lang="en-US" altLang="ja-JP" spc="600" dirty="0"/>
          </a:p>
        </p:txBody>
      </p:sp>
    </p:spTree>
    <p:extLst>
      <p:ext uri="{BB962C8B-B14F-4D97-AF65-F5344CB8AC3E}">
        <p14:creationId xmlns:p14="http://schemas.microsoft.com/office/powerpoint/2010/main" val="3039346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7543"/>
            <a:ext cx="12192000" cy="9178834"/>
          </a:xfrm>
          <a:prstGeom prst="rect">
            <a:avLst/>
          </a:prstGeom>
        </p:spPr>
      </p:pic>
      <p:sp>
        <p:nvSpPr>
          <p:cNvPr id="7" name="正方形/長方形 6"/>
          <p:cNvSpPr/>
          <p:nvPr/>
        </p:nvSpPr>
        <p:spPr>
          <a:xfrm>
            <a:off x="-333829" y="-130628"/>
            <a:ext cx="13222515" cy="8011886"/>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8200" y="219985"/>
            <a:ext cx="10515600" cy="1325563"/>
          </a:xfrm>
        </p:spPr>
        <p:txBody>
          <a:bodyPr>
            <a:normAutofit/>
          </a:bodyPr>
          <a:lstStyle/>
          <a:p>
            <a:r>
              <a:rPr lang="ja-JP" altLang="en-US" sz="5400" spc="600" dirty="0" smtClean="0"/>
              <a:t>模範解答</a:t>
            </a:r>
            <a:endParaRPr lang="ja-JP" altLang="en-US" sz="5400" spc="600" dirty="0"/>
          </a:p>
        </p:txBody>
      </p:sp>
      <p:sp>
        <p:nvSpPr>
          <p:cNvPr id="3" name="コンテンツ プレースホルダー 2"/>
          <p:cNvSpPr>
            <a:spLocks noGrp="1"/>
          </p:cNvSpPr>
          <p:nvPr>
            <p:ph idx="1"/>
          </p:nvPr>
        </p:nvSpPr>
        <p:spPr>
          <a:xfrm>
            <a:off x="838200" y="1193667"/>
            <a:ext cx="10657114" cy="5693361"/>
          </a:xfrm>
        </p:spPr>
        <p:txBody>
          <a:bodyPr>
            <a:noAutofit/>
          </a:bodyPr>
          <a:lstStyle/>
          <a:p>
            <a:pPr marL="0" indent="0">
              <a:buNone/>
            </a:pPr>
            <a:r>
              <a:rPr lang="en-US" altLang="ja-JP" sz="1800" dirty="0"/>
              <a:t>1</a:t>
            </a:r>
            <a:r>
              <a:rPr lang="ja-JP" altLang="en-US" sz="1800" dirty="0"/>
              <a:t>　</a:t>
            </a:r>
            <a:r>
              <a:rPr lang="ja-JP" altLang="en-US" sz="1800" dirty="0" smtClean="0"/>
              <a:t>酸素ボンベ</a:t>
            </a:r>
            <a:r>
              <a:rPr lang="en-US" altLang="ja-JP" sz="1800" dirty="0" smtClean="0"/>
              <a:t>45kg</a:t>
            </a:r>
            <a:r>
              <a:rPr lang="ja-JP" altLang="en-US" sz="1800" dirty="0" smtClean="0"/>
              <a:t>（</a:t>
            </a:r>
            <a:r>
              <a:rPr lang="en-US" altLang="ja-JP" sz="1800" dirty="0" smtClean="0"/>
              <a:t>2</a:t>
            </a:r>
            <a:r>
              <a:rPr lang="ja-JP" altLang="en-US" sz="1800" dirty="0" smtClean="0"/>
              <a:t>本）・</a:t>
            </a:r>
            <a:r>
              <a:rPr lang="ja-JP" altLang="en-US" sz="1800" dirty="0"/>
              <a:t>・・生存に最も必要な用品で</a:t>
            </a:r>
            <a:r>
              <a:rPr lang="ja-JP" altLang="en-US" sz="1800" dirty="0" smtClean="0"/>
              <a:t>ある</a:t>
            </a:r>
            <a:endParaRPr lang="en-US" altLang="ja-JP" sz="1800" dirty="0" smtClean="0"/>
          </a:p>
          <a:p>
            <a:pPr marL="0" indent="0">
              <a:buNone/>
            </a:pPr>
            <a:r>
              <a:rPr lang="en-US" altLang="ja-JP" sz="1800" dirty="0" smtClean="0"/>
              <a:t>2</a:t>
            </a:r>
            <a:r>
              <a:rPr lang="ja-JP" altLang="en-US" sz="1800" dirty="0"/>
              <a:t>　</a:t>
            </a:r>
            <a:r>
              <a:rPr lang="ja-JP" altLang="en-US" sz="1800" dirty="0" smtClean="0"/>
              <a:t>水（</a:t>
            </a:r>
            <a:r>
              <a:rPr lang="en-US" altLang="ja-JP" sz="1800" dirty="0"/>
              <a:t>19</a:t>
            </a:r>
            <a:r>
              <a:rPr lang="ja-JP" altLang="en-US" sz="1800" dirty="0"/>
              <a:t>リットル）・・・脱水症状の水分補給に</a:t>
            </a:r>
            <a:r>
              <a:rPr lang="ja-JP" altLang="en-US" sz="1800" dirty="0" smtClean="0"/>
              <a:t>役立つ</a:t>
            </a:r>
            <a:endParaRPr lang="en-US" altLang="ja-JP" sz="1800" dirty="0" smtClean="0"/>
          </a:p>
          <a:p>
            <a:pPr marL="0" indent="0">
              <a:buNone/>
            </a:pPr>
            <a:r>
              <a:rPr lang="en-US" altLang="ja-JP" sz="1800" dirty="0" smtClean="0"/>
              <a:t>3</a:t>
            </a:r>
            <a:r>
              <a:rPr lang="ja-JP" altLang="en-US" sz="1800" dirty="0"/>
              <a:t>　</a:t>
            </a:r>
            <a:r>
              <a:rPr lang="ja-JP" altLang="en-US" sz="1800" dirty="0" smtClean="0"/>
              <a:t>月からみた星座図</a:t>
            </a:r>
            <a:r>
              <a:rPr lang="ja-JP" altLang="en-US" sz="1800" dirty="0"/>
              <a:t>・・・道の方向性を決めるための主な</a:t>
            </a:r>
            <a:r>
              <a:rPr lang="ja-JP" altLang="en-US" sz="1800" dirty="0" smtClean="0"/>
              <a:t>手段</a:t>
            </a:r>
            <a:endParaRPr lang="en-US" altLang="ja-JP" sz="1800" dirty="0"/>
          </a:p>
          <a:p>
            <a:pPr marL="0" indent="0">
              <a:buNone/>
            </a:pPr>
            <a:r>
              <a:rPr lang="en-US" altLang="ja-JP" sz="1800" dirty="0" smtClean="0"/>
              <a:t>4</a:t>
            </a:r>
            <a:r>
              <a:rPr lang="ja-JP" altLang="en-US" sz="1800" dirty="0"/>
              <a:t>　</a:t>
            </a:r>
            <a:r>
              <a:rPr lang="ja-JP" altLang="en-US" sz="1800" dirty="0"/>
              <a:t>宇宙食</a:t>
            </a:r>
            <a:r>
              <a:rPr lang="ja-JP" altLang="en-US" sz="1800" dirty="0" smtClean="0"/>
              <a:t>・</a:t>
            </a:r>
            <a:r>
              <a:rPr lang="ja-JP" altLang="en-US" sz="1800" dirty="0"/>
              <a:t>・・体内エネルギー補給の良い手段で</a:t>
            </a:r>
            <a:r>
              <a:rPr lang="ja-JP" altLang="en-US" sz="1800" dirty="0" smtClean="0"/>
              <a:t>ある</a:t>
            </a:r>
            <a:endParaRPr lang="en-US" altLang="ja-JP" sz="1800" dirty="0"/>
          </a:p>
          <a:p>
            <a:pPr marL="0" indent="0">
              <a:buNone/>
            </a:pPr>
            <a:r>
              <a:rPr lang="en-US" altLang="ja-JP" sz="1800" dirty="0" smtClean="0"/>
              <a:t>5</a:t>
            </a:r>
            <a:r>
              <a:rPr lang="ja-JP" altLang="en-US" sz="1800" dirty="0"/>
              <a:t>　</a:t>
            </a:r>
            <a:r>
              <a:rPr lang="ja-JP" altLang="en-US" sz="1800" dirty="0" smtClean="0"/>
              <a:t>ソーラー発電式</a:t>
            </a:r>
            <a:r>
              <a:rPr lang="en-US" altLang="ja-JP" sz="1800" dirty="0" smtClean="0"/>
              <a:t>FM</a:t>
            </a:r>
            <a:r>
              <a:rPr lang="ja-JP" altLang="en-US" sz="1800" dirty="0" smtClean="0"/>
              <a:t>送受信機</a:t>
            </a:r>
            <a:r>
              <a:rPr lang="ja-JP" altLang="en-US" sz="1800" dirty="0"/>
              <a:t>・・・母船との連絡のため。しかし近距離しか</a:t>
            </a:r>
            <a:r>
              <a:rPr lang="ja-JP" altLang="en-US" sz="1800" dirty="0" smtClean="0"/>
              <a:t>届かない</a:t>
            </a:r>
            <a:endParaRPr lang="en-US" altLang="ja-JP" sz="1800" dirty="0"/>
          </a:p>
          <a:p>
            <a:pPr marL="0" indent="0">
              <a:buNone/>
            </a:pPr>
            <a:r>
              <a:rPr lang="en-US" altLang="ja-JP" sz="1800" dirty="0" smtClean="0"/>
              <a:t>6</a:t>
            </a:r>
            <a:r>
              <a:rPr lang="ja-JP" altLang="en-US" sz="1800" dirty="0"/>
              <a:t>　</a:t>
            </a:r>
            <a:r>
              <a:rPr lang="ja-JP" altLang="en-US" sz="1800" dirty="0" smtClean="0"/>
              <a:t>ナイロン製ロープ（</a:t>
            </a:r>
            <a:r>
              <a:rPr lang="en-US" altLang="ja-JP" sz="1800" dirty="0" smtClean="0"/>
              <a:t>15m</a:t>
            </a:r>
            <a:r>
              <a:rPr lang="ja-JP" altLang="en-US" sz="1800" dirty="0" smtClean="0"/>
              <a:t>）・</a:t>
            </a:r>
            <a:r>
              <a:rPr lang="ja-JP" altLang="en-US" sz="1800" dirty="0"/>
              <a:t>・・がけの高さを測ったり、ケガ人を結びつける</a:t>
            </a:r>
            <a:r>
              <a:rPr lang="ja-JP" altLang="en-US" sz="1800" dirty="0" smtClean="0"/>
              <a:t>の</a:t>
            </a:r>
            <a:r>
              <a:rPr lang="ja-JP" altLang="en-US" sz="1800" dirty="0"/>
              <a:t>に</a:t>
            </a:r>
            <a:r>
              <a:rPr lang="ja-JP" altLang="en-US" sz="1800" dirty="0" smtClean="0"/>
              <a:t>有効</a:t>
            </a:r>
            <a:r>
              <a:rPr lang="ja-JP" altLang="en-US" sz="1800" dirty="0"/>
              <a:t> </a:t>
            </a:r>
            <a:endParaRPr lang="en-US" altLang="ja-JP" sz="1800" dirty="0" smtClean="0"/>
          </a:p>
          <a:p>
            <a:pPr marL="0" indent="0">
              <a:buNone/>
            </a:pPr>
            <a:r>
              <a:rPr lang="en-US" altLang="ja-JP" sz="1800" dirty="0" smtClean="0"/>
              <a:t>7</a:t>
            </a:r>
            <a:r>
              <a:rPr lang="ja-JP" altLang="en-US" sz="1800" dirty="0"/>
              <a:t>　</a:t>
            </a:r>
            <a:r>
              <a:rPr lang="ja-JP" altLang="en-US" sz="1800" dirty="0" smtClean="0"/>
              <a:t>注射器入りの救急箱</a:t>
            </a:r>
            <a:r>
              <a:rPr lang="ja-JP" altLang="en-US" sz="1800" dirty="0"/>
              <a:t>・・・ビタミン薬などの注射は、</a:t>
            </a:r>
            <a:r>
              <a:rPr lang="en-US" altLang="ja-JP" sz="1800" dirty="0"/>
              <a:t>NASA</a:t>
            </a:r>
            <a:r>
              <a:rPr lang="ja-JP" altLang="en-US" sz="1800" dirty="0"/>
              <a:t>の特殊スーツにある</a:t>
            </a:r>
            <a:r>
              <a:rPr lang="ja-JP" altLang="en-US" sz="1800" dirty="0" smtClean="0"/>
              <a:t>孔にフィット</a:t>
            </a:r>
            <a:endParaRPr lang="en-US" altLang="ja-JP" sz="1800" dirty="0" smtClean="0"/>
          </a:p>
          <a:p>
            <a:pPr marL="0" indent="0">
              <a:buNone/>
            </a:pPr>
            <a:r>
              <a:rPr lang="en-US" altLang="ja-JP" sz="1800" dirty="0" smtClean="0"/>
              <a:t>8</a:t>
            </a:r>
            <a:r>
              <a:rPr lang="ja-JP" altLang="en-US" sz="1800" dirty="0"/>
              <a:t>　</a:t>
            </a:r>
            <a:r>
              <a:rPr lang="ja-JP" altLang="en-US" sz="1800" dirty="0" smtClean="0"/>
              <a:t>落下傘の布（パラシュート）・</a:t>
            </a:r>
            <a:r>
              <a:rPr lang="ja-JP" altLang="en-US" sz="1800" dirty="0"/>
              <a:t>・・太陽光線から自分を守るのに</a:t>
            </a:r>
            <a:r>
              <a:rPr lang="ja-JP" altLang="en-US" sz="1800" dirty="0" smtClean="0"/>
              <a:t>役立つ</a:t>
            </a:r>
            <a:endParaRPr lang="en-US" altLang="ja-JP" sz="1800" dirty="0" smtClean="0"/>
          </a:p>
          <a:p>
            <a:pPr marL="0" indent="0">
              <a:buNone/>
            </a:pPr>
            <a:r>
              <a:rPr lang="en-US" altLang="ja-JP" sz="1800" dirty="0" smtClean="0"/>
              <a:t>9</a:t>
            </a:r>
            <a:r>
              <a:rPr lang="ja-JP" altLang="en-US" sz="1800" dirty="0"/>
              <a:t>　</a:t>
            </a:r>
            <a:r>
              <a:rPr lang="ja-JP" altLang="en-US" sz="1800" dirty="0" smtClean="0"/>
              <a:t>救命いかだ（救命ボート）・</a:t>
            </a:r>
            <a:r>
              <a:rPr lang="ja-JP" altLang="en-US" sz="1800" dirty="0"/>
              <a:t>・・軍のボートの中の二酸化炭素のボンベを前進するのに</a:t>
            </a:r>
            <a:r>
              <a:rPr lang="ja-JP" altLang="en-US" sz="1800" dirty="0" smtClean="0"/>
              <a:t>使える</a:t>
            </a:r>
            <a:r>
              <a:rPr lang="ja-JP" altLang="en-US" sz="1800" dirty="0"/>
              <a:t>か</a:t>
            </a:r>
            <a:r>
              <a:rPr lang="ja-JP" altLang="en-US" sz="1800" dirty="0" smtClean="0"/>
              <a:t>も</a:t>
            </a:r>
            <a:endParaRPr lang="en-US" altLang="ja-JP" sz="1800" dirty="0" smtClean="0"/>
          </a:p>
          <a:p>
            <a:pPr marL="0" indent="0">
              <a:buNone/>
            </a:pPr>
            <a:r>
              <a:rPr lang="en-US" altLang="ja-JP" sz="1800" dirty="0" smtClean="0"/>
              <a:t>10</a:t>
            </a:r>
            <a:r>
              <a:rPr lang="ja-JP" altLang="en-US" sz="1800" dirty="0"/>
              <a:t>　</a:t>
            </a:r>
            <a:r>
              <a:rPr lang="ja-JP" altLang="en-US" sz="1800" dirty="0" smtClean="0"/>
              <a:t>信号用照明弾</a:t>
            </a:r>
            <a:r>
              <a:rPr lang="ja-JP" altLang="en-US" sz="1800" dirty="0"/>
              <a:t>・・・母船を見つけたときに遭難信号を</a:t>
            </a:r>
            <a:r>
              <a:rPr lang="ja-JP" altLang="en-US" sz="1800" dirty="0" smtClean="0"/>
              <a:t>送れる</a:t>
            </a:r>
            <a:endParaRPr lang="en-US" altLang="ja-JP" sz="1800" dirty="0"/>
          </a:p>
          <a:p>
            <a:pPr marL="0" indent="0">
              <a:buNone/>
            </a:pPr>
            <a:r>
              <a:rPr lang="en-US" altLang="ja-JP" sz="1800" dirty="0" smtClean="0"/>
              <a:t>11</a:t>
            </a:r>
            <a:r>
              <a:rPr lang="ja-JP" altLang="en-US" sz="1800" dirty="0"/>
              <a:t>　</a:t>
            </a:r>
            <a:r>
              <a:rPr lang="en-US" altLang="ja-JP" sz="1800" dirty="0" smtClean="0"/>
              <a:t>45</a:t>
            </a:r>
            <a:r>
              <a:rPr lang="ja-JP" altLang="en-US" sz="1800" dirty="0"/>
              <a:t>口径の</a:t>
            </a:r>
            <a:r>
              <a:rPr lang="ja-JP" altLang="en-US" sz="1800" dirty="0" smtClean="0"/>
              <a:t>ピストル（</a:t>
            </a:r>
            <a:r>
              <a:rPr lang="en-US" altLang="ja-JP" sz="1800" dirty="0" smtClean="0"/>
              <a:t>2</a:t>
            </a:r>
            <a:r>
              <a:rPr lang="ja-JP" altLang="en-US" sz="1800" dirty="0" smtClean="0"/>
              <a:t>丁）・</a:t>
            </a:r>
            <a:r>
              <a:rPr lang="ja-JP" altLang="en-US" sz="1800" dirty="0"/>
              <a:t>・・前進するのに有効な手段となり得るかも</a:t>
            </a:r>
            <a:r>
              <a:rPr lang="ja-JP" altLang="en-US" sz="1800" dirty="0" smtClean="0"/>
              <a:t>しれない</a:t>
            </a:r>
            <a:endParaRPr lang="en-US" altLang="ja-JP" sz="1800" dirty="0" smtClean="0"/>
          </a:p>
          <a:p>
            <a:pPr marL="0" indent="0">
              <a:buNone/>
            </a:pPr>
            <a:r>
              <a:rPr lang="en-US" altLang="ja-JP" sz="1800" dirty="0" smtClean="0"/>
              <a:t>12</a:t>
            </a:r>
            <a:r>
              <a:rPr lang="ja-JP" altLang="en-US" sz="1800" dirty="0"/>
              <a:t>　</a:t>
            </a:r>
            <a:r>
              <a:rPr lang="ja-JP" altLang="en-US" sz="1800" dirty="0" smtClean="0"/>
              <a:t>粉ミルク（</a:t>
            </a:r>
            <a:r>
              <a:rPr lang="en-US" altLang="ja-JP" sz="1800" dirty="0" smtClean="0"/>
              <a:t>1</a:t>
            </a:r>
            <a:r>
              <a:rPr lang="ja-JP" altLang="en-US" sz="1800" dirty="0"/>
              <a:t>箱</a:t>
            </a:r>
            <a:r>
              <a:rPr lang="ja-JP" altLang="en-US" sz="1800" dirty="0" smtClean="0"/>
              <a:t>）・</a:t>
            </a:r>
            <a:r>
              <a:rPr lang="ja-JP" altLang="en-US" sz="1800" dirty="0"/>
              <a:t>・・濃縮された食べ物より</a:t>
            </a:r>
            <a:r>
              <a:rPr lang="ja-JP" altLang="en-US" sz="1800" dirty="0" smtClean="0"/>
              <a:t>かさばる</a:t>
            </a:r>
            <a:endParaRPr lang="en-US" altLang="ja-JP" sz="1800" dirty="0"/>
          </a:p>
          <a:p>
            <a:pPr marL="0" indent="0">
              <a:buNone/>
            </a:pPr>
            <a:r>
              <a:rPr lang="en-US" altLang="ja-JP" sz="1800" dirty="0" smtClean="0"/>
              <a:t>13</a:t>
            </a:r>
            <a:r>
              <a:rPr lang="ja-JP" altLang="en-US" sz="1800" dirty="0"/>
              <a:t>　</a:t>
            </a:r>
            <a:r>
              <a:rPr lang="ja-JP" altLang="en-US" sz="1800" dirty="0" smtClean="0"/>
              <a:t>ソーラー発電の</a:t>
            </a:r>
            <a:r>
              <a:rPr lang="ja-JP" altLang="en-US" sz="1800" dirty="0"/>
              <a:t>携帯用</a:t>
            </a:r>
            <a:r>
              <a:rPr lang="ja-JP" altLang="en-US" sz="1800" dirty="0" smtClean="0"/>
              <a:t>暖房器・</a:t>
            </a:r>
            <a:r>
              <a:rPr lang="ja-JP" altLang="en-US" sz="1800" dirty="0"/>
              <a:t>・・日陰でない限り必要</a:t>
            </a:r>
            <a:r>
              <a:rPr lang="ja-JP" altLang="en-US" sz="1800" dirty="0" smtClean="0"/>
              <a:t>ない</a:t>
            </a:r>
            <a:endParaRPr lang="en-US" altLang="ja-JP" sz="1800" dirty="0" smtClean="0"/>
          </a:p>
          <a:p>
            <a:pPr marL="0" indent="0">
              <a:buNone/>
            </a:pPr>
            <a:r>
              <a:rPr lang="en-US" altLang="ja-JP" sz="1800" dirty="0" smtClean="0"/>
              <a:t>14</a:t>
            </a:r>
            <a:r>
              <a:rPr lang="ja-JP" altLang="en-US" sz="1800" dirty="0"/>
              <a:t>　</a:t>
            </a:r>
            <a:r>
              <a:rPr lang="ja-JP" altLang="en-US" sz="1800" dirty="0" smtClean="0"/>
              <a:t>磁石コンパス・</a:t>
            </a:r>
            <a:r>
              <a:rPr lang="ja-JP" altLang="en-US" sz="1800" dirty="0"/>
              <a:t>・・月面では磁場は極地化していないので、まったく</a:t>
            </a:r>
            <a:r>
              <a:rPr lang="ja-JP" altLang="en-US" sz="1800" dirty="0" smtClean="0"/>
              <a:t>不要</a:t>
            </a:r>
            <a:endParaRPr lang="en-US" altLang="ja-JP" sz="1800" dirty="0"/>
          </a:p>
          <a:p>
            <a:pPr marL="0" indent="0">
              <a:buNone/>
            </a:pPr>
            <a:r>
              <a:rPr lang="en-US" altLang="ja-JP" sz="1800" dirty="0" smtClean="0"/>
              <a:t>15</a:t>
            </a:r>
            <a:r>
              <a:rPr lang="ja-JP" altLang="en-US" sz="1800" dirty="0"/>
              <a:t>　</a:t>
            </a:r>
            <a:r>
              <a:rPr lang="ja-JP" altLang="en-US" sz="1800" dirty="0" smtClean="0"/>
              <a:t>マッチの入った箱・</a:t>
            </a:r>
            <a:r>
              <a:rPr lang="ja-JP" altLang="en-US" sz="1800" dirty="0"/>
              <a:t>・・火をつける酸素はないので、まったく価値は</a:t>
            </a:r>
            <a:r>
              <a:rPr lang="ja-JP" altLang="en-US" sz="1800" dirty="0" smtClean="0"/>
              <a:t>ない</a:t>
            </a:r>
            <a:endParaRPr lang="en-US" altLang="ja-JP" sz="1800" spc="600" dirty="0" smtClean="0"/>
          </a:p>
        </p:txBody>
      </p:sp>
    </p:spTree>
    <p:extLst>
      <p:ext uri="{BB962C8B-B14F-4D97-AF65-F5344CB8AC3E}">
        <p14:creationId xmlns:p14="http://schemas.microsoft.com/office/powerpoint/2010/main" val="2897983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本日のタイムテーブル</a:t>
            </a:r>
            <a:endParaRPr kumimoji="1" lang="ja-JP" altLang="en-US" dirty="0">
              <a:solidFill>
                <a:schemeClr val="bg1"/>
              </a:solidFill>
            </a:endParaRPr>
          </a:p>
        </p:txBody>
      </p:sp>
      <p:graphicFrame>
        <p:nvGraphicFramePr>
          <p:cNvPr id="6" name="表 5"/>
          <p:cNvGraphicFramePr>
            <a:graphicFrameLocks noGrp="1"/>
          </p:cNvGraphicFramePr>
          <p:nvPr>
            <p:extLst>
              <p:ext uri="{D42A27DB-BD31-4B8C-83A1-F6EECF244321}">
                <p14:modId xmlns:p14="http://schemas.microsoft.com/office/powerpoint/2010/main" val="713741067"/>
              </p:ext>
            </p:extLst>
          </p:nvPr>
        </p:nvGraphicFramePr>
        <p:xfrm>
          <a:off x="1435100" y="1690688"/>
          <a:ext cx="9321800" cy="4281222"/>
        </p:xfrm>
        <a:graphic>
          <a:graphicData uri="http://schemas.openxmlformats.org/drawingml/2006/table">
            <a:tbl>
              <a:tblPr firstRow="1" bandRow="1">
                <a:tableStyleId>{9DCAF9ED-07DC-4A11-8D7F-57B35C25682E}</a:tableStyleId>
              </a:tblPr>
              <a:tblGrid>
                <a:gridCol w="4660900"/>
                <a:gridCol w="4660900"/>
              </a:tblGrid>
              <a:tr h="606857">
                <a:tc>
                  <a:txBody>
                    <a:bodyPr/>
                    <a:lstStyle/>
                    <a:p>
                      <a:pPr algn="ctr"/>
                      <a:r>
                        <a:rPr kumimoji="1" lang="ja-JP" altLang="en-US" sz="3600" b="0" i="0" spc="600" dirty="0" smtClean="0">
                          <a:latin typeface="Yu Gothic Medium" charset="-128"/>
                          <a:ea typeface="Yu Gothic Medium" charset="-128"/>
                          <a:cs typeface="Yu Gothic Medium" charset="-128"/>
                        </a:rPr>
                        <a:t>時間</a:t>
                      </a:r>
                      <a:endParaRPr kumimoji="1" lang="ja-JP" altLang="en-US" sz="3600" b="0" i="0" spc="600" dirty="0">
                        <a:latin typeface="Yu Gothic Medium" charset="-128"/>
                        <a:ea typeface="Yu Gothic Medium" charset="-128"/>
                        <a:cs typeface="Yu Gothic Medium" charset="-128"/>
                      </a:endParaRPr>
                    </a:p>
                  </a:txBody>
                  <a:tcPr>
                    <a:solidFill>
                      <a:schemeClr val="accent2"/>
                    </a:solidFill>
                  </a:tcPr>
                </a:tc>
                <a:tc>
                  <a:txBody>
                    <a:bodyPr/>
                    <a:lstStyle/>
                    <a:p>
                      <a:pPr algn="ctr"/>
                      <a:r>
                        <a:rPr kumimoji="1" lang="ja-JP" altLang="en-US" sz="3600" b="0" i="0" spc="600" dirty="0" smtClean="0">
                          <a:latin typeface="Yu Gothic Medium" charset="-128"/>
                          <a:ea typeface="Yu Gothic Medium" charset="-128"/>
                          <a:cs typeface="Yu Gothic Medium" charset="-128"/>
                        </a:rPr>
                        <a:t>やること</a:t>
                      </a:r>
                      <a:endParaRPr kumimoji="1" lang="ja-JP" altLang="en-US" sz="3600" b="0" i="0" spc="600" dirty="0">
                        <a:latin typeface="Yu Gothic Medium" charset="-128"/>
                        <a:ea typeface="Yu Gothic Medium" charset="-128"/>
                        <a:cs typeface="Yu Gothic Medium" charset="-128"/>
                      </a:endParaRPr>
                    </a:p>
                  </a:txBody>
                  <a:tcPr>
                    <a:solidFill>
                      <a:schemeClr val="accent2"/>
                    </a:solidFill>
                  </a:tcPr>
                </a:tc>
              </a:tr>
              <a:tr h="606857">
                <a:tc>
                  <a:txBody>
                    <a:bodyPr/>
                    <a:lstStyle/>
                    <a:p>
                      <a:pPr algn="ctr"/>
                      <a:r>
                        <a:rPr kumimoji="1" lang="en-US" altLang="ja-JP" sz="3200" b="0" i="0" spc="300" dirty="0" smtClean="0">
                          <a:solidFill>
                            <a:schemeClr val="tx1">
                              <a:lumMod val="75000"/>
                              <a:lumOff val="25000"/>
                            </a:schemeClr>
                          </a:solidFill>
                          <a:latin typeface="Yu Gothic Medium" charset="-128"/>
                          <a:ea typeface="Yu Gothic Medium" charset="-128"/>
                          <a:cs typeface="Yu Gothic Medium" charset="-128"/>
                        </a:rPr>
                        <a:t>  9:00</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c>
                  <a:txBody>
                    <a:bodyPr/>
                    <a:lstStyle/>
                    <a:p>
                      <a:r>
                        <a:rPr kumimoji="1" lang="ja-JP" altLang="en-US" sz="3200" b="0" i="0" spc="300" dirty="0" smtClean="0">
                          <a:solidFill>
                            <a:schemeClr val="tx1">
                              <a:lumMod val="75000"/>
                              <a:lumOff val="25000"/>
                            </a:schemeClr>
                          </a:solidFill>
                          <a:latin typeface="Yu Gothic Medium" charset="-128"/>
                          <a:ea typeface="Yu Gothic Medium" charset="-128"/>
                          <a:cs typeface="Yu Gothic Medium" charset="-128"/>
                        </a:rPr>
                        <a:t>集合・オープニング</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r>
              <a:tr h="606857">
                <a:tc>
                  <a:txBody>
                    <a:bodyPr/>
                    <a:lstStyle/>
                    <a:p>
                      <a:pPr algn="ctr"/>
                      <a:r>
                        <a:rPr kumimoji="1" lang="en-US" altLang="ja-JP" sz="3200" b="0" i="0" spc="300" dirty="0" smtClean="0">
                          <a:solidFill>
                            <a:schemeClr val="tx1">
                              <a:lumMod val="75000"/>
                              <a:lumOff val="25000"/>
                            </a:schemeClr>
                          </a:solidFill>
                          <a:latin typeface="Yu Gothic Medium" charset="-128"/>
                          <a:ea typeface="Yu Gothic Medium" charset="-128"/>
                          <a:cs typeface="Yu Gothic Medium" charset="-128"/>
                        </a:rPr>
                        <a:t>10:30</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c>
                  <a:txBody>
                    <a:bodyPr/>
                    <a:lstStyle/>
                    <a:p>
                      <a:r>
                        <a:rPr kumimoji="1" lang="ja-JP" altLang="en-US" sz="3200" b="0" i="0" spc="300" dirty="0" smtClean="0">
                          <a:solidFill>
                            <a:schemeClr val="tx1">
                              <a:lumMod val="75000"/>
                              <a:lumOff val="25000"/>
                            </a:schemeClr>
                          </a:solidFill>
                          <a:latin typeface="Yu Gothic Medium" charset="-128"/>
                          <a:ea typeface="Yu Gothic Medium" charset="-128"/>
                          <a:cs typeface="Yu Gothic Medium" charset="-128"/>
                        </a:rPr>
                        <a:t>お題発表・開発開始</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r>
              <a:tr h="606857">
                <a:tc>
                  <a:txBody>
                    <a:bodyPr/>
                    <a:lstStyle/>
                    <a:p>
                      <a:pPr algn="ctr"/>
                      <a:r>
                        <a:rPr kumimoji="1" lang="en-US" altLang="ja-JP" sz="3200" b="0" i="0" spc="300" dirty="0" smtClean="0">
                          <a:solidFill>
                            <a:schemeClr val="tx1">
                              <a:lumMod val="75000"/>
                              <a:lumOff val="25000"/>
                            </a:schemeClr>
                          </a:solidFill>
                          <a:latin typeface="Yu Gothic Medium" charset="-128"/>
                          <a:ea typeface="Yu Gothic Medium" charset="-128"/>
                          <a:cs typeface="Yu Gothic Medium" charset="-128"/>
                        </a:rPr>
                        <a:t>12:00</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c>
                  <a:txBody>
                    <a:bodyPr/>
                    <a:lstStyle/>
                    <a:p>
                      <a:r>
                        <a:rPr kumimoji="1" lang="ja-JP" altLang="en-US" sz="3200" b="0" i="0" spc="300" dirty="0" smtClean="0">
                          <a:solidFill>
                            <a:schemeClr val="tx1">
                              <a:lumMod val="75000"/>
                              <a:lumOff val="25000"/>
                            </a:schemeClr>
                          </a:solidFill>
                          <a:latin typeface="Yu Gothic Medium" charset="-128"/>
                          <a:ea typeface="Yu Gothic Medium" charset="-128"/>
                          <a:cs typeface="Yu Gothic Medium" charset="-128"/>
                        </a:rPr>
                        <a:t>お昼休み</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r>
              <a:tr h="606857">
                <a:tc>
                  <a:txBody>
                    <a:bodyPr/>
                    <a:lstStyle/>
                    <a:p>
                      <a:pPr algn="ctr"/>
                      <a:r>
                        <a:rPr kumimoji="1" lang="en-US" altLang="ja-JP" sz="3200" b="0" i="0" spc="300" dirty="0" smtClean="0">
                          <a:solidFill>
                            <a:schemeClr val="tx1">
                              <a:lumMod val="75000"/>
                              <a:lumOff val="25000"/>
                            </a:schemeClr>
                          </a:solidFill>
                          <a:latin typeface="Yu Gothic Medium" charset="-128"/>
                          <a:ea typeface="Yu Gothic Medium" charset="-128"/>
                          <a:cs typeface="Yu Gothic Medium" charset="-128"/>
                        </a:rPr>
                        <a:t>13:00</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c>
                  <a:txBody>
                    <a:bodyPr/>
                    <a:lstStyle/>
                    <a:p>
                      <a:r>
                        <a:rPr kumimoji="1" lang="ja-JP" altLang="en-US" sz="3200" b="0" i="0" spc="300" dirty="0" smtClean="0">
                          <a:solidFill>
                            <a:schemeClr val="tx1">
                              <a:lumMod val="75000"/>
                              <a:lumOff val="25000"/>
                            </a:schemeClr>
                          </a:solidFill>
                          <a:latin typeface="Yu Gothic Medium" charset="-128"/>
                          <a:ea typeface="Yu Gothic Medium" charset="-128"/>
                          <a:cs typeface="Yu Gothic Medium" charset="-128"/>
                        </a:rPr>
                        <a:t>開発再開</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r>
              <a:tr h="606857">
                <a:tc>
                  <a:txBody>
                    <a:bodyPr/>
                    <a:lstStyle/>
                    <a:p>
                      <a:pPr algn="ctr"/>
                      <a:r>
                        <a:rPr kumimoji="1" lang="en-US" altLang="ja-JP" sz="3200" b="0" i="0" spc="300" dirty="0" smtClean="0">
                          <a:solidFill>
                            <a:schemeClr val="tx1">
                              <a:lumMod val="75000"/>
                              <a:lumOff val="25000"/>
                            </a:schemeClr>
                          </a:solidFill>
                          <a:latin typeface="Yu Gothic Medium" charset="-128"/>
                          <a:ea typeface="Yu Gothic Medium" charset="-128"/>
                          <a:cs typeface="Yu Gothic Medium" charset="-128"/>
                        </a:rPr>
                        <a:t>15:00</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c>
                  <a:txBody>
                    <a:bodyPr/>
                    <a:lstStyle/>
                    <a:p>
                      <a:r>
                        <a:rPr kumimoji="1" lang="ja-JP" altLang="en-US" sz="3200" b="0" i="0" spc="300" dirty="0" smtClean="0">
                          <a:solidFill>
                            <a:schemeClr val="tx1">
                              <a:lumMod val="75000"/>
                              <a:lumOff val="25000"/>
                            </a:schemeClr>
                          </a:solidFill>
                          <a:latin typeface="Yu Gothic Medium" charset="-128"/>
                          <a:ea typeface="Yu Gothic Medium" charset="-128"/>
                          <a:cs typeface="Yu Gothic Medium" charset="-128"/>
                        </a:rPr>
                        <a:t>中間発表</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r>
              <a:tr h="606857">
                <a:tc>
                  <a:txBody>
                    <a:bodyPr/>
                    <a:lstStyle/>
                    <a:p>
                      <a:pPr algn="ctr"/>
                      <a:r>
                        <a:rPr kumimoji="1" lang="en-US" altLang="ja-JP" sz="3200" b="0" i="0" spc="300" dirty="0" smtClean="0">
                          <a:solidFill>
                            <a:schemeClr val="tx1">
                              <a:lumMod val="75000"/>
                              <a:lumOff val="25000"/>
                            </a:schemeClr>
                          </a:solidFill>
                          <a:latin typeface="Yu Gothic Medium" charset="-128"/>
                          <a:ea typeface="Yu Gothic Medium" charset="-128"/>
                          <a:cs typeface="Yu Gothic Medium" charset="-128"/>
                        </a:rPr>
                        <a:t>18:00</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c>
                  <a:txBody>
                    <a:bodyPr/>
                    <a:lstStyle/>
                    <a:p>
                      <a:r>
                        <a:rPr kumimoji="1" lang="en-US" altLang="ja-JP" sz="3200" b="0" i="0" spc="300" dirty="0" smtClean="0">
                          <a:solidFill>
                            <a:schemeClr val="tx1">
                              <a:lumMod val="75000"/>
                              <a:lumOff val="25000"/>
                            </a:schemeClr>
                          </a:solidFill>
                          <a:latin typeface="Yu Gothic Medium" charset="-128"/>
                          <a:ea typeface="Yu Gothic Medium" charset="-128"/>
                          <a:cs typeface="Yu Gothic Medium" charset="-128"/>
                        </a:rPr>
                        <a:t>1</a:t>
                      </a:r>
                      <a:r>
                        <a:rPr kumimoji="1" lang="ja-JP" altLang="en-US" sz="3200" b="0" i="0" spc="300" dirty="0" smtClean="0">
                          <a:solidFill>
                            <a:schemeClr val="tx1">
                              <a:lumMod val="75000"/>
                              <a:lumOff val="25000"/>
                            </a:schemeClr>
                          </a:solidFill>
                          <a:latin typeface="Yu Gothic Medium" charset="-128"/>
                          <a:ea typeface="Yu Gothic Medium" charset="-128"/>
                          <a:cs typeface="Yu Gothic Medium" charset="-128"/>
                        </a:rPr>
                        <a:t>日目の開発終了</a:t>
                      </a:r>
                      <a:endParaRPr kumimoji="1" lang="ja-JP" altLang="en-US" sz="3200" b="0" i="0" spc="300" dirty="0">
                        <a:solidFill>
                          <a:schemeClr val="tx1">
                            <a:lumMod val="75000"/>
                            <a:lumOff val="25000"/>
                          </a:schemeClr>
                        </a:solidFill>
                        <a:latin typeface="Yu Gothic Medium" charset="-128"/>
                        <a:ea typeface="Yu Gothic Medium" charset="-128"/>
                        <a:cs typeface="Yu Gothic Medium" charset="-128"/>
                      </a:endParaRPr>
                    </a:p>
                  </a:txBody>
                  <a:tcPr/>
                </a:tc>
              </a:tr>
            </a:tbl>
          </a:graphicData>
        </a:graphic>
      </p:graphicFrame>
    </p:spTree>
    <p:extLst>
      <p:ext uri="{BB962C8B-B14F-4D97-AF65-F5344CB8AC3E}">
        <p14:creationId xmlns:p14="http://schemas.microsoft.com/office/powerpoint/2010/main" val="1289443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772009" y="2712182"/>
            <a:ext cx="6647974" cy="1938992"/>
          </a:xfrm>
          <a:prstGeom prst="rect">
            <a:avLst/>
          </a:prstGeom>
          <a:noFill/>
        </p:spPr>
        <p:txBody>
          <a:bodyPr wrap="none" rtlCol="0">
            <a:spAutoFit/>
          </a:bodyPr>
          <a:lstStyle/>
          <a:p>
            <a:pPr algn="ctr"/>
            <a:r>
              <a:rPr lang="ja-JP" altLang="en-US" sz="12000" b="1" spc="600" dirty="0" smtClean="0">
                <a:solidFill>
                  <a:schemeClr val="bg1"/>
                </a:solidFill>
                <a:latin typeface="Yu Gothic" charset="-128"/>
                <a:ea typeface="Yu Gothic" charset="-128"/>
                <a:cs typeface="Yu Gothic" charset="-128"/>
              </a:rPr>
              <a:t>お</a:t>
            </a:r>
            <a:r>
              <a:rPr lang="ja-JP" altLang="en-US" sz="12000" b="1" spc="600" dirty="0">
                <a:solidFill>
                  <a:schemeClr val="bg1"/>
                </a:solidFill>
                <a:latin typeface="Yu Gothic" charset="-128"/>
                <a:ea typeface="Yu Gothic" charset="-128"/>
                <a:cs typeface="Yu Gothic" charset="-128"/>
              </a:rPr>
              <a:t>題</a:t>
            </a:r>
            <a:r>
              <a:rPr kumimoji="1" lang="ja-JP" altLang="en-US" sz="12000" b="1" spc="600" dirty="0" smtClean="0">
                <a:solidFill>
                  <a:schemeClr val="bg1"/>
                </a:solidFill>
                <a:latin typeface="Yu Gothic" charset="-128"/>
                <a:ea typeface="Yu Gothic" charset="-128"/>
                <a:cs typeface="Yu Gothic" charset="-128"/>
              </a:rPr>
              <a:t>発表</a:t>
            </a:r>
            <a:endParaRPr kumimoji="1" lang="ja-JP" altLang="en-US" sz="12000" b="1" spc="600"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524899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33541" y="2712182"/>
            <a:ext cx="6724919" cy="1569660"/>
          </a:xfrm>
          <a:prstGeom prst="rect">
            <a:avLst/>
          </a:prstGeom>
          <a:noFill/>
        </p:spPr>
        <p:txBody>
          <a:bodyPr wrap="none" rtlCol="0">
            <a:spAutoFit/>
          </a:bodyPr>
          <a:lstStyle/>
          <a:p>
            <a:pPr algn="ctr"/>
            <a:r>
              <a:rPr kumimoji="1" lang="ja-JP" altLang="en-US" sz="9600" b="1" spc="600" dirty="0" smtClean="0">
                <a:solidFill>
                  <a:schemeClr val="bg1"/>
                </a:solidFill>
                <a:latin typeface="Yu Gothic" charset="-128"/>
                <a:ea typeface="Yu Gothic" charset="-128"/>
                <a:cs typeface="Yu Gothic" charset="-128"/>
              </a:rPr>
              <a:t>ファイト！</a:t>
            </a:r>
            <a:endParaRPr kumimoji="1" lang="ja-JP" altLang="en-US" sz="9600" b="1" spc="600"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508191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443070" y="400008"/>
            <a:ext cx="10515600" cy="1325563"/>
          </a:xfrm>
        </p:spPr>
        <p:txBody>
          <a:bodyPr/>
          <a:lstStyle/>
          <a:p>
            <a:r>
              <a:rPr kumimoji="1" lang="ja-JP" altLang="en-US" dirty="0" smtClean="0">
                <a:solidFill>
                  <a:schemeClr val="bg1"/>
                </a:solidFill>
              </a:rPr>
              <a:t>３日間のタイムテーブル</a:t>
            </a:r>
            <a:endParaRPr kumimoji="1" lang="ja-JP" altLang="en-US" dirty="0">
              <a:solidFill>
                <a:schemeClr val="bg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2719765862"/>
              </p:ext>
            </p:extLst>
          </p:nvPr>
        </p:nvGraphicFramePr>
        <p:xfrm>
          <a:off x="443070" y="1725571"/>
          <a:ext cx="11305859" cy="4572000"/>
        </p:xfrm>
        <a:graphic>
          <a:graphicData uri="http://schemas.openxmlformats.org/drawingml/2006/table">
            <a:tbl>
              <a:tblPr firstRow="1" bandRow="1">
                <a:tableStyleId>{8A107856-5554-42FB-B03E-39F5DBC370BA}</a:tableStyleId>
              </a:tblPr>
              <a:tblGrid>
                <a:gridCol w="983933"/>
                <a:gridCol w="2633345"/>
                <a:gridCol w="983933"/>
                <a:gridCol w="2125345"/>
                <a:gridCol w="1945958"/>
                <a:gridCol w="2633345"/>
              </a:tblGrid>
              <a:tr h="370840">
                <a:tc gridSpan="2">
                  <a:txBody>
                    <a:bodyPr/>
                    <a:lstStyle/>
                    <a:p>
                      <a:pPr algn="ctr"/>
                      <a:r>
                        <a:rPr kumimoji="1" lang="ja-JP" altLang="en-US" sz="2800" dirty="0" smtClean="0">
                          <a:solidFill>
                            <a:schemeClr val="bg1"/>
                          </a:solidFill>
                        </a:rPr>
                        <a:t>１日目</a:t>
                      </a:r>
                      <a:endParaRPr kumimoji="1" lang="ja-JP" altLang="en-US" sz="2800" dirty="0">
                        <a:solidFill>
                          <a:schemeClr val="bg1"/>
                        </a:solidFill>
                      </a:endParaRPr>
                    </a:p>
                  </a:txBody>
                  <a:tcPr anchor="ctr">
                    <a:solidFill>
                      <a:schemeClr val="accent2"/>
                    </a:solidFill>
                  </a:tcPr>
                </a:tc>
                <a:tc hMerge="1">
                  <a:txBody>
                    <a:bodyPr/>
                    <a:lstStyle/>
                    <a:p>
                      <a:endParaRPr kumimoji="1" lang="ja-JP" altLang="en-US" dirty="0"/>
                    </a:p>
                  </a:txBody>
                  <a:tcPr/>
                </a:tc>
                <a:tc gridSpan="2">
                  <a:txBody>
                    <a:bodyPr/>
                    <a:lstStyle/>
                    <a:p>
                      <a:pPr algn="ctr"/>
                      <a:r>
                        <a:rPr kumimoji="1" lang="ja-JP" altLang="en-US" sz="2800" dirty="0" smtClean="0">
                          <a:solidFill>
                            <a:schemeClr val="bg1"/>
                          </a:solidFill>
                        </a:rPr>
                        <a:t>２日目</a:t>
                      </a:r>
                      <a:endParaRPr kumimoji="1" lang="ja-JP" altLang="en-US" sz="2800" dirty="0">
                        <a:solidFill>
                          <a:schemeClr val="bg1"/>
                        </a:solidFill>
                      </a:endParaRPr>
                    </a:p>
                  </a:txBody>
                  <a:tcPr anchor="ctr">
                    <a:solidFill>
                      <a:schemeClr val="accent2"/>
                    </a:solidFill>
                  </a:tcPr>
                </a:tc>
                <a:tc hMerge="1">
                  <a:txBody>
                    <a:bodyPr/>
                    <a:lstStyle/>
                    <a:p>
                      <a:endParaRPr kumimoji="1" lang="ja-JP" altLang="en-US" dirty="0"/>
                    </a:p>
                  </a:txBody>
                  <a:tcPr/>
                </a:tc>
                <a:tc gridSpan="2">
                  <a:txBody>
                    <a:bodyPr/>
                    <a:lstStyle/>
                    <a:p>
                      <a:pPr algn="ctr"/>
                      <a:r>
                        <a:rPr kumimoji="1" lang="ja-JP" altLang="en-US" sz="2800" dirty="0" smtClean="0">
                          <a:solidFill>
                            <a:schemeClr val="bg1"/>
                          </a:solidFill>
                        </a:rPr>
                        <a:t>３日目</a:t>
                      </a:r>
                      <a:endParaRPr kumimoji="1" lang="ja-JP" altLang="en-US" sz="2800" dirty="0">
                        <a:solidFill>
                          <a:schemeClr val="bg1"/>
                        </a:solidFill>
                      </a:endParaRPr>
                    </a:p>
                  </a:txBody>
                  <a:tcPr anchor="ctr">
                    <a:solidFill>
                      <a:schemeClr val="accent2"/>
                    </a:solidFill>
                  </a:tcPr>
                </a:tc>
                <a:tc hMerge="1">
                  <a:txBody>
                    <a:bodyPr/>
                    <a:lstStyle/>
                    <a:p>
                      <a:endParaRPr kumimoji="1" lang="ja-JP" altLang="en-US" dirty="0"/>
                    </a:p>
                  </a:txBody>
                  <a:tcPr/>
                </a:tc>
              </a:tr>
              <a:tr h="370840">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9:00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集合・オープニング</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rowSpan="2">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10:00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9ECE9"/>
                    </a:solidFill>
                  </a:tcPr>
                </a:tc>
                <a:tc rowSpan="2">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集合・開発再開</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9ECE9"/>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10:00</a:t>
                      </a:r>
                      <a:endParaRPr kumimoji="1" lang="ja-JP" altLang="en-US" sz="2000" b="0" i="0" dirty="0" smtClean="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3D8CF"/>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集合・開発再開</a:t>
                      </a:r>
                    </a:p>
                  </a:txBody>
                  <a:tcPr marL="137160" marR="137160" marT="137160" marB="137160" anchor="ctr">
                    <a:solidFill>
                      <a:srgbClr val="F3D8CF"/>
                    </a:solidFill>
                  </a:tcPr>
                </a:tc>
              </a:tr>
              <a:tr h="370840">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10:30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お題発表・開発開始</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r>
              <a:tr h="370840">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12:00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お昼休み</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12:00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お昼休み</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12:00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9ECE9"/>
                    </a:solidFill>
                  </a:tcP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お昼休み</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9ECE9"/>
                    </a:solidFill>
                  </a:tcPr>
                </a:tc>
              </a:tr>
              <a:tr h="370840">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13:00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開発再開</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rowSpan="2">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13:00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rowSpan="2">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開発再開</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15:00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3D8CF"/>
                    </a:solidFill>
                  </a:tcP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開発終了・発表準備</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3D8CF"/>
                    </a:solidFill>
                  </a:tcPr>
                </a:tc>
              </a:tr>
              <a:tr h="370840">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15:00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中間発表</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tc>
                <a:tc vMerge="1">
                  <a:txBody>
                    <a:bodyPr/>
                    <a:lstStyle/>
                    <a:p>
                      <a:endParaRPr kumimoji="1" lang="ja-JP" altLang="en-US" dirty="0"/>
                    </a:p>
                  </a:txBody>
                  <a:tcPr/>
                </a:tc>
                <a:tc vMerge="1">
                  <a:txBody>
                    <a:bodyPr/>
                    <a:lstStyle/>
                    <a:p>
                      <a:endParaRPr kumimoji="1" lang="ja-JP" altLang="en-US" dirty="0"/>
                    </a:p>
                  </a:txBody>
                  <a:tcPr/>
                </a:tc>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15:30 ~ 17:00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9ECE9"/>
                    </a:solidFill>
                  </a:tcP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発表</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9ECE9"/>
                    </a:solidFill>
                  </a:tcPr>
                </a:tc>
              </a:tr>
              <a:tr h="370840">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18:00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B w="12700" cmpd="sng">
                      <a:noFill/>
                    </a:lnB>
                  </a:tcP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開発終了</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B w="12700" cmpd="sng">
                      <a:noFill/>
                    </a:lnB>
                  </a:tcPr>
                </a:tc>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18:00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B w="12700" cmpd="sng">
                      <a:noFill/>
                    </a:lnB>
                    <a:solidFill>
                      <a:srgbClr val="F3D8CF"/>
                    </a:solidFill>
                  </a:tcP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開発終了</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B w="12700" cmpd="sng">
                      <a:noFill/>
                    </a:lnB>
                    <a:solidFill>
                      <a:srgbClr val="F3D8CF"/>
                    </a:solidFill>
                  </a:tcPr>
                </a:tc>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17:20 ~ 18:00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3D8CF"/>
                    </a:solidFill>
                  </a:tcP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優勝者発表・片付け</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3D8CF"/>
                    </a:solidFill>
                  </a:tcPr>
                </a:tc>
              </a:tr>
              <a:tr h="370840">
                <a:tc>
                  <a:txBody>
                    <a:bodyPr/>
                    <a:lstStyle/>
                    <a:p>
                      <a:pPr algn="l">
                        <a:lnSpc>
                          <a:spcPct val="100000"/>
                        </a:lnSpc>
                      </a:pP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lnSpc>
                          <a:spcPct val="100000"/>
                        </a:lnSpc>
                      </a:pP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lnSpc>
                          <a:spcPct val="100000"/>
                        </a:lnSpc>
                      </a:pP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lnSpc>
                          <a:spcPct val="100000"/>
                        </a:lnSpc>
                      </a:pP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lnSpc>
                          <a:spcPct val="100000"/>
                        </a:lnSpc>
                      </a:pPr>
                      <a:r>
                        <a:rPr kumimoji="1" lang="en-US" altLang="ja-JP" sz="2000" b="0" i="0" dirty="0" smtClean="0">
                          <a:solidFill>
                            <a:schemeClr val="tx1">
                              <a:lumMod val="75000"/>
                              <a:lumOff val="25000"/>
                            </a:schemeClr>
                          </a:solidFill>
                          <a:latin typeface="Yu Gothic Medium" charset="-128"/>
                          <a:ea typeface="Yu Gothic Medium" charset="-128"/>
                          <a:cs typeface="Yu Gothic Medium" charset="-128"/>
                        </a:rPr>
                        <a:t>19:00</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lnL w="12700" cmpd="sng">
                      <a:noFill/>
                    </a:lnL>
                    <a:solidFill>
                      <a:srgbClr val="F9ECE9"/>
                    </a:solidFill>
                  </a:tcPr>
                </a:tc>
                <a:tc>
                  <a:txBody>
                    <a:bodyPr/>
                    <a:lstStyle/>
                    <a:p>
                      <a:pPr algn="l">
                        <a:lnSpc>
                          <a:spcPct val="100000"/>
                        </a:lnSpc>
                      </a:pPr>
                      <a:r>
                        <a:rPr kumimoji="1" lang="ja-JP" altLang="en-US" sz="2000" b="0" i="0" dirty="0" smtClean="0">
                          <a:solidFill>
                            <a:schemeClr val="tx1">
                              <a:lumMod val="75000"/>
                              <a:lumOff val="25000"/>
                            </a:schemeClr>
                          </a:solidFill>
                          <a:latin typeface="Yu Gothic Medium" charset="-128"/>
                          <a:ea typeface="Yu Gothic Medium" charset="-128"/>
                          <a:cs typeface="Yu Gothic Medium" charset="-128"/>
                        </a:rPr>
                        <a:t>焼き肉</a:t>
                      </a:r>
                      <a:endParaRPr kumimoji="1" lang="ja-JP" altLang="en-US" sz="2000" b="0" i="0" dirty="0">
                        <a:solidFill>
                          <a:schemeClr val="tx1">
                            <a:lumMod val="75000"/>
                            <a:lumOff val="25000"/>
                          </a:schemeClr>
                        </a:solidFill>
                        <a:latin typeface="Yu Gothic Medium" charset="-128"/>
                        <a:ea typeface="Yu Gothic Medium" charset="-128"/>
                        <a:cs typeface="Yu Gothic Medium" charset="-128"/>
                      </a:endParaRPr>
                    </a:p>
                  </a:txBody>
                  <a:tcPr marL="137160" marR="137160" marT="137160" marB="137160" anchor="ctr">
                    <a:solidFill>
                      <a:srgbClr val="F9ECE9"/>
                    </a:solidFill>
                  </a:tcPr>
                </a:tc>
              </a:tr>
            </a:tbl>
          </a:graphicData>
        </a:graphic>
      </p:graphicFrame>
    </p:spTree>
    <p:extLst>
      <p:ext uri="{BB962C8B-B14F-4D97-AF65-F5344CB8AC3E}">
        <p14:creationId xmlns:p14="http://schemas.microsoft.com/office/powerpoint/2010/main" val="38902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dirty="0" smtClean="0"/>
              <a:t>発表について</a:t>
            </a:r>
            <a:endParaRPr kumimoji="1" lang="ja-JP" altLang="en-US" sz="5400" dirty="0"/>
          </a:p>
        </p:txBody>
      </p:sp>
      <p:sp>
        <p:nvSpPr>
          <p:cNvPr id="3" name="コンテンツ プレースホルダー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4400" dirty="0" smtClean="0"/>
              <a:t>流れ</a:t>
            </a:r>
            <a:endParaRPr kumimoji="1" lang="en-US" altLang="ja-JP" sz="4400"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3200" dirty="0" smtClean="0"/>
              <a:t>準備</a:t>
            </a:r>
            <a:r>
              <a:rPr kumimoji="1" lang="en-US" altLang="ja-JP" sz="3200" dirty="0" smtClean="0"/>
              <a:t>(</a:t>
            </a:r>
            <a:r>
              <a:rPr kumimoji="1" lang="ja-JP" altLang="en-US" sz="3200" dirty="0" smtClean="0"/>
              <a:t>５分</a:t>
            </a:r>
            <a:r>
              <a:rPr kumimoji="1" lang="en-US" altLang="ja-JP" sz="3200" dirty="0" smtClean="0"/>
              <a:t>) </a:t>
            </a:r>
            <a:r>
              <a:rPr kumimoji="1" lang="ja-JP" altLang="en-US" dirty="0" smtClean="0"/>
              <a:t>▶</a:t>
            </a:r>
            <a:r>
              <a:rPr kumimoji="1" lang="en-US" altLang="ja-JP" sz="3200" dirty="0" smtClean="0"/>
              <a:t> </a:t>
            </a:r>
            <a:r>
              <a:rPr kumimoji="1" lang="ja-JP" altLang="en-US" sz="3200" dirty="0" smtClean="0"/>
              <a:t>発表</a:t>
            </a:r>
            <a:r>
              <a:rPr kumimoji="1" lang="en-US" altLang="ja-JP" sz="3200" dirty="0" smtClean="0"/>
              <a:t>(</a:t>
            </a:r>
            <a:r>
              <a:rPr kumimoji="1" lang="ja-JP" altLang="en-US" sz="3200" dirty="0" smtClean="0"/>
              <a:t>５分</a:t>
            </a:r>
            <a:r>
              <a:rPr kumimoji="1" lang="en-US" altLang="ja-JP" sz="3200" dirty="0" smtClean="0"/>
              <a:t>) </a:t>
            </a:r>
            <a:r>
              <a:rPr kumimoji="1" lang="ja-JP" altLang="en-US" dirty="0" smtClean="0"/>
              <a:t>▶</a:t>
            </a:r>
            <a:r>
              <a:rPr kumimoji="1" lang="en-US" altLang="ja-JP" sz="3200" dirty="0" smtClean="0"/>
              <a:t> </a:t>
            </a:r>
            <a:r>
              <a:rPr lang="ja-JP" altLang="en-US" sz="3200" dirty="0" smtClean="0"/>
              <a:t>質疑応答</a:t>
            </a:r>
            <a:r>
              <a:rPr lang="en-US" altLang="ja-JP" sz="3200" dirty="0" smtClean="0"/>
              <a:t>(</a:t>
            </a:r>
            <a:r>
              <a:rPr lang="ja-JP" altLang="en-US" sz="3200" dirty="0" smtClean="0"/>
              <a:t>３分</a:t>
            </a:r>
            <a:r>
              <a:rPr lang="en-US" altLang="ja-JP" sz="3200" dirty="0" smtClean="0"/>
              <a:t>)</a:t>
            </a:r>
            <a:endParaRPr kumimoji="1" lang="en-US" altLang="ja-JP" sz="32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4400" dirty="0" smtClean="0"/>
              <a:t>時間について</a:t>
            </a:r>
            <a:endParaRPr kumimoji="1" lang="en-US" altLang="ja-JP" sz="4400"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3200" dirty="0" smtClean="0"/>
              <a:t>１チーム５分の発表とします！（デモ</a:t>
            </a:r>
            <a:r>
              <a:rPr kumimoji="1" lang="ja-JP" altLang="en-US" sz="3200" dirty="0" smtClean="0"/>
              <a:t>含む）</a:t>
            </a:r>
            <a:endParaRPr kumimoji="1" lang="en-US" altLang="ja-JP" sz="3200" dirty="0" smtClean="0"/>
          </a:p>
          <a:p>
            <a:pPr marL="0" marR="0" lvl="0" indent="0" defTabSz="914400" eaLnBrk="1" fontAlgn="auto" latinLnBrk="0" hangingPunct="1">
              <a:lnSpc>
                <a:spcPct val="100000"/>
              </a:lnSpc>
              <a:spcBef>
                <a:spcPts val="0"/>
              </a:spcBef>
              <a:spcAft>
                <a:spcPts val="0"/>
              </a:spcAft>
              <a:buClrTx/>
              <a:buSzTx/>
              <a:buFontTx/>
              <a:buNone/>
              <a:tabLst/>
              <a:defRPr/>
            </a:pPr>
            <a:r>
              <a:rPr lang="ja-JP" altLang="en-US" sz="3200" dirty="0" smtClean="0"/>
              <a:t>時間オーバーはなし！</a:t>
            </a:r>
            <a:endParaRPr lang="en-US" altLang="ja-JP" sz="3200" dirty="0" smtClean="0"/>
          </a:p>
          <a:p>
            <a:pPr marL="0" marR="0" lvl="0" indent="0" defTabSz="914400" eaLnBrk="1" fontAlgn="auto" latinLnBrk="0" hangingPunct="1">
              <a:lnSpc>
                <a:spcPct val="100000"/>
              </a:lnSpc>
              <a:spcBef>
                <a:spcPts val="0"/>
              </a:spcBef>
              <a:spcAft>
                <a:spcPts val="0"/>
              </a:spcAft>
              <a:buClrTx/>
              <a:buSzTx/>
              <a:buFontTx/>
              <a:buNone/>
              <a:tabLst/>
              <a:defRPr/>
            </a:pPr>
            <a:r>
              <a:rPr lang="ja-JP" altLang="en-US" sz="3200" dirty="0" smtClean="0"/>
              <a:t>発表の途中でも中断させていただきます！</a:t>
            </a:r>
            <a:endParaRPr kumimoji="1" lang="ja-JP" altLang="en-US" sz="3200" dirty="0"/>
          </a:p>
        </p:txBody>
      </p:sp>
    </p:spTree>
    <p:extLst>
      <p:ext uri="{BB962C8B-B14F-4D97-AF65-F5344CB8AC3E}">
        <p14:creationId xmlns:p14="http://schemas.microsoft.com/office/powerpoint/2010/main" val="1287501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dirty="0" smtClean="0"/>
              <a:t>評価について</a:t>
            </a:r>
            <a:endParaRPr kumimoji="1" lang="ja-JP" altLang="en-US" sz="5400" dirty="0"/>
          </a:p>
        </p:txBody>
      </p:sp>
      <p:sp>
        <p:nvSpPr>
          <p:cNvPr id="3" name="コンテンツ プレースホルダー 2"/>
          <p:cNvSpPr>
            <a:spLocks noGrp="1"/>
          </p:cNvSpPr>
          <p:nvPr>
            <p:ph idx="1"/>
          </p:nvPr>
        </p:nvSpPr>
        <p:spPr>
          <a:xfrm>
            <a:off x="838200" y="1973907"/>
            <a:ext cx="10515600" cy="3586634"/>
          </a:xfrm>
        </p:spPr>
        <p:txBody>
          <a:bodyPr>
            <a:normAutofit/>
          </a:bodyPr>
          <a:lstStyle/>
          <a:p>
            <a:pPr marL="0" indent="0">
              <a:buNone/>
            </a:pPr>
            <a:r>
              <a:rPr kumimoji="1" lang="ja-JP" altLang="en-US" sz="4400" dirty="0" smtClean="0"/>
              <a:t>５段階評価</a:t>
            </a:r>
            <a:endParaRPr kumimoji="1" lang="en-US" altLang="ja-JP" sz="4400" dirty="0" smtClean="0"/>
          </a:p>
          <a:p>
            <a:pPr marL="0" indent="0">
              <a:buNone/>
            </a:pPr>
            <a:r>
              <a:rPr lang="ja-JP" altLang="en-US" sz="3200" dirty="0" smtClean="0"/>
              <a:t>全員投票してもらい、チームの平均を取る。</a:t>
            </a:r>
            <a:endParaRPr lang="en-US" altLang="ja-JP" sz="3200" dirty="0" smtClean="0"/>
          </a:p>
          <a:p>
            <a:pPr marL="0" indent="0">
              <a:buNone/>
            </a:pPr>
            <a:endParaRPr lang="en-US" altLang="ja-JP" sz="3200" dirty="0" smtClean="0"/>
          </a:p>
          <a:p>
            <a:pPr marL="0" indent="0">
              <a:buNone/>
            </a:pPr>
            <a:r>
              <a:rPr lang="ja-JP" altLang="en-US" sz="4400" dirty="0" smtClean="0"/>
              <a:t>評価基準</a:t>
            </a:r>
            <a:endParaRPr lang="en-US" altLang="ja-JP" sz="4400" dirty="0"/>
          </a:p>
          <a:p>
            <a:pPr marL="0" indent="0">
              <a:buNone/>
            </a:pPr>
            <a:r>
              <a:rPr kumimoji="1" lang="ja-JP" altLang="en-US" sz="3200" dirty="0" smtClean="0"/>
              <a:t>美しさ、使いやすさ、欲しさ、アイディア、完成度</a:t>
            </a:r>
            <a:endParaRPr kumimoji="1" lang="en-US" altLang="ja-JP" sz="3200" dirty="0" smtClean="0"/>
          </a:p>
        </p:txBody>
      </p:sp>
    </p:spTree>
    <p:extLst>
      <p:ext uri="{BB962C8B-B14F-4D97-AF65-F5344CB8AC3E}">
        <p14:creationId xmlns:p14="http://schemas.microsoft.com/office/powerpoint/2010/main" val="1546161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タイトル 1"/>
          <p:cNvSpPr>
            <a:spLocks noGrp="1"/>
          </p:cNvSpPr>
          <p:nvPr>
            <p:ph type="title"/>
          </p:nvPr>
        </p:nvSpPr>
        <p:spPr>
          <a:xfrm>
            <a:off x="838198" y="566310"/>
            <a:ext cx="10515600" cy="1325563"/>
          </a:xfrm>
        </p:spPr>
        <p:txBody>
          <a:bodyPr>
            <a:normAutofit/>
          </a:bodyPr>
          <a:lstStyle/>
          <a:p>
            <a:pPr algn="ctr"/>
            <a:r>
              <a:rPr lang="ja-JP" altLang="en-US" sz="5400" b="1" spc="600" dirty="0" smtClean="0">
                <a:solidFill>
                  <a:schemeClr val="bg1"/>
                </a:solidFill>
                <a:latin typeface="Yu Gothic" charset="-128"/>
                <a:ea typeface="Yu Gothic" charset="-128"/>
                <a:cs typeface="Yu Gothic" charset="-128"/>
              </a:rPr>
              <a:t>ルール</a:t>
            </a:r>
            <a:endParaRPr kumimoji="1" lang="ja-JP" altLang="en-US" sz="5400" b="1" spc="600" dirty="0">
              <a:solidFill>
                <a:schemeClr val="bg1"/>
              </a:solidFill>
              <a:latin typeface="Yu Gothic" charset="-128"/>
              <a:ea typeface="Yu Gothic" charset="-128"/>
              <a:cs typeface="Yu Gothic" charset="-128"/>
            </a:endParaRPr>
          </a:p>
        </p:txBody>
      </p:sp>
      <p:sp>
        <p:nvSpPr>
          <p:cNvPr id="5" name="テキスト ボックス 4"/>
          <p:cNvSpPr txBox="1"/>
          <p:nvPr/>
        </p:nvSpPr>
        <p:spPr>
          <a:xfrm>
            <a:off x="893292" y="2712182"/>
            <a:ext cx="10405413" cy="1631216"/>
          </a:xfrm>
          <a:prstGeom prst="rect">
            <a:avLst/>
          </a:prstGeom>
          <a:noFill/>
        </p:spPr>
        <p:txBody>
          <a:bodyPr wrap="none" rtlCol="0">
            <a:spAutoFit/>
          </a:bodyPr>
          <a:lstStyle/>
          <a:p>
            <a:pPr algn="ctr"/>
            <a:r>
              <a:rPr kumimoji="1" lang="en-US" altLang="ja-JP" sz="10000" b="1" spc="600" dirty="0" smtClean="0">
                <a:solidFill>
                  <a:schemeClr val="bg1"/>
                </a:solidFill>
                <a:latin typeface="Yu Gothic" charset="-128"/>
                <a:ea typeface="Yu Gothic" charset="-128"/>
                <a:cs typeface="Yu Gothic" charset="-128"/>
              </a:rPr>
              <a:t>Git</a:t>
            </a:r>
            <a:r>
              <a:rPr kumimoji="1" lang="ja-JP" altLang="en-US" sz="10000" b="1" spc="600" dirty="0" smtClean="0">
                <a:solidFill>
                  <a:schemeClr val="bg1"/>
                </a:solidFill>
                <a:latin typeface="Yu Gothic" charset="-128"/>
                <a:ea typeface="Yu Gothic" charset="-128"/>
                <a:cs typeface="Yu Gothic" charset="-128"/>
              </a:rPr>
              <a:t>を使うこと！</a:t>
            </a:r>
            <a:endParaRPr kumimoji="1" lang="ja-JP" altLang="en-US" sz="10000" b="1" spc="600" dirty="0">
              <a:solidFill>
                <a:schemeClr val="bg1"/>
              </a:solidFill>
              <a:latin typeface="Yu Gothic" charset="-128"/>
              <a:ea typeface="Yu Gothic" charset="-128"/>
              <a:cs typeface="Yu Gothic" charset="-128"/>
            </a:endParaRPr>
          </a:p>
        </p:txBody>
      </p:sp>
      <p:sp>
        <p:nvSpPr>
          <p:cNvPr id="6" name="テキスト ボックス 5"/>
          <p:cNvSpPr txBox="1"/>
          <p:nvPr/>
        </p:nvSpPr>
        <p:spPr>
          <a:xfrm>
            <a:off x="1363251" y="4902097"/>
            <a:ext cx="9291326" cy="523220"/>
          </a:xfrm>
          <a:prstGeom prst="rect">
            <a:avLst/>
          </a:prstGeom>
          <a:noFill/>
        </p:spPr>
        <p:txBody>
          <a:bodyPr wrap="none" rtlCol="0">
            <a:spAutoFit/>
          </a:bodyPr>
          <a:lstStyle/>
          <a:p>
            <a:pPr algn="ctr"/>
            <a:r>
              <a:rPr kumimoji="1" lang="en-US" altLang="ja-JP" sz="2800" b="1" spc="600" dirty="0" smtClean="0">
                <a:solidFill>
                  <a:schemeClr val="bg1"/>
                </a:solidFill>
                <a:latin typeface="Yu Gothic" charset="-128"/>
                <a:ea typeface="Yu Gothic" charset="-128"/>
                <a:cs typeface="Yu Gothic" charset="-128"/>
              </a:rPr>
              <a:t>※GitHub</a:t>
            </a:r>
            <a:r>
              <a:rPr kumimoji="1" lang="ja-JP" altLang="en-US" sz="2800" b="1" spc="600" dirty="0" smtClean="0">
                <a:solidFill>
                  <a:schemeClr val="bg1"/>
                </a:solidFill>
                <a:latin typeface="Yu Gothic" charset="-128"/>
                <a:ea typeface="Yu Gothic" charset="-128"/>
                <a:cs typeface="Yu Gothic" charset="-128"/>
              </a:rPr>
              <a:t>に各チームのリポジトリがあります</a:t>
            </a:r>
            <a:endParaRPr kumimoji="1" lang="ja-JP" altLang="en-US" sz="2800" b="1" spc="600"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254903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0810" y="-375114"/>
            <a:ext cx="12170376" cy="8113584"/>
          </a:xfrm>
          <a:prstGeom prst="rect">
            <a:avLst/>
          </a:prstGeom>
        </p:spPr>
      </p:pic>
      <p:sp>
        <p:nvSpPr>
          <p:cNvPr id="2" name="タイトル 1"/>
          <p:cNvSpPr>
            <a:spLocks noGrp="1"/>
          </p:cNvSpPr>
          <p:nvPr>
            <p:ph type="title"/>
          </p:nvPr>
        </p:nvSpPr>
        <p:spPr>
          <a:xfrm>
            <a:off x="838198" y="566310"/>
            <a:ext cx="10515600" cy="1325563"/>
          </a:xfrm>
        </p:spPr>
        <p:txBody>
          <a:bodyPr>
            <a:normAutofit/>
          </a:bodyPr>
          <a:lstStyle/>
          <a:p>
            <a:pPr algn="ctr"/>
            <a:r>
              <a:rPr lang="ja-JP" altLang="en-US" sz="5400" b="1" spc="600" dirty="0" smtClean="0">
                <a:solidFill>
                  <a:schemeClr val="bg1"/>
                </a:solidFill>
                <a:latin typeface="Yu Gothic" charset="-128"/>
                <a:ea typeface="Yu Gothic" charset="-128"/>
                <a:cs typeface="Yu Gothic" charset="-128"/>
              </a:rPr>
              <a:t>賞品</a:t>
            </a:r>
            <a:endParaRPr kumimoji="1" lang="ja-JP" altLang="en-US" sz="5400" b="1" spc="600" dirty="0">
              <a:solidFill>
                <a:schemeClr val="bg1"/>
              </a:solidFill>
              <a:latin typeface="Yu Gothic" charset="-128"/>
              <a:ea typeface="Yu Gothic" charset="-128"/>
              <a:cs typeface="Yu Gothic" charset="-128"/>
            </a:endParaRPr>
          </a:p>
        </p:txBody>
      </p:sp>
      <p:sp>
        <p:nvSpPr>
          <p:cNvPr id="4" name="テキスト ボックス 3"/>
          <p:cNvSpPr txBox="1"/>
          <p:nvPr/>
        </p:nvSpPr>
        <p:spPr>
          <a:xfrm>
            <a:off x="1964098" y="2712182"/>
            <a:ext cx="8263801" cy="1938992"/>
          </a:xfrm>
          <a:prstGeom prst="rect">
            <a:avLst/>
          </a:prstGeom>
          <a:noFill/>
        </p:spPr>
        <p:txBody>
          <a:bodyPr wrap="none" rtlCol="0">
            <a:spAutoFit/>
          </a:bodyPr>
          <a:lstStyle/>
          <a:p>
            <a:pPr algn="ctr"/>
            <a:r>
              <a:rPr kumimoji="1" lang="ja-JP" altLang="en-US" sz="12000" b="1" spc="600" dirty="0" smtClean="0">
                <a:solidFill>
                  <a:schemeClr val="bg1"/>
                </a:solidFill>
                <a:latin typeface="Yu Gothic" charset="-128"/>
                <a:ea typeface="Yu Gothic" charset="-128"/>
                <a:cs typeface="Yu Gothic" charset="-128"/>
              </a:rPr>
              <a:t>焼き肉無料</a:t>
            </a:r>
            <a:endParaRPr kumimoji="1" lang="ja-JP" altLang="en-US" sz="12000" b="1" spc="600"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2035347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964098" y="2712182"/>
            <a:ext cx="8263801" cy="1938992"/>
          </a:xfrm>
          <a:prstGeom prst="rect">
            <a:avLst/>
          </a:prstGeom>
          <a:noFill/>
        </p:spPr>
        <p:txBody>
          <a:bodyPr wrap="none" rtlCol="0">
            <a:spAutoFit/>
          </a:bodyPr>
          <a:lstStyle/>
          <a:p>
            <a:pPr algn="ctr"/>
            <a:r>
              <a:rPr kumimoji="1" lang="ja-JP" altLang="en-US" sz="12000" b="1" spc="600" dirty="0" smtClean="0">
                <a:solidFill>
                  <a:schemeClr val="bg1"/>
                </a:solidFill>
                <a:latin typeface="Yu Gothic" charset="-128"/>
                <a:ea typeface="Yu Gothic" charset="-128"/>
                <a:cs typeface="Yu Gothic" charset="-128"/>
              </a:rPr>
              <a:t>チーム発表</a:t>
            </a:r>
            <a:endParaRPr kumimoji="1" lang="ja-JP" altLang="en-US" sz="12000" b="1" spc="600"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1419019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48271" y="2712182"/>
            <a:ext cx="11495455" cy="1938992"/>
          </a:xfrm>
          <a:prstGeom prst="rect">
            <a:avLst/>
          </a:prstGeom>
          <a:noFill/>
        </p:spPr>
        <p:txBody>
          <a:bodyPr wrap="none" rtlCol="0">
            <a:spAutoFit/>
          </a:bodyPr>
          <a:lstStyle/>
          <a:p>
            <a:pPr algn="ctr"/>
            <a:r>
              <a:rPr kumimoji="1" lang="ja-JP" altLang="en-US" sz="12000" b="1" spc="600" dirty="0" smtClean="0">
                <a:solidFill>
                  <a:schemeClr val="bg1"/>
                </a:solidFill>
                <a:latin typeface="Yu Gothic" charset="-128"/>
                <a:ea typeface="Yu Gothic" charset="-128"/>
                <a:cs typeface="Yu Gothic" charset="-128"/>
              </a:rPr>
              <a:t>アイスブレイク</a:t>
            </a:r>
            <a:endParaRPr kumimoji="1" lang="ja-JP" altLang="en-US" sz="12000" b="1" spc="600"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19235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spc="600" dirty="0"/>
              <a:t>コンセンサスゲーム</a:t>
            </a:r>
            <a:endParaRPr lang="ja-JP" altLang="en-US" sz="5400" spc="600" dirty="0"/>
          </a:p>
        </p:txBody>
      </p:sp>
      <p:sp>
        <p:nvSpPr>
          <p:cNvPr id="3" name="コンテンツ プレースホルダー 2"/>
          <p:cNvSpPr>
            <a:spLocks noGrp="1"/>
          </p:cNvSpPr>
          <p:nvPr>
            <p:ph idx="1"/>
          </p:nvPr>
        </p:nvSpPr>
        <p:spPr>
          <a:xfrm>
            <a:off x="838200" y="1973907"/>
            <a:ext cx="10515600" cy="3586634"/>
          </a:xfrm>
        </p:spPr>
        <p:txBody>
          <a:bodyPr>
            <a:normAutofit/>
          </a:bodyPr>
          <a:lstStyle/>
          <a:p>
            <a:pPr marL="0" indent="0">
              <a:buNone/>
            </a:pPr>
            <a:r>
              <a:rPr lang="ja-JP" altLang="en-US" sz="3200" spc="600" dirty="0"/>
              <a:t>とあるお題に対して</a:t>
            </a:r>
            <a:endParaRPr lang="en-US" altLang="ja-JP" sz="3200" spc="600" dirty="0"/>
          </a:p>
          <a:p>
            <a:pPr marL="0" indent="0">
              <a:buNone/>
            </a:pPr>
            <a:r>
              <a:rPr lang="ja-JP" altLang="en-US" sz="4400" spc="600" dirty="0"/>
              <a:t>チームで１つの結論を導く</a:t>
            </a:r>
            <a:endParaRPr lang="en-US" altLang="ja-JP" sz="4400" spc="600" dirty="0"/>
          </a:p>
          <a:p>
            <a:pPr marL="0" indent="0">
              <a:buNone/>
            </a:pPr>
            <a:endParaRPr lang="en-US" altLang="ja-JP" sz="3200" spc="600" dirty="0"/>
          </a:p>
          <a:p>
            <a:pPr marL="0" indent="0">
              <a:buNone/>
            </a:pPr>
            <a:r>
              <a:rPr lang="ja-JP" altLang="en-US" sz="3200" spc="600" dirty="0"/>
              <a:t>ただし、多数決や諦めではなく</a:t>
            </a:r>
            <a:endParaRPr lang="en-US" altLang="ja-JP" sz="3200" spc="600" dirty="0"/>
          </a:p>
          <a:p>
            <a:pPr marL="0" indent="0">
              <a:buNone/>
            </a:pPr>
            <a:r>
              <a:rPr lang="ja-JP" altLang="en-US" sz="3200" spc="600" dirty="0"/>
              <a:t>しっかり話し合って</a:t>
            </a:r>
            <a:r>
              <a:rPr lang="ja-JP" altLang="en-US" sz="4400" spc="600" dirty="0">
                <a:solidFill>
                  <a:srgbClr val="FF0000"/>
                </a:solidFill>
              </a:rPr>
              <a:t>合意</a:t>
            </a:r>
            <a:r>
              <a:rPr lang="ja-JP" altLang="en-US" sz="3200" spc="600" dirty="0"/>
              <a:t>する</a:t>
            </a:r>
            <a:r>
              <a:rPr lang="ja-JP" altLang="en-US" sz="3200" spc="600" dirty="0" smtClean="0"/>
              <a:t>こと</a:t>
            </a:r>
            <a:endParaRPr lang="en-US" altLang="ja-JP" sz="3200" spc="600" dirty="0"/>
          </a:p>
        </p:txBody>
      </p:sp>
    </p:spTree>
    <p:extLst>
      <p:ext uri="{BB962C8B-B14F-4D97-AF65-F5344CB8AC3E}">
        <p14:creationId xmlns:p14="http://schemas.microsoft.com/office/powerpoint/2010/main" val="398742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2991</TotalTime>
  <Words>400</Words>
  <Application>Microsoft Office PowerPoint</Application>
  <PresentationFormat>ワイド画面</PresentationFormat>
  <Paragraphs>124</Paragraphs>
  <Slides>16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Hiragino Kaku Gothic StdN W8</vt:lpstr>
      <vt:lpstr>Yu Gothic Medium</vt:lpstr>
      <vt:lpstr>Yu Gothic</vt:lpstr>
      <vt:lpstr>Arial</vt:lpstr>
      <vt:lpstr>Century Gothic</vt:lpstr>
      <vt:lpstr>ホワイト</vt:lpstr>
      <vt:lpstr>PowerPoint プレゼンテーション</vt:lpstr>
      <vt:lpstr>３日間のタイムテーブル</vt:lpstr>
      <vt:lpstr>発表について</vt:lpstr>
      <vt:lpstr>評価について</vt:lpstr>
      <vt:lpstr>ルール</vt:lpstr>
      <vt:lpstr>賞品</vt:lpstr>
      <vt:lpstr>PowerPoint プレゼンテーション</vt:lpstr>
      <vt:lpstr>PowerPoint プレゼンテーション</vt:lpstr>
      <vt:lpstr>コンセンサスゲーム</vt:lpstr>
      <vt:lpstr>流れ</vt:lpstr>
      <vt:lpstr>ルール</vt:lpstr>
      <vt:lpstr>15アイテム</vt:lpstr>
      <vt:lpstr>模範解答</vt:lpstr>
      <vt:lpstr>本日のタイムテーブル</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大河内　明日香</dc:creator>
  <cp:lastModifiedBy>内田 勇志</cp:lastModifiedBy>
  <cp:revision>70</cp:revision>
  <dcterms:created xsi:type="dcterms:W3CDTF">2018-04-26T10:32:59Z</dcterms:created>
  <dcterms:modified xsi:type="dcterms:W3CDTF">2018-05-02T18:37:09Z</dcterms:modified>
</cp:coreProperties>
</file>