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5" r:id="rId3"/>
    <p:sldId id="257" r:id="rId4"/>
    <p:sldId id="260" r:id="rId5"/>
    <p:sldId id="262" r:id="rId6"/>
    <p:sldId id="261" r:id="rId7"/>
    <p:sldId id="263" r:id="rId8"/>
    <p:sldId id="278" r:id="rId9"/>
    <p:sldId id="264" r:id="rId10"/>
    <p:sldId id="272" r:id="rId11"/>
    <p:sldId id="265" r:id="rId12"/>
    <p:sldId id="266" r:id="rId13"/>
    <p:sldId id="269" r:id="rId14"/>
    <p:sldId id="274" r:id="rId15"/>
    <p:sldId id="258" r:id="rId16"/>
    <p:sldId id="259" r:id="rId17"/>
    <p:sldId id="270" r:id="rId18"/>
    <p:sldId id="271" r:id="rId19"/>
    <p:sldId id="273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60"/>
    <p:restoredTop sz="94694"/>
  </p:normalViewPr>
  <p:slideViewPr>
    <p:cSldViewPr snapToGrid="0" snapToObjects="1">
      <p:cViewPr varScale="1">
        <p:scale>
          <a:sx n="98" d="100"/>
          <a:sy n="98" d="100"/>
        </p:scale>
        <p:origin x="21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boot/docs/2.1.2.RELEASE/reference/htmlsingle/" TargetMode="External"/><Relationship Id="rId2" Type="http://schemas.openxmlformats.org/officeDocument/2006/relationships/hyperlink" Target="https://github.com/mufasa1976/spring-boot-test-meetu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oel-costigliola.github.io/assertj/" TargetMode="External"/><Relationship Id="rId5" Type="http://schemas.openxmlformats.org/officeDocument/2006/relationships/hyperlink" Target="https://static.javadoc.io/org.mockito/mockito-core/2.23.4/org/mockito/Mockito.html" TargetMode="External"/><Relationship Id="rId4" Type="http://schemas.openxmlformats.org/officeDocument/2006/relationships/hyperlink" Target="https://junit.org/junit4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6F4BC5-C08D-5246-9BD3-48ADFF917C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Spring </a:t>
            </a:r>
            <a:r>
              <a:rPr lang="de-DE" dirty="0" err="1"/>
              <a:t>boot</a:t>
            </a:r>
            <a:r>
              <a:rPr lang="de-DE" dirty="0"/>
              <a:t> </a:t>
            </a:r>
            <a:r>
              <a:rPr lang="de-DE" dirty="0" err="1"/>
              <a:t>test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15B8BBC-09AF-BB4D-BBCE-CF0668B015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3B68651-AA68-B04A-A9ED-4382F72B4266}"/>
              </a:ext>
            </a:extLst>
          </p:cNvPr>
          <p:cNvSpPr txBox="1"/>
          <p:nvPr/>
        </p:nvSpPr>
        <p:spPr>
          <a:xfrm>
            <a:off x="9282229" y="6488668"/>
            <a:ext cx="2909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© 2019, Ing. Erich Stadler</a:t>
            </a:r>
          </a:p>
        </p:txBody>
      </p:sp>
    </p:spTree>
    <p:extLst>
      <p:ext uri="{BB962C8B-B14F-4D97-AF65-F5344CB8AC3E}">
        <p14:creationId xmlns:p14="http://schemas.microsoft.com/office/powerpoint/2010/main" val="71032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2E5DF5-931F-8843-912E-F67489A22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@</a:t>
            </a:r>
            <a:r>
              <a:rPr lang="de-DE" dirty="0" err="1"/>
              <a:t>Contextconfiguration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990D02B-3D96-6A4D-85FB-DBEDC5520537}"/>
              </a:ext>
            </a:extLst>
          </p:cNvPr>
          <p:cNvSpPr txBox="1"/>
          <p:nvPr/>
        </p:nvSpPr>
        <p:spPr>
          <a:xfrm>
            <a:off x="2389272" y="2514600"/>
            <a:ext cx="8658139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Beans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u="sng" dirty="0" err="1"/>
              <a:t>wired</a:t>
            </a:r>
            <a:r>
              <a:rPr lang="de-DE" u="sng" dirty="0"/>
              <a:t> </a:t>
            </a:r>
            <a:r>
              <a:rPr lang="de-DE" u="sng" dirty="0" err="1"/>
              <a:t>into</a:t>
            </a:r>
            <a:r>
              <a:rPr lang="de-DE" u="sng" dirty="0"/>
              <a:t> </a:t>
            </a:r>
            <a:r>
              <a:rPr lang="de-DE" u="sng" dirty="0" err="1"/>
              <a:t>the</a:t>
            </a:r>
            <a:br>
              <a:rPr lang="de-DE" u="sng" dirty="0"/>
            </a:br>
            <a:r>
              <a:rPr lang="de-DE" u="sng" dirty="0" err="1"/>
              <a:t>ApplicationContext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u="sng" dirty="0" err="1"/>
              <a:t>during</a:t>
            </a:r>
            <a:r>
              <a:rPr lang="de-DE" u="sng" dirty="0"/>
              <a:t> </a:t>
            </a:r>
            <a:r>
              <a:rPr lang="de-DE" u="sng" dirty="0" err="1"/>
              <a:t>the</a:t>
            </a:r>
            <a:r>
              <a:rPr lang="de-DE" u="sng" dirty="0"/>
              <a:t> Test</a:t>
            </a:r>
          </a:p>
          <a:p>
            <a:pPr marL="342900" indent="-34290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de-DE" dirty="0"/>
              <a:t>Can </a:t>
            </a:r>
            <a:r>
              <a:rPr lang="de-DE" u="sng" dirty="0" err="1"/>
              <a:t>include</a:t>
            </a:r>
            <a:r>
              <a:rPr lang="de-DE" u="sng" dirty="0"/>
              <a:t> </a:t>
            </a:r>
            <a:r>
              <a:rPr lang="de-DE" u="sng" dirty="0" err="1"/>
              <a:t>Classes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/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u="sng" dirty="0" err="1"/>
              <a:t>locations</a:t>
            </a:r>
            <a:r>
              <a:rPr lang="de-DE" dirty="0"/>
              <a:t> (</a:t>
            </a:r>
            <a:r>
              <a:rPr lang="de-DE" dirty="0" err="1"/>
              <a:t>prior</a:t>
            </a:r>
            <a:r>
              <a:rPr lang="de-DE" dirty="0"/>
              <a:t> Spring 3.x </a:t>
            </a:r>
            <a:r>
              <a:rPr lang="de-DE" dirty="0" err="1"/>
              <a:t>Configuration</a:t>
            </a:r>
            <a:r>
              <a:rPr lang="de-DE" dirty="0"/>
              <a:t> Files)</a:t>
            </a:r>
          </a:p>
          <a:p>
            <a:pPr marL="342900" indent="-34290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de-DE" dirty="0"/>
              <a:t>Can </a:t>
            </a:r>
            <a:r>
              <a:rPr lang="de-DE" dirty="0" err="1"/>
              <a:t>include</a:t>
            </a:r>
            <a:r>
              <a:rPr lang="de-DE" dirty="0"/>
              <a:t> </a:t>
            </a:r>
            <a:r>
              <a:rPr lang="de-DE" u="sng" dirty="0" err="1"/>
              <a:t>Classes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u="sng" dirty="0" err="1"/>
              <a:t>annotated</a:t>
            </a:r>
            <a:r>
              <a:rPr lang="de-DE" u="sng" dirty="0"/>
              <a:t> </a:t>
            </a:r>
            <a:r>
              <a:rPr lang="de-DE" u="sng" dirty="0" err="1"/>
              <a:t>with</a:t>
            </a:r>
            <a:r>
              <a:rPr lang="de-DE" u="sng" dirty="0"/>
              <a:t> Spring </a:t>
            </a:r>
            <a:r>
              <a:rPr lang="de-DE" u="sng" dirty="0" err="1"/>
              <a:t>Annotations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>
                <a:solidFill>
                  <a:srgbClr val="FFFF00"/>
                </a:solidFill>
              </a:rPr>
              <a:t>@</a:t>
            </a:r>
            <a:r>
              <a:rPr lang="de-DE" dirty="0" err="1">
                <a:solidFill>
                  <a:srgbClr val="FFFF00"/>
                </a:solidFill>
              </a:rPr>
              <a:t>Configuration</a:t>
            </a:r>
            <a:r>
              <a:rPr lang="de-DE" dirty="0"/>
              <a:t>, </a:t>
            </a:r>
            <a:r>
              <a:rPr lang="de-DE" dirty="0">
                <a:solidFill>
                  <a:srgbClr val="FFFF00"/>
                </a:solidFill>
              </a:rPr>
              <a:t>@</a:t>
            </a:r>
            <a:r>
              <a:rPr lang="de-DE" dirty="0" err="1">
                <a:solidFill>
                  <a:srgbClr val="FFFF00"/>
                </a:solidFill>
              </a:rPr>
              <a:t>Component</a:t>
            </a:r>
            <a:r>
              <a:rPr lang="de-DE" dirty="0"/>
              <a:t>, </a:t>
            </a:r>
            <a:r>
              <a:rPr lang="de-DE" dirty="0">
                <a:solidFill>
                  <a:srgbClr val="FFFF00"/>
                </a:solidFill>
              </a:rPr>
              <a:t>@Service</a:t>
            </a:r>
            <a:r>
              <a:rPr lang="de-DE" dirty="0"/>
              <a:t>, ...)</a:t>
            </a:r>
          </a:p>
        </p:txBody>
      </p:sp>
    </p:spTree>
    <p:extLst>
      <p:ext uri="{BB962C8B-B14F-4D97-AF65-F5344CB8AC3E}">
        <p14:creationId xmlns:p14="http://schemas.microsoft.com/office/powerpoint/2010/main" val="143869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1C7EA383-756E-B542-8DEC-15B9AFD27E62}"/>
              </a:ext>
            </a:extLst>
          </p:cNvPr>
          <p:cNvSpPr txBox="1"/>
          <p:nvPr/>
        </p:nvSpPr>
        <p:spPr>
          <a:xfrm>
            <a:off x="694521" y="540232"/>
            <a:ext cx="63401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ExtendedMathService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divide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dividend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divisor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E1817FD-B236-5349-B460-8C53F9A3E9BE}"/>
              </a:ext>
            </a:extLst>
          </p:cNvPr>
          <p:cNvSpPr txBox="1"/>
          <p:nvPr/>
        </p:nvSpPr>
        <p:spPr>
          <a:xfrm>
            <a:off x="694521" y="1916563"/>
            <a:ext cx="10802957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@Service</a:t>
            </a:r>
            <a:b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RequiredArgsConstructor</a:t>
            </a:r>
            <a:b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ExtendedMathServiceImpl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ExtendedMathService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final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MathService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mathService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@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b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divide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dividend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divisor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mathService.divide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dividend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divisor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 catch (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ArithmeticException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IllegalArgumentException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e.getMessage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26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0D93C142-F615-C744-874E-EC65DB651B61}"/>
              </a:ext>
            </a:extLst>
          </p:cNvPr>
          <p:cNvSpPr txBox="1"/>
          <p:nvPr/>
        </p:nvSpPr>
        <p:spPr>
          <a:xfrm>
            <a:off x="848409" y="612844"/>
            <a:ext cx="1049518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AT" sz="20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RunWith</a:t>
            </a:r>
            <a:r>
              <a:rPr lang="de-AT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20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MockitoJUnitRunner.class</a:t>
            </a:r>
            <a:r>
              <a:rPr lang="de-AT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AT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ExtendedMathServiceTestWithoutSpring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AT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@Mock</a:t>
            </a:r>
            <a:br>
              <a:rPr lang="de-AT" sz="2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MathService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000" b="1" i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mathService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ExtendedMathService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extendedMathService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@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Before</a:t>
            </a:r>
            <a:b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extendedMathService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ExtendedMathServiceImpl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2000" b="1" i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mathService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@Test</a:t>
            </a:r>
            <a:b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divide_OK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sz="2000" i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doReturn</a:t>
            </a:r>
            <a:r>
              <a:rPr lang="de-AT" sz="2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(2).</a:t>
            </a:r>
            <a:r>
              <a:rPr lang="de-AT" sz="20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de-AT" sz="2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2000" b="1" i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mathService</a:t>
            </a:r>
            <a:r>
              <a:rPr lang="de-AT" sz="2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de-AT" sz="20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divide</a:t>
            </a:r>
            <a:r>
              <a:rPr lang="de-AT" sz="2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(4, 2);</a:t>
            </a:r>
            <a:br>
              <a:rPr lang="de-AT" sz="2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extendedMathService.divide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(4, 2)).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isEqualTo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  <a:b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44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22C69C6E-6672-2F4B-87B6-9BC6C50010CC}"/>
              </a:ext>
            </a:extLst>
          </p:cNvPr>
          <p:cNvSpPr txBox="1"/>
          <p:nvPr/>
        </p:nvSpPr>
        <p:spPr>
          <a:xfrm>
            <a:off x="288961" y="612844"/>
            <a:ext cx="11614077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RunWith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SpringRunner.class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ContextConfiguration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classes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ExtendedMathServiceImpl.class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ExtendedMathServiceTestWithSpring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AT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AT" sz="24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MockBean</a:t>
            </a:r>
            <a:br>
              <a:rPr lang="de-AT" sz="2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MathService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400" b="1" i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mathService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@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Autowired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ExtendedMathService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extendedMathService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@Test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divide_OK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doReturn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(2).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2400" b="1" i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mathService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divide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(4, 2);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extendedMathService.divide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(4, 2)).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isEqualTo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81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2AC266-89C3-0C4E-9D04-44B661C97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Mockbean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spybean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DCB6AB6-FD40-B84A-AFEF-832A1A916728}"/>
              </a:ext>
            </a:extLst>
          </p:cNvPr>
          <p:cNvSpPr txBox="1"/>
          <p:nvPr/>
        </p:nvSpPr>
        <p:spPr>
          <a:xfrm>
            <a:off x="1731679" y="2557849"/>
            <a:ext cx="8725466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Properties </a:t>
            </a:r>
            <a:r>
              <a:rPr lang="de-DE" dirty="0" err="1"/>
              <a:t>annotated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>
                <a:solidFill>
                  <a:srgbClr val="FFFF00"/>
                </a:solidFill>
              </a:rPr>
              <a:t>@</a:t>
            </a:r>
            <a:r>
              <a:rPr lang="de-DE" dirty="0" err="1">
                <a:solidFill>
                  <a:srgbClr val="FFFF00"/>
                </a:solidFill>
              </a:rPr>
              <a:t>MockBean</a:t>
            </a:r>
            <a:r>
              <a:rPr lang="de-DE" dirty="0"/>
              <a:t> </a:t>
            </a:r>
            <a:r>
              <a:rPr lang="de-DE" dirty="0" err="1"/>
              <a:t>are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Initialized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Mockito</a:t>
            </a:r>
            <a:r>
              <a:rPr lang="de-DE" dirty="0"/>
              <a:t> (like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>
                <a:solidFill>
                  <a:srgbClr val="FFFF00"/>
                </a:solidFill>
              </a:rPr>
              <a:t>@Mock</a:t>
            </a:r>
            <a:r>
              <a:rPr lang="de-DE" dirty="0"/>
              <a:t> </a:t>
            </a:r>
            <a:r>
              <a:rPr lang="de-DE" dirty="0" err="1"/>
              <a:t>annotated</a:t>
            </a:r>
            <a:r>
              <a:rPr lang="de-DE" dirty="0"/>
              <a:t> Property)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Wired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Test </a:t>
            </a:r>
            <a:r>
              <a:rPr lang="de-DE" dirty="0" err="1"/>
              <a:t>ApplicationContext</a:t>
            </a:r>
            <a:r>
              <a:rPr lang="de-DE" dirty="0"/>
              <a:t> </a:t>
            </a:r>
            <a:r>
              <a:rPr lang="de-DE" u="sng" dirty="0" err="1"/>
              <a:t>before</a:t>
            </a:r>
            <a:r>
              <a:rPr lang="de-DE" u="sng" dirty="0"/>
              <a:t> </a:t>
            </a:r>
            <a:r>
              <a:rPr lang="de-DE" u="sng" dirty="0" err="1"/>
              <a:t>other</a:t>
            </a:r>
            <a:r>
              <a:rPr lang="de-DE" u="sng" dirty="0"/>
              <a:t> </a:t>
            </a:r>
            <a:r>
              <a:rPr lang="de-DE" u="sng" dirty="0" err="1"/>
              <a:t>Beans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wired</a:t>
            </a:r>
            <a:endParaRPr lang="de-DE" dirty="0"/>
          </a:p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de-DE" dirty="0" err="1"/>
              <a:t>Any</a:t>
            </a:r>
            <a:r>
              <a:rPr lang="de-DE" dirty="0"/>
              <a:t> Property </a:t>
            </a:r>
            <a:r>
              <a:rPr lang="de-DE" dirty="0" err="1"/>
              <a:t>annotated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>
                <a:solidFill>
                  <a:srgbClr val="FFFF00"/>
                </a:solidFill>
              </a:rPr>
              <a:t>@</a:t>
            </a:r>
            <a:r>
              <a:rPr lang="de-DE" dirty="0" err="1">
                <a:solidFill>
                  <a:srgbClr val="FFFF00"/>
                </a:solidFill>
              </a:rPr>
              <a:t>MockBean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handled</a:t>
            </a:r>
            <a:r>
              <a:rPr lang="de-DE" dirty="0"/>
              <a:t> like a Property</a:t>
            </a:r>
            <a:br>
              <a:rPr lang="de-DE" dirty="0"/>
            </a:b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annotated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>
                <a:solidFill>
                  <a:srgbClr val="FFFF00"/>
                </a:solidFill>
              </a:rPr>
              <a:t>@Mock</a:t>
            </a:r>
            <a:r>
              <a:rPr lang="de-DE" dirty="0"/>
              <a:t>.</a:t>
            </a:r>
          </a:p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FF00"/>
                </a:solidFill>
              </a:rPr>
              <a:t>@</a:t>
            </a:r>
            <a:r>
              <a:rPr lang="de-DE" dirty="0" err="1">
                <a:solidFill>
                  <a:srgbClr val="FFFF00"/>
                </a:solidFill>
              </a:rPr>
              <a:t>SpyBean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wrap</a:t>
            </a:r>
            <a:r>
              <a:rPr lang="de-DE" dirty="0"/>
              <a:t> an </a:t>
            </a:r>
            <a:r>
              <a:rPr lang="de-DE" dirty="0" err="1"/>
              <a:t>existing</a:t>
            </a:r>
            <a:r>
              <a:rPr lang="de-DE" dirty="0"/>
              <a:t> Bean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validate</a:t>
            </a:r>
            <a:br>
              <a:rPr lang="de-DE" dirty="0"/>
            </a:b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calls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Mockito.validate</a:t>
            </a:r>
            <a:r>
              <a:rPr lang="de-DE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9681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18EC33-6049-4941-9C70-2DF678B6E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Application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78858AE-789B-F340-A781-5153C87B020B}"/>
              </a:ext>
            </a:extLst>
          </p:cNvPr>
          <p:cNvSpPr txBox="1"/>
          <p:nvPr/>
        </p:nvSpPr>
        <p:spPr>
          <a:xfrm>
            <a:off x="1301272" y="3189239"/>
            <a:ext cx="958627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SpringBootApplication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Application {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(String[]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SpringApplication.</a:t>
            </a:r>
            <a:r>
              <a:rPr lang="de-AT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Application.class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43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F0BAD5-244F-3D40-B84E-21BAA75DC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@</a:t>
            </a:r>
            <a:r>
              <a:rPr lang="de-DE" dirty="0" err="1"/>
              <a:t>SpringBootApplication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91F78DB-DC77-EB4B-8A13-8FF8EE6DC06D}"/>
              </a:ext>
            </a:extLst>
          </p:cNvPr>
          <p:cNvSpPr txBox="1"/>
          <p:nvPr/>
        </p:nvSpPr>
        <p:spPr>
          <a:xfrm>
            <a:off x="1141413" y="2145268"/>
            <a:ext cx="6458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Convenient</a:t>
            </a:r>
            <a:r>
              <a:rPr lang="de-DE" dirty="0"/>
              <a:t> Annotation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summarizes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: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8F0A741-5867-FB4F-81DD-1F4AD2122E39}"/>
              </a:ext>
            </a:extLst>
          </p:cNvPr>
          <p:cNvSpPr/>
          <p:nvPr/>
        </p:nvSpPr>
        <p:spPr>
          <a:xfrm>
            <a:off x="1141413" y="2896106"/>
            <a:ext cx="865384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FF00"/>
                </a:solidFill>
              </a:rPr>
              <a:t>@</a:t>
            </a:r>
            <a:r>
              <a:rPr lang="de-DE" dirty="0" err="1">
                <a:solidFill>
                  <a:srgbClr val="FFFF00"/>
                </a:solidFill>
              </a:rPr>
              <a:t>Configuration</a:t>
            </a:r>
            <a:br>
              <a:rPr lang="de-DE" dirty="0"/>
            </a:br>
            <a:r>
              <a:rPr lang="de-DE" dirty="0"/>
              <a:t>Every Class </a:t>
            </a:r>
            <a:r>
              <a:rPr lang="de-DE" dirty="0" err="1"/>
              <a:t>annotated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>
                <a:solidFill>
                  <a:srgbClr val="FFFF00"/>
                </a:solidFill>
              </a:rPr>
              <a:t>@</a:t>
            </a:r>
            <a:r>
              <a:rPr lang="de-DE" dirty="0" err="1">
                <a:solidFill>
                  <a:srgbClr val="FFFF00"/>
                </a:solidFill>
              </a:rPr>
              <a:t>SpringBootApplication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also </a:t>
            </a:r>
            <a:r>
              <a:rPr lang="de-DE" dirty="0" err="1"/>
              <a:t>been</a:t>
            </a:r>
            <a:br>
              <a:rPr lang="de-DE" dirty="0"/>
            </a:br>
            <a:r>
              <a:rPr lang="de-DE" dirty="0" err="1"/>
              <a:t>wired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ApplicationContext</a:t>
            </a:r>
            <a:endParaRPr lang="de-DE" dirty="0"/>
          </a:p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FF00"/>
                </a:solidFill>
              </a:rPr>
              <a:t>@</a:t>
            </a:r>
            <a:r>
              <a:rPr lang="de-DE" dirty="0" err="1">
                <a:solidFill>
                  <a:srgbClr val="FFFF00"/>
                </a:solidFill>
              </a:rPr>
              <a:t>EnableAutoConfiguration</a:t>
            </a:r>
            <a:br>
              <a:rPr lang="de-DE" dirty="0"/>
            </a:br>
            <a:r>
              <a:rPr lang="de-DE" dirty="0"/>
              <a:t>The Auto-</a:t>
            </a:r>
            <a:r>
              <a:rPr lang="de-DE" dirty="0" err="1"/>
              <a:t>Configuration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Spring Boot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activated</a:t>
            </a:r>
            <a:r>
              <a:rPr lang="de-DE" dirty="0"/>
              <a:t> .</a:t>
            </a:r>
          </a:p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FF00"/>
                </a:solidFill>
              </a:rPr>
              <a:t>@</a:t>
            </a:r>
            <a:r>
              <a:rPr lang="de-DE" dirty="0" err="1">
                <a:solidFill>
                  <a:srgbClr val="FFFF00"/>
                </a:solidFill>
              </a:rPr>
              <a:t>ComponentScan</a:t>
            </a:r>
            <a:br>
              <a:rPr lang="de-DE" dirty="0"/>
            </a:br>
            <a:r>
              <a:rPr lang="de-DE" dirty="0"/>
              <a:t>The Package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Class </a:t>
            </a:r>
            <a:r>
              <a:rPr lang="de-DE" dirty="0" err="1"/>
              <a:t>annotated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@</a:t>
            </a:r>
            <a:r>
              <a:rPr lang="de-DE" dirty="0" err="1"/>
              <a:t>SpringBootApplication</a:t>
            </a:r>
            <a:br>
              <a:rPr lang="de-DE" dirty="0"/>
            </a:br>
            <a:r>
              <a:rPr lang="de-DE" dirty="0"/>
              <a:t>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starting</a:t>
            </a:r>
            <a:r>
              <a:rPr lang="de-DE" dirty="0"/>
              <a:t> Package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>
                <a:solidFill>
                  <a:srgbClr val="FFFF00"/>
                </a:solidFill>
              </a:rPr>
              <a:t>@</a:t>
            </a:r>
            <a:r>
              <a:rPr lang="de-DE" dirty="0" err="1">
                <a:solidFill>
                  <a:srgbClr val="FFFF00"/>
                </a:solidFill>
              </a:rPr>
              <a:t>ComponentScan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665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7944B26C-A0FB-6D4D-BC98-1567665E40EB}"/>
              </a:ext>
            </a:extLst>
          </p:cNvPr>
          <p:cNvSpPr txBox="1"/>
          <p:nvPr/>
        </p:nvSpPr>
        <p:spPr>
          <a:xfrm>
            <a:off x="1026343" y="1351508"/>
            <a:ext cx="1013931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RunWith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SpringRunner.class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AT" sz="24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SpringBootTest</a:t>
            </a:r>
            <a:br>
              <a:rPr lang="de-AT" sz="2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MathServiceTestWithSpringBootTest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@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Autowired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MathService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mathService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@Test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divide_OK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mathService.divide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(4, 2)).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isEqualTo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51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E670A8-24FA-4F4F-A410-F6546D1BD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@</a:t>
            </a:r>
            <a:r>
              <a:rPr lang="de-DE" dirty="0" err="1"/>
              <a:t>SpringBootTest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071E05C-0C25-BD45-8ED0-C32AE013DECA}"/>
              </a:ext>
            </a:extLst>
          </p:cNvPr>
          <p:cNvSpPr txBox="1"/>
          <p:nvPr/>
        </p:nvSpPr>
        <p:spPr>
          <a:xfrm>
            <a:off x="1624639" y="2188965"/>
            <a:ext cx="9422772" cy="43088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Like </a:t>
            </a:r>
            <a:r>
              <a:rPr lang="de-DE" dirty="0">
                <a:solidFill>
                  <a:srgbClr val="FFFF00"/>
                </a:solidFill>
              </a:rPr>
              <a:t>@</a:t>
            </a:r>
            <a:r>
              <a:rPr lang="de-DE" dirty="0" err="1">
                <a:solidFill>
                  <a:srgbClr val="FFFF00"/>
                </a:solidFill>
              </a:rPr>
              <a:t>ContextConfiguration</a:t>
            </a:r>
            <a:r>
              <a:rPr lang="de-DE" dirty="0"/>
              <a:t> but also </a:t>
            </a:r>
            <a:r>
              <a:rPr lang="de-DE" dirty="0" err="1"/>
              <a:t>enables</a:t>
            </a:r>
            <a:r>
              <a:rPr lang="de-DE" dirty="0"/>
              <a:t> Spring Boot Features like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Database </a:t>
            </a:r>
            <a:r>
              <a:rPr lang="de-DE" dirty="0" err="1"/>
              <a:t>Initialization</a:t>
            </a:r>
            <a:r>
              <a:rPr lang="de-DE" dirty="0"/>
              <a:t> (</a:t>
            </a:r>
            <a:r>
              <a:rPr lang="de-DE" dirty="0" err="1"/>
              <a:t>Flyway</a:t>
            </a:r>
            <a:r>
              <a:rPr lang="de-DE" dirty="0"/>
              <a:t>/</a:t>
            </a:r>
            <a:r>
              <a:rPr lang="de-DE" dirty="0" err="1"/>
              <a:t>Liquibase</a:t>
            </a:r>
            <a:r>
              <a:rPr lang="de-DE" dirty="0"/>
              <a:t>, </a:t>
            </a:r>
            <a:r>
              <a:rPr lang="de-DE" dirty="0" err="1"/>
              <a:t>EntityManager</a:t>
            </a:r>
            <a:r>
              <a:rPr lang="de-DE" dirty="0"/>
              <a:t>, ...)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Configuration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ObjectMapper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Initialization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Systems (like REST-Template, </a:t>
            </a:r>
            <a:r>
              <a:rPr lang="de-DE" dirty="0" err="1"/>
              <a:t>WebMVC</a:t>
            </a:r>
            <a:r>
              <a:rPr lang="de-DE" dirty="0"/>
              <a:t>, ...)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Controlled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@</a:t>
            </a:r>
            <a:r>
              <a:rPr lang="de-DE" dirty="0" err="1"/>
              <a:t>AutoConfigure</a:t>
            </a:r>
            <a:r>
              <a:rPr lang="de-DE" dirty="0"/>
              <a:t>...-</a:t>
            </a:r>
            <a:r>
              <a:rPr lang="de-DE" dirty="0" err="1"/>
              <a:t>Annotations</a:t>
            </a:r>
            <a:r>
              <a:rPr lang="de-DE" dirty="0"/>
              <a:t>)</a:t>
            </a:r>
          </a:p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de-DE" u="sng" dirty="0"/>
              <a:t>All </a:t>
            </a:r>
            <a:r>
              <a:rPr lang="de-DE" u="sng" dirty="0" err="1"/>
              <a:t>Beans</a:t>
            </a:r>
            <a:r>
              <a:rPr lang="de-DE" u="sng" dirty="0"/>
              <a:t> </a:t>
            </a:r>
            <a:r>
              <a:rPr lang="de-DE" u="sng" dirty="0" err="1"/>
              <a:t>which</a:t>
            </a:r>
            <a:r>
              <a:rPr lang="de-DE" u="sng" dirty="0"/>
              <a:t> </a:t>
            </a:r>
            <a:r>
              <a:rPr lang="de-DE" u="sng" dirty="0" err="1"/>
              <a:t>are</a:t>
            </a:r>
            <a:r>
              <a:rPr lang="de-DE" u="sng" dirty="0"/>
              <a:t> </a:t>
            </a:r>
            <a:r>
              <a:rPr lang="de-DE" u="sng" dirty="0" err="1"/>
              <a:t>used</a:t>
            </a:r>
            <a:r>
              <a:rPr lang="de-DE" u="sng" dirty="0"/>
              <a:t> </a:t>
            </a:r>
            <a:r>
              <a:rPr lang="de-DE" u="sng" dirty="0" err="1"/>
              <a:t>by</a:t>
            </a:r>
            <a:r>
              <a:rPr lang="de-DE" u="sng" dirty="0"/>
              <a:t> </a:t>
            </a:r>
            <a:r>
              <a:rPr lang="de-DE" u="sng" dirty="0">
                <a:solidFill>
                  <a:srgbClr val="FFFF00"/>
                </a:solidFill>
              </a:rPr>
              <a:t>@</a:t>
            </a:r>
            <a:r>
              <a:rPr lang="de-DE" u="sng" dirty="0" err="1">
                <a:solidFill>
                  <a:srgbClr val="FFFF00"/>
                </a:solidFill>
              </a:rPr>
              <a:t>SpringBootApplication</a:t>
            </a:r>
            <a:r>
              <a:rPr lang="de-DE" u="sng" dirty="0"/>
              <a:t> will </a:t>
            </a:r>
            <a:r>
              <a:rPr lang="de-DE" u="sng" dirty="0" err="1"/>
              <a:t>be</a:t>
            </a:r>
            <a:r>
              <a:rPr lang="de-DE" u="sng" dirty="0"/>
              <a:t> </a:t>
            </a:r>
            <a:r>
              <a:rPr lang="de-DE" u="sng" dirty="0" err="1"/>
              <a:t>initialized</a:t>
            </a:r>
            <a:r>
              <a:rPr lang="de-DE" u="sng" dirty="0"/>
              <a:t> </a:t>
            </a:r>
            <a:r>
              <a:rPr lang="de-DE" u="sng" dirty="0" err="1"/>
              <a:t>by</a:t>
            </a:r>
            <a:r>
              <a:rPr lang="de-DE" u="sng" dirty="0"/>
              <a:t> </a:t>
            </a:r>
            <a:r>
              <a:rPr lang="de-DE" u="sng" dirty="0" err="1"/>
              <a:t>default</a:t>
            </a:r>
            <a:r>
              <a:rPr lang="de-DE" u="sng" dirty="0">
                <a:solidFill>
                  <a:srgbClr val="FFFF00"/>
                </a:solidFill>
              </a:rPr>
              <a:t>.</a:t>
            </a:r>
            <a:br>
              <a:rPr lang="de-DE" dirty="0"/>
            </a:br>
            <a:r>
              <a:rPr lang="de-DE" dirty="0"/>
              <a:t>This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controlled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>
                <a:solidFill>
                  <a:srgbClr val="FFFF00"/>
                </a:solidFill>
              </a:rPr>
              <a:t>@</a:t>
            </a:r>
            <a:r>
              <a:rPr lang="de-DE" dirty="0" err="1">
                <a:solidFill>
                  <a:srgbClr val="FFFF00"/>
                </a:solidFill>
              </a:rPr>
              <a:t>ContextConfiguration</a:t>
            </a:r>
            <a:r>
              <a:rPr lang="de-DE" dirty="0"/>
              <a:t> in </a:t>
            </a:r>
            <a:r>
              <a:rPr lang="de-DE" dirty="0" err="1"/>
              <a:t>Combination</a:t>
            </a:r>
            <a:r>
              <a:rPr lang="de-DE" dirty="0"/>
              <a:t> </a:t>
            </a:r>
            <a:r>
              <a:rPr lang="de-DE" dirty="0" err="1"/>
              <a:t>with</a:t>
            </a:r>
            <a:br>
              <a:rPr lang="de-DE" dirty="0"/>
            </a:br>
            <a:r>
              <a:rPr lang="de-DE" dirty="0">
                <a:solidFill>
                  <a:srgbClr val="FFFF00"/>
                </a:solidFill>
              </a:rPr>
              <a:t>@</a:t>
            </a:r>
            <a:r>
              <a:rPr lang="de-DE" dirty="0" err="1">
                <a:solidFill>
                  <a:srgbClr val="FFFF00"/>
                </a:solidFill>
              </a:rPr>
              <a:t>TestConfiguration</a:t>
            </a:r>
            <a:r>
              <a:rPr lang="de-DE" dirty="0"/>
              <a:t>. </a:t>
            </a:r>
            <a:r>
              <a:rPr lang="de-DE" dirty="0" err="1"/>
              <a:t>Depends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Auto-</a:t>
            </a:r>
            <a:r>
              <a:rPr lang="de-DE" dirty="0" err="1"/>
              <a:t>Configuration</a:t>
            </a:r>
            <a:r>
              <a:rPr lang="de-DE" dirty="0"/>
              <a:t> Feature </a:t>
            </a:r>
            <a:r>
              <a:rPr lang="de-DE" dirty="0" err="1"/>
              <a:t>of</a:t>
            </a:r>
            <a:br>
              <a:rPr lang="de-DE" dirty="0"/>
            </a:br>
            <a:r>
              <a:rPr lang="de-DE" dirty="0"/>
              <a:t>Spring-Boot in </a:t>
            </a:r>
            <a:r>
              <a:rPr lang="de-DE" dirty="0" err="1"/>
              <a:t>Combination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Dependencies</a:t>
            </a:r>
            <a:r>
              <a:rPr lang="de-DE" dirty="0"/>
              <a:t>.</a:t>
            </a:r>
          </a:p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de-DE" dirty="0" err="1"/>
              <a:t>Initializes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Default a </a:t>
            </a:r>
            <a:r>
              <a:rPr lang="de-DE" dirty="0" err="1"/>
              <a:t>mocked</a:t>
            </a:r>
            <a:r>
              <a:rPr lang="de-DE" dirty="0"/>
              <a:t> Servlet-Engine (</a:t>
            </a:r>
            <a:r>
              <a:rPr lang="de-DE" dirty="0" err="1"/>
              <a:t>without</a:t>
            </a:r>
            <a:r>
              <a:rPr lang="de-DE" dirty="0"/>
              <a:t> Port-Binding).</a:t>
            </a:r>
            <a:br>
              <a:rPr lang="de-DE" dirty="0"/>
            </a:br>
            <a:r>
              <a:rPr lang="de-DE" dirty="0"/>
              <a:t>But </a:t>
            </a:r>
            <a:r>
              <a:rPr lang="de-DE" dirty="0">
                <a:solidFill>
                  <a:srgbClr val="FFFF00"/>
                </a:solidFill>
              </a:rPr>
              <a:t>@</a:t>
            </a:r>
            <a:r>
              <a:rPr lang="de-DE" dirty="0" err="1">
                <a:solidFill>
                  <a:srgbClr val="FFFF00"/>
                </a:solidFill>
              </a:rPr>
              <a:t>SpringBootTest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also </a:t>
            </a:r>
            <a:r>
              <a:rPr lang="de-DE" dirty="0" err="1"/>
              <a:t>configure</a:t>
            </a:r>
            <a:r>
              <a:rPr lang="de-DE" dirty="0"/>
              <a:t> a real Servlet-Engine </a:t>
            </a:r>
            <a:r>
              <a:rPr lang="de-DE" dirty="0" err="1"/>
              <a:t>with</a:t>
            </a:r>
            <a:br>
              <a:rPr lang="de-DE" dirty="0"/>
            </a:br>
            <a:r>
              <a:rPr lang="de-DE" dirty="0"/>
              <a:t>a </a:t>
            </a:r>
            <a:r>
              <a:rPr lang="de-DE" dirty="0" err="1"/>
              <a:t>fixed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a </a:t>
            </a:r>
            <a:r>
              <a:rPr lang="de-DE" dirty="0" err="1"/>
              <a:t>random</a:t>
            </a:r>
            <a:r>
              <a:rPr lang="de-DE" dirty="0"/>
              <a:t> Port.</a:t>
            </a:r>
            <a:br>
              <a:rPr lang="de-DE" dirty="0"/>
            </a:br>
            <a:r>
              <a:rPr lang="de-DE" dirty="0"/>
              <a:t>This Feature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>
                <a:solidFill>
                  <a:srgbClr val="FFFF00"/>
                </a:solidFill>
              </a:rPr>
              <a:t>@Controller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>
                <a:solidFill>
                  <a:srgbClr val="FFFF00"/>
                </a:solidFill>
              </a:rPr>
              <a:t>@</a:t>
            </a:r>
            <a:r>
              <a:rPr lang="de-DE" dirty="0" err="1">
                <a:solidFill>
                  <a:srgbClr val="FFFF00"/>
                </a:solidFill>
              </a:rPr>
              <a:t>RestController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772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409E6D-1316-D548-AF03-5BEB104AF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 </a:t>
            </a:r>
            <a:r>
              <a:rPr lang="de-DE" dirty="0" err="1"/>
              <a:t>bootstrapPER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338F057-B47D-A742-91C7-9A9896735322}"/>
              </a:ext>
            </a:extLst>
          </p:cNvPr>
          <p:cNvSpPr txBox="1"/>
          <p:nvPr/>
        </p:nvSpPr>
        <p:spPr>
          <a:xfrm>
            <a:off x="1412681" y="2312075"/>
            <a:ext cx="9448420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„Volume“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ApplicationContext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Test</a:t>
            </a:r>
          </a:p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de-DE" dirty="0" err="1"/>
              <a:t>Several</a:t>
            </a:r>
            <a:r>
              <a:rPr lang="de-DE" dirty="0"/>
              <a:t> Bootstrapper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available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FF00"/>
                </a:solidFill>
              </a:rPr>
              <a:t>@</a:t>
            </a:r>
            <a:r>
              <a:rPr lang="de-DE" dirty="0" err="1">
                <a:solidFill>
                  <a:srgbClr val="FFFF00"/>
                </a:solidFill>
              </a:rPr>
              <a:t>SpringBootTest</a:t>
            </a:r>
            <a:endParaRPr lang="de-DE" dirty="0">
              <a:solidFill>
                <a:srgbClr val="FFFF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FF00"/>
                </a:solidFill>
              </a:rPr>
              <a:t>@</a:t>
            </a:r>
            <a:r>
              <a:rPr lang="de-DE" dirty="0" err="1">
                <a:solidFill>
                  <a:srgbClr val="FFFF00"/>
                </a:solidFill>
              </a:rPr>
              <a:t>WebMvcTest</a:t>
            </a:r>
            <a:r>
              <a:rPr lang="de-DE" dirty="0"/>
              <a:t> / </a:t>
            </a:r>
            <a:r>
              <a:rPr lang="de-DE" dirty="0">
                <a:solidFill>
                  <a:srgbClr val="FFFF00"/>
                </a:solidFill>
              </a:rPr>
              <a:t>@</a:t>
            </a:r>
            <a:r>
              <a:rPr lang="de-DE" dirty="0" err="1">
                <a:solidFill>
                  <a:srgbClr val="FFFF00"/>
                </a:solidFill>
              </a:rPr>
              <a:t>WebFluxTest</a:t>
            </a:r>
            <a:endParaRPr lang="de-DE" dirty="0">
              <a:solidFill>
                <a:srgbClr val="FFFF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FF00"/>
                </a:solidFill>
              </a:rPr>
              <a:t>@</a:t>
            </a:r>
            <a:r>
              <a:rPr lang="de-DE" dirty="0" err="1">
                <a:solidFill>
                  <a:srgbClr val="FFFF00"/>
                </a:solidFill>
              </a:rPr>
              <a:t>DataJpaTest</a:t>
            </a:r>
            <a:endParaRPr lang="de-DE" dirty="0">
              <a:solidFill>
                <a:srgbClr val="FFFF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... (</a:t>
            </a:r>
            <a:r>
              <a:rPr lang="de-DE" dirty="0" err="1"/>
              <a:t>Annotations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>
                <a:solidFill>
                  <a:srgbClr val="FFFF00"/>
                </a:solidFill>
              </a:rPr>
              <a:t>@</a:t>
            </a:r>
            <a:r>
              <a:rPr lang="de-DE" dirty="0" err="1">
                <a:solidFill>
                  <a:srgbClr val="FFFF00"/>
                </a:solidFill>
              </a:rPr>
              <a:t>BootstrapWith</a:t>
            </a:r>
            <a:r>
              <a:rPr lang="de-DE" dirty="0"/>
              <a:t> </a:t>
            </a:r>
            <a:r>
              <a:rPr lang="de-DE" dirty="0" err="1"/>
              <a:t>included</a:t>
            </a:r>
            <a:r>
              <a:rPr lang="de-DE" dirty="0"/>
              <a:t>)</a:t>
            </a:r>
          </a:p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de-DE" dirty="0"/>
              <a:t>A Test-Class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annotated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u="sng" dirty="0" err="1"/>
              <a:t>only</a:t>
            </a:r>
            <a:r>
              <a:rPr lang="de-DE" u="sng" dirty="0"/>
              <a:t> </a:t>
            </a:r>
            <a:r>
              <a:rPr lang="de-DE" u="sng" dirty="0" err="1"/>
              <a:t>one</a:t>
            </a:r>
            <a:r>
              <a:rPr lang="de-DE" u="sng" dirty="0"/>
              <a:t> Test-Bootstrapper</a:t>
            </a:r>
          </a:p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Test-Bootstrapper </a:t>
            </a:r>
            <a:r>
              <a:rPr lang="de-DE" dirty="0" err="1"/>
              <a:t>complimentary</a:t>
            </a:r>
            <a:r>
              <a:rPr lang="de-DE" dirty="0"/>
              <a:t> Feature-</a:t>
            </a:r>
            <a:r>
              <a:rPr lang="de-DE" dirty="0" err="1"/>
              <a:t>Enabler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available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FF00"/>
                </a:solidFill>
              </a:rPr>
              <a:t>@</a:t>
            </a:r>
            <a:r>
              <a:rPr lang="de-DE" dirty="0" err="1">
                <a:solidFill>
                  <a:srgbClr val="FFFF00"/>
                </a:solidFill>
              </a:rPr>
              <a:t>AutoConfigureWebMvc</a:t>
            </a:r>
            <a:r>
              <a:rPr lang="de-DE" dirty="0"/>
              <a:t> / </a:t>
            </a:r>
            <a:r>
              <a:rPr lang="de-DE" dirty="0">
                <a:solidFill>
                  <a:srgbClr val="FFFF00"/>
                </a:solidFill>
              </a:rPr>
              <a:t>@</a:t>
            </a:r>
            <a:r>
              <a:rPr lang="de-DE" dirty="0" err="1">
                <a:solidFill>
                  <a:srgbClr val="FFFF00"/>
                </a:solidFill>
              </a:rPr>
              <a:t>AutoConfigureWebFlux</a:t>
            </a:r>
            <a:endParaRPr lang="de-DE" dirty="0">
              <a:solidFill>
                <a:srgbClr val="FFFF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FF00"/>
                </a:solidFill>
              </a:rPr>
              <a:t>@</a:t>
            </a:r>
            <a:r>
              <a:rPr lang="de-DE" dirty="0" err="1">
                <a:solidFill>
                  <a:srgbClr val="FFFF00"/>
                </a:solidFill>
              </a:rPr>
              <a:t>AutoConfigureDataJpa</a:t>
            </a:r>
            <a:endParaRPr lang="de-DE" dirty="0">
              <a:solidFill>
                <a:srgbClr val="FFFF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... (</a:t>
            </a:r>
            <a:r>
              <a:rPr lang="de-DE" dirty="0" err="1"/>
              <a:t>Annotations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>
                <a:solidFill>
                  <a:srgbClr val="FFFF00"/>
                </a:solidFill>
              </a:rPr>
              <a:t>@</a:t>
            </a:r>
            <a:r>
              <a:rPr lang="de-DE" dirty="0" err="1">
                <a:solidFill>
                  <a:srgbClr val="FFFF00"/>
                </a:solidFill>
              </a:rPr>
              <a:t>ImportAutoConfiguration</a:t>
            </a:r>
            <a:r>
              <a:rPr lang="de-DE" dirty="0"/>
              <a:t> but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>
                <a:solidFill>
                  <a:srgbClr val="FFFF00"/>
                </a:solidFill>
              </a:rPr>
              <a:t>@</a:t>
            </a:r>
            <a:r>
              <a:rPr lang="de-DE" dirty="0" err="1">
                <a:solidFill>
                  <a:srgbClr val="FFFF00"/>
                </a:solidFill>
              </a:rPr>
              <a:t>BootstrapWith</a:t>
            </a:r>
            <a:r>
              <a:rPr lang="de-DE" dirty="0"/>
              <a:t>)</a:t>
            </a:r>
            <a:br>
              <a:rPr lang="de-DE" dirty="0"/>
            </a:b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mostly</a:t>
            </a:r>
            <a:r>
              <a:rPr lang="de-DE" dirty="0"/>
              <a:t> </a:t>
            </a:r>
            <a:r>
              <a:rPr lang="de-DE" dirty="0" err="1"/>
              <a:t>starting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>
                <a:solidFill>
                  <a:srgbClr val="FFFF00"/>
                </a:solidFill>
              </a:rPr>
              <a:t>@</a:t>
            </a:r>
            <a:r>
              <a:rPr lang="de-DE" dirty="0" err="1">
                <a:solidFill>
                  <a:srgbClr val="FFFF00"/>
                </a:solidFill>
              </a:rPr>
              <a:t>AutoConfigure</a:t>
            </a:r>
            <a:r>
              <a:rPr lang="de-DE" dirty="0">
                <a:solidFill>
                  <a:srgbClr val="FFFF00"/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32428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1C5E07-51AC-AE45-A621-34BE846F5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EBC2C5-A8D2-4049-8C84-60A39C315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JUnit</a:t>
            </a:r>
            <a:r>
              <a:rPr lang="de-DE" dirty="0"/>
              <a:t>, </a:t>
            </a:r>
            <a:r>
              <a:rPr lang="de-DE" dirty="0" err="1"/>
              <a:t>Mockito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AssertJ</a:t>
            </a:r>
            <a:endParaRPr lang="de-DE" dirty="0"/>
          </a:p>
          <a:p>
            <a:r>
              <a:rPr lang="de-DE" dirty="0"/>
              <a:t>@</a:t>
            </a:r>
            <a:r>
              <a:rPr lang="de-DE" dirty="0" err="1"/>
              <a:t>ContextConfiguration</a:t>
            </a:r>
            <a:endParaRPr lang="de-DE" dirty="0"/>
          </a:p>
          <a:p>
            <a:r>
              <a:rPr lang="de-DE" dirty="0"/>
              <a:t>@</a:t>
            </a:r>
            <a:r>
              <a:rPr lang="de-DE" dirty="0" err="1"/>
              <a:t>MockBean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@</a:t>
            </a:r>
            <a:r>
              <a:rPr lang="de-DE" dirty="0" err="1"/>
              <a:t>SpyBean</a:t>
            </a:r>
            <a:endParaRPr lang="de-DE" dirty="0"/>
          </a:p>
          <a:p>
            <a:r>
              <a:rPr lang="de-DE" dirty="0"/>
              <a:t>@</a:t>
            </a:r>
            <a:r>
              <a:rPr lang="de-DE" dirty="0" err="1"/>
              <a:t>SpringBootApplication</a:t>
            </a:r>
            <a:endParaRPr lang="de-DE" dirty="0"/>
          </a:p>
          <a:p>
            <a:r>
              <a:rPr lang="de-DE" dirty="0"/>
              <a:t>@</a:t>
            </a:r>
            <a:r>
              <a:rPr lang="de-DE" dirty="0" err="1"/>
              <a:t>SpringBootTest</a:t>
            </a:r>
            <a:endParaRPr lang="de-DE" dirty="0"/>
          </a:p>
          <a:p>
            <a:r>
              <a:rPr lang="de-DE" dirty="0"/>
              <a:t>@Test Bootstrapper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405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920DE1-BB0E-1044-BD84-87B1A6601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7954A30-5ED7-3C4F-953D-B669EE4B1C27}"/>
              </a:ext>
            </a:extLst>
          </p:cNvPr>
          <p:cNvSpPr txBox="1"/>
          <p:nvPr/>
        </p:nvSpPr>
        <p:spPr>
          <a:xfrm>
            <a:off x="1141413" y="2298569"/>
            <a:ext cx="3645550" cy="3877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Today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heared</a:t>
            </a:r>
            <a:r>
              <a:rPr lang="de-DE" dirty="0"/>
              <a:t> </a:t>
            </a:r>
            <a:r>
              <a:rPr lang="de-DE" dirty="0" err="1"/>
              <a:t>about</a:t>
            </a:r>
            <a:endParaRPr lang="de-DE" dirty="0"/>
          </a:p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de-DE" dirty="0" err="1"/>
              <a:t>JUnit</a:t>
            </a:r>
            <a:r>
              <a:rPr lang="de-DE" dirty="0"/>
              <a:t>, </a:t>
            </a:r>
            <a:r>
              <a:rPr lang="de-DE" dirty="0" err="1"/>
              <a:t>Mockito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AssertJ</a:t>
            </a:r>
            <a:endParaRPr lang="de-DE" dirty="0"/>
          </a:p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de-DE" dirty="0"/>
              <a:t>@</a:t>
            </a:r>
            <a:r>
              <a:rPr lang="de-DE" dirty="0" err="1"/>
              <a:t>ContextConfiguration</a:t>
            </a:r>
            <a:endParaRPr lang="de-DE" dirty="0"/>
          </a:p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de-DE" dirty="0"/>
              <a:t>@</a:t>
            </a:r>
            <a:r>
              <a:rPr lang="de-DE" dirty="0" err="1"/>
              <a:t>MockBean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@</a:t>
            </a:r>
            <a:r>
              <a:rPr lang="de-DE" dirty="0" err="1"/>
              <a:t>SpyBean</a:t>
            </a:r>
            <a:endParaRPr lang="de-DE" dirty="0"/>
          </a:p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de-DE" dirty="0"/>
              <a:t>@</a:t>
            </a:r>
            <a:r>
              <a:rPr lang="de-DE" dirty="0" err="1"/>
              <a:t>SpringBootApplication</a:t>
            </a:r>
            <a:endParaRPr lang="de-DE" dirty="0"/>
          </a:p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de-DE" dirty="0"/>
              <a:t>@</a:t>
            </a:r>
            <a:r>
              <a:rPr lang="de-DE" dirty="0" err="1"/>
              <a:t>SpringBootTest</a:t>
            </a:r>
            <a:endParaRPr lang="de-DE" dirty="0"/>
          </a:p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de-DE" dirty="0"/>
              <a:t>Test Bootstrapper</a:t>
            </a:r>
          </a:p>
        </p:txBody>
      </p:sp>
    </p:spTree>
    <p:extLst>
      <p:ext uri="{BB962C8B-B14F-4D97-AF65-F5344CB8AC3E}">
        <p14:creationId xmlns:p14="http://schemas.microsoft.com/office/powerpoint/2010/main" val="23128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FAA9A3-392B-AD41-9909-2BD3D089F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Links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9D41FFE-FAED-0A4B-9163-06B63D47325F}"/>
              </a:ext>
            </a:extLst>
          </p:cNvPr>
          <p:cNvSpPr txBox="1"/>
          <p:nvPr/>
        </p:nvSpPr>
        <p:spPr>
          <a:xfrm>
            <a:off x="1061985" y="2296687"/>
            <a:ext cx="9985426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GitHub</a:t>
            </a:r>
            <a:r>
              <a:rPr lang="de-DE" dirty="0"/>
              <a:t> Repository (Code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Meetup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)</a:t>
            </a:r>
            <a:br>
              <a:rPr lang="de-DE" dirty="0"/>
            </a:br>
            <a:r>
              <a:rPr lang="de-DE" dirty="0">
                <a:hlinkClick r:id="rId2"/>
              </a:rPr>
              <a:t>https://github.com/mufasa1976/spring-boot-test-meetup</a:t>
            </a:r>
            <a:endParaRPr lang="de-DE" dirty="0"/>
          </a:p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de-DE" dirty="0"/>
              <a:t>Spring Boot</a:t>
            </a:r>
            <a:br>
              <a:rPr lang="de-DE" dirty="0"/>
            </a:br>
            <a:r>
              <a:rPr lang="de-DE" dirty="0">
                <a:hlinkClick r:id="rId3"/>
              </a:rPr>
              <a:t>https://docs.spring.io/spring-boot/docs/2.1.2.RELEASE/reference/htmlsingle/</a:t>
            </a:r>
            <a:endParaRPr lang="de-DE" dirty="0"/>
          </a:p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de-DE" dirty="0" err="1"/>
              <a:t>JUnit</a:t>
            </a:r>
            <a:r>
              <a:rPr lang="de-DE" dirty="0"/>
              <a:t> 4</a:t>
            </a:r>
            <a:br>
              <a:rPr lang="de-DE" dirty="0"/>
            </a:br>
            <a:r>
              <a:rPr lang="de-DE" dirty="0">
                <a:hlinkClick r:id="rId4"/>
              </a:rPr>
              <a:t>https://junit.org/junit4/</a:t>
            </a:r>
            <a:endParaRPr lang="de-DE" dirty="0"/>
          </a:p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de-DE" dirty="0" err="1"/>
              <a:t>Mockito</a:t>
            </a:r>
            <a:br>
              <a:rPr lang="de-DE" dirty="0"/>
            </a:br>
            <a:r>
              <a:rPr lang="de-DE" dirty="0">
                <a:hlinkClick r:id="rId5"/>
              </a:rPr>
              <a:t>https://static.javadoc.io/org.mockito/mockito-core/2.23.4/org/mockito/Mockito.html</a:t>
            </a:r>
            <a:endParaRPr lang="de-DE" dirty="0"/>
          </a:p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de-DE" dirty="0" err="1"/>
              <a:t>AssertJ</a:t>
            </a:r>
            <a:br>
              <a:rPr lang="de-DE" dirty="0"/>
            </a:br>
            <a:r>
              <a:rPr lang="de-DE" dirty="0">
                <a:hlinkClick r:id="rId6"/>
              </a:rPr>
              <a:t>http://joel-costigliola.github.io/assertj/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083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7BB886-DF26-1B4A-AC1B-DD1F23056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Dependencies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637BE96-C647-F54D-8BA8-E6E53A562762}"/>
              </a:ext>
            </a:extLst>
          </p:cNvPr>
          <p:cNvSpPr txBox="1"/>
          <p:nvPr/>
        </p:nvSpPr>
        <p:spPr>
          <a:xfrm>
            <a:off x="248479" y="2514600"/>
            <a:ext cx="6091732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dependencyManagement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dependencies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&gt;spring-boot-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dependencies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&gt;2.1.2.RELEASE&lt;/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&lt;type&gt;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pom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&lt;/type&gt;</a:t>
            </a: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dependencies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dependencyManagement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B671481-824D-9F40-A04E-B0FA45108EFD}"/>
              </a:ext>
            </a:extLst>
          </p:cNvPr>
          <p:cNvSpPr txBox="1"/>
          <p:nvPr/>
        </p:nvSpPr>
        <p:spPr>
          <a:xfrm>
            <a:off x="6340211" y="2514600"/>
            <a:ext cx="5876930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dependencies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&gt;spring-boot-starter-test&lt;/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dependencies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9069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BFE6E3-CEA4-5643-B6D5-9683C6B5B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Winning</a:t>
            </a:r>
            <a:r>
              <a:rPr lang="de-DE" dirty="0"/>
              <a:t> </a:t>
            </a:r>
            <a:r>
              <a:rPr lang="de-DE" dirty="0" err="1"/>
              <a:t>tEAM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092509-D620-FD4E-9C8A-4325D4269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Framework: </a:t>
            </a:r>
            <a:r>
              <a:rPr lang="de-DE" dirty="0" err="1"/>
              <a:t>JUnit</a:t>
            </a:r>
            <a:r>
              <a:rPr lang="de-DE" dirty="0"/>
              <a:t> 4</a:t>
            </a:r>
          </a:p>
          <a:p>
            <a:r>
              <a:rPr lang="de-DE" dirty="0"/>
              <a:t>Mocks: </a:t>
            </a:r>
            <a:r>
              <a:rPr lang="de-DE" dirty="0" err="1"/>
              <a:t>Mockito</a:t>
            </a:r>
            <a:r>
              <a:rPr lang="de-DE" dirty="0"/>
              <a:t> 2</a:t>
            </a:r>
          </a:p>
          <a:p>
            <a:r>
              <a:rPr lang="de-DE" dirty="0" err="1"/>
              <a:t>Assertions</a:t>
            </a:r>
            <a:r>
              <a:rPr lang="de-DE" dirty="0"/>
              <a:t>: </a:t>
            </a:r>
            <a:r>
              <a:rPr lang="de-DE" dirty="0" err="1"/>
              <a:t>AssertJ</a:t>
            </a:r>
            <a:r>
              <a:rPr lang="de-DE" dirty="0"/>
              <a:t> 3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C204C9CA-D8F6-EF40-8538-2F1BF08776C4}"/>
              </a:ext>
            </a:extLst>
          </p:cNvPr>
          <p:cNvGrpSpPr/>
          <p:nvPr/>
        </p:nvGrpSpPr>
        <p:grpSpPr>
          <a:xfrm>
            <a:off x="4697411" y="2317751"/>
            <a:ext cx="6423738" cy="3733570"/>
            <a:chOff x="4697411" y="2317751"/>
            <a:chExt cx="6423738" cy="3733570"/>
          </a:xfrm>
        </p:grpSpPr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EA13C69-029F-4D48-B507-B514F328F12C}"/>
                </a:ext>
              </a:extLst>
            </p:cNvPr>
            <p:cNvSpPr txBox="1"/>
            <p:nvPr/>
          </p:nvSpPr>
          <p:spPr>
            <a:xfrm>
              <a:off x="9929797" y="5835877"/>
              <a:ext cx="119135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/>
                <a:t>© </a:t>
              </a:r>
              <a:r>
                <a:rPr lang="de-DE" sz="800" dirty="0" err="1"/>
                <a:t>Sword</a:t>
              </a:r>
              <a:r>
                <a:rPr lang="de-DE" sz="800" dirty="0"/>
                <a:t> Art Online II</a:t>
              </a:r>
            </a:p>
          </p:txBody>
        </p:sp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53848E88-8173-A343-8905-9DC7D0B11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97411" y="2317751"/>
              <a:ext cx="6350000" cy="3568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322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6F48C4A8-67F8-4847-9E4C-C7DCD51BA91D}"/>
              </a:ext>
            </a:extLst>
          </p:cNvPr>
          <p:cNvSpPr txBox="1"/>
          <p:nvPr/>
        </p:nvSpPr>
        <p:spPr>
          <a:xfrm>
            <a:off x="1118512" y="1052917"/>
            <a:ext cx="75584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MathService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divide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dividend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divisor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B1EEDFD-56D5-2142-8210-A6F56584C41C}"/>
              </a:ext>
            </a:extLst>
          </p:cNvPr>
          <p:cNvSpPr txBox="1"/>
          <p:nvPr/>
        </p:nvSpPr>
        <p:spPr>
          <a:xfrm>
            <a:off x="1118512" y="3127427"/>
            <a:ext cx="995496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@Service</a:t>
            </a:r>
            <a:br>
              <a:rPr lang="en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MathServiceImpl</a:t>
            </a:r>
            <a:r>
              <a:rPr lang="e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implements </a:t>
            </a:r>
            <a:r>
              <a:rPr lang="e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MathService</a:t>
            </a:r>
            <a:r>
              <a:rPr lang="e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@Override</a:t>
            </a:r>
            <a:br>
              <a:rPr lang="en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divide(</a:t>
            </a:r>
            <a:r>
              <a:rPr lang="e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dividend, </a:t>
            </a:r>
            <a:r>
              <a:rPr lang="e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divisor) {</a:t>
            </a:r>
            <a:br>
              <a:rPr lang="en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dividend / divisor;</a:t>
            </a:r>
            <a:br>
              <a:rPr lang="en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19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377735A7-F7BE-1444-89A0-AF2779877CDB}"/>
              </a:ext>
            </a:extLst>
          </p:cNvPr>
          <p:cNvSpPr txBox="1"/>
          <p:nvPr/>
        </p:nvSpPr>
        <p:spPr>
          <a:xfrm>
            <a:off x="1026343" y="117693"/>
            <a:ext cx="10139314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MathServiceTestWithoutSpring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MathService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mathService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@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Before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mathService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MathServiceImpl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@Test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divide_OK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mathService.divide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(4, 2)).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isEqualTo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@Test(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expected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ArithmeticException.class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divide_NOK_divideByZero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mathService.divide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(1, 0);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91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FECF6054-7868-8447-BAF1-BF1DDBA02F74}"/>
              </a:ext>
            </a:extLst>
          </p:cNvPr>
          <p:cNvSpPr txBox="1"/>
          <p:nvPr/>
        </p:nvSpPr>
        <p:spPr>
          <a:xfrm>
            <a:off x="209232" y="1823557"/>
            <a:ext cx="1198276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divide_NOK_divideByZero_catchArithmeticException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mathService.divide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(1, 0);</a:t>
            </a:r>
          </a:p>
          <a:p>
            <a:r>
              <a:rPr lang="de-AT" sz="2400" b="1" i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sz="2400" b="1" i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fail</a:t>
            </a:r>
            <a:r>
              <a:rPr lang="de-AT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("%s </a:t>
            </a:r>
            <a:r>
              <a:rPr lang="de-AT" sz="24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should</a:t>
            </a:r>
            <a:r>
              <a:rPr lang="de-AT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4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de-AT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4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thrown</a:t>
            </a:r>
            <a:r>
              <a:rPr lang="de-AT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de-AT" sz="24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ArithmeticException.class</a:t>
            </a:r>
            <a:r>
              <a:rPr lang="de-AT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de-AT" sz="2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} catch (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ArithmeticException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hasMessage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("/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zero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07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02119BAB-A5FF-C240-A6D3-3711FE9D17A4}"/>
              </a:ext>
            </a:extLst>
          </p:cNvPr>
          <p:cNvSpPr txBox="1"/>
          <p:nvPr/>
        </p:nvSpPr>
        <p:spPr>
          <a:xfrm>
            <a:off x="848409" y="1536174"/>
            <a:ext cx="1049518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divide_NOK_divideByZero_catchException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mathService.divide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(1, 0);</a:t>
            </a:r>
          </a:p>
          <a:p>
            <a:r>
              <a:rPr lang="de-AT" sz="2000" b="1" i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sz="2000" b="1" i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fail</a:t>
            </a:r>
            <a:r>
              <a:rPr lang="de-AT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("%s </a:t>
            </a:r>
            <a:r>
              <a:rPr lang="de-AT" sz="20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should</a:t>
            </a:r>
            <a:r>
              <a:rPr lang="de-AT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0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de-AT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0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thrown</a:t>
            </a:r>
            <a:r>
              <a:rPr lang="de-AT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de-AT" sz="20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ArithmeticException.class</a:t>
            </a:r>
            <a:r>
              <a:rPr lang="de-AT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de-AT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 catch (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isInstanceOfSatisfying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ArithmeticException.class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arithmeticException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-&gt; {</a:t>
            </a:r>
            <a:b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AT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arithmeticException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hasMessage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("/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zero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b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});</a:t>
            </a:r>
            <a:b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846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A09D5566-C338-D74C-8C2B-39F03C34BDCA}"/>
              </a:ext>
            </a:extLst>
          </p:cNvPr>
          <p:cNvSpPr txBox="1"/>
          <p:nvPr/>
        </p:nvSpPr>
        <p:spPr>
          <a:xfrm>
            <a:off x="0" y="428178"/>
            <a:ext cx="12351458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AT" sz="24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RunWith</a:t>
            </a:r>
            <a:r>
              <a:rPr lang="de-AT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24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SpringRunner.class</a:t>
            </a:r>
            <a:r>
              <a:rPr lang="de-AT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AT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AT" sz="24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ContextConfiguration</a:t>
            </a:r>
            <a:r>
              <a:rPr lang="de-AT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24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classes</a:t>
            </a:r>
            <a:r>
              <a:rPr lang="de-AT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AT" sz="24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MathServiceImpl.class</a:t>
            </a:r>
            <a:r>
              <a:rPr lang="de-AT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AT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MathServiceTestWithSpring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AT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AT" sz="24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Autowired</a:t>
            </a:r>
            <a:br>
              <a:rPr lang="de-AT" sz="2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MathService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mathService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@Test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divide_OK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mathService.divide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(4, 2)).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isEqualTo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@Test(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expected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ArithmeticException.class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divide_NOK_divideByZero_throwArithmeticException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mathService.divide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(1, 0);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160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tz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Netz</Template>
  <TotalTime>0</TotalTime>
  <Words>420</Words>
  <Application>Microsoft Macintosh PowerPoint</Application>
  <PresentationFormat>Breitbild</PresentationFormat>
  <Paragraphs>97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5" baseType="lpstr">
      <vt:lpstr>Arial</vt:lpstr>
      <vt:lpstr>Century Gothic</vt:lpstr>
      <vt:lpstr>Courier New</vt:lpstr>
      <vt:lpstr>Netz</vt:lpstr>
      <vt:lpstr>Spring boot test</vt:lpstr>
      <vt:lpstr>Agenda</vt:lpstr>
      <vt:lpstr>Dependencies</vt:lpstr>
      <vt:lpstr>Winning tEAM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@Contextconfiguration</vt:lpstr>
      <vt:lpstr>PowerPoint-Präsentation</vt:lpstr>
      <vt:lpstr>PowerPoint-Präsentation</vt:lpstr>
      <vt:lpstr>PowerPoint-Präsentation</vt:lpstr>
      <vt:lpstr>Mockbean and spybean</vt:lpstr>
      <vt:lpstr>Application</vt:lpstr>
      <vt:lpstr>@SpringBootApplication</vt:lpstr>
      <vt:lpstr>PowerPoint-Präsentation</vt:lpstr>
      <vt:lpstr>@SpringBootTest</vt:lpstr>
      <vt:lpstr>Test bootstrapPER</vt:lpstr>
      <vt:lpstr>Summary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 test</dc:title>
  <dc:creator>Erich Stadler</dc:creator>
  <cp:lastModifiedBy>Erich Stadler</cp:lastModifiedBy>
  <cp:revision>62</cp:revision>
  <dcterms:created xsi:type="dcterms:W3CDTF">2019-01-20T11:10:10Z</dcterms:created>
  <dcterms:modified xsi:type="dcterms:W3CDTF">2019-01-20T17:54:15Z</dcterms:modified>
</cp:coreProperties>
</file>