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19C8F-C1AC-443B-BA58-2E1958F20972}" v="58" dt="2023-10-11T07:43:3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O'Callaghan" userId="7fd06676eeea000b" providerId="LiveId" clId="{E8519C8F-C1AC-443B-BA58-2E1958F20972}"/>
    <pc:docChg chg="custSel delSld modSld">
      <pc:chgData name="Jack O'Callaghan" userId="7fd06676eeea000b" providerId="LiveId" clId="{E8519C8F-C1AC-443B-BA58-2E1958F20972}" dt="2023-10-11T07:47:38.044" v="1351" actId="207"/>
      <pc:docMkLst>
        <pc:docMk/>
      </pc:docMkLst>
      <pc:sldChg chg="modSp mod">
        <pc:chgData name="Jack O'Callaghan" userId="7fd06676eeea000b" providerId="LiveId" clId="{E8519C8F-C1AC-443B-BA58-2E1958F20972}" dt="2023-10-11T06:38:25.532" v="102" actId="20577"/>
        <pc:sldMkLst>
          <pc:docMk/>
          <pc:sldMk cId="3016235342" sldId="256"/>
        </pc:sldMkLst>
        <pc:spChg chg="mod">
          <ac:chgData name="Jack O'Callaghan" userId="7fd06676eeea000b" providerId="LiveId" clId="{E8519C8F-C1AC-443B-BA58-2E1958F20972}" dt="2023-10-11T06:38:25.532" v="102" actId="20577"/>
          <ac:spMkLst>
            <pc:docMk/>
            <pc:sldMk cId="3016235342" sldId="256"/>
            <ac:spMk id="3" creationId="{00000000-0000-0000-0000-000000000000}"/>
          </ac:spMkLst>
        </pc:spChg>
      </pc:sldChg>
      <pc:sldChg chg="modSp mod">
        <pc:chgData name="Jack O'Callaghan" userId="7fd06676eeea000b" providerId="LiveId" clId="{E8519C8F-C1AC-443B-BA58-2E1958F20972}" dt="2023-10-11T06:44:45.177" v="605" actId="20577"/>
        <pc:sldMkLst>
          <pc:docMk/>
          <pc:sldMk cId="1749773873" sldId="258"/>
        </pc:sldMkLst>
        <pc:spChg chg="mod">
          <ac:chgData name="Jack O'Callaghan" userId="7fd06676eeea000b" providerId="LiveId" clId="{E8519C8F-C1AC-443B-BA58-2E1958F20972}" dt="2023-10-11T06:44:45.177" v="605" actId="20577"/>
          <ac:spMkLst>
            <pc:docMk/>
            <pc:sldMk cId="1749773873" sldId="258"/>
            <ac:spMk id="3" creationId="{00000000-0000-0000-0000-000000000000}"/>
          </ac:spMkLst>
        </pc:spChg>
      </pc:sldChg>
      <pc:sldChg chg="addSp modSp mod">
        <pc:chgData name="Jack O'Callaghan" userId="7fd06676eeea000b" providerId="LiveId" clId="{E8519C8F-C1AC-443B-BA58-2E1958F20972}" dt="2023-10-11T07:47:38.044" v="1351" actId="207"/>
        <pc:sldMkLst>
          <pc:docMk/>
          <pc:sldMk cId="3164196622" sldId="259"/>
        </pc:sldMkLst>
        <pc:spChg chg="mod">
          <ac:chgData name="Jack O'Callaghan" userId="7fd06676eeea000b" providerId="LiveId" clId="{E8519C8F-C1AC-443B-BA58-2E1958F20972}" dt="2023-10-11T07:36:25.498" v="714" actId="27636"/>
          <ac:spMkLst>
            <pc:docMk/>
            <pc:sldMk cId="3164196622" sldId="259"/>
            <ac:spMk id="2" creationId="{00000000-0000-0000-0000-000000000000}"/>
          </ac:spMkLst>
        </pc:spChg>
        <pc:spChg chg="mod">
          <ac:chgData name="Jack O'Callaghan" userId="7fd06676eeea000b" providerId="LiveId" clId="{E8519C8F-C1AC-443B-BA58-2E1958F20972}" dt="2023-10-11T07:47:38.044" v="1351" actId="207"/>
          <ac:spMkLst>
            <pc:docMk/>
            <pc:sldMk cId="3164196622" sldId="259"/>
            <ac:spMk id="3" creationId="{00000000-0000-0000-0000-000000000000}"/>
          </ac:spMkLst>
        </pc:spChg>
        <pc:spChg chg="add mod">
          <ac:chgData name="Jack O'Callaghan" userId="7fd06676eeea000b" providerId="LiveId" clId="{E8519C8F-C1AC-443B-BA58-2E1958F20972}" dt="2023-10-11T07:38:25.996" v="741" actId="14100"/>
          <ac:spMkLst>
            <pc:docMk/>
            <pc:sldMk cId="3164196622" sldId="259"/>
            <ac:spMk id="9" creationId="{365D9676-A626-8D77-B40E-BEDB9E74A646}"/>
          </ac:spMkLst>
        </pc:spChg>
        <pc:graphicFrameChg chg="add mod modGraphic">
          <ac:chgData name="Jack O'Callaghan" userId="7fd06676eeea000b" providerId="LiveId" clId="{E8519C8F-C1AC-443B-BA58-2E1958F20972}" dt="2023-10-11T07:36:38.295" v="715" actId="1076"/>
          <ac:graphicFrameMkLst>
            <pc:docMk/>
            <pc:sldMk cId="3164196622" sldId="259"/>
            <ac:graphicFrameMk id="4" creationId="{484243E8-BB79-4457-E799-67C9CC0228C8}"/>
          </ac:graphicFrameMkLst>
        </pc:graphicFrameChg>
        <pc:picChg chg="add mod ord">
          <ac:chgData name="Jack O'Callaghan" userId="7fd06676eeea000b" providerId="LiveId" clId="{E8519C8F-C1AC-443B-BA58-2E1958F20972}" dt="2023-10-11T07:37:42.516" v="725" actId="1076"/>
          <ac:picMkLst>
            <pc:docMk/>
            <pc:sldMk cId="3164196622" sldId="259"/>
            <ac:picMk id="6" creationId="{9A5D13FC-32BC-9070-491A-CBC6794FC02B}"/>
          </ac:picMkLst>
        </pc:picChg>
        <pc:picChg chg="add mod ord">
          <ac:chgData name="Jack O'Callaghan" userId="7fd06676eeea000b" providerId="LiveId" clId="{E8519C8F-C1AC-443B-BA58-2E1958F20972}" dt="2023-10-11T07:37:23.643" v="723" actId="14100"/>
          <ac:picMkLst>
            <pc:docMk/>
            <pc:sldMk cId="3164196622" sldId="259"/>
            <ac:picMk id="8" creationId="{2752DB6F-DF32-C893-CEB7-CE6F944427E5}"/>
          </ac:picMkLst>
        </pc:picChg>
      </pc:sldChg>
      <pc:sldChg chg="del">
        <pc:chgData name="Jack O'Callaghan" userId="7fd06676eeea000b" providerId="LiveId" clId="{E8519C8F-C1AC-443B-BA58-2E1958F20972}" dt="2023-10-11T07:39:20.400" v="742" actId="47"/>
        <pc:sldMkLst>
          <pc:docMk/>
          <pc:sldMk cId="169863318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ECOX5004</a:t>
            </a:r>
            <a:br>
              <a:rPr lang="en-GB" dirty="0"/>
            </a:br>
            <a:r>
              <a:rPr lang="en-GB" sz="3600" dirty="0"/>
              <a:t>Economic Policy Analysis &amp;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Presentation Title: Assessing the impact of education on GDP output per capita across European nations</a:t>
            </a:r>
          </a:p>
          <a:p>
            <a:r>
              <a:rPr lang="en-GB" dirty="0"/>
              <a:t>Name: Jack O’Callaghan</a:t>
            </a:r>
          </a:p>
        </p:txBody>
      </p:sp>
    </p:spTree>
    <p:extLst>
      <p:ext uri="{BB962C8B-B14F-4D97-AF65-F5344CB8AC3E}">
        <p14:creationId xmlns:p14="http://schemas.microsoft.com/office/powerpoint/2010/main" val="30162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What we are looking for when grading</a:t>
            </a:r>
            <a:br>
              <a:rPr lang="en-GB" u="sng" dirty="0"/>
            </a:br>
            <a:r>
              <a:rPr lang="en-GB" u="sng" dirty="0"/>
              <a:t>your ability to..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Briefly introduce your Policy Question. You're looking at the Impact of MWs (in what form?) ON  which Y(?)</a:t>
            </a:r>
          </a:p>
          <a:p>
            <a:pPr marL="400050"/>
            <a:r>
              <a:rPr lang="en-GB" dirty="0"/>
              <a:t>Describe and convey the importance of your question succinctly. </a:t>
            </a:r>
          </a:p>
          <a:p>
            <a:pPr marL="400050"/>
            <a:r>
              <a:rPr lang="en-GB" dirty="0"/>
              <a:t>Present your (preliminary) results in a clear and succinct way</a:t>
            </a:r>
          </a:p>
          <a:p>
            <a:pPr marL="400050"/>
            <a:r>
              <a:rPr lang="en-GB" dirty="0"/>
              <a:t>Describe the weaknesses and problems in these results (e.g. Measurement problems, omitted variables etc)</a:t>
            </a:r>
          </a:p>
          <a:p>
            <a:pPr marL="400050"/>
            <a:r>
              <a:rPr lang="en-GB" dirty="0"/>
              <a:t>Justify a plan for  an alternative estimation strategy that can address some of these problems, if you have attempted this, present preliminary results too</a:t>
            </a:r>
          </a:p>
          <a:p>
            <a:pPr marL="400050"/>
            <a:r>
              <a:rPr lang="en-GB" dirty="0"/>
              <a:t>Do not worry about the ‘</a:t>
            </a:r>
            <a:r>
              <a:rPr lang="en-GB" i="1" dirty="0"/>
              <a:t>quality</a:t>
            </a:r>
            <a:r>
              <a:rPr lang="en-GB" dirty="0"/>
              <a:t>’ of your estimate, what matters is the care with which your report your results, </a:t>
            </a:r>
            <a:endParaRPr lang="en-GB"/>
          </a:p>
          <a:p>
            <a:pPr lvl="1"/>
            <a:r>
              <a:rPr lang="en-GB" dirty="0"/>
              <a:t>if you’re confident a result is good, then tell us so and briefly say why you think that </a:t>
            </a:r>
          </a:p>
          <a:p>
            <a:pPr lvl="1"/>
            <a:r>
              <a:rPr lang="en-GB" dirty="0"/>
              <a:t>if you think the result is weak, or should not be trusted, then state why and be sure not to over-claim it’s importance!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85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To Recap, My Question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hypothesis is that an increase in the average number of years of education that a citizen receives leads to an increase in a country’s per-capita output-side real GDP in US Dollars.</a:t>
            </a:r>
          </a:p>
          <a:p>
            <a:endParaRPr lang="en-GB" dirty="0"/>
          </a:p>
          <a:p>
            <a:r>
              <a:rPr lang="en-GB" dirty="0"/>
              <a:t>For my baseline model, my X (policy) variable is average number of years of education and my Y (impact) variable is per-capita output-side real GDP.</a:t>
            </a:r>
          </a:p>
          <a:p>
            <a:endParaRPr lang="en-GB" dirty="0"/>
          </a:p>
          <a:p>
            <a:r>
              <a:rPr lang="en-GB" dirty="0"/>
              <a:t>My analysis dataset is a joined combination of World Bank, Barro &amp; Lee, and Penn World Tables data.</a:t>
            </a:r>
          </a:p>
        </p:txBody>
      </p:sp>
    </p:spTree>
    <p:extLst>
      <p:ext uri="{BB962C8B-B14F-4D97-AF65-F5344CB8AC3E}">
        <p14:creationId xmlns:p14="http://schemas.microsoft.com/office/powerpoint/2010/main" val="174977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752DB6F-DF32-C893-CEB7-CE6F9444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5667" y="2584179"/>
            <a:ext cx="4106333" cy="427382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5D13FC-32BC-9070-491A-CBC6794FC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34803"/>
            <a:ext cx="7713134" cy="3923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869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stats for the 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1024" y="-1"/>
            <a:ext cx="4210976" cy="2584180"/>
          </a:xfrm>
          <a:solidFill>
            <a:schemeClr val="bg1"/>
          </a:solidFill>
        </p:spPr>
        <p:txBody>
          <a:bodyPr/>
          <a:lstStyle/>
          <a:p>
            <a:r>
              <a:rPr lang="en-GB" sz="1200" dirty="0"/>
              <a:t>Looking first at the density plot, we can see that years of education (yrs_sch) has a singular modal value for most years. </a:t>
            </a:r>
            <a:r>
              <a:rPr lang="en-GB" sz="1200" dirty="0">
                <a:solidFill>
                  <a:srgbClr val="FF0000"/>
                </a:solidFill>
              </a:rPr>
              <a:t>Also there doesn’t seem to be much skew. Becoming more mesokurtic?</a:t>
            </a:r>
          </a:p>
          <a:p>
            <a:r>
              <a:rPr lang="en-GB" sz="1200" dirty="0"/>
              <a:t>As one might expect, real GDP output per capita and the log-transformed version are highly correlated.</a:t>
            </a:r>
          </a:p>
          <a:p>
            <a:r>
              <a:rPr lang="en-GB" sz="1200" dirty="0"/>
              <a:t>Interestingly, both versions of the real GDP output per capita variable are highly correlated with both number of years since 1970 (year_orig) and years of education (yrs_sch). </a:t>
            </a:r>
            <a:r>
              <a:rPr lang="en-GB" sz="1200" dirty="0">
                <a:solidFill>
                  <a:srgbClr val="FF0000"/>
                </a:solidFill>
              </a:rPr>
              <a:t>Add more here?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4243E8-BB79-4457-E799-67C9CC02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21483"/>
              </p:ext>
            </p:extLst>
          </p:nvPr>
        </p:nvGraphicFramePr>
        <p:xfrm>
          <a:off x="677334" y="1289936"/>
          <a:ext cx="7272000" cy="1728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2259011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5783627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2025699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4270689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9426921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8503494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962971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3292886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Variable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Minimum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1st Q.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Median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Mean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3rd Q.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Maximum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Standard Deviation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95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rgdpo.pop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3,002.00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15,534.00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23,531.00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25,538.00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33,447.00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82,382.00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14,031.57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6717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log.rgdpo.pop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8.01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9.65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10.07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9.99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10.42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11.32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0.60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16240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yrs_sch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3.17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8.16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9.64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9.45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10.93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13.57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1.84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178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avh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1,401.00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1,627.00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1,766.00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1,778.00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1,903.00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2,334.00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207.67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37142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csh_x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0.00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0.16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0.27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0.34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0.49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1.22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0.24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279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fdi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-15.71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0.58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1.95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10.36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5.39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340.26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31.16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7583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 err="1">
                          <a:effectLst/>
                        </a:rPr>
                        <a:t>ctfp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0.45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0.76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0.87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0.88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0.98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1.44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0.18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948070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5D9676-A626-8D77-B40E-BEDB9E74A646}"/>
              </a:ext>
            </a:extLst>
          </p:cNvPr>
          <p:cNvSpPr txBox="1">
            <a:spLocks/>
          </p:cNvSpPr>
          <p:nvPr/>
        </p:nvSpPr>
        <p:spPr>
          <a:xfrm>
            <a:off x="7713134" y="3017936"/>
            <a:ext cx="372533" cy="3840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1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from your first 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Input key results  - including Parameters, </a:t>
            </a:r>
            <a:r>
              <a:rPr lang="en-GB" i="1" dirty="0"/>
              <a:t>t</a:t>
            </a:r>
            <a:r>
              <a:rPr lang="en-GB" dirty="0"/>
              <a:t> statistics and other key statistics into a simple table here</a:t>
            </a:r>
            <a:endParaRPr lang="en-US"/>
          </a:p>
          <a:p>
            <a:r>
              <a:rPr lang="en-GB" dirty="0"/>
              <a:t>If you have done more than one similar regression (e.g. some with controls, some without include this here)</a:t>
            </a:r>
          </a:p>
        </p:txBody>
      </p:sp>
    </p:spTree>
    <p:extLst>
      <p:ext uri="{BB962C8B-B14F-4D97-AF65-F5344CB8AC3E}">
        <p14:creationId xmlns:p14="http://schemas.microsoft.com/office/powerpoint/2010/main" val="34001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of your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Key take aways from these regression and a comparison of results where appropriate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If you have employed any pre-test or hypothesis testing procedure – just include the qualitative interpretation of the test (and the name of the test conducted)</a:t>
            </a:r>
            <a:endParaRPr lang="en-US">
              <a:ea typeface="+mn-lt"/>
              <a:cs typeface="+mn-lt"/>
            </a:endParaRPr>
          </a:p>
          <a:p>
            <a:r>
              <a:rPr lang="en-GB" dirty="0"/>
              <a:t>What do the results mean, </a:t>
            </a:r>
          </a:p>
          <a:p>
            <a:pPr lvl="1"/>
            <a:r>
              <a:rPr lang="en-GB" dirty="0"/>
              <a:t>Are the results statistically significant</a:t>
            </a:r>
          </a:p>
          <a:p>
            <a:pPr lvl="1"/>
            <a:r>
              <a:rPr lang="en-GB" dirty="0"/>
              <a:t>Are they economically important</a:t>
            </a:r>
          </a:p>
          <a:p>
            <a:pPr lvl="1"/>
            <a:r>
              <a:rPr lang="en-GB" dirty="0"/>
              <a:t>can you use them to answer your question?</a:t>
            </a:r>
            <a:endParaRPr lang="en-GB"/>
          </a:p>
          <a:p>
            <a:r>
              <a:rPr lang="en-GB" dirty="0"/>
              <a:t>A discussion of the problems/weaknesses of your methodology</a:t>
            </a:r>
          </a:p>
        </p:txBody>
      </p:sp>
    </p:spTree>
    <p:extLst>
      <p:ext uri="{BB962C8B-B14F-4D97-AF65-F5344CB8AC3E}">
        <p14:creationId xmlns:p14="http://schemas.microsoft.com/office/powerpoint/2010/main" val="20176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plan for the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your next estimation strategy and make it clear which problems it will address – it does not have to solve all of them</a:t>
            </a:r>
          </a:p>
          <a:p>
            <a:r>
              <a:rPr lang="en-GB" dirty="0"/>
              <a:t>If you have made a start at this already you can describe what you have done here (in a similar way) to what you did previously</a:t>
            </a:r>
          </a:p>
        </p:txBody>
      </p:sp>
    </p:spTree>
    <p:extLst>
      <p:ext uri="{BB962C8B-B14F-4D97-AF65-F5344CB8AC3E}">
        <p14:creationId xmlns:p14="http://schemas.microsoft.com/office/powerpoint/2010/main" val="234673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Suggestions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remains the biggest problem in your analysis to-date (i.e. what would you do differently if you started to answer this question afresh)?</a:t>
            </a:r>
          </a:p>
        </p:txBody>
      </p:sp>
    </p:spTree>
    <p:extLst>
      <p:ext uri="{BB962C8B-B14F-4D97-AF65-F5344CB8AC3E}">
        <p14:creationId xmlns:p14="http://schemas.microsoft.com/office/powerpoint/2010/main" val="1058678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693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ECOX5004 Economic Policy Analysis &amp; Evaluation</vt:lpstr>
      <vt:lpstr>What we are looking for when grading your ability to..</vt:lpstr>
      <vt:lpstr>1. To Recap, My Question is:</vt:lpstr>
      <vt:lpstr>Summary stats for the data used</vt:lpstr>
      <vt:lpstr>Results from your first estimation</vt:lpstr>
      <vt:lpstr>Discussion of your results</vt:lpstr>
      <vt:lpstr>Your plan for the next steps</vt:lpstr>
      <vt:lpstr>Suggestions for future work</vt:lpstr>
    </vt:vector>
  </TitlesOfParts>
  <Company>University of Kent School Of Economics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ECOX5004 Economic Policy Analysis &amp; Evaluation</dc:title>
  <dc:creator>Alastair Bailey</dc:creator>
  <cp:lastModifiedBy>Jack O'Callaghan</cp:lastModifiedBy>
  <cp:revision>236</cp:revision>
  <dcterms:created xsi:type="dcterms:W3CDTF">2021-11-01T17:19:17Z</dcterms:created>
  <dcterms:modified xsi:type="dcterms:W3CDTF">2023-10-11T07:47:39Z</dcterms:modified>
</cp:coreProperties>
</file>