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03_BC99CF0E.xml" ContentType="application/vnd.ms-powerpoint.comments+xml"/>
  <Override PartName="/ppt/comments/modernComment_104_CAAA62C4.xml" ContentType="application/vnd.ms-powerpoint.comments+xml"/>
  <Override PartName="/ppt/comments/modernComment_106_78430EBF.xml" ContentType="application/vnd.ms-powerpoint.comments+xml"/>
  <Override PartName="/ppt/comments/modernComment_105_8BE0469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52151B-AA12-A8AB-274D-0784E0FEE4AF}" name="Jack O'Callaghan" initials="JO" userId="7fd06676eeea000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19C8F-C1AC-443B-BA58-2E1958F20972}" v="238" dt="2023-10-12T14:23:00.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4660"/>
  </p:normalViewPr>
  <p:slideViewPr>
    <p:cSldViewPr snapToGrid="0">
      <p:cViewPr varScale="1">
        <p:scale>
          <a:sx n="111" d="100"/>
          <a:sy n="111"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O'Callaghan" userId="7fd06676eeea000b" providerId="LiveId" clId="{E8519C8F-C1AC-443B-BA58-2E1958F20972}"/>
    <pc:docChg chg="undo custSel addSld delSld modSld">
      <pc:chgData name="Jack O'Callaghan" userId="7fd06676eeea000b" providerId="LiveId" clId="{E8519C8F-C1AC-443B-BA58-2E1958F20972}" dt="2023-10-12T15:05:31.844" v="9865"/>
      <pc:docMkLst>
        <pc:docMk/>
      </pc:docMkLst>
      <pc:sldChg chg="modSp mod">
        <pc:chgData name="Jack O'Callaghan" userId="7fd06676eeea000b" providerId="LiveId" clId="{E8519C8F-C1AC-443B-BA58-2E1958F20972}" dt="2023-10-11T06:38:25.532" v="102" actId="20577"/>
        <pc:sldMkLst>
          <pc:docMk/>
          <pc:sldMk cId="3016235342" sldId="256"/>
        </pc:sldMkLst>
        <pc:spChg chg="mod">
          <ac:chgData name="Jack O'Callaghan" userId="7fd06676eeea000b" providerId="LiveId" clId="{E8519C8F-C1AC-443B-BA58-2E1958F20972}" dt="2023-10-11T06:38:25.532" v="102" actId="20577"/>
          <ac:spMkLst>
            <pc:docMk/>
            <pc:sldMk cId="3016235342" sldId="256"/>
            <ac:spMk id="3" creationId="{00000000-0000-0000-0000-000000000000}"/>
          </ac:spMkLst>
        </pc:spChg>
      </pc:sldChg>
      <pc:sldChg chg="modSp mod">
        <pc:chgData name="Jack O'Callaghan" userId="7fd06676eeea000b" providerId="LiveId" clId="{E8519C8F-C1AC-443B-BA58-2E1958F20972}" dt="2023-10-12T14:54:55.026" v="9547" actId="20577"/>
        <pc:sldMkLst>
          <pc:docMk/>
          <pc:sldMk cId="4199852819" sldId="257"/>
        </pc:sldMkLst>
        <pc:spChg chg="mod">
          <ac:chgData name="Jack O'Callaghan" userId="7fd06676eeea000b" providerId="LiveId" clId="{E8519C8F-C1AC-443B-BA58-2E1958F20972}" dt="2023-10-12T14:54:55.026" v="9547" actId="20577"/>
          <ac:spMkLst>
            <pc:docMk/>
            <pc:sldMk cId="4199852819" sldId="257"/>
            <ac:spMk id="3" creationId="{00000000-0000-0000-0000-000000000000}"/>
          </ac:spMkLst>
        </pc:spChg>
      </pc:sldChg>
      <pc:sldChg chg="modSp mod">
        <pc:chgData name="Jack O'Callaghan" userId="7fd06676eeea000b" providerId="LiveId" clId="{E8519C8F-C1AC-443B-BA58-2E1958F20972}" dt="2023-10-12T15:00:20.610" v="9852" actId="14100"/>
        <pc:sldMkLst>
          <pc:docMk/>
          <pc:sldMk cId="1749773873" sldId="258"/>
        </pc:sldMkLst>
        <pc:spChg chg="mod">
          <ac:chgData name="Jack O'Callaghan" userId="7fd06676eeea000b" providerId="LiveId" clId="{E8519C8F-C1AC-443B-BA58-2E1958F20972}" dt="2023-10-12T13:43:08.230" v="6780" actId="20577"/>
          <ac:spMkLst>
            <pc:docMk/>
            <pc:sldMk cId="1749773873" sldId="258"/>
            <ac:spMk id="2" creationId="{00000000-0000-0000-0000-000000000000}"/>
          </ac:spMkLst>
        </pc:spChg>
        <pc:spChg chg="mod">
          <ac:chgData name="Jack O'Callaghan" userId="7fd06676eeea000b" providerId="LiveId" clId="{E8519C8F-C1AC-443B-BA58-2E1958F20972}" dt="2023-10-12T15:00:20.610" v="9852" actId="14100"/>
          <ac:spMkLst>
            <pc:docMk/>
            <pc:sldMk cId="1749773873" sldId="258"/>
            <ac:spMk id="3" creationId="{00000000-0000-0000-0000-000000000000}"/>
          </ac:spMkLst>
        </pc:spChg>
      </pc:sldChg>
      <pc:sldChg chg="addSp modSp mod addCm delCm modCm">
        <pc:chgData name="Jack O'Callaghan" userId="7fd06676eeea000b" providerId="LiveId" clId="{E8519C8F-C1AC-443B-BA58-2E1958F20972}" dt="2023-10-12T15:01:56.403" v="9853"/>
        <pc:sldMkLst>
          <pc:docMk/>
          <pc:sldMk cId="3164196622" sldId="259"/>
        </pc:sldMkLst>
        <pc:spChg chg="mod">
          <ac:chgData name="Jack O'Callaghan" userId="7fd06676eeea000b" providerId="LiveId" clId="{E8519C8F-C1AC-443B-BA58-2E1958F20972}" dt="2023-10-11T07:36:25.498" v="714" actId="27636"/>
          <ac:spMkLst>
            <pc:docMk/>
            <pc:sldMk cId="3164196622" sldId="259"/>
            <ac:spMk id="2" creationId="{00000000-0000-0000-0000-000000000000}"/>
          </ac:spMkLst>
        </pc:spChg>
        <pc:spChg chg="mod">
          <ac:chgData name="Jack O'Callaghan" userId="7fd06676eeea000b" providerId="LiveId" clId="{E8519C8F-C1AC-443B-BA58-2E1958F20972}" dt="2023-10-12T13:58:25.488" v="7358" actId="27636"/>
          <ac:spMkLst>
            <pc:docMk/>
            <pc:sldMk cId="3164196622" sldId="259"/>
            <ac:spMk id="3" creationId="{00000000-0000-0000-0000-000000000000}"/>
          </ac:spMkLst>
        </pc:spChg>
        <pc:spChg chg="add mod">
          <ac:chgData name="Jack O'Callaghan" userId="7fd06676eeea000b" providerId="LiveId" clId="{E8519C8F-C1AC-443B-BA58-2E1958F20972}" dt="2023-10-11T07:38:25.996" v="741" actId="14100"/>
          <ac:spMkLst>
            <pc:docMk/>
            <pc:sldMk cId="3164196622" sldId="259"/>
            <ac:spMk id="9" creationId="{365D9676-A626-8D77-B40E-BEDB9E74A646}"/>
          </ac:spMkLst>
        </pc:spChg>
        <pc:graphicFrameChg chg="add mod modGraphic">
          <ac:chgData name="Jack O'Callaghan" userId="7fd06676eeea000b" providerId="LiveId" clId="{E8519C8F-C1AC-443B-BA58-2E1958F20972}" dt="2023-10-12T13:45:05.610" v="6830"/>
          <ac:graphicFrameMkLst>
            <pc:docMk/>
            <pc:sldMk cId="3164196622" sldId="259"/>
            <ac:graphicFrameMk id="4" creationId="{484243E8-BB79-4457-E799-67C9CC0228C8}"/>
          </ac:graphicFrameMkLst>
        </pc:graphicFrameChg>
        <pc:picChg chg="add mod ord">
          <ac:chgData name="Jack O'Callaghan" userId="7fd06676eeea000b" providerId="LiveId" clId="{E8519C8F-C1AC-443B-BA58-2E1958F20972}" dt="2023-10-11T07:37:42.516" v="725" actId="1076"/>
          <ac:picMkLst>
            <pc:docMk/>
            <pc:sldMk cId="3164196622" sldId="259"/>
            <ac:picMk id="6" creationId="{9A5D13FC-32BC-9070-491A-CBC6794FC02B}"/>
          </ac:picMkLst>
        </pc:picChg>
        <pc:picChg chg="add mod ord">
          <ac:chgData name="Jack O'Callaghan" userId="7fd06676eeea000b" providerId="LiveId" clId="{E8519C8F-C1AC-443B-BA58-2E1958F20972}" dt="2023-10-11T07:37:23.643" v="723" actId="14100"/>
          <ac:picMkLst>
            <pc:docMk/>
            <pc:sldMk cId="3164196622" sldId="259"/>
            <ac:picMk id="8" creationId="{2752DB6F-DF32-C893-CEB7-CE6F944427E5}"/>
          </ac:picMkLst>
        </pc:picChg>
        <pc:extLst>
          <p:ext xmlns:p="http://schemas.openxmlformats.org/presentationml/2006/main" uri="{D6D511B9-2390-475A-947B-AFAB55BFBCF1}">
            <pc226:cmChg xmlns:pc226="http://schemas.microsoft.com/office/powerpoint/2022/06/main/command" chg="add">
              <pc226:chgData name="Jack O'Callaghan" userId="7fd06676eeea000b" providerId="LiveId" clId="{E8519C8F-C1AC-443B-BA58-2E1958F20972}" dt="2023-10-12T15:01:56.403" v="9853"/>
              <pc2:cmMkLst xmlns:pc2="http://schemas.microsoft.com/office/powerpoint/2019/9/main/command">
                <pc:docMk/>
                <pc:sldMk cId="3164196622" sldId="259"/>
                <pc2:cmMk id="{241A3956-D8BC-4F81-8B10-8A360E2C10C1}"/>
              </pc2:cmMkLst>
            </pc226:cmChg>
            <pc226:cmChg xmlns:pc226="http://schemas.microsoft.com/office/powerpoint/2022/06/main/command" chg="add del mod">
              <pc226:chgData name="Jack O'Callaghan" userId="7fd06676eeea000b" providerId="LiveId" clId="{E8519C8F-C1AC-443B-BA58-2E1958F20972}" dt="2023-10-12T13:50:45.072" v="7017"/>
              <pc2:cmMkLst xmlns:pc2="http://schemas.microsoft.com/office/powerpoint/2019/9/main/command">
                <pc:docMk/>
                <pc:sldMk cId="3164196622" sldId="259"/>
                <pc2:cmMk id="{A1C624C4-10AB-4EF0-88C6-DA7AD9371DA5}"/>
              </pc2:cmMkLst>
            </pc226:cmChg>
          </p:ext>
        </pc:extLst>
      </pc:sldChg>
      <pc:sldChg chg="addSp modSp mod addCm">
        <pc:chgData name="Jack O'Callaghan" userId="7fd06676eeea000b" providerId="LiveId" clId="{E8519C8F-C1AC-443B-BA58-2E1958F20972}" dt="2023-10-12T15:03:06.753" v="9854"/>
        <pc:sldMkLst>
          <pc:docMk/>
          <pc:sldMk cId="3400164036" sldId="260"/>
        </pc:sldMkLst>
        <pc:spChg chg="mod ord">
          <ac:chgData name="Jack O'Callaghan" userId="7fd06676eeea000b" providerId="LiveId" clId="{E8519C8F-C1AC-443B-BA58-2E1958F20972}" dt="2023-10-12T10:05:29.088" v="1992" actId="14"/>
          <ac:spMkLst>
            <pc:docMk/>
            <pc:sldMk cId="3400164036" sldId="260"/>
            <ac:spMk id="3" creationId="{00000000-0000-0000-0000-000000000000}"/>
          </ac:spMkLst>
        </pc:spChg>
        <pc:graphicFrameChg chg="add mod modGraphic">
          <ac:chgData name="Jack O'Callaghan" userId="7fd06676eeea000b" providerId="LiveId" clId="{E8519C8F-C1AC-443B-BA58-2E1958F20972}" dt="2023-10-12T10:05:33.593" v="1993" actId="1076"/>
          <ac:graphicFrameMkLst>
            <pc:docMk/>
            <pc:sldMk cId="3400164036" sldId="260"/>
            <ac:graphicFrameMk id="4" creationId="{B8A264D4-8EDA-39FA-0F70-7F572C975B4E}"/>
          </ac:graphicFrameMkLst>
        </pc:graphicFrameChg>
        <pc:graphicFrameChg chg="add mod modGraphic">
          <ac:chgData name="Jack O'Callaghan" userId="7fd06676eeea000b" providerId="LiveId" clId="{E8519C8F-C1AC-443B-BA58-2E1958F20972}" dt="2023-10-12T10:05:39.137" v="1994" actId="1076"/>
          <ac:graphicFrameMkLst>
            <pc:docMk/>
            <pc:sldMk cId="3400164036" sldId="260"/>
            <ac:graphicFrameMk id="5" creationId="{BE72C86A-984E-E113-6744-ACDA942C1B62}"/>
          </ac:graphicFrameMkLst>
        </pc:graphicFrameChg>
        <pc:graphicFrameChg chg="add mod modGraphic">
          <ac:chgData name="Jack O'Callaghan" userId="7fd06676eeea000b" providerId="LiveId" clId="{E8519C8F-C1AC-443B-BA58-2E1958F20972}" dt="2023-10-12T14:23:29.770" v="7514" actId="20577"/>
          <ac:graphicFrameMkLst>
            <pc:docMk/>
            <pc:sldMk cId="3400164036" sldId="260"/>
            <ac:graphicFrameMk id="6" creationId="{50F437B6-D432-4D8D-FB69-CE650111F507}"/>
          </ac:graphicFrameMkLst>
        </pc:graphicFrameChg>
        <pc:extLst>
          <p:ext xmlns:p="http://schemas.openxmlformats.org/presentationml/2006/main" uri="{D6D511B9-2390-475A-947B-AFAB55BFBCF1}">
            <pc226:cmChg xmlns:pc226="http://schemas.microsoft.com/office/powerpoint/2022/06/main/command" chg="add">
              <pc226:chgData name="Jack O'Callaghan" userId="7fd06676eeea000b" providerId="LiveId" clId="{E8519C8F-C1AC-443B-BA58-2E1958F20972}" dt="2023-10-12T15:03:06.753" v="9854"/>
              <pc2:cmMkLst xmlns:pc2="http://schemas.microsoft.com/office/powerpoint/2019/9/main/command">
                <pc:docMk/>
                <pc:sldMk cId="3400164036" sldId="260"/>
                <pc2:cmMk id="{2DA086A7-5D77-4B52-923E-14F769065A17}"/>
              </pc2:cmMkLst>
            </pc226:cmChg>
          </p:ext>
        </pc:extLst>
      </pc:sldChg>
      <pc:sldChg chg="addSp modSp mod addCm">
        <pc:chgData name="Jack O'Callaghan" userId="7fd06676eeea000b" providerId="LiveId" clId="{E8519C8F-C1AC-443B-BA58-2E1958F20972}" dt="2023-10-12T15:05:31.844" v="9865"/>
        <pc:sldMkLst>
          <pc:docMk/>
          <pc:sldMk cId="2346731156" sldId="261"/>
        </pc:sldMkLst>
        <pc:spChg chg="mod">
          <ac:chgData name="Jack O'Callaghan" userId="7fd06676eeea000b" providerId="LiveId" clId="{E8519C8F-C1AC-443B-BA58-2E1958F20972}" dt="2023-10-12T14:37:51.737" v="8543" actId="20577"/>
          <ac:spMkLst>
            <pc:docMk/>
            <pc:sldMk cId="2346731156" sldId="261"/>
            <ac:spMk id="3" creationId="{00000000-0000-0000-0000-000000000000}"/>
          </ac:spMkLst>
        </pc:spChg>
        <pc:picChg chg="add mod modCrop">
          <ac:chgData name="Jack O'Callaghan" userId="7fd06676eeea000b" providerId="LiveId" clId="{E8519C8F-C1AC-443B-BA58-2E1958F20972}" dt="2023-10-12T15:04:57.667" v="9864" actId="14100"/>
          <ac:picMkLst>
            <pc:docMk/>
            <pc:sldMk cId="2346731156" sldId="261"/>
            <ac:picMk id="5" creationId="{282A8C67-2033-56D7-E977-E2E25F494B2C}"/>
          </ac:picMkLst>
        </pc:picChg>
        <pc:extLst>
          <p:ext xmlns:p="http://schemas.openxmlformats.org/presentationml/2006/main" uri="{D6D511B9-2390-475A-947B-AFAB55BFBCF1}">
            <pc226:cmChg xmlns:pc226="http://schemas.microsoft.com/office/powerpoint/2022/06/main/command" chg="add">
              <pc226:chgData name="Jack O'Callaghan" userId="7fd06676eeea000b" providerId="LiveId" clId="{E8519C8F-C1AC-443B-BA58-2E1958F20972}" dt="2023-10-12T15:05:31.844" v="9865"/>
              <pc2:cmMkLst xmlns:pc2="http://schemas.microsoft.com/office/powerpoint/2019/9/main/command">
                <pc:docMk/>
                <pc:sldMk cId="2346731156" sldId="261"/>
                <pc2:cmMk id="{A547682B-73C8-4B59-8A6A-13B8AA5242BF}"/>
              </pc2:cmMkLst>
            </pc226:cmChg>
          </p:ext>
        </pc:extLst>
      </pc:sldChg>
      <pc:sldChg chg="modSp mod addCm modCm">
        <pc:chgData name="Jack O'Callaghan" userId="7fd06676eeea000b" providerId="LiveId" clId="{E8519C8F-C1AC-443B-BA58-2E1958F20972}" dt="2023-10-12T15:03:59.413" v="9855"/>
        <pc:sldMkLst>
          <pc:docMk/>
          <pc:sldMk cId="2017660607" sldId="262"/>
        </pc:sldMkLst>
        <pc:spChg chg="mod">
          <ac:chgData name="Jack O'Callaghan" userId="7fd06676eeea000b" providerId="LiveId" clId="{E8519C8F-C1AC-443B-BA58-2E1958F20972}" dt="2023-10-12T14:53:36" v="9543" actId="14100"/>
          <ac:spMkLst>
            <pc:docMk/>
            <pc:sldMk cId="2017660607" sldId="262"/>
            <ac:spMk id="2" creationId="{00000000-0000-0000-0000-000000000000}"/>
          </ac:spMkLst>
        </pc:spChg>
        <pc:spChg chg="mod">
          <ac:chgData name="Jack O'Callaghan" userId="7fd06676eeea000b" providerId="LiveId" clId="{E8519C8F-C1AC-443B-BA58-2E1958F20972}" dt="2023-10-12T14:28:43.263" v="7884" actId="20577"/>
          <ac:spMkLst>
            <pc:docMk/>
            <pc:sldMk cId="2017660607" sldId="262"/>
            <ac:spMk id="3" creationId="{00000000-0000-0000-0000-000000000000}"/>
          </ac:spMkLst>
        </pc:spChg>
        <pc:extLst>
          <p:ext xmlns:p="http://schemas.openxmlformats.org/presentationml/2006/main" uri="{D6D511B9-2390-475A-947B-AFAB55BFBCF1}">
            <pc226:cmChg xmlns:pc226="http://schemas.microsoft.com/office/powerpoint/2022/06/main/command" chg="add">
              <pc226:chgData name="Jack O'Callaghan" userId="7fd06676eeea000b" providerId="LiveId" clId="{E8519C8F-C1AC-443B-BA58-2E1958F20972}" dt="2023-10-12T15:03:59.413" v="9855"/>
              <pc2:cmMkLst xmlns:pc2="http://schemas.microsoft.com/office/powerpoint/2019/9/main/command">
                <pc:docMk/>
                <pc:sldMk cId="2017660607" sldId="262"/>
                <pc2:cmMk id="{55A2F11E-422F-4AC8-B6B8-0CC356405F38}"/>
              </pc2:cmMkLst>
            </pc226:cmChg>
            <pc226:cmChg xmlns:pc226="http://schemas.microsoft.com/office/powerpoint/2022/06/main/command" chg="add">
              <pc226:chgData name="Jack O'Callaghan" userId="7fd06676eeea000b" providerId="LiveId" clId="{E8519C8F-C1AC-443B-BA58-2E1958F20972}" dt="2023-10-12T14:53:49.879" v="9544"/>
              <pc2:cmMkLst xmlns:pc2="http://schemas.microsoft.com/office/powerpoint/2019/9/main/command">
                <pc:docMk/>
                <pc:sldMk cId="2017660607" sldId="262"/>
                <pc2:cmMk id="{BEC4953B-4199-496A-B7A3-6D449BF598DA}"/>
              </pc2:cmMkLst>
            </pc226:cmChg>
            <pc226:cmChg xmlns:pc226="http://schemas.microsoft.com/office/powerpoint/2022/06/main/command" chg="add">
              <pc226:chgData name="Jack O'Callaghan" userId="7fd06676eeea000b" providerId="LiveId" clId="{E8519C8F-C1AC-443B-BA58-2E1958F20972}" dt="2023-10-12T14:56:00.295" v="9548"/>
              <pc2:cmMkLst xmlns:pc2="http://schemas.microsoft.com/office/powerpoint/2019/9/main/command">
                <pc:docMk/>
                <pc:sldMk cId="2017660607" sldId="262"/>
                <pc2:cmMk id="{B7B2C184-A7F7-4D2B-BC4F-09AD3AFC017C}"/>
              </pc2:cmMkLst>
            </pc226:cmChg>
            <pc226:cmChg xmlns:pc226="http://schemas.microsoft.com/office/powerpoint/2022/06/main/command" chg="add mod">
              <pc226:chgData name="Jack O'Callaghan" userId="7fd06676eeea000b" providerId="LiveId" clId="{E8519C8F-C1AC-443B-BA58-2E1958F20972}" dt="2023-10-12T14:54:47.455" v="9546"/>
              <pc2:cmMkLst xmlns:pc2="http://schemas.microsoft.com/office/powerpoint/2019/9/main/command">
                <pc:docMk/>
                <pc:sldMk cId="2017660607" sldId="262"/>
                <pc2:cmMk id="{68775F92-908D-4F84-A1F3-9D508121CFFD}"/>
              </pc2:cmMkLst>
            </pc226:cmChg>
          </p:ext>
        </pc:extLst>
      </pc:sldChg>
      <pc:sldChg chg="modSp mod">
        <pc:chgData name="Jack O'Callaghan" userId="7fd06676eeea000b" providerId="LiveId" clId="{E8519C8F-C1AC-443B-BA58-2E1958F20972}" dt="2023-10-12T14:56:11.515" v="9549" actId="14100"/>
        <pc:sldMkLst>
          <pc:docMk/>
          <pc:sldMk cId="1058678372" sldId="263"/>
        </pc:sldMkLst>
        <pc:spChg chg="mod">
          <ac:chgData name="Jack O'Callaghan" userId="7fd06676eeea000b" providerId="LiveId" clId="{E8519C8F-C1AC-443B-BA58-2E1958F20972}" dt="2023-10-12T14:56:11.515" v="9549" actId="14100"/>
          <ac:spMkLst>
            <pc:docMk/>
            <pc:sldMk cId="1058678372" sldId="263"/>
            <ac:spMk id="3" creationId="{00000000-0000-0000-0000-000000000000}"/>
          </ac:spMkLst>
        </pc:spChg>
      </pc:sldChg>
      <pc:sldChg chg="addSp delSp modSp add mod">
        <pc:chgData name="Jack O'Callaghan" userId="7fd06676eeea000b" providerId="LiveId" clId="{E8519C8F-C1AC-443B-BA58-2E1958F20972}" dt="2023-10-12T14:20:54.672" v="7392" actId="207"/>
        <pc:sldMkLst>
          <pc:docMk/>
          <pc:sldMk cId="155989551" sldId="264"/>
        </pc:sldMkLst>
        <pc:spChg chg="mod">
          <ac:chgData name="Jack O'Callaghan" userId="7fd06676eeea000b" providerId="LiveId" clId="{E8519C8F-C1AC-443B-BA58-2E1958F20972}" dt="2023-10-12T13:43:20.523" v="6800" actId="20577"/>
          <ac:spMkLst>
            <pc:docMk/>
            <pc:sldMk cId="155989551" sldId="264"/>
            <ac:spMk id="2" creationId="{00000000-0000-0000-0000-000000000000}"/>
          </ac:spMkLst>
        </pc:spChg>
        <pc:spChg chg="del">
          <ac:chgData name="Jack O'Callaghan" userId="7fd06676eeea000b" providerId="LiveId" clId="{E8519C8F-C1AC-443B-BA58-2E1958F20972}" dt="2023-10-12T13:44:28.312" v="6825" actId="478"/>
          <ac:spMkLst>
            <pc:docMk/>
            <pc:sldMk cId="155989551" sldId="264"/>
            <ac:spMk id="3" creationId="{00000000-0000-0000-0000-000000000000}"/>
          </ac:spMkLst>
        </pc:spChg>
        <pc:spChg chg="add del mod">
          <ac:chgData name="Jack O'Callaghan" userId="7fd06676eeea000b" providerId="LiveId" clId="{E8519C8F-C1AC-443B-BA58-2E1958F20972}" dt="2023-10-12T13:44:30.836" v="6826" actId="478"/>
          <ac:spMkLst>
            <pc:docMk/>
            <pc:sldMk cId="155989551" sldId="264"/>
            <ac:spMk id="5" creationId="{DC652B57-D3FC-7AF7-9825-C4813075CCEB}"/>
          </ac:spMkLst>
        </pc:spChg>
        <pc:graphicFrameChg chg="add mod modGraphic">
          <ac:chgData name="Jack O'Callaghan" userId="7fd06676eeea000b" providerId="LiveId" clId="{E8519C8F-C1AC-443B-BA58-2E1958F20972}" dt="2023-10-12T14:20:54.672" v="7392" actId="207"/>
          <ac:graphicFrameMkLst>
            <pc:docMk/>
            <pc:sldMk cId="155989551" sldId="264"/>
            <ac:graphicFrameMk id="6" creationId="{4BD385BF-C974-2C06-EDB5-D0EE85118A22}"/>
          </ac:graphicFrameMkLst>
        </pc:graphicFrameChg>
      </pc:sldChg>
      <pc:sldChg chg="del">
        <pc:chgData name="Jack O'Callaghan" userId="7fd06676eeea000b" providerId="LiveId" clId="{E8519C8F-C1AC-443B-BA58-2E1958F20972}" dt="2023-10-11T07:39:20.400" v="742" actId="47"/>
        <pc:sldMkLst>
          <pc:docMk/>
          <pc:sldMk cId="1698633185" sldId="264"/>
        </pc:sldMkLst>
      </pc:sldChg>
    </pc:docChg>
  </pc:docChgLst>
</pc:chgInfo>
</file>

<file path=ppt/comments/modernComment_103_BC99CF0E.xml><?xml version="1.0" encoding="utf-8"?>
<p188:cmLst xmlns:a="http://schemas.openxmlformats.org/drawingml/2006/main" xmlns:r="http://schemas.openxmlformats.org/officeDocument/2006/relationships" xmlns:p188="http://schemas.microsoft.com/office/powerpoint/2018/8/main">
  <p188:cm id="{241A3956-D8BC-4F81-8B10-8A360E2C10C1}" authorId="{B752151B-AA12-A8AB-274D-0784E0FEE4AF}" created="2023-10-12T15:01:56.344">
    <pc:sldMkLst xmlns:pc="http://schemas.microsoft.com/office/powerpoint/2013/main/command">
      <pc:docMk/>
      <pc:sldMk cId="3164196622" sldId="259"/>
    </pc:sldMkLst>
    <p188:txBody>
      <a:bodyPr/>
      <a:lstStyle/>
      <a:p>
        <a:r>
          <a:rPr lang="en-GB"/>
          <a:t>TODO Add IQR, Skew, Kurtosis to this table.</a:t>
        </a:r>
      </a:p>
    </p188:txBody>
  </p188:cm>
</p188:cmLst>
</file>

<file path=ppt/comments/modernComment_104_CAAA62C4.xml><?xml version="1.0" encoding="utf-8"?>
<p188:cmLst xmlns:a="http://schemas.openxmlformats.org/drawingml/2006/main" xmlns:r="http://schemas.openxmlformats.org/officeDocument/2006/relationships" xmlns:p188="http://schemas.microsoft.com/office/powerpoint/2018/8/main">
  <p188:cm id="{2DA086A7-5D77-4B52-923E-14F769065A17}" authorId="{B752151B-AA12-A8AB-274D-0784E0FEE4AF}" created="2023-10-12T15:03:06.693">
    <pc:sldMkLst xmlns:pc="http://schemas.microsoft.com/office/powerpoint/2013/main/command">
      <pc:docMk/>
      <pc:sldMk cId="3400164036" sldId="260"/>
    </pc:sldMkLst>
    <p188:txBody>
      <a:bodyPr/>
      <a:lstStyle/>
      <a:p>
        <a:r>
          <a:rPr lang="en-GB"/>
          <a:t>We only really need to show the coefficient and p-value here, perhaps it could be shown on a single table?</a:t>
        </a:r>
      </a:p>
    </p188:txBody>
  </p188:cm>
</p188:cmLst>
</file>

<file path=ppt/comments/modernComment_105_8BE04694.xml><?xml version="1.0" encoding="utf-8"?>
<p188:cmLst xmlns:a="http://schemas.openxmlformats.org/drawingml/2006/main" xmlns:r="http://schemas.openxmlformats.org/officeDocument/2006/relationships" xmlns:p188="http://schemas.microsoft.com/office/powerpoint/2018/8/main">
  <p188:cm id="{A547682B-73C8-4B59-8A6A-13B8AA5242BF}" authorId="{B752151B-AA12-A8AB-274D-0784E0FEE4AF}" created="2023-10-12T15:05:31.812">
    <ac:deMkLst xmlns:ac="http://schemas.microsoft.com/office/drawing/2013/main/command">
      <pc:docMk xmlns:pc="http://schemas.microsoft.com/office/powerpoint/2013/main/command"/>
      <pc:sldMk xmlns:pc="http://schemas.microsoft.com/office/powerpoint/2013/main/command" cId="2346731156" sldId="261"/>
      <ac:picMk id="5" creationId="{282A8C67-2033-56D7-E977-E2E25F494B2C}"/>
    </ac:deMkLst>
    <p188:txBody>
      <a:bodyPr/>
      <a:lstStyle/>
      <a:p>
        <a:r>
          <a:rPr lang="en-GB"/>
          <a:t>TODO Check through HP's points and see if there's room for improvement here.</a:t>
        </a:r>
      </a:p>
    </p188:txBody>
  </p188:cm>
</p188:cmLst>
</file>

<file path=ppt/comments/modernComment_106_78430EBF.xml><?xml version="1.0" encoding="utf-8"?>
<p188:cmLst xmlns:a="http://schemas.openxmlformats.org/drawingml/2006/main" xmlns:r="http://schemas.openxmlformats.org/officeDocument/2006/relationships" xmlns:p188="http://schemas.microsoft.com/office/powerpoint/2018/8/main">
  <p188:cm id="{BEC4953B-4199-496A-B7A3-6D449BF598DA}" authorId="{B752151B-AA12-A8AB-274D-0784E0FEE4AF}" created="2023-10-12T14:53:49.816">
    <ac:deMkLst xmlns:ac="http://schemas.microsoft.com/office/drawing/2013/main/command">
      <pc:docMk xmlns:pc="http://schemas.microsoft.com/office/powerpoint/2013/main/command"/>
      <pc:sldMk xmlns:pc="http://schemas.microsoft.com/office/powerpoint/2013/main/command" cId="2017660607" sldId="262"/>
      <ac:spMk id="2" creationId="{00000000-0000-0000-0000-000000000000}"/>
    </ac:deMkLst>
    <p188:txBody>
      <a:bodyPr/>
      <a:lstStyle/>
      <a:p>
        <a:r>
          <a:rPr lang="en-GB"/>
          <a:t>TODO Make this a lot more succinct</a:t>
        </a:r>
      </a:p>
    </p188:txBody>
  </p188:cm>
  <p188:cm id="{68775F92-908D-4F84-A1F3-9D508121CFFD}" authorId="{B752151B-AA12-A8AB-274D-0784E0FEE4AF}" created="2023-10-12T14:54:27.340">
    <pc:sldMkLst xmlns:pc="http://schemas.microsoft.com/office/powerpoint/2013/main/command">
      <pc:docMk/>
      <pc:sldMk cId="2017660607" sldId="262"/>
    </pc:sldMkLst>
    <p188:txBody>
      <a:bodyPr/>
      <a:lstStyle/>
      <a:p>
        <a:r>
          <a:rPr lang="en-GB"/>
          <a:t>More talk of the weaknesses of these initial results (data gaps, measurement problems, omitted variables…)</a:t>
        </a:r>
      </a:p>
    </p188:txBody>
  </p188:cm>
  <p188:cm id="{B7B2C184-A7F7-4D2B-BC4F-09AD3AFC017C}" authorId="{B752151B-AA12-A8AB-274D-0784E0FEE4AF}" created="2023-10-12T14:56:00.230">
    <pc:sldMkLst xmlns:pc="http://schemas.microsoft.com/office/powerpoint/2013/main/command">
      <pc:docMk/>
      <pc:sldMk cId="2017660607" sldId="262"/>
    </pc:sldMkLst>
    <p188:txBody>
      <a:bodyPr/>
      <a:lstStyle/>
      <a:p>
        <a:r>
          <a:rPr lang="en-GB"/>
          <a:t>Think a little bit more about what makes these results weak/strong, and what caveats and details of the analysis need to be highlighted to the audience.</a:t>
        </a:r>
      </a:p>
    </p188:txBody>
  </p188:cm>
  <p188:cm id="{55A2F11E-422F-4AC8-B6B8-0CC356405F38}" authorId="{B752151B-AA12-A8AB-274D-0784E0FEE4AF}" created="2023-10-12T15:03:59.396">
    <pc:sldMkLst xmlns:pc="http://schemas.microsoft.com/office/powerpoint/2013/main/command">
      <pc:docMk/>
      <pc:sldMk cId="2017660607" sldId="262"/>
    </pc:sldMkLst>
    <p188:txBody>
      <a:bodyPr/>
      <a:lstStyle/>
      <a:p>
        <a:r>
          <a:rPr lang="en-GB"/>
          <a:t>Add a heterogeneity test?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BC99CF0E.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CAAA62C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78430EBF.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5_8BE0469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ECOX5004</a:t>
            </a:r>
            <a:br>
              <a:rPr lang="en-GB" dirty="0"/>
            </a:br>
            <a:r>
              <a:rPr lang="en-GB" sz="3600" dirty="0"/>
              <a:t>Economic Policy Analysis &amp; Evaluation</a:t>
            </a:r>
          </a:p>
        </p:txBody>
      </p:sp>
      <p:sp>
        <p:nvSpPr>
          <p:cNvPr id="3" name="Subtitle 2"/>
          <p:cNvSpPr>
            <a:spLocks noGrp="1"/>
          </p:cNvSpPr>
          <p:nvPr>
            <p:ph type="subTitle" idx="1"/>
          </p:nvPr>
        </p:nvSpPr>
        <p:spPr/>
        <p:txBody>
          <a:bodyPr>
            <a:normAutofit/>
          </a:bodyPr>
          <a:lstStyle/>
          <a:p>
            <a:r>
              <a:rPr lang="en-GB" dirty="0"/>
              <a:t>Presentation Title: Assessing the impact of education on GDP output per capita across European nations</a:t>
            </a:r>
          </a:p>
          <a:p>
            <a:r>
              <a:rPr lang="en-GB" dirty="0"/>
              <a:t>Name: Jack O’Callaghan</a:t>
            </a:r>
          </a:p>
        </p:txBody>
      </p:sp>
    </p:spTree>
    <p:extLst>
      <p:ext uri="{BB962C8B-B14F-4D97-AF65-F5344CB8AC3E}">
        <p14:creationId xmlns:p14="http://schemas.microsoft.com/office/powerpoint/2010/main" val="30162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a:t>What we are looking for when grading</a:t>
            </a:r>
            <a:br>
              <a:rPr lang="en-GB" u="sng" dirty="0"/>
            </a:br>
            <a:r>
              <a:rPr lang="en-GB" u="sng" dirty="0"/>
              <a:t>your ability to..</a:t>
            </a:r>
            <a:endParaRPr lang="en-GB" dirty="0"/>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GB" dirty="0">
                <a:solidFill>
                  <a:schemeClr val="accent5">
                    <a:lumMod val="60000"/>
                    <a:lumOff val="40000"/>
                  </a:schemeClr>
                </a:solidFill>
              </a:rPr>
              <a:t>Briefly introduce your Policy Question. You're looking at the Impact of MWs (in what form?) ON  which Y(?)</a:t>
            </a:r>
          </a:p>
          <a:p>
            <a:pPr marL="400050"/>
            <a:r>
              <a:rPr lang="en-GB" dirty="0">
                <a:solidFill>
                  <a:schemeClr val="accent5">
                    <a:lumMod val="60000"/>
                    <a:lumOff val="40000"/>
                  </a:schemeClr>
                </a:solidFill>
              </a:rPr>
              <a:t>Describe and convey the importance of your question succinctly. </a:t>
            </a:r>
          </a:p>
          <a:p>
            <a:pPr marL="400050"/>
            <a:r>
              <a:rPr lang="en-GB" dirty="0">
                <a:solidFill>
                  <a:schemeClr val="accent5">
                    <a:lumMod val="60000"/>
                    <a:lumOff val="40000"/>
                  </a:schemeClr>
                </a:solidFill>
              </a:rPr>
              <a:t>Present your (preliminary) results in a clear and succinct way</a:t>
            </a:r>
          </a:p>
          <a:p>
            <a:pPr marL="400050"/>
            <a:r>
              <a:rPr lang="en-GB" dirty="0">
                <a:solidFill>
                  <a:schemeClr val="accent5">
                    <a:lumMod val="60000"/>
                    <a:lumOff val="40000"/>
                  </a:schemeClr>
                </a:solidFill>
              </a:rPr>
              <a:t>Describe the weaknesses and problems in these results (e.g., Measurement problems, omitted variables etc)</a:t>
            </a:r>
          </a:p>
          <a:p>
            <a:pPr marL="400050"/>
            <a:r>
              <a:rPr lang="en-GB" dirty="0">
                <a:solidFill>
                  <a:schemeClr val="accent5">
                    <a:lumMod val="60000"/>
                    <a:lumOff val="40000"/>
                  </a:schemeClr>
                </a:solidFill>
              </a:rPr>
              <a:t>Justify a plan for an alternative estimation strategy that can address some of these problems, if you have attempted this, present preliminary results too</a:t>
            </a:r>
          </a:p>
          <a:p>
            <a:pPr marL="400050"/>
            <a:r>
              <a:rPr lang="en-GB" dirty="0">
                <a:solidFill>
                  <a:schemeClr val="accent5">
                    <a:lumMod val="60000"/>
                    <a:lumOff val="40000"/>
                  </a:schemeClr>
                </a:solidFill>
              </a:rPr>
              <a:t>Do not worry about the ‘</a:t>
            </a:r>
            <a:r>
              <a:rPr lang="en-GB" i="1" dirty="0">
                <a:solidFill>
                  <a:schemeClr val="accent5">
                    <a:lumMod val="60000"/>
                    <a:lumOff val="40000"/>
                  </a:schemeClr>
                </a:solidFill>
              </a:rPr>
              <a:t>quality</a:t>
            </a:r>
            <a:r>
              <a:rPr lang="en-GB" dirty="0">
                <a:solidFill>
                  <a:schemeClr val="accent5">
                    <a:lumMod val="60000"/>
                    <a:lumOff val="40000"/>
                  </a:schemeClr>
                </a:solidFill>
              </a:rPr>
              <a:t>’ of your estimate, what matters is the care with which your report your results, </a:t>
            </a:r>
          </a:p>
          <a:p>
            <a:pPr lvl="1"/>
            <a:r>
              <a:rPr lang="en-GB" dirty="0">
                <a:solidFill>
                  <a:schemeClr val="accent5">
                    <a:lumMod val="60000"/>
                    <a:lumOff val="40000"/>
                  </a:schemeClr>
                </a:solidFill>
              </a:rPr>
              <a:t>if you’re confident a result is good, then tell us so and briefly say why you think that </a:t>
            </a:r>
          </a:p>
          <a:p>
            <a:pPr lvl="1"/>
            <a:r>
              <a:rPr lang="en-GB" dirty="0">
                <a:solidFill>
                  <a:schemeClr val="accent5">
                    <a:lumMod val="60000"/>
                    <a:lumOff val="40000"/>
                  </a:schemeClr>
                </a:solidFill>
              </a:rPr>
              <a:t>if you think the result is weak, or should not be trusted, then state why and be sure not to over-claim it’s importance! </a:t>
            </a:r>
          </a:p>
          <a:p>
            <a:endParaRPr lang="en-GB" dirty="0"/>
          </a:p>
        </p:txBody>
      </p:sp>
    </p:spTree>
    <p:extLst>
      <p:ext uri="{BB962C8B-B14F-4D97-AF65-F5344CB8AC3E}">
        <p14:creationId xmlns:p14="http://schemas.microsoft.com/office/powerpoint/2010/main" val="419985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Recap, My Question is:</a:t>
            </a:r>
          </a:p>
        </p:txBody>
      </p:sp>
      <p:sp>
        <p:nvSpPr>
          <p:cNvPr id="3" name="Content Placeholder 2"/>
          <p:cNvSpPr>
            <a:spLocks noGrp="1"/>
          </p:cNvSpPr>
          <p:nvPr>
            <p:ph idx="1"/>
          </p:nvPr>
        </p:nvSpPr>
        <p:spPr>
          <a:xfrm>
            <a:off x="677334" y="1689315"/>
            <a:ext cx="8596668" cy="4352047"/>
          </a:xfrm>
        </p:spPr>
        <p:txBody>
          <a:bodyPr>
            <a:normAutofit/>
          </a:bodyPr>
          <a:lstStyle/>
          <a:p>
            <a:r>
              <a:rPr lang="en-GB" dirty="0"/>
              <a:t>Does an increase in the average number of years of education lead to an increase in a country’s per-capita output-side real GDP in US Dollars?</a:t>
            </a:r>
          </a:p>
          <a:p>
            <a:endParaRPr lang="en-GB" dirty="0"/>
          </a:p>
          <a:p>
            <a:r>
              <a:rPr lang="en-GB" dirty="0"/>
              <a:t>This question is crucial to policymakers when appraising the economic impact of education policy options, for example potential regulatory changes to the minimum number of years citizens must spend in full-time education.</a:t>
            </a:r>
          </a:p>
          <a:p>
            <a:endParaRPr lang="en-GB" dirty="0"/>
          </a:p>
          <a:p>
            <a:r>
              <a:rPr lang="en-GB" dirty="0"/>
              <a:t>For my baseline model, my X (policy) variable is average number of years of education and my Y (impact) variable is per-capita output-side real GDP.</a:t>
            </a:r>
          </a:p>
          <a:p>
            <a:endParaRPr lang="en-GB" dirty="0"/>
          </a:p>
          <a:p>
            <a:r>
              <a:rPr lang="en-GB" dirty="0"/>
              <a:t>My dataset joins data from World Bank, Barro &amp; Lee, and Penn World Tables.</a:t>
            </a:r>
          </a:p>
        </p:txBody>
      </p:sp>
    </p:spTree>
    <p:extLst>
      <p:ext uri="{BB962C8B-B14F-4D97-AF65-F5344CB8AC3E}">
        <p14:creationId xmlns:p14="http://schemas.microsoft.com/office/powerpoint/2010/main" val="174977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Definitions</a:t>
            </a:r>
          </a:p>
        </p:txBody>
      </p:sp>
      <p:graphicFrame>
        <p:nvGraphicFramePr>
          <p:cNvPr id="6" name="Table 5">
            <a:extLst>
              <a:ext uri="{FF2B5EF4-FFF2-40B4-BE49-F238E27FC236}">
                <a16:creationId xmlns:a16="http://schemas.microsoft.com/office/drawing/2014/main" id="{4BD385BF-C974-2C06-EDB5-D0EE85118A22}"/>
              </a:ext>
            </a:extLst>
          </p:cNvPr>
          <p:cNvGraphicFramePr>
            <a:graphicFrameLocks noGrp="1"/>
          </p:cNvGraphicFramePr>
          <p:nvPr>
            <p:extLst>
              <p:ext uri="{D42A27DB-BD31-4B8C-83A1-F6EECF244321}">
                <p14:modId xmlns:p14="http://schemas.microsoft.com/office/powerpoint/2010/main" val="937811283"/>
              </p:ext>
            </p:extLst>
          </p:nvPr>
        </p:nvGraphicFramePr>
        <p:xfrm>
          <a:off x="677334" y="1439333"/>
          <a:ext cx="8064000" cy="4608000"/>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3853643581"/>
                    </a:ext>
                  </a:extLst>
                </a:gridCol>
                <a:gridCol w="4320000">
                  <a:extLst>
                    <a:ext uri="{9D8B030D-6E8A-4147-A177-3AD203B41FA5}">
                      <a16:colId xmlns:a16="http://schemas.microsoft.com/office/drawing/2014/main" val="2667260702"/>
                    </a:ext>
                  </a:extLst>
                </a:gridCol>
                <a:gridCol w="936000">
                  <a:extLst>
                    <a:ext uri="{9D8B030D-6E8A-4147-A177-3AD203B41FA5}">
                      <a16:colId xmlns:a16="http://schemas.microsoft.com/office/drawing/2014/main" val="101645085"/>
                    </a:ext>
                  </a:extLst>
                </a:gridCol>
                <a:gridCol w="1656000">
                  <a:extLst>
                    <a:ext uri="{9D8B030D-6E8A-4147-A177-3AD203B41FA5}">
                      <a16:colId xmlns:a16="http://schemas.microsoft.com/office/drawing/2014/main" val="689910"/>
                    </a:ext>
                  </a:extLst>
                </a:gridCol>
              </a:tblGrid>
              <a:tr h="288000">
                <a:tc>
                  <a:txBody>
                    <a:bodyPr/>
                    <a:lstStyle/>
                    <a:p>
                      <a:pPr algn="l">
                        <a:lnSpc>
                          <a:spcPct val="107000"/>
                        </a:lnSpc>
                        <a:spcAft>
                          <a:spcPts val="800"/>
                        </a:spcAft>
                      </a:pPr>
                      <a:r>
                        <a:rPr lang="en-GB" sz="1050" b="0" kern="100" dirty="0">
                          <a:solidFill>
                            <a:schemeClr val="tx1">
                              <a:lumMod val="50000"/>
                              <a:lumOff val="50000"/>
                            </a:schemeClr>
                          </a:solidFill>
                          <a:effectLst/>
                        </a:rPr>
                        <a:t>Variable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050" b="0" kern="100" dirty="0">
                          <a:solidFill>
                            <a:schemeClr val="tx1">
                              <a:lumMod val="50000"/>
                              <a:lumOff val="50000"/>
                            </a:schemeClr>
                          </a:solidFill>
                          <a:effectLst/>
                        </a:rPr>
                        <a:t>Description</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050" b="0" kern="100" dirty="0">
                          <a:solidFill>
                            <a:schemeClr val="tx1">
                              <a:lumMod val="50000"/>
                              <a:lumOff val="50000"/>
                            </a:schemeClr>
                          </a:solidFill>
                          <a:effectLst/>
                        </a:rPr>
                        <a:t>Units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050" b="0" kern="100" dirty="0">
                          <a:solidFill>
                            <a:schemeClr val="tx1">
                              <a:lumMod val="50000"/>
                              <a:lumOff val="50000"/>
                            </a:schemeClr>
                          </a:solidFill>
                          <a:effectLst/>
                        </a:rPr>
                        <a:t>Source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4945956"/>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rgdpo.pop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050" b="0" kern="100" dirty="0">
                          <a:solidFill>
                            <a:schemeClr val="tx1">
                              <a:lumMod val="50000"/>
                              <a:lumOff val="50000"/>
                            </a:schemeClr>
                          </a:solidFill>
                          <a:effectLst/>
                        </a:rPr>
                        <a:t>Real GDP Output per Capita</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050" b="0" kern="100" dirty="0">
                          <a:solidFill>
                            <a:schemeClr val="tx1">
                              <a:lumMod val="50000"/>
                              <a:lumOff val="50000"/>
                            </a:schemeClr>
                          </a:solidFill>
                          <a:effectLst/>
                        </a:rPr>
                        <a:t>2017 US$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328026606"/>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log.rgdpo.pop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Natural log of real GDP output per capita</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2017 US$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3884292777"/>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year_orig</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Years since 1970</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a:solidFill>
                            <a:schemeClr val="tx1">
                              <a:lumMod val="50000"/>
                              <a:lumOff val="50000"/>
                            </a:schemeClr>
                          </a:solidFill>
                          <a:effectLst/>
                        </a:rPr>
                        <a:t>Years</a:t>
                      </a:r>
                      <a:endParaRPr lang="en-GB" sz="1050" b="0" kern="1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727694824"/>
                  </a:ext>
                </a:extLst>
              </a:tr>
              <a:tr h="432000">
                <a:tc>
                  <a:txBody>
                    <a:bodyPr/>
                    <a:lstStyle/>
                    <a:p>
                      <a:pPr algn="l">
                        <a:lnSpc>
                          <a:spcPct val="107000"/>
                        </a:lnSpc>
                        <a:spcAft>
                          <a:spcPts val="800"/>
                        </a:spcAft>
                      </a:pPr>
                      <a:r>
                        <a:rPr lang="en-GB" sz="1050" b="0" kern="100">
                          <a:solidFill>
                            <a:schemeClr val="tx1">
                              <a:lumMod val="50000"/>
                              <a:lumOff val="50000"/>
                            </a:schemeClr>
                          </a:solidFill>
                          <a:effectLst/>
                        </a:rPr>
                        <a:t>yrs_sch</a:t>
                      </a:r>
                      <a:endParaRPr lang="en-GB" sz="1050" b="0" kern="10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Average number of years of education</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Years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Barro &amp; Lee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720180504"/>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voc</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Share of all students in secondary education enrolled in vocational programmes (binary: above EU average 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World Bank</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4192838196"/>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gen</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Gender ratio for average years of schooling (binary: above European average 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Barro &amp; Lee</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503931410"/>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avh</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Average annual hours worked by persons engaged (employed)</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Hours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3848436073"/>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csh_x</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Share of merchandise exports at current PPPs</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1003685255"/>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fdi</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Foreign Direct Investment (FDI), net inflows as a share of GDP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 of GDP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World Bank</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496424660"/>
                  </a:ext>
                </a:extLst>
              </a:tr>
              <a:tr h="432000">
                <a:tc>
                  <a:txBody>
                    <a:bodyPr/>
                    <a:lstStyle/>
                    <a:p>
                      <a:pPr algn="l">
                        <a:lnSpc>
                          <a:spcPct val="107000"/>
                        </a:lnSpc>
                        <a:spcAft>
                          <a:spcPts val="800"/>
                        </a:spcAft>
                      </a:pPr>
                      <a:r>
                        <a:rPr lang="en-GB" sz="1050" b="0" kern="100" dirty="0">
                          <a:solidFill>
                            <a:schemeClr val="tx1">
                              <a:lumMod val="50000"/>
                              <a:lumOff val="50000"/>
                            </a:schemeClr>
                          </a:solidFill>
                          <a:effectLst/>
                        </a:rPr>
                        <a:t>ctfp</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TFP level at current PPPs (USA=1)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Numerical Factor</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tc>
                  <a:txBody>
                    <a:bodyPr/>
                    <a:lstStyle/>
                    <a:p>
                      <a:pPr algn="r">
                        <a:lnSpc>
                          <a:spcPct val="107000"/>
                        </a:lnSpc>
                        <a:spcAft>
                          <a:spcPts val="800"/>
                        </a:spcAft>
                      </a:pPr>
                      <a:r>
                        <a:rPr lang="en-GB" sz="1050" b="0" kern="100" dirty="0">
                          <a:solidFill>
                            <a:schemeClr val="tx1">
                              <a:lumMod val="50000"/>
                              <a:lumOff val="50000"/>
                            </a:schemeClr>
                          </a:solidFill>
                          <a:effectLst/>
                        </a:rPr>
                        <a:t>Penn World Tables 10.01</a:t>
                      </a:r>
                      <a:endParaRPr lang="en-GB" sz="1050" b="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2057" marR="62057" marT="0" marB="0" anchor="ctr">
                    <a:noFill/>
                  </a:tcPr>
                </a:tc>
                <a:extLst>
                  <a:ext uri="{0D108BD9-81ED-4DB2-BD59-A6C34878D82A}">
                    <a16:rowId xmlns:a16="http://schemas.microsoft.com/office/drawing/2014/main" val="2341328273"/>
                  </a:ext>
                </a:extLst>
              </a:tr>
            </a:tbl>
          </a:graphicData>
        </a:graphic>
      </p:graphicFrame>
    </p:spTree>
    <p:extLst>
      <p:ext uri="{BB962C8B-B14F-4D97-AF65-F5344CB8AC3E}">
        <p14:creationId xmlns:p14="http://schemas.microsoft.com/office/powerpoint/2010/main" val="15598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752DB6F-DF32-C893-CEB7-CE6F944427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85667" y="2584179"/>
            <a:ext cx="4106333" cy="4273821"/>
          </a:xfrm>
          <a:prstGeom prst="rect">
            <a:avLst/>
          </a:prstGeom>
        </p:spPr>
      </p:pic>
      <p:pic>
        <p:nvPicPr>
          <p:cNvPr id="6" name="Graphic 5">
            <a:extLst>
              <a:ext uri="{FF2B5EF4-FFF2-40B4-BE49-F238E27FC236}">
                <a16:creationId xmlns:a16="http://schemas.microsoft.com/office/drawing/2014/main" id="{9A5D13FC-32BC-9070-491A-CBC6794FC0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2934803"/>
            <a:ext cx="7713134" cy="3923197"/>
          </a:xfrm>
          <a:prstGeom prst="rect">
            <a:avLst/>
          </a:prstGeom>
        </p:spPr>
      </p:pic>
      <p:sp>
        <p:nvSpPr>
          <p:cNvPr id="2" name="Title 1"/>
          <p:cNvSpPr>
            <a:spLocks noGrp="1"/>
          </p:cNvSpPr>
          <p:nvPr>
            <p:ph type="title"/>
          </p:nvPr>
        </p:nvSpPr>
        <p:spPr>
          <a:xfrm>
            <a:off x="677334" y="609600"/>
            <a:ext cx="8596668" cy="544869"/>
          </a:xfrm>
        </p:spPr>
        <p:txBody>
          <a:bodyPr>
            <a:normAutofit fontScale="90000"/>
          </a:bodyPr>
          <a:lstStyle/>
          <a:p>
            <a:r>
              <a:rPr lang="en-GB" dirty="0"/>
              <a:t>Summary stats for the data used</a:t>
            </a:r>
          </a:p>
        </p:txBody>
      </p:sp>
      <p:sp>
        <p:nvSpPr>
          <p:cNvPr id="3" name="Content Placeholder 2"/>
          <p:cNvSpPr>
            <a:spLocks noGrp="1"/>
          </p:cNvSpPr>
          <p:nvPr>
            <p:ph idx="1"/>
          </p:nvPr>
        </p:nvSpPr>
        <p:spPr>
          <a:xfrm>
            <a:off x="7981024" y="-1"/>
            <a:ext cx="4210976" cy="2934804"/>
          </a:xfrm>
          <a:solidFill>
            <a:schemeClr val="bg1"/>
          </a:solidFill>
        </p:spPr>
        <p:txBody>
          <a:bodyPr>
            <a:normAutofit fontScale="92500"/>
          </a:bodyPr>
          <a:lstStyle/>
          <a:p>
            <a:endParaRPr lang="en-GB" sz="1200" dirty="0"/>
          </a:p>
          <a:p>
            <a:r>
              <a:rPr lang="en-GB" sz="1200" dirty="0"/>
              <a:t>Looking first at the density plot, we can see that years of education (yrs_sch) has a singular modal value for most years. </a:t>
            </a:r>
            <a:r>
              <a:rPr lang="en-GB" sz="1200" dirty="0">
                <a:solidFill>
                  <a:schemeClr val="tx1"/>
                </a:solidFill>
              </a:rPr>
              <a:t>The data also seems to be becoming more leptokurtic over time, implying that while years in education has been increasing over time, the difference in this figure between different countries has also been declining. Upon visual inspection, there is very little skew to this data.</a:t>
            </a:r>
          </a:p>
          <a:p>
            <a:r>
              <a:rPr lang="en-GB" sz="1200" dirty="0">
                <a:solidFill>
                  <a:schemeClr val="tx1"/>
                </a:solidFill>
              </a:rPr>
              <a:t>As one might expect</a:t>
            </a:r>
            <a:r>
              <a:rPr lang="en-GB" sz="1200" dirty="0"/>
              <a:t>, real GDP output per capita and the log-transformed version are highly correlated.</a:t>
            </a:r>
          </a:p>
          <a:p>
            <a:r>
              <a:rPr lang="en-GB" sz="1200" dirty="0"/>
              <a:t>Both versions of the real GDP output per capita variable are highly correlated with both number of years since 1970 (year_orig) and years of education (yrs_sch).</a:t>
            </a:r>
            <a:endParaRPr lang="en-GB" sz="1200" dirty="0">
              <a:solidFill>
                <a:srgbClr val="FF0000"/>
              </a:solidFill>
            </a:endParaRPr>
          </a:p>
        </p:txBody>
      </p:sp>
      <p:graphicFrame>
        <p:nvGraphicFramePr>
          <p:cNvPr id="4" name="Table 3">
            <a:extLst>
              <a:ext uri="{FF2B5EF4-FFF2-40B4-BE49-F238E27FC236}">
                <a16:creationId xmlns:a16="http://schemas.microsoft.com/office/drawing/2014/main" id="{484243E8-BB79-4457-E799-67C9CC0228C8}"/>
              </a:ext>
            </a:extLst>
          </p:cNvPr>
          <p:cNvGraphicFramePr>
            <a:graphicFrameLocks noGrp="1"/>
          </p:cNvGraphicFramePr>
          <p:nvPr>
            <p:extLst>
              <p:ext uri="{D42A27DB-BD31-4B8C-83A1-F6EECF244321}">
                <p14:modId xmlns:p14="http://schemas.microsoft.com/office/powerpoint/2010/main" val="2157998694"/>
              </p:ext>
            </p:extLst>
          </p:nvPr>
        </p:nvGraphicFramePr>
        <p:xfrm>
          <a:off x="677334" y="1289936"/>
          <a:ext cx="7272000" cy="1728000"/>
        </p:xfrm>
        <a:graphic>
          <a:graphicData uri="http://schemas.openxmlformats.org/drawingml/2006/table">
            <a:tbl>
              <a:tblPr firstRow="1" firstCol="1" bandRow="1">
                <a:tableStyleId>{2D5ABB26-0587-4C30-8999-92F81FD0307C}</a:tableStyleId>
              </a:tblPr>
              <a:tblGrid>
                <a:gridCol w="1080000">
                  <a:extLst>
                    <a:ext uri="{9D8B030D-6E8A-4147-A177-3AD203B41FA5}">
                      <a16:colId xmlns:a16="http://schemas.microsoft.com/office/drawing/2014/main" val="622590111"/>
                    </a:ext>
                  </a:extLst>
                </a:gridCol>
                <a:gridCol w="792000">
                  <a:extLst>
                    <a:ext uri="{9D8B030D-6E8A-4147-A177-3AD203B41FA5}">
                      <a16:colId xmlns:a16="http://schemas.microsoft.com/office/drawing/2014/main" val="4057836271"/>
                    </a:ext>
                  </a:extLst>
                </a:gridCol>
                <a:gridCol w="792000">
                  <a:extLst>
                    <a:ext uri="{9D8B030D-6E8A-4147-A177-3AD203B41FA5}">
                      <a16:colId xmlns:a16="http://schemas.microsoft.com/office/drawing/2014/main" val="3820256992"/>
                    </a:ext>
                  </a:extLst>
                </a:gridCol>
                <a:gridCol w="792000">
                  <a:extLst>
                    <a:ext uri="{9D8B030D-6E8A-4147-A177-3AD203B41FA5}">
                      <a16:colId xmlns:a16="http://schemas.microsoft.com/office/drawing/2014/main" val="1542706898"/>
                    </a:ext>
                  </a:extLst>
                </a:gridCol>
                <a:gridCol w="792000">
                  <a:extLst>
                    <a:ext uri="{9D8B030D-6E8A-4147-A177-3AD203B41FA5}">
                      <a16:colId xmlns:a16="http://schemas.microsoft.com/office/drawing/2014/main" val="1942692149"/>
                    </a:ext>
                  </a:extLst>
                </a:gridCol>
                <a:gridCol w="792000">
                  <a:extLst>
                    <a:ext uri="{9D8B030D-6E8A-4147-A177-3AD203B41FA5}">
                      <a16:colId xmlns:a16="http://schemas.microsoft.com/office/drawing/2014/main" val="1885034947"/>
                    </a:ext>
                  </a:extLst>
                </a:gridCol>
                <a:gridCol w="792000">
                  <a:extLst>
                    <a:ext uri="{9D8B030D-6E8A-4147-A177-3AD203B41FA5}">
                      <a16:colId xmlns:a16="http://schemas.microsoft.com/office/drawing/2014/main" val="3396297126"/>
                    </a:ext>
                  </a:extLst>
                </a:gridCol>
                <a:gridCol w="1440000">
                  <a:extLst>
                    <a:ext uri="{9D8B030D-6E8A-4147-A177-3AD203B41FA5}">
                      <a16:colId xmlns:a16="http://schemas.microsoft.com/office/drawing/2014/main" val="1932928866"/>
                    </a:ext>
                  </a:extLst>
                </a:gridCol>
              </a:tblGrid>
              <a:tr h="216000">
                <a:tc>
                  <a:txBody>
                    <a:bodyPr/>
                    <a:lstStyle/>
                    <a:p>
                      <a:pPr>
                        <a:lnSpc>
                          <a:spcPct val="107000"/>
                        </a:lnSpc>
                        <a:spcAft>
                          <a:spcPts val="800"/>
                        </a:spcAft>
                      </a:pPr>
                      <a:r>
                        <a:rPr lang="en-GB" sz="1100" kern="0" dirty="0">
                          <a:effectLst/>
                        </a:rPr>
                        <a:t>Variable</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Minimum</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1st Q.</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Median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Mean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3rd Q.</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Maximum</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100" kern="0" dirty="0">
                          <a:effectLst/>
                        </a:rPr>
                        <a:t>Standard Deviation</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6395013"/>
                  </a:ext>
                </a:extLst>
              </a:tr>
              <a:tr h="216000">
                <a:tc>
                  <a:txBody>
                    <a:bodyPr/>
                    <a:lstStyle/>
                    <a:p>
                      <a:pPr>
                        <a:lnSpc>
                          <a:spcPct val="107000"/>
                        </a:lnSpc>
                        <a:spcAft>
                          <a:spcPts val="800"/>
                        </a:spcAft>
                      </a:pPr>
                      <a:r>
                        <a:rPr lang="en-GB" sz="1100" kern="0" dirty="0" err="1">
                          <a:effectLst/>
                        </a:rPr>
                        <a:t>rgdpo.pop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3,002.00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15,534.00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23,531.00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25,538.00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33,447.00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82,382.00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r">
                        <a:lnSpc>
                          <a:spcPct val="107000"/>
                        </a:lnSpc>
                        <a:spcAft>
                          <a:spcPts val="800"/>
                        </a:spcAft>
                      </a:pPr>
                      <a:r>
                        <a:rPr lang="en-GB" sz="1100" kern="0" dirty="0">
                          <a:effectLst/>
                        </a:rPr>
                        <a:t>14,031.57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57671787"/>
                  </a:ext>
                </a:extLst>
              </a:tr>
              <a:tr h="216000">
                <a:tc>
                  <a:txBody>
                    <a:bodyPr/>
                    <a:lstStyle/>
                    <a:p>
                      <a:pPr>
                        <a:lnSpc>
                          <a:spcPct val="107000"/>
                        </a:lnSpc>
                        <a:spcAft>
                          <a:spcPts val="800"/>
                        </a:spcAft>
                      </a:pPr>
                      <a:r>
                        <a:rPr lang="en-GB" sz="1100" kern="0" dirty="0" err="1">
                          <a:effectLst/>
                        </a:rPr>
                        <a:t>log.rgdpo.pop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8.01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9.65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10.07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9.99</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10.42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11.32</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0.60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1624027"/>
                  </a:ext>
                </a:extLst>
              </a:tr>
              <a:tr h="216000">
                <a:tc>
                  <a:txBody>
                    <a:bodyPr/>
                    <a:lstStyle/>
                    <a:p>
                      <a:pPr>
                        <a:lnSpc>
                          <a:spcPct val="107000"/>
                        </a:lnSpc>
                        <a:spcAft>
                          <a:spcPts val="800"/>
                        </a:spcAft>
                      </a:pPr>
                      <a:r>
                        <a:rPr lang="en-GB" sz="1100" kern="0" dirty="0" err="1">
                          <a:effectLst/>
                        </a:rPr>
                        <a:t>yrs_sch</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3.17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8.16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9.64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9.45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10.93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13.57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1.84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417895"/>
                  </a:ext>
                </a:extLst>
              </a:tr>
              <a:tr h="216000">
                <a:tc>
                  <a:txBody>
                    <a:bodyPr/>
                    <a:lstStyle/>
                    <a:p>
                      <a:pPr>
                        <a:lnSpc>
                          <a:spcPct val="107000"/>
                        </a:lnSpc>
                        <a:spcAft>
                          <a:spcPts val="800"/>
                        </a:spcAft>
                      </a:pPr>
                      <a:r>
                        <a:rPr lang="en-GB" sz="1100" kern="0" dirty="0">
                          <a:effectLst/>
                        </a:rPr>
                        <a:t>avh</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1,401.00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1,627.00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1,766.00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1,778.00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1,903.00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2,334.00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207.67</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3714251"/>
                  </a:ext>
                </a:extLst>
              </a:tr>
              <a:tr h="216000">
                <a:tc>
                  <a:txBody>
                    <a:bodyPr/>
                    <a:lstStyle/>
                    <a:p>
                      <a:pPr>
                        <a:lnSpc>
                          <a:spcPct val="107000"/>
                        </a:lnSpc>
                        <a:spcAft>
                          <a:spcPts val="800"/>
                        </a:spcAft>
                      </a:pPr>
                      <a:r>
                        <a:rPr lang="en-GB" sz="1100" kern="0" dirty="0" err="1">
                          <a:effectLst/>
                        </a:rPr>
                        <a:t>csh_x</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0.16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0.27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0.34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0.49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1.22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0.24</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027945"/>
                  </a:ext>
                </a:extLst>
              </a:tr>
              <a:tr h="216000">
                <a:tc>
                  <a:txBody>
                    <a:bodyPr/>
                    <a:lstStyle/>
                    <a:p>
                      <a:pPr>
                        <a:lnSpc>
                          <a:spcPct val="107000"/>
                        </a:lnSpc>
                        <a:spcAft>
                          <a:spcPts val="800"/>
                        </a:spcAft>
                      </a:pPr>
                      <a:r>
                        <a:rPr lang="en-GB" sz="1100" kern="0" dirty="0">
                          <a:effectLst/>
                        </a:rPr>
                        <a:t>fdi</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-15.71</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0.58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1.95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10.36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5.39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340.26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31.16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0758301"/>
                  </a:ext>
                </a:extLst>
              </a:tr>
              <a:tr h="216000">
                <a:tc>
                  <a:txBody>
                    <a:bodyPr/>
                    <a:lstStyle/>
                    <a:p>
                      <a:pPr>
                        <a:lnSpc>
                          <a:spcPct val="107000"/>
                        </a:lnSpc>
                        <a:spcAft>
                          <a:spcPts val="800"/>
                        </a:spcAft>
                      </a:pPr>
                      <a:r>
                        <a:rPr lang="en-GB" sz="1100" kern="0" dirty="0">
                          <a:effectLst/>
                        </a:rPr>
                        <a:t>ctfp</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0.45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0.76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0.87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0.88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0.98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a:effectLst/>
                        </a:rPr>
                        <a:t>1.44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GB" sz="1100" kern="0" dirty="0">
                          <a:effectLst/>
                        </a:rPr>
                        <a:t>0.18</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9480702"/>
                  </a:ext>
                </a:extLst>
              </a:tr>
            </a:tbl>
          </a:graphicData>
        </a:graphic>
      </p:graphicFrame>
      <p:sp>
        <p:nvSpPr>
          <p:cNvPr id="9" name="Content Placeholder 2">
            <a:extLst>
              <a:ext uri="{FF2B5EF4-FFF2-40B4-BE49-F238E27FC236}">
                <a16:creationId xmlns:a16="http://schemas.microsoft.com/office/drawing/2014/main" id="{365D9676-A626-8D77-B40E-BEDB9E74A646}"/>
              </a:ext>
            </a:extLst>
          </p:cNvPr>
          <p:cNvSpPr txBox="1">
            <a:spLocks/>
          </p:cNvSpPr>
          <p:nvPr/>
        </p:nvSpPr>
        <p:spPr>
          <a:xfrm>
            <a:off x="7713134" y="3017936"/>
            <a:ext cx="372533" cy="3840064"/>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316419662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05467"/>
            <a:ext cx="8596668" cy="4635895"/>
          </a:xfrm>
        </p:spPr>
        <p:txBody>
          <a:bodyPr vert="horz" lIns="91440" tIns="45720" rIns="91440" bIns="45720" rtlCol="0" anchor="t">
            <a:normAutofit/>
          </a:bodyPr>
          <a:lstStyle/>
          <a:p>
            <a:pPr marL="0" indent="0">
              <a:buNone/>
            </a:pPr>
            <a:r>
              <a:rPr lang="en-GB" dirty="0">
                <a:latin typeface="+mj-lt"/>
              </a:rPr>
              <a:t>rgdpo.pop = const + B1·year_orig + B2·yrs_sch + B3·voc</a:t>
            </a:r>
          </a:p>
          <a:p>
            <a:pPr marL="400050" lvl="1" indent="0">
              <a:buNone/>
            </a:pPr>
            <a:endParaRPr lang="en-GB" dirty="0">
              <a:latin typeface="+mj-lt"/>
            </a:endParaRPr>
          </a:p>
          <a:p>
            <a:pPr marL="400050" lvl="1" indent="0">
              <a:buNone/>
            </a:pPr>
            <a:endParaRPr lang="en-GB" dirty="0">
              <a:latin typeface="+mj-lt"/>
            </a:endParaRPr>
          </a:p>
          <a:p>
            <a:pPr marL="400050" lvl="1" indent="0">
              <a:buNone/>
            </a:pPr>
            <a:endParaRPr lang="en-GB" dirty="0">
              <a:latin typeface="+mj-lt"/>
            </a:endParaRPr>
          </a:p>
          <a:p>
            <a:pPr marL="400050" lvl="1" indent="0">
              <a:buNone/>
            </a:pPr>
            <a:endParaRPr lang="en-GB" dirty="0">
              <a:latin typeface="+mj-lt"/>
            </a:endParaRPr>
          </a:p>
          <a:p>
            <a:pPr marL="0" indent="0">
              <a:buNone/>
            </a:pPr>
            <a:r>
              <a:rPr lang="en-GB" dirty="0">
                <a:latin typeface="+mj-lt"/>
              </a:rPr>
              <a:t>rgdpo.pop = const + B1·year_orig + B2·yrs_sch + B3·voc + B4·ctfp</a:t>
            </a:r>
          </a:p>
        </p:txBody>
      </p:sp>
      <p:sp>
        <p:nvSpPr>
          <p:cNvPr id="2" name="Title 1"/>
          <p:cNvSpPr>
            <a:spLocks noGrp="1"/>
          </p:cNvSpPr>
          <p:nvPr>
            <p:ph type="title"/>
          </p:nvPr>
        </p:nvSpPr>
        <p:spPr/>
        <p:txBody>
          <a:bodyPr/>
          <a:lstStyle/>
          <a:p>
            <a:r>
              <a:rPr lang="en-GB" dirty="0"/>
              <a:t>Results from your first estimation</a:t>
            </a:r>
          </a:p>
        </p:txBody>
      </p:sp>
      <p:graphicFrame>
        <p:nvGraphicFramePr>
          <p:cNvPr id="4" name="Table 3">
            <a:extLst>
              <a:ext uri="{FF2B5EF4-FFF2-40B4-BE49-F238E27FC236}">
                <a16:creationId xmlns:a16="http://schemas.microsoft.com/office/drawing/2014/main" id="{B8A264D4-8EDA-39FA-0F70-7F572C975B4E}"/>
              </a:ext>
            </a:extLst>
          </p:cNvPr>
          <p:cNvGraphicFramePr>
            <a:graphicFrameLocks noGrp="1"/>
          </p:cNvGraphicFramePr>
          <p:nvPr>
            <p:extLst>
              <p:ext uri="{D42A27DB-BD31-4B8C-83A1-F6EECF244321}">
                <p14:modId xmlns:p14="http://schemas.microsoft.com/office/powerpoint/2010/main" val="3307137683"/>
              </p:ext>
            </p:extLst>
          </p:nvPr>
        </p:nvGraphicFramePr>
        <p:xfrm>
          <a:off x="1176863" y="1930400"/>
          <a:ext cx="5400002" cy="1084265"/>
        </p:xfrm>
        <a:graphic>
          <a:graphicData uri="http://schemas.openxmlformats.org/drawingml/2006/table">
            <a:tbl>
              <a:tblPr>
                <a:tableStyleId>{5C22544A-7EE6-4342-B048-85BDC9FD1C3A}</a:tableStyleId>
              </a:tblPr>
              <a:tblGrid>
                <a:gridCol w="1297883">
                  <a:extLst>
                    <a:ext uri="{9D8B030D-6E8A-4147-A177-3AD203B41FA5}">
                      <a16:colId xmlns:a16="http://schemas.microsoft.com/office/drawing/2014/main" val="2271240763"/>
                    </a:ext>
                  </a:extLst>
                </a:gridCol>
                <a:gridCol w="941470">
                  <a:extLst>
                    <a:ext uri="{9D8B030D-6E8A-4147-A177-3AD203B41FA5}">
                      <a16:colId xmlns:a16="http://schemas.microsoft.com/office/drawing/2014/main" val="349674893"/>
                    </a:ext>
                  </a:extLst>
                </a:gridCol>
                <a:gridCol w="941470">
                  <a:extLst>
                    <a:ext uri="{9D8B030D-6E8A-4147-A177-3AD203B41FA5}">
                      <a16:colId xmlns:a16="http://schemas.microsoft.com/office/drawing/2014/main" val="4135150679"/>
                    </a:ext>
                  </a:extLst>
                </a:gridCol>
                <a:gridCol w="941470">
                  <a:extLst>
                    <a:ext uri="{9D8B030D-6E8A-4147-A177-3AD203B41FA5}">
                      <a16:colId xmlns:a16="http://schemas.microsoft.com/office/drawing/2014/main" val="1150648570"/>
                    </a:ext>
                  </a:extLst>
                </a:gridCol>
                <a:gridCol w="941470">
                  <a:extLst>
                    <a:ext uri="{9D8B030D-6E8A-4147-A177-3AD203B41FA5}">
                      <a16:colId xmlns:a16="http://schemas.microsoft.com/office/drawing/2014/main" val="3388781780"/>
                    </a:ext>
                  </a:extLst>
                </a:gridCol>
                <a:gridCol w="336239">
                  <a:extLst>
                    <a:ext uri="{9D8B030D-6E8A-4147-A177-3AD203B41FA5}">
                      <a16:colId xmlns:a16="http://schemas.microsoft.com/office/drawing/2014/main" val="1939272700"/>
                    </a:ext>
                  </a:extLst>
                </a:gridCol>
              </a:tblGrid>
              <a:tr h="79851">
                <a:tc>
                  <a:txBody>
                    <a:bodyPr/>
                    <a:lstStyle/>
                    <a:p>
                      <a:pPr algn="l">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Coefficient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Std. Error</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t-ratio</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p-value</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577462037"/>
                  </a:ext>
                </a:extLst>
              </a:tr>
              <a:tr h="166370">
                <a:tc>
                  <a:txBody>
                    <a:bodyPr/>
                    <a:lstStyle/>
                    <a:p>
                      <a:pPr algn="l">
                        <a:lnSpc>
                          <a:spcPct val="107000"/>
                        </a:lnSpc>
                        <a:spcAft>
                          <a:spcPts val="800"/>
                        </a:spcAft>
                      </a:pPr>
                      <a:r>
                        <a:rPr lang="en-GB" sz="1400" kern="0" dirty="0">
                          <a:solidFill>
                            <a:schemeClr val="bg2">
                              <a:lumMod val="25000"/>
                            </a:schemeClr>
                          </a:solidFill>
                          <a:effectLst/>
                        </a:rPr>
                        <a:t>const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−934.22</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4994.95</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−0.19</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0.8518</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3870460762"/>
                  </a:ext>
                </a:extLst>
              </a:tr>
              <a:tr h="166370">
                <a:tc>
                  <a:txBody>
                    <a:bodyPr/>
                    <a:lstStyle/>
                    <a:p>
                      <a:pPr algn="l">
                        <a:lnSpc>
                          <a:spcPct val="107000"/>
                        </a:lnSpc>
                        <a:spcAft>
                          <a:spcPts val="800"/>
                        </a:spcAft>
                      </a:pPr>
                      <a:r>
                        <a:rPr lang="en-GB" sz="1400" kern="0" dirty="0">
                          <a:solidFill>
                            <a:schemeClr val="bg2">
                              <a:lumMod val="25000"/>
                            </a:schemeClr>
                          </a:solidFill>
                          <a:effectLst/>
                        </a:rPr>
                        <a:t>year_orig</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507.57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87.72</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5.79</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a:solidFill>
                            <a:schemeClr val="bg2">
                              <a:lumMod val="25000"/>
                            </a:schemeClr>
                          </a:solidFill>
                          <a:effectLst/>
                        </a:rPr>
                        <a:t>&lt;0.0001</a:t>
                      </a:r>
                      <a:endParaRPr lang="en-GB" sz="1400" kern="1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2417573529"/>
                  </a:ext>
                </a:extLst>
              </a:tr>
              <a:tr h="166370">
                <a:tc>
                  <a:txBody>
                    <a:bodyPr/>
                    <a:lstStyle/>
                    <a:p>
                      <a:pPr algn="l">
                        <a:lnSpc>
                          <a:spcPct val="107000"/>
                        </a:lnSpc>
                        <a:spcAft>
                          <a:spcPts val="800"/>
                        </a:spcAft>
                      </a:pPr>
                      <a:r>
                        <a:rPr lang="en-GB" sz="1400" kern="0" dirty="0">
                          <a:solidFill>
                            <a:schemeClr val="bg2">
                              <a:lumMod val="25000"/>
                            </a:schemeClr>
                          </a:solidFill>
                          <a:effectLst/>
                        </a:rPr>
                        <a:t>yrs_sch</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1488.12</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684.63</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2.17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0.0309</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1235200109"/>
                  </a:ext>
                </a:extLst>
              </a:tr>
              <a:tr h="166370">
                <a:tc>
                  <a:txBody>
                    <a:bodyPr/>
                    <a:lstStyle/>
                    <a:p>
                      <a:pPr algn="l">
                        <a:lnSpc>
                          <a:spcPct val="107000"/>
                        </a:lnSpc>
                        <a:spcAft>
                          <a:spcPts val="800"/>
                        </a:spcAft>
                      </a:pPr>
                      <a:r>
                        <a:rPr lang="en-GB" sz="1400" kern="0" dirty="0">
                          <a:solidFill>
                            <a:schemeClr val="bg2">
                              <a:lumMod val="25000"/>
                            </a:schemeClr>
                          </a:solidFill>
                          <a:effectLst/>
                        </a:rPr>
                        <a:t>voc</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1973.48</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a:solidFill>
                            <a:schemeClr val="bg2">
                              <a:lumMod val="25000"/>
                            </a:schemeClr>
                          </a:solidFill>
                          <a:effectLst/>
                        </a:rPr>
                        <a:t>1409.87</a:t>
                      </a:r>
                      <a:endParaRPr lang="en-GB" sz="1400" kern="1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1.40</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0.1631</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2855418375"/>
                  </a:ext>
                </a:extLst>
              </a:tr>
            </a:tbl>
          </a:graphicData>
        </a:graphic>
      </p:graphicFrame>
      <p:graphicFrame>
        <p:nvGraphicFramePr>
          <p:cNvPr id="5" name="Table 4">
            <a:extLst>
              <a:ext uri="{FF2B5EF4-FFF2-40B4-BE49-F238E27FC236}">
                <a16:creationId xmlns:a16="http://schemas.microsoft.com/office/drawing/2014/main" id="{BE72C86A-984E-E113-6744-ACDA942C1B62}"/>
              </a:ext>
            </a:extLst>
          </p:cNvPr>
          <p:cNvGraphicFramePr>
            <a:graphicFrameLocks noGrp="1"/>
          </p:cNvGraphicFramePr>
          <p:nvPr>
            <p:extLst>
              <p:ext uri="{D42A27DB-BD31-4B8C-83A1-F6EECF244321}">
                <p14:modId xmlns:p14="http://schemas.microsoft.com/office/powerpoint/2010/main" val="1631790417"/>
              </p:ext>
            </p:extLst>
          </p:nvPr>
        </p:nvGraphicFramePr>
        <p:xfrm>
          <a:off x="1176863" y="3723414"/>
          <a:ext cx="5399998" cy="1301118"/>
        </p:xfrm>
        <a:graphic>
          <a:graphicData uri="http://schemas.openxmlformats.org/drawingml/2006/table">
            <a:tbl>
              <a:tblPr>
                <a:tableStyleId>{5C22544A-7EE6-4342-B048-85BDC9FD1C3A}</a:tableStyleId>
              </a:tblPr>
              <a:tblGrid>
                <a:gridCol w="1297883">
                  <a:extLst>
                    <a:ext uri="{9D8B030D-6E8A-4147-A177-3AD203B41FA5}">
                      <a16:colId xmlns:a16="http://schemas.microsoft.com/office/drawing/2014/main" val="2614529828"/>
                    </a:ext>
                  </a:extLst>
                </a:gridCol>
                <a:gridCol w="941469">
                  <a:extLst>
                    <a:ext uri="{9D8B030D-6E8A-4147-A177-3AD203B41FA5}">
                      <a16:colId xmlns:a16="http://schemas.microsoft.com/office/drawing/2014/main" val="2945313105"/>
                    </a:ext>
                  </a:extLst>
                </a:gridCol>
                <a:gridCol w="941469">
                  <a:extLst>
                    <a:ext uri="{9D8B030D-6E8A-4147-A177-3AD203B41FA5}">
                      <a16:colId xmlns:a16="http://schemas.microsoft.com/office/drawing/2014/main" val="616811808"/>
                    </a:ext>
                  </a:extLst>
                </a:gridCol>
                <a:gridCol w="941469">
                  <a:extLst>
                    <a:ext uri="{9D8B030D-6E8A-4147-A177-3AD203B41FA5}">
                      <a16:colId xmlns:a16="http://schemas.microsoft.com/office/drawing/2014/main" val="1624018467"/>
                    </a:ext>
                  </a:extLst>
                </a:gridCol>
                <a:gridCol w="941469">
                  <a:extLst>
                    <a:ext uri="{9D8B030D-6E8A-4147-A177-3AD203B41FA5}">
                      <a16:colId xmlns:a16="http://schemas.microsoft.com/office/drawing/2014/main" val="2724771798"/>
                    </a:ext>
                  </a:extLst>
                </a:gridCol>
                <a:gridCol w="336239">
                  <a:extLst>
                    <a:ext uri="{9D8B030D-6E8A-4147-A177-3AD203B41FA5}">
                      <a16:colId xmlns:a16="http://schemas.microsoft.com/office/drawing/2014/main" val="872399052"/>
                    </a:ext>
                  </a:extLst>
                </a:gridCol>
              </a:tblGrid>
              <a:tr h="166370">
                <a:tc>
                  <a:txBody>
                    <a:bodyPr/>
                    <a:lstStyle/>
                    <a:p>
                      <a:pPr algn="l">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Coefficient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Std. Error</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t-ratio</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r">
                        <a:lnSpc>
                          <a:spcPct val="107000"/>
                        </a:lnSpc>
                        <a:spcAft>
                          <a:spcPts val="800"/>
                        </a:spcAft>
                      </a:pPr>
                      <a:r>
                        <a:rPr lang="en-GB" sz="1400" kern="0" dirty="0">
                          <a:solidFill>
                            <a:schemeClr val="bg2">
                              <a:lumMod val="25000"/>
                            </a:schemeClr>
                          </a:solidFill>
                          <a:effectLst/>
                        </a:rPr>
                        <a:t>p-value</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218616681"/>
                  </a:ext>
                </a:extLst>
              </a:tr>
              <a:tr h="166370">
                <a:tc>
                  <a:txBody>
                    <a:bodyPr/>
                    <a:lstStyle/>
                    <a:p>
                      <a:pPr algn="l">
                        <a:lnSpc>
                          <a:spcPct val="107000"/>
                        </a:lnSpc>
                        <a:spcAft>
                          <a:spcPts val="800"/>
                        </a:spcAft>
                      </a:pPr>
                      <a:r>
                        <a:rPr lang="en-GB" sz="1400" kern="0" dirty="0">
                          <a:solidFill>
                            <a:schemeClr val="bg2">
                              <a:lumMod val="25000"/>
                            </a:schemeClr>
                          </a:solidFill>
                          <a:effectLst/>
                        </a:rPr>
                        <a:t>const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−26984.10</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5159.49</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dirty="0">
                          <a:solidFill>
                            <a:schemeClr val="bg2">
                              <a:lumMod val="25000"/>
                            </a:schemeClr>
                          </a:solidFill>
                          <a:effectLst/>
                        </a:rPr>
                        <a:t>−5.23</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r">
                        <a:lnSpc>
                          <a:spcPct val="107000"/>
                        </a:lnSpc>
                        <a:spcAft>
                          <a:spcPts val="800"/>
                        </a:spcAft>
                      </a:pPr>
                      <a:r>
                        <a:rPr lang="en-GB" sz="1400" kern="0">
                          <a:solidFill>
                            <a:schemeClr val="bg2">
                              <a:lumMod val="25000"/>
                            </a:schemeClr>
                          </a:solidFill>
                          <a:effectLst/>
                        </a:rPr>
                        <a:t>&lt;0.0001</a:t>
                      </a:r>
                      <a:endParaRPr lang="en-GB" sz="1400" kern="1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lnT w="12700" cap="flat" cmpd="sng" algn="ctr">
                      <a:solidFill>
                        <a:schemeClr val="tx1"/>
                      </a:solidFill>
                      <a:prstDash val="solid"/>
                      <a:round/>
                      <a:headEnd type="none" w="med" len="med"/>
                      <a:tailEnd type="none" w="med" len="med"/>
                    </a:lnT>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1119811409"/>
                  </a:ext>
                </a:extLst>
              </a:tr>
              <a:tr h="166370">
                <a:tc>
                  <a:txBody>
                    <a:bodyPr/>
                    <a:lstStyle/>
                    <a:p>
                      <a:pPr algn="l">
                        <a:lnSpc>
                          <a:spcPct val="107000"/>
                        </a:lnSpc>
                        <a:spcAft>
                          <a:spcPts val="800"/>
                        </a:spcAft>
                      </a:pPr>
                      <a:r>
                        <a:rPr lang="en-GB" sz="1400" kern="0" dirty="0">
                          <a:solidFill>
                            <a:schemeClr val="bg2">
                              <a:lumMod val="25000"/>
                            </a:schemeClr>
                          </a:solidFill>
                          <a:effectLst/>
                        </a:rPr>
                        <a:t>year_orig</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463.97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75.62</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6.14</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a:solidFill>
                            <a:schemeClr val="bg2">
                              <a:lumMod val="25000"/>
                            </a:schemeClr>
                          </a:solidFill>
                          <a:effectLst/>
                        </a:rPr>
                        <a:t>&lt;0.0001</a:t>
                      </a:r>
                      <a:endParaRPr lang="en-GB" sz="1400" kern="1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1512302050"/>
                  </a:ext>
                </a:extLst>
              </a:tr>
              <a:tr h="166370">
                <a:tc>
                  <a:txBody>
                    <a:bodyPr/>
                    <a:lstStyle/>
                    <a:p>
                      <a:pPr algn="l">
                        <a:lnSpc>
                          <a:spcPct val="107000"/>
                        </a:lnSpc>
                        <a:spcAft>
                          <a:spcPts val="800"/>
                        </a:spcAft>
                      </a:pPr>
                      <a:r>
                        <a:rPr lang="en-GB" sz="1400" kern="0" dirty="0">
                          <a:solidFill>
                            <a:schemeClr val="bg2">
                              <a:lumMod val="25000"/>
                            </a:schemeClr>
                          </a:solidFill>
                          <a:effectLst/>
                        </a:rPr>
                        <a:t>yrs_sch</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1572.45</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585.18</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2.69</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a:solidFill>
                            <a:schemeClr val="bg2">
                              <a:lumMod val="25000"/>
                            </a:schemeClr>
                          </a:solidFill>
                          <a:effectLst/>
                        </a:rPr>
                        <a:t>0.0078</a:t>
                      </a:r>
                      <a:endParaRPr lang="en-GB" sz="1400" kern="10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950602863"/>
                  </a:ext>
                </a:extLst>
              </a:tr>
              <a:tr h="166370">
                <a:tc>
                  <a:txBody>
                    <a:bodyPr/>
                    <a:lstStyle/>
                    <a:p>
                      <a:pPr algn="l">
                        <a:lnSpc>
                          <a:spcPct val="107000"/>
                        </a:lnSpc>
                        <a:spcAft>
                          <a:spcPts val="800"/>
                        </a:spcAft>
                      </a:pPr>
                      <a:r>
                        <a:rPr lang="en-GB" sz="1400" kern="0" dirty="0">
                          <a:solidFill>
                            <a:schemeClr val="bg2">
                              <a:lumMod val="25000"/>
                            </a:schemeClr>
                          </a:solidFill>
                          <a:effectLst/>
                        </a:rPr>
                        <a:t>voc</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1606.11</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1209.39</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1.33</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0.1857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 </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620415857"/>
                  </a:ext>
                </a:extLst>
              </a:tr>
              <a:tr h="166370">
                <a:tc>
                  <a:txBody>
                    <a:bodyPr/>
                    <a:lstStyle/>
                    <a:p>
                      <a:pPr algn="l">
                        <a:lnSpc>
                          <a:spcPct val="107000"/>
                        </a:lnSpc>
                        <a:spcAft>
                          <a:spcPts val="800"/>
                        </a:spcAft>
                      </a:pPr>
                      <a:r>
                        <a:rPr lang="en-GB" sz="1400" kern="0" dirty="0">
                          <a:solidFill>
                            <a:schemeClr val="bg2">
                              <a:lumMod val="25000"/>
                            </a:schemeClr>
                          </a:solidFill>
                          <a:effectLst/>
                        </a:rPr>
                        <a:t>ctfp</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30130.70</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3359.27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8.97</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r">
                        <a:lnSpc>
                          <a:spcPct val="107000"/>
                        </a:lnSpc>
                        <a:spcAft>
                          <a:spcPts val="800"/>
                        </a:spcAft>
                      </a:pPr>
                      <a:r>
                        <a:rPr lang="en-GB" sz="1400" kern="0" dirty="0">
                          <a:solidFill>
                            <a:schemeClr val="bg2">
                              <a:lumMod val="25000"/>
                            </a:schemeClr>
                          </a:solidFill>
                          <a:effectLst/>
                        </a:rPr>
                        <a:t>&lt;0.0001</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tc>
                  <a:txBody>
                    <a:bodyPr/>
                    <a:lstStyle/>
                    <a:p>
                      <a:pPr algn="ctr">
                        <a:lnSpc>
                          <a:spcPct val="107000"/>
                        </a:lnSpc>
                        <a:spcAft>
                          <a:spcPts val="800"/>
                        </a:spcAft>
                      </a:pPr>
                      <a:r>
                        <a:rPr lang="en-GB" sz="1400" kern="0" dirty="0">
                          <a:solidFill>
                            <a:schemeClr val="bg2">
                              <a:lumMod val="25000"/>
                            </a:schemeClr>
                          </a:solidFill>
                          <a:effectLst/>
                        </a:rPr>
                        <a:t>***</a:t>
                      </a:r>
                      <a:endParaRPr lang="en-GB" sz="1400" kern="1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0" marB="0" anchor="ctr">
                    <a:noFill/>
                  </a:tcPr>
                </a:tc>
                <a:extLst>
                  <a:ext uri="{0D108BD9-81ED-4DB2-BD59-A6C34878D82A}">
                    <a16:rowId xmlns:a16="http://schemas.microsoft.com/office/drawing/2014/main" val="4269142335"/>
                  </a:ext>
                </a:extLst>
              </a:tr>
            </a:tbl>
          </a:graphicData>
        </a:graphic>
      </p:graphicFrame>
      <p:graphicFrame>
        <p:nvGraphicFramePr>
          <p:cNvPr id="6" name="Table 5">
            <a:extLst>
              <a:ext uri="{FF2B5EF4-FFF2-40B4-BE49-F238E27FC236}">
                <a16:creationId xmlns:a16="http://schemas.microsoft.com/office/drawing/2014/main" id="{50F437B6-D432-4D8D-FB69-CE650111F507}"/>
              </a:ext>
            </a:extLst>
          </p:cNvPr>
          <p:cNvGraphicFramePr>
            <a:graphicFrameLocks noGrp="1"/>
          </p:cNvGraphicFramePr>
          <p:nvPr>
            <p:extLst>
              <p:ext uri="{D42A27DB-BD31-4B8C-83A1-F6EECF244321}">
                <p14:modId xmlns:p14="http://schemas.microsoft.com/office/powerpoint/2010/main" val="3412844944"/>
              </p:ext>
            </p:extLst>
          </p:nvPr>
        </p:nvGraphicFramePr>
        <p:xfrm>
          <a:off x="1176863" y="5332884"/>
          <a:ext cx="6619252" cy="878841"/>
        </p:xfrm>
        <a:graphic>
          <a:graphicData uri="http://schemas.openxmlformats.org/drawingml/2006/table">
            <a:tbl>
              <a:tblPr firstRow="1" firstCol="1" bandRow="1">
                <a:tableStyleId>{5C22544A-7EE6-4342-B048-85BDC9FD1C3A}</a:tableStyleId>
              </a:tblPr>
              <a:tblGrid>
                <a:gridCol w="1219252">
                  <a:extLst>
                    <a:ext uri="{9D8B030D-6E8A-4147-A177-3AD203B41FA5}">
                      <a16:colId xmlns:a16="http://schemas.microsoft.com/office/drawing/2014/main" val="1222103558"/>
                    </a:ext>
                  </a:extLst>
                </a:gridCol>
                <a:gridCol w="792000">
                  <a:extLst>
                    <a:ext uri="{9D8B030D-6E8A-4147-A177-3AD203B41FA5}">
                      <a16:colId xmlns:a16="http://schemas.microsoft.com/office/drawing/2014/main" val="2369140177"/>
                    </a:ext>
                  </a:extLst>
                </a:gridCol>
                <a:gridCol w="792000">
                  <a:extLst>
                    <a:ext uri="{9D8B030D-6E8A-4147-A177-3AD203B41FA5}">
                      <a16:colId xmlns:a16="http://schemas.microsoft.com/office/drawing/2014/main" val="2552375350"/>
                    </a:ext>
                  </a:extLst>
                </a:gridCol>
                <a:gridCol w="792000">
                  <a:extLst>
                    <a:ext uri="{9D8B030D-6E8A-4147-A177-3AD203B41FA5}">
                      <a16:colId xmlns:a16="http://schemas.microsoft.com/office/drawing/2014/main" val="1908535312"/>
                    </a:ext>
                  </a:extLst>
                </a:gridCol>
                <a:gridCol w="1008000">
                  <a:extLst>
                    <a:ext uri="{9D8B030D-6E8A-4147-A177-3AD203B41FA5}">
                      <a16:colId xmlns:a16="http://schemas.microsoft.com/office/drawing/2014/main" val="211318402"/>
                    </a:ext>
                  </a:extLst>
                </a:gridCol>
                <a:gridCol w="1008000">
                  <a:extLst>
                    <a:ext uri="{9D8B030D-6E8A-4147-A177-3AD203B41FA5}">
                      <a16:colId xmlns:a16="http://schemas.microsoft.com/office/drawing/2014/main" val="3755795751"/>
                    </a:ext>
                  </a:extLst>
                </a:gridCol>
                <a:gridCol w="1008000">
                  <a:extLst>
                    <a:ext uri="{9D8B030D-6E8A-4147-A177-3AD203B41FA5}">
                      <a16:colId xmlns:a16="http://schemas.microsoft.com/office/drawing/2014/main" val="1602776447"/>
                    </a:ext>
                  </a:extLst>
                </a:gridCol>
              </a:tblGrid>
              <a:tr h="0">
                <a:tc>
                  <a:txBody>
                    <a:bodyPr/>
                    <a:lstStyle/>
                    <a:p>
                      <a:pPr algn="l">
                        <a:lnSpc>
                          <a:spcPct val="107000"/>
                        </a:lnSpc>
                        <a:spcAft>
                          <a:spcPts val="800"/>
                        </a:spcAft>
                      </a:pPr>
                      <a:r>
                        <a:rPr lang="en-GB" sz="1400" b="0" kern="100" dirty="0">
                          <a:solidFill>
                            <a:schemeClr val="tx1">
                              <a:lumMod val="85000"/>
                              <a:lumOff val="15000"/>
                            </a:schemeClr>
                          </a:solidFill>
                          <a:effectLst/>
                        </a:rPr>
                        <a:t>Model</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R</a:t>
                      </a:r>
                      <a:r>
                        <a:rPr lang="en-GB" sz="1400" b="0" kern="100" baseline="30000" dirty="0">
                          <a:solidFill>
                            <a:schemeClr val="tx1">
                              <a:lumMod val="85000"/>
                              <a:lumOff val="15000"/>
                            </a:schemeClr>
                          </a:solidFill>
                          <a:effectLst/>
                        </a:rPr>
                        <a:t>2</a:t>
                      </a:r>
                      <a:r>
                        <a:rPr lang="en-GB" sz="1400" b="0" kern="100" dirty="0">
                          <a:solidFill>
                            <a:schemeClr val="tx1">
                              <a:lumMod val="85000"/>
                              <a:lumOff val="15000"/>
                            </a:schemeClr>
                          </a:solidFill>
                          <a:effectLst/>
                        </a:rPr>
                        <a:t> Value</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Adj. R</a:t>
                      </a:r>
                      <a:r>
                        <a:rPr lang="en-GB" sz="1400" b="0" kern="100" baseline="30000" dirty="0">
                          <a:solidFill>
                            <a:schemeClr val="tx1">
                              <a:lumMod val="85000"/>
                              <a:lumOff val="15000"/>
                            </a:schemeClr>
                          </a:solidFill>
                          <a:effectLst/>
                        </a:rPr>
                        <a:t>2 </a:t>
                      </a:r>
                      <a:r>
                        <a:rPr lang="en-GB" sz="1400" b="0" kern="100" dirty="0">
                          <a:solidFill>
                            <a:schemeClr val="tx1">
                              <a:lumMod val="85000"/>
                              <a:lumOff val="15000"/>
                            </a:schemeClr>
                          </a:solidFill>
                          <a:effectLst/>
                        </a:rPr>
                        <a:t>Value</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Durbin-Watson</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Durbin Lower</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rPr>
                        <a:t>Durbin Upper</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b="0" kern="1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White’s Test</a:t>
                      </a: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1241437"/>
                  </a:ext>
                </a:extLst>
              </a:tr>
              <a:tr h="0">
                <a:tc>
                  <a:txBody>
                    <a:bodyPr/>
                    <a:lstStyle/>
                    <a:p>
                      <a:pPr algn="l">
                        <a:lnSpc>
                          <a:spcPct val="107000"/>
                        </a:lnSpc>
                        <a:spcAft>
                          <a:spcPts val="800"/>
                        </a:spcAft>
                      </a:pPr>
                      <a:r>
                        <a:rPr lang="en-GB" sz="1400" b="0" kern="100" dirty="0">
                          <a:solidFill>
                            <a:schemeClr val="tx1">
                              <a:lumMod val="85000"/>
                              <a:lumOff val="15000"/>
                            </a:schemeClr>
                          </a:solidFill>
                          <a:effectLst/>
                        </a:rPr>
                        <a:t>Model 1</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0.482</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0.475</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1.636</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1.61 (k=4)</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1.74 (k=4)</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0.000013</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52058392"/>
                  </a:ext>
                </a:extLst>
              </a:tr>
              <a:tr h="0">
                <a:tc>
                  <a:txBody>
                    <a:bodyPr/>
                    <a:lstStyle/>
                    <a:p>
                      <a:pPr algn="l">
                        <a:lnSpc>
                          <a:spcPct val="107000"/>
                        </a:lnSpc>
                        <a:spcAft>
                          <a:spcPts val="800"/>
                        </a:spcAft>
                      </a:pPr>
                      <a:r>
                        <a:rPr lang="en-GB" sz="1400" b="0" kern="100" dirty="0">
                          <a:solidFill>
                            <a:schemeClr val="tx1">
                              <a:lumMod val="85000"/>
                              <a:lumOff val="15000"/>
                            </a:schemeClr>
                          </a:solidFill>
                          <a:effectLst/>
                        </a:rPr>
                        <a:t>Model 2</a:t>
                      </a:r>
                      <a:endParaRPr lang="en-GB" sz="1400" b="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0.621</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0.614</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1.702</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1.59 (k=5)</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rPr>
                        <a:t>1.76 (k=5)</a:t>
                      </a:r>
                      <a:endParaRPr lang="en-GB" sz="14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7000"/>
                        </a:lnSpc>
                        <a:spcAft>
                          <a:spcPts val="800"/>
                        </a:spcAft>
                      </a:pPr>
                      <a:r>
                        <a:rPr lang="en-GB" sz="1400" kern="1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0.000000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69130314"/>
                  </a:ext>
                </a:extLst>
              </a:tr>
            </a:tbl>
          </a:graphicData>
        </a:graphic>
      </p:graphicFrame>
    </p:spTree>
    <p:extLst>
      <p:ext uri="{BB962C8B-B14F-4D97-AF65-F5344CB8AC3E}">
        <p14:creationId xmlns:p14="http://schemas.microsoft.com/office/powerpoint/2010/main" val="3400164036"/>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867"/>
          </a:xfrm>
        </p:spPr>
        <p:txBody>
          <a:bodyPr/>
          <a:lstStyle/>
          <a:p>
            <a:r>
              <a:rPr lang="en-GB" dirty="0"/>
              <a:t>Discussion of your results</a:t>
            </a:r>
          </a:p>
        </p:txBody>
      </p:sp>
      <p:sp>
        <p:nvSpPr>
          <p:cNvPr id="3" name="Content Placeholder 2"/>
          <p:cNvSpPr>
            <a:spLocks noGrp="1"/>
          </p:cNvSpPr>
          <p:nvPr>
            <p:ph idx="1"/>
          </p:nvPr>
        </p:nvSpPr>
        <p:spPr>
          <a:xfrm>
            <a:off x="677334" y="1405467"/>
            <a:ext cx="8596668" cy="5071533"/>
          </a:xfrm>
        </p:spPr>
        <p:txBody>
          <a:bodyPr vert="horz" lIns="91440" tIns="45720" rIns="91440" bIns="45720" rtlCol="0" anchor="t">
            <a:normAutofit fontScale="92500" lnSpcReduction="10000"/>
          </a:bodyPr>
          <a:lstStyle/>
          <a:p>
            <a:r>
              <a:rPr lang="en-GB" sz="1100" dirty="0"/>
              <a:t>Starting with the adjusted R</a:t>
            </a:r>
            <a:r>
              <a:rPr lang="en-GB" sz="1100" baseline="30000" dirty="0"/>
              <a:t>2</a:t>
            </a:r>
            <a:r>
              <a:rPr lang="en-GB" sz="1100" dirty="0"/>
              <a:t> values, Model 1 had an adjusted R</a:t>
            </a:r>
            <a:r>
              <a:rPr lang="en-GB" sz="1100" baseline="30000" dirty="0"/>
              <a:t>2</a:t>
            </a:r>
            <a:r>
              <a:rPr lang="en-GB" sz="1100" dirty="0"/>
              <a:t> value of 0.475 and Model 2 a value of 0.614, meaning that both models explain a high proportion of the variance in the impact variable, and that the initial model specification is likely broadly sensible.</a:t>
            </a:r>
          </a:p>
          <a:p>
            <a:r>
              <a:rPr lang="en-GB" sz="1100" dirty="0"/>
              <a:t>Ignoring model constants, all model predictor variables were statistically significant, except for voc, which is a binary variable which controls for if the prevalence of vocational education in a country is above the EU average. The variable voc has a p-value of 0.16-0.19 across the two models, meaning that while this variable is not statistically significant at the 10% significance level, it may still be useful to include this variable when controlling for qualitative differences in education by country.</a:t>
            </a:r>
          </a:p>
          <a:p>
            <a:r>
              <a:rPr lang="en-GB" sz="1100" dirty="0"/>
              <a:t>Looking first at Model 1, we can see that there is a positive economic relationship between number of years of education and GDP output per capita, when controlling for differences in type of education (voc) and changes in productivity over time (captured indirectly with year_orig). To ease interpretation of the model, we used year_orig, which is the number of years since the base year 1970, to avoid having a large negative constant in this model.</a:t>
            </a:r>
          </a:p>
          <a:p>
            <a:r>
              <a:rPr lang="en-GB" sz="1100" dirty="0"/>
              <a:t>Looking at model 2, the addition of productivity variable ctfp led to some change in the size of other coefficients, but (ignoring the constant) all remains within one standard error of their original estimate. While the addition of ctfp increased the adjusted R</a:t>
            </a:r>
            <a:r>
              <a:rPr lang="en-GB" sz="1100" baseline="30000" dirty="0"/>
              <a:t>2</a:t>
            </a:r>
            <a:r>
              <a:rPr lang="en-GB" sz="1100" dirty="0"/>
              <a:t> and model p-value, the scale of this coefficient reduces overall model interpretability, and as such it may also be useful to consider adding in Instrumental Variable such as average hours worked to examine how this impacts the existing parameter estimates.</a:t>
            </a:r>
          </a:p>
          <a:p>
            <a:r>
              <a:rPr lang="en-GB" sz="1100" dirty="0"/>
              <a:t>The Durbin-Watson test statistic for each model both fall within the zone of indecision, although both are very close to the Durbin lower bound. As such, at the 5% significance level we do not have sufficient evidence of autocorrelation and will not be adding a lagged variable to the model. Given the limited sample size this model analyses for each country (10 half-decade data points between 1970 and 2015), it would be impractical to include a lagged variable regardless. However, a future study with more data points may be able to better examine a lag between increased education and higher GDP output per capita.</a:t>
            </a:r>
          </a:p>
          <a:p>
            <a:r>
              <a:rPr lang="en-GB" sz="1100" dirty="0"/>
              <a:t>We also performed a White’s test for heteroscedasticity for both model, and both had p-values of less than 0.01, meaning that we may reject H</a:t>
            </a:r>
            <a:r>
              <a:rPr lang="en-GB" sz="1100" baseline="-25000" dirty="0"/>
              <a:t>0</a:t>
            </a:r>
            <a:r>
              <a:rPr lang="en-GB" sz="1100" dirty="0"/>
              <a:t>, as heteroscedasticity is present in the data. We will log-transform the rgdpo.pop variable to see if this better models the relationship between number of years in education and GDP output per capita.</a:t>
            </a:r>
          </a:p>
          <a:p>
            <a:r>
              <a:rPr lang="en-GB" sz="1100" dirty="0"/>
              <a:t>At a later stage, we will build on these initial models, using Breusch-Pagan LM and Hausman tests to consider if a Fixed Effects model might be more appropriate than a pooled OLS model for this panel data.</a:t>
            </a:r>
          </a:p>
          <a:p>
            <a:r>
              <a:rPr lang="en-GB" sz="1100" dirty="0"/>
              <a:t>While these initial models might help to make some early inferences into the relationship between education and GDP output per capita, there are some important caveats to note. Firstly, pooled OLS does not account for country-specific or time-specific effects. That is, the marginal return of an additional year of education might be different, for example, between Norway and Poland, depending on factors such as the existing number of years of education and the quality of educational training in terms of improving GDP output within a country.</a:t>
            </a:r>
          </a:p>
        </p:txBody>
      </p:sp>
    </p:spTree>
    <p:extLst>
      <p:ext uri="{BB962C8B-B14F-4D97-AF65-F5344CB8AC3E}">
        <p14:creationId xmlns:p14="http://schemas.microsoft.com/office/powerpoint/2010/main" val="201766060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Your plan for the next steps</a:t>
            </a:r>
          </a:p>
        </p:txBody>
      </p:sp>
      <p:sp>
        <p:nvSpPr>
          <p:cNvPr id="3" name="Content Placeholder 2"/>
          <p:cNvSpPr>
            <a:spLocks noGrp="1"/>
          </p:cNvSpPr>
          <p:nvPr>
            <p:ph idx="1"/>
          </p:nvPr>
        </p:nvSpPr>
        <p:spPr>
          <a:xfrm>
            <a:off x="677334" y="1490133"/>
            <a:ext cx="8596668" cy="4551229"/>
          </a:xfrm>
        </p:spPr>
        <p:txBody>
          <a:bodyPr vert="horz" lIns="91440" tIns="45720" rIns="91440" bIns="45720" rtlCol="0" anchor="t">
            <a:normAutofit/>
          </a:bodyPr>
          <a:lstStyle/>
          <a:p>
            <a:r>
              <a:rPr lang="en-GB" dirty="0"/>
              <a:t>Upon inspection of initial modelling, there were a few key problems to address. Firstly, we found evidence that heteroscedasticity is present in the data. We will attempt to resolve this by log-transforming our Y (impact) variable to account for possibly diminishing marginal returns to scale to an additional year of education as education increases.</a:t>
            </a:r>
          </a:p>
          <a:p>
            <a:r>
              <a:rPr lang="en-GB" dirty="0"/>
              <a:t>Secondly, there are some questions left unresolved relating to model structure. Given the panel structure of this data and the differences in initial GDP output per capita, it might be the case that a Fixed Effects model might be more appropriate than the initial pooled OLS approach. We will build an equivalent Fixed Effects model and use the Hausmann and Breusch-Pagan tests to examine the appropriateness of a Fixed Effects model for this data.</a:t>
            </a:r>
          </a:p>
          <a:p>
            <a:r>
              <a:rPr lang="en-GB" dirty="0"/>
              <a:t>Finally, we will add average hours worked as an instrumental variable, to see how this interacts with our parameter estimates of total factor productivity.</a:t>
            </a:r>
          </a:p>
        </p:txBody>
      </p:sp>
      <p:pic>
        <p:nvPicPr>
          <p:cNvPr id="5" name="Picture 4">
            <a:extLst>
              <a:ext uri="{FF2B5EF4-FFF2-40B4-BE49-F238E27FC236}">
                <a16:creationId xmlns:a16="http://schemas.microsoft.com/office/drawing/2014/main" id="{282A8C67-2033-56D7-E977-E2E25F494B2C}"/>
              </a:ext>
            </a:extLst>
          </p:cNvPr>
          <p:cNvPicPr>
            <a:picLocks noChangeAspect="1"/>
          </p:cNvPicPr>
          <p:nvPr/>
        </p:nvPicPr>
        <p:blipFill rotWithShape="1">
          <a:blip r:embed="rId3"/>
          <a:srcRect l="1893" t="4207" r="14879" b="7570"/>
          <a:stretch/>
        </p:blipFill>
        <p:spPr>
          <a:xfrm>
            <a:off x="6116582" y="3605843"/>
            <a:ext cx="6075418" cy="3252158"/>
          </a:xfrm>
          <a:prstGeom prst="rect">
            <a:avLst/>
          </a:prstGeom>
        </p:spPr>
      </p:pic>
    </p:spTree>
    <p:extLst>
      <p:ext uri="{BB962C8B-B14F-4D97-AF65-F5344CB8AC3E}">
        <p14:creationId xmlns:p14="http://schemas.microsoft.com/office/powerpoint/2010/main" val="234673115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Suggestions for future work</a:t>
            </a:r>
          </a:p>
        </p:txBody>
      </p:sp>
      <p:sp>
        <p:nvSpPr>
          <p:cNvPr id="3" name="Content Placeholder 2"/>
          <p:cNvSpPr>
            <a:spLocks noGrp="1"/>
          </p:cNvSpPr>
          <p:nvPr>
            <p:ph idx="1"/>
          </p:nvPr>
        </p:nvSpPr>
        <p:spPr>
          <a:xfrm>
            <a:off x="677334" y="1557867"/>
            <a:ext cx="8596668" cy="4483495"/>
          </a:xfrm>
        </p:spPr>
        <p:txBody>
          <a:bodyPr/>
          <a:lstStyle/>
          <a:p>
            <a:r>
              <a:rPr lang="en-GB" dirty="0"/>
              <a:t>The biggest challenge with my analysis to date relates to data gaps. In a practical sense, this has forced me to choose between variable imputation (such as Foreign Direct Investment, see technical annex) where the number of gaps is very small, or narrowing the scope of the analysis (see countries removed due to significant data in the technical annex).</a:t>
            </a:r>
          </a:p>
          <a:p>
            <a:r>
              <a:rPr lang="en-GB" dirty="0"/>
              <a:t>It is possible that with more research and time to arrange access permissions, I would have been able to source alternative or estimated data, reducing the need to exclude countries. This would likely improve the generalisability of the findings of this analysis.</a:t>
            </a:r>
          </a:p>
        </p:txBody>
      </p:sp>
    </p:spTree>
    <p:extLst>
      <p:ext uri="{BB962C8B-B14F-4D97-AF65-F5344CB8AC3E}">
        <p14:creationId xmlns:p14="http://schemas.microsoft.com/office/powerpoint/2010/main" val="1058678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527</TotalTime>
  <Words>1819</Words>
  <Application>Microsoft Office PowerPoint</Application>
  <PresentationFormat>Widescreen</PresentationFormat>
  <Paragraphs>244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ECOX5004 Economic Policy Analysis &amp; Evaluation</vt:lpstr>
      <vt:lpstr>What we are looking for when grading your ability to..</vt:lpstr>
      <vt:lpstr>To Recap, My Question is:</vt:lpstr>
      <vt:lpstr>Variable Definitions</vt:lpstr>
      <vt:lpstr>Summary stats for the data used</vt:lpstr>
      <vt:lpstr>Results from your first estimation</vt:lpstr>
      <vt:lpstr>Discussion of your results</vt:lpstr>
      <vt:lpstr>Your plan for the next steps</vt:lpstr>
      <vt:lpstr>Suggestions for future work</vt:lpstr>
    </vt:vector>
  </TitlesOfParts>
  <Company>University of Kent School Of Economics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ECOX5004 Economic Policy Analysis &amp; Evaluation</dc:title>
  <dc:creator>Alastair Bailey</dc:creator>
  <cp:lastModifiedBy>Jack O'Callaghan</cp:lastModifiedBy>
  <cp:revision>236</cp:revision>
  <dcterms:created xsi:type="dcterms:W3CDTF">2021-11-01T17:19:17Z</dcterms:created>
  <dcterms:modified xsi:type="dcterms:W3CDTF">2023-10-12T15:05:42Z</dcterms:modified>
</cp:coreProperties>
</file>