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Roboto"/>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19" Type="http://schemas.openxmlformats.org/officeDocument/2006/relationships/font" Target="fonts/LibreFranklin-italic.fntdata"/><Relationship Id="rId18" Type="http://schemas.openxmlformats.org/officeDocument/2006/relationships/font" Target="fonts/LibreFrankl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59122bd2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59122bd2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259122bd28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b08620326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1b0862032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b08620326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1b0862032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b08620326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1b0862032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1b6572e0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121b6572e0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2"/>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2"/>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6" name="Shape 116"/>
        <p:cNvGrpSpPr/>
        <p:nvPr/>
      </p:nvGrpSpPr>
      <p:grpSpPr>
        <a:xfrm>
          <a:off x="0" y="0"/>
          <a:ext cx="0" cy="0"/>
          <a:chOff x="0" y="0"/>
          <a:chExt cx="0" cy="0"/>
        </a:xfrm>
      </p:grpSpPr>
      <p:grpSp>
        <p:nvGrpSpPr>
          <p:cNvPr id="117" name="Google Shape;117;p11"/>
          <p:cNvGrpSpPr/>
          <p:nvPr/>
        </p:nvGrpSpPr>
        <p:grpSpPr>
          <a:xfrm flipH="1" rot="5400000">
            <a:off x="0" y="3900132"/>
            <a:ext cx="2959226" cy="2959226"/>
            <a:chOff x="0" y="12289"/>
            <a:chExt cx="3550" cy="3551"/>
          </a:xfrm>
        </p:grpSpPr>
        <p:sp>
          <p:nvSpPr>
            <p:cNvPr id="118" name="Google Shape;118;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9" name="Google Shape;119;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20" name="Google Shape;120;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21" name="Google Shape;121;p11"/>
          <p:cNvSpPr/>
          <p:nvPr>
            <p:ph idx="2" type="pic"/>
          </p:nvPr>
        </p:nvSpPr>
        <p:spPr>
          <a:xfrm>
            <a:off x="954268" y="2572883"/>
            <a:ext cx="2118245" cy="2037217"/>
          </a:xfrm>
          <a:prstGeom prst="rect">
            <a:avLst/>
          </a:prstGeom>
          <a:noFill/>
          <a:ln>
            <a:noFill/>
          </a:ln>
        </p:spPr>
      </p:sp>
      <p:sp>
        <p:nvSpPr>
          <p:cNvPr id="122" name="Google Shape;122;p11"/>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3" name="Google Shape;123;p11"/>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4" name="Google Shape;124;p11"/>
          <p:cNvSpPr/>
          <p:nvPr>
            <p:ph idx="3" type="pic"/>
          </p:nvPr>
        </p:nvSpPr>
        <p:spPr>
          <a:xfrm>
            <a:off x="3658280" y="2572883"/>
            <a:ext cx="2118245" cy="2037217"/>
          </a:xfrm>
          <a:prstGeom prst="rect">
            <a:avLst/>
          </a:prstGeom>
          <a:noFill/>
          <a:ln>
            <a:noFill/>
          </a:ln>
        </p:spPr>
      </p:sp>
      <p:sp>
        <p:nvSpPr>
          <p:cNvPr id="125" name="Google Shape;125;p11"/>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1"/>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1"/>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1"/>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1"/>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1"/>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1" name="Google Shape;131;p11"/>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2" name="Google Shape;132;p11"/>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3" name="Google Shape;133;p11"/>
          <p:cNvGrpSpPr/>
          <p:nvPr/>
        </p:nvGrpSpPr>
        <p:grpSpPr>
          <a:xfrm>
            <a:off x="6362700" y="0"/>
            <a:ext cx="5829298" cy="3235602"/>
            <a:chOff x="5612972" y="1"/>
            <a:chExt cx="6615961" cy="3672246"/>
          </a:xfrm>
        </p:grpSpPr>
        <p:sp>
          <p:nvSpPr>
            <p:cNvPr id="134" name="Google Shape;134;p11"/>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1"/>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6" name="Google Shape;136;p11"/>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7" name="Google Shape;137;p11"/>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8" name="Google Shape;138;p11"/>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9" name="Google Shape;139;p11"/>
          <p:cNvSpPr/>
          <p:nvPr>
            <p:ph idx="14" type="pic"/>
          </p:nvPr>
        </p:nvSpPr>
        <p:spPr>
          <a:xfrm>
            <a:off x="6362292" y="2572883"/>
            <a:ext cx="2118245" cy="2037217"/>
          </a:xfrm>
          <a:prstGeom prst="rect">
            <a:avLst/>
          </a:prstGeom>
          <a:noFill/>
          <a:ln>
            <a:noFill/>
          </a:ln>
        </p:spPr>
      </p:sp>
      <p:sp>
        <p:nvSpPr>
          <p:cNvPr id="140" name="Google Shape;140;p11"/>
          <p:cNvSpPr/>
          <p:nvPr>
            <p:ph idx="15" type="pic"/>
          </p:nvPr>
        </p:nvSpPr>
        <p:spPr>
          <a:xfrm>
            <a:off x="9112023" y="2572883"/>
            <a:ext cx="2118245" cy="2037217"/>
          </a:xfrm>
          <a:prstGeom prst="rect">
            <a:avLst/>
          </a:prstGeom>
          <a:noFill/>
          <a:ln>
            <a:noFill/>
          </a:ln>
        </p:spPr>
      </p:sp>
      <p:sp>
        <p:nvSpPr>
          <p:cNvPr id="141" name="Google Shape;141;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4" name="Shape 144"/>
        <p:cNvGrpSpPr/>
        <p:nvPr/>
      </p:nvGrpSpPr>
      <p:grpSpPr>
        <a:xfrm>
          <a:off x="0" y="0"/>
          <a:ext cx="0" cy="0"/>
          <a:chOff x="0" y="0"/>
          <a:chExt cx="0" cy="0"/>
        </a:xfrm>
      </p:grpSpPr>
      <p:cxnSp>
        <p:nvCxnSpPr>
          <p:cNvPr id="145" name="Google Shape;145;p12"/>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6" name="Google Shape;146;p12"/>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7" name="Google Shape;147;p12"/>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8" name="Google Shape;148;p12"/>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9" name="Google Shape;149;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2"/>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2"/>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2"/>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2"/>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2"/>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5" name="Google Shape;155;p12"/>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6" name="Google Shape;156;p12"/>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7" name="Google Shape;157;p12"/>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8" name="Google Shape;158;p12"/>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9" name="Google Shape;159;p12"/>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2"/>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1" name="Google Shape;161;p12"/>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2" name="Google Shape;162;p12"/>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3" name="Google Shape;163;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6" name="Shape 166"/>
        <p:cNvGrpSpPr/>
        <p:nvPr/>
      </p:nvGrpSpPr>
      <p:grpSpPr>
        <a:xfrm>
          <a:off x="0" y="0"/>
          <a:ext cx="0" cy="0"/>
          <a:chOff x="0" y="0"/>
          <a:chExt cx="0" cy="0"/>
        </a:xfrm>
      </p:grpSpPr>
      <p:grpSp>
        <p:nvGrpSpPr>
          <p:cNvPr id="167" name="Google Shape;167;p13"/>
          <p:cNvGrpSpPr/>
          <p:nvPr/>
        </p:nvGrpSpPr>
        <p:grpSpPr>
          <a:xfrm flipH="1" rot="5400000">
            <a:off x="0" y="3900132"/>
            <a:ext cx="2959226" cy="2959226"/>
            <a:chOff x="0" y="12289"/>
            <a:chExt cx="3550" cy="3551"/>
          </a:xfrm>
        </p:grpSpPr>
        <p:sp>
          <p:nvSpPr>
            <p:cNvPr id="168" name="Google Shape;168;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9" name="Google Shape;169;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70" name="Google Shape;170;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71" name="Google Shape;171;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72" name="Google Shape;172;p1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3" name="Google Shape;173;p13"/>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4" name="Google Shape;174;p13"/>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13"/>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6" name="Google Shape;176;p13"/>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7" name="Google Shape;177;p13"/>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8" name="Google Shape;178;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81" name="Shape 181"/>
        <p:cNvGrpSpPr/>
        <p:nvPr/>
      </p:nvGrpSpPr>
      <p:grpSpPr>
        <a:xfrm>
          <a:off x="0" y="0"/>
          <a:ext cx="0" cy="0"/>
          <a:chOff x="0" y="0"/>
          <a:chExt cx="0" cy="0"/>
        </a:xfrm>
      </p:grpSpPr>
      <p:grpSp>
        <p:nvGrpSpPr>
          <p:cNvPr id="182" name="Google Shape;182;p14"/>
          <p:cNvGrpSpPr/>
          <p:nvPr/>
        </p:nvGrpSpPr>
        <p:grpSpPr>
          <a:xfrm flipH="1" rot="5400000">
            <a:off x="0" y="3900132"/>
            <a:ext cx="2959226" cy="2959226"/>
            <a:chOff x="0" y="12289"/>
            <a:chExt cx="3550" cy="3551"/>
          </a:xfrm>
        </p:grpSpPr>
        <p:sp>
          <p:nvSpPr>
            <p:cNvPr id="183" name="Google Shape;18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4" name="Google Shape;18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5" name="Google Shape;18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6" name="Google Shape;186;p1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7" name="Google Shape;187;p14"/>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8" name="Google Shape;188;p14"/>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9" name="Google Shape;189;p14"/>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0" name="Google Shape;190;p14"/>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1" name="Google Shape;191;p14"/>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2" name="Google Shape;192;p14"/>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3" name="Google Shape;193;p14"/>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4" name="Google Shape;194;p14"/>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5" name="Google Shape;195;p14"/>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6" name="Google Shape;196;p1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1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1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3"/>
          <p:cNvGrpSpPr/>
          <p:nvPr/>
        </p:nvGrpSpPr>
        <p:grpSpPr>
          <a:xfrm flipH="1" rot="5400000">
            <a:off x="0" y="3900132"/>
            <a:ext cx="2959226" cy="2959226"/>
            <a:chOff x="0" y="12289"/>
            <a:chExt cx="3550" cy="3551"/>
          </a:xfrm>
        </p:grpSpPr>
        <p:sp>
          <p:nvSpPr>
            <p:cNvPr id="25" name="Google Shape;25;p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3"/>
          <p:cNvSpPr/>
          <p:nvPr>
            <p:ph idx="2" type="pic"/>
          </p:nvPr>
        </p:nvSpPr>
        <p:spPr>
          <a:xfrm>
            <a:off x="6096000" y="-22543"/>
            <a:ext cx="6096000" cy="6903086"/>
          </a:xfrm>
          <a:prstGeom prst="rect">
            <a:avLst/>
          </a:prstGeom>
          <a:noFill/>
          <a:ln>
            <a:noFill/>
          </a:ln>
        </p:spPr>
      </p:sp>
      <p:sp>
        <p:nvSpPr>
          <p:cNvPr id="29" name="Google Shape;29;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3"/>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4"/>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4"/>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4"/>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4"/>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4"/>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4"/>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4"/>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4"/>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4"/>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4"/>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4"/>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5"/>
          <p:cNvSpPr txBox="1"/>
          <p:nvPr>
            <p:ph type="title"/>
          </p:nvPr>
        </p:nvSpPr>
        <p:spPr>
          <a:xfrm>
            <a:off x="548640" y="429768"/>
            <a:ext cx="11091672" cy="4924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
          <p:cNvSpPr txBox="1"/>
          <p:nvPr>
            <p:ph idx="1" type="body"/>
          </p:nvPr>
        </p:nvSpPr>
        <p:spPr>
          <a:xfrm>
            <a:off x="548640" y="1856232"/>
            <a:ext cx="11091672" cy="445312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accent1"/>
                </a:solidFill>
                <a:latin typeface="Arial"/>
                <a:ea typeface="Arial"/>
                <a:cs typeface="Arial"/>
                <a:sym typeface="Arial"/>
              </a:defRPr>
            </a:lvl1pPr>
            <a:lvl2pPr indent="-381000" lvl="1" marL="914400" algn="l">
              <a:lnSpc>
                <a:spcPct val="90000"/>
              </a:lnSpc>
              <a:spcBef>
                <a:spcPts val="500"/>
              </a:spcBef>
              <a:spcAft>
                <a:spcPts val="0"/>
              </a:spcAft>
              <a:buClr>
                <a:schemeClr val="accent1"/>
              </a:buClr>
              <a:buSzPts val="2400"/>
              <a:buChar char="•"/>
              <a:defRPr>
                <a:solidFill>
                  <a:schemeClr val="accent1"/>
                </a:solidFill>
                <a:latin typeface="Arial"/>
                <a:ea typeface="Arial"/>
                <a:cs typeface="Arial"/>
                <a:sym typeface="Arial"/>
              </a:defRPr>
            </a:lvl2pPr>
            <a:lvl3pPr indent="-355600" lvl="2" marL="1371600" algn="l">
              <a:lnSpc>
                <a:spcPct val="90000"/>
              </a:lnSpc>
              <a:spcBef>
                <a:spcPts val="500"/>
              </a:spcBef>
              <a:spcAft>
                <a:spcPts val="0"/>
              </a:spcAft>
              <a:buClr>
                <a:schemeClr val="accent1"/>
              </a:buClr>
              <a:buSzPts val="2000"/>
              <a:buChar char="•"/>
              <a:defRPr>
                <a:solidFill>
                  <a:schemeClr val="accent1"/>
                </a:solidFill>
                <a:latin typeface="Arial"/>
                <a:ea typeface="Arial"/>
                <a:cs typeface="Arial"/>
                <a:sym typeface="Arial"/>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extLst>
    <p:ext uri="{DCECCB84-F9BA-43D5-87BE-67443E8EF086}">
      <p15:sldGuideLst>
        <p15:guide id="1" orient="horz" pos="117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8" name="Shape 58"/>
        <p:cNvGrpSpPr/>
        <p:nvPr/>
      </p:nvGrpSpPr>
      <p:grpSpPr>
        <a:xfrm>
          <a:off x="0" y="0"/>
          <a:ext cx="0" cy="0"/>
          <a:chOff x="0" y="0"/>
          <a:chExt cx="0" cy="0"/>
        </a:xfrm>
      </p:grpSpPr>
      <p:grpSp>
        <p:nvGrpSpPr>
          <p:cNvPr id="59" name="Google Shape;59;p6"/>
          <p:cNvGrpSpPr/>
          <p:nvPr/>
        </p:nvGrpSpPr>
        <p:grpSpPr>
          <a:xfrm>
            <a:off x="6362700" y="0"/>
            <a:ext cx="5829298" cy="3235602"/>
            <a:chOff x="5612972" y="1"/>
            <a:chExt cx="6615961" cy="3672246"/>
          </a:xfrm>
        </p:grpSpPr>
        <p:sp>
          <p:nvSpPr>
            <p:cNvPr id="60" name="Google Shape;60;p6"/>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6"/>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2" name="Google Shape;62;p6"/>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3" name="Google Shape;63;p6"/>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4" name="Google Shape;64;p6"/>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5" name="Google Shape;65;p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6" name="Google Shape;66;p6"/>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6"/>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6"/>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6"/>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6"/>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6"/>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6"/>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6"/>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6"/>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6"/>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6"/>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6"/>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8" name="Google Shape;78;p6"/>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9" name="Google Shape;79;p6"/>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6"/>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4" name="Shape 84"/>
        <p:cNvGrpSpPr/>
        <p:nvPr/>
      </p:nvGrpSpPr>
      <p:grpSpPr>
        <a:xfrm>
          <a:off x="0" y="0"/>
          <a:ext cx="0" cy="0"/>
          <a:chOff x="0" y="0"/>
          <a:chExt cx="0" cy="0"/>
        </a:xfrm>
      </p:grpSpPr>
      <p:sp>
        <p:nvSpPr>
          <p:cNvPr id="85" name="Google Shape;85;p7"/>
          <p:cNvSpPr/>
          <p:nvPr>
            <p:ph idx="2" type="pic"/>
          </p:nvPr>
        </p:nvSpPr>
        <p:spPr>
          <a:xfrm>
            <a:off x="0" y="0"/>
            <a:ext cx="12191998" cy="6858000"/>
          </a:xfrm>
          <a:prstGeom prst="rect">
            <a:avLst/>
          </a:prstGeom>
          <a:solidFill>
            <a:schemeClr val="accent2"/>
          </a:solidFill>
          <a:ln>
            <a:noFill/>
          </a:ln>
        </p:spPr>
      </p:sp>
      <p:sp>
        <p:nvSpPr>
          <p:cNvPr id="86" name="Google Shape;86;p7"/>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7" name="Google Shape;87;p7"/>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8" name="Google Shape;88;p7"/>
          <p:cNvGrpSpPr/>
          <p:nvPr/>
        </p:nvGrpSpPr>
        <p:grpSpPr>
          <a:xfrm rot="10800000">
            <a:off x="9509760" y="-3"/>
            <a:ext cx="2682238" cy="2682238"/>
            <a:chOff x="0" y="12289"/>
            <a:chExt cx="3550" cy="3551"/>
          </a:xfrm>
        </p:grpSpPr>
        <p:sp>
          <p:nvSpPr>
            <p:cNvPr id="89" name="Google Shape;89;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0" name="Google Shape;90;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1" name="Google Shape;91;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92" name="Shape 92"/>
        <p:cNvGrpSpPr/>
        <p:nvPr/>
      </p:nvGrpSpPr>
      <p:grpSpPr>
        <a:xfrm>
          <a:off x="0" y="0"/>
          <a:ext cx="0" cy="0"/>
          <a:chOff x="0" y="0"/>
          <a:chExt cx="0" cy="0"/>
        </a:xfrm>
      </p:grpSpPr>
      <p:sp>
        <p:nvSpPr>
          <p:cNvPr id="93" name="Google Shape;93;p8"/>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4" name="Google Shape;94;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8" name="Shape 98"/>
        <p:cNvGrpSpPr/>
        <p:nvPr/>
      </p:nvGrpSpPr>
      <p:grpSpPr>
        <a:xfrm>
          <a:off x="0" y="0"/>
          <a:ext cx="0" cy="0"/>
          <a:chOff x="0" y="0"/>
          <a:chExt cx="0" cy="0"/>
        </a:xfrm>
      </p:grpSpPr>
      <p:sp>
        <p:nvSpPr>
          <p:cNvPr id="99" name="Google Shape;99;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3" name="Shape 103"/>
        <p:cNvGrpSpPr/>
        <p:nvPr/>
      </p:nvGrpSpPr>
      <p:grpSpPr>
        <a:xfrm>
          <a:off x="0" y="0"/>
          <a:ext cx="0" cy="0"/>
          <a:chOff x="0" y="0"/>
          <a:chExt cx="0" cy="0"/>
        </a:xfrm>
      </p:grpSpPr>
      <p:sp>
        <p:nvSpPr>
          <p:cNvPr id="104" name="Google Shape;104;p10"/>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0"/>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6" name="Google Shape;106;p10"/>
          <p:cNvGrpSpPr/>
          <p:nvPr/>
        </p:nvGrpSpPr>
        <p:grpSpPr>
          <a:xfrm>
            <a:off x="6362700" y="0"/>
            <a:ext cx="5829298" cy="3235602"/>
            <a:chOff x="5612972" y="1"/>
            <a:chExt cx="6615961" cy="3672246"/>
          </a:xfrm>
        </p:grpSpPr>
        <p:sp>
          <p:nvSpPr>
            <p:cNvPr id="107" name="Google Shape;107;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9" name="Google Shape;109;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0" name="Google Shape;110;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12" name="Google Shape;112;p10"/>
          <p:cNvGrpSpPr/>
          <p:nvPr/>
        </p:nvGrpSpPr>
        <p:grpSpPr>
          <a:xfrm flipH="1" rot="5400000">
            <a:off x="0" y="3900132"/>
            <a:ext cx="2959226" cy="2959226"/>
            <a:chOff x="0" y="12289"/>
            <a:chExt cx="3550" cy="3551"/>
          </a:xfrm>
        </p:grpSpPr>
        <p:sp>
          <p:nvSpPr>
            <p:cNvPr id="113" name="Google Shape;113;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4" name="Google Shape;114;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5" name="Google Shape;115;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drive.google.com/file/d/1kAoO_V-yrfLL0c9qitIiYnZYvUMh7GQw/view?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ctrTitle"/>
          </p:nvPr>
        </p:nvSpPr>
        <p:spPr>
          <a:xfrm>
            <a:off x="4091234" y="148172"/>
            <a:ext cx="7620780"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04" name="Google Shape;204;p15"/>
          <p:cNvSpPr txBox="1"/>
          <p:nvPr>
            <p:ph idx="1" type="body"/>
          </p:nvPr>
        </p:nvSpPr>
        <p:spPr>
          <a:xfrm>
            <a:off x="5823750" y="1575621"/>
            <a:ext cx="6045695" cy="4922833"/>
          </a:xfrm>
          <a:prstGeom prst="rect">
            <a:avLst/>
          </a:prstGeom>
          <a:noFill/>
          <a:ln>
            <a:noFill/>
          </a:ln>
        </p:spPr>
        <p:txBody>
          <a:bodyPr anchorCtr="0" anchor="t" bIns="0" lIns="0" spcFirstLastPara="1" rIns="0" wrap="square" tIns="0">
            <a:noAutofit/>
          </a:bodyPr>
          <a:lstStyle/>
          <a:p>
            <a:pPr indent="0" lvl="0" marL="0" rtl="0" algn="l">
              <a:lnSpc>
                <a:spcPct val="90000"/>
              </a:lnSpc>
              <a:spcBef>
                <a:spcPts val="1000"/>
              </a:spcBef>
              <a:spcAft>
                <a:spcPts val="0"/>
              </a:spcAft>
              <a:buClr>
                <a:schemeClr val="lt2"/>
              </a:buClr>
              <a:buSzPts val="1800"/>
              <a:buNone/>
            </a:pPr>
            <a:r>
              <a:t/>
            </a:r>
            <a:endParaRPr sz="2400">
              <a:solidFill>
                <a:schemeClr val="dk1"/>
              </a:solidFill>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sz="2400">
                <a:solidFill>
                  <a:schemeClr val="dk1"/>
                </a:solidFill>
                <a:latin typeface="Franklin Gothic"/>
                <a:ea typeface="Franklin Gothic"/>
                <a:cs typeface="Franklin Gothic"/>
                <a:sym typeface="Franklin Gothic"/>
              </a:rPr>
              <a:t>SDG Goal : Quality Education</a:t>
            </a:r>
            <a:endParaRPr sz="2400">
              <a:solidFill>
                <a:schemeClr val="dk1"/>
              </a:solidFill>
            </a:endParaRPr>
          </a:p>
          <a:p>
            <a:pPr indent="0" lvl="0" marL="0" rtl="0" algn="l">
              <a:lnSpc>
                <a:spcPct val="90000"/>
              </a:lnSpc>
              <a:spcBef>
                <a:spcPts val="1000"/>
              </a:spcBef>
              <a:spcAft>
                <a:spcPts val="0"/>
              </a:spcAft>
              <a:buSzPts val="1800"/>
              <a:buNone/>
            </a:pPr>
            <a:r>
              <a:rPr lang="en-US" sz="2400">
                <a:solidFill>
                  <a:schemeClr val="dk1"/>
                </a:solidFill>
                <a:latin typeface="Franklin Gothic"/>
                <a:ea typeface="Franklin Gothic"/>
                <a:cs typeface="Franklin Gothic"/>
                <a:sym typeface="Franklin Gothic"/>
              </a:rPr>
              <a:t>   </a:t>
            </a:r>
            <a:br>
              <a:rPr lang="en-US" sz="2400">
                <a:solidFill>
                  <a:schemeClr val="dk1"/>
                </a:solidFill>
                <a:latin typeface="Franklin Gothic"/>
                <a:ea typeface="Franklin Gothic"/>
                <a:cs typeface="Franklin Gothic"/>
                <a:sym typeface="Franklin Gothic"/>
              </a:rPr>
            </a:br>
            <a:r>
              <a:rPr lang="en-US" sz="2400">
                <a:solidFill>
                  <a:schemeClr val="dk1"/>
                </a:solidFill>
                <a:latin typeface="Franklin Gothic"/>
                <a:ea typeface="Franklin Gothic"/>
                <a:cs typeface="Franklin Gothic"/>
                <a:sym typeface="Franklin Gothic"/>
              </a:rPr>
              <a:t>Problem Statement Title: ARQe (Augmented 	Reality based Quality Education</a:t>
            </a:r>
            <a:endParaRPr/>
          </a:p>
          <a:p>
            <a:pPr indent="0" lvl="0" marL="0" rtl="0" algn="l">
              <a:lnSpc>
                <a:spcPct val="90000"/>
              </a:lnSpc>
              <a:spcBef>
                <a:spcPts val="1000"/>
              </a:spcBef>
              <a:spcAft>
                <a:spcPts val="0"/>
              </a:spcAft>
              <a:buSzPts val="1800"/>
              <a:buNone/>
            </a:pPr>
            <a:br>
              <a:rPr lang="en-US" sz="2400">
                <a:solidFill>
                  <a:schemeClr val="dk1"/>
                </a:solidFill>
                <a:latin typeface="Franklin Gothic"/>
                <a:ea typeface="Franklin Gothic"/>
                <a:cs typeface="Franklin Gothic"/>
                <a:sym typeface="Franklin Gothic"/>
              </a:rPr>
            </a:br>
            <a:r>
              <a:rPr lang="en-US" sz="2400">
                <a:solidFill>
                  <a:schemeClr val="dk1"/>
                </a:solidFill>
                <a:latin typeface="Franklin Gothic"/>
                <a:ea typeface="Franklin Gothic"/>
                <a:cs typeface="Franklin Gothic"/>
                <a:sym typeface="Franklin Gothic"/>
              </a:rPr>
              <a:t>Team Name: The Last Uchiha</a:t>
            </a:r>
            <a:endParaRPr sz="2400">
              <a:solidFill>
                <a:schemeClr val="dk1"/>
              </a:solidFill>
            </a:endParaRPr>
          </a:p>
          <a:p>
            <a:pPr indent="0" lvl="0" marL="0" rtl="0" algn="l">
              <a:lnSpc>
                <a:spcPct val="90000"/>
              </a:lnSpc>
              <a:spcBef>
                <a:spcPts val="1000"/>
              </a:spcBef>
              <a:spcAft>
                <a:spcPts val="0"/>
              </a:spcAft>
              <a:buClr>
                <a:schemeClr val="lt2"/>
              </a:buClr>
              <a:buSzPts val="1800"/>
              <a:buNone/>
            </a:pPr>
            <a:br>
              <a:rPr lang="en-US" sz="2400">
                <a:latin typeface="Franklin Gothic"/>
                <a:ea typeface="Franklin Gothic"/>
                <a:cs typeface="Franklin Gothic"/>
                <a:sym typeface="Franklin Gothic"/>
              </a:rPr>
            </a:br>
            <a:br>
              <a:rPr lang="en-US" sz="2400">
                <a:latin typeface="Franklin Gothic"/>
                <a:ea typeface="Franklin Gothic"/>
                <a:cs typeface="Franklin Gothic"/>
                <a:sym typeface="Franklin Gothic"/>
              </a:rPr>
            </a:br>
            <a:endParaRPr sz="2400"/>
          </a:p>
        </p:txBody>
      </p:sp>
      <p:sp>
        <p:nvSpPr>
          <p:cNvPr id="205" name="Google Shape;205;p15"/>
          <p:cNvSpPr/>
          <p:nvPr/>
        </p:nvSpPr>
        <p:spPr>
          <a:xfrm rot="-2700000">
            <a:off x="618197" y="4662773"/>
            <a:ext cx="4030084" cy="11696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5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548640" y="429768"/>
            <a:ext cx="11091672" cy="49244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solidFill>
                  <a:schemeClr val="dk1"/>
                </a:solidFill>
              </a:rPr>
              <a:t>Impact and scalability</a:t>
            </a:r>
            <a:endParaRPr/>
          </a:p>
        </p:txBody>
      </p:sp>
      <p:sp>
        <p:nvSpPr>
          <p:cNvPr id="280" name="Google Shape;280;p24"/>
          <p:cNvSpPr txBox="1"/>
          <p:nvPr>
            <p:ph idx="1" type="body"/>
          </p:nvPr>
        </p:nvSpPr>
        <p:spPr>
          <a:xfrm>
            <a:off x="548650" y="1129550"/>
            <a:ext cx="11091600" cy="5728500"/>
          </a:xfrm>
          <a:prstGeom prst="rect">
            <a:avLst/>
          </a:prstGeom>
          <a:noFill/>
          <a:ln>
            <a:noFill/>
          </a:ln>
        </p:spPr>
        <p:txBody>
          <a:bodyPr anchorCtr="0" anchor="t" bIns="45700" lIns="91425" spcFirstLastPara="1" rIns="91425" wrap="square" tIns="45700">
            <a:normAutofit fontScale="77500"/>
          </a:bodyPr>
          <a:lstStyle/>
          <a:p>
            <a:pPr indent="-228600" lvl="0" marL="457200" rtl="0" algn="l">
              <a:lnSpc>
                <a:spcPct val="100000"/>
              </a:lnSpc>
              <a:spcBef>
                <a:spcPts val="1000"/>
              </a:spcBef>
              <a:spcAft>
                <a:spcPts val="0"/>
              </a:spcAft>
              <a:buSzPct val="88888"/>
              <a:buNone/>
            </a:pPr>
            <a:r>
              <a:rPr b="1" lang="en-US" sz="1800">
                <a:solidFill>
                  <a:schemeClr val="dk1"/>
                </a:solidFill>
                <a:latin typeface="Libre Franklin"/>
                <a:ea typeface="Libre Franklin"/>
                <a:cs typeface="Libre Franklin"/>
                <a:sym typeface="Libre Franklin"/>
              </a:rPr>
              <a:t>How easy will it be to adapt the solution especially with regards to meeting the growth and demand in the impacted area? </a:t>
            </a:r>
            <a:endParaRPr b="1" sz="1800">
              <a:solidFill>
                <a:schemeClr val="dk1"/>
              </a:solidFill>
              <a:latin typeface="Libre Franklin"/>
              <a:ea typeface="Libre Franklin"/>
              <a:cs typeface="Libre Franklin"/>
              <a:sym typeface="Libre Franklin"/>
            </a:endParaRPr>
          </a:p>
          <a:p>
            <a:pPr indent="0" lvl="0" marL="228600" rtl="0" algn="l">
              <a:lnSpc>
                <a:spcPct val="100000"/>
              </a:lnSpc>
              <a:spcBef>
                <a:spcPts val="1000"/>
              </a:spcBef>
              <a:spcAft>
                <a:spcPts val="0"/>
              </a:spcAft>
              <a:buSzPct val="88888"/>
              <a:buNone/>
            </a:pPr>
            <a:r>
              <a:t/>
            </a:r>
            <a:endParaRPr b="1" sz="1800">
              <a:solidFill>
                <a:schemeClr val="dk1"/>
              </a:solidFill>
              <a:latin typeface="Libre Franklin"/>
              <a:ea typeface="Libre Franklin"/>
              <a:cs typeface="Libre Franklin"/>
              <a:sym typeface="Libre Franklin"/>
            </a:endParaRPr>
          </a:p>
          <a:p>
            <a:pPr indent="-317182" lvl="0" marL="457200" rtl="0" algn="l">
              <a:lnSpc>
                <a:spcPct val="115000"/>
              </a:lnSpc>
              <a:spcBef>
                <a:spcPts val="0"/>
              </a:spcBef>
              <a:spcAft>
                <a:spcPts val="0"/>
              </a:spcAft>
              <a:buClr>
                <a:schemeClr val="dk1"/>
              </a:buClr>
              <a:buSzPct val="100000"/>
              <a:buFont typeface="Libre Franklin"/>
              <a:buChar char="●"/>
            </a:pPr>
            <a:r>
              <a:rPr lang="en-US" sz="1800">
                <a:solidFill>
                  <a:schemeClr val="dk1"/>
                </a:solidFill>
                <a:latin typeface="Libre Franklin"/>
                <a:ea typeface="Libre Franklin"/>
                <a:cs typeface="Libre Franklin"/>
                <a:sym typeface="Libre Franklin"/>
              </a:rPr>
              <a:t>Augmented reality technology has proven to be one of the top innovations opening up new growth points for businesses around the world. Analysts predict that the AR market will reach $198 billion in 2025. This year, the number of mobile AR users is expected to reach 3.5 billion. With a large market to tap into, providing AR experiences can be a competitive edge in many industries. The improving technology also stands to allow for greater efficiency in the workplace.</a:t>
            </a:r>
            <a:endParaRPr sz="1800">
              <a:solidFill>
                <a:schemeClr val="dk1"/>
              </a:solidFill>
              <a:latin typeface="Libre Franklin"/>
              <a:ea typeface="Libre Franklin"/>
              <a:cs typeface="Libre Franklin"/>
              <a:sym typeface="Libre Franklin"/>
            </a:endParaRPr>
          </a:p>
          <a:p>
            <a:pPr indent="0" lvl="0" marL="457200" rtl="0" algn="l">
              <a:lnSpc>
                <a:spcPct val="115000"/>
              </a:lnSpc>
              <a:spcBef>
                <a:spcPts val="1600"/>
              </a:spcBef>
              <a:spcAft>
                <a:spcPts val="0"/>
              </a:spcAft>
              <a:buNone/>
            </a:pPr>
            <a:r>
              <a:t/>
            </a:r>
            <a:endParaRPr sz="1800">
              <a:solidFill>
                <a:schemeClr val="dk1"/>
              </a:solidFill>
              <a:latin typeface="Libre Franklin"/>
              <a:ea typeface="Libre Franklin"/>
              <a:cs typeface="Libre Franklin"/>
              <a:sym typeface="Libre Franklin"/>
            </a:endParaRPr>
          </a:p>
          <a:p>
            <a:pPr indent="-317182" lvl="0" marL="457200" rtl="0" algn="l">
              <a:lnSpc>
                <a:spcPct val="115000"/>
              </a:lnSpc>
              <a:spcBef>
                <a:spcPts val="1600"/>
              </a:spcBef>
              <a:spcAft>
                <a:spcPts val="0"/>
              </a:spcAft>
              <a:buClr>
                <a:schemeClr val="dk1"/>
              </a:buClr>
              <a:buSzPct val="100000"/>
              <a:buFont typeface="Libre Franklin"/>
              <a:buChar char="●"/>
            </a:pPr>
            <a:r>
              <a:rPr lang="en-US" sz="1800">
                <a:solidFill>
                  <a:schemeClr val="dk1"/>
                </a:solidFill>
                <a:latin typeface="Libre Franklin"/>
                <a:ea typeface="Libre Franklin"/>
                <a:cs typeface="Libre Franklin"/>
                <a:sym typeface="Libre Franklin"/>
              </a:rPr>
              <a:t> ARQe was mainly developed with the insight to promote education to the next level where growth and demand in making models into more reality achieving low cost and high effective user-friendly app. ARQe mainly focuses on achieving growth in all the SDG platforms to increase the scale of Technology. Artificial intelligence with visualization integrated inside the app gives it the way where the solutions to the curiosity and creativeness of students can be achieved. </a:t>
            </a:r>
            <a:endParaRPr sz="1800">
              <a:solidFill>
                <a:schemeClr val="dk1"/>
              </a:solidFill>
              <a:latin typeface="Libre Franklin"/>
              <a:ea typeface="Libre Franklin"/>
              <a:cs typeface="Libre Franklin"/>
              <a:sym typeface="Libre Franklin"/>
            </a:endParaRPr>
          </a:p>
          <a:p>
            <a:pPr indent="0" lvl="0" marL="457200" rtl="0" algn="l">
              <a:lnSpc>
                <a:spcPct val="115000"/>
              </a:lnSpc>
              <a:spcBef>
                <a:spcPts val="1600"/>
              </a:spcBef>
              <a:spcAft>
                <a:spcPts val="0"/>
              </a:spcAft>
              <a:buNone/>
            </a:pPr>
            <a:r>
              <a:t/>
            </a:r>
            <a:endParaRPr sz="1800">
              <a:solidFill>
                <a:schemeClr val="dk1"/>
              </a:solidFill>
              <a:latin typeface="Libre Franklin"/>
              <a:ea typeface="Libre Franklin"/>
              <a:cs typeface="Libre Franklin"/>
              <a:sym typeface="Libre Franklin"/>
            </a:endParaRPr>
          </a:p>
          <a:p>
            <a:pPr indent="-317182" lvl="0" marL="457200" rtl="0" algn="l">
              <a:lnSpc>
                <a:spcPct val="115000"/>
              </a:lnSpc>
              <a:spcBef>
                <a:spcPts val="1600"/>
              </a:spcBef>
              <a:spcAft>
                <a:spcPts val="0"/>
              </a:spcAft>
              <a:buClr>
                <a:schemeClr val="dk1"/>
              </a:buClr>
              <a:buSzPct val="100000"/>
              <a:buFont typeface="Libre Franklin"/>
              <a:buChar char="●"/>
            </a:pPr>
            <a:r>
              <a:rPr lang="en-US" sz="1800">
                <a:solidFill>
                  <a:schemeClr val="dk1"/>
                </a:solidFill>
                <a:latin typeface="Libre Franklin"/>
                <a:ea typeface="Libre Franklin"/>
                <a:cs typeface="Libre Franklin"/>
                <a:sym typeface="Libre Franklin"/>
              </a:rPr>
              <a:t>Our app mainly focuses on increasing the scale to various other industries like Powering Indoor and Outdoor Navigation, Combining with machine learning algorithms for an efficient option for disease detection, Augmented Reality Shopping Experiences, Virtual Manuals, Augmented Reality in Automotive Industries, AR Glasses, he Metaverse, Live Events, and Social Upheaval.</a:t>
            </a:r>
            <a:endParaRPr sz="1800">
              <a:solidFill>
                <a:schemeClr val="dk1"/>
              </a:solidFill>
              <a:latin typeface="Libre Franklin"/>
              <a:ea typeface="Libre Franklin"/>
              <a:cs typeface="Libre Franklin"/>
              <a:sym typeface="Libre Franklin"/>
            </a:endParaRPr>
          </a:p>
          <a:p>
            <a:pPr indent="0" lvl="0" marL="0" rtl="0" algn="l">
              <a:lnSpc>
                <a:spcPct val="115000"/>
              </a:lnSpc>
              <a:spcBef>
                <a:spcPts val="1600"/>
              </a:spcBef>
              <a:spcAft>
                <a:spcPts val="0"/>
              </a:spcAft>
              <a:buClr>
                <a:schemeClr val="dk1"/>
              </a:buClr>
              <a:buSzPct val="68750"/>
              <a:buFont typeface="Arial"/>
              <a:buNone/>
            </a:pPr>
            <a:r>
              <a:t/>
            </a:r>
            <a:endParaRPr sz="1600">
              <a:solidFill>
                <a:schemeClr val="dk1"/>
              </a:solidFill>
              <a:latin typeface="Libre Franklin"/>
              <a:ea typeface="Libre Franklin"/>
              <a:cs typeface="Libre Franklin"/>
              <a:sym typeface="Libre Franklin"/>
            </a:endParaRPr>
          </a:p>
          <a:p>
            <a:pPr indent="0" lvl="0" marL="0" rtl="0" algn="l">
              <a:lnSpc>
                <a:spcPct val="115000"/>
              </a:lnSpc>
              <a:spcBef>
                <a:spcPts val="1600"/>
              </a:spcBef>
              <a:spcAft>
                <a:spcPts val="1600"/>
              </a:spcAft>
              <a:buSzPct val="68750"/>
              <a:buNone/>
            </a:pPr>
            <a:r>
              <a:t/>
            </a:r>
            <a:endParaRPr sz="1600">
              <a:solidFill>
                <a:schemeClr val="dk1"/>
              </a:solidFill>
              <a:latin typeface="Libre Franklin"/>
              <a:ea typeface="Libre Franklin"/>
              <a:cs typeface="Libre Franklin"/>
              <a:sym typeface="Libre Franklin"/>
            </a:endParaRPr>
          </a:p>
        </p:txBody>
      </p:sp>
      <p:sp>
        <p:nvSpPr>
          <p:cNvPr id="281" name="Google Shape;281;p24"/>
          <p:cNvSpPr/>
          <p:nvPr/>
        </p:nvSpPr>
        <p:spPr>
          <a:xfrm>
            <a:off x="136228" y="4229389"/>
            <a:ext cx="306910" cy="306910"/>
          </a:xfrm>
          <a:prstGeom prst="ellipse">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b="0" i="0" sz="1400" u="none" cap="none" strike="noStrike">
              <a:solidFill>
                <a:schemeClr val="lt1"/>
              </a:solidFill>
              <a:latin typeface="Arial"/>
              <a:ea typeface="Arial"/>
              <a:cs typeface="Arial"/>
              <a:sym typeface="Arial"/>
            </a:endParaRPr>
          </a:p>
        </p:txBody>
      </p:sp>
      <p:sp>
        <p:nvSpPr>
          <p:cNvPr id="282" name="Google Shape;282;p24"/>
          <p:cNvSpPr/>
          <p:nvPr/>
        </p:nvSpPr>
        <p:spPr>
          <a:xfrm>
            <a:off x="136228" y="1868463"/>
            <a:ext cx="306910" cy="306910"/>
          </a:xfrm>
          <a:prstGeom prst="ellipse">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549275" y="430213"/>
            <a:ext cx="11090275" cy="4921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solidFill>
                  <a:schemeClr val="dk1"/>
                </a:solidFill>
              </a:rPr>
              <a:t>Demonstration Video</a:t>
            </a:r>
            <a:endParaRPr/>
          </a:p>
        </p:txBody>
      </p:sp>
      <p:sp>
        <p:nvSpPr>
          <p:cNvPr id="288" name="Google Shape;288;p25"/>
          <p:cNvSpPr txBox="1"/>
          <p:nvPr/>
        </p:nvSpPr>
        <p:spPr>
          <a:xfrm>
            <a:off x="549275" y="1256105"/>
            <a:ext cx="10225500" cy="286200"/>
          </a:xfrm>
          <a:prstGeom prst="rect">
            <a:avLst/>
          </a:prstGeom>
          <a:noFill/>
          <a:ln>
            <a:noFill/>
          </a:ln>
        </p:spPr>
        <p:txBody>
          <a:bodyPr anchorCtr="0" anchor="t" bIns="45700" lIns="91425" spcFirstLastPara="1" rIns="91425" wrap="square" tIns="45700">
            <a:spAutoFit/>
          </a:bodyPr>
          <a:lstStyle/>
          <a:p>
            <a:pPr indent="-228600" lvl="0" marL="457200" marR="0" rtl="0" algn="l">
              <a:lnSpc>
                <a:spcPct val="90000"/>
              </a:lnSpc>
              <a:spcBef>
                <a:spcPts val="1000"/>
              </a:spcBef>
              <a:spcAft>
                <a:spcPts val="0"/>
              </a:spcAft>
              <a:buNone/>
            </a:pPr>
            <a:r>
              <a:rPr lang="en-US" u="sng">
                <a:solidFill>
                  <a:schemeClr val="hlink"/>
                </a:solidFill>
                <a:hlinkClick r:id="rId3"/>
              </a:rPr>
              <a:t>https://drive.google.com/file/d/1kAoO_V-yrfLL0c9qitIiYnZYvUMh7GQw/view?usp=sharing</a:t>
            </a: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3" name="Shape 293"/>
        <p:cNvGrpSpPr/>
        <p:nvPr/>
      </p:nvGrpSpPr>
      <p:grpSpPr>
        <a:xfrm>
          <a:off x="0" y="0"/>
          <a:ext cx="0" cy="0"/>
          <a:chOff x="0" y="0"/>
          <a:chExt cx="0" cy="0"/>
        </a:xfrm>
      </p:grpSpPr>
      <p:sp>
        <p:nvSpPr>
          <p:cNvPr id="294" name="Google Shape;294;p26"/>
          <p:cNvSpPr txBox="1"/>
          <p:nvPr>
            <p:ph idx="1" type="body"/>
          </p:nvPr>
        </p:nvSpPr>
        <p:spPr>
          <a:xfrm>
            <a:off x="806825" y="3033650"/>
            <a:ext cx="9687900" cy="32769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sz="4800">
                <a:solidFill>
                  <a:srgbClr val="FF0000"/>
                </a:solidFill>
              </a:rPr>
              <a:t>THANK YOU</a:t>
            </a:r>
            <a:endParaRPr sz="48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964023" y="879063"/>
            <a:ext cx="5534431"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11" name="Google Shape;211;p16"/>
          <p:cNvSpPr txBox="1"/>
          <p:nvPr>
            <p:ph idx="1" type="body"/>
          </p:nvPr>
        </p:nvSpPr>
        <p:spPr>
          <a:xfrm>
            <a:off x="2329009" y="2402485"/>
            <a:ext cx="7814231" cy="379092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sz="1800">
                <a:solidFill>
                  <a:schemeClr val="dk1"/>
                </a:solidFill>
                <a:latin typeface="Franklin Gothic"/>
                <a:ea typeface="Franklin Gothic"/>
                <a:cs typeface="Franklin Gothic"/>
                <a:sym typeface="Franklin Gothic"/>
              </a:rPr>
              <a:t>Describe your Problem Statement:</a:t>
            </a:r>
            <a:endParaRPr sz="1800">
              <a:solidFill>
                <a:schemeClr val="dk1"/>
              </a:solidFill>
              <a:latin typeface="Franklin Gothic"/>
              <a:ea typeface="Franklin Gothic"/>
              <a:cs typeface="Franklin Gothic"/>
              <a:sym typeface="Franklin Gothic"/>
            </a:endParaRPr>
          </a:p>
          <a:p>
            <a:pPr indent="0" lvl="0" marL="0" rtl="0" algn="l">
              <a:lnSpc>
                <a:spcPct val="100000"/>
              </a:lnSpc>
              <a:spcBef>
                <a:spcPts val="0"/>
              </a:spcBef>
              <a:spcAft>
                <a:spcPts val="0"/>
              </a:spcAft>
              <a:buClr>
                <a:schemeClr val="lt2"/>
              </a:buClr>
              <a:buSzPts val="1800"/>
              <a:buNone/>
            </a:pPr>
            <a:r>
              <a:t/>
            </a:r>
            <a:endParaRPr sz="1800">
              <a:latin typeface="Franklin Gothic"/>
              <a:ea typeface="Franklin Gothic"/>
              <a:cs typeface="Franklin Gothic"/>
              <a:sym typeface="Franklin Gothic"/>
            </a:endParaRPr>
          </a:p>
          <a:p>
            <a:pPr indent="-330200" lvl="0" marL="457200" rtl="0" algn="l">
              <a:spcBef>
                <a:spcPts val="0"/>
              </a:spcBef>
              <a:spcAft>
                <a:spcPts val="0"/>
              </a:spcAft>
              <a:buSzPts val="1600"/>
              <a:buFont typeface="Noto Sans Symbols"/>
              <a:buChar char="⮚"/>
            </a:pPr>
            <a:r>
              <a:rPr lang="en-US"/>
              <a:t>To create an app that lets educators and students create their own AR experiences by placing 3D models on reality. </a:t>
            </a:r>
            <a:endParaRPr/>
          </a:p>
          <a:p>
            <a:pPr indent="-330200" lvl="0" marL="457200" rtl="0" algn="l">
              <a:spcBef>
                <a:spcPts val="0"/>
              </a:spcBef>
              <a:spcAft>
                <a:spcPts val="0"/>
              </a:spcAft>
              <a:buSzPts val="1600"/>
              <a:buFont typeface="Noto Sans Symbols"/>
              <a:buChar char="⮚"/>
            </a:pPr>
            <a:r>
              <a:rPr lang="en-US"/>
              <a:t>It is not specific to any subject or grade, and can be used throughout various disciplines. </a:t>
            </a:r>
            <a:endParaRPr/>
          </a:p>
          <a:p>
            <a:pPr indent="-330200" lvl="0" marL="457200" rtl="0" algn="l">
              <a:spcBef>
                <a:spcPts val="0"/>
              </a:spcBef>
              <a:spcAft>
                <a:spcPts val="0"/>
              </a:spcAft>
              <a:buSzPts val="1600"/>
              <a:buFont typeface="Noto Sans Symbols"/>
              <a:buChar char="⮚"/>
            </a:pPr>
            <a:r>
              <a:rPr lang="en-US"/>
              <a:t>Mainly, to enhance learning of abilities like problem-solving, collaboration, Practical Knowledge, Visualization and creation to better prepare students for the future.</a:t>
            </a:r>
            <a:endParaRPr/>
          </a:p>
          <a:p>
            <a:pPr indent="-330200" lvl="0" marL="457200" rtl="0" algn="l">
              <a:spcBef>
                <a:spcPts val="0"/>
              </a:spcBef>
              <a:spcAft>
                <a:spcPts val="0"/>
              </a:spcAft>
              <a:buSzPts val="1600"/>
              <a:buChar char="⮚"/>
            </a:pPr>
            <a:r>
              <a:rPr lang="en-US"/>
              <a:t>Additionally, Through NLP </a:t>
            </a:r>
            <a:r>
              <a:rPr lang="en-US"/>
              <a:t>integrated</a:t>
            </a:r>
            <a:r>
              <a:rPr lang="en-US"/>
              <a:t> model the Question bot finds solutions to the creative thinker’s questions.</a:t>
            </a:r>
            <a:endParaRPr/>
          </a:p>
          <a:p>
            <a:pPr indent="0" lvl="0" marL="0" rtl="0" algn="l">
              <a:spcBef>
                <a:spcPts val="0"/>
              </a:spcBef>
              <a:spcAft>
                <a:spcPts val="0"/>
              </a:spcAft>
              <a:buNone/>
            </a:pPr>
            <a:r>
              <a:t/>
            </a:r>
            <a:endParaRPr/>
          </a:p>
          <a:p>
            <a:pPr indent="0" lvl="0" marL="101600" rtl="0" algn="l">
              <a:lnSpc>
                <a:spcPct val="100000"/>
              </a:lnSpc>
              <a:spcBef>
                <a:spcPts val="1000"/>
              </a:spcBef>
              <a:spcAft>
                <a:spcPts val="0"/>
              </a:spcAft>
              <a:buClr>
                <a:schemeClr val="dk1"/>
              </a:buClr>
              <a:buSzPts val="1600"/>
              <a:buFont typeface="Noto Sans Symbols"/>
              <a:buNone/>
            </a:pPr>
            <a:r>
              <a:t/>
            </a:r>
            <a:endParaRPr/>
          </a:p>
        </p:txBody>
      </p:sp>
      <p:sp>
        <p:nvSpPr>
          <p:cNvPr id="212" name="Google Shape;212;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964023" y="879063"/>
            <a:ext cx="5534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18" name="Google Shape;218;p17"/>
          <p:cNvSpPr txBox="1"/>
          <p:nvPr>
            <p:ph idx="1" type="body"/>
          </p:nvPr>
        </p:nvSpPr>
        <p:spPr>
          <a:xfrm>
            <a:off x="2329009" y="2402485"/>
            <a:ext cx="7814100" cy="3790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800">
                <a:latin typeface="Franklin Gothic"/>
                <a:ea typeface="Franklin Gothic"/>
                <a:cs typeface="Franklin Gothic"/>
                <a:sym typeface="Franklin Gothic"/>
              </a:rPr>
              <a:t>Describe your Objectives:</a:t>
            </a:r>
            <a:endParaRPr>
              <a:solidFill>
                <a:schemeClr val="dk1"/>
              </a:solidFill>
            </a:endParaRPr>
          </a:p>
          <a:p>
            <a:pPr indent="0" lvl="0" marL="0" rtl="0" algn="just">
              <a:spcBef>
                <a:spcPts val="0"/>
              </a:spcBef>
              <a:spcAft>
                <a:spcPts val="0"/>
              </a:spcAft>
              <a:buNone/>
            </a:pPr>
            <a:r>
              <a:t/>
            </a:r>
            <a:endParaRPr b="1"/>
          </a:p>
          <a:p>
            <a:pPr indent="0" lvl="0" marL="0" rtl="0" algn="just">
              <a:spcBef>
                <a:spcPts val="0"/>
              </a:spcBef>
              <a:spcAft>
                <a:spcPts val="0"/>
              </a:spcAft>
              <a:buNone/>
            </a:pPr>
            <a:r>
              <a:rPr b="1" lang="en-US"/>
              <a:t>Why Should AR Enter the Classroom?</a:t>
            </a:r>
            <a:endParaRPr/>
          </a:p>
          <a:p>
            <a:pPr indent="-330200" lvl="0" marL="457200" rtl="0" algn="just">
              <a:spcBef>
                <a:spcPts val="1500"/>
              </a:spcBef>
              <a:spcAft>
                <a:spcPts val="0"/>
              </a:spcAft>
              <a:buSzPts val="1600"/>
              <a:buFont typeface="Noto Sans Symbols"/>
              <a:buChar char="⮚"/>
            </a:pPr>
            <a:r>
              <a:rPr lang="en-US"/>
              <a:t>Augmented reality offers new and exciting opportunities for learning, mostly because it allows students to see things that are not possible in reality.</a:t>
            </a:r>
            <a:endParaRPr/>
          </a:p>
          <a:p>
            <a:pPr indent="-330200" lvl="0" marL="457200" rtl="0" algn="just">
              <a:spcBef>
                <a:spcPts val="1500"/>
              </a:spcBef>
              <a:spcAft>
                <a:spcPts val="0"/>
              </a:spcAft>
              <a:buSzPts val="1600"/>
              <a:buFont typeface="Noto Sans Symbols"/>
              <a:buChar char="⮚"/>
            </a:pPr>
            <a:r>
              <a:rPr lang="en-US"/>
              <a:t>You can bring dinosaurs into the class, explore 3D history models, and closely examine human anatomy. </a:t>
            </a:r>
            <a:endParaRPr/>
          </a:p>
          <a:p>
            <a:pPr indent="-330200" lvl="0" marL="457200" rtl="0" algn="just">
              <a:spcBef>
                <a:spcPts val="1500"/>
              </a:spcBef>
              <a:spcAft>
                <a:spcPts val="0"/>
              </a:spcAft>
              <a:buSzPts val="1600"/>
              <a:buFont typeface="Noto Sans Symbols"/>
              <a:buChar char="⮚"/>
            </a:pPr>
            <a:r>
              <a:rPr lang="en-US"/>
              <a:t>AR technology has an ability to render objects that are hard to imagine and turn them into 3D models, thus making it easier to grasp the abstract and difficult content. </a:t>
            </a:r>
            <a:endParaRPr/>
          </a:p>
          <a:p>
            <a:pPr indent="-330200" lvl="0" marL="457200" rtl="0" algn="just">
              <a:spcBef>
                <a:spcPts val="1500"/>
              </a:spcBef>
              <a:spcAft>
                <a:spcPts val="0"/>
              </a:spcAft>
              <a:buSzPts val="1600"/>
              <a:buFont typeface="Noto Sans Symbols"/>
              <a:buChar char="⮚"/>
            </a:pPr>
            <a:r>
              <a:rPr lang="en-US"/>
              <a:t>This is especially good for visual learners and practically anyone to translate theoretical material into a real concept.</a:t>
            </a:r>
            <a:endParaRPr/>
          </a:p>
          <a:p>
            <a:pPr indent="0" lvl="0" marL="457200" rtl="0" algn="l">
              <a:spcBef>
                <a:spcPts val="1500"/>
              </a:spcBef>
              <a:spcAft>
                <a:spcPts val="0"/>
              </a:spcAft>
              <a:buNone/>
            </a:pPr>
            <a:r>
              <a:t/>
            </a:r>
            <a:endParaRPr/>
          </a:p>
          <a:p>
            <a:pPr indent="0" lvl="0" marL="457200" rtl="0" algn="l">
              <a:lnSpc>
                <a:spcPct val="100000"/>
              </a:lnSpc>
              <a:spcBef>
                <a:spcPts val="1000"/>
              </a:spcBef>
              <a:spcAft>
                <a:spcPts val="0"/>
              </a:spcAft>
              <a:buNone/>
            </a:pPr>
            <a:r>
              <a:t/>
            </a:r>
            <a:endParaRPr/>
          </a:p>
          <a:p>
            <a:pPr indent="0" lvl="0" marL="101600" rtl="0" algn="l">
              <a:lnSpc>
                <a:spcPct val="100000"/>
              </a:lnSpc>
              <a:spcBef>
                <a:spcPts val="1000"/>
              </a:spcBef>
              <a:spcAft>
                <a:spcPts val="0"/>
              </a:spcAft>
              <a:buClr>
                <a:schemeClr val="dk1"/>
              </a:buClr>
              <a:buSzPts val="1600"/>
              <a:buFont typeface="Noto Sans Symbols"/>
              <a:buNone/>
            </a:pPr>
            <a:r>
              <a:t/>
            </a:r>
            <a:endParaRPr/>
          </a:p>
        </p:txBody>
      </p:sp>
      <p:sp>
        <p:nvSpPr>
          <p:cNvPr id="219" name="Google Shape;219;p17"/>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964023" y="879063"/>
            <a:ext cx="5534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25" name="Google Shape;225;p18"/>
          <p:cNvSpPr txBox="1"/>
          <p:nvPr>
            <p:ph idx="1" type="body"/>
          </p:nvPr>
        </p:nvSpPr>
        <p:spPr>
          <a:xfrm>
            <a:off x="2229184" y="2402485"/>
            <a:ext cx="7814100" cy="3790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800">
                <a:latin typeface="Franklin Gothic"/>
                <a:ea typeface="Franklin Gothic"/>
                <a:cs typeface="Franklin Gothic"/>
                <a:sym typeface="Franklin Gothic"/>
              </a:rPr>
              <a:t>  </a:t>
            </a:r>
            <a:r>
              <a:rPr lang="en-US" sz="1800">
                <a:latin typeface="Franklin Gothic"/>
                <a:ea typeface="Franklin Gothic"/>
                <a:cs typeface="Franklin Gothic"/>
                <a:sym typeface="Franklin Gothic"/>
              </a:rPr>
              <a:t>Describe your Objectives:</a:t>
            </a:r>
            <a:endParaRPr>
              <a:solidFill>
                <a:schemeClr val="dk1"/>
              </a:solidFill>
            </a:endParaRPr>
          </a:p>
          <a:p>
            <a:pPr indent="0" lvl="0" marL="0" rtl="0" algn="just">
              <a:spcBef>
                <a:spcPts val="0"/>
              </a:spcBef>
              <a:spcAft>
                <a:spcPts val="0"/>
              </a:spcAft>
              <a:buNone/>
            </a:pPr>
            <a:r>
              <a:t/>
            </a:r>
            <a:endParaRPr b="1"/>
          </a:p>
          <a:p>
            <a:pPr indent="0" lvl="0" marL="0" rtl="0" algn="just">
              <a:spcBef>
                <a:spcPts val="0"/>
              </a:spcBef>
              <a:spcAft>
                <a:spcPts val="0"/>
              </a:spcAft>
              <a:buNone/>
            </a:pPr>
            <a:r>
              <a:rPr b="1" lang="en-US"/>
              <a:t>   How AI For All is Achieved?</a:t>
            </a:r>
            <a:endParaRPr/>
          </a:p>
          <a:p>
            <a:pPr indent="-330200" lvl="0" marL="457200" rtl="0" algn="just">
              <a:spcBef>
                <a:spcPts val="1500"/>
              </a:spcBef>
              <a:spcAft>
                <a:spcPts val="0"/>
              </a:spcAft>
              <a:buSzPts val="1600"/>
              <a:buFont typeface="Noto Sans Symbols"/>
              <a:buChar char="⮚"/>
            </a:pPr>
            <a:r>
              <a:rPr lang="en-US" sz="1350">
                <a:solidFill>
                  <a:srgbClr val="111111"/>
                </a:solidFill>
                <a:highlight>
                  <a:srgbClr val="FFFFFF"/>
                </a:highlight>
                <a:latin typeface="Arial"/>
                <a:ea typeface="Arial"/>
                <a:cs typeface="Arial"/>
                <a:sym typeface="Arial"/>
              </a:rPr>
              <a:t>The term AI simulation may also be applied to any machine that exhibits traits associated with a human mind such as learning and problem-solving.</a:t>
            </a:r>
            <a:endParaRPr/>
          </a:p>
          <a:p>
            <a:pPr indent="-330200" lvl="0" marL="457200" rtl="0" algn="just">
              <a:spcBef>
                <a:spcPts val="1500"/>
              </a:spcBef>
              <a:spcAft>
                <a:spcPts val="0"/>
              </a:spcAft>
              <a:buSzPts val="1600"/>
              <a:buChar char="⮚"/>
            </a:pPr>
            <a:r>
              <a:rPr lang="en-US" sz="1350">
                <a:solidFill>
                  <a:srgbClr val="2B3E51"/>
                </a:solidFill>
                <a:latin typeface="Arial"/>
                <a:ea typeface="Arial"/>
                <a:cs typeface="Arial"/>
                <a:sym typeface="Arial"/>
              </a:rPr>
              <a:t>Natural Language Processing (NLP) combines the power of linguistics and computer science to study the rules and structure of language, and create intelligent systems (run on machine learning and NLP algorithms) capable of understanding, analyzing, and extracting meaning from text and speech.</a:t>
            </a:r>
            <a:endParaRPr sz="1350">
              <a:solidFill>
                <a:srgbClr val="2B3E51"/>
              </a:solidFill>
              <a:latin typeface="Arial"/>
              <a:ea typeface="Arial"/>
              <a:cs typeface="Arial"/>
              <a:sym typeface="Arial"/>
            </a:endParaRPr>
          </a:p>
          <a:p>
            <a:pPr indent="-314325" lvl="0" marL="457200" rtl="0" algn="just">
              <a:spcBef>
                <a:spcPts val="1500"/>
              </a:spcBef>
              <a:spcAft>
                <a:spcPts val="0"/>
              </a:spcAft>
              <a:buClr>
                <a:srgbClr val="2B3E51"/>
              </a:buClr>
              <a:buSzPts val="1350"/>
              <a:buFont typeface="Arial"/>
              <a:buChar char="⮚"/>
            </a:pPr>
            <a:r>
              <a:rPr lang="en-US" sz="1350">
                <a:solidFill>
                  <a:srgbClr val="2B3E51"/>
                </a:solidFill>
                <a:latin typeface="Arial"/>
                <a:ea typeface="Arial"/>
                <a:cs typeface="Arial"/>
                <a:sym typeface="Arial"/>
              </a:rPr>
              <a:t>The integrated NLP model (The Question Bot)  is an user interactive real-time model where the user’s experience and creative questions are answered through the feeded information intelligently.</a:t>
            </a:r>
            <a:endParaRPr sz="1350">
              <a:solidFill>
                <a:srgbClr val="2B3E51"/>
              </a:solidFill>
              <a:latin typeface="Arial"/>
              <a:ea typeface="Arial"/>
              <a:cs typeface="Arial"/>
              <a:sym typeface="Arial"/>
            </a:endParaRPr>
          </a:p>
        </p:txBody>
      </p:sp>
      <p:sp>
        <p:nvSpPr>
          <p:cNvPr id="226" name="Google Shape;226;p18"/>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964023" y="879063"/>
            <a:ext cx="5534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32" name="Google Shape;232;p19"/>
          <p:cNvSpPr txBox="1"/>
          <p:nvPr>
            <p:ph idx="1" type="body"/>
          </p:nvPr>
        </p:nvSpPr>
        <p:spPr>
          <a:xfrm>
            <a:off x="2329009" y="2402485"/>
            <a:ext cx="7814100" cy="3790800"/>
          </a:xfrm>
          <a:prstGeom prst="rect">
            <a:avLst/>
          </a:prstGeom>
          <a:noFill/>
          <a:ln>
            <a:noFill/>
          </a:ln>
        </p:spPr>
        <p:txBody>
          <a:bodyPr anchorCtr="0" anchor="t" bIns="0" lIns="0" spcFirstLastPara="1" rIns="0" wrap="square" tIns="0">
            <a:noAutofit/>
          </a:bodyPr>
          <a:lstStyle/>
          <a:p>
            <a:pPr indent="0" lvl="0" marL="0" rtl="0" algn="l">
              <a:spcBef>
                <a:spcPts val="1000"/>
              </a:spcBef>
              <a:spcAft>
                <a:spcPts val="0"/>
              </a:spcAft>
              <a:buClr>
                <a:schemeClr val="lt2"/>
              </a:buClr>
              <a:buSzPts val="1800"/>
              <a:buFont typeface="Arial"/>
              <a:buNone/>
            </a:pPr>
            <a:r>
              <a:rPr lang="en-US"/>
              <a:t>Describe your Work flow:</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Char char="⮚"/>
            </a:pPr>
            <a:r>
              <a:rPr lang="en-US"/>
              <a:t>                        </a:t>
            </a:r>
            <a:endParaRPr/>
          </a:p>
        </p:txBody>
      </p:sp>
      <p:sp>
        <p:nvSpPr>
          <p:cNvPr id="233" name="Google Shape;233;p19"/>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pic>
        <p:nvPicPr>
          <p:cNvPr id="234" name="Google Shape;234;p19"/>
          <p:cNvPicPr preferRelativeResize="0"/>
          <p:nvPr/>
        </p:nvPicPr>
        <p:blipFill>
          <a:blip r:embed="rId3">
            <a:alphaModFix/>
          </a:blip>
          <a:stretch>
            <a:fillRect/>
          </a:stretch>
        </p:blipFill>
        <p:spPr>
          <a:xfrm>
            <a:off x="8286429" y="2943302"/>
            <a:ext cx="2584021" cy="3533697"/>
          </a:xfrm>
          <a:prstGeom prst="rect">
            <a:avLst/>
          </a:prstGeom>
          <a:noFill/>
          <a:ln>
            <a:noFill/>
          </a:ln>
        </p:spPr>
      </p:pic>
      <p:pic>
        <p:nvPicPr>
          <p:cNvPr id="235" name="Google Shape;235;p19"/>
          <p:cNvPicPr preferRelativeResize="0"/>
          <p:nvPr/>
        </p:nvPicPr>
        <p:blipFill>
          <a:blip r:embed="rId4">
            <a:alphaModFix/>
          </a:blip>
          <a:stretch>
            <a:fillRect/>
          </a:stretch>
        </p:blipFill>
        <p:spPr>
          <a:xfrm>
            <a:off x="5176175" y="2943300"/>
            <a:ext cx="3579075" cy="3337526"/>
          </a:xfrm>
          <a:prstGeom prst="rect">
            <a:avLst/>
          </a:prstGeom>
          <a:noFill/>
          <a:ln>
            <a:noFill/>
          </a:ln>
        </p:spPr>
      </p:pic>
      <p:pic>
        <p:nvPicPr>
          <p:cNvPr id="236" name="Google Shape;236;p19"/>
          <p:cNvPicPr preferRelativeResize="0"/>
          <p:nvPr/>
        </p:nvPicPr>
        <p:blipFill rotWithShape="1">
          <a:blip r:embed="rId5">
            <a:alphaModFix/>
          </a:blip>
          <a:srcRect b="0" l="0" r="13793" t="0"/>
          <a:stretch/>
        </p:blipFill>
        <p:spPr>
          <a:xfrm>
            <a:off x="2376975" y="3064875"/>
            <a:ext cx="2988249" cy="321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964023" y="879063"/>
            <a:ext cx="5534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42" name="Google Shape;242;p20"/>
          <p:cNvSpPr txBox="1"/>
          <p:nvPr>
            <p:ph idx="1" type="body"/>
          </p:nvPr>
        </p:nvSpPr>
        <p:spPr>
          <a:xfrm>
            <a:off x="2194550" y="2153800"/>
            <a:ext cx="9747300" cy="4472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2"/>
              </a:buClr>
              <a:buSzPts val="1800"/>
              <a:buFont typeface="Arial"/>
              <a:buNone/>
            </a:pPr>
            <a:r>
              <a:rPr lang="en-US">
                <a:latin typeface="Franklin Gothic"/>
                <a:ea typeface="Franklin Gothic"/>
                <a:cs typeface="Franklin Gothic"/>
                <a:sym typeface="Franklin Gothic"/>
              </a:rPr>
              <a:t>Describe your Work flow:</a:t>
            </a:r>
            <a:endParaRPr b="1" sz="1400"/>
          </a:p>
          <a:p>
            <a:pPr indent="-304800" lvl="0" marL="457200" marR="90377" rtl="0" algn="just">
              <a:spcBef>
                <a:spcPts val="1500"/>
              </a:spcBef>
              <a:spcAft>
                <a:spcPts val="0"/>
              </a:spcAft>
              <a:buClr>
                <a:srgbClr val="2B3E51"/>
              </a:buClr>
              <a:buSzPts val="1200"/>
              <a:buFont typeface="Arial"/>
              <a:buChar char="⮚"/>
            </a:pPr>
            <a:r>
              <a:rPr b="1" lang="en-US" sz="1300">
                <a:solidFill>
                  <a:srgbClr val="2B3E51"/>
                </a:solidFill>
                <a:latin typeface="Arial"/>
                <a:ea typeface="Arial"/>
                <a:cs typeface="Arial"/>
                <a:sym typeface="Arial"/>
              </a:rPr>
              <a:t>Authentication Screen:</a:t>
            </a:r>
            <a:br>
              <a:rPr lang="en-US" sz="1300">
                <a:solidFill>
                  <a:srgbClr val="2B3E51"/>
                </a:solidFill>
                <a:latin typeface="Arial"/>
                <a:ea typeface="Arial"/>
                <a:cs typeface="Arial"/>
                <a:sym typeface="Arial"/>
              </a:rPr>
            </a:br>
            <a:r>
              <a:rPr lang="en-US" sz="1300">
                <a:solidFill>
                  <a:srgbClr val="2B3E51"/>
                </a:solidFill>
                <a:latin typeface="Arial"/>
                <a:ea typeface="Arial"/>
                <a:cs typeface="Arial"/>
                <a:sym typeface="Arial"/>
              </a:rPr>
              <a:t>This screen contains Login and Register Buttons which take you to their </a:t>
            </a:r>
            <a:r>
              <a:rPr lang="en-US" sz="1300">
                <a:solidFill>
                  <a:srgbClr val="2B3E51"/>
                </a:solidFill>
                <a:latin typeface="Arial"/>
                <a:ea typeface="Arial"/>
                <a:cs typeface="Arial"/>
                <a:sym typeface="Arial"/>
              </a:rPr>
              <a:t>respective</a:t>
            </a:r>
            <a:r>
              <a:rPr lang="en-US" sz="1300">
                <a:solidFill>
                  <a:srgbClr val="2B3E51"/>
                </a:solidFill>
                <a:latin typeface="Arial"/>
                <a:ea typeface="Arial"/>
                <a:cs typeface="Arial"/>
                <a:sym typeface="Arial"/>
              </a:rPr>
              <a:t> screens. </a:t>
            </a:r>
            <a:br>
              <a:rPr lang="en-US" sz="1300">
                <a:solidFill>
                  <a:srgbClr val="2B3E51"/>
                </a:solidFill>
                <a:latin typeface="Arial"/>
                <a:ea typeface="Arial"/>
                <a:cs typeface="Arial"/>
                <a:sym typeface="Arial"/>
              </a:rPr>
            </a:br>
            <a:r>
              <a:rPr lang="en-US" sz="1300">
                <a:solidFill>
                  <a:srgbClr val="2B3E51"/>
                </a:solidFill>
                <a:latin typeface="Arial"/>
                <a:ea typeface="Arial"/>
                <a:cs typeface="Arial"/>
                <a:sym typeface="Arial"/>
              </a:rPr>
              <a:t>The Login Screen has two text </a:t>
            </a:r>
            <a:r>
              <a:rPr lang="en-US" sz="1300">
                <a:solidFill>
                  <a:srgbClr val="2B3E51"/>
                </a:solidFill>
                <a:latin typeface="Arial"/>
                <a:ea typeface="Arial"/>
                <a:cs typeface="Arial"/>
                <a:sym typeface="Arial"/>
              </a:rPr>
              <a:t>fields</a:t>
            </a:r>
            <a:r>
              <a:rPr lang="en-US" sz="1300">
                <a:solidFill>
                  <a:srgbClr val="2B3E51"/>
                </a:solidFill>
                <a:latin typeface="Arial"/>
                <a:ea typeface="Arial"/>
                <a:cs typeface="Arial"/>
                <a:sym typeface="Arial"/>
              </a:rPr>
              <a:t> Mail Id and Password, a Login button which checks the Firebase </a:t>
            </a:r>
            <a:r>
              <a:rPr lang="en-US" sz="1300">
                <a:solidFill>
                  <a:srgbClr val="2B3E51"/>
                </a:solidFill>
                <a:latin typeface="Arial"/>
                <a:ea typeface="Arial"/>
                <a:cs typeface="Arial"/>
                <a:sym typeface="Arial"/>
              </a:rPr>
              <a:t>backend</a:t>
            </a:r>
            <a:r>
              <a:rPr lang="en-US" sz="1300">
                <a:solidFill>
                  <a:srgbClr val="2B3E51"/>
                </a:solidFill>
                <a:latin typeface="Arial"/>
                <a:ea typeface="Arial"/>
                <a:cs typeface="Arial"/>
                <a:sym typeface="Arial"/>
              </a:rPr>
              <a:t> data for a registered user and redirects to the Home screen and a Forgot Password button which takes you to a new screen where you need to enter your mail id to </a:t>
            </a:r>
            <a:r>
              <a:rPr lang="en-US" sz="1300">
                <a:solidFill>
                  <a:srgbClr val="2B3E51"/>
                </a:solidFill>
                <a:latin typeface="Arial"/>
                <a:ea typeface="Arial"/>
                <a:cs typeface="Arial"/>
                <a:sym typeface="Arial"/>
              </a:rPr>
              <a:t>receive</a:t>
            </a:r>
            <a:r>
              <a:rPr lang="en-US" sz="1300">
                <a:solidFill>
                  <a:srgbClr val="2B3E51"/>
                </a:solidFill>
                <a:latin typeface="Arial"/>
                <a:ea typeface="Arial"/>
                <a:cs typeface="Arial"/>
                <a:sym typeface="Arial"/>
              </a:rPr>
              <a:t> a link to reset your password.</a:t>
            </a:r>
            <a:br>
              <a:rPr lang="en-US" sz="1300">
                <a:solidFill>
                  <a:srgbClr val="2B3E51"/>
                </a:solidFill>
                <a:latin typeface="Arial"/>
                <a:ea typeface="Arial"/>
                <a:cs typeface="Arial"/>
                <a:sym typeface="Arial"/>
              </a:rPr>
            </a:br>
            <a:r>
              <a:rPr lang="en-US" sz="1300">
                <a:solidFill>
                  <a:srgbClr val="2B3E51"/>
                </a:solidFill>
                <a:latin typeface="Arial"/>
                <a:ea typeface="Arial"/>
                <a:cs typeface="Arial"/>
                <a:sym typeface="Arial"/>
              </a:rPr>
              <a:t>The Register Screen has two text </a:t>
            </a:r>
            <a:r>
              <a:rPr lang="en-US" sz="1300">
                <a:solidFill>
                  <a:srgbClr val="2B3E51"/>
                </a:solidFill>
                <a:latin typeface="Arial"/>
                <a:ea typeface="Arial"/>
                <a:cs typeface="Arial"/>
                <a:sym typeface="Arial"/>
              </a:rPr>
              <a:t>fields</a:t>
            </a:r>
            <a:r>
              <a:rPr lang="en-US" sz="1300">
                <a:solidFill>
                  <a:srgbClr val="2B3E51"/>
                </a:solidFill>
                <a:latin typeface="Arial"/>
                <a:ea typeface="Arial"/>
                <a:cs typeface="Arial"/>
                <a:sym typeface="Arial"/>
              </a:rPr>
              <a:t> Mail Id and Password and a Register Button which creates a new entry in the Firebase authentication (FireAuth) and sends an verification mail to your account to confirm the entry.</a:t>
            </a:r>
            <a:endParaRPr sz="1300">
              <a:solidFill>
                <a:srgbClr val="2B3E51"/>
              </a:solidFill>
              <a:latin typeface="Arial"/>
              <a:ea typeface="Arial"/>
              <a:cs typeface="Arial"/>
              <a:sym typeface="Arial"/>
            </a:endParaRPr>
          </a:p>
          <a:p>
            <a:pPr indent="-311150" lvl="0" marL="457200" marR="90377" rtl="0" algn="just">
              <a:spcBef>
                <a:spcPts val="1500"/>
              </a:spcBef>
              <a:spcAft>
                <a:spcPts val="0"/>
              </a:spcAft>
              <a:buClr>
                <a:srgbClr val="2B3E51"/>
              </a:buClr>
              <a:buSzPts val="1300"/>
              <a:buFont typeface="Arial"/>
              <a:buChar char="⮚"/>
            </a:pPr>
            <a:r>
              <a:rPr b="1" lang="en-US" sz="1300">
                <a:solidFill>
                  <a:srgbClr val="2B3E51"/>
                </a:solidFill>
                <a:latin typeface="Arial"/>
                <a:ea typeface="Arial"/>
                <a:cs typeface="Arial"/>
                <a:sym typeface="Arial"/>
              </a:rPr>
              <a:t>Home Screen:</a:t>
            </a:r>
            <a:br>
              <a:rPr lang="en-US" sz="1300">
                <a:solidFill>
                  <a:srgbClr val="2B3E51"/>
                </a:solidFill>
                <a:latin typeface="Arial"/>
                <a:ea typeface="Arial"/>
                <a:cs typeface="Arial"/>
                <a:sym typeface="Arial"/>
              </a:rPr>
            </a:br>
            <a:r>
              <a:rPr lang="en-US" sz="1300">
                <a:solidFill>
                  <a:srgbClr val="2B3E51"/>
                </a:solidFill>
                <a:latin typeface="Arial"/>
                <a:ea typeface="Arial"/>
                <a:cs typeface="Arial"/>
                <a:sym typeface="Arial"/>
              </a:rPr>
              <a:t>This screen contains tiles of different topics with a Question Bot icon on the bottom right.</a:t>
            </a:r>
            <a:br>
              <a:rPr lang="en-US" sz="1300">
                <a:solidFill>
                  <a:srgbClr val="2B3E51"/>
                </a:solidFill>
                <a:latin typeface="Arial"/>
                <a:ea typeface="Arial"/>
                <a:cs typeface="Arial"/>
                <a:sym typeface="Arial"/>
              </a:rPr>
            </a:br>
            <a:r>
              <a:rPr lang="en-US" sz="1300">
                <a:solidFill>
                  <a:srgbClr val="2B3E51"/>
                </a:solidFill>
                <a:latin typeface="Arial"/>
                <a:ea typeface="Arial"/>
                <a:cs typeface="Arial"/>
                <a:sym typeface="Arial"/>
              </a:rPr>
              <a:t>Each topic tile consists of the information about that respective model and a Model View button at the bottom right which redirects to the 3D model page with a AR View button at the bottom right corner.</a:t>
            </a:r>
            <a:br>
              <a:rPr lang="en-US" sz="1300">
                <a:solidFill>
                  <a:srgbClr val="2B3E51"/>
                </a:solidFill>
                <a:latin typeface="Arial"/>
                <a:ea typeface="Arial"/>
                <a:cs typeface="Arial"/>
                <a:sym typeface="Arial"/>
              </a:rPr>
            </a:br>
            <a:r>
              <a:rPr lang="en-US" sz="1300">
                <a:solidFill>
                  <a:srgbClr val="2B3E51"/>
                </a:solidFill>
                <a:latin typeface="Arial"/>
                <a:ea typeface="Arial"/>
                <a:cs typeface="Arial"/>
                <a:sym typeface="Arial"/>
              </a:rPr>
              <a:t>The Model View Button loads the 3D model from Flask API backend and displays it</a:t>
            </a:r>
            <a:br>
              <a:rPr lang="en-US" sz="1300">
                <a:solidFill>
                  <a:srgbClr val="2B3E51"/>
                </a:solidFill>
                <a:latin typeface="Arial"/>
                <a:ea typeface="Arial"/>
                <a:cs typeface="Arial"/>
                <a:sym typeface="Arial"/>
              </a:rPr>
            </a:br>
            <a:r>
              <a:rPr lang="en-US" sz="1300">
                <a:solidFill>
                  <a:srgbClr val="2B3E51"/>
                </a:solidFill>
                <a:latin typeface="Arial"/>
                <a:ea typeface="Arial"/>
                <a:cs typeface="Arial"/>
                <a:sym typeface="Arial"/>
              </a:rPr>
              <a:t>The AR View Button opens the Google AR core module in the device and projects the </a:t>
            </a:r>
            <a:r>
              <a:rPr lang="en-US" sz="1300">
                <a:solidFill>
                  <a:srgbClr val="2B3E51"/>
                </a:solidFill>
                <a:latin typeface="Arial"/>
                <a:ea typeface="Arial"/>
                <a:cs typeface="Arial"/>
                <a:sym typeface="Arial"/>
              </a:rPr>
              <a:t>digital visual elements of the </a:t>
            </a:r>
            <a:r>
              <a:rPr lang="en-US" sz="1300">
                <a:solidFill>
                  <a:srgbClr val="2B3E51"/>
                </a:solidFill>
                <a:latin typeface="Arial"/>
                <a:ea typeface="Arial"/>
                <a:cs typeface="Arial"/>
                <a:sym typeface="Arial"/>
              </a:rPr>
              <a:t>respective model, which can also capture and record the projected model.</a:t>
            </a:r>
            <a:endParaRPr sz="1300">
              <a:solidFill>
                <a:srgbClr val="2B3E51"/>
              </a:solidFill>
              <a:latin typeface="Arial"/>
              <a:ea typeface="Arial"/>
              <a:cs typeface="Arial"/>
              <a:sym typeface="Arial"/>
            </a:endParaRPr>
          </a:p>
          <a:p>
            <a:pPr indent="-304800" lvl="0" marL="457200" marR="90377" rtl="0" algn="just">
              <a:spcBef>
                <a:spcPts val="1500"/>
              </a:spcBef>
              <a:spcAft>
                <a:spcPts val="0"/>
              </a:spcAft>
              <a:buClr>
                <a:srgbClr val="2B3E51"/>
              </a:buClr>
              <a:buSzPts val="1200"/>
              <a:buFont typeface="Arial"/>
              <a:buChar char="⮚"/>
            </a:pPr>
            <a:r>
              <a:rPr b="1" lang="en-US" sz="1300">
                <a:solidFill>
                  <a:srgbClr val="2B3E51"/>
                </a:solidFill>
                <a:latin typeface="Arial"/>
                <a:ea typeface="Arial"/>
                <a:cs typeface="Arial"/>
                <a:sym typeface="Arial"/>
              </a:rPr>
              <a:t>Question Bot:</a:t>
            </a:r>
            <a:br>
              <a:rPr lang="en-US" sz="1300">
                <a:solidFill>
                  <a:srgbClr val="2B3E51"/>
                </a:solidFill>
                <a:latin typeface="Arial"/>
                <a:ea typeface="Arial"/>
                <a:cs typeface="Arial"/>
                <a:sym typeface="Arial"/>
              </a:rPr>
            </a:br>
            <a:r>
              <a:rPr lang="en-US" sz="1300">
                <a:solidFill>
                  <a:srgbClr val="2B3E51"/>
                </a:solidFill>
                <a:latin typeface="Arial"/>
                <a:ea typeface="Arial"/>
                <a:cs typeface="Arial"/>
                <a:sym typeface="Arial"/>
              </a:rPr>
              <a:t>It is a pretrained model has two parameters context and questions. Context consists of information about the topics and the Question consists of questions based on the context. Context is a static data and Question </a:t>
            </a:r>
            <a:r>
              <a:rPr lang="en-US" sz="1200">
                <a:solidFill>
                  <a:srgbClr val="2B3E51"/>
                </a:solidFill>
                <a:latin typeface="Arial"/>
                <a:ea typeface="Arial"/>
                <a:cs typeface="Arial"/>
                <a:sym typeface="Arial"/>
              </a:rPr>
              <a:t>will be sent as html form to the Model through flask api and the result will be sent from the api to display in the in the Question bot screen.</a:t>
            </a:r>
            <a:endParaRPr sz="1200">
              <a:solidFill>
                <a:srgbClr val="2B3E51"/>
              </a:solidFill>
              <a:latin typeface="Arial"/>
              <a:ea typeface="Arial"/>
              <a:cs typeface="Arial"/>
              <a:sym typeface="Arial"/>
            </a:endParaRPr>
          </a:p>
          <a:p>
            <a:pPr indent="0" lvl="0" marL="457200" rtl="0" algn="just">
              <a:spcBef>
                <a:spcPts val="1500"/>
              </a:spcBef>
              <a:spcAft>
                <a:spcPts val="0"/>
              </a:spcAft>
              <a:buNone/>
            </a:pPr>
            <a:r>
              <a:t/>
            </a:r>
            <a:endParaRPr sz="1200">
              <a:solidFill>
                <a:srgbClr val="2B3E51"/>
              </a:solidFill>
              <a:latin typeface="Arial"/>
              <a:ea typeface="Arial"/>
              <a:cs typeface="Arial"/>
              <a:sym typeface="Arial"/>
            </a:endParaRPr>
          </a:p>
        </p:txBody>
      </p:sp>
      <p:sp>
        <p:nvSpPr>
          <p:cNvPr id="243" name="Google Shape;243;p20"/>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964023" y="879063"/>
            <a:ext cx="5534431"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49" name="Google Shape;249;p21"/>
          <p:cNvSpPr txBox="1"/>
          <p:nvPr>
            <p:ph idx="1" type="body"/>
          </p:nvPr>
        </p:nvSpPr>
        <p:spPr>
          <a:xfrm>
            <a:off x="1494800" y="2206150"/>
            <a:ext cx="9735600" cy="4482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sz="1800">
                <a:latin typeface="Franklin Gothic"/>
                <a:ea typeface="Franklin Gothic"/>
                <a:cs typeface="Franklin Gothic"/>
                <a:sym typeface="Franklin Gothic"/>
              </a:rPr>
              <a:t>  </a:t>
            </a:r>
            <a:r>
              <a:rPr lang="en-US" sz="1800">
                <a:solidFill>
                  <a:schemeClr val="dk1"/>
                </a:solidFill>
                <a:latin typeface="Franklin Gothic"/>
                <a:ea typeface="Franklin Gothic"/>
                <a:cs typeface="Franklin Gothic"/>
                <a:sym typeface="Franklin Gothic"/>
              </a:rPr>
              <a:t>Tools &amp; Technology used:</a:t>
            </a:r>
            <a:endParaRPr sz="1800">
              <a:solidFill>
                <a:schemeClr val="dk1"/>
              </a:solidFill>
              <a:latin typeface="Franklin Gothic"/>
              <a:ea typeface="Franklin Gothic"/>
              <a:cs typeface="Franklin Gothic"/>
              <a:sym typeface="Franklin Gothic"/>
            </a:endParaRPr>
          </a:p>
          <a:p>
            <a:pPr indent="0" lvl="0" marL="0" rtl="0" algn="l">
              <a:lnSpc>
                <a:spcPct val="100000"/>
              </a:lnSpc>
              <a:spcBef>
                <a:spcPts val="0"/>
              </a:spcBef>
              <a:spcAft>
                <a:spcPts val="0"/>
              </a:spcAft>
              <a:buClr>
                <a:schemeClr val="lt2"/>
              </a:buClr>
              <a:buSzPts val="1800"/>
              <a:buNone/>
            </a:pPr>
            <a:r>
              <a:t/>
            </a:r>
            <a:endParaRPr sz="1800">
              <a:latin typeface="Franklin Gothic"/>
              <a:ea typeface="Franklin Gothic"/>
              <a:cs typeface="Franklin Gothic"/>
              <a:sym typeface="Franklin Gothic"/>
            </a:endParaRPr>
          </a:p>
          <a:p>
            <a:pPr indent="0" lvl="0" marL="0" rtl="0" algn="l">
              <a:lnSpc>
                <a:spcPct val="100000"/>
              </a:lnSpc>
              <a:spcBef>
                <a:spcPts val="0"/>
              </a:spcBef>
              <a:spcAft>
                <a:spcPts val="0"/>
              </a:spcAft>
              <a:buClr>
                <a:schemeClr val="lt2"/>
              </a:buClr>
              <a:buSzPts val="1800"/>
              <a:buNone/>
            </a:pPr>
            <a:r>
              <a:t/>
            </a:r>
            <a:endParaRPr sz="1800">
              <a:latin typeface="Franklin Gothic"/>
              <a:ea typeface="Franklin Gothic"/>
              <a:cs typeface="Franklin Gothic"/>
              <a:sym typeface="Franklin Gothic"/>
            </a:endParaRPr>
          </a:p>
          <a:p>
            <a:pPr indent="0" lvl="0" marL="0" rtl="0" algn="l">
              <a:lnSpc>
                <a:spcPct val="100000"/>
              </a:lnSpc>
              <a:spcBef>
                <a:spcPts val="0"/>
              </a:spcBef>
              <a:spcAft>
                <a:spcPts val="0"/>
              </a:spcAft>
              <a:buClr>
                <a:schemeClr val="lt2"/>
              </a:buClr>
              <a:buSzPts val="1800"/>
              <a:buNone/>
            </a:pPr>
            <a:r>
              <a:t/>
            </a:r>
            <a:endParaRPr sz="1800">
              <a:latin typeface="Franklin Gothic"/>
              <a:ea typeface="Franklin Gothic"/>
              <a:cs typeface="Franklin Gothic"/>
              <a:sym typeface="Franklin Gothic"/>
            </a:endParaRPr>
          </a:p>
          <a:p>
            <a:pPr indent="-184150" lvl="0" marL="285750" rtl="0" algn="l">
              <a:lnSpc>
                <a:spcPct val="100000"/>
              </a:lnSpc>
              <a:spcBef>
                <a:spcPts val="1000"/>
              </a:spcBef>
              <a:spcAft>
                <a:spcPts val="0"/>
              </a:spcAft>
              <a:buClr>
                <a:schemeClr val="dk1"/>
              </a:buClr>
              <a:buSzPts val="1600"/>
              <a:buFont typeface="Noto Sans Symbols"/>
              <a:buNone/>
            </a:pPr>
            <a:r>
              <a:t/>
            </a:r>
            <a:endParaRPr/>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250" name="Google Shape;250;p2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pic>
        <p:nvPicPr>
          <p:cNvPr id="251" name="Google Shape;251;p21"/>
          <p:cNvPicPr preferRelativeResize="0"/>
          <p:nvPr/>
        </p:nvPicPr>
        <p:blipFill>
          <a:blip r:embed="rId3">
            <a:alphaModFix/>
          </a:blip>
          <a:stretch>
            <a:fillRect/>
          </a:stretch>
        </p:blipFill>
        <p:spPr>
          <a:xfrm>
            <a:off x="1594615" y="2732650"/>
            <a:ext cx="2480609" cy="1292150"/>
          </a:xfrm>
          <a:prstGeom prst="rect">
            <a:avLst/>
          </a:prstGeom>
          <a:noFill/>
          <a:ln>
            <a:noFill/>
          </a:ln>
        </p:spPr>
      </p:pic>
      <p:pic>
        <p:nvPicPr>
          <p:cNvPr id="252" name="Google Shape;252;p21"/>
          <p:cNvPicPr preferRelativeResize="0"/>
          <p:nvPr/>
        </p:nvPicPr>
        <p:blipFill>
          <a:blip r:embed="rId4">
            <a:alphaModFix/>
          </a:blip>
          <a:stretch>
            <a:fillRect/>
          </a:stretch>
        </p:blipFill>
        <p:spPr>
          <a:xfrm>
            <a:off x="1674614" y="4125325"/>
            <a:ext cx="2480600" cy="1392682"/>
          </a:xfrm>
          <a:prstGeom prst="rect">
            <a:avLst/>
          </a:prstGeom>
          <a:noFill/>
          <a:ln>
            <a:noFill/>
          </a:ln>
        </p:spPr>
      </p:pic>
      <p:pic>
        <p:nvPicPr>
          <p:cNvPr id="253" name="Google Shape;253;p21"/>
          <p:cNvPicPr preferRelativeResize="0"/>
          <p:nvPr/>
        </p:nvPicPr>
        <p:blipFill>
          <a:blip r:embed="rId5">
            <a:alphaModFix/>
          </a:blip>
          <a:stretch>
            <a:fillRect/>
          </a:stretch>
        </p:blipFill>
        <p:spPr>
          <a:xfrm>
            <a:off x="4644701" y="2782913"/>
            <a:ext cx="2648645" cy="1392675"/>
          </a:xfrm>
          <a:prstGeom prst="rect">
            <a:avLst/>
          </a:prstGeom>
          <a:noFill/>
          <a:ln>
            <a:noFill/>
          </a:ln>
        </p:spPr>
      </p:pic>
      <p:pic>
        <p:nvPicPr>
          <p:cNvPr id="254" name="Google Shape;254;p21"/>
          <p:cNvPicPr preferRelativeResize="0"/>
          <p:nvPr/>
        </p:nvPicPr>
        <p:blipFill>
          <a:blip r:embed="rId6">
            <a:alphaModFix/>
          </a:blip>
          <a:stretch>
            <a:fillRect/>
          </a:stretch>
        </p:blipFill>
        <p:spPr>
          <a:xfrm>
            <a:off x="7782813" y="2833175"/>
            <a:ext cx="2307421" cy="1292150"/>
          </a:xfrm>
          <a:prstGeom prst="rect">
            <a:avLst/>
          </a:prstGeom>
          <a:noFill/>
          <a:ln>
            <a:noFill/>
          </a:ln>
        </p:spPr>
      </p:pic>
      <p:pic>
        <p:nvPicPr>
          <p:cNvPr id="255" name="Google Shape;255;p21"/>
          <p:cNvPicPr preferRelativeResize="0"/>
          <p:nvPr/>
        </p:nvPicPr>
        <p:blipFill rotWithShape="1">
          <a:blip r:embed="rId7">
            <a:alphaModFix/>
          </a:blip>
          <a:srcRect b="17929" l="0" r="-9805" t="-17930"/>
          <a:stretch/>
        </p:blipFill>
        <p:spPr>
          <a:xfrm>
            <a:off x="4749614" y="4389975"/>
            <a:ext cx="2956900" cy="723875"/>
          </a:xfrm>
          <a:prstGeom prst="rect">
            <a:avLst/>
          </a:prstGeom>
          <a:noFill/>
          <a:ln>
            <a:noFill/>
          </a:ln>
        </p:spPr>
      </p:pic>
      <p:pic>
        <p:nvPicPr>
          <p:cNvPr id="256" name="Google Shape;256;p21"/>
          <p:cNvPicPr preferRelativeResize="0"/>
          <p:nvPr/>
        </p:nvPicPr>
        <p:blipFill>
          <a:blip r:embed="rId8">
            <a:alphaModFix/>
          </a:blip>
          <a:stretch>
            <a:fillRect/>
          </a:stretch>
        </p:blipFill>
        <p:spPr>
          <a:xfrm>
            <a:off x="5748650" y="5568100"/>
            <a:ext cx="958825" cy="958825"/>
          </a:xfrm>
          <a:prstGeom prst="rect">
            <a:avLst/>
          </a:prstGeom>
          <a:noFill/>
          <a:ln>
            <a:noFill/>
          </a:ln>
        </p:spPr>
      </p:pic>
      <p:pic>
        <p:nvPicPr>
          <p:cNvPr id="257" name="Google Shape;257;p21"/>
          <p:cNvPicPr preferRelativeResize="0"/>
          <p:nvPr/>
        </p:nvPicPr>
        <p:blipFill>
          <a:blip r:embed="rId9">
            <a:alphaModFix/>
          </a:blip>
          <a:stretch>
            <a:fillRect/>
          </a:stretch>
        </p:blipFill>
        <p:spPr>
          <a:xfrm>
            <a:off x="7706529" y="4084425"/>
            <a:ext cx="2990850" cy="153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952499" y="1096346"/>
            <a:ext cx="57807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63" name="Google Shape;263;p22"/>
          <p:cNvSpPr txBox="1"/>
          <p:nvPr>
            <p:ph idx="2" type="body"/>
          </p:nvPr>
        </p:nvSpPr>
        <p:spPr>
          <a:xfrm>
            <a:off x="933450" y="2024088"/>
            <a:ext cx="4838700" cy="315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sz="1800">
                <a:solidFill>
                  <a:schemeClr val="dk1"/>
                </a:solidFill>
              </a:rPr>
              <a:t>Describe your Use Cases here</a:t>
            </a:r>
            <a:endParaRPr>
              <a:solidFill>
                <a:schemeClr val="dk1"/>
              </a:solidFill>
            </a:endParaRPr>
          </a:p>
        </p:txBody>
      </p:sp>
      <p:sp>
        <p:nvSpPr>
          <p:cNvPr id="264" name="Google Shape;264;p22"/>
          <p:cNvSpPr txBox="1"/>
          <p:nvPr>
            <p:ph idx="1" type="body"/>
          </p:nvPr>
        </p:nvSpPr>
        <p:spPr>
          <a:xfrm>
            <a:off x="933450" y="2409250"/>
            <a:ext cx="4838700" cy="4448700"/>
          </a:xfrm>
          <a:prstGeom prst="rect">
            <a:avLst/>
          </a:prstGeom>
          <a:noFill/>
          <a:ln>
            <a:noFill/>
          </a:ln>
        </p:spPr>
        <p:txBody>
          <a:bodyPr anchorCtr="0" anchor="t" bIns="45700" lIns="91425" spcFirstLastPara="1" rIns="91425" wrap="square" tIns="45700">
            <a:noAutofit/>
          </a:bodyPr>
          <a:lstStyle/>
          <a:p>
            <a:pPr indent="-336550" lvl="0" marL="457200" rtl="0" algn="l">
              <a:lnSpc>
                <a:spcPct val="110000"/>
              </a:lnSpc>
              <a:spcBef>
                <a:spcPts val="0"/>
              </a:spcBef>
              <a:spcAft>
                <a:spcPts val="0"/>
              </a:spcAft>
              <a:buSzPts val="1700"/>
              <a:buFont typeface="Noto Sans Symbols"/>
              <a:buChar char="⮚"/>
            </a:pPr>
            <a:r>
              <a:rPr lang="en-US" sz="1700">
                <a:highlight>
                  <a:srgbClr val="FFFFFF"/>
                </a:highlight>
                <a:latin typeface="Arial"/>
                <a:ea typeface="Arial"/>
                <a:cs typeface="Arial"/>
                <a:sym typeface="Arial"/>
              </a:rPr>
              <a:t>Augmented reality in schools</a:t>
            </a:r>
            <a:endParaRPr sz="1700">
              <a:highlight>
                <a:srgbClr val="FFFFFF"/>
              </a:highlight>
              <a:latin typeface="Arial"/>
              <a:ea typeface="Arial"/>
              <a:cs typeface="Arial"/>
              <a:sym typeface="Arial"/>
            </a:endParaRPr>
          </a:p>
          <a:p>
            <a:pPr indent="-336550" lvl="0" marL="457200" rtl="0" algn="l">
              <a:lnSpc>
                <a:spcPct val="110000"/>
              </a:lnSpc>
              <a:spcBef>
                <a:spcPts val="0"/>
              </a:spcBef>
              <a:spcAft>
                <a:spcPts val="0"/>
              </a:spcAft>
              <a:buSzPts val="1700"/>
              <a:buFont typeface="Noto Sans Symbols"/>
              <a:buChar char="⮚"/>
            </a:pPr>
            <a:r>
              <a:rPr lang="en-US" sz="1700">
                <a:highlight>
                  <a:srgbClr val="FFFFFF"/>
                </a:highlight>
                <a:latin typeface="Arial"/>
                <a:ea typeface="Arial"/>
                <a:cs typeface="Arial"/>
                <a:sym typeface="Arial"/>
              </a:rPr>
              <a:t>Augmented reality in college</a:t>
            </a:r>
            <a:endParaRPr sz="1700">
              <a:highlight>
                <a:srgbClr val="FFFFFF"/>
              </a:highlight>
              <a:latin typeface="Arial"/>
              <a:ea typeface="Arial"/>
              <a:cs typeface="Arial"/>
              <a:sym typeface="Arial"/>
            </a:endParaRPr>
          </a:p>
          <a:p>
            <a:pPr indent="-336550" lvl="0" marL="457200" rtl="0" algn="l">
              <a:lnSpc>
                <a:spcPct val="110000"/>
              </a:lnSpc>
              <a:spcBef>
                <a:spcPts val="0"/>
              </a:spcBef>
              <a:spcAft>
                <a:spcPts val="0"/>
              </a:spcAft>
              <a:buSzPts val="1700"/>
              <a:buFont typeface="Noto Sans Symbols"/>
              <a:buChar char="⮚"/>
            </a:pPr>
            <a:r>
              <a:rPr lang="en-US" sz="1700">
                <a:highlight>
                  <a:srgbClr val="FFFFFF"/>
                </a:highlight>
                <a:latin typeface="Arial"/>
                <a:ea typeface="Arial"/>
                <a:cs typeface="Arial"/>
                <a:sym typeface="Arial"/>
              </a:rPr>
              <a:t>AR for distance learning</a:t>
            </a:r>
            <a:endParaRPr sz="1700">
              <a:highlight>
                <a:srgbClr val="FFFFFF"/>
              </a:highlight>
              <a:latin typeface="Arial"/>
              <a:ea typeface="Arial"/>
              <a:cs typeface="Arial"/>
              <a:sym typeface="Arial"/>
            </a:endParaRPr>
          </a:p>
          <a:p>
            <a:pPr indent="-336550" lvl="0" marL="457200" rtl="0" algn="l">
              <a:lnSpc>
                <a:spcPct val="110000"/>
              </a:lnSpc>
              <a:spcBef>
                <a:spcPts val="0"/>
              </a:spcBef>
              <a:spcAft>
                <a:spcPts val="0"/>
              </a:spcAft>
              <a:buSzPts val="1700"/>
              <a:buChar char="⮚"/>
            </a:pPr>
            <a:r>
              <a:rPr lang="en-US" sz="1700">
                <a:highlight>
                  <a:srgbClr val="FFFFFF"/>
                </a:highlight>
                <a:latin typeface="Arial"/>
                <a:ea typeface="Arial"/>
                <a:cs typeface="Arial"/>
                <a:sym typeface="Arial"/>
              </a:rPr>
              <a:t>Augmented reality in work training</a:t>
            </a:r>
            <a:endParaRPr sz="1700">
              <a:highlight>
                <a:srgbClr val="FFFFFF"/>
              </a:highlight>
              <a:latin typeface="Arial"/>
              <a:ea typeface="Arial"/>
              <a:cs typeface="Arial"/>
              <a:sym typeface="Arial"/>
            </a:endParaRPr>
          </a:p>
          <a:p>
            <a:pPr indent="-336550" lvl="0" marL="457200" rtl="0" algn="l">
              <a:lnSpc>
                <a:spcPct val="118181"/>
              </a:lnSpc>
              <a:spcBef>
                <a:spcPts val="0"/>
              </a:spcBef>
              <a:spcAft>
                <a:spcPts val="0"/>
              </a:spcAft>
              <a:buSzPts val="1700"/>
              <a:buChar char="⮚"/>
            </a:pPr>
            <a:r>
              <a:rPr lang="en-US" sz="1700">
                <a:highlight>
                  <a:srgbClr val="FFFFFF"/>
                </a:highlight>
                <a:latin typeface="Arial"/>
                <a:ea typeface="Arial"/>
                <a:cs typeface="Arial"/>
                <a:sym typeface="Arial"/>
              </a:rPr>
              <a:t>Medical Training</a:t>
            </a:r>
            <a:endParaRPr sz="1700">
              <a:highlight>
                <a:srgbClr val="FFFFFF"/>
              </a:highlight>
              <a:latin typeface="Arial"/>
              <a:ea typeface="Arial"/>
              <a:cs typeface="Arial"/>
              <a:sym typeface="Arial"/>
            </a:endParaRPr>
          </a:p>
          <a:p>
            <a:pPr indent="-336550" lvl="0" marL="457200" rtl="0" algn="l">
              <a:lnSpc>
                <a:spcPct val="118181"/>
              </a:lnSpc>
              <a:spcBef>
                <a:spcPts val="0"/>
              </a:spcBef>
              <a:spcAft>
                <a:spcPts val="0"/>
              </a:spcAft>
              <a:buSzPts val="1700"/>
              <a:buChar char="⮚"/>
            </a:pPr>
            <a:r>
              <a:rPr lang="en-US" sz="1700">
                <a:highlight>
                  <a:srgbClr val="FFFFFF"/>
                </a:highlight>
                <a:latin typeface="Arial"/>
                <a:ea typeface="Arial"/>
                <a:cs typeface="Arial"/>
                <a:sym typeface="Arial"/>
              </a:rPr>
              <a:t>Design &amp; Modeling</a:t>
            </a:r>
            <a:endParaRPr sz="1700">
              <a:highlight>
                <a:srgbClr val="FFFFFF"/>
              </a:highlight>
              <a:latin typeface="Arial"/>
              <a:ea typeface="Arial"/>
              <a:cs typeface="Arial"/>
              <a:sym typeface="Arial"/>
            </a:endParaRPr>
          </a:p>
          <a:p>
            <a:pPr indent="-336550" lvl="0" marL="457200" rtl="0" algn="l">
              <a:lnSpc>
                <a:spcPct val="118181"/>
              </a:lnSpc>
              <a:spcBef>
                <a:spcPts val="0"/>
              </a:spcBef>
              <a:spcAft>
                <a:spcPts val="0"/>
              </a:spcAft>
              <a:buSzPts val="1700"/>
              <a:buChar char="⮚"/>
            </a:pPr>
            <a:r>
              <a:rPr lang="en-US" sz="1700">
                <a:highlight>
                  <a:srgbClr val="FFFFFF"/>
                </a:highlight>
                <a:latin typeface="Arial"/>
                <a:ea typeface="Arial"/>
                <a:cs typeface="Arial"/>
                <a:sym typeface="Arial"/>
              </a:rPr>
              <a:t>Business Logistics</a:t>
            </a:r>
            <a:endParaRPr sz="1700">
              <a:highlight>
                <a:srgbClr val="FFFFFF"/>
              </a:highlight>
              <a:latin typeface="Arial"/>
              <a:ea typeface="Arial"/>
              <a:cs typeface="Arial"/>
              <a:sym typeface="Arial"/>
            </a:endParaRPr>
          </a:p>
          <a:p>
            <a:pPr indent="-336550" lvl="0" marL="457200" rtl="0" algn="l">
              <a:lnSpc>
                <a:spcPct val="118181"/>
              </a:lnSpc>
              <a:spcBef>
                <a:spcPts val="0"/>
              </a:spcBef>
              <a:spcAft>
                <a:spcPts val="0"/>
              </a:spcAft>
              <a:buSzPts val="1700"/>
              <a:buChar char="⮚"/>
            </a:pPr>
            <a:r>
              <a:rPr lang="en-US" sz="1700">
                <a:highlight>
                  <a:srgbClr val="FFFFFF"/>
                </a:highlight>
                <a:latin typeface="Arial"/>
                <a:ea typeface="Arial"/>
                <a:cs typeface="Arial"/>
                <a:sym typeface="Arial"/>
              </a:rPr>
              <a:t>Tourism Industry</a:t>
            </a:r>
            <a:endParaRPr sz="1700">
              <a:highlight>
                <a:srgbClr val="FFFFFF"/>
              </a:highlight>
              <a:latin typeface="Arial"/>
              <a:ea typeface="Arial"/>
              <a:cs typeface="Arial"/>
              <a:sym typeface="Arial"/>
            </a:endParaRPr>
          </a:p>
          <a:p>
            <a:pPr indent="-336550" lvl="0" marL="457200" rtl="0" algn="l">
              <a:lnSpc>
                <a:spcPct val="118181"/>
              </a:lnSpc>
              <a:spcBef>
                <a:spcPts val="0"/>
              </a:spcBef>
              <a:spcAft>
                <a:spcPts val="0"/>
              </a:spcAft>
              <a:buSzPts val="1700"/>
              <a:buChar char="⮚"/>
            </a:pPr>
            <a:r>
              <a:rPr lang="en-US" sz="1700">
                <a:highlight>
                  <a:srgbClr val="FFFFFF"/>
                </a:highlight>
                <a:latin typeface="Arial"/>
                <a:ea typeface="Arial"/>
                <a:cs typeface="Arial"/>
                <a:sym typeface="Arial"/>
              </a:rPr>
              <a:t>Field Service</a:t>
            </a:r>
            <a:endParaRPr sz="1700">
              <a:highlight>
                <a:srgbClr val="FFFFFF"/>
              </a:highlight>
              <a:latin typeface="Arial"/>
              <a:ea typeface="Arial"/>
              <a:cs typeface="Arial"/>
              <a:sym typeface="Arial"/>
            </a:endParaRPr>
          </a:p>
          <a:p>
            <a:pPr indent="-336550" lvl="0" marL="457200" rtl="0" algn="l">
              <a:lnSpc>
                <a:spcPct val="118181"/>
              </a:lnSpc>
              <a:spcBef>
                <a:spcPts val="0"/>
              </a:spcBef>
              <a:spcAft>
                <a:spcPts val="0"/>
              </a:spcAft>
              <a:buSzPts val="1700"/>
              <a:buChar char="⮚"/>
            </a:pPr>
            <a:r>
              <a:rPr lang="en-US" sz="1700">
                <a:highlight>
                  <a:srgbClr val="FFFFFF"/>
                </a:highlight>
                <a:latin typeface="Arial"/>
                <a:ea typeface="Arial"/>
                <a:cs typeface="Arial"/>
                <a:sym typeface="Arial"/>
              </a:rPr>
              <a:t>Entertainment Properties</a:t>
            </a:r>
            <a:endParaRPr sz="1700">
              <a:highlight>
                <a:srgbClr val="FFFFFF"/>
              </a:highlight>
              <a:latin typeface="Arial"/>
              <a:ea typeface="Arial"/>
              <a:cs typeface="Arial"/>
              <a:sym typeface="Arial"/>
            </a:endParaRPr>
          </a:p>
          <a:p>
            <a:pPr indent="-336550" lvl="0" marL="457200" rtl="0" algn="l">
              <a:lnSpc>
                <a:spcPct val="118181"/>
              </a:lnSpc>
              <a:spcBef>
                <a:spcPts val="0"/>
              </a:spcBef>
              <a:spcAft>
                <a:spcPts val="0"/>
              </a:spcAft>
              <a:buSzPts val="1700"/>
              <a:buChar char="⮚"/>
            </a:pPr>
            <a:r>
              <a:rPr lang="en-US" sz="1700">
                <a:highlight>
                  <a:srgbClr val="FFFFFF"/>
                </a:highlight>
                <a:latin typeface="Arial"/>
                <a:ea typeface="Arial"/>
                <a:cs typeface="Arial"/>
                <a:sym typeface="Arial"/>
              </a:rPr>
              <a:t>Climatic Changes </a:t>
            </a:r>
            <a:endParaRPr sz="1700">
              <a:highlight>
                <a:srgbClr val="FFFFFF"/>
              </a:highlight>
              <a:latin typeface="Arial"/>
              <a:ea typeface="Arial"/>
              <a:cs typeface="Arial"/>
              <a:sym typeface="Arial"/>
            </a:endParaRPr>
          </a:p>
          <a:p>
            <a:pPr indent="-336550" lvl="0" marL="457200" rtl="0" algn="l">
              <a:lnSpc>
                <a:spcPct val="133333"/>
              </a:lnSpc>
              <a:spcBef>
                <a:spcPts val="0"/>
              </a:spcBef>
              <a:spcAft>
                <a:spcPts val="0"/>
              </a:spcAft>
              <a:buSzPts val="1700"/>
              <a:buChar char="⮚"/>
            </a:pPr>
            <a:r>
              <a:rPr lang="en-US" sz="1700">
                <a:latin typeface="Times New Roman"/>
                <a:ea typeface="Times New Roman"/>
                <a:cs typeface="Times New Roman"/>
                <a:sym typeface="Times New Roman"/>
              </a:rPr>
              <a:t>Home Decor</a:t>
            </a:r>
            <a:endParaRPr sz="1700">
              <a:latin typeface="Times New Roman"/>
              <a:ea typeface="Times New Roman"/>
              <a:cs typeface="Times New Roman"/>
              <a:sym typeface="Times New Roman"/>
            </a:endParaRPr>
          </a:p>
          <a:p>
            <a:pPr indent="-336550" lvl="0" marL="457200" rtl="0" algn="l">
              <a:lnSpc>
                <a:spcPct val="133333"/>
              </a:lnSpc>
              <a:spcBef>
                <a:spcPts val="0"/>
              </a:spcBef>
              <a:spcAft>
                <a:spcPts val="0"/>
              </a:spcAft>
              <a:buSzPts val="1700"/>
              <a:buChar char="⮚"/>
            </a:pPr>
            <a:r>
              <a:rPr lang="en-US" sz="1700">
                <a:latin typeface="Times New Roman"/>
                <a:ea typeface="Times New Roman"/>
                <a:cs typeface="Times New Roman"/>
                <a:sym typeface="Times New Roman"/>
              </a:rPr>
              <a:t>Gaming</a:t>
            </a:r>
            <a:endParaRPr sz="1700">
              <a:latin typeface="Times New Roman"/>
              <a:ea typeface="Times New Roman"/>
              <a:cs typeface="Times New Roman"/>
              <a:sym typeface="Times New Roman"/>
            </a:endParaRPr>
          </a:p>
          <a:p>
            <a:pPr indent="-336550" lvl="0" marL="457200" rtl="0" algn="l">
              <a:lnSpc>
                <a:spcPct val="118181"/>
              </a:lnSpc>
              <a:spcBef>
                <a:spcPts val="0"/>
              </a:spcBef>
              <a:spcAft>
                <a:spcPts val="0"/>
              </a:spcAft>
              <a:buClr>
                <a:srgbClr val="030303"/>
              </a:buClr>
              <a:buSzPts val="1700"/>
              <a:buChar char="⮚"/>
            </a:pPr>
            <a:r>
              <a:rPr lang="en-US" sz="1700">
                <a:solidFill>
                  <a:srgbClr val="030303"/>
                </a:solidFill>
                <a:highlight>
                  <a:srgbClr val="FFFFFF"/>
                </a:highlight>
                <a:latin typeface="Arial"/>
                <a:ea typeface="Arial"/>
                <a:cs typeface="Arial"/>
                <a:sym typeface="Arial"/>
              </a:rPr>
              <a:t>Realtime Transportation</a:t>
            </a:r>
            <a:endParaRPr sz="1700">
              <a:solidFill>
                <a:srgbClr val="030303"/>
              </a:solidFill>
              <a:highlight>
                <a:srgbClr val="FFFFFF"/>
              </a:highlight>
              <a:latin typeface="Arial"/>
              <a:ea typeface="Arial"/>
              <a:cs typeface="Arial"/>
              <a:sym typeface="Arial"/>
            </a:endParaRPr>
          </a:p>
          <a:p>
            <a:pPr indent="0" lvl="0" marL="457200" rtl="0" algn="l">
              <a:lnSpc>
                <a:spcPct val="90000"/>
              </a:lnSpc>
              <a:spcBef>
                <a:spcPts val="0"/>
              </a:spcBef>
              <a:spcAft>
                <a:spcPts val="0"/>
              </a:spcAft>
              <a:buNone/>
            </a:pPr>
            <a:r>
              <a:rPr lang="en-US"/>
              <a:t>  </a:t>
            </a:r>
            <a:endParaRPr/>
          </a:p>
        </p:txBody>
      </p:sp>
      <p:sp>
        <p:nvSpPr>
          <p:cNvPr id="265" name="Google Shape;265;p22"/>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a:p>
        </p:txBody>
      </p:sp>
      <p:sp>
        <p:nvSpPr>
          <p:cNvPr id="266" name="Google Shape;266;p22"/>
          <p:cNvSpPr txBox="1"/>
          <p:nvPr/>
        </p:nvSpPr>
        <p:spPr>
          <a:xfrm>
            <a:off x="6096000" y="2024102"/>
            <a:ext cx="5143500" cy="385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2"/>
              </a:buClr>
              <a:buSzPts val="1800"/>
              <a:buFont typeface="Arial"/>
              <a:buNone/>
            </a:pPr>
            <a:r>
              <a:rPr b="0" i="0" lang="en-US" sz="1800" u="none" cap="none" strike="noStrike">
                <a:solidFill>
                  <a:schemeClr val="dk1"/>
                </a:solidFill>
                <a:latin typeface="Franklin Gothic"/>
                <a:ea typeface="Franklin Gothic"/>
                <a:cs typeface="Franklin Gothic"/>
                <a:sym typeface="Franklin Gothic"/>
              </a:rPr>
              <a:t>Describe your Dependencies / Challenges here</a:t>
            </a:r>
            <a:endParaRPr b="0" i="0" sz="1400" u="none" cap="none" strike="noStrike">
              <a:solidFill>
                <a:schemeClr val="dk1"/>
              </a:solidFill>
              <a:latin typeface="Arial"/>
              <a:ea typeface="Arial"/>
              <a:cs typeface="Arial"/>
              <a:sym typeface="Arial"/>
            </a:endParaRPr>
          </a:p>
        </p:txBody>
      </p:sp>
      <p:sp>
        <p:nvSpPr>
          <p:cNvPr id="267" name="Google Shape;267;p22"/>
          <p:cNvSpPr txBox="1"/>
          <p:nvPr/>
        </p:nvSpPr>
        <p:spPr>
          <a:xfrm>
            <a:off x="6164125" y="2409300"/>
            <a:ext cx="4923000" cy="4448700"/>
          </a:xfrm>
          <a:prstGeom prst="rect">
            <a:avLst/>
          </a:prstGeom>
          <a:noFill/>
          <a:ln>
            <a:noFill/>
          </a:ln>
        </p:spPr>
        <p:txBody>
          <a:bodyPr anchorCtr="0" anchor="t" bIns="45700" lIns="91425" spcFirstLastPara="1" rIns="91425" wrap="square" tIns="45700">
            <a:noAutofit/>
          </a:bodyPr>
          <a:lstStyle/>
          <a:p>
            <a:pPr indent="-292100" lvl="0" marL="285750" marR="0" rtl="0" algn="l">
              <a:lnSpc>
                <a:spcPct val="90000"/>
              </a:lnSpc>
              <a:spcBef>
                <a:spcPts val="0"/>
              </a:spcBef>
              <a:spcAft>
                <a:spcPts val="0"/>
              </a:spcAft>
              <a:buClr>
                <a:schemeClr val="dk1"/>
              </a:buClr>
              <a:buSzPts val="1700"/>
              <a:buFont typeface="Noto Sans Symbols"/>
              <a:buChar char="⮚"/>
            </a:pPr>
            <a:r>
              <a:rPr b="1" lang="en-US" sz="1700">
                <a:solidFill>
                  <a:srgbClr val="303030"/>
                </a:solidFill>
                <a:highlight>
                  <a:srgbClr val="FFFFFF"/>
                </a:highlight>
                <a:latin typeface="Times New Roman"/>
                <a:ea typeface="Times New Roman"/>
                <a:cs typeface="Times New Roman"/>
                <a:sym typeface="Times New Roman"/>
              </a:rPr>
              <a:t>Proper hardware is needed: </a:t>
            </a:r>
            <a:r>
              <a:rPr lang="en-US" sz="1700">
                <a:solidFill>
                  <a:srgbClr val="333333"/>
                </a:solidFill>
                <a:highlight>
                  <a:srgbClr val="FFFFFF"/>
                </a:highlight>
                <a:latin typeface="Times New Roman"/>
                <a:ea typeface="Times New Roman"/>
                <a:cs typeface="Times New Roman"/>
                <a:sym typeface="Times New Roman"/>
              </a:rPr>
              <a:t>AR aided mobile phones  are quite  expensive and normal android phones of lesser specifications do not support AR.</a:t>
            </a:r>
            <a:endParaRPr sz="1700">
              <a:solidFill>
                <a:srgbClr val="333333"/>
              </a:solidFill>
              <a:highlight>
                <a:srgbClr val="FFFFFF"/>
              </a:highlight>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US" sz="1700">
                <a:solidFill>
                  <a:srgbClr val="333333"/>
                </a:solidFill>
                <a:highlight>
                  <a:srgbClr val="FFFFFF"/>
                </a:highlight>
                <a:latin typeface="Times New Roman"/>
                <a:ea typeface="Times New Roman"/>
                <a:cs typeface="Times New Roman"/>
                <a:sym typeface="Times New Roman"/>
              </a:rPr>
              <a:t> </a:t>
            </a:r>
            <a:endParaRPr sz="1700">
              <a:solidFill>
                <a:srgbClr val="333333"/>
              </a:solidFill>
              <a:highlight>
                <a:srgbClr val="FFFFFF"/>
              </a:highlight>
              <a:latin typeface="Times New Roman"/>
              <a:ea typeface="Times New Roman"/>
              <a:cs typeface="Times New Roman"/>
              <a:sym typeface="Times New Roman"/>
            </a:endParaRPr>
          </a:p>
          <a:p>
            <a:pPr indent="-292100" lvl="0" marL="285750" marR="0" rtl="0" algn="l">
              <a:lnSpc>
                <a:spcPct val="90000"/>
              </a:lnSpc>
              <a:spcBef>
                <a:spcPts val="0"/>
              </a:spcBef>
              <a:spcAft>
                <a:spcPts val="0"/>
              </a:spcAft>
              <a:buClr>
                <a:schemeClr val="dk1"/>
              </a:buClr>
              <a:buSzPts val="1700"/>
              <a:buFont typeface="Noto Sans Symbols"/>
              <a:buChar char="⮚"/>
            </a:pPr>
            <a:r>
              <a:rPr b="1" lang="en-US" sz="1700">
                <a:solidFill>
                  <a:srgbClr val="333333"/>
                </a:solidFill>
                <a:highlight>
                  <a:srgbClr val="FFFFFF"/>
                </a:highlight>
                <a:latin typeface="Times New Roman"/>
                <a:ea typeface="Times New Roman"/>
                <a:cs typeface="Times New Roman"/>
                <a:sym typeface="Times New Roman"/>
              </a:rPr>
              <a:t>Limited content :</a:t>
            </a:r>
            <a:r>
              <a:rPr lang="en-US" sz="1700">
                <a:solidFill>
                  <a:srgbClr val="333333"/>
                </a:solidFill>
                <a:highlight>
                  <a:srgbClr val="FFFFFF"/>
                </a:highlight>
                <a:latin typeface="Times New Roman"/>
                <a:ea typeface="Times New Roman"/>
                <a:cs typeface="Times New Roman"/>
                <a:sym typeface="Times New Roman"/>
              </a:rPr>
              <a:t> Creating augmented reality content to promote businesses can be extremely complex and expensive. </a:t>
            </a:r>
            <a:endParaRPr sz="1700">
              <a:solidFill>
                <a:srgbClr val="333333"/>
              </a:solidFill>
              <a:highlight>
                <a:srgbClr val="FFFFFF"/>
              </a:highlight>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1700">
              <a:solidFill>
                <a:srgbClr val="333333"/>
              </a:solidFill>
              <a:highlight>
                <a:srgbClr val="FFFFFF"/>
              </a:highlight>
              <a:latin typeface="Times New Roman"/>
              <a:ea typeface="Times New Roman"/>
              <a:cs typeface="Times New Roman"/>
              <a:sym typeface="Times New Roman"/>
            </a:endParaRPr>
          </a:p>
          <a:p>
            <a:pPr indent="-292100" lvl="0" marL="285750" marR="0" rtl="0" algn="l">
              <a:lnSpc>
                <a:spcPct val="90000"/>
              </a:lnSpc>
              <a:spcBef>
                <a:spcPts val="0"/>
              </a:spcBef>
              <a:spcAft>
                <a:spcPts val="0"/>
              </a:spcAft>
              <a:buClr>
                <a:schemeClr val="dk1"/>
              </a:buClr>
              <a:buSzPts val="1700"/>
              <a:buFont typeface="Noto Sans Symbols"/>
              <a:buChar char="⮚"/>
            </a:pPr>
            <a:r>
              <a:rPr b="1" lang="en-US" sz="1700">
                <a:solidFill>
                  <a:srgbClr val="333333"/>
                </a:solidFill>
                <a:highlight>
                  <a:srgbClr val="FFFFFF"/>
                </a:highlight>
                <a:latin typeface="Times New Roman"/>
                <a:ea typeface="Times New Roman"/>
                <a:cs typeface="Times New Roman"/>
                <a:sym typeface="Times New Roman"/>
              </a:rPr>
              <a:t>Lack of regulations : </a:t>
            </a:r>
            <a:r>
              <a:rPr lang="en-US" sz="1700">
                <a:solidFill>
                  <a:srgbClr val="333333"/>
                </a:solidFill>
                <a:highlight>
                  <a:srgbClr val="FFFFFF"/>
                </a:highlight>
                <a:latin typeface="Times New Roman"/>
                <a:ea typeface="Times New Roman"/>
                <a:cs typeface="Times New Roman"/>
                <a:sym typeface="Times New Roman"/>
              </a:rPr>
              <a:t>Currently, there are no regulations to govern the usage of augmented reality.</a:t>
            </a:r>
            <a:endParaRPr sz="1700">
              <a:solidFill>
                <a:srgbClr val="333333"/>
              </a:solidFill>
              <a:highlight>
                <a:srgbClr val="FFFFFF"/>
              </a:highlight>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US" sz="1700">
                <a:solidFill>
                  <a:srgbClr val="333333"/>
                </a:solidFill>
                <a:highlight>
                  <a:srgbClr val="FFFFFF"/>
                </a:highlight>
                <a:latin typeface="Times New Roman"/>
                <a:ea typeface="Times New Roman"/>
                <a:cs typeface="Times New Roman"/>
                <a:sym typeface="Times New Roman"/>
              </a:rPr>
              <a:t> </a:t>
            </a:r>
            <a:endParaRPr sz="1700">
              <a:solidFill>
                <a:srgbClr val="333333"/>
              </a:solidFill>
              <a:highlight>
                <a:srgbClr val="FFFFFF"/>
              </a:highlight>
              <a:latin typeface="Times New Roman"/>
              <a:ea typeface="Times New Roman"/>
              <a:cs typeface="Times New Roman"/>
              <a:sym typeface="Times New Roman"/>
            </a:endParaRPr>
          </a:p>
          <a:p>
            <a:pPr indent="-292100" lvl="0" marL="285750" marR="0" rtl="0" algn="l">
              <a:lnSpc>
                <a:spcPct val="90000"/>
              </a:lnSpc>
              <a:spcBef>
                <a:spcPts val="0"/>
              </a:spcBef>
              <a:spcAft>
                <a:spcPts val="0"/>
              </a:spcAft>
              <a:buClr>
                <a:schemeClr val="dk1"/>
              </a:buClr>
              <a:buSzPts val="1700"/>
              <a:buFont typeface="Noto Sans Symbols"/>
              <a:buChar char="⮚"/>
            </a:pPr>
            <a:r>
              <a:rPr b="1" lang="en-US" sz="1700">
                <a:solidFill>
                  <a:srgbClr val="333333"/>
                </a:solidFill>
                <a:highlight>
                  <a:srgbClr val="FFFFFF"/>
                </a:highlight>
                <a:latin typeface="Times New Roman"/>
                <a:ea typeface="Times New Roman"/>
                <a:cs typeface="Times New Roman"/>
                <a:sym typeface="Times New Roman"/>
              </a:rPr>
              <a:t>Public skepticism : </a:t>
            </a:r>
            <a:r>
              <a:rPr lang="en-US" sz="1700">
                <a:solidFill>
                  <a:srgbClr val="333333"/>
                </a:solidFill>
                <a:highlight>
                  <a:srgbClr val="FFFFFF"/>
                </a:highlight>
                <a:latin typeface="Times New Roman"/>
                <a:ea typeface="Times New Roman"/>
                <a:cs typeface="Times New Roman"/>
                <a:sym typeface="Times New Roman"/>
              </a:rPr>
              <a:t>Consumers are unaware of the benefits and applications of augmented reality. </a:t>
            </a:r>
            <a:endParaRPr sz="1700">
              <a:solidFill>
                <a:srgbClr val="333333"/>
              </a:solidFill>
              <a:highlight>
                <a:srgbClr val="FFFFFF"/>
              </a:highlight>
              <a:latin typeface="Times New Roman"/>
              <a:ea typeface="Times New Roman"/>
              <a:cs typeface="Times New Roman"/>
              <a:sym typeface="Times New Roman"/>
            </a:endParaRPr>
          </a:p>
          <a:p>
            <a:pPr indent="0" lvl="0" marL="457200" marR="0" rtl="0" algn="l">
              <a:lnSpc>
                <a:spcPct val="90000"/>
              </a:lnSpc>
              <a:spcBef>
                <a:spcPts val="0"/>
              </a:spcBef>
              <a:spcAft>
                <a:spcPts val="0"/>
              </a:spcAft>
              <a:buNone/>
            </a:pPr>
            <a:r>
              <a:t/>
            </a:r>
            <a:endParaRPr sz="1700">
              <a:solidFill>
                <a:srgbClr val="333333"/>
              </a:solidFill>
              <a:highlight>
                <a:srgbClr val="FFFFFF"/>
              </a:highlight>
              <a:latin typeface="Times New Roman"/>
              <a:ea typeface="Times New Roman"/>
              <a:cs typeface="Times New Roman"/>
              <a:sym typeface="Times New Roman"/>
            </a:endParaRPr>
          </a:p>
          <a:p>
            <a:pPr indent="-292100" lvl="0" marL="285750" marR="0" rtl="0" algn="l">
              <a:lnSpc>
                <a:spcPct val="90000"/>
              </a:lnSpc>
              <a:spcBef>
                <a:spcPts val="0"/>
              </a:spcBef>
              <a:spcAft>
                <a:spcPts val="0"/>
              </a:spcAft>
              <a:buClr>
                <a:schemeClr val="dk1"/>
              </a:buClr>
              <a:buSzPts val="1700"/>
              <a:buFont typeface="Noto Sans Symbols"/>
              <a:buChar char="⮚"/>
            </a:pPr>
            <a:r>
              <a:rPr b="1" lang="en-US" sz="1700">
                <a:solidFill>
                  <a:srgbClr val="333333"/>
                </a:solidFill>
                <a:highlight>
                  <a:srgbClr val="FFFFFF"/>
                </a:highlight>
                <a:latin typeface="Times New Roman"/>
                <a:ea typeface="Times New Roman"/>
                <a:cs typeface="Times New Roman"/>
                <a:sym typeface="Times New Roman"/>
              </a:rPr>
              <a:t>Physical safety risks :</a:t>
            </a:r>
            <a:r>
              <a:rPr lang="en-US" sz="1700">
                <a:solidFill>
                  <a:srgbClr val="333333"/>
                </a:solidFill>
                <a:highlight>
                  <a:srgbClr val="FFFFFF"/>
                </a:highlight>
                <a:latin typeface="Times New Roman"/>
                <a:ea typeface="Times New Roman"/>
                <a:cs typeface="Times New Roman"/>
                <a:sym typeface="Times New Roman"/>
              </a:rPr>
              <a:t> Augmented reality applications can be immensely distracting and may lead to physical injuries</a:t>
            </a:r>
            <a:r>
              <a:rPr i="0" lang="en-US" sz="1700" u="none" cap="none" strike="noStrike">
                <a:solidFill>
                  <a:schemeClr val="dk1"/>
                </a:solidFill>
                <a:latin typeface="Times New Roman"/>
                <a:ea typeface="Times New Roman"/>
                <a:cs typeface="Times New Roman"/>
                <a:sym typeface="Times New Roman"/>
              </a:rPr>
              <a:t>  </a:t>
            </a:r>
            <a:endParaRPr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952500" y="500216"/>
            <a:ext cx="7107300" cy="12069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SzPts val="4400"/>
              <a:buNone/>
            </a:pPr>
            <a:r>
              <a:rPr lang="en-US"/>
              <a:t>Uniqueness of The Solution</a:t>
            </a:r>
            <a:endParaRPr/>
          </a:p>
        </p:txBody>
      </p:sp>
      <p:sp>
        <p:nvSpPr>
          <p:cNvPr id="273" name="Google Shape;273;p2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74" name="Google Shape;274;p23"/>
          <p:cNvSpPr txBox="1"/>
          <p:nvPr/>
        </p:nvSpPr>
        <p:spPr>
          <a:xfrm>
            <a:off x="550175" y="2065475"/>
            <a:ext cx="11091600" cy="47925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1600"/>
              <a:buFont typeface="Arial"/>
              <a:buNone/>
            </a:pPr>
            <a:r>
              <a:rPr b="0" i="0" lang="en-US" sz="1600" u="none" cap="none" strike="noStrike">
                <a:solidFill>
                  <a:schemeClr val="dk1"/>
                </a:solidFill>
                <a:latin typeface="Libre Franklin"/>
                <a:ea typeface="Libre Franklin"/>
                <a:cs typeface="Libre Franklin"/>
                <a:sym typeface="Libre Franklin"/>
              </a:rPr>
              <a:t>Elaborate on the Novelty/Innovativeness of the idea in the chosen problem area.</a:t>
            </a:r>
            <a:endParaRPr b="0" i="0" sz="1600" u="none" cap="none" strike="noStrike">
              <a:solidFill>
                <a:schemeClr val="dk1"/>
              </a:solidFill>
              <a:latin typeface="Libre Franklin"/>
              <a:ea typeface="Libre Franklin"/>
              <a:cs typeface="Libre Franklin"/>
              <a:sym typeface="Libre Franklin"/>
            </a:endParaRPr>
          </a:p>
          <a:p>
            <a:pPr indent="-333375" lvl="0" marL="457200" marR="0" rtl="0" algn="l">
              <a:lnSpc>
                <a:spcPct val="90000"/>
              </a:lnSpc>
              <a:spcBef>
                <a:spcPts val="1000"/>
              </a:spcBef>
              <a:spcAft>
                <a:spcPts val="0"/>
              </a:spcAft>
              <a:buClr>
                <a:srgbClr val="333333"/>
              </a:buClr>
              <a:buSzPts val="1650"/>
              <a:buFont typeface="Roboto"/>
              <a:buChar char="●"/>
            </a:pPr>
            <a:r>
              <a:rPr lang="en-US" sz="1650">
                <a:solidFill>
                  <a:srgbClr val="333333"/>
                </a:solidFill>
                <a:highlight>
                  <a:srgbClr val="FFFFFF"/>
                </a:highlight>
                <a:latin typeface="Roboto"/>
                <a:ea typeface="Roboto"/>
                <a:cs typeface="Roboto"/>
                <a:sym typeface="Roboto"/>
              </a:rPr>
              <a:t>M</a:t>
            </a:r>
            <a:r>
              <a:rPr lang="en-US" sz="1650">
                <a:solidFill>
                  <a:srgbClr val="333333"/>
                </a:solidFill>
                <a:highlight>
                  <a:srgbClr val="FFFFFF"/>
                </a:highlight>
                <a:latin typeface="Roboto"/>
                <a:ea typeface="Roboto"/>
                <a:cs typeface="Roboto"/>
                <a:sym typeface="Roboto"/>
              </a:rPr>
              <a:t>ost of students from their travel of education from primary to secondary have comparatively reduced enthusiasm and devotion on their academics its due to the fear and failure that grows amongst the students about their future. This tends in reducing the literacy of creative thinking and curiosity questioning. Integrating technology in the growth of the students education can enhance their way of visualising themselves better.  </a:t>
            </a:r>
            <a:endParaRPr sz="1650">
              <a:solidFill>
                <a:srgbClr val="333333"/>
              </a:solidFill>
              <a:highlight>
                <a:srgbClr val="FFFFFF"/>
              </a:highlight>
              <a:latin typeface="Roboto"/>
              <a:ea typeface="Roboto"/>
              <a:cs typeface="Roboto"/>
              <a:sym typeface="Roboto"/>
            </a:endParaRPr>
          </a:p>
          <a:p>
            <a:pPr indent="0" lvl="0" marL="457200" marR="0" rtl="0" algn="l">
              <a:lnSpc>
                <a:spcPct val="90000"/>
              </a:lnSpc>
              <a:spcBef>
                <a:spcPts val="1000"/>
              </a:spcBef>
              <a:spcAft>
                <a:spcPts val="0"/>
              </a:spcAft>
              <a:buNone/>
            </a:pPr>
            <a:r>
              <a:t/>
            </a:r>
            <a:endParaRPr sz="1650">
              <a:solidFill>
                <a:srgbClr val="333333"/>
              </a:solidFill>
              <a:highlight>
                <a:srgbClr val="FFFFFF"/>
              </a:highlight>
              <a:latin typeface="Roboto"/>
              <a:ea typeface="Roboto"/>
              <a:cs typeface="Roboto"/>
              <a:sym typeface="Roboto"/>
            </a:endParaRPr>
          </a:p>
          <a:p>
            <a:pPr indent="-333375" lvl="0" marL="457200" marR="0" rtl="0" algn="l">
              <a:lnSpc>
                <a:spcPct val="90000"/>
              </a:lnSpc>
              <a:spcBef>
                <a:spcPts val="1000"/>
              </a:spcBef>
              <a:spcAft>
                <a:spcPts val="0"/>
              </a:spcAft>
              <a:buSzPts val="1650"/>
              <a:buChar char="●"/>
            </a:pPr>
            <a:r>
              <a:rPr b="1" lang="en-US" sz="1650">
                <a:solidFill>
                  <a:srgbClr val="232323"/>
                </a:solidFill>
              </a:rPr>
              <a:t>The </a:t>
            </a:r>
            <a:r>
              <a:rPr lang="en-US" sz="1650">
                <a:solidFill>
                  <a:srgbClr val="232323"/>
                </a:solidFill>
              </a:rPr>
              <a:t>pandemic is quickly demonstrating why online education should be a vital part of teaching and learning. Teachers can harness online learning as a powerful educational tool.  Real Time visualization of various subjects like Mathematics, Science, Architecture and Space can make learning more interesting  than understanding  through text by imagination. </a:t>
            </a:r>
            <a:endParaRPr sz="1650">
              <a:solidFill>
                <a:srgbClr val="232323"/>
              </a:solidFill>
            </a:endParaRPr>
          </a:p>
          <a:p>
            <a:pPr indent="0" lvl="0" marL="457200" marR="0" rtl="0" algn="l">
              <a:lnSpc>
                <a:spcPct val="90000"/>
              </a:lnSpc>
              <a:spcBef>
                <a:spcPts val="1000"/>
              </a:spcBef>
              <a:spcAft>
                <a:spcPts val="0"/>
              </a:spcAft>
              <a:buNone/>
            </a:pPr>
            <a:r>
              <a:t/>
            </a:r>
            <a:endParaRPr sz="1650">
              <a:solidFill>
                <a:srgbClr val="232323"/>
              </a:solidFill>
            </a:endParaRPr>
          </a:p>
          <a:p>
            <a:pPr indent="-333375" lvl="0" marL="457200" marR="0" rtl="0" algn="l">
              <a:lnSpc>
                <a:spcPct val="90000"/>
              </a:lnSpc>
              <a:spcBef>
                <a:spcPts val="1000"/>
              </a:spcBef>
              <a:spcAft>
                <a:spcPts val="0"/>
              </a:spcAft>
              <a:buSzPts val="1650"/>
              <a:buChar char="●"/>
            </a:pPr>
            <a:r>
              <a:rPr lang="en-US" sz="1650">
                <a:solidFill>
                  <a:srgbClr val="232323"/>
                </a:solidFill>
              </a:rPr>
              <a:t>Our App ARQe mainly focuses t</a:t>
            </a:r>
            <a:r>
              <a:rPr lang="en-US" sz="1650">
                <a:solidFill>
                  <a:schemeClr val="dk1"/>
                </a:solidFill>
                <a:latin typeface="Libre Franklin"/>
                <a:ea typeface="Libre Franklin"/>
                <a:cs typeface="Libre Franklin"/>
                <a:sym typeface="Libre Franklin"/>
              </a:rPr>
              <a:t>hat lets educators and students create their own AR experiences by placing 3D models on reality.  It is not specific to any subject or grade, and can be used throughout various disciplines.  Additionally, Through NLP integrated model the Question bot finds solutions to the creative thinker’s questions. </a:t>
            </a:r>
            <a:r>
              <a:rPr lang="en-US" sz="1650">
                <a:solidFill>
                  <a:srgbClr val="232323"/>
                </a:solidFill>
              </a:rPr>
              <a:t>Our app has various applied concepts of different fields and current updates. Normal, Android users can access the AR models created with the featured specs of mobile. As result, while visualising the models they can be captured or recorded too</a:t>
            </a:r>
            <a:endParaRPr sz="1650">
              <a:solidFill>
                <a:srgbClr val="030303"/>
              </a:solidFill>
              <a:highlight>
                <a:srgbClr val="FFFFFF"/>
              </a:highlight>
            </a:endParaRPr>
          </a:p>
          <a:p>
            <a:pPr indent="0" lvl="0" marL="0" marR="0" rtl="0" algn="l">
              <a:lnSpc>
                <a:spcPct val="90000"/>
              </a:lnSpc>
              <a:spcBef>
                <a:spcPts val="1000"/>
              </a:spcBef>
              <a:spcAft>
                <a:spcPts val="0"/>
              </a:spcAft>
              <a:buClr>
                <a:schemeClr val="dk1"/>
              </a:buClr>
              <a:buSzPts val="1600"/>
              <a:buFont typeface="Arial"/>
              <a:buNone/>
            </a:pPr>
            <a:r>
              <a:t/>
            </a:r>
            <a:endParaRPr sz="1700">
              <a:solidFill>
                <a:srgbClr val="030303"/>
              </a:solidFill>
              <a:highlight>
                <a:srgbClr val="FFFFFF"/>
              </a:highlight>
            </a:endParaRPr>
          </a:p>
          <a:p>
            <a:pPr indent="0" lvl="0" marL="0" marR="0" rtl="0" algn="l">
              <a:lnSpc>
                <a:spcPct val="90000"/>
              </a:lnSpc>
              <a:spcBef>
                <a:spcPts val="1000"/>
              </a:spcBef>
              <a:spcAft>
                <a:spcPts val="0"/>
              </a:spcAft>
              <a:buClr>
                <a:schemeClr val="dk1"/>
              </a:buClr>
              <a:buSzPts val="1600"/>
              <a:buFont typeface="Arial"/>
              <a:buNone/>
            </a:pPr>
            <a:r>
              <a:t/>
            </a:r>
            <a:endParaRPr sz="1700">
              <a:solidFill>
                <a:srgbClr val="030303"/>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