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62"/>
  </p:normalViewPr>
  <p:slideViewPr>
    <p:cSldViewPr snapToGrid="0" snapToObjects="1">
      <p:cViewPr>
        <p:scale>
          <a:sx n="141" d="100"/>
          <a:sy n="141" d="100"/>
        </p:scale>
        <p:origin x="14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G(z): fake MTS</a:t>
            </a:r>
          </a:p>
        </c:rich>
      </c:tx>
      <c:layout>
        <c:manualLayout>
          <c:xMode val="edge"/>
          <c:yMode val="edge"/>
          <c:x val="0.26974393220329507"/>
          <c:y val="3.52474910447319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Channel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6-6747-A700-8458921DA8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Channel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6-6747-A700-8458921DA8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Channel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6-6747-A700-8458921DA8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8568687"/>
        <c:axId val="1559113535"/>
      </c:lineChart>
      <c:catAx>
        <c:axId val="155856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SA"/>
          </a:p>
        </c:txPr>
        <c:crossAx val="1559113535"/>
        <c:crosses val="autoZero"/>
        <c:auto val="1"/>
        <c:lblAlgn val="ctr"/>
        <c:lblOffset val="100"/>
        <c:noMultiLvlLbl val="0"/>
      </c:catAx>
      <c:valAx>
        <c:axId val="1559113535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dk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SA"/>
          </a:p>
        </c:txPr>
        <c:crossAx val="1558568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X: real MTS</a:t>
            </a:r>
          </a:p>
        </c:rich>
      </c:tx>
      <c:layout>
        <c:manualLayout>
          <c:xMode val="edge"/>
          <c:yMode val="edge"/>
          <c:x val="0.26974393220329507"/>
          <c:y val="3.52474910447319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Channel 1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5B-8747-9AC3-5FBA9D52EC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Channel 2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5B-8747-9AC3-5FBA9D52EC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Channel 3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5B-8747-9AC3-5FBA9D52EC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8568687"/>
        <c:axId val="1559113535"/>
      </c:lineChart>
      <c:catAx>
        <c:axId val="155856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SA"/>
          </a:p>
        </c:txPr>
        <c:crossAx val="1559113535"/>
        <c:crosses val="autoZero"/>
        <c:auto val="1"/>
        <c:lblAlgn val="ctr"/>
        <c:lblOffset val="100"/>
        <c:noMultiLvlLbl val="0"/>
      </c:catAx>
      <c:valAx>
        <c:axId val="1559113535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dk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SA"/>
          </a:p>
        </c:txPr>
        <c:crossAx val="1558568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X: real MTS</a:t>
            </a:r>
          </a:p>
        </c:rich>
      </c:tx>
      <c:layout>
        <c:manualLayout>
          <c:xMode val="edge"/>
          <c:yMode val="edge"/>
          <c:x val="0.26974393220329507"/>
          <c:y val="3.52474910447319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Channel 1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41-5746-B339-50835ACC95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Channel 2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41-5746-B339-50835ACC95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Channel 3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41-5746-B339-50835ACC9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8568687"/>
        <c:axId val="1559113535"/>
      </c:lineChart>
      <c:catAx>
        <c:axId val="155856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SA"/>
          </a:p>
        </c:txPr>
        <c:crossAx val="1559113535"/>
        <c:crosses val="autoZero"/>
        <c:auto val="1"/>
        <c:lblAlgn val="ctr"/>
        <c:lblOffset val="100"/>
        <c:noMultiLvlLbl val="0"/>
      </c:catAx>
      <c:valAx>
        <c:axId val="1559113535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dk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SA"/>
          </a:p>
        </c:txPr>
        <c:crossAx val="1558568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E93C-28EC-69F0-F7C1-EFA013AC2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31A6A-A77F-5E39-B734-5C06FC339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052C5-1EF1-8577-7EC9-39C05780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7ED3-179A-AE40-A87E-B1D53DDB9195}" type="datetimeFigureOut">
              <a:rPr lang="en-SA" smtClean="0"/>
              <a:t>05/05/2022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C668-DF5F-063A-1B9A-E58A8194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C520-C07B-35D0-9ABC-10554BDF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3EC-E2CC-1C42-84E7-B6D2EDD1FED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6508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3CA6-45F9-770C-7529-BE7EE6B5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44930-297D-809C-0AED-F340B67DA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5D576-F898-BCB6-75BB-66AC9EE3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7ED3-179A-AE40-A87E-B1D53DDB9195}" type="datetimeFigureOut">
              <a:rPr lang="en-SA" smtClean="0"/>
              <a:t>05/05/2022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8F02E-62E3-7D24-FAE9-74E90685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6E697-3837-66F6-D954-407ADC94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3EC-E2CC-1C42-84E7-B6D2EDD1FED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18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508B5-CCB9-7CCD-5E32-D1FFA9AA0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6FC84-C09A-228A-FFBB-E06537207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2838-F894-E50B-DF67-FF89AD51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7ED3-179A-AE40-A87E-B1D53DDB9195}" type="datetimeFigureOut">
              <a:rPr lang="en-SA" smtClean="0"/>
              <a:t>05/05/2022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6C28A-750B-C506-1C37-E5E7404B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545D1-43CE-AD10-6245-073133F6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3EC-E2CC-1C42-84E7-B6D2EDD1FED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3377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38DD-7E5A-079C-1025-5A4E0C20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E9C71-6BC0-8483-2AD8-D156F1FF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53C3E-F758-E512-9004-F138BDD1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7ED3-179A-AE40-A87E-B1D53DDB9195}" type="datetimeFigureOut">
              <a:rPr lang="en-SA" smtClean="0"/>
              <a:t>05/05/2022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34E2-9CAF-08B7-DA41-ADC990F4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C07CD-CE93-21B6-CB08-B11B9AA4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3EC-E2CC-1C42-84E7-B6D2EDD1FED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0293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4C17-5037-5703-A994-676AABDE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2A010-24C6-A0E7-882A-F6B11B82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BDE13-1740-3169-9997-54C67E82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7ED3-179A-AE40-A87E-B1D53DDB9195}" type="datetimeFigureOut">
              <a:rPr lang="en-SA" smtClean="0"/>
              <a:t>05/05/2022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D759-2F2A-1815-7976-7A9FF539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68E2-7377-5439-B2BC-E2FABA70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3EC-E2CC-1C42-84E7-B6D2EDD1FED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2425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7B32-3D27-2A36-9269-D8D3A970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D3A0-CDFE-5EC9-00F2-FDF2FE5E3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BBC1D-FFD3-9877-AC48-482F9D365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D2733-8C5B-167A-65BF-FA9E226F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7ED3-179A-AE40-A87E-B1D53DDB9195}" type="datetimeFigureOut">
              <a:rPr lang="en-SA" smtClean="0"/>
              <a:t>05/05/2022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DF84-1D60-ADE6-C8A8-FF45CCE3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EAC78-AC80-0034-0022-7D784352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3EC-E2CC-1C42-84E7-B6D2EDD1FED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5240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58B9-7D93-8337-B4C0-1CF783E1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FC32E-8E81-C102-1575-F9F81A115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0DE04-C63D-DEF0-C3BA-AF31C59DB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1E025-312B-753C-AA31-E47D05BB2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0BAED-9571-6775-D4B3-6C62A69BB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BE14D-8352-CE0D-55DA-8DDEF8DF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7ED3-179A-AE40-A87E-B1D53DDB9195}" type="datetimeFigureOut">
              <a:rPr lang="en-SA" smtClean="0"/>
              <a:t>05/05/2022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90E56-ABF9-53DB-6800-39E11AD2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4A6EA-0FD4-702E-015D-63F95EEA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3EC-E2CC-1C42-84E7-B6D2EDD1FED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3982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768-CDD8-F8DE-E559-2150274A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93E57-C2E7-9381-5188-44D30261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7ED3-179A-AE40-A87E-B1D53DDB9195}" type="datetimeFigureOut">
              <a:rPr lang="en-SA" smtClean="0"/>
              <a:t>05/05/2022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E90E9-9EEA-D6E3-9557-CAC3A4F3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5C23B-C051-6E99-36B0-671ED5A1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3EC-E2CC-1C42-84E7-B6D2EDD1FED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4975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55313-D1F3-21DF-CA1E-32515E1C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7ED3-179A-AE40-A87E-B1D53DDB9195}" type="datetimeFigureOut">
              <a:rPr lang="en-SA" smtClean="0"/>
              <a:t>05/05/2022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A184D-3BA3-5A9E-982C-C8FC67C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2F245-FABD-B56C-FA28-EB3286B8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3EC-E2CC-1C42-84E7-B6D2EDD1FED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9136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FE8F-414C-8F9D-14BD-CEB18E32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85CA6-2B72-682B-93B5-BBE02CD41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B8F5C-DB8B-D4D4-E5B1-D69ECCF40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4BD59-EE4D-F45C-0391-076EEC97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7ED3-179A-AE40-A87E-B1D53DDB9195}" type="datetimeFigureOut">
              <a:rPr lang="en-SA" smtClean="0"/>
              <a:t>05/05/2022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6C5B6-A02B-0240-74F4-3BD6FBDC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116D8-C86D-0138-FD4B-63696121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3EC-E2CC-1C42-84E7-B6D2EDD1FED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6285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8980-1161-141C-B05C-3199B55D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DF239-E11E-E07A-E501-E820EE62C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32893-E79D-BFC1-9BE3-0F48534A6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CA010-8863-9792-8C65-8332A6DC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57ED3-179A-AE40-A87E-B1D53DDB9195}" type="datetimeFigureOut">
              <a:rPr lang="en-SA" smtClean="0"/>
              <a:t>05/05/2022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831F1-5A5A-43B4-6C4B-1789CFD0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37398-A65B-6D4A-1E5A-F94E03B3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73EC-E2CC-1C42-84E7-B6D2EDD1FED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9835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3BBC9-92F9-28C2-639E-054BA070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FF4D7-7349-887D-BD38-0269BD41D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E5CA-53B1-95E6-4370-DFEBEF772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7ED3-179A-AE40-A87E-B1D53DDB9195}" type="datetimeFigureOut">
              <a:rPr lang="en-SA" smtClean="0"/>
              <a:t>05/05/2022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51B4F-C059-CF31-E270-6735F8AD4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5EF0F-25A3-C9B6-4E35-263CA1208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F73EC-E2CC-1C42-84E7-B6D2EDD1FED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04070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FE779D-A863-A0DF-9E7B-5C0EA89748B8}"/>
              </a:ext>
            </a:extLst>
          </p:cNvPr>
          <p:cNvSpPr/>
          <p:nvPr/>
        </p:nvSpPr>
        <p:spPr>
          <a:xfrm>
            <a:off x="595784" y="1230524"/>
            <a:ext cx="1527346" cy="957176"/>
          </a:xfrm>
          <a:prstGeom prst="roundRect">
            <a:avLst/>
          </a:prstGeom>
          <a:solidFill>
            <a:schemeClr val="accent6">
              <a:alpha val="48905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9F5D52-41FE-5695-7E83-436EB7D7880E}"/>
              </a:ext>
            </a:extLst>
          </p:cNvPr>
          <p:cNvSpPr/>
          <p:nvPr/>
        </p:nvSpPr>
        <p:spPr>
          <a:xfrm>
            <a:off x="3314309" y="4667555"/>
            <a:ext cx="1527346" cy="957176"/>
          </a:xfrm>
          <a:prstGeom prst="roundRect">
            <a:avLst/>
          </a:prstGeom>
          <a:solidFill>
            <a:schemeClr val="accent1">
              <a:alpha val="5122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>
                <a:solidFill>
                  <a:schemeClr val="tx1"/>
                </a:solidFill>
              </a:rPr>
              <a:t>Discriminator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3FE56-1D63-BC57-453B-0FAB0CB3A25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359457" y="803189"/>
            <a:ext cx="0" cy="427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905C1F-C5A2-5EA9-AE0F-9A35EFC79CF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59457" y="2187700"/>
            <a:ext cx="0" cy="441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179852B-5942-4A8A-C9E6-62E5A5954D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932628"/>
              </p:ext>
            </p:extLst>
          </p:nvPr>
        </p:nvGraphicFramePr>
        <p:xfrm>
          <a:off x="19786" y="2655740"/>
          <a:ext cx="2947075" cy="2132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E66E559-DC50-AFA5-B38F-780A3B1BF695}"/>
              </a:ext>
            </a:extLst>
          </p:cNvPr>
          <p:cNvSpPr txBox="1"/>
          <p:nvPr/>
        </p:nvSpPr>
        <p:spPr>
          <a:xfrm>
            <a:off x="423838" y="420164"/>
            <a:ext cx="187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SA" dirty="0"/>
              <a:t>: Gaussian Noise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F3BC948-4FC3-6C3E-3E40-55BC2C4C84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399611"/>
              </p:ext>
            </p:extLst>
          </p:nvPr>
        </p:nvGraphicFramePr>
        <p:xfrm>
          <a:off x="2536448" y="1731692"/>
          <a:ext cx="3092449" cy="2099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3B13120-594B-CFEA-7A46-F58A458E1BE9}"/>
              </a:ext>
            </a:extLst>
          </p:cNvPr>
          <p:cNvCxnSpPr>
            <a:cxnSpLocks/>
            <a:stCxn id="12" idx="2"/>
            <a:endCxn id="5" idx="1"/>
          </p:cNvCxnSpPr>
          <p:nvPr/>
        </p:nvCxnSpPr>
        <p:spPr>
          <a:xfrm rot="16200000" flipH="1">
            <a:off x="2224966" y="4056799"/>
            <a:ext cx="357701" cy="182098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6BCBC6-241A-F930-27AD-EDE6DE36B172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4077982" y="3831266"/>
            <a:ext cx="4690" cy="836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018755-4714-4C60-295C-90BF33D2D43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077982" y="5624731"/>
            <a:ext cx="0" cy="3262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9D7B8CE-E0BB-9590-0D8D-A3AE6D3881EE}"/>
              </a:ext>
            </a:extLst>
          </p:cNvPr>
          <p:cNvSpPr txBox="1"/>
          <p:nvPr/>
        </p:nvSpPr>
        <p:spPr>
          <a:xfrm>
            <a:off x="3444885" y="5930840"/>
            <a:ext cx="165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Real or Fake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EC2A7D-C807-B459-38BA-955D4FC811A3}"/>
              </a:ext>
            </a:extLst>
          </p:cNvPr>
          <p:cNvCxnSpPr>
            <a:cxnSpLocks/>
          </p:cNvCxnSpPr>
          <p:nvPr/>
        </p:nvCxnSpPr>
        <p:spPr>
          <a:xfrm>
            <a:off x="5938825" y="284205"/>
            <a:ext cx="0" cy="638912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264522EA-B14A-B844-B5D5-53D61617AA3E}"/>
              </a:ext>
            </a:extLst>
          </p:cNvPr>
          <p:cNvSpPr/>
          <p:nvPr/>
        </p:nvSpPr>
        <p:spPr>
          <a:xfrm>
            <a:off x="6539812" y="3491762"/>
            <a:ext cx="1527346" cy="957176"/>
          </a:xfrm>
          <a:prstGeom prst="roundRect">
            <a:avLst/>
          </a:prstGeom>
          <a:solidFill>
            <a:schemeClr val="accent6">
              <a:alpha val="48905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>
                <a:solidFill>
                  <a:schemeClr val="tx1"/>
                </a:solidFill>
              </a:rPr>
              <a:t>Discriminator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F0A9CCE9-8FC2-B077-C149-0A9127945C37}"/>
              </a:ext>
            </a:extLst>
          </p:cNvPr>
          <p:cNvSpPr/>
          <p:nvPr/>
        </p:nvSpPr>
        <p:spPr>
          <a:xfrm>
            <a:off x="9589498" y="2957503"/>
            <a:ext cx="1527346" cy="957176"/>
          </a:xfrm>
          <a:prstGeom prst="roundRect">
            <a:avLst/>
          </a:prstGeom>
          <a:solidFill>
            <a:schemeClr val="accent1">
              <a:alpha val="5122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>
                <a:solidFill>
                  <a:schemeClr val="tx1"/>
                </a:solidFill>
              </a:rPr>
              <a:t>Generator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A406112-B30F-B699-AD2B-DA4F35AE5057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7303485" y="3064427"/>
            <a:ext cx="0" cy="427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4577201-464D-DC4C-0A0A-3EE284F99F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7303485" y="4448938"/>
            <a:ext cx="0" cy="2898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6057E48-BFF2-ED43-1941-C8EA867CA852}"/>
              </a:ext>
            </a:extLst>
          </p:cNvPr>
          <p:cNvSpPr txBox="1"/>
          <p:nvPr/>
        </p:nvSpPr>
        <p:spPr>
          <a:xfrm>
            <a:off x="6234964" y="2657388"/>
            <a:ext cx="244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SA" dirty="0"/>
              <a:t>: real Gaussian Noise</a:t>
            </a:r>
          </a:p>
        </p:txBody>
      </p:sp>
      <p:graphicFrame>
        <p:nvGraphicFramePr>
          <p:cNvPr id="107" name="Chart 106">
            <a:extLst>
              <a:ext uri="{FF2B5EF4-FFF2-40B4-BE49-F238E27FC236}">
                <a16:creationId xmlns:a16="http://schemas.microsoft.com/office/drawing/2014/main" id="{6D44A094-F6FF-77E5-9DF3-B754ABA82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525655"/>
              </p:ext>
            </p:extLst>
          </p:nvPr>
        </p:nvGraphicFramePr>
        <p:xfrm>
          <a:off x="8811637" y="420164"/>
          <a:ext cx="3092449" cy="2099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23746CD-D5FA-EB93-847A-1BB2C712FFA7}"/>
              </a:ext>
            </a:extLst>
          </p:cNvPr>
          <p:cNvCxnSpPr>
            <a:cxnSpLocks/>
            <a:stCxn id="107" idx="2"/>
            <a:endCxn id="102" idx="0"/>
          </p:cNvCxnSpPr>
          <p:nvPr/>
        </p:nvCxnSpPr>
        <p:spPr>
          <a:xfrm flipH="1">
            <a:off x="10353171" y="2519738"/>
            <a:ext cx="4690" cy="437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F385D3B-F74D-8B23-2A74-C867BB2D7DCF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10353171" y="3914679"/>
            <a:ext cx="0" cy="3262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9C9A8A1-C40C-08A5-460C-BC23CDBE49CC}"/>
              </a:ext>
            </a:extLst>
          </p:cNvPr>
          <p:cNvSpPr txBox="1"/>
          <p:nvPr/>
        </p:nvSpPr>
        <p:spPr>
          <a:xfrm>
            <a:off x="9452919" y="4972743"/>
            <a:ext cx="229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G(X)</a:t>
            </a:r>
            <a:r>
              <a:rPr lang="en-SA" dirty="0"/>
              <a:t>: </a:t>
            </a:r>
          </a:p>
          <a:p>
            <a:r>
              <a:rPr lang="en-SA" dirty="0"/>
              <a:t>fake Gaussian Noise</a:t>
            </a:r>
          </a:p>
          <a:p>
            <a:endParaRPr lang="en-SA" dirty="0"/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2EAB3D86-F780-584B-29B3-A4E3DE457F18}"/>
              </a:ext>
            </a:extLst>
          </p:cNvPr>
          <p:cNvSpPr/>
          <p:nvPr/>
        </p:nvSpPr>
        <p:spPr>
          <a:xfrm>
            <a:off x="9452919" y="2842054"/>
            <a:ext cx="1841157" cy="1946387"/>
          </a:xfrm>
          <a:prstGeom prst="roundRect">
            <a:avLst/>
          </a:prstGeom>
          <a:solidFill>
            <a:schemeClr val="accent1">
              <a:alpha val="2150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C2D684A3-D2D5-524F-4718-128AE44341AE}"/>
              </a:ext>
            </a:extLst>
          </p:cNvPr>
          <p:cNvSpPr/>
          <p:nvPr/>
        </p:nvSpPr>
        <p:spPr>
          <a:xfrm>
            <a:off x="9692335" y="4270686"/>
            <a:ext cx="1362323" cy="336964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>
                <a:solidFill>
                  <a:schemeClr val="tx1"/>
                </a:solidFill>
              </a:rPr>
              <a:t>Linear layer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F6969E7-E81A-1BFE-1BE3-8744DE13AD83}"/>
              </a:ext>
            </a:extLst>
          </p:cNvPr>
          <p:cNvCxnSpPr>
            <a:stCxn id="115" idx="2"/>
          </p:cNvCxnSpPr>
          <p:nvPr/>
        </p:nvCxnSpPr>
        <p:spPr>
          <a:xfrm flipH="1">
            <a:off x="10373496" y="4607650"/>
            <a:ext cx="1" cy="359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A2EDDC71-50B4-A46B-27F5-9E8D5A08C70C}"/>
              </a:ext>
            </a:extLst>
          </p:cNvPr>
          <p:cNvSpPr/>
          <p:nvPr/>
        </p:nvSpPr>
        <p:spPr>
          <a:xfrm>
            <a:off x="6390172" y="3345822"/>
            <a:ext cx="1871237" cy="1963305"/>
          </a:xfrm>
          <a:prstGeom prst="roundRect">
            <a:avLst/>
          </a:prstGeom>
          <a:solidFill>
            <a:schemeClr val="accent6">
              <a:alpha val="1765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ED4F441E-36FE-C2A6-7DED-EF896021D9BE}"/>
              </a:ext>
            </a:extLst>
          </p:cNvPr>
          <p:cNvSpPr/>
          <p:nvPr/>
        </p:nvSpPr>
        <p:spPr>
          <a:xfrm>
            <a:off x="6644069" y="4783113"/>
            <a:ext cx="1402335" cy="310948"/>
          </a:xfrm>
          <a:prstGeom prst="roundRect">
            <a:avLst/>
          </a:prstGeom>
          <a:solidFill>
            <a:schemeClr val="accent6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>
                <a:solidFill>
                  <a:schemeClr val="tx1"/>
                </a:solidFill>
              </a:rPr>
              <a:t>Classifier</a:t>
            </a:r>
            <a:r>
              <a:rPr lang="en-SA" dirty="0"/>
              <a:t>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C982BB3-47C1-BAF0-8184-96BB192B67DD}"/>
              </a:ext>
            </a:extLst>
          </p:cNvPr>
          <p:cNvCxnSpPr/>
          <p:nvPr/>
        </p:nvCxnSpPr>
        <p:spPr>
          <a:xfrm>
            <a:off x="7303485" y="5094061"/>
            <a:ext cx="0" cy="460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B18356C8-D279-0916-1076-DD23B74562AA}"/>
              </a:ext>
            </a:extLst>
          </p:cNvPr>
          <p:cNvCxnSpPr>
            <a:stCxn id="111" idx="1"/>
            <a:endCxn id="118" idx="3"/>
          </p:cNvCxnSpPr>
          <p:nvPr/>
        </p:nvCxnSpPr>
        <p:spPr>
          <a:xfrm rot="10800000">
            <a:off x="8261409" y="4327476"/>
            <a:ext cx="1191510" cy="110693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9E87B2C-A931-B3AF-AC55-C88DFFB05D1D}"/>
              </a:ext>
            </a:extLst>
          </p:cNvPr>
          <p:cNvSpPr txBox="1"/>
          <p:nvPr/>
        </p:nvSpPr>
        <p:spPr>
          <a:xfrm>
            <a:off x="6606702" y="5643302"/>
            <a:ext cx="165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Real or Fake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EA2C30-1F79-AD07-1290-C481D7C9F2A3}"/>
              </a:ext>
            </a:extLst>
          </p:cNvPr>
          <p:cNvSpPr txBox="1"/>
          <p:nvPr/>
        </p:nvSpPr>
        <p:spPr>
          <a:xfrm>
            <a:off x="1603115" y="6212574"/>
            <a:ext cx="186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(a)  Standard GAN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7B8A1D7-FE17-EE32-CC92-4163FAEDE920}"/>
              </a:ext>
            </a:extLst>
          </p:cNvPr>
          <p:cNvSpPr txBox="1"/>
          <p:nvPr/>
        </p:nvSpPr>
        <p:spPr>
          <a:xfrm>
            <a:off x="7887856" y="611550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(b)  Gaussian GAN</a:t>
            </a:r>
          </a:p>
        </p:txBody>
      </p:sp>
    </p:spTree>
    <p:extLst>
      <p:ext uri="{BB962C8B-B14F-4D97-AF65-F5344CB8AC3E}">
        <p14:creationId xmlns:p14="http://schemas.microsoft.com/office/powerpoint/2010/main" val="314175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B7E79A-C502-5FE8-24F4-690629754AA5}"/>
              </a:ext>
            </a:extLst>
          </p:cNvPr>
          <p:cNvCxnSpPr>
            <a:cxnSpLocks/>
          </p:cNvCxnSpPr>
          <p:nvPr/>
        </p:nvCxnSpPr>
        <p:spPr>
          <a:xfrm>
            <a:off x="5351082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879EF7AA-6D7E-A1E6-E263-F7786F3449BE}"/>
              </a:ext>
            </a:extLst>
          </p:cNvPr>
          <p:cNvSpPr/>
          <p:nvPr/>
        </p:nvSpPr>
        <p:spPr>
          <a:xfrm>
            <a:off x="520864" y="509066"/>
            <a:ext cx="1297980" cy="331181"/>
          </a:xfrm>
          <a:custGeom>
            <a:avLst/>
            <a:gdLst>
              <a:gd name="connsiteX0" fmla="*/ 0 w 1518557"/>
              <a:gd name="connsiteY0" fmla="*/ 267641 h 504432"/>
              <a:gd name="connsiteX1" fmla="*/ 204107 w 1518557"/>
              <a:gd name="connsiteY1" fmla="*/ 6384 h 504432"/>
              <a:gd name="connsiteX2" fmla="*/ 489857 w 1518557"/>
              <a:gd name="connsiteY2" fmla="*/ 504406 h 504432"/>
              <a:gd name="connsiteX3" fmla="*/ 710293 w 1518557"/>
              <a:gd name="connsiteY3" fmla="*/ 30877 h 504432"/>
              <a:gd name="connsiteX4" fmla="*/ 922564 w 1518557"/>
              <a:gd name="connsiteY4" fmla="*/ 504406 h 504432"/>
              <a:gd name="connsiteX5" fmla="*/ 1126671 w 1518557"/>
              <a:gd name="connsiteY5" fmla="*/ 39041 h 504432"/>
              <a:gd name="connsiteX6" fmla="*/ 1371600 w 1518557"/>
              <a:gd name="connsiteY6" fmla="*/ 488077 h 504432"/>
              <a:gd name="connsiteX7" fmla="*/ 1518557 w 1518557"/>
              <a:gd name="connsiteY7" fmla="*/ 218656 h 50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8557" h="504432">
                <a:moveTo>
                  <a:pt x="0" y="267641"/>
                </a:moveTo>
                <a:cubicBezTo>
                  <a:pt x="61232" y="117282"/>
                  <a:pt x="122464" y="-33077"/>
                  <a:pt x="204107" y="6384"/>
                </a:cubicBezTo>
                <a:cubicBezTo>
                  <a:pt x="285750" y="45845"/>
                  <a:pt x="405493" y="500324"/>
                  <a:pt x="489857" y="504406"/>
                </a:cubicBezTo>
                <a:cubicBezTo>
                  <a:pt x="574221" y="508488"/>
                  <a:pt x="638175" y="30877"/>
                  <a:pt x="710293" y="30877"/>
                </a:cubicBezTo>
                <a:cubicBezTo>
                  <a:pt x="782411" y="30877"/>
                  <a:pt x="853168" y="503045"/>
                  <a:pt x="922564" y="504406"/>
                </a:cubicBezTo>
                <a:cubicBezTo>
                  <a:pt x="991960" y="505767"/>
                  <a:pt x="1051832" y="41762"/>
                  <a:pt x="1126671" y="39041"/>
                </a:cubicBezTo>
                <a:cubicBezTo>
                  <a:pt x="1201510" y="36320"/>
                  <a:pt x="1306286" y="458141"/>
                  <a:pt x="1371600" y="488077"/>
                </a:cubicBezTo>
                <a:cubicBezTo>
                  <a:pt x="1436914" y="518013"/>
                  <a:pt x="1477735" y="368334"/>
                  <a:pt x="1518557" y="2186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9E4DB1B-137B-71F4-997B-D5189F6DBD1E}"/>
              </a:ext>
            </a:extLst>
          </p:cNvPr>
          <p:cNvSpPr/>
          <p:nvPr/>
        </p:nvSpPr>
        <p:spPr>
          <a:xfrm>
            <a:off x="520863" y="758587"/>
            <a:ext cx="1297980" cy="331181"/>
          </a:xfrm>
          <a:custGeom>
            <a:avLst/>
            <a:gdLst>
              <a:gd name="connsiteX0" fmla="*/ 0 w 1518557"/>
              <a:gd name="connsiteY0" fmla="*/ 267641 h 504432"/>
              <a:gd name="connsiteX1" fmla="*/ 204107 w 1518557"/>
              <a:gd name="connsiteY1" fmla="*/ 6384 h 504432"/>
              <a:gd name="connsiteX2" fmla="*/ 489857 w 1518557"/>
              <a:gd name="connsiteY2" fmla="*/ 504406 h 504432"/>
              <a:gd name="connsiteX3" fmla="*/ 710293 w 1518557"/>
              <a:gd name="connsiteY3" fmla="*/ 30877 h 504432"/>
              <a:gd name="connsiteX4" fmla="*/ 922564 w 1518557"/>
              <a:gd name="connsiteY4" fmla="*/ 504406 h 504432"/>
              <a:gd name="connsiteX5" fmla="*/ 1126671 w 1518557"/>
              <a:gd name="connsiteY5" fmla="*/ 39041 h 504432"/>
              <a:gd name="connsiteX6" fmla="*/ 1371600 w 1518557"/>
              <a:gd name="connsiteY6" fmla="*/ 488077 h 504432"/>
              <a:gd name="connsiteX7" fmla="*/ 1518557 w 1518557"/>
              <a:gd name="connsiteY7" fmla="*/ 218656 h 50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8557" h="504432">
                <a:moveTo>
                  <a:pt x="0" y="267641"/>
                </a:moveTo>
                <a:cubicBezTo>
                  <a:pt x="61232" y="117282"/>
                  <a:pt x="122464" y="-33077"/>
                  <a:pt x="204107" y="6384"/>
                </a:cubicBezTo>
                <a:cubicBezTo>
                  <a:pt x="285750" y="45845"/>
                  <a:pt x="405493" y="500324"/>
                  <a:pt x="489857" y="504406"/>
                </a:cubicBezTo>
                <a:cubicBezTo>
                  <a:pt x="574221" y="508488"/>
                  <a:pt x="638175" y="30877"/>
                  <a:pt x="710293" y="30877"/>
                </a:cubicBezTo>
                <a:cubicBezTo>
                  <a:pt x="782411" y="30877"/>
                  <a:pt x="853168" y="503045"/>
                  <a:pt x="922564" y="504406"/>
                </a:cubicBezTo>
                <a:cubicBezTo>
                  <a:pt x="991960" y="505767"/>
                  <a:pt x="1051832" y="41762"/>
                  <a:pt x="1126671" y="39041"/>
                </a:cubicBezTo>
                <a:cubicBezTo>
                  <a:pt x="1201510" y="36320"/>
                  <a:pt x="1306286" y="458141"/>
                  <a:pt x="1371600" y="488077"/>
                </a:cubicBezTo>
                <a:cubicBezTo>
                  <a:pt x="1436914" y="518013"/>
                  <a:pt x="1477735" y="368334"/>
                  <a:pt x="1518557" y="218656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 dirty="0">
              <a:solidFill>
                <a:srgbClr val="FF0000"/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7D97D8A-EEBE-FA5B-3CF0-1170BE1490CF}"/>
              </a:ext>
            </a:extLst>
          </p:cNvPr>
          <p:cNvSpPr/>
          <p:nvPr/>
        </p:nvSpPr>
        <p:spPr>
          <a:xfrm>
            <a:off x="520862" y="939647"/>
            <a:ext cx="1297980" cy="331181"/>
          </a:xfrm>
          <a:custGeom>
            <a:avLst/>
            <a:gdLst>
              <a:gd name="connsiteX0" fmla="*/ 0 w 1518557"/>
              <a:gd name="connsiteY0" fmla="*/ 267641 h 504432"/>
              <a:gd name="connsiteX1" fmla="*/ 204107 w 1518557"/>
              <a:gd name="connsiteY1" fmla="*/ 6384 h 504432"/>
              <a:gd name="connsiteX2" fmla="*/ 489857 w 1518557"/>
              <a:gd name="connsiteY2" fmla="*/ 504406 h 504432"/>
              <a:gd name="connsiteX3" fmla="*/ 710293 w 1518557"/>
              <a:gd name="connsiteY3" fmla="*/ 30877 h 504432"/>
              <a:gd name="connsiteX4" fmla="*/ 922564 w 1518557"/>
              <a:gd name="connsiteY4" fmla="*/ 504406 h 504432"/>
              <a:gd name="connsiteX5" fmla="*/ 1126671 w 1518557"/>
              <a:gd name="connsiteY5" fmla="*/ 39041 h 504432"/>
              <a:gd name="connsiteX6" fmla="*/ 1371600 w 1518557"/>
              <a:gd name="connsiteY6" fmla="*/ 488077 h 504432"/>
              <a:gd name="connsiteX7" fmla="*/ 1518557 w 1518557"/>
              <a:gd name="connsiteY7" fmla="*/ 218656 h 50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8557" h="504432">
                <a:moveTo>
                  <a:pt x="0" y="267641"/>
                </a:moveTo>
                <a:cubicBezTo>
                  <a:pt x="61232" y="117282"/>
                  <a:pt x="122464" y="-33077"/>
                  <a:pt x="204107" y="6384"/>
                </a:cubicBezTo>
                <a:cubicBezTo>
                  <a:pt x="285750" y="45845"/>
                  <a:pt x="405493" y="500324"/>
                  <a:pt x="489857" y="504406"/>
                </a:cubicBezTo>
                <a:cubicBezTo>
                  <a:pt x="574221" y="508488"/>
                  <a:pt x="638175" y="30877"/>
                  <a:pt x="710293" y="30877"/>
                </a:cubicBezTo>
                <a:cubicBezTo>
                  <a:pt x="782411" y="30877"/>
                  <a:pt x="853168" y="503045"/>
                  <a:pt x="922564" y="504406"/>
                </a:cubicBezTo>
                <a:cubicBezTo>
                  <a:pt x="991960" y="505767"/>
                  <a:pt x="1051832" y="41762"/>
                  <a:pt x="1126671" y="39041"/>
                </a:cubicBezTo>
                <a:cubicBezTo>
                  <a:pt x="1201510" y="36320"/>
                  <a:pt x="1306286" y="458141"/>
                  <a:pt x="1371600" y="488077"/>
                </a:cubicBezTo>
                <a:cubicBezTo>
                  <a:pt x="1436914" y="518013"/>
                  <a:pt x="1477735" y="368334"/>
                  <a:pt x="1518557" y="21865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1F2241-1E67-3E12-582D-FDEE4F77085A}"/>
              </a:ext>
            </a:extLst>
          </p:cNvPr>
          <p:cNvSpPr txBox="1"/>
          <p:nvPr/>
        </p:nvSpPr>
        <p:spPr>
          <a:xfrm>
            <a:off x="674675" y="126897"/>
            <a:ext cx="129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/>
              <a:t>fake MTS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E5C7C38-5A43-2CEF-2091-A655E99218CC}"/>
              </a:ext>
            </a:extLst>
          </p:cNvPr>
          <p:cNvSpPr/>
          <p:nvPr/>
        </p:nvSpPr>
        <p:spPr>
          <a:xfrm>
            <a:off x="309087" y="434674"/>
            <a:ext cx="1726787" cy="889857"/>
          </a:xfrm>
          <a:prstGeom prst="parallelogram">
            <a:avLst/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FD954D-2402-98F6-EEED-EDB3AC4B2974}"/>
              </a:ext>
            </a:extLst>
          </p:cNvPr>
          <p:cNvSpPr/>
          <p:nvPr/>
        </p:nvSpPr>
        <p:spPr>
          <a:xfrm>
            <a:off x="3300945" y="5062286"/>
            <a:ext cx="1297980" cy="331181"/>
          </a:xfrm>
          <a:custGeom>
            <a:avLst/>
            <a:gdLst>
              <a:gd name="connsiteX0" fmla="*/ 0 w 1518557"/>
              <a:gd name="connsiteY0" fmla="*/ 267641 h 504432"/>
              <a:gd name="connsiteX1" fmla="*/ 204107 w 1518557"/>
              <a:gd name="connsiteY1" fmla="*/ 6384 h 504432"/>
              <a:gd name="connsiteX2" fmla="*/ 489857 w 1518557"/>
              <a:gd name="connsiteY2" fmla="*/ 504406 h 504432"/>
              <a:gd name="connsiteX3" fmla="*/ 710293 w 1518557"/>
              <a:gd name="connsiteY3" fmla="*/ 30877 h 504432"/>
              <a:gd name="connsiteX4" fmla="*/ 922564 w 1518557"/>
              <a:gd name="connsiteY4" fmla="*/ 504406 h 504432"/>
              <a:gd name="connsiteX5" fmla="*/ 1126671 w 1518557"/>
              <a:gd name="connsiteY5" fmla="*/ 39041 h 504432"/>
              <a:gd name="connsiteX6" fmla="*/ 1371600 w 1518557"/>
              <a:gd name="connsiteY6" fmla="*/ 488077 h 504432"/>
              <a:gd name="connsiteX7" fmla="*/ 1518557 w 1518557"/>
              <a:gd name="connsiteY7" fmla="*/ 218656 h 50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8557" h="504432">
                <a:moveTo>
                  <a:pt x="0" y="267641"/>
                </a:moveTo>
                <a:cubicBezTo>
                  <a:pt x="61232" y="117282"/>
                  <a:pt x="122464" y="-33077"/>
                  <a:pt x="204107" y="6384"/>
                </a:cubicBezTo>
                <a:cubicBezTo>
                  <a:pt x="285750" y="45845"/>
                  <a:pt x="405493" y="500324"/>
                  <a:pt x="489857" y="504406"/>
                </a:cubicBezTo>
                <a:cubicBezTo>
                  <a:pt x="574221" y="508488"/>
                  <a:pt x="638175" y="30877"/>
                  <a:pt x="710293" y="30877"/>
                </a:cubicBezTo>
                <a:cubicBezTo>
                  <a:pt x="782411" y="30877"/>
                  <a:pt x="853168" y="503045"/>
                  <a:pt x="922564" y="504406"/>
                </a:cubicBezTo>
                <a:cubicBezTo>
                  <a:pt x="991960" y="505767"/>
                  <a:pt x="1051832" y="41762"/>
                  <a:pt x="1126671" y="39041"/>
                </a:cubicBezTo>
                <a:cubicBezTo>
                  <a:pt x="1201510" y="36320"/>
                  <a:pt x="1306286" y="458141"/>
                  <a:pt x="1371600" y="488077"/>
                </a:cubicBezTo>
                <a:cubicBezTo>
                  <a:pt x="1436914" y="518013"/>
                  <a:pt x="1477735" y="368334"/>
                  <a:pt x="1518557" y="2186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C456AA7-3141-7C38-3CBE-8BA8734C0194}"/>
              </a:ext>
            </a:extLst>
          </p:cNvPr>
          <p:cNvSpPr/>
          <p:nvPr/>
        </p:nvSpPr>
        <p:spPr>
          <a:xfrm>
            <a:off x="3300944" y="5311807"/>
            <a:ext cx="1297980" cy="331181"/>
          </a:xfrm>
          <a:custGeom>
            <a:avLst/>
            <a:gdLst>
              <a:gd name="connsiteX0" fmla="*/ 0 w 1518557"/>
              <a:gd name="connsiteY0" fmla="*/ 267641 h 504432"/>
              <a:gd name="connsiteX1" fmla="*/ 204107 w 1518557"/>
              <a:gd name="connsiteY1" fmla="*/ 6384 h 504432"/>
              <a:gd name="connsiteX2" fmla="*/ 489857 w 1518557"/>
              <a:gd name="connsiteY2" fmla="*/ 504406 h 504432"/>
              <a:gd name="connsiteX3" fmla="*/ 710293 w 1518557"/>
              <a:gd name="connsiteY3" fmla="*/ 30877 h 504432"/>
              <a:gd name="connsiteX4" fmla="*/ 922564 w 1518557"/>
              <a:gd name="connsiteY4" fmla="*/ 504406 h 504432"/>
              <a:gd name="connsiteX5" fmla="*/ 1126671 w 1518557"/>
              <a:gd name="connsiteY5" fmla="*/ 39041 h 504432"/>
              <a:gd name="connsiteX6" fmla="*/ 1371600 w 1518557"/>
              <a:gd name="connsiteY6" fmla="*/ 488077 h 504432"/>
              <a:gd name="connsiteX7" fmla="*/ 1518557 w 1518557"/>
              <a:gd name="connsiteY7" fmla="*/ 218656 h 50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8557" h="504432">
                <a:moveTo>
                  <a:pt x="0" y="267641"/>
                </a:moveTo>
                <a:cubicBezTo>
                  <a:pt x="61232" y="117282"/>
                  <a:pt x="122464" y="-33077"/>
                  <a:pt x="204107" y="6384"/>
                </a:cubicBezTo>
                <a:cubicBezTo>
                  <a:pt x="285750" y="45845"/>
                  <a:pt x="405493" y="500324"/>
                  <a:pt x="489857" y="504406"/>
                </a:cubicBezTo>
                <a:cubicBezTo>
                  <a:pt x="574221" y="508488"/>
                  <a:pt x="638175" y="30877"/>
                  <a:pt x="710293" y="30877"/>
                </a:cubicBezTo>
                <a:cubicBezTo>
                  <a:pt x="782411" y="30877"/>
                  <a:pt x="853168" y="503045"/>
                  <a:pt x="922564" y="504406"/>
                </a:cubicBezTo>
                <a:cubicBezTo>
                  <a:pt x="991960" y="505767"/>
                  <a:pt x="1051832" y="41762"/>
                  <a:pt x="1126671" y="39041"/>
                </a:cubicBezTo>
                <a:cubicBezTo>
                  <a:pt x="1201510" y="36320"/>
                  <a:pt x="1306286" y="458141"/>
                  <a:pt x="1371600" y="488077"/>
                </a:cubicBezTo>
                <a:cubicBezTo>
                  <a:pt x="1436914" y="518013"/>
                  <a:pt x="1477735" y="368334"/>
                  <a:pt x="1518557" y="218656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 dirty="0">
              <a:solidFill>
                <a:srgbClr val="FF0000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7D8C8E1-CDB6-C18F-A676-D41B70ADE00C}"/>
              </a:ext>
            </a:extLst>
          </p:cNvPr>
          <p:cNvSpPr/>
          <p:nvPr/>
        </p:nvSpPr>
        <p:spPr>
          <a:xfrm>
            <a:off x="3300943" y="5492867"/>
            <a:ext cx="1297980" cy="331181"/>
          </a:xfrm>
          <a:custGeom>
            <a:avLst/>
            <a:gdLst>
              <a:gd name="connsiteX0" fmla="*/ 0 w 1518557"/>
              <a:gd name="connsiteY0" fmla="*/ 267641 h 504432"/>
              <a:gd name="connsiteX1" fmla="*/ 204107 w 1518557"/>
              <a:gd name="connsiteY1" fmla="*/ 6384 h 504432"/>
              <a:gd name="connsiteX2" fmla="*/ 489857 w 1518557"/>
              <a:gd name="connsiteY2" fmla="*/ 504406 h 504432"/>
              <a:gd name="connsiteX3" fmla="*/ 710293 w 1518557"/>
              <a:gd name="connsiteY3" fmla="*/ 30877 h 504432"/>
              <a:gd name="connsiteX4" fmla="*/ 922564 w 1518557"/>
              <a:gd name="connsiteY4" fmla="*/ 504406 h 504432"/>
              <a:gd name="connsiteX5" fmla="*/ 1126671 w 1518557"/>
              <a:gd name="connsiteY5" fmla="*/ 39041 h 504432"/>
              <a:gd name="connsiteX6" fmla="*/ 1371600 w 1518557"/>
              <a:gd name="connsiteY6" fmla="*/ 488077 h 504432"/>
              <a:gd name="connsiteX7" fmla="*/ 1518557 w 1518557"/>
              <a:gd name="connsiteY7" fmla="*/ 218656 h 50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8557" h="504432">
                <a:moveTo>
                  <a:pt x="0" y="267641"/>
                </a:moveTo>
                <a:cubicBezTo>
                  <a:pt x="61232" y="117282"/>
                  <a:pt x="122464" y="-33077"/>
                  <a:pt x="204107" y="6384"/>
                </a:cubicBezTo>
                <a:cubicBezTo>
                  <a:pt x="285750" y="45845"/>
                  <a:pt x="405493" y="500324"/>
                  <a:pt x="489857" y="504406"/>
                </a:cubicBezTo>
                <a:cubicBezTo>
                  <a:pt x="574221" y="508488"/>
                  <a:pt x="638175" y="30877"/>
                  <a:pt x="710293" y="30877"/>
                </a:cubicBezTo>
                <a:cubicBezTo>
                  <a:pt x="782411" y="30877"/>
                  <a:pt x="853168" y="503045"/>
                  <a:pt x="922564" y="504406"/>
                </a:cubicBezTo>
                <a:cubicBezTo>
                  <a:pt x="991960" y="505767"/>
                  <a:pt x="1051832" y="41762"/>
                  <a:pt x="1126671" y="39041"/>
                </a:cubicBezTo>
                <a:cubicBezTo>
                  <a:pt x="1201510" y="36320"/>
                  <a:pt x="1306286" y="458141"/>
                  <a:pt x="1371600" y="488077"/>
                </a:cubicBezTo>
                <a:cubicBezTo>
                  <a:pt x="1436914" y="518013"/>
                  <a:pt x="1477735" y="368334"/>
                  <a:pt x="1518557" y="21865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5D6B42-A129-748F-8095-75BAB55EC037}"/>
              </a:ext>
            </a:extLst>
          </p:cNvPr>
          <p:cNvSpPr txBox="1"/>
          <p:nvPr/>
        </p:nvSpPr>
        <p:spPr>
          <a:xfrm>
            <a:off x="3511575" y="4761191"/>
            <a:ext cx="129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/>
              <a:t>real MTS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116741C8-BB11-A0F4-0AA8-3F657D7C693B}"/>
              </a:ext>
            </a:extLst>
          </p:cNvPr>
          <p:cNvSpPr/>
          <p:nvPr/>
        </p:nvSpPr>
        <p:spPr>
          <a:xfrm>
            <a:off x="3084174" y="5036611"/>
            <a:ext cx="1786765" cy="841140"/>
          </a:xfrm>
          <a:prstGeom prst="parallelogram">
            <a:avLst/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87196A-BED7-53BE-2DE1-885DDD627445}"/>
              </a:ext>
            </a:extLst>
          </p:cNvPr>
          <p:cNvSpPr txBox="1"/>
          <p:nvPr/>
        </p:nvSpPr>
        <p:spPr>
          <a:xfrm>
            <a:off x="520860" y="5724827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1400" dirty="0"/>
              <a:t>Gaussian Noise</a:t>
            </a:r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F6B78624-8CC5-CEFC-A7D3-6578EBD93CC1}"/>
              </a:ext>
            </a:extLst>
          </p:cNvPr>
          <p:cNvSpPr/>
          <p:nvPr/>
        </p:nvSpPr>
        <p:spPr>
          <a:xfrm>
            <a:off x="190986" y="5111923"/>
            <a:ext cx="1952185" cy="452173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</a:rPr>
              <a:t>Positional Embedding</a:t>
            </a:r>
          </a:p>
          <a:p>
            <a:pPr algn="ctr"/>
            <a:r>
              <a:rPr lang="en-SA" sz="1400" dirty="0">
                <a:solidFill>
                  <a:schemeClr val="tx1"/>
                </a:solidFill>
              </a:rPr>
              <a:t>FC Layer </a:t>
            </a: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0328226E-0CC4-98E4-1197-85EA046290C7}"/>
              </a:ext>
            </a:extLst>
          </p:cNvPr>
          <p:cNvSpPr/>
          <p:nvPr/>
        </p:nvSpPr>
        <p:spPr>
          <a:xfrm>
            <a:off x="263822" y="1557807"/>
            <a:ext cx="1812060" cy="338553"/>
          </a:xfrm>
          <a:prstGeom prst="trapezoid">
            <a:avLst/>
          </a:prstGeom>
          <a:solidFill>
            <a:schemeClr val="accent5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</a:rPr>
              <a:t>Conv2D Channels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3FCC3D1-E3BA-8375-D633-91D5AF737302}"/>
              </a:ext>
            </a:extLst>
          </p:cNvPr>
          <p:cNvSpPr/>
          <p:nvPr/>
        </p:nvSpPr>
        <p:spPr>
          <a:xfrm>
            <a:off x="282738" y="2142275"/>
            <a:ext cx="1771789" cy="286844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4ABCC8-8E8A-7465-0AC6-E7742CFC0B2C}"/>
              </a:ext>
            </a:extLst>
          </p:cNvPr>
          <p:cNvSpPr/>
          <p:nvPr/>
        </p:nvSpPr>
        <p:spPr>
          <a:xfrm>
            <a:off x="123291" y="126897"/>
            <a:ext cx="2270588" cy="624771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BDF26E-D302-DC9D-235E-DCCEA470DBDD}"/>
              </a:ext>
            </a:extLst>
          </p:cNvPr>
          <p:cNvSpPr/>
          <p:nvPr/>
        </p:nvSpPr>
        <p:spPr>
          <a:xfrm>
            <a:off x="2843437" y="114300"/>
            <a:ext cx="2270588" cy="6260309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929F7F-FCCA-CFED-567B-B054854453F3}"/>
              </a:ext>
            </a:extLst>
          </p:cNvPr>
          <p:cNvSpPr txBox="1"/>
          <p:nvPr/>
        </p:nvSpPr>
        <p:spPr>
          <a:xfrm>
            <a:off x="123291" y="6066832"/>
            <a:ext cx="932628" cy="307777"/>
          </a:xfrm>
          <a:prstGeom prst="rect">
            <a:avLst/>
          </a:prstGeom>
          <a:solidFill>
            <a:schemeClr val="accent5">
              <a:lumMod val="75000"/>
              <a:alpha val="31327"/>
            </a:schemeClr>
          </a:solidFill>
        </p:spPr>
        <p:txBody>
          <a:bodyPr wrap="none" rtlCol="0">
            <a:spAutoFit/>
          </a:bodyPr>
          <a:lstStyle/>
          <a:p>
            <a:r>
              <a:rPr lang="en-SA" sz="1400" dirty="0"/>
              <a:t>Generator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82E910-B451-DD7F-A75F-41DEEF2866FA}"/>
              </a:ext>
            </a:extLst>
          </p:cNvPr>
          <p:cNvSpPr txBox="1"/>
          <p:nvPr/>
        </p:nvSpPr>
        <p:spPr>
          <a:xfrm>
            <a:off x="2843437" y="6066831"/>
            <a:ext cx="1167114" cy="307777"/>
          </a:xfrm>
          <a:prstGeom prst="rect">
            <a:avLst/>
          </a:prstGeom>
          <a:solidFill>
            <a:schemeClr val="accent5">
              <a:lumMod val="75000"/>
              <a:alpha val="31327"/>
            </a:schemeClr>
          </a:solidFill>
        </p:spPr>
        <p:txBody>
          <a:bodyPr wrap="none" rtlCol="0">
            <a:spAutoFit/>
          </a:bodyPr>
          <a:lstStyle/>
          <a:p>
            <a:r>
              <a:rPr lang="en-SA" sz="1400" dirty="0"/>
              <a:t>Discriminator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2D2921-A26A-13D6-560C-B2775A547A82}"/>
              </a:ext>
            </a:extLst>
          </p:cNvPr>
          <p:cNvSpPr/>
          <p:nvPr/>
        </p:nvSpPr>
        <p:spPr>
          <a:xfrm>
            <a:off x="520863" y="4628124"/>
            <a:ext cx="1295546" cy="184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</a:t>
            </a:r>
            <a:r>
              <a:rPr lang="en-SA" sz="1400" dirty="0">
                <a:solidFill>
                  <a:schemeClr val="tx1"/>
                </a:solidFill>
              </a:rPr>
              <a:t>ayer norm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BD6C9A-C974-48A7-17E6-08AA033F79EA}"/>
              </a:ext>
            </a:extLst>
          </p:cNvPr>
          <p:cNvSpPr/>
          <p:nvPr/>
        </p:nvSpPr>
        <p:spPr>
          <a:xfrm>
            <a:off x="520862" y="4072323"/>
            <a:ext cx="1295546" cy="402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Multi-head Attention </a:t>
            </a:r>
            <a:endParaRPr lang="en-SA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4DD177-62BD-B67F-DF85-BE569A7E5E9E}"/>
              </a:ext>
            </a:extLst>
          </p:cNvPr>
          <p:cNvSpPr/>
          <p:nvPr/>
        </p:nvSpPr>
        <p:spPr>
          <a:xfrm>
            <a:off x="520862" y="3755156"/>
            <a:ext cx="1295546" cy="184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Dropout</a:t>
            </a:r>
            <a:endParaRPr lang="en-SA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EBEEFB-1374-5C14-1A58-804BB93FE7A2}"/>
              </a:ext>
            </a:extLst>
          </p:cNvPr>
          <p:cNvSpPr/>
          <p:nvPr/>
        </p:nvSpPr>
        <p:spPr>
          <a:xfrm>
            <a:off x="520863" y="3269500"/>
            <a:ext cx="1295546" cy="184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</a:t>
            </a:r>
            <a:r>
              <a:rPr lang="en-SA" sz="1400" dirty="0">
                <a:solidFill>
                  <a:schemeClr val="tx1"/>
                </a:solidFill>
              </a:rPr>
              <a:t>ayer norm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916546-726C-E64B-E35F-BEF4B804D780}"/>
              </a:ext>
            </a:extLst>
          </p:cNvPr>
          <p:cNvSpPr/>
          <p:nvPr/>
        </p:nvSpPr>
        <p:spPr>
          <a:xfrm>
            <a:off x="520862" y="2713699"/>
            <a:ext cx="1295546" cy="402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Feed Forward layer</a:t>
            </a:r>
            <a:endParaRPr lang="en-SA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0133F3-ADEA-1F00-2D93-D6569DBBB02C}"/>
              </a:ext>
            </a:extLst>
          </p:cNvPr>
          <p:cNvSpPr/>
          <p:nvPr/>
        </p:nvSpPr>
        <p:spPr>
          <a:xfrm>
            <a:off x="520862" y="2396532"/>
            <a:ext cx="1295546" cy="184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Dropout</a:t>
            </a:r>
            <a:endParaRPr lang="en-SA" sz="14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DECBB9-79F7-AFCA-7FC8-03977D6DFA56}"/>
              </a:ext>
            </a:extLst>
          </p:cNvPr>
          <p:cNvSpPr txBox="1"/>
          <p:nvPr/>
        </p:nvSpPr>
        <p:spPr>
          <a:xfrm>
            <a:off x="2010187" y="3545562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1400" dirty="0"/>
              <a:t>*N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F794D3-FBA4-6455-8B34-9888502924B2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1167079" y="5564096"/>
            <a:ext cx="1555" cy="160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236522-9915-24B3-01F0-0A62AB316A3A}"/>
              </a:ext>
            </a:extLst>
          </p:cNvPr>
          <p:cNvCxnSpPr>
            <a:cxnSpLocks/>
            <a:stCxn id="19" idx="0"/>
            <a:endCxn id="29" idx="2"/>
          </p:cNvCxnSpPr>
          <p:nvPr/>
        </p:nvCxnSpPr>
        <p:spPr>
          <a:xfrm flipV="1">
            <a:off x="1167079" y="4813058"/>
            <a:ext cx="1557" cy="2988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C71735B-AD2A-7791-86D0-6D9DE1BD71D9}"/>
              </a:ext>
            </a:extLst>
          </p:cNvPr>
          <p:cNvCxnSpPr>
            <a:stCxn id="29" idx="0"/>
            <a:endCxn id="30" idx="2"/>
          </p:cNvCxnSpPr>
          <p:nvPr/>
        </p:nvCxnSpPr>
        <p:spPr>
          <a:xfrm flipH="1" flipV="1">
            <a:off x="1168635" y="4474677"/>
            <a:ext cx="1" cy="153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D7CD6F-8366-4D99-5DAE-55438FE443A3}"/>
              </a:ext>
            </a:extLst>
          </p:cNvPr>
          <p:cNvCxnSpPr>
            <a:stCxn id="30" idx="0"/>
            <a:endCxn id="31" idx="2"/>
          </p:cNvCxnSpPr>
          <p:nvPr/>
        </p:nvCxnSpPr>
        <p:spPr>
          <a:xfrm flipV="1">
            <a:off x="1168635" y="3940090"/>
            <a:ext cx="0" cy="1322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86B352-929C-79AF-4152-65FC53BC4EF1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168636" y="3454434"/>
            <a:ext cx="0" cy="177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D277663-4751-D6A9-12EA-46F17B8D86E3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>
            <a:off x="1168635" y="3116053"/>
            <a:ext cx="1" cy="153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7287A94-F8F5-9274-F2C2-8A451C5C419D}"/>
              </a:ext>
            </a:extLst>
          </p:cNvPr>
          <p:cNvCxnSpPr>
            <a:stCxn id="34" idx="2"/>
            <a:endCxn id="33" idx="0"/>
          </p:cNvCxnSpPr>
          <p:nvPr/>
        </p:nvCxnSpPr>
        <p:spPr>
          <a:xfrm>
            <a:off x="1168635" y="2581466"/>
            <a:ext cx="0" cy="1322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7ED4372-34E8-300E-9DD5-56A36543472F}"/>
              </a:ext>
            </a:extLst>
          </p:cNvPr>
          <p:cNvCxnSpPr>
            <a:stCxn id="34" idx="0"/>
            <a:endCxn id="21" idx="2"/>
          </p:cNvCxnSpPr>
          <p:nvPr/>
        </p:nvCxnSpPr>
        <p:spPr>
          <a:xfrm flipV="1">
            <a:off x="1168635" y="1896360"/>
            <a:ext cx="1217" cy="5001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34F4B35-62AE-DA85-A89F-272E2458F72D}"/>
              </a:ext>
            </a:extLst>
          </p:cNvPr>
          <p:cNvCxnSpPr>
            <a:stCxn id="31" idx="0"/>
            <a:endCxn id="31" idx="0"/>
          </p:cNvCxnSpPr>
          <p:nvPr/>
        </p:nvCxnSpPr>
        <p:spPr>
          <a:xfrm>
            <a:off x="1168635" y="37551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9DF71F-713A-B9BD-6BB0-96D589A2A80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168635" y="3597356"/>
            <a:ext cx="0" cy="157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F6CA85C-BE18-D9BE-B7A2-0DCAA1A95032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 flipV="1">
            <a:off x="1167079" y="5010719"/>
            <a:ext cx="1554" cy="1012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05EB184-E055-F4D0-5407-DE1E6DA32FCC}"/>
              </a:ext>
            </a:extLst>
          </p:cNvPr>
          <p:cNvCxnSpPr>
            <a:stCxn id="22" idx="2"/>
          </p:cNvCxnSpPr>
          <p:nvPr/>
        </p:nvCxnSpPr>
        <p:spPr>
          <a:xfrm rot="5400000" flipH="1" flipV="1">
            <a:off x="824160" y="3941829"/>
            <a:ext cx="1413363" cy="724418"/>
          </a:xfrm>
          <a:prstGeom prst="bentConnector3">
            <a:avLst>
              <a:gd name="adj1" fmla="val 525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E7A0DFB-EC32-648D-759C-786E17AC985B}"/>
              </a:ext>
            </a:extLst>
          </p:cNvPr>
          <p:cNvCxnSpPr/>
          <p:nvPr/>
        </p:nvCxnSpPr>
        <p:spPr>
          <a:xfrm flipH="1">
            <a:off x="1168632" y="3597356"/>
            <a:ext cx="748465" cy="10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110ABF5-CB7D-0FBB-B175-4E00F11E0A07}"/>
              </a:ext>
            </a:extLst>
          </p:cNvPr>
          <p:cNvCxnSpPr/>
          <p:nvPr/>
        </p:nvCxnSpPr>
        <p:spPr>
          <a:xfrm rot="16200000" flipV="1">
            <a:off x="123983" y="2563232"/>
            <a:ext cx="1312553" cy="776746"/>
          </a:xfrm>
          <a:prstGeom prst="bentConnector3">
            <a:avLst>
              <a:gd name="adj1" fmla="val 23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7F820A3-92AF-1462-50B6-58B50D111650}"/>
              </a:ext>
            </a:extLst>
          </p:cNvPr>
          <p:cNvCxnSpPr/>
          <p:nvPr/>
        </p:nvCxnSpPr>
        <p:spPr>
          <a:xfrm flipV="1">
            <a:off x="403726" y="2286718"/>
            <a:ext cx="738744" cy="8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DCD3BC96-BA0D-C5C7-CB6E-AF5F4C3E9C8B}"/>
              </a:ext>
            </a:extLst>
          </p:cNvPr>
          <p:cNvCxnSpPr>
            <a:cxnSpLocks/>
            <a:stCxn id="21" idx="0"/>
            <a:endCxn id="9" idx="4"/>
          </p:cNvCxnSpPr>
          <p:nvPr/>
        </p:nvCxnSpPr>
        <p:spPr>
          <a:xfrm rot="5400000" flipH="1" flipV="1">
            <a:off x="1054528" y="1439855"/>
            <a:ext cx="233276" cy="262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ED442625-59AA-D569-4A51-82636184EC63}"/>
              </a:ext>
            </a:extLst>
          </p:cNvPr>
          <p:cNvSpPr/>
          <p:nvPr/>
        </p:nvSpPr>
        <p:spPr>
          <a:xfrm>
            <a:off x="3056089" y="1241337"/>
            <a:ext cx="1771789" cy="286844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B828F79-BC15-382B-B981-273DD10C1C53}"/>
              </a:ext>
            </a:extLst>
          </p:cNvPr>
          <p:cNvSpPr/>
          <p:nvPr/>
        </p:nvSpPr>
        <p:spPr>
          <a:xfrm>
            <a:off x="3294214" y="3727186"/>
            <a:ext cx="1295546" cy="184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</a:t>
            </a:r>
            <a:r>
              <a:rPr lang="en-SA" sz="1400" dirty="0">
                <a:solidFill>
                  <a:schemeClr val="tx1"/>
                </a:solidFill>
              </a:rPr>
              <a:t>ayer norm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8C975DE-42CC-EA59-ACA8-97079037C654}"/>
              </a:ext>
            </a:extLst>
          </p:cNvPr>
          <p:cNvSpPr/>
          <p:nvPr/>
        </p:nvSpPr>
        <p:spPr>
          <a:xfrm>
            <a:off x="3294213" y="3171385"/>
            <a:ext cx="1295546" cy="402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Multi-head Attention </a:t>
            </a:r>
            <a:endParaRPr lang="en-SA" sz="1400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0BC0C99-D644-B744-29E1-53BA96323AC5}"/>
              </a:ext>
            </a:extLst>
          </p:cNvPr>
          <p:cNvSpPr/>
          <p:nvPr/>
        </p:nvSpPr>
        <p:spPr>
          <a:xfrm>
            <a:off x="3294213" y="2854218"/>
            <a:ext cx="1295546" cy="184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Dropout</a:t>
            </a:r>
            <a:endParaRPr lang="en-SA" sz="1400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4F5C147-3C06-7EAD-2258-896ED32DAA44}"/>
              </a:ext>
            </a:extLst>
          </p:cNvPr>
          <p:cNvSpPr/>
          <p:nvPr/>
        </p:nvSpPr>
        <p:spPr>
          <a:xfrm>
            <a:off x="3294214" y="2368562"/>
            <a:ext cx="1295546" cy="184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</a:t>
            </a:r>
            <a:r>
              <a:rPr lang="en-SA" sz="1400" dirty="0">
                <a:solidFill>
                  <a:schemeClr val="tx1"/>
                </a:solidFill>
              </a:rPr>
              <a:t>ayer norm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B70E480-6799-7B99-C900-5F9F0F049E83}"/>
              </a:ext>
            </a:extLst>
          </p:cNvPr>
          <p:cNvSpPr/>
          <p:nvPr/>
        </p:nvSpPr>
        <p:spPr>
          <a:xfrm>
            <a:off x="3294213" y="1812761"/>
            <a:ext cx="1295546" cy="402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Feed Forward layer</a:t>
            </a:r>
            <a:endParaRPr lang="en-SA" sz="1400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FFA2FD1-9753-DAC9-8BC4-DF1C9AD8B541}"/>
              </a:ext>
            </a:extLst>
          </p:cNvPr>
          <p:cNvSpPr/>
          <p:nvPr/>
        </p:nvSpPr>
        <p:spPr>
          <a:xfrm>
            <a:off x="3294213" y="1495594"/>
            <a:ext cx="1295546" cy="184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Dropout</a:t>
            </a:r>
            <a:endParaRPr lang="en-SA" sz="1400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B4E5827-6E02-5EAD-3FD7-E6FD7E7BF5EB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3941986" y="3912120"/>
            <a:ext cx="1" cy="3298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F4C35C2-3800-E8E7-DCB6-E377CF84940C}"/>
              </a:ext>
            </a:extLst>
          </p:cNvPr>
          <p:cNvCxnSpPr>
            <a:stCxn id="137" idx="0"/>
            <a:endCxn id="138" idx="2"/>
          </p:cNvCxnSpPr>
          <p:nvPr/>
        </p:nvCxnSpPr>
        <p:spPr>
          <a:xfrm flipH="1" flipV="1">
            <a:off x="3941986" y="3573739"/>
            <a:ext cx="1" cy="153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ACB9EED-BE7A-7281-F91C-3CF524180EE1}"/>
              </a:ext>
            </a:extLst>
          </p:cNvPr>
          <p:cNvCxnSpPr>
            <a:stCxn id="138" idx="0"/>
            <a:endCxn id="139" idx="2"/>
          </p:cNvCxnSpPr>
          <p:nvPr/>
        </p:nvCxnSpPr>
        <p:spPr>
          <a:xfrm flipV="1">
            <a:off x="3941986" y="3039152"/>
            <a:ext cx="0" cy="1322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05BCF8D-3EA3-C99D-40A7-C0606DBC09C5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3941987" y="2553496"/>
            <a:ext cx="0" cy="177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48F62B7-2CAE-DF83-11EF-AAD6C40147F2}"/>
              </a:ext>
            </a:extLst>
          </p:cNvPr>
          <p:cNvCxnSpPr>
            <a:stCxn id="141" idx="2"/>
            <a:endCxn id="140" idx="0"/>
          </p:cNvCxnSpPr>
          <p:nvPr/>
        </p:nvCxnSpPr>
        <p:spPr>
          <a:xfrm>
            <a:off x="3941986" y="2215115"/>
            <a:ext cx="1" cy="153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1E0DD20-5A80-7D0B-B935-FC0E2F17D946}"/>
              </a:ext>
            </a:extLst>
          </p:cNvPr>
          <p:cNvCxnSpPr>
            <a:stCxn id="142" idx="2"/>
            <a:endCxn id="141" idx="0"/>
          </p:cNvCxnSpPr>
          <p:nvPr/>
        </p:nvCxnSpPr>
        <p:spPr>
          <a:xfrm>
            <a:off x="3941986" y="1680528"/>
            <a:ext cx="0" cy="1322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37A77F4-076A-AEAD-B2D3-1974F50B5329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3941986" y="995422"/>
            <a:ext cx="1217" cy="5001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DDB658E-40E1-A5D6-8632-87B0EDE4A285}"/>
              </a:ext>
            </a:extLst>
          </p:cNvPr>
          <p:cNvCxnSpPr>
            <a:stCxn id="139" idx="0"/>
            <a:endCxn id="139" idx="0"/>
          </p:cNvCxnSpPr>
          <p:nvPr/>
        </p:nvCxnSpPr>
        <p:spPr>
          <a:xfrm>
            <a:off x="3941986" y="28542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0D845CB-94D8-EF11-3C56-1D154CC22B1D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3941986" y="2696418"/>
            <a:ext cx="0" cy="157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37EA601-942E-E706-C036-10AC4D4006DA}"/>
              </a:ext>
            </a:extLst>
          </p:cNvPr>
          <p:cNvCxnSpPr>
            <a:cxnSpLocks/>
            <a:endCxn id="136" idx="2"/>
          </p:cNvCxnSpPr>
          <p:nvPr/>
        </p:nvCxnSpPr>
        <p:spPr>
          <a:xfrm flipH="1" flipV="1">
            <a:off x="3941984" y="4109781"/>
            <a:ext cx="2" cy="132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64F0D299-9165-DF61-A025-8FE392F80B87}"/>
              </a:ext>
            </a:extLst>
          </p:cNvPr>
          <p:cNvCxnSpPr>
            <a:stCxn id="136" idx="2"/>
          </p:cNvCxnSpPr>
          <p:nvPr/>
        </p:nvCxnSpPr>
        <p:spPr>
          <a:xfrm rot="5400000" flipH="1" flipV="1">
            <a:off x="3597511" y="3040891"/>
            <a:ext cx="1413363" cy="724418"/>
          </a:xfrm>
          <a:prstGeom prst="bentConnector3">
            <a:avLst>
              <a:gd name="adj1" fmla="val 525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95F46A3-273C-52BB-9ABA-94740DF45DD7}"/>
              </a:ext>
            </a:extLst>
          </p:cNvPr>
          <p:cNvCxnSpPr/>
          <p:nvPr/>
        </p:nvCxnSpPr>
        <p:spPr>
          <a:xfrm flipH="1">
            <a:off x="3941983" y="2696418"/>
            <a:ext cx="748465" cy="10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712CE972-79C4-6ABC-3823-4D991502E8A3}"/>
              </a:ext>
            </a:extLst>
          </p:cNvPr>
          <p:cNvCxnSpPr/>
          <p:nvPr/>
        </p:nvCxnSpPr>
        <p:spPr>
          <a:xfrm rot="16200000" flipV="1">
            <a:off x="2897334" y="1662294"/>
            <a:ext cx="1312553" cy="776746"/>
          </a:xfrm>
          <a:prstGeom prst="bentConnector3">
            <a:avLst>
              <a:gd name="adj1" fmla="val 23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44B0176-74D7-EE1E-F1B1-CF786A3DF9DE}"/>
              </a:ext>
            </a:extLst>
          </p:cNvPr>
          <p:cNvCxnSpPr/>
          <p:nvPr/>
        </p:nvCxnSpPr>
        <p:spPr>
          <a:xfrm flipV="1">
            <a:off x="3177077" y="1385780"/>
            <a:ext cx="738744" cy="8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rapezoid 171">
            <a:extLst>
              <a:ext uri="{FF2B5EF4-FFF2-40B4-BE49-F238E27FC236}">
                <a16:creationId xmlns:a16="http://schemas.microsoft.com/office/drawing/2014/main" id="{9D44F8A2-C1E4-C5D6-5F53-BC7A15F9C08B}"/>
              </a:ext>
            </a:extLst>
          </p:cNvPr>
          <p:cNvSpPr/>
          <p:nvPr/>
        </p:nvSpPr>
        <p:spPr>
          <a:xfrm>
            <a:off x="2965889" y="4283664"/>
            <a:ext cx="1952185" cy="31649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</a:rPr>
              <a:t>Positional Embedding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FD76801-A443-2660-CFF4-A35B909DEE48}"/>
              </a:ext>
            </a:extLst>
          </p:cNvPr>
          <p:cNvSpPr txBox="1"/>
          <p:nvPr/>
        </p:nvSpPr>
        <p:spPr>
          <a:xfrm>
            <a:off x="4754468" y="2457769"/>
            <a:ext cx="449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/>
              <a:t>*N</a:t>
            </a:r>
          </a:p>
        </p:txBody>
      </p:sp>
      <p:sp>
        <p:nvSpPr>
          <p:cNvPr id="174" name="Trapezoid 173">
            <a:extLst>
              <a:ext uri="{FF2B5EF4-FFF2-40B4-BE49-F238E27FC236}">
                <a16:creationId xmlns:a16="http://schemas.microsoft.com/office/drawing/2014/main" id="{067474AB-F0B3-CB23-6FC1-97ABE5F7D29C}"/>
              </a:ext>
            </a:extLst>
          </p:cNvPr>
          <p:cNvSpPr/>
          <p:nvPr/>
        </p:nvSpPr>
        <p:spPr>
          <a:xfrm>
            <a:off x="2965889" y="705295"/>
            <a:ext cx="1952185" cy="283758"/>
          </a:xfrm>
          <a:prstGeom prst="trapezoid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</a:rPr>
              <a:t>Classification Head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7431070-DAA4-E5DA-DD9E-A2095AE59168}"/>
              </a:ext>
            </a:extLst>
          </p:cNvPr>
          <p:cNvSpPr txBox="1"/>
          <p:nvPr/>
        </p:nvSpPr>
        <p:spPr>
          <a:xfrm>
            <a:off x="3386348" y="172044"/>
            <a:ext cx="1111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1400" dirty="0"/>
              <a:t>True or False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C93C54A-3868-3520-AC93-9B3ABCF14FB8}"/>
              </a:ext>
            </a:extLst>
          </p:cNvPr>
          <p:cNvCxnSpPr>
            <a:stCxn id="174" idx="0"/>
            <a:endCxn id="175" idx="2"/>
          </p:cNvCxnSpPr>
          <p:nvPr/>
        </p:nvCxnSpPr>
        <p:spPr>
          <a:xfrm flipH="1" flipV="1">
            <a:off x="3941981" y="479821"/>
            <a:ext cx="1" cy="2254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F1E7D63-1A06-E01B-AA91-40BC670D1BF0}"/>
              </a:ext>
            </a:extLst>
          </p:cNvPr>
          <p:cNvCxnSpPr>
            <a:endCxn id="172" idx="2"/>
          </p:cNvCxnSpPr>
          <p:nvPr/>
        </p:nvCxnSpPr>
        <p:spPr>
          <a:xfrm flipV="1">
            <a:off x="3941981" y="4600154"/>
            <a:ext cx="1" cy="1472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862A1E0F-96AC-48CA-5394-55B34BF1CBE6}"/>
              </a:ext>
            </a:extLst>
          </p:cNvPr>
          <p:cNvCxnSpPr>
            <a:stCxn id="9" idx="2"/>
            <a:endCxn id="172" idx="1"/>
          </p:cNvCxnSpPr>
          <p:nvPr/>
        </p:nvCxnSpPr>
        <p:spPr>
          <a:xfrm>
            <a:off x="1924642" y="879603"/>
            <a:ext cx="1080808" cy="3562306"/>
          </a:xfrm>
          <a:prstGeom prst="bentConnector3">
            <a:avLst>
              <a:gd name="adj1" fmla="val 65078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EEBF84D8-8BB6-53E7-FD3E-FB1A8D92ECAC}"/>
              </a:ext>
            </a:extLst>
          </p:cNvPr>
          <p:cNvSpPr txBox="1"/>
          <p:nvPr/>
        </p:nvSpPr>
        <p:spPr>
          <a:xfrm>
            <a:off x="1623822" y="6437980"/>
            <a:ext cx="1682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1400" dirty="0"/>
              <a:t>(a) Transformer GAN</a:t>
            </a:r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688F547-B769-C734-0659-C807E3805623}"/>
              </a:ext>
            </a:extLst>
          </p:cNvPr>
          <p:cNvSpPr/>
          <p:nvPr/>
        </p:nvSpPr>
        <p:spPr>
          <a:xfrm>
            <a:off x="8680582" y="5042150"/>
            <a:ext cx="1297980" cy="331181"/>
          </a:xfrm>
          <a:custGeom>
            <a:avLst/>
            <a:gdLst>
              <a:gd name="connsiteX0" fmla="*/ 0 w 1518557"/>
              <a:gd name="connsiteY0" fmla="*/ 267641 h 504432"/>
              <a:gd name="connsiteX1" fmla="*/ 204107 w 1518557"/>
              <a:gd name="connsiteY1" fmla="*/ 6384 h 504432"/>
              <a:gd name="connsiteX2" fmla="*/ 489857 w 1518557"/>
              <a:gd name="connsiteY2" fmla="*/ 504406 h 504432"/>
              <a:gd name="connsiteX3" fmla="*/ 710293 w 1518557"/>
              <a:gd name="connsiteY3" fmla="*/ 30877 h 504432"/>
              <a:gd name="connsiteX4" fmla="*/ 922564 w 1518557"/>
              <a:gd name="connsiteY4" fmla="*/ 504406 h 504432"/>
              <a:gd name="connsiteX5" fmla="*/ 1126671 w 1518557"/>
              <a:gd name="connsiteY5" fmla="*/ 39041 h 504432"/>
              <a:gd name="connsiteX6" fmla="*/ 1371600 w 1518557"/>
              <a:gd name="connsiteY6" fmla="*/ 488077 h 504432"/>
              <a:gd name="connsiteX7" fmla="*/ 1518557 w 1518557"/>
              <a:gd name="connsiteY7" fmla="*/ 218656 h 50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8557" h="504432">
                <a:moveTo>
                  <a:pt x="0" y="267641"/>
                </a:moveTo>
                <a:cubicBezTo>
                  <a:pt x="61232" y="117282"/>
                  <a:pt x="122464" y="-33077"/>
                  <a:pt x="204107" y="6384"/>
                </a:cubicBezTo>
                <a:cubicBezTo>
                  <a:pt x="285750" y="45845"/>
                  <a:pt x="405493" y="500324"/>
                  <a:pt x="489857" y="504406"/>
                </a:cubicBezTo>
                <a:cubicBezTo>
                  <a:pt x="574221" y="508488"/>
                  <a:pt x="638175" y="30877"/>
                  <a:pt x="710293" y="30877"/>
                </a:cubicBezTo>
                <a:cubicBezTo>
                  <a:pt x="782411" y="30877"/>
                  <a:pt x="853168" y="503045"/>
                  <a:pt x="922564" y="504406"/>
                </a:cubicBezTo>
                <a:cubicBezTo>
                  <a:pt x="991960" y="505767"/>
                  <a:pt x="1051832" y="41762"/>
                  <a:pt x="1126671" y="39041"/>
                </a:cubicBezTo>
                <a:cubicBezTo>
                  <a:pt x="1201510" y="36320"/>
                  <a:pt x="1306286" y="458141"/>
                  <a:pt x="1371600" y="488077"/>
                </a:cubicBezTo>
                <a:cubicBezTo>
                  <a:pt x="1436914" y="518013"/>
                  <a:pt x="1477735" y="368334"/>
                  <a:pt x="1518557" y="2186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1608D9CF-230A-CDD7-B76C-A56D4CE94BBB}"/>
              </a:ext>
            </a:extLst>
          </p:cNvPr>
          <p:cNvSpPr/>
          <p:nvPr/>
        </p:nvSpPr>
        <p:spPr>
          <a:xfrm>
            <a:off x="8680581" y="5291671"/>
            <a:ext cx="1297980" cy="331181"/>
          </a:xfrm>
          <a:custGeom>
            <a:avLst/>
            <a:gdLst>
              <a:gd name="connsiteX0" fmla="*/ 0 w 1518557"/>
              <a:gd name="connsiteY0" fmla="*/ 267641 h 504432"/>
              <a:gd name="connsiteX1" fmla="*/ 204107 w 1518557"/>
              <a:gd name="connsiteY1" fmla="*/ 6384 h 504432"/>
              <a:gd name="connsiteX2" fmla="*/ 489857 w 1518557"/>
              <a:gd name="connsiteY2" fmla="*/ 504406 h 504432"/>
              <a:gd name="connsiteX3" fmla="*/ 710293 w 1518557"/>
              <a:gd name="connsiteY3" fmla="*/ 30877 h 504432"/>
              <a:gd name="connsiteX4" fmla="*/ 922564 w 1518557"/>
              <a:gd name="connsiteY4" fmla="*/ 504406 h 504432"/>
              <a:gd name="connsiteX5" fmla="*/ 1126671 w 1518557"/>
              <a:gd name="connsiteY5" fmla="*/ 39041 h 504432"/>
              <a:gd name="connsiteX6" fmla="*/ 1371600 w 1518557"/>
              <a:gd name="connsiteY6" fmla="*/ 488077 h 504432"/>
              <a:gd name="connsiteX7" fmla="*/ 1518557 w 1518557"/>
              <a:gd name="connsiteY7" fmla="*/ 218656 h 50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8557" h="504432">
                <a:moveTo>
                  <a:pt x="0" y="267641"/>
                </a:moveTo>
                <a:cubicBezTo>
                  <a:pt x="61232" y="117282"/>
                  <a:pt x="122464" y="-33077"/>
                  <a:pt x="204107" y="6384"/>
                </a:cubicBezTo>
                <a:cubicBezTo>
                  <a:pt x="285750" y="45845"/>
                  <a:pt x="405493" y="500324"/>
                  <a:pt x="489857" y="504406"/>
                </a:cubicBezTo>
                <a:cubicBezTo>
                  <a:pt x="574221" y="508488"/>
                  <a:pt x="638175" y="30877"/>
                  <a:pt x="710293" y="30877"/>
                </a:cubicBezTo>
                <a:cubicBezTo>
                  <a:pt x="782411" y="30877"/>
                  <a:pt x="853168" y="503045"/>
                  <a:pt x="922564" y="504406"/>
                </a:cubicBezTo>
                <a:cubicBezTo>
                  <a:pt x="991960" y="505767"/>
                  <a:pt x="1051832" y="41762"/>
                  <a:pt x="1126671" y="39041"/>
                </a:cubicBezTo>
                <a:cubicBezTo>
                  <a:pt x="1201510" y="36320"/>
                  <a:pt x="1306286" y="458141"/>
                  <a:pt x="1371600" y="488077"/>
                </a:cubicBezTo>
                <a:cubicBezTo>
                  <a:pt x="1436914" y="518013"/>
                  <a:pt x="1477735" y="368334"/>
                  <a:pt x="1518557" y="218656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 dirty="0">
              <a:solidFill>
                <a:srgbClr val="FF0000"/>
              </a:solidFill>
            </a:endParaRPr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9CD5918E-7BEF-2EE3-9BA8-86B859B972B8}"/>
              </a:ext>
            </a:extLst>
          </p:cNvPr>
          <p:cNvSpPr/>
          <p:nvPr/>
        </p:nvSpPr>
        <p:spPr>
          <a:xfrm>
            <a:off x="8680580" y="5472731"/>
            <a:ext cx="1297980" cy="331181"/>
          </a:xfrm>
          <a:custGeom>
            <a:avLst/>
            <a:gdLst>
              <a:gd name="connsiteX0" fmla="*/ 0 w 1518557"/>
              <a:gd name="connsiteY0" fmla="*/ 267641 h 504432"/>
              <a:gd name="connsiteX1" fmla="*/ 204107 w 1518557"/>
              <a:gd name="connsiteY1" fmla="*/ 6384 h 504432"/>
              <a:gd name="connsiteX2" fmla="*/ 489857 w 1518557"/>
              <a:gd name="connsiteY2" fmla="*/ 504406 h 504432"/>
              <a:gd name="connsiteX3" fmla="*/ 710293 w 1518557"/>
              <a:gd name="connsiteY3" fmla="*/ 30877 h 504432"/>
              <a:gd name="connsiteX4" fmla="*/ 922564 w 1518557"/>
              <a:gd name="connsiteY4" fmla="*/ 504406 h 504432"/>
              <a:gd name="connsiteX5" fmla="*/ 1126671 w 1518557"/>
              <a:gd name="connsiteY5" fmla="*/ 39041 h 504432"/>
              <a:gd name="connsiteX6" fmla="*/ 1371600 w 1518557"/>
              <a:gd name="connsiteY6" fmla="*/ 488077 h 504432"/>
              <a:gd name="connsiteX7" fmla="*/ 1518557 w 1518557"/>
              <a:gd name="connsiteY7" fmla="*/ 218656 h 50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8557" h="504432">
                <a:moveTo>
                  <a:pt x="0" y="267641"/>
                </a:moveTo>
                <a:cubicBezTo>
                  <a:pt x="61232" y="117282"/>
                  <a:pt x="122464" y="-33077"/>
                  <a:pt x="204107" y="6384"/>
                </a:cubicBezTo>
                <a:cubicBezTo>
                  <a:pt x="285750" y="45845"/>
                  <a:pt x="405493" y="500324"/>
                  <a:pt x="489857" y="504406"/>
                </a:cubicBezTo>
                <a:cubicBezTo>
                  <a:pt x="574221" y="508488"/>
                  <a:pt x="638175" y="30877"/>
                  <a:pt x="710293" y="30877"/>
                </a:cubicBezTo>
                <a:cubicBezTo>
                  <a:pt x="782411" y="30877"/>
                  <a:pt x="853168" y="503045"/>
                  <a:pt x="922564" y="504406"/>
                </a:cubicBezTo>
                <a:cubicBezTo>
                  <a:pt x="991960" y="505767"/>
                  <a:pt x="1051832" y="41762"/>
                  <a:pt x="1126671" y="39041"/>
                </a:cubicBezTo>
                <a:cubicBezTo>
                  <a:pt x="1201510" y="36320"/>
                  <a:pt x="1306286" y="458141"/>
                  <a:pt x="1371600" y="488077"/>
                </a:cubicBezTo>
                <a:cubicBezTo>
                  <a:pt x="1436914" y="518013"/>
                  <a:pt x="1477735" y="368334"/>
                  <a:pt x="1518557" y="21865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 dirty="0">
              <a:solidFill>
                <a:srgbClr val="FF0000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5EB7880-9940-47FB-68DF-9042D53EF9BC}"/>
              </a:ext>
            </a:extLst>
          </p:cNvPr>
          <p:cNvSpPr txBox="1"/>
          <p:nvPr/>
        </p:nvSpPr>
        <p:spPr>
          <a:xfrm>
            <a:off x="8891212" y="4741055"/>
            <a:ext cx="1297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/>
              <a:t>real MTS</a:t>
            </a:r>
          </a:p>
        </p:txBody>
      </p:sp>
      <p:sp>
        <p:nvSpPr>
          <p:cNvPr id="195" name="Parallelogram 194">
            <a:extLst>
              <a:ext uri="{FF2B5EF4-FFF2-40B4-BE49-F238E27FC236}">
                <a16:creationId xmlns:a16="http://schemas.microsoft.com/office/drawing/2014/main" id="{FE87F9F6-4DB2-5818-FC94-33AC2123D9CF}"/>
              </a:ext>
            </a:extLst>
          </p:cNvPr>
          <p:cNvSpPr/>
          <p:nvPr/>
        </p:nvSpPr>
        <p:spPr>
          <a:xfrm>
            <a:off x="8463811" y="5016475"/>
            <a:ext cx="1786765" cy="841140"/>
          </a:xfrm>
          <a:prstGeom prst="parallelogram">
            <a:avLst/>
          </a:prstGeom>
          <a:noFill/>
          <a:ln w="158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EC0343B-0196-46AA-C054-98E093079FD2}"/>
              </a:ext>
            </a:extLst>
          </p:cNvPr>
          <p:cNvSpPr txBox="1"/>
          <p:nvPr/>
        </p:nvSpPr>
        <p:spPr>
          <a:xfrm>
            <a:off x="5900497" y="5704691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1400" dirty="0"/>
              <a:t>Gaussian Noise</a:t>
            </a:r>
          </a:p>
        </p:txBody>
      </p:sp>
      <p:sp>
        <p:nvSpPr>
          <p:cNvPr id="197" name="Trapezoid 196">
            <a:extLst>
              <a:ext uri="{FF2B5EF4-FFF2-40B4-BE49-F238E27FC236}">
                <a16:creationId xmlns:a16="http://schemas.microsoft.com/office/drawing/2014/main" id="{AB83643C-98D7-6066-DB9A-4E3CE09D3987}"/>
              </a:ext>
            </a:extLst>
          </p:cNvPr>
          <p:cNvSpPr/>
          <p:nvPr/>
        </p:nvSpPr>
        <p:spPr>
          <a:xfrm>
            <a:off x="5570623" y="5091787"/>
            <a:ext cx="1952185" cy="452173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</a:rPr>
              <a:t>Positional Embedding</a:t>
            </a:r>
          </a:p>
          <a:p>
            <a:pPr algn="ctr"/>
            <a:r>
              <a:rPr lang="en-SA" sz="1400" dirty="0">
                <a:solidFill>
                  <a:schemeClr val="tx1"/>
                </a:solidFill>
              </a:rPr>
              <a:t>FC Layer </a:t>
            </a:r>
          </a:p>
        </p:txBody>
      </p:sp>
      <p:sp>
        <p:nvSpPr>
          <p:cNvPr id="198" name="Trapezoid 197">
            <a:extLst>
              <a:ext uri="{FF2B5EF4-FFF2-40B4-BE49-F238E27FC236}">
                <a16:creationId xmlns:a16="http://schemas.microsoft.com/office/drawing/2014/main" id="{E2E36BD8-069C-1F1B-E4CA-AA4D8DB79F69}"/>
              </a:ext>
            </a:extLst>
          </p:cNvPr>
          <p:cNvSpPr/>
          <p:nvPr/>
        </p:nvSpPr>
        <p:spPr>
          <a:xfrm>
            <a:off x="5643459" y="1537671"/>
            <a:ext cx="1812060" cy="338553"/>
          </a:xfrm>
          <a:prstGeom prst="trapezoid">
            <a:avLst/>
          </a:prstGeom>
          <a:solidFill>
            <a:schemeClr val="accent6">
              <a:lumMod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</a:rPr>
              <a:t>Classfication Head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4D7405E3-D3C7-5345-5E80-90250917DD46}"/>
              </a:ext>
            </a:extLst>
          </p:cNvPr>
          <p:cNvSpPr/>
          <p:nvPr/>
        </p:nvSpPr>
        <p:spPr>
          <a:xfrm>
            <a:off x="5662375" y="2122139"/>
            <a:ext cx="1771789" cy="286844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FB1FB0C-FA62-DA64-018C-D788ABAFB7D3}"/>
              </a:ext>
            </a:extLst>
          </p:cNvPr>
          <p:cNvSpPr/>
          <p:nvPr/>
        </p:nvSpPr>
        <p:spPr>
          <a:xfrm>
            <a:off x="5502928" y="106761"/>
            <a:ext cx="2270588" cy="6247712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06BA80B-8ABF-85B6-2C8E-03B1F47B1105}"/>
              </a:ext>
            </a:extLst>
          </p:cNvPr>
          <p:cNvSpPr/>
          <p:nvPr/>
        </p:nvSpPr>
        <p:spPr>
          <a:xfrm>
            <a:off x="8223074" y="94164"/>
            <a:ext cx="2270588" cy="6260309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C52A239-8824-2A38-ED3C-579CE379AA6F}"/>
              </a:ext>
            </a:extLst>
          </p:cNvPr>
          <p:cNvSpPr txBox="1"/>
          <p:nvPr/>
        </p:nvSpPr>
        <p:spPr>
          <a:xfrm>
            <a:off x="5502928" y="6046696"/>
            <a:ext cx="1207190" cy="307777"/>
          </a:xfrm>
          <a:prstGeom prst="rect">
            <a:avLst/>
          </a:prstGeom>
          <a:solidFill>
            <a:schemeClr val="accent6">
              <a:lumMod val="75000"/>
              <a:alpha val="31327"/>
            </a:schemeClr>
          </a:solidFill>
        </p:spPr>
        <p:txBody>
          <a:bodyPr wrap="none" rtlCol="0">
            <a:spAutoFit/>
          </a:bodyPr>
          <a:lstStyle/>
          <a:p>
            <a:r>
              <a:rPr lang="en-SA" sz="1400" dirty="0"/>
              <a:t>Discriminator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CFD7028-5FA2-9E55-81E6-DEAE5874373C}"/>
              </a:ext>
            </a:extLst>
          </p:cNvPr>
          <p:cNvSpPr txBox="1"/>
          <p:nvPr/>
        </p:nvSpPr>
        <p:spPr>
          <a:xfrm>
            <a:off x="8223074" y="6046695"/>
            <a:ext cx="932628" cy="307777"/>
          </a:xfrm>
          <a:prstGeom prst="rect">
            <a:avLst/>
          </a:prstGeom>
          <a:solidFill>
            <a:schemeClr val="accent6">
              <a:lumMod val="75000"/>
              <a:alpha val="31327"/>
            </a:schemeClr>
          </a:solidFill>
        </p:spPr>
        <p:txBody>
          <a:bodyPr wrap="none" rtlCol="0">
            <a:spAutoFit/>
          </a:bodyPr>
          <a:lstStyle/>
          <a:p>
            <a:r>
              <a:rPr lang="en-SA" sz="1400" dirty="0"/>
              <a:t>Generator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27E90C4-1357-BAC0-CB5B-3C140EC2AEC2}"/>
              </a:ext>
            </a:extLst>
          </p:cNvPr>
          <p:cNvSpPr/>
          <p:nvPr/>
        </p:nvSpPr>
        <p:spPr>
          <a:xfrm>
            <a:off x="5900500" y="4607988"/>
            <a:ext cx="1295546" cy="184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</a:t>
            </a:r>
            <a:r>
              <a:rPr lang="en-SA" sz="1400" dirty="0">
                <a:solidFill>
                  <a:schemeClr val="tx1"/>
                </a:solidFill>
              </a:rPr>
              <a:t>ayer norm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C7F987C-873D-5993-E7D5-8868F4B134B0}"/>
              </a:ext>
            </a:extLst>
          </p:cNvPr>
          <p:cNvSpPr/>
          <p:nvPr/>
        </p:nvSpPr>
        <p:spPr>
          <a:xfrm>
            <a:off x="5900499" y="4052187"/>
            <a:ext cx="1295546" cy="402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Multi-head Attention </a:t>
            </a:r>
            <a:endParaRPr lang="en-SA" sz="1400" dirty="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5C14E7B-7940-7981-2D26-348B1D9ED21D}"/>
              </a:ext>
            </a:extLst>
          </p:cNvPr>
          <p:cNvSpPr/>
          <p:nvPr/>
        </p:nvSpPr>
        <p:spPr>
          <a:xfrm>
            <a:off x="5900499" y="3735020"/>
            <a:ext cx="1295546" cy="184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Dropout</a:t>
            </a:r>
            <a:endParaRPr lang="en-SA" sz="1400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F5FBF63-008C-677D-1F4C-162CE49BA0BC}"/>
              </a:ext>
            </a:extLst>
          </p:cNvPr>
          <p:cNvSpPr/>
          <p:nvPr/>
        </p:nvSpPr>
        <p:spPr>
          <a:xfrm>
            <a:off x="5900500" y="3249364"/>
            <a:ext cx="1295546" cy="184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</a:t>
            </a:r>
            <a:r>
              <a:rPr lang="en-SA" sz="1400" dirty="0">
                <a:solidFill>
                  <a:schemeClr val="tx1"/>
                </a:solidFill>
              </a:rPr>
              <a:t>ayer norm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34D761C-1691-CC82-4BD5-93C5B4DD7E66}"/>
              </a:ext>
            </a:extLst>
          </p:cNvPr>
          <p:cNvSpPr/>
          <p:nvPr/>
        </p:nvSpPr>
        <p:spPr>
          <a:xfrm>
            <a:off x="5900499" y="2693563"/>
            <a:ext cx="1295546" cy="402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Feed Forward layer</a:t>
            </a:r>
            <a:endParaRPr lang="en-SA" sz="1400" dirty="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218A284-891B-6797-1150-DD8178B04A80}"/>
              </a:ext>
            </a:extLst>
          </p:cNvPr>
          <p:cNvSpPr/>
          <p:nvPr/>
        </p:nvSpPr>
        <p:spPr>
          <a:xfrm>
            <a:off x="5900499" y="2376396"/>
            <a:ext cx="1295546" cy="184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Dropout</a:t>
            </a:r>
            <a:endParaRPr lang="en-SA" sz="1400" dirty="0">
              <a:solidFill>
                <a:schemeClr val="tx1"/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9ED4831-002F-BBFD-1912-EB76F480EA7F}"/>
              </a:ext>
            </a:extLst>
          </p:cNvPr>
          <p:cNvSpPr txBox="1"/>
          <p:nvPr/>
        </p:nvSpPr>
        <p:spPr>
          <a:xfrm>
            <a:off x="7389824" y="3525426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1400" dirty="0"/>
              <a:t>*N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D187E68-F999-19EA-EA14-82603AD65789}"/>
              </a:ext>
            </a:extLst>
          </p:cNvPr>
          <p:cNvCxnSpPr>
            <a:cxnSpLocks/>
            <a:stCxn id="196" idx="0"/>
            <a:endCxn id="197" idx="2"/>
          </p:cNvCxnSpPr>
          <p:nvPr/>
        </p:nvCxnSpPr>
        <p:spPr>
          <a:xfrm flipH="1" flipV="1">
            <a:off x="6546716" y="5543960"/>
            <a:ext cx="1555" cy="160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8646C92-F51B-7B92-C894-1A63082A606E}"/>
              </a:ext>
            </a:extLst>
          </p:cNvPr>
          <p:cNvCxnSpPr>
            <a:cxnSpLocks/>
            <a:stCxn id="197" idx="0"/>
            <a:endCxn id="204" idx="2"/>
          </p:cNvCxnSpPr>
          <p:nvPr/>
        </p:nvCxnSpPr>
        <p:spPr>
          <a:xfrm flipV="1">
            <a:off x="6546716" y="4792922"/>
            <a:ext cx="1557" cy="2988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2276993-AB5F-CC21-2C7F-5B09FB095900}"/>
              </a:ext>
            </a:extLst>
          </p:cNvPr>
          <p:cNvCxnSpPr>
            <a:stCxn id="204" idx="0"/>
            <a:endCxn id="205" idx="2"/>
          </p:cNvCxnSpPr>
          <p:nvPr/>
        </p:nvCxnSpPr>
        <p:spPr>
          <a:xfrm flipH="1" flipV="1">
            <a:off x="6548272" y="4454541"/>
            <a:ext cx="1" cy="153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9389F75-3356-7DC9-43E0-33F136353B43}"/>
              </a:ext>
            </a:extLst>
          </p:cNvPr>
          <p:cNvCxnSpPr>
            <a:stCxn id="205" idx="0"/>
            <a:endCxn id="206" idx="2"/>
          </p:cNvCxnSpPr>
          <p:nvPr/>
        </p:nvCxnSpPr>
        <p:spPr>
          <a:xfrm flipV="1">
            <a:off x="6548272" y="3919954"/>
            <a:ext cx="0" cy="1322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22524D6-3E7E-C162-A827-F55FBD964F85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6548273" y="3434298"/>
            <a:ext cx="0" cy="177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62FD8C9-F125-49F8-426F-E76795305FF6}"/>
              </a:ext>
            </a:extLst>
          </p:cNvPr>
          <p:cNvCxnSpPr>
            <a:stCxn id="208" idx="2"/>
            <a:endCxn id="207" idx="0"/>
          </p:cNvCxnSpPr>
          <p:nvPr/>
        </p:nvCxnSpPr>
        <p:spPr>
          <a:xfrm>
            <a:off x="6548272" y="3095917"/>
            <a:ext cx="1" cy="153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1359A54D-A92D-3CDB-0833-42BAD8B54FBF}"/>
              </a:ext>
            </a:extLst>
          </p:cNvPr>
          <p:cNvCxnSpPr>
            <a:stCxn id="209" idx="2"/>
            <a:endCxn id="208" idx="0"/>
          </p:cNvCxnSpPr>
          <p:nvPr/>
        </p:nvCxnSpPr>
        <p:spPr>
          <a:xfrm>
            <a:off x="6548272" y="2561330"/>
            <a:ext cx="0" cy="1322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3D8B395-44B6-52AF-1C87-1C996D12FA39}"/>
              </a:ext>
            </a:extLst>
          </p:cNvPr>
          <p:cNvCxnSpPr>
            <a:stCxn id="209" idx="0"/>
            <a:endCxn id="198" idx="2"/>
          </p:cNvCxnSpPr>
          <p:nvPr/>
        </p:nvCxnSpPr>
        <p:spPr>
          <a:xfrm flipV="1">
            <a:off x="6548272" y="1876224"/>
            <a:ext cx="1217" cy="5001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EDD1589-58E2-A76A-84BA-014682129744}"/>
              </a:ext>
            </a:extLst>
          </p:cNvPr>
          <p:cNvCxnSpPr>
            <a:stCxn id="206" idx="0"/>
            <a:endCxn id="206" idx="0"/>
          </p:cNvCxnSpPr>
          <p:nvPr/>
        </p:nvCxnSpPr>
        <p:spPr>
          <a:xfrm>
            <a:off x="6548272" y="37350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075B7D4-54AC-C50D-EF3D-575CABFEF739}"/>
              </a:ext>
            </a:extLst>
          </p:cNvPr>
          <p:cNvCxnSpPr>
            <a:cxnSpLocks/>
            <a:endCxn id="206" idx="0"/>
          </p:cNvCxnSpPr>
          <p:nvPr/>
        </p:nvCxnSpPr>
        <p:spPr>
          <a:xfrm>
            <a:off x="6548272" y="3577220"/>
            <a:ext cx="0" cy="157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74AAFE6E-7741-A75F-D4AA-CBB79A6963CA}"/>
              </a:ext>
            </a:extLst>
          </p:cNvPr>
          <p:cNvCxnSpPr>
            <a:cxnSpLocks/>
            <a:stCxn id="197" idx="0"/>
            <a:endCxn id="199" idx="2"/>
          </p:cNvCxnSpPr>
          <p:nvPr/>
        </p:nvCxnSpPr>
        <p:spPr>
          <a:xfrm flipV="1">
            <a:off x="6546716" y="4990583"/>
            <a:ext cx="1554" cy="1012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15E10E0A-4D6C-F351-1925-7E564F7DF4E9}"/>
              </a:ext>
            </a:extLst>
          </p:cNvPr>
          <p:cNvCxnSpPr>
            <a:stCxn id="199" idx="2"/>
          </p:cNvCxnSpPr>
          <p:nvPr/>
        </p:nvCxnSpPr>
        <p:spPr>
          <a:xfrm rot="5400000" flipH="1" flipV="1">
            <a:off x="6203797" y="3921693"/>
            <a:ext cx="1413363" cy="724418"/>
          </a:xfrm>
          <a:prstGeom prst="bentConnector3">
            <a:avLst>
              <a:gd name="adj1" fmla="val 525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0EC214-4D8C-BEEA-E3E1-233008E0B7C2}"/>
              </a:ext>
            </a:extLst>
          </p:cNvPr>
          <p:cNvCxnSpPr/>
          <p:nvPr/>
        </p:nvCxnSpPr>
        <p:spPr>
          <a:xfrm flipH="1">
            <a:off x="6548269" y="3577220"/>
            <a:ext cx="748465" cy="10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D8134651-8823-68E8-05B8-50B3B691E16F}"/>
              </a:ext>
            </a:extLst>
          </p:cNvPr>
          <p:cNvCxnSpPr/>
          <p:nvPr/>
        </p:nvCxnSpPr>
        <p:spPr>
          <a:xfrm rot="16200000" flipV="1">
            <a:off x="5503620" y="2543096"/>
            <a:ext cx="1312553" cy="776746"/>
          </a:xfrm>
          <a:prstGeom prst="bentConnector3">
            <a:avLst>
              <a:gd name="adj1" fmla="val 23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22AA5B5-4880-04FD-C908-ED2C4D6BD4CD}"/>
              </a:ext>
            </a:extLst>
          </p:cNvPr>
          <p:cNvCxnSpPr/>
          <p:nvPr/>
        </p:nvCxnSpPr>
        <p:spPr>
          <a:xfrm flipV="1">
            <a:off x="5783363" y="2266582"/>
            <a:ext cx="738744" cy="8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25E4B01C-7426-AC31-B873-CAFD6208DAF7}"/>
              </a:ext>
            </a:extLst>
          </p:cNvPr>
          <p:cNvCxnSpPr>
            <a:cxnSpLocks/>
            <a:stCxn id="198" idx="0"/>
          </p:cNvCxnSpPr>
          <p:nvPr/>
        </p:nvCxnSpPr>
        <p:spPr>
          <a:xfrm rot="5400000" flipH="1" flipV="1">
            <a:off x="6434165" y="1419719"/>
            <a:ext cx="233276" cy="262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1A833455-C8FD-6C87-8730-1E4321BCA5BF}"/>
              </a:ext>
            </a:extLst>
          </p:cNvPr>
          <p:cNvSpPr/>
          <p:nvPr/>
        </p:nvSpPr>
        <p:spPr>
          <a:xfrm>
            <a:off x="8435726" y="1221201"/>
            <a:ext cx="1771789" cy="286844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400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02843D9-D443-AE5A-09F8-6E6DC9D87B2B}"/>
              </a:ext>
            </a:extLst>
          </p:cNvPr>
          <p:cNvSpPr/>
          <p:nvPr/>
        </p:nvSpPr>
        <p:spPr>
          <a:xfrm>
            <a:off x="8673851" y="3707050"/>
            <a:ext cx="1295546" cy="184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</a:t>
            </a:r>
            <a:r>
              <a:rPr lang="en-SA" sz="1400" dirty="0">
                <a:solidFill>
                  <a:schemeClr val="tx1"/>
                </a:solidFill>
              </a:rPr>
              <a:t>ayer norm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0637FE6-4B49-540A-165B-05AAD3372F6A}"/>
              </a:ext>
            </a:extLst>
          </p:cNvPr>
          <p:cNvSpPr/>
          <p:nvPr/>
        </p:nvSpPr>
        <p:spPr>
          <a:xfrm>
            <a:off x="8673850" y="3151249"/>
            <a:ext cx="1295546" cy="402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Multi-head Attention </a:t>
            </a:r>
            <a:endParaRPr lang="en-SA" sz="1400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E107BBAA-BD17-26AC-3E82-2CB6436EE9CC}"/>
              </a:ext>
            </a:extLst>
          </p:cNvPr>
          <p:cNvSpPr/>
          <p:nvPr/>
        </p:nvSpPr>
        <p:spPr>
          <a:xfrm>
            <a:off x="8673850" y="2834082"/>
            <a:ext cx="1295546" cy="184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Dropout</a:t>
            </a:r>
            <a:endParaRPr lang="en-SA" sz="1400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C0AA2BE-08FC-FB0C-F2FA-44A25CCB8D09}"/>
              </a:ext>
            </a:extLst>
          </p:cNvPr>
          <p:cNvSpPr/>
          <p:nvPr/>
        </p:nvSpPr>
        <p:spPr>
          <a:xfrm>
            <a:off x="8673851" y="2348426"/>
            <a:ext cx="1295546" cy="184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</a:t>
            </a:r>
            <a:r>
              <a:rPr lang="en-SA" sz="1400" dirty="0">
                <a:solidFill>
                  <a:schemeClr val="tx1"/>
                </a:solidFill>
              </a:rPr>
              <a:t>ayer norm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992D76C4-29BF-D726-9898-3FA74B242D93}"/>
              </a:ext>
            </a:extLst>
          </p:cNvPr>
          <p:cNvSpPr/>
          <p:nvPr/>
        </p:nvSpPr>
        <p:spPr>
          <a:xfrm>
            <a:off x="8673850" y="1792625"/>
            <a:ext cx="1295546" cy="402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Feed Forward layer</a:t>
            </a:r>
            <a:endParaRPr lang="en-SA" sz="1400" dirty="0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3D8A2FF-7386-91A9-EF62-43BE59F4D315}"/>
              </a:ext>
            </a:extLst>
          </p:cNvPr>
          <p:cNvSpPr/>
          <p:nvPr/>
        </p:nvSpPr>
        <p:spPr>
          <a:xfrm>
            <a:off x="8673850" y="1475458"/>
            <a:ext cx="1295546" cy="184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Dropout</a:t>
            </a:r>
            <a:endParaRPr lang="en-SA" sz="1400" dirty="0">
              <a:solidFill>
                <a:schemeClr val="tx1"/>
              </a:solidFill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D771025B-2F6F-7CDF-F0D7-455BD6927488}"/>
              </a:ext>
            </a:extLst>
          </p:cNvPr>
          <p:cNvCxnSpPr>
            <a:cxnSpLocks/>
            <a:endCxn id="228" idx="2"/>
          </p:cNvCxnSpPr>
          <p:nvPr/>
        </p:nvCxnSpPr>
        <p:spPr>
          <a:xfrm flipV="1">
            <a:off x="9321623" y="3891984"/>
            <a:ext cx="1" cy="3298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F845678-B542-7CAE-19CB-59AA46E00DCB}"/>
              </a:ext>
            </a:extLst>
          </p:cNvPr>
          <p:cNvCxnSpPr>
            <a:stCxn id="228" idx="0"/>
            <a:endCxn id="229" idx="2"/>
          </p:cNvCxnSpPr>
          <p:nvPr/>
        </p:nvCxnSpPr>
        <p:spPr>
          <a:xfrm flipH="1" flipV="1">
            <a:off x="9321623" y="3553603"/>
            <a:ext cx="1" cy="153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5E551E9-9613-B961-583E-F7E1EF3C1847}"/>
              </a:ext>
            </a:extLst>
          </p:cNvPr>
          <p:cNvCxnSpPr>
            <a:stCxn id="229" idx="0"/>
            <a:endCxn id="230" idx="2"/>
          </p:cNvCxnSpPr>
          <p:nvPr/>
        </p:nvCxnSpPr>
        <p:spPr>
          <a:xfrm flipV="1">
            <a:off x="9321623" y="3019016"/>
            <a:ext cx="0" cy="1322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7D321ADA-B52E-925A-DDAA-574D14BAF9BC}"/>
              </a:ext>
            </a:extLst>
          </p:cNvPr>
          <p:cNvCxnSpPr>
            <a:cxnSpLocks/>
            <a:endCxn id="231" idx="2"/>
          </p:cNvCxnSpPr>
          <p:nvPr/>
        </p:nvCxnSpPr>
        <p:spPr>
          <a:xfrm flipV="1">
            <a:off x="9321624" y="2533360"/>
            <a:ext cx="0" cy="177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0BC4114-6824-F69D-BB0C-F7F53B7AF6D1}"/>
              </a:ext>
            </a:extLst>
          </p:cNvPr>
          <p:cNvCxnSpPr>
            <a:stCxn id="232" idx="2"/>
            <a:endCxn id="231" idx="0"/>
          </p:cNvCxnSpPr>
          <p:nvPr/>
        </p:nvCxnSpPr>
        <p:spPr>
          <a:xfrm>
            <a:off x="9321623" y="2194979"/>
            <a:ext cx="1" cy="153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AEAF1D58-FDDC-A3FD-505B-CCD7303A2C0A}"/>
              </a:ext>
            </a:extLst>
          </p:cNvPr>
          <p:cNvCxnSpPr>
            <a:stCxn id="233" idx="2"/>
            <a:endCxn id="232" idx="0"/>
          </p:cNvCxnSpPr>
          <p:nvPr/>
        </p:nvCxnSpPr>
        <p:spPr>
          <a:xfrm>
            <a:off x="9321623" y="1660392"/>
            <a:ext cx="0" cy="1322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66E6792E-A969-81BA-8E19-0C482EBAFF1F}"/>
              </a:ext>
            </a:extLst>
          </p:cNvPr>
          <p:cNvCxnSpPr>
            <a:cxnSpLocks/>
            <a:stCxn id="233" idx="0"/>
          </p:cNvCxnSpPr>
          <p:nvPr/>
        </p:nvCxnSpPr>
        <p:spPr>
          <a:xfrm flipV="1">
            <a:off x="9321623" y="975286"/>
            <a:ext cx="1217" cy="5001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7CECCE3-A417-8A6A-D413-26608EDD40EB}"/>
              </a:ext>
            </a:extLst>
          </p:cNvPr>
          <p:cNvCxnSpPr>
            <a:stCxn id="230" idx="0"/>
            <a:endCxn id="230" idx="0"/>
          </p:cNvCxnSpPr>
          <p:nvPr/>
        </p:nvCxnSpPr>
        <p:spPr>
          <a:xfrm>
            <a:off x="9321623" y="283408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C2E91DE-1559-18D4-9DAE-C99F96E9B336}"/>
              </a:ext>
            </a:extLst>
          </p:cNvPr>
          <p:cNvCxnSpPr>
            <a:cxnSpLocks/>
            <a:endCxn id="230" idx="0"/>
          </p:cNvCxnSpPr>
          <p:nvPr/>
        </p:nvCxnSpPr>
        <p:spPr>
          <a:xfrm>
            <a:off x="9321623" y="2676282"/>
            <a:ext cx="0" cy="157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3E2E686-8F51-D345-FB81-B933683AD809}"/>
              </a:ext>
            </a:extLst>
          </p:cNvPr>
          <p:cNvCxnSpPr>
            <a:cxnSpLocks/>
            <a:endCxn id="227" idx="2"/>
          </p:cNvCxnSpPr>
          <p:nvPr/>
        </p:nvCxnSpPr>
        <p:spPr>
          <a:xfrm flipH="1" flipV="1">
            <a:off x="9321621" y="4089645"/>
            <a:ext cx="2" cy="132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Elbow Connector 243">
            <a:extLst>
              <a:ext uri="{FF2B5EF4-FFF2-40B4-BE49-F238E27FC236}">
                <a16:creationId xmlns:a16="http://schemas.microsoft.com/office/drawing/2014/main" id="{7B000841-5EC4-F1DA-91A9-F28FA5D71249}"/>
              </a:ext>
            </a:extLst>
          </p:cNvPr>
          <p:cNvCxnSpPr>
            <a:stCxn id="227" idx="2"/>
          </p:cNvCxnSpPr>
          <p:nvPr/>
        </p:nvCxnSpPr>
        <p:spPr>
          <a:xfrm rot="5400000" flipH="1" flipV="1">
            <a:off x="8977148" y="3020755"/>
            <a:ext cx="1413363" cy="724418"/>
          </a:xfrm>
          <a:prstGeom prst="bentConnector3">
            <a:avLst>
              <a:gd name="adj1" fmla="val 525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7B22A76C-DAAC-8781-9F55-2BC61D1CA933}"/>
              </a:ext>
            </a:extLst>
          </p:cNvPr>
          <p:cNvCxnSpPr/>
          <p:nvPr/>
        </p:nvCxnSpPr>
        <p:spPr>
          <a:xfrm flipH="1">
            <a:off x="9321620" y="2676282"/>
            <a:ext cx="748465" cy="10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21ACDD1E-DF3E-D153-BB26-75F287D683D1}"/>
              </a:ext>
            </a:extLst>
          </p:cNvPr>
          <p:cNvCxnSpPr/>
          <p:nvPr/>
        </p:nvCxnSpPr>
        <p:spPr>
          <a:xfrm rot="16200000" flipV="1">
            <a:off x="8276971" y="1642158"/>
            <a:ext cx="1312553" cy="776746"/>
          </a:xfrm>
          <a:prstGeom prst="bentConnector3">
            <a:avLst>
              <a:gd name="adj1" fmla="val 23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7E2BB76A-4C33-6597-B0BD-766AD32645D5}"/>
              </a:ext>
            </a:extLst>
          </p:cNvPr>
          <p:cNvCxnSpPr/>
          <p:nvPr/>
        </p:nvCxnSpPr>
        <p:spPr>
          <a:xfrm flipV="1">
            <a:off x="8556714" y="1365644"/>
            <a:ext cx="738744" cy="8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Trapezoid 247">
            <a:extLst>
              <a:ext uri="{FF2B5EF4-FFF2-40B4-BE49-F238E27FC236}">
                <a16:creationId xmlns:a16="http://schemas.microsoft.com/office/drawing/2014/main" id="{2AB6A137-35E7-AA76-DECB-6411A054E8EC}"/>
              </a:ext>
            </a:extLst>
          </p:cNvPr>
          <p:cNvSpPr/>
          <p:nvPr/>
        </p:nvSpPr>
        <p:spPr>
          <a:xfrm>
            <a:off x="8345526" y="4263528"/>
            <a:ext cx="1952185" cy="31649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</a:rPr>
              <a:t>Positional Embedding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795B064-C117-210E-4F17-19D79363DE88}"/>
              </a:ext>
            </a:extLst>
          </p:cNvPr>
          <p:cNvSpPr txBox="1"/>
          <p:nvPr/>
        </p:nvSpPr>
        <p:spPr>
          <a:xfrm>
            <a:off x="10134105" y="2437633"/>
            <a:ext cx="449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/>
              <a:t>*N</a:t>
            </a:r>
          </a:p>
        </p:txBody>
      </p:sp>
      <p:sp>
        <p:nvSpPr>
          <p:cNvPr id="250" name="Trapezoid 249">
            <a:extLst>
              <a:ext uri="{FF2B5EF4-FFF2-40B4-BE49-F238E27FC236}">
                <a16:creationId xmlns:a16="http://schemas.microsoft.com/office/drawing/2014/main" id="{559379E5-3905-3B4C-F97B-2D145FC01057}"/>
              </a:ext>
            </a:extLst>
          </p:cNvPr>
          <p:cNvSpPr/>
          <p:nvPr/>
        </p:nvSpPr>
        <p:spPr>
          <a:xfrm>
            <a:off x="8345526" y="685159"/>
            <a:ext cx="1952185" cy="283758"/>
          </a:xfrm>
          <a:prstGeom prst="trapezoid">
            <a:avLst/>
          </a:prstGeom>
          <a:solidFill>
            <a:schemeClr val="accent6">
              <a:lumMod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400" dirty="0">
                <a:solidFill>
                  <a:schemeClr val="tx1"/>
                </a:solidFill>
              </a:rPr>
              <a:t>Conv2D Channels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940E40C-6056-74E4-7382-4074E14D4463}"/>
              </a:ext>
            </a:extLst>
          </p:cNvPr>
          <p:cNvSpPr txBox="1"/>
          <p:nvPr/>
        </p:nvSpPr>
        <p:spPr>
          <a:xfrm>
            <a:off x="8497130" y="179097"/>
            <a:ext cx="1664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1400" dirty="0"/>
              <a:t>Fake Gaussian Noise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CC73B08-5CA3-2A73-01DB-387D79BC7A8D}"/>
              </a:ext>
            </a:extLst>
          </p:cNvPr>
          <p:cNvCxnSpPr>
            <a:stCxn id="250" idx="0"/>
            <a:endCxn id="251" idx="2"/>
          </p:cNvCxnSpPr>
          <p:nvPr/>
        </p:nvCxnSpPr>
        <p:spPr>
          <a:xfrm flipV="1">
            <a:off x="9321619" y="486874"/>
            <a:ext cx="7951" cy="1982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216DB211-8FCB-121D-2952-77B003234F40}"/>
              </a:ext>
            </a:extLst>
          </p:cNvPr>
          <p:cNvCxnSpPr>
            <a:endCxn id="248" idx="2"/>
          </p:cNvCxnSpPr>
          <p:nvPr/>
        </p:nvCxnSpPr>
        <p:spPr>
          <a:xfrm flipV="1">
            <a:off x="9321618" y="4580018"/>
            <a:ext cx="1" cy="1472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6FC5BAF4-91FD-FC26-4A4B-BAB4C60EF06A}"/>
              </a:ext>
            </a:extLst>
          </p:cNvPr>
          <p:cNvSpPr txBox="1"/>
          <p:nvPr/>
        </p:nvSpPr>
        <p:spPr>
          <a:xfrm>
            <a:off x="7003459" y="6417844"/>
            <a:ext cx="2389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1400" dirty="0"/>
              <a:t>(b) Transformer Gaussian GAN</a:t>
            </a:r>
          </a:p>
        </p:txBody>
      </p: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B2A25572-AF08-8FC3-C69E-9A1B51C6D557}"/>
              </a:ext>
            </a:extLst>
          </p:cNvPr>
          <p:cNvCxnSpPr>
            <a:cxnSpLocks/>
            <a:stCxn id="251" idx="1"/>
            <a:endCxn id="197" idx="3"/>
          </p:cNvCxnSpPr>
          <p:nvPr/>
        </p:nvCxnSpPr>
        <p:spPr>
          <a:xfrm rot="10800000" flipV="1">
            <a:off x="7466286" y="332986"/>
            <a:ext cx="1030844" cy="49848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1698175C-C11A-D0F3-38CF-BB425082483F}"/>
              </a:ext>
            </a:extLst>
          </p:cNvPr>
          <p:cNvSpPr txBox="1"/>
          <p:nvPr/>
        </p:nvSpPr>
        <p:spPr>
          <a:xfrm>
            <a:off x="5998957" y="1032233"/>
            <a:ext cx="1111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1400" dirty="0"/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135597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169</Words>
  <Application>Microsoft Macintosh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2022-05-05T09:24:54Z</dcterms:created>
  <dcterms:modified xsi:type="dcterms:W3CDTF">2022-05-05T19:27:34Z</dcterms:modified>
</cp:coreProperties>
</file>