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316" r:id="rId6"/>
    <p:sldId id="320" r:id="rId7"/>
    <p:sldId id="324" r:id="rId8"/>
    <p:sldId id="317" r:id="rId9"/>
    <p:sldId id="319" r:id="rId10"/>
    <p:sldId id="325" r:id="rId11"/>
    <p:sldId id="327" r:id="rId12"/>
    <p:sldId id="318" r:id="rId13"/>
    <p:sldId id="323" r:id="rId14"/>
    <p:sldId id="32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308757-B174-46B0-AE00-D12643AF7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0BA369C-DB91-4252-98DC-DBB5E543B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9505B2B-5BE5-4F2B-A580-8941DC89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98E7EE5-E015-4269-B4F8-D2137E77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DB08F5-159E-43C1-97D3-F5632BB3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2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B26E55-3A45-4E57-841D-E4B63C92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07AE3B5-36EE-45C0-B757-8AA743C9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59EDC0-603C-42D0-A673-E311E83A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493F7F-D907-43A1-A381-9C9265BB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3BB7D5C-785E-44B0-B25D-6F7E8D79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3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B523C66-B624-4F6C-AEE3-DD9676FFB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01E862B-2609-44E0-BD17-2983BCB4E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9E80431-38D2-4F07-ABDC-667D6603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34BFD-2232-4491-B8CF-252F61EC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68F1A4-9C94-475F-B0FD-AE4EEFBF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C398AE-57EE-4F42-BAB6-1DA33764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84A8E7-D924-43B9-8E61-B65429B6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37705F-B652-4772-B6B4-1D2D54B1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B88D30-A0E4-41F4-B1BF-95424C75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26AB7CE-C089-4CE3-B972-E221A7CB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4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3C35EB-2729-4BFD-9803-6ECAE80D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FEFC605-8D9F-4D5E-BD5F-C5CC9449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2E9DEE-B257-4EDB-9EEF-1012C128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1AF40E-11CD-499A-A090-02648886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732A03-1AE1-4CC8-8749-5D41790D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866191-7828-43C5-8F67-EE4B2E48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85548A-FF37-4069-87AE-2F26DA082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8ACF860-7D89-4FED-AF25-457DAF2FD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07F0380-306F-4874-81D9-3B9A6F86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B730077-F6BB-402B-BF6E-699102B5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4B033BA-CB14-4C1A-B36E-FA3C41AA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7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2AAC5C-CF7A-4F37-969E-F43F8001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1F22EE8-91EA-4E16-80B4-4204B730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E08C96E-8802-413B-97A8-6E3BA488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0B30721-4382-4451-B079-CEC27E6F3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D903900-F9B0-4D9A-81BA-80535B90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C94822C-51EB-4ABD-ABCF-57CD7024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859C3DB-CB85-4280-9856-4916F578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576BD40-531A-4DC3-A55B-5F84ABC4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3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0BA5AA-A3D7-4403-8875-7E3DCC05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90BF626-3F6C-4E45-99BE-D80BFACD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8780042-25CB-43DE-81AE-79E4FE7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1E0A3FD-6BE4-481A-AE15-302EAAD6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3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EAB6E3D-AB9A-46C2-84E5-0CC84922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5166EC8-6B54-4A57-8E8C-E686581A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93DB75-1130-4B4B-A4E9-CC843C0C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87445B-D863-4E72-BCDE-5D70D8A9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6957D4-5D8E-4F35-91EF-984AA5AF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DE37034-AEDA-4CBE-92BD-A052D0EA6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317194F-0F77-4DF4-B48C-3FEC9DA6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2FD772-7C26-4744-BDFF-24D7BEA4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8E7C3FB-1936-4305-A899-E7999F43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8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845FB8-D4EB-4245-97EF-42E227E5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0EE8C03-E7F3-40CA-B702-F4AACF9AF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3656D42-0C63-4D76-A235-BDB2D849F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70E0707-8A23-4582-B07B-20FFD68E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9972C68-3D4E-4E72-AE93-762546B3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95D9877-FCCD-4C51-B54F-C804B43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D0F750D-A912-47DB-AC77-3FE2A2C9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8A2446-E2C0-49BB-968A-D6FE0FF5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FDDCEF-EB3E-4330-BD75-EDB467867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9B30-0A19-4D9B-8008-C9B5992491A5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254806-6F1A-47C5-BBCB-A8E97C216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2E71A9D-81A6-43F0-B26E-5EB20B46E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C7AA-C372-4E78-857F-65F4E3EDC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1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0" y="-646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C3D8EB51-37CA-45A1-9E74-664C5DFCD7F8}"/>
              </a:ext>
            </a:extLst>
          </p:cNvPr>
          <p:cNvSpPr/>
          <p:nvPr/>
        </p:nvSpPr>
        <p:spPr>
          <a:xfrm>
            <a:off x="1618911" y="2472138"/>
            <a:ext cx="8952570" cy="11472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9000">
                <a:schemeClr val="accent5">
                  <a:lumMod val="75000"/>
                </a:schemeClr>
              </a:gs>
              <a:gs pos="66000">
                <a:schemeClr val="accent1">
                  <a:lumMod val="75000"/>
                </a:schemeClr>
              </a:gs>
              <a:gs pos="84000">
                <a:schemeClr val="accent1"/>
              </a:gs>
              <a:gs pos="99000">
                <a:schemeClr val="accent5">
                  <a:lumMod val="60000"/>
                  <a:lumOff val="4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86F9CFE-C157-4B42-8F02-E1341FAE7465}"/>
              </a:ext>
            </a:extLst>
          </p:cNvPr>
          <p:cNvSpPr txBox="1"/>
          <p:nvPr/>
        </p:nvSpPr>
        <p:spPr>
          <a:xfrm>
            <a:off x="1930337" y="2730884"/>
            <a:ext cx="832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200" dirty="0" smtClean="0">
                <a:solidFill>
                  <a:prstClr val="whit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3200" dirty="0">
                <a:solidFill>
                  <a:prstClr val="whit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Socket</a:t>
            </a:r>
            <a:r>
              <a:rPr lang="zh-CN" altLang="en-US" sz="3200" dirty="0">
                <a:solidFill>
                  <a:prstClr val="whit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的网络通信原理与软件开发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CE0BED22-D85F-4A1D-BC75-CEF70AE1F1C8}"/>
              </a:ext>
            </a:extLst>
          </p:cNvPr>
          <p:cNvSpPr txBox="1"/>
          <p:nvPr/>
        </p:nvSpPr>
        <p:spPr>
          <a:xfrm>
            <a:off x="4286060" y="4447661"/>
            <a:ext cx="36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1941712</a:t>
            </a:r>
            <a:r>
              <a:rPr lang="zh-CN" altLang="en-US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6CB5D2F5-B059-41D3-9EBE-4CEF11C83FEA}"/>
              </a:ext>
            </a:extLst>
          </p:cNvPr>
          <p:cNvCxnSpPr/>
          <p:nvPr/>
        </p:nvCxnSpPr>
        <p:spPr>
          <a:xfrm>
            <a:off x="4605800" y="4639701"/>
            <a:ext cx="348272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37F4A833-A8F4-4798-8CC0-4F82CAE87509}"/>
              </a:ext>
            </a:extLst>
          </p:cNvPr>
          <p:cNvCxnSpPr/>
          <p:nvPr/>
        </p:nvCxnSpPr>
        <p:spPr>
          <a:xfrm>
            <a:off x="7201516" y="4629869"/>
            <a:ext cx="348272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ADDED33-D9E4-41C5-9861-8B73C9CD8405}"/>
              </a:ext>
            </a:extLst>
          </p:cNvPr>
          <p:cNvGrpSpPr/>
          <p:nvPr/>
        </p:nvGrpSpPr>
        <p:grpSpPr>
          <a:xfrm>
            <a:off x="5415218" y="841285"/>
            <a:ext cx="1359953" cy="1361409"/>
            <a:chOff x="5415218" y="841285"/>
            <a:chExt cx="1359953" cy="136140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E0F30CE0-F76E-4285-A0C3-AF11A308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71" y="841285"/>
              <a:ext cx="775258" cy="777841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B7939900-C7B9-4B1E-87A3-C98B97029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6" t="32421" r="14560" b="35039"/>
            <a:stretch/>
          </p:blipFill>
          <p:spPr>
            <a:xfrm>
              <a:off x="5415218" y="1619126"/>
              <a:ext cx="1359953" cy="583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779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-8532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0F30CE0-F76E-4285-A0C3-AF11A3083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17987"/>
            <a:ext cx="930963" cy="93406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E618A57F-A8CF-44F1-8877-41C30C812786}"/>
              </a:ext>
            </a:extLst>
          </p:cNvPr>
          <p:cNvGrpSpPr/>
          <p:nvPr/>
        </p:nvGrpSpPr>
        <p:grpSpPr>
          <a:xfrm>
            <a:off x="5925880" y="6627019"/>
            <a:ext cx="981004" cy="85724"/>
            <a:chOff x="5925880" y="6627019"/>
            <a:chExt cx="981004" cy="8572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84C37F0F-31D4-4F79-830F-B181B2346DC1}"/>
                </a:ext>
              </a:extLst>
            </p:cNvPr>
            <p:cNvSpPr/>
            <p:nvPr/>
          </p:nvSpPr>
          <p:spPr>
            <a:xfrm>
              <a:off x="592588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FCD8CF6D-1277-46E6-8931-6A421737E6D4}"/>
                </a:ext>
              </a:extLst>
            </p:cNvPr>
            <p:cNvSpPr/>
            <p:nvPr/>
          </p:nvSpPr>
          <p:spPr>
            <a:xfrm>
              <a:off x="614970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7D50354-1577-4AFA-A518-14109EAB991D}"/>
                </a:ext>
              </a:extLst>
            </p:cNvPr>
            <p:cNvSpPr/>
            <p:nvPr/>
          </p:nvSpPr>
          <p:spPr>
            <a:xfrm>
              <a:off x="6373521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9F9C0B41-D6F7-4DE8-AFF2-20CE03655469}"/>
                </a:ext>
              </a:extLst>
            </p:cNvPr>
            <p:cNvSpPr/>
            <p:nvPr/>
          </p:nvSpPr>
          <p:spPr>
            <a:xfrm>
              <a:off x="6597341" y="6627019"/>
              <a:ext cx="85724" cy="8572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6A510079-CAB0-424F-BC0B-0E1F2ACFD2A9}"/>
                </a:ext>
              </a:extLst>
            </p:cNvPr>
            <p:cNvSpPr/>
            <p:nvPr/>
          </p:nvSpPr>
          <p:spPr>
            <a:xfrm>
              <a:off x="682116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F36BDE7-0051-4CE5-A728-7474F51C88FC}"/>
              </a:ext>
            </a:extLst>
          </p:cNvPr>
          <p:cNvSpPr txBox="1"/>
          <p:nvPr/>
        </p:nvSpPr>
        <p:spPr>
          <a:xfrm>
            <a:off x="1068615" y="384964"/>
            <a:ext cx="401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第四部分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研究成果与应用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7DE96FA0-EFD3-4AD7-9BEF-E0F727B34C19}"/>
              </a:ext>
            </a:extLst>
          </p:cNvPr>
          <p:cNvGrpSpPr/>
          <p:nvPr/>
        </p:nvGrpSpPr>
        <p:grpSpPr>
          <a:xfrm>
            <a:off x="748842" y="3713380"/>
            <a:ext cx="11136537" cy="1539890"/>
            <a:chOff x="373119" y="2579528"/>
            <a:chExt cx="8587790" cy="118746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5D204FBF-9B4D-4E59-B774-502E23D43097}"/>
                </a:ext>
              </a:extLst>
            </p:cNvPr>
            <p:cNvSpPr/>
            <p:nvPr/>
          </p:nvSpPr>
          <p:spPr>
            <a:xfrm>
              <a:off x="373119" y="3135082"/>
              <a:ext cx="2550079" cy="445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用户上线演示</a:t>
              </a:r>
              <a:r>
                <a:rPr lang="zh-CN" altLang="en-US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图</a:t>
              </a:r>
              <a:endParaRPr lang="en-US" altLang="zh-CN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kumimoji="0" lang="zh-CN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同济大学校长上线了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xmlns="" id="{0AF9A5A6-458F-4EA7-ACCF-9061256AB612}"/>
                </a:ext>
              </a:extLst>
            </p:cNvPr>
            <p:cNvCxnSpPr/>
            <p:nvPr/>
          </p:nvCxnSpPr>
          <p:spPr>
            <a:xfrm>
              <a:off x="1556992" y="3184702"/>
              <a:ext cx="1823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xmlns="" id="{2617475D-8DB3-4DC2-B75E-69003A93FBEF}"/>
                </a:ext>
              </a:extLst>
            </p:cNvPr>
            <p:cNvSpPr/>
            <p:nvPr/>
          </p:nvSpPr>
          <p:spPr>
            <a:xfrm>
              <a:off x="745120" y="2579528"/>
              <a:ext cx="1806076" cy="410936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AB75141C-D8B5-4195-ACFE-F5902654AAD4}"/>
                </a:ext>
              </a:extLst>
            </p:cNvPr>
            <p:cNvSpPr/>
            <p:nvPr/>
          </p:nvSpPr>
          <p:spPr bwMode="auto">
            <a:xfrm>
              <a:off x="940272" y="2615719"/>
              <a:ext cx="14157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研究成果展示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29CAF5EF-68F7-402C-A097-EA255033F5CE}"/>
                </a:ext>
              </a:extLst>
            </p:cNvPr>
            <p:cNvSpPr/>
            <p:nvPr/>
          </p:nvSpPr>
          <p:spPr>
            <a:xfrm>
              <a:off x="3363068" y="3135082"/>
              <a:ext cx="2550079" cy="631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zh-CN" sz="1050" dirty="0"/>
                <a:t>用户“张恒”发送消息演示</a:t>
              </a:r>
              <a:r>
                <a:rPr lang="zh-CN" altLang="zh-CN" sz="1050" dirty="0" smtClean="0"/>
                <a:t>图</a:t>
              </a:r>
              <a:endParaRPr lang="en-US" altLang="zh-CN" sz="105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kumimoji="0" lang="zh-CN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消息显示当前时间</a:t>
              </a:r>
              <a:r>
                <a:rPr kumimoji="0" lang="en-US" altLang="zh-CN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.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等线" panose="020F0502020204030204"/>
                  <a:ea typeface="等线" panose="02010600030101010101" pitchFamily="2" charset="-122"/>
                </a:rPr>
                <a:t>此</a:t>
              </a:r>
              <a:r>
                <a:rPr lang="zh-CN" altLang="en-US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等线" panose="020F0502020204030204"/>
                  <a:ea typeface="等线" panose="02010600030101010101" pitchFamily="2" charset="-122"/>
                </a:rPr>
                <a:t>为张恒的主窗口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B638FE38-FDA5-41BC-A3E5-73334B85BA8A}"/>
                </a:ext>
              </a:extLst>
            </p:cNvPr>
            <p:cNvCxnSpPr/>
            <p:nvPr/>
          </p:nvCxnSpPr>
          <p:spPr>
            <a:xfrm>
              <a:off x="4546941" y="3184702"/>
              <a:ext cx="1823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xmlns="" id="{F86B5A86-17A3-4015-BC14-A1086B9D8194}"/>
                </a:ext>
              </a:extLst>
            </p:cNvPr>
            <p:cNvSpPr/>
            <p:nvPr/>
          </p:nvSpPr>
          <p:spPr>
            <a:xfrm>
              <a:off x="3735069" y="2579528"/>
              <a:ext cx="1806076" cy="410936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17DB21AC-0B2C-4B2E-9E1C-DF61A0AD24E6}"/>
                </a:ext>
              </a:extLst>
            </p:cNvPr>
            <p:cNvSpPr/>
            <p:nvPr/>
          </p:nvSpPr>
          <p:spPr bwMode="auto">
            <a:xfrm>
              <a:off x="3930221" y="2615719"/>
              <a:ext cx="14157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研究成果展示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5E97CD44-3E60-4A36-B6A8-A393CA0BB577}"/>
                </a:ext>
              </a:extLst>
            </p:cNvPr>
            <p:cNvSpPr/>
            <p:nvPr/>
          </p:nvSpPr>
          <p:spPr>
            <a:xfrm>
              <a:off x="6410830" y="3135508"/>
              <a:ext cx="2550079" cy="445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zh-CN" sz="1050" dirty="0"/>
                <a:t>用户“桂老师”窗口演示</a:t>
              </a:r>
              <a:r>
                <a:rPr lang="zh-CN" altLang="zh-CN" sz="1050" dirty="0" smtClean="0"/>
                <a:t>图</a:t>
              </a:r>
              <a:endParaRPr lang="en-US" altLang="zh-CN" sz="105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老师回复张恒的消息</a:t>
              </a:r>
              <a:endPara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64031A5A-93FC-4032-B17D-C0CE1A3D16BE}"/>
                </a:ext>
              </a:extLst>
            </p:cNvPr>
            <p:cNvCxnSpPr/>
            <p:nvPr/>
          </p:nvCxnSpPr>
          <p:spPr>
            <a:xfrm>
              <a:off x="7594703" y="3185128"/>
              <a:ext cx="1823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xmlns="" id="{B2FFA211-BA9F-4327-8D08-6EB770592800}"/>
                </a:ext>
              </a:extLst>
            </p:cNvPr>
            <p:cNvSpPr/>
            <p:nvPr/>
          </p:nvSpPr>
          <p:spPr>
            <a:xfrm>
              <a:off x="6782831" y="2579954"/>
              <a:ext cx="1806076" cy="410936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9B0D016C-1D4F-4982-9A37-2AFE9AD52F50}"/>
                </a:ext>
              </a:extLst>
            </p:cNvPr>
            <p:cNvSpPr/>
            <p:nvPr/>
          </p:nvSpPr>
          <p:spPr bwMode="auto">
            <a:xfrm>
              <a:off x="6977983" y="2616145"/>
              <a:ext cx="14157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研究成果展示</a:t>
              </a:r>
            </a:p>
          </p:txBody>
        </p:sp>
      </p:grpSp>
      <p:pic>
        <p:nvPicPr>
          <p:cNvPr id="30" name="图片 29"/>
          <p:cNvPicPr/>
          <p:nvPr/>
        </p:nvPicPr>
        <p:blipFill rotWithShape="1">
          <a:blip r:embed="rId4"/>
          <a:srcRect l="27979" t="12814" r="4022" b="10004"/>
          <a:stretch/>
        </p:blipFill>
        <p:spPr bwMode="auto">
          <a:xfrm>
            <a:off x="977031" y="1538132"/>
            <a:ext cx="2912024" cy="19718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图片 30"/>
          <p:cNvPicPr/>
          <p:nvPr/>
        </p:nvPicPr>
        <p:blipFill>
          <a:blip r:embed="rId5"/>
          <a:stretch>
            <a:fillRect/>
          </a:stretch>
        </p:blipFill>
        <p:spPr>
          <a:xfrm>
            <a:off x="4522744" y="1538132"/>
            <a:ext cx="3435126" cy="2038668"/>
          </a:xfrm>
          <a:prstGeom prst="rect">
            <a:avLst/>
          </a:prstGeom>
        </p:spPr>
      </p:pic>
      <p:pic>
        <p:nvPicPr>
          <p:cNvPr id="32" name="图片 31"/>
          <p:cNvPicPr/>
          <p:nvPr/>
        </p:nvPicPr>
        <p:blipFill>
          <a:blip r:embed="rId6"/>
          <a:stretch>
            <a:fillRect/>
          </a:stretch>
        </p:blipFill>
        <p:spPr>
          <a:xfrm>
            <a:off x="8555053" y="1541704"/>
            <a:ext cx="3044277" cy="21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-1" y="-646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0F30CE0-F76E-4285-A0C3-AF11A3083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17987"/>
            <a:ext cx="930963" cy="93406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E618A57F-A8CF-44F1-8877-41C30C812786}"/>
              </a:ext>
            </a:extLst>
          </p:cNvPr>
          <p:cNvGrpSpPr/>
          <p:nvPr/>
        </p:nvGrpSpPr>
        <p:grpSpPr>
          <a:xfrm>
            <a:off x="5925880" y="6627019"/>
            <a:ext cx="981004" cy="85724"/>
            <a:chOff x="5925880" y="6627019"/>
            <a:chExt cx="981004" cy="8572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84C37F0F-31D4-4F79-830F-B181B2346DC1}"/>
                </a:ext>
              </a:extLst>
            </p:cNvPr>
            <p:cNvSpPr/>
            <p:nvPr/>
          </p:nvSpPr>
          <p:spPr>
            <a:xfrm>
              <a:off x="592588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FCD8CF6D-1277-46E6-8931-6A421737E6D4}"/>
                </a:ext>
              </a:extLst>
            </p:cNvPr>
            <p:cNvSpPr/>
            <p:nvPr/>
          </p:nvSpPr>
          <p:spPr>
            <a:xfrm>
              <a:off x="614970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7D50354-1577-4AFA-A518-14109EAB991D}"/>
                </a:ext>
              </a:extLst>
            </p:cNvPr>
            <p:cNvSpPr/>
            <p:nvPr/>
          </p:nvSpPr>
          <p:spPr>
            <a:xfrm>
              <a:off x="6373521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9F9C0B41-D6F7-4DE8-AFF2-20CE03655469}"/>
                </a:ext>
              </a:extLst>
            </p:cNvPr>
            <p:cNvSpPr/>
            <p:nvPr/>
          </p:nvSpPr>
          <p:spPr>
            <a:xfrm>
              <a:off x="6597341" y="6627019"/>
              <a:ext cx="85724" cy="8572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6A510079-CAB0-424F-BC0B-0E1F2ACFD2A9}"/>
                </a:ext>
              </a:extLst>
            </p:cNvPr>
            <p:cNvSpPr/>
            <p:nvPr/>
          </p:nvSpPr>
          <p:spPr>
            <a:xfrm>
              <a:off x="682116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F36BDE7-0051-4CE5-A728-7474F51C88FC}"/>
              </a:ext>
            </a:extLst>
          </p:cNvPr>
          <p:cNvSpPr txBox="1"/>
          <p:nvPr/>
        </p:nvSpPr>
        <p:spPr>
          <a:xfrm>
            <a:off x="1068615" y="384964"/>
            <a:ext cx="401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第四部分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研究成果与应用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7DE96FA0-EFD3-4AD7-9BEF-E0F727B34C19}"/>
              </a:ext>
            </a:extLst>
          </p:cNvPr>
          <p:cNvGrpSpPr/>
          <p:nvPr/>
        </p:nvGrpSpPr>
        <p:grpSpPr>
          <a:xfrm>
            <a:off x="7561426" y="2663374"/>
            <a:ext cx="3306910" cy="2059262"/>
            <a:chOff x="3363068" y="2579528"/>
            <a:chExt cx="2550079" cy="158797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29CAF5EF-68F7-402C-A097-EA255033F5CE}"/>
                </a:ext>
              </a:extLst>
            </p:cNvPr>
            <p:cNvSpPr/>
            <p:nvPr/>
          </p:nvSpPr>
          <p:spPr>
            <a:xfrm>
              <a:off x="3363068" y="3135082"/>
              <a:ext cx="2550079" cy="103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zh-CN" b="1" dirty="0">
                  <a:solidFill>
                    <a:schemeClr val="accent1"/>
                  </a:solidFill>
                </a:rPr>
                <a:t>收到用户“校长”的消息 演示</a:t>
              </a:r>
              <a:r>
                <a:rPr lang="zh-CN" altLang="zh-CN" b="1" dirty="0" smtClean="0">
                  <a:solidFill>
                    <a:schemeClr val="accent1"/>
                  </a:solidFill>
                </a:rPr>
                <a:t>图</a:t>
              </a:r>
              <a:endParaRPr lang="en-US" altLang="zh-CN" b="1" dirty="0" smtClean="0">
                <a:solidFill>
                  <a:schemeClr val="accent1"/>
                </a:solidFill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消息显示当前时间</a:t>
              </a: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.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b="1" dirty="0">
                  <a:solidFill>
                    <a:schemeClr val="accent1"/>
                  </a:solidFill>
                  <a:latin typeface="等线" panose="020F0502020204030204"/>
                  <a:ea typeface="等线" panose="02010600030101010101" pitchFamily="2" charset="-122"/>
                </a:rPr>
                <a:t>此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等线" panose="020F0502020204030204"/>
                  <a:ea typeface="等线" panose="02010600030101010101" pitchFamily="2" charset="-122"/>
                </a:rPr>
                <a:t>为张恒的主窗口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B638FE38-FDA5-41BC-A3E5-73334B85BA8A}"/>
                </a:ext>
              </a:extLst>
            </p:cNvPr>
            <p:cNvCxnSpPr/>
            <p:nvPr/>
          </p:nvCxnSpPr>
          <p:spPr>
            <a:xfrm>
              <a:off x="4546941" y="3184702"/>
              <a:ext cx="1823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xmlns="" id="{F86B5A86-17A3-4015-BC14-A1086B9D8194}"/>
                </a:ext>
              </a:extLst>
            </p:cNvPr>
            <p:cNvSpPr/>
            <p:nvPr/>
          </p:nvSpPr>
          <p:spPr>
            <a:xfrm>
              <a:off x="3735069" y="2579528"/>
              <a:ext cx="1806076" cy="410936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17DB21AC-0B2C-4B2E-9E1C-DF61A0AD24E6}"/>
                </a:ext>
              </a:extLst>
            </p:cNvPr>
            <p:cNvSpPr/>
            <p:nvPr/>
          </p:nvSpPr>
          <p:spPr bwMode="auto">
            <a:xfrm>
              <a:off x="3930221" y="2615719"/>
              <a:ext cx="14157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研究成果展示</a:t>
              </a:r>
            </a:p>
          </p:txBody>
        </p:sp>
      </p:grpSp>
      <p:pic>
        <p:nvPicPr>
          <p:cNvPr id="34" name="图片 33"/>
          <p:cNvPicPr/>
          <p:nvPr/>
        </p:nvPicPr>
        <p:blipFill>
          <a:blip r:embed="rId4"/>
          <a:stretch>
            <a:fillRect/>
          </a:stretch>
        </p:blipFill>
        <p:spPr>
          <a:xfrm>
            <a:off x="826021" y="901027"/>
            <a:ext cx="6204559" cy="54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5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07263AB-52E5-46B7-8D74-8359DEA2FF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6000">
                <a:schemeClr val="accent1">
                  <a:lumMod val="60000"/>
                  <a:lumOff val="40000"/>
                </a:schemeClr>
              </a:gs>
              <a:gs pos="90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27FC833-6DBF-4239-B494-66E47190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3" b="38136"/>
          <a:stretch/>
        </p:blipFill>
        <p:spPr>
          <a:xfrm>
            <a:off x="7555192" y="2615380"/>
            <a:ext cx="4636808" cy="424262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F39C22D-804C-4759-9AEE-A13CD79953C7}"/>
              </a:ext>
            </a:extLst>
          </p:cNvPr>
          <p:cNvGrpSpPr/>
          <p:nvPr/>
        </p:nvGrpSpPr>
        <p:grpSpPr>
          <a:xfrm>
            <a:off x="5416023" y="867918"/>
            <a:ext cx="1359953" cy="1361409"/>
            <a:chOff x="5415218" y="841285"/>
            <a:chExt cx="1359953" cy="136140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D672E5C2-BE5B-44F9-9FF7-A92A5873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71" y="841285"/>
              <a:ext cx="775258" cy="77784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6F003C70-48F8-406C-8591-903860F90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6" t="32421" r="14560" b="35039"/>
            <a:stretch/>
          </p:blipFill>
          <p:spPr>
            <a:xfrm>
              <a:off x="5415218" y="1619126"/>
              <a:ext cx="1359953" cy="583568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D697BAC-6CCB-43E3-85B5-57BCDE680EEB}"/>
              </a:ext>
            </a:extLst>
          </p:cNvPr>
          <p:cNvSpPr txBox="1"/>
          <p:nvPr/>
        </p:nvSpPr>
        <p:spPr>
          <a:xfrm>
            <a:off x="4962192" y="3436167"/>
            <a:ext cx="2267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PART </a:t>
            </a:r>
            <a:r>
              <a: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 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· CONCLUSION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88A34FE-E6B5-4EE9-ABFF-EF966E448B1A}"/>
              </a:ext>
            </a:extLst>
          </p:cNvPr>
          <p:cNvCxnSpPr/>
          <p:nvPr/>
        </p:nvCxnSpPr>
        <p:spPr>
          <a:xfrm>
            <a:off x="4057317" y="3586208"/>
            <a:ext cx="90487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33FA5C4B-5549-49B6-9E63-51B35874F5BB}"/>
              </a:ext>
            </a:extLst>
          </p:cNvPr>
          <p:cNvCxnSpPr/>
          <p:nvPr/>
        </p:nvCxnSpPr>
        <p:spPr>
          <a:xfrm>
            <a:off x="7229805" y="3586208"/>
            <a:ext cx="90487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CCE6D86-6F3B-4403-96EF-4E4B6CCBBA0B}"/>
              </a:ext>
            </a:extLst>
          </p:cNvPr>
          <p:cNvSpPr txBox="1"/>
          <p:nvPr/>
        </p:nvSpPr>
        <p:spPr>
          <a:xfrm>
            <a:off x="3077591" y="2615380"/>
            <a:ext cx="603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226904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0" y="-646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0F30CE0-F76E-4285-A0C3-AF11A3083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17987"/>
            <a:ext cx="930963" cy="93406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E618A57F-A8CF-44F1-8877-41C30C812786}"/>
              </a:ext>
            </a:extLst>
          </p:cNvPr>
          <p:cNvGrpSpPr/>
          <p:nvPr/>
        </p:nvGrpSpPr>
        <p:grpSpPr>
          <a:xfrm>
            <a:off x="5925880" y="6627019"/>
            <a:ext cx="981004" cy="85724"/>
            <a:chOff x="5925880" y="6627019"/>
            <a:chExt cx="981004" cy="8572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84C37F0F-31D4-4F79-830F-B181B2346DC1}"/>
                </a:ext>
              </a:extLst>
            </p:cNvPr>
            <p:cNvSpPr/>
            <p:nvPr/>
          </p:nvSpPr>
          <p:spPr>
            <a:xfrm>
              <a:off x="592588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FCD8CF6D-1277-46E6-8931-6A421737E6D4}"/>
                </a:ext>
              </a:extLst>
            </p:cNvPr>
            <p:cNvSpPr/>
            <p:nvPr/>
          </p:nvSpPr>
          <p:spPr>
            <a:xfrm>
              <a:off x="614970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7D50354-1577-4AFA-A518-14109EAB991D}"/>
                </a:ext>
              </a:extLst>
            </p:cNvPr>
            <p:cNvSpPr/>
            <p:nvPr/>
          </p:nvSpPr>
          <p:spPr>
            <a:xfrm>
              <a:off x="6373521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9F9C0B41-D6F7-4DE8-AFF2-20CE03655469}"/>
                </a:ext>
              </a:extLst>
            </p:cNvPr>
            <p:cNvSpPr/>
            <p:nvPr/>
          </p:nvSpPr>
          <p:spPr>
            <a:xfrm>
              <a:off x="6597341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6A510079-CAB0-424F-BC0B-0E1F2ACFD2A9}"/>
                </a:ext>
              </a:extLst>
            </p:cNvPr>
            <p:cNvSpPr/>
            <p:nvPr/>
          </p:nvSpPr>
          <p:spPr>
            <a:xfrm>
              <a:off x="6821160" y="6627019"/>
              <a:ext cx="85724" cy="8572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F36BDE7-0051-4CE5-A728-7474F51C88FC}"/>
              </a:ext>
            </a:extLst>
          </p:cNvPr>
          <p:cNvSpPr txBox="1"/>
          <p:nvPr/>
        </p:nvSpPr>
        <p:spPr>
          <a:xfrm>
            <a:off x="1068615" y="384964"/>
            <a:ext cx="401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第五部分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论文总结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15C05EC-C84B-49A3-93D0-EA95F2526BFE}"/>
              </a:ext>
            </a:extLst>
          </p:cNvPr>
          <p:cNvGrpSpPr/>
          <p:nvPr/>
        </p:nvGrpSpPr>
        <p:grpSpPr>
          <a:xfrm>
            <a:off x="688857" y="1438523"/>
            <a:ext cx="11035838" cy="4586594"/>
            <a:chOff x="215388" y="938301"/>
            <a:chExt cx="8761958" cy="3641549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xmlns="" id="{300A7E8B-167A-4810-AC8D-C68297F87E47}"/>
                </a:ext>
              </a:extLst>
            </p:cNvPr>
            <p:cNvSpPr/>
            <p:nvPr/>
          </p:nvSpPr>
          <p:spPr>
            <a:xfrm>
              <a:off x="215388" y="938301"/>
              <a:ext cx="4293894" cy="1741400"/>
            </a:xfrm>
            <a:prstGeom prst="roundRect">
              <a:avLst>
                <a:gd name="adj" fmla="val 933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42587A56-F2AF-43B7-BAE3-9B5CF406FD95}"/>
                </a:ext>
              </a:extLst>
            </p:cNvPr>
            <p:cNvSpPr/>
            <p:nvPr/>
          </p:nvSpPr>
          <p:spPr bwMode="auto">
            <a:xfrm>
              <a:off x="1103987" y="1322748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创新点</a:t>
              </a:r>
            </a:p>
          </p:txBody>
        </p:sp>
        <p:grpSp>
          <p:nvGrpSpPr>
            <p:cNvPr id="64" name="Group 17">
              <a:extLst>
                <a:ext uri="{FF2B5EF4-FFF2-40B4-BE49-F238E27FC236}">
                  <a16:creationId xmlns:a16="http://schemas.microsoft.com/office/drawing/2014/main" xmlns="" id="{20CD1624-23DD-49AA-B212-4DBFA8E94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5256" y="1118470"/>
              <a:ext cx="698776" cy="794385"/>
              <a:chOff x="1203" y="1066"/>
              <a:chExt cx="592" cy="673"/>
            </a:xfrm>
            <a:solidFill>
              <a:schemeClr val="bg1"/>
            </a:solidFill>
          </p:grpSpPr>
          <p:sp>
            <p:nvSpPr>
              <p:cNvPr id="65" name="Freeform 18">
                <a:extLst>
                  <a:ext uri="{FF2B5EF4-FFF2-40B4-BE49-F238E27FC236}">
                    <a16:creationId xmlns:a16="http://schemas.microsoft.com/office/drawing/2014/main" xmlns="" id="{4EFC57A3-230A-4818-AB12-99B991B98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" y="1145"/>
                <a:ext cx="453" cy="594"/>
              </a:xfrm>
              <a:custGeom>
                <a:avLst/>
                <a:gdLst>
                  <a:gd name="T0" fmla="*/ 180 w 300"/>
                  <a:gd name="T1" fmla="*/ 394 h 394"/>
                  <a:gd name="T2" fmla="*/ 121 w 300"/>
                  <a:gd name="T3" fmla="*/ 394 h 394"/>
                  <a:gd name="T4" fmla="*/ 61 w 300"/>
                  <a:gd name="T5" fmla="*/ 335 h 394"/>
                  <a:gd name="T6" fmla="*/ 61 w 300"/>
                  <a:gd name="T7" fmla="*/ 308 h 394"/>
                  <a:gd name="T8" fmla="*/ 34 w 300"/>
                  <a:gd name="T9" fmla="*/ 241 h 394"/>
                  <a:gd name="T10" fmla="*/ 1 w 300"/>
                  <a:gd name="T11" fmla="*/ 152 h 394"/>
                  <a:gd name="T12" fmla="*/ 149 w 300"/>
                  <a:gd name="T13" fmla="*/ 1 h 394"/>
                  <a:gd name="T14" fmla="*/ 300 w 300"/>
                  <a:gd name="T15" fmla="*/ 149 h 394"/>
                  <a:gd name="T16" fmla="*/ 300 w 300"/>
                  <a:gd name="T17" fmla="*/ 152 h 394"/>
                  <a:gd name="T18" fmla="*/ 267 w 300"/>
                  <a:gd name="T19" fmla="*/ 241 h 394"/>
                  <a:gd name="T20" fmla="*/ 240 w 300"/>
                  <a:gd name="T21" fmla="*/ 308 h 394"/>
                  <a:gd name="T22" fmla="*/ 240 w 300"/>
                  <a:gd name="T23" fmla="*/ 335 h 394"/>
                  <a:gd name="T24" fmla="*/ 180 w 300"/>
                  <a:gd name="T2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394">
                    <a:moveTo>
                      <a:pt x="180" y="394"/>
                    </a:moveTo>
                    <a:cubicBezTo>
                      <a:pt x="121" y="394"/>
                      <a:pt x="121" y="394"/>
                      <a:pt x="121" y="394"/>
                    </a:cubicBezTo>
                    <a:cubicBezTo>
                      <a:pt x="88" y="394"/>
                      <a:pt x="61" y="368"/>
                      <a:pt x="61" y="335"/>
                    </a:cubicBezTo>
                    <a:cubicBezTo>
                      <a:pt x="61" y="308"/>
                      <a:pt x="61" y="308"/>
                      <a:pt x="61" y="308"/>
                    </a:cubicBezTo>
                    <a:cubicBezTo>
                      <a:pt x="59" y="284"/>
                      <a:pt x="50" y="260"/>
                      <a:pt x="34" y="241"/>
                    </a:cubicBezTo>
                    <a:cubicBezTo>
                      <a:pt x="13" y="216"/>
                      <a:pt x="1" y="184"/>
                      <a:pt x="1" y="152"/>
                    </a:cubicBezTo>
                    <a:cubicBezTo>
                      <a:pt x="0" y="69"/>
                      <a:pt x="67" y="2"/>
                      <a:pt x="149" y="1"/>
                    </a:cubicBezTo>
                    <a:cubicBezTo>
                      <a:pt x="232" y="0"/>
                      <a:pt x="299" y="67"/>
                      <a:pt x="300" y="149"/>
                    </a:cubicBezTo>
                    <a:cubicBezTo>
                      <a:pt x="300" y="150"/>
                      <a:pt x="300" y="151"/>
                      <a:pt x="300" y="152"/>
                    </a:cubicBezTo>
                    <a:cubicBezTo>
                      <a:pt x="299" y="184"/>
                      <a:pt x="288" y="216"/>
                      <a:pt x="267" y="241"/>
                    </a:cubicBezTo>
                    <a:cubicBezTo>
                      <a:pt x="251" y="260"/>
                      <a:pt x="242" y="284"/>
                      <a:pt x="240" y="308"/>
                    </a:cubicBezTo>
                    <a:cubicBezTo>
                      <a:pt x="240" y="335"/>
                      <a:pt x="240" y="335"/>
                      <a:pt x="240" y="335"/>
                    </a:cubicBezTo>
                    <a:cubicBezTo>
                      <a:pt x="240" y="368"/>
                      <a:pt x="213" y="394"/>
                      <a:pt x="180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9">
                <a:extLst>
                  <a:ext uri="{FF2B5EF4-FFF2-40B4-BE49-F238E27FC236}">
                    <a16:creationId xmlns:a16="http://schemas.microsoft.com/office/drawing/2014/main" xmlns="" id="{1DC03C6B-B892-4C93-8703-50EAD864E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1194"/>
                <a:ext cx="360" cy="499"/>
              </a:xfrm>
              <a:custGeom>
                <a:avLst/>
                <a:gdLst>
                  <a:gd name="T0" fmla="*/ 119 w 239"/>
                  <a:gd name="T1" fmla="*/ 0 h 332"/>
                  <a:gd name="T2" fmla="*/ 0 w 239"/>
                  <a:gd name="T3" fmla="*/ 120 h 332"/>
                  <a:gd name="T4" fmla="*/ 25 w 239"/>
                  <a:gd name="T5" fmla="*/ 188 h 332"/>
                  <a:gd name="T6" fmla="*/ 60 w 239"/>
                  <a:gd name="T7" fmla="*/ 276 h 332"/>
                  <a:gd name="T8" fmla="*/ 60 w 239"/>
                  <a:gd name="T9" fmla="*/ 303 h 332"/>
                  <a:gd name="T10" fmla="*/ 90 w 239"/>
                  <a:gd name="T11" fmla="*/ 332 h 332"/>
                  <a:gd name="T12" fmla="*/ 149 w 239"/>
                  <a:gd name="T13" fmla="*/ 332 h 332"/>
                  <a:gd name="T14" fmla="*/ 179 w 239"/>
                  <a:gd name="T15" fmla="*/ 303 h 332"/>
                  <a:gd name="T16" fmla="*/ 179 w 239"/>
                  <a:gd name="T17" fmla="*/ 277 h 332"/>
                  <a:gd name="T18" fmla="*/ 214 w 239"/>
                  <a:gd name="T19" fmla="*/ 188 h 332"/>
                  <a:gd name="T20" fmla="*/ 239 w 239"/>
                  <a:gd name="T21" fmla="*/ 120 h 332"/>
                  <a:gd name="T22" fmla="*/ 119 w 239"/>
                  <a:gd name="T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332">
                    <a:moveTo>
                      <a:pt x="119" y="0"/>
                    </a:moveTo>
                    <a:cubicBezTo>
                      <a:pt x="53" y="0"/>
                      <a:pt x="0" y="54"/>
                      <a:pt x="0" y="120"/>
                    </a:cubicBezTo>
                    <a:cubicBezTo>
                      <a:pt x="0" y="145"/>
                      <a:pt x="9" y="169"/>
                      <a:pt x="25" y="188"/>
                    </a:cubicBezTo>
                    <a:cubicBezTo>
                      <a:pt x="46" y="213"/>
                      <a:pt x="58" y="244"/>
                      <a:pt x="60" y="276"/>
                    </a:cubicBezTo>
                    <a:cubicBezTo>
                      <a:pt x="60" y="303"/>
                      <a:pt x="60" y="303"/>
                      <a:pt x="60" y="303"/>
                    </a:cubicBezTo>
                    <a:cubicBezTo>
                      <a:pt x="60" y="319"/>
                      <a:pt x="73" y="332"/>
                      <a:pt x="90" y="332"/>
                    </a:cubicBezTo>
                    <a:cubicBezTo>
                      <a:pt x="149" y="332"/>
                      <a:pt x="149" y="332"/>
                      <a:pt x="149" y="332"/>
                    </a:cubicBezTo>
                    <a:cubicBezTo>
                      <a:pt x="166" y="332"/>
                      <a:pt x="179" y="319"/>
                      <a:pt x="179" y="303"/>
                    </a:cubicBezTo>
                    <a:cubicBezTo>
                      <a:pt x="179" y="277"/>
                      <a:pt x="179" y="277"/>
                      <a:pt x="179" y="277"/>
                    </a:cubicBezTo>
                    <a:cubicBezTo>
                      <a:pt x="181" y="244"/>
                      <a:pt x="193" y="213"/>
                      <a:pt x="214" y="188"/>
                    </a:cubicBezTo>
                    <a:cubicBezTo>
                      <a:pt x="230" y="169"/>
                      <a:pt x="239" y="145"/>
                      <a:pt x="239" y="120"/>
                    </a:cubicBezTo>
                    <a:cubicBezTo>
                      <a:pt x="239" y="54"/>
                      <a:pt x="186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20">
                <a:extLst>
                  <a:ext uri="{FF2B5EF4-FFF2-40B4-BE49-F238E27FC236}">
                    <a16:creationId xmlns:a16="http://schemas.microsoft.com/office/drawing/2014/main" xmlns="" id="{B9A8ADE9-4318-45C7-B4ED-6955A65D7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" y="1066"/>
                <a:ext cx="592" cy="585"/>
              </a:xfrm>
              <a:custGeom>
                <a:avLst/>
                <a:gdLst>
                  <a:gd name="T0" fmla="*/ 257 w 393"/>
                  <a:gd name="T1" fmla="*/ 254 h 389"/>
                  <a:gd name="T2" fmla="*/ 243 w 393"/>
                  <a:gd name="T3" fmla="*/ 244 h 389"/>
                  <a:gd name="T4" fmla="*/ 236 w 393"/>
                  <a:gd name="T5" fmla="*/ 222 h 389"/>
                  <a:gd name="T6" fmla="*/ 208 w 393"/>
                  <a:gd name="T7" fmla="*/ 250 h 389"/>
                  <a:gd name="T8" fmla="*/ 187 w 393"/>
                  <a:gd name="T9" fmla="*/ 250 h 389"/>
                  <a:gd name="T10" fmla="*/ 187 w 393"/>
                  <a:gd name="T11" fmla="*/ 250 h 389"/>
                  <a:gd name="T12" fmla="*/ 159 w 393"/>
                  <a:gd name="T13" fmla="*/ 222 h 389"/>
                  <a:gd name="T14" fmla="*/ 152 w 393"/>
                  <a:gd name="T15" fmla="*/ 244 h 389"/>
                  <a:gd name="T16" fmla="*/ 133 w 393"/>
                  <a:gd name="T17" fmla="*/ 254 h 389"/>
                  <a:gd name="T18" fmla="*/ 123 w 393"/>
                  <a:gd name="T19" fmla="*/ 235 h 389"/>
                  <a:gd name="T20" fmla="*/ 123 w 393"/>
                  <a:gd name="T21" fmla="*/ 235 h 389"/>
                  <a:gd name="T22" fmla="*/ 138 w 393"/>
                  <a:gd name="T23" fmla="*/ 190 h 389"/>
                  <a:gd name="T24" fmla="*/ 157 w 393"/>
                  <a:gd name="T25" fmla="*/ 180 h 389"/>
                  <a:gd name="T26" fmla="*/ 163 w 393"/>
                  <a:gd name="T27" fmla="*/ 184 h 389"/>
                  <a:gd name="T28" fmla="*/ 197 w 393"/>
                  <a:gd name="T29" fmla="*/ 218 h 389"/>
                  <a:gd name="T30" fmla="*/ 232 w 393"/>
                  <a:gd name="T31" fmla="*/ 184 h 389"/>
                  <a:gd name="T32" fmla="*/ 253 w 393"/>
                  <a:gd name="T33" fmla="*/ 184 h 389"/>
                  <a:gd name="T34" fmla="*/ 257 w 393"/>
                  <a:gd name="T35" fmla="*/ 190 h 389"/>
                  <a:gd name="T36" fmla="*/ 271 w 393"/>
                  <a:gd name="T37" fmla="*/ 235 h 389"/>
                  <a:gd name="T38" fmla="*/ 262 w 393"/>
                  <a:gd name="T39" fmla="*/ 254 h 389"/>
                  <a:gd name="T40" fmla="*/ 262 w 393"/>
                  <a:gd name="T41" fmla="*/ 254 h 389"/>
                  <a:gd name="T42" fmla="*/ 257 w 393"/>
                  <a:gd name="T43" fmla="*/ 254 h 389"/>
                  <a:gd name="T44" fmla="*/ 362 w 393"/>
                  <a:gd name="T45" fmla="*/ 105 h 389"/>
                  <a:gd name="T46" fmla="*/ 347 w 393"/>
                  <a:gd name="T47" fmla="*/ 90 h 389"/>
                  <a:gd name="T48" fmla="*/ 352 w 393"/>
                  <a:gd name="T49" fmla="*/ 79 h 389"/>
                  <a:gd name="T50" fmla="*/ 367 w 393"/>
                  <a:gd name="T51" fmla="*/ 65 h 389"/>
                  <a:gd name="T52" fmla="*/ 388 w 393"/>
                  <a:gd name="T53" fmla="*/ 67 h 389"/>
                  <a:gd name="T54" fmla="*/ 387 w 393"/>
                  <a:gd name="T55" fmla="*/ 87 h 389"/>
                  <a:gd name="T56" fmla="*/ 372 w 393"/>
                  <a:gd name="T57" fmla="*/ 101 h 389"/>
                  <a:gd name="T58" fmla="*/ 362 w 393"/>
                  <a:gd name="T59" fmla="*/ 105 h 389"/>
                  <a:gd name="T60" fmla="*/ 33 w 393"/>
                  <a:gd name="T61" fmla="*/ 105 h 389"/>
                  <a:gd name="T62" fmla="*/ 23 w 393"/>
                  <a:gd name="T63" fmla="*/ 101 h 389"/>
                  <a:gd name="T64" fmla="*/ 8 w 393"/>
                  <a:gd name="T65" fmla="*/ 87 h 389"/>
                  <a:gd name="T66" fmla="*/ 6 w 393"/>
                  <a:gd name="T67" fmla="*/ 66 h 389"/>
                  <a:gd name="T68" fmla="*/ 27 w 393"/>
                  <a:gd name="T69" fmla="*/ 64 h 389"/>
                  <a:gd name="T70" fmla="*/ 28 w 393"/>
                  <a:gd name="T71" fmla="*/ 65 h 389"/>
                  <a:gd name="T72" fmla="*/ 43 w 393"/>
                  <a:gd name="T73" fmla="*/ 79 h 389"/>
                  <a:gd name="T74" fmla="*/ 44 w 393"/>
                  <a:gd name="T75" fmla="*/ 100 h 389"/>
                  <a:gd name="T76" fmla="*/ 33 w 393"/>
                  <a:gd name="T77" fmla="*/ 105 h 389"/>
                  <a:gd name="T78" fmla="*/ 197 w 393"/>
                  <a:gd name="T79" fmla="*/ 45 h 389"/>
                  <a:gd name="T80" fmla="*/ 183 w 393"/>
                  <a:gd name="T81" fmla="*/ 30 h 389"/>
                  <a:gd name="T82" fmla="*/ 183 w 393"/>
                  <a:gd name="T83" fmla="*/ 15 h 389"/>
                  <a:gd name="T84" fmla="*/ 197 w 393"/>
                  <a:gd name="T85" fmla="*/ 0 h 389"/>
                  <a:gd name="T86" fmla="*/ 212 w 393"/>
                  <a:gd name="T87" fmla="*/ 15 h 389"/>
                  <a:gd name="T88" fmla="*/ 212 w 393"/>
                  <a:gd name="T89" fmla="*/ 15 h 389"/>
                  <a:gd name="T90" fmla="*/ 212 w 393"/>
                  <a:gd name="T91" fmla="*/ 30 h 389"/>
                  <a:gd name="T92" fmla="*/ 197 w 393"/>
                  <a:gd name="T93" fmla="*/ 45 h 389"/>
                  <a:gd name="T94" fmla="*/ 197 w 393"/>
                  <a:gd name="T95" fmla="*/ 45 h 389"/>
                  <a:gd name="T96" fmla="*/ 227 w 393"/>
                  <a:gd name="T97" fmla="*/ 389 h 389"/>
                  <a:gd name="T98" fmla="*/ 168 w 393"/>
                  <a:gd name="T99" fmla="*/ 389 h 389"/>
                  <a:gd name="T100" fmla="*/ 153 w 393"/>
                  <a:gd name="T101" fmla="*/ 374 h 389"/>
                  <a:gd name="T102" fmla="*/ 168 w 393"/>
                  <a:gd name="T103" fmla="*/ 359 h 389"/>
                  <a:gd name="T104" fmla="*/ 227 w 393"/>
                  <a:gd name="T105" fmla="*/ 359 h 389"/>
                  <a:gd name="T106" fmla="*/ 242 w 393"/>
                  <a:gd name="T107" fmla="*/ 374 h 389"/>
                  <a:gd name="T108" fmla="*/ 227 w 393"/>
                  <a:gd name="T109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3" h="389">
                    <a:moveTo>
                      <a:pt x="257" y="254"/>
                    </a:moveTo>
                    <a:cubicBezTo>
                      <a:pt x="251" y="254"/>
                      <a:pt x="245" y="250"/>
                      <a:pt x="243" y="244"/>
                    </a:cubicBezTo>
                    <a:cubicBezTo>
                      <a:pt x="236" y="222"/>
                      <a:pt x="236" y="222"/>
                      <a:pt x="236" y="222"/>
                    </a:cubicBezTo>
                    <a:cubicBezTo>
                      <a:pt x="208" y="250"/>
                      <a:pt x="208" y="250"/>
                      <a:pt x="208" y="250"/>
                    </a:cubicBezTo>
                    <a:cubicBezTo>
                      <a:pt x="202" y="256"/>
                      <a:pt x="193" y="256"/>
                      <a:pt x="187" y="250"/>
                    </a:cubicBezTo>
                    <a:cubicBezTo>
                      <a:pt x="187" y="250"/>
                      <a:pt x="187" y="250"/>
                      <a:pt x="187" y="250"/>
                    </a:cubicBezTo>
                    <a:cubicBezTo>
                      <a:pt x="159" y="222"/>
                      <a:pt x="159" y="222"/>
                      <a:pt x="159" y="222"/>
                    </a:cubicBezTo>
                    <a:cubicBezTo>
                      <a:pt x="152" y="244"/>
                      <a:pt x="152" y="244"/>
                      <a:pt x="152" y="244"/>
                    </a:cubicBezTo>
                    <a:cubicBezTo>
                      <a:pt x="149" y="252"/>
                      <a:pt x="141" y="256"/>
                      <a:pt x="133" y="254"/>
                    </a:cubicBezTo>
                    <a:cubicBezTo>
                      <a:pt x="125" y="252"/>
                      <a:pt x="121" y="243"/>
                      <a:pt x="123" y="235"/>
                    </a:cubicBezTo>
                    <a:cubicBezTo>
                      <a:pt x="123" y="235"/>
                      <a:pt x="123" y="235"/>
                      <a:pt x="123" y="235"/>
                    </a:cubicBezTo>
                    <a:cubicBezTo>
                      <a:pt x="138" y="190"/>
                      <a:pt x="138" y="190"/>
                      <a:pt x="138" y="190"/>
                    </a:cubicBezTo>
                    <a:cubicBezTo>
                      <a:pt x="141" y="182"/>
                      <a:pt x="150" y="178"/>
                      <a:pt x="157" y="180"/>
                    </a:cubicBezTo>
                    <a:cubicBezTo>
                      <a:pt x="160" y="181"/>
                      <a:pt x="162" y="182"/>
                      <a:pt x="163" y="184"/>
                    </a:cubicBezTo>
                    <a:cubicBezTo>
                      <a:pt x="197" y="218"/>
                      <a:pt x="197" y="218"/>
                      <a:pt x="197" y="21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8" y="178"/>
                      <a:pt x="247" y="178"/>
                      <a:pt x="253" y="184"/>
                    </a:cubicBezTo>
                    <a:cubicBezTo>
                      <a:pt x="255" y="186"/>
                      <a:pt x="256" y="188"/>
                      <a:pt x="257" y="190"/>
                    </a:cubicBezTo>
                    <a:cubicBezTo>
                      <a:pt x="271" y="235"/>
                      <a:pt x="271" y="235"/>
                      <a:pt x="271" y="235"/>
                    </a:cubicBezTo>
                    <a:cubicBezTo>
                      <a:pt x="274" y="243"/>
                      <a:pt x="270" y="251"/>
                      <a:pt x="262" y="254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60" y="254"/>
                      <a:pt x="259" y="254"/>
                      <a:pt x="257" y="254"/>
                    </a:cubicBezTo>
                    <a:moveTo>
                      <a:pt x="362" y="105"/>
                    </a:moveTo>
                    <a:cubicBezTo>
                      <a:pt x="354" y="105"/>
                      <a:pt x="347" y="98"/>
                      <a:pt x="347" y="90"/>
                    </a:cubicBezTo>
                    <a:cubicBezTo>
                      <a:pt x="347" y="86"/>
                      <a:pt x="349" y="82"/>
                      <a:pt x="352" y="79"/>
                    </a:cubicBezTo>
                    <a:cubicBezTo>
                      <a:pt x="367" y="65"/>
                      <a:pt x="367" y="65"/>
                      <a:pt x="367" y="65"/>
                    </a:cubicBezTo>
                    <a:cubicBezTo>
                      <a:pt x="373" y="60"/>
                      <a:pt x="383" y="61"/>
                      <a:pt x="388" y="67"/>
                    </a:cubicBezTo>
                    <a:cubicBezTo>
                      <a:pt x="393" y="73"/>
                      <a:pt x="393" y="82"/>
                      <a:pt x="387" y="87"/>
                    </a:cubicBezTo>
                    <a:cubicBezTo>
                      <a:pt x="372" y="101"/>
                      <a:pt x="372" y="101"/>
                      <a:pt x="372" y="101"/>
                    </a:cubicBezTo>
                    <a:cubicBezTo>
                      <a:pt x="369" y="104"/>
                      <a:pt x="366" y="105"/>
                      <a:pt x="362" y="105"/>
                    </a:cubicBezTo>
                    <a:moveTo>
                      <a:pt x="33" y="105"/>
                    </a:moveTo>
                    <a:cubicBezTo>
                      <a:pt x="29" y="105"/>
                      <a:pt x="26" y="104"/>
                      <a:pt x="23" y="10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" y="82"/>
                      <a:pt x="0" y="73"/>
                      <a:pt x="6" y="66"/>
                    </a:cubicBezTo>
                    <a:cubicBezTo>
                      <a:pt x="11" y="60"/>
                      <a:pt x="20" y="59"/>
                      <a:pt x="27" y="64"/>
                    </a:cubicBezTo>
                    <a:cubicBezTo>
                      <a:pt x="27" y="64"/>
                      <a:pt x="27" y="65"/>
                      <a:pt x="28" y="65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9" y="84"/>
                      <a:pt x="50" y="94"/>
                      <a:pt x="44" y="100"/>
                    </a:cubicBezTo>
                    <a:cubicBezTo>
                      <a:pt x="41" y="103"/>
                      <a:pt x="37" y="105"/>
                      <a:pt x="33" y="105"/>
                    </a:cubicBezTo>
                    <a:moveTo>
                      <a:pt x="197" y="45"/>
                    </a:moveTo>
                    <a:cubicBezTo>
                      <a:pt x="189" y="45"/>
                      <a:pt x="183" y="38"/>
                      <a:pt x="183" y="30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83" y="7"/>
                      <a:pt x="189" y="0"/>
                      <a:pt x="197" y="0"/>
                    </a:cubicBezTo>
                    <a:cubicBezTo>
                      <a:pt x="206" y="0"/>
                      <a:pt x="212" y="7"/>
                      <a:pt x="212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30"/>
                      <a:pt x="212" y="30"/>
                      <a:pt x="212" y="30"/>
                    </a:cubicBezTo>
                    <a:cubicBezTo>
                      <a:pt x="212" y="38"/>
                      <a:pt x="206" y="45"/>
                      <a:pt x="197" y="45"/>
                    </a:cubicBezTo>
                    <a:cubicBezTo>
                      <a:pt x="197" y="45"/>
                      <a:pt x="197" y="45"/>
                      <a:pt x="197" y="45"/>
                    </a:cubicBezTo>
                    <a:moveTo>
                      <a:pt x="227" y="389"/>
                    </a:moveTo>
                    <a:cubicBezTo>
                      <a:pt x="168" y="389"/>
                      <a:pt x="168" y="389"/>
                      <a:pt x="168" y="389"/>
                    </a:cubicBezTo>
                    <a:cubicBezTo>
                      <a:pt x="159" y="389"/>
                      <a:pt x="153" y="382"/>
                      <a:pt x="153" y="374"/>
                    </a:cubicBezTo>
                    <a:cubicBezTo>
                      <a:pt x="153" y="366"/>
                      <a:pt x="159" y="359"/>
                      <a:pt x="168" y="359"/>
                    </a:cubicBezTo>
                    <a:cubicBezTo>
                      <a:pt x="227" y="359"/>
                      <a:pt x="227" y="359"/>
                      <a:pt x="227" y="359"/>
                    </a:cubicBezTo>
                    <a:cubicBezTo>
                      <a:pt x="236" y="359"/>
                      <a:pt x="242" y="366"/>
                      <a:pt x="242" y="374"/>
                    </a:cubicBezTo>
                    <a:cubicBezTo>
                      <a:pt x="242" y="382"/>
                      <a:pt x="236" y="389"/>
                      <a:pt x="227" y="3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23E80AC0-39DF-4FE5-B6BB-2411E39FA223}"/>
                </a:ext>
              </a:extLst>
            </p:cNvPr>
            <p:cNvSpPr/>
            <p:nvPr/>
          </p:nvSpPr>
          <p:spPr>
            <a:xfrm>
              <a:off x="1103987" y="1661632"/>
              <a:ext cx="3045336" cy="243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熟练掌握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socket</a:t>
              </a:r>
              <a:r>
                <a:rPr lang="zh-CN" altLang="en-US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网络通信基本原理。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xmlns="" id="{81517A4B-BFD7-42F1-A140-3B03F0E35F9E}"/>
                </a:ext>
              </a:extLst>
            </p:cNvPr>
            <p:cNvSpPr/>
            <p:nvPr/>
          </p:nvSpPr>
          <p:spPr>
            <a:xfrm>
              <a:off x="4683452" y="938301"/>
              <a:ext cx="4293894" cy="1741400"/>
            </a:xfrm>
            <a:prstGeom prst="roundRect">
              <a:avLst>
                <a:gd name="adj" fmla="val 933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E3BDD10C-7D2C-416C-9F3E-37866A4EC946}"/>
                </a:ext>
              </a:extLst>
            </p:cNvPr>
            <p:cNvSpPr/>
            <p:nvPr/>
          </p:nvSpPr>
          <p:spPr bwMode="auto">
            <a:xfrm>
              <a:off x="5572051" y="1322748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不足点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70F81388-112B-499B-83E1-AE3DF560F0D5}"/>
                </a:ext>
              </a:extLst>
            </p:cNvPr>
            <p:cNvSpPr/>
            <p:nvPr/>
          </p:nvSpPr>
          <p:spPr>
            <a:xfrm>
              <a:off x="5572051" y="1661632"/>
              <a:ext cx="3049525" cy="243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当前版本有些辅助功能未能较好的实现。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xmlns="" id="{7F5A459F-9BEB-4335-9814-31EF67491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1034" y="1135327"/>
              <a:ext cx="641017" cy="656798"/>
            </a:xfrm>
            <a:custGeom>
              <a:avLst/>
              <a:gdLst>
                <a:gd name="T0" fmla="*/ 483 w 497"/>
                <a:gd name="T1" fmla="*/ 105 h 509"/>
                <a:gd name="T2" fmla="*/ 403 w 497"/>
                <a:gd name="T3" fmla="*/ 22 h 509"/>
                <a:gd name="T4" fmla="*/ 321 w 497"/>
                <a:gd name="T5" fmla="*/ 22 h 509"/>
                <a:gd name="T6" fmla="*/ 45 w 497"/>
                <a:gd name="T7" fmla="*/ 306 h 509"/>
                <a:gd name="T8" fmla="*/ 0 w 497"/>
                <a:gd name="T9" fmla="*/ 509 h 509"/>
                <a:gd name="T10" fmla="*/ 201 w 497"/>
                <a:gd name="T11" fmla="*/ 459 h 509"/>
                <a:gd name="T12" fmla="*/ 471 w 497"/>
                <a:gd name="T13" fmla="*/ 180 h 509"/>
                <a:gd name="T14" fmla="*/ 483 w 497"/>
                <a:gd name="T15" fmla="*/ 105 h 509"/>
                <a:gd name="T16" fmla="*/ 276 w 497"/>
                <a:gd name="T17" fmla="*/ 109 h 509"/>
                <a:gd name="T18" fmla="*/ 356 w 497"/>
                <a:gd name="T19" fmla="*/ 129 h 509"/>
                <a:gd name="T20" fmla="*/ 200 w 497"/>
                <a:gd name="T21" fmla="*/ 290 h 509"/>
                <a:gd name="T22" fmla="*/ 116 w 497"/>
                <a:gd name="T23" fmla="*/ 272 h 509"/>
                <a:gd name="T24" fmla="*/ 276 w 497"/>
                <a:gd name="T25" fmla="*/ 109 h 509"/>
                <a:gd name="T26" fmla="*/ 188 w 497"/>
                <a:gd name="T27" fmla="*/ 435 h 509"/>
                <a:gd name="T28" fmla="*/ 116 w 497"/>
                <a:gd name="T29" fmla="*/ 447 h 509"/>
                <a:gd name="T30" fmla="*/ 57 w 497"/>
                <a:gd name="T31" fmla="*/ 390 h 509"/>
                <a:gd name="T32" fmla="*/ 77 w 497"/>
                <a:gd name="T33" fmla="*/ 316 h 509"/>
                <a:gd name="T34" fmla="*/ 100 w 497"/>
                <a:gd name="T35" fmla="*/ 290 h 509"/>
                <a:gd name="T36" fmla="*/ 182 w 497"/>
                <a:gd name="T37" fmla="*/ 321 h 509"/>
                <a:gd name="T38" fmla="*/ 213 w 497"/>
                <a:gd name="T39" fmla="*/ 407 h 509"/>
                <a:gd name="T40" fmla="*/ 188 w 497"/>
                <a:gd name="T41" fmla="*/ 435 h 509"/>
                <a:gd name="T42" fmla="*/ 393 w 497"/>
                <a:gd name="T43" fmla="*/ 225 h 509"/>
                <a:gd name="T44" fmla="*/ 231 w 497"/>
                <a:gd name="T45" fmla="*/ 388 h 509"/>
                <a:gd name="T46" fmla="*/ 214 w 497"/>
                <a:gd name="T47" fmla="*/ 308 h 509"/>
                <a:gd name="T48" fmla="*/ 372 w 497"/>
                <a:gd name="T49" fmla="*/ 146 h 509"/>
                <a:gd name="T50" fmla="*/ 393 w 497"/>
                <a:gd name="T51" fmla="*/ 225 h 509"/>
                <a:gd name="T52" fmla="*/ 450 w 497"/>
                <a:gd name="T53" fmla="*/ 166 h 509"/>
                <a:gd name="T54" fmla="*/ 428 w 497"/>
                <a:gd name="T55" fmla="*/ 188 h 509"/>
                <a:gd name="T56" fmla="*/ 414 w 497"/>
                <a:gd name="T57" fmla="*/ 149 h 509"/>
                <a:gd name="T58" fmla="*/ 383 w 497"/>
                <a:gd name="T59" fmla="*/ 109 h 509"/>
                <a:gd name="T60" fmla="*/ 311 w 497"/>
                <a:gd name="T61" fmla="*/ 74 h 509"/>
                <a:gd name="T62" fmla="*/ 343 w 497"/>
                <a:gd name="T63" fmla="*/ 43 h 509"/>
                <a:gd name="T64" fmla="*/ 407 w 497"/>
                <a:gd name="T65" fmla="*/ 53 h 509"/>
                <a:gd name="T66" fmla="*/ 450 w 497"/>
                <a:gd name="T67" fmla="*/ 98 h 509"/>
                <a:gd name="T68" fmla="*/ 450 w 497"/>
                <a:gd name="T69" fmla="*/ 1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509">
                  <a:moveTo>
                    <a:pt x="483" y="105"/>
                  </a:moveTo>
                  <a:cubicBezTo>
                    <a:pt x="460" y="61"/>
                    <a:pt x="403" y="22"/>
                    <a:pt x="403" y="22"/>
                  </a:cubicBezTo>
                  <a:cubicBezTo>
                    <a:pt x="359" y="0"/>
                    <a:pt x="321" y="22"/>
                    <a:pt x="321" y="22"/>
                  </a:cubicBezTo>
                  <a:cubicBezTo>
                    <a:pt x="45" y="306"/>
                    <a:pt x="45" y="306"/>
                    <a:pt x="45" y="306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201" y="459"/>
                    <a:pt x="201" y="459"/>
                    <a:pt x="201" y="459"/>
                  </a:cubicBezTo>
                  <a:cubicBezTo>
                    <a:pt x="471" y="180"/>
                    <a:pt x="471" y="180"/>
                    <a:pt x="471" y="180"/>
                  </a:cubicBezTo>
                  <a:cubicBezTo>
                    <a:pt x="497" y="158"/>
                    <a:pt x="483" y="105"/>
                    <a:pt x="483" y="105"/>
                  </a:cubicBezTo>
                  <a:close/>
                  <a:moveTo>
                    <a:pt x="276" y="109"/>
                  </a:moveTo>
                  <a:cubicBezTo>
                    <a:pt x="276" y="109"/>
                    <a:pt x="317" y="89"/>
                    <a:pt x="356" y="129"/>
                  </a:cubicBezTo>
                  <a:cubicBezTo>
                    <a:pt x="200" y="290"/>
                    <a:pt x="200" y="290"/>
                    <a:pt x="200" y="290"/>
                  </a:cubicBezTo>
                  <a:cubicBezTo>
                    <a:pt x="200" y="290"/>
                    <a:pt x="138" y="299"/>
                    <a:pt x="116" y="272"/>
                  </a:cubicBezTo>
                  <a:lnTo>
                    <a:pt x="276" y="109"/>
                  </a:lnTo>
                  <a:close/>
                  <a:moveTo>
                    <a:pt x="188" y="435"/>
                  </a:moveTo>
                  <a:cubicBezTo>
                    <a:pt x="116" y="447"/>
                    <a:pt x="116" y="447"/>
                    <a:pt x="116" y="447"/>
                  </a:cubicBezTo>
                  <a:cubicBezTo>
                    <a:pt x="101" y="403"/>
                    <a:pt x="57" y="390"/>
                    <a:pt x="57" y="390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100" y="290"/>
                    <a:pt x="100" y="290"/>
                    <a:pt x="100" y="290"/>
                  </a:cubicBezTo>
                  <a:cubicBezTo>
                    <a:pt x="123" y="317"/>
                    <a:pt x="182" y="321"/>
                    <a:pt x="182" y="321"/>
                  </a:cubicBezTo>
                  <a:cubicBezTo>
                    <a:pt x="181" y="361"/>
                    <a:pt x="213" y="407"/>
                    <a:pt x="213" y="407"/>
                  </a:cubicBezTo>
                  <a:lnTo>
                    <a:pt x="188" y="435"/>
                  </a:lnTo>
                  <a:close/>
                  <a:moveTo>
                    <a:pt x="393" y="225"/>
                  </a:moveTo>
                  <a:cubicBezTo>
                    <a:pt x="231" y="388"/>
                    <a:pt x="231" y="388"/>
                    <a:pt x="231" y="388"/>
                  </a:cubicBezTo>
                  <a:cubicBezTo>
                    <a:pt x="206" y="355"/>
                    <a:pt x="214" y="308"/>
                    <a:pt x="214" y="308"/>
                  </a:cubicBezTo>
                  <a:cubicBezTo>
                    <a:pt x="372" y="146"/>
                    <a:pt x="372" y="146"/>
                    <a:pt x="372" y="146"/>
                  </a:cubicBezTo>
                  <a:cubicBezTo>
                    <a:pt x="408" y="178"/>
                    <a:pt x="393" y="225"/>
                    <a:pt x="393" y="225"/>
                  </a:cubicBezTo>
                  <a:close/>
                  <a:moveTo>
                    <a:pt x="450" y="166"/>
                  </a:moveTo>
                  <a:cubicBezTo>
                    <a:pt x="428" y="188"/>
                    <a:pt x="428" y="188"/>
                    <a:pt x="428" y="188"/>
                  </a:cubicBezTo>
                  <a:cubicBezTo>
                    <a:pt x="428" y="178"/>
                    <a:pt x="414" y="149"/>
                    <a:pt x="414" y="149"/>
                  </a:cubicBezTo>
                  <a:cubicBezTo>
                    <a:pt x="383" y="109"/>
                    <a:pt x="383" y="109"/>
                    <a:pt x="383" y="109"/>
                  </a:cubicBezTo>
                  <a:cubicBezTo>
                    <a:pt x="352" y="75"/>
                    <a:pt x="311" y="74"/>
                    <a:pt x="311" y="74"/>
                  </a:cubicBezTo>
                  <a:cubicBezTo>
                    <a:pt x="343" y="43"/>
                    <a:pt x="343" y="43"/>
                    <a:pt x="343" y="43"/>
                  </a:cubicBezTo>
                  <a:cubicBezTo>
                    <a:pt x="368" y="35"/>
                    <a:pt x="407" y="53"/>
                    <a:pt x="407" y="53"/>
                  </a:cubicBezTo>
                  <a:cubicBezTo>
                    <a:pt x="450" y="98"/>
                    <a:pt x="450" y="98"/>
                    <a:pt x="450" y="98"/>
                  </a:cubicBezTo>
                  <a:cubicBezTo>
                    <a:pt x="470" y="150"/>
                    <a:pt x="450" y="166"/>
                    <a:pt x="450" y="1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xmlns="" id="{849AD880-B80E-4DB5-A65F-68F7F5A6872E}"/>
                </a:ext>
              </a:extLst>
            </p:cNvPr>
            <p:cNvSpPr/>
            <p:nvPr/>
          </p:nvSpPr>
          <p:spPr>
            <a:xfrm>
              <a:off x="215388" y="2838450"/>
              <a:ext cx="4293894" cy="1741400"/>
            </a:xfrm>
            <a:prstGeom prst="roundRect">
              <a:avLst>
                <a:gd name="adj" fmla="val 933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1D971773-3E2B-4981-926D-C2643BF67692}"/>
                </a:ext>
              </a:extLst>
            </p:cNvPr>
            <p:cNvSpPr/>
            <p:nvPr/>
          </p:nvSpPr>
          <p:spPr bwMode="auto">
            <a:xfrm>
              <a:off x="1103987" y="3222897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创新点</a:t>
              </a:r>
            </a:p>
          </p:txBody>
        </p:sp>
        <p:grpSp>
          <p:nvGrpSpPr>
            <p:cNvPr id="75" name="Group 17">
              <a:extLst>
                <a:ext uri="{FF2B5EF4-FFF2-40B4-BE49-F238E27FC236}">
                  <a16:creationId xmlns:a16="http://schemas.microsoft.com/office/drawing/2014/main" xmlns="" id="{ECA4921D-EB48-46CF-BCFC-9E418EE76F8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5256" y="3018619"/>
              <a:ext cx="698776" cy="794385"/>
              <a:chOff x="1203" y="1066"/>
              <a:chExt cx="592" cy="673"/>
            </a:xfrm>
            <a:solidFill>
              <a:schemeClr val="bg1"/>
            </a:solidFill>
          </p:grpSpPr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xmlns="" id="{3E313870-86E8-4E8A-9614-ADB3CD11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" y="1145"/>
                <a:ext cx="453" cy="594"/>
              </a:xfrm>
              <a:custGeom>
                <a:avLst/>
                <a:gdLst>
                  <a:gd name="T0" fmla="*/ 180 w 300"/>
                  <a:gd name="T1" fmla="*/ 394 h 394"/>
                  <a:gd name="T2" fmla="*/ 121 w 300"/>
                  <a:gd name="T3" fmla="*/ 394 h 394"/>
                  <a:gd name="T4" fmla="*/ 61 w 300"/>
                  <a:gd name="T5" fmla="*/ 335 h 394"/>
                  <a:gd name="T6" fmla="*/ 61 w 300"/>
                  <a:gd name="T7" fmla="*/ 308 h 394"/>
                  <a:gd name="T8" fmla="*/ 34 w 300"/>
                  <a:gd name="T9" fmla="*/ 241 h 394"/>
                  <a:gd name="T10" fmla="*/ 1 w 300"/>
                  <a:gd name="T11" fmla="*/ 152 h 394"/>
                  <a:gd name="T12" fmla="*/ 149 w 300"/>
                  <a:gd name="T13" fmla="*/ 1 h 394"/>
                  <a:gd name="T14" fmla="*/ 300 w 300"/>
                  <a:gd name="T15" fmla="*/ 149 h 394"/>
                  <a:gd name="T16" fmla="*/ 300 w 300"/>
                  <a:gd name="T17" fmla="*/ 152 h 394"/>
                  <a:gd name="T18" fmla="*/ 267 w 300"/>
                  <a:gd name="T19" fmla="*/ 241 h 394"/>
                  <a:gd name="T20" fmla="*/ 240 w 300"/>
                  <a:gd name="T21" fmla="*/ 308 h 394"/>
                  <a:gd name="T22" fmla="*/ 240 w 300"/>
                  <a:gd name="T23" fmla="*/ 335 h 394"/>
                  <a:gd name="T24" fmla="*/ 180 w 300"/>
                  <a:gd name="T2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394">
                    <a:moveTo>
                      <a:pt x="180" y="394"/>
                    </a:moveTo>
                    <a:cubicBezTo>
                      <a:pt x="121" y="394"/>
                      <a:pt x="121" y="394"/>
                      <a:pt x="121" y="394"/>
                    </a:cubicBezTo>
                    <a:cubicBezTo>
                      <a:pt x="88" y="394"/>
                      <a:pt x="61" y="368"/>
                      <a:pt x="61" y="335"/>
                    </a:cubicBezTo>
                    <a:cubicBezTo>
                      <a:pt x="61" y="308"/>
                      <a:pt x="61" y="308"/>
                      <a:pt x="61" y="308"/>
                    </a:cubicBezTo>
                    <a:cubicBezTo>
                      <a:pt x="59" y="284"/>
                      <a:pt x="50" y="260"/>
                      <a:pt x="34" y="241"/>
                    </a:cubicBezTo>
                    <a:cubicBezTo>
                      <a:pt x="13" y="216"/>
                      <a:pt x="1" y="184"/>
                      <a:pt x="1" y="152"/>
                    </a:cubicBezTo>
                    <a:cubicBezTo>
                      <a:pt x="0" y="69"/>
                      <a:pt x="67" y="2"/>
                      <a:pt x="149" y="1"/>
                    </a:cubicBezTo>
                    <a:cubicBezTo>
                      <a:pt x="232" y="0"/>
                      <a:pt x="299" y="67"/>
                      <a:pt x="300" y="149"/>
                    </a:cubicBezTo>
                    <a:cubicBezTo>
                      <a:pt x="300" y="150"/>
                      <a:pt x="300" y="151"/>
                      <a:pt x="300" y="152"/>
                    </a:cubicBezTo>
                    <a:cubicBezTo>
                      <a:pt x="299" y="184"/>
                      <a:pt x="288" y="216"/>
                      <a:pt x="267" y="241"/>
                    </a:cubicBezTo>
                    <a:cubicBezTo>
                      <a:pt x="251" y="260"/>
                      <a:pt x="242" y="284"/>
                      <a:pt x="240" y="308"/>
                    </a:cubicBezTo>
                    <a:cubicBezTo>
                      <a:pt x="240" y="335"/>
                      <a:pt x="240" y="335"/>
                      <a:pt x="240" y="335"/>
                    </a:cubicBezTo>
                    <a:cubicBezTo>
                      <a:pt x="240" y="368"/>
                      <a:pt x="213" y="394"/>
                      <a:pt x="180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xmlns="" id="{E70E5E9A-43E1-4055-8665-A0322308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1194"/>
                <a:ext cx="360" cy="499"/>
              </a:xfrm>
              <a:custGeom>
                <a:avLst/>
                <a:gdLst>
                  <a:gd name="T0" fmla="*/ 119 w 239"/>
                  <a:gd name="T1" fmla="*/ 0 h 332"/>
                  <a:gd name="T2" fmla="*/ 0 w 239"/>
                  <a:gd name="T3" fmla="*/ 120 h 332"/>
                  <a:gd name="T4" fmla="*/ 25 w 239"/>
                  <a:gd name="T5" fmla="*/ 188 h 332"/>
                  <a:gd name="T6" fmla="*/ 60 w 239"/>
                  <a:gd name="T7" fmla="*/ 276 h 332"/>
                  <a:gd name="T8" fmla="*/ 60 w 239"/>
                  <a:gd name="T9" fmla="*/ 303 h 332"/>
                  <a:gd name="T10" fmla="*/ 90 w 239"/>
                  <a:gd name="T11" fmla="*/ 332 h 332"/>
                  <a:gd name="T12" fmla="*/ 149 w 239"/>
                  <a:gd name="T13" fmla="*/ 332 h 332"/>
                  <a:gd name="T14" fmla="*/ 179 w 239"/>
                  <a:gd name="T15" fmla="*/ 303 h 332"/>
                  <a:gd name="T16" fmla="*/ 179 w 239"/>
                  <a:gd name="T17" fmla="*/ 277 h 332"/>
                  <a:gd name="T18" fmla="*/ 214 w 239"/>
                  <a:gd name="T19" fmla="*/ 188 h 332"/>
                  <a:gd name="T20" fmla="*/ 239 w 239"/>
                  <a:gd name="T21" fmla="*/ 120 h 332"/>
                  <a:gd name="T22" fmla="*/ 119 w 239"/>
                  <a:gd name="T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332">
                    <a:moveTo>
                      <a:pt x="119" y="0"/>
                    </a:moveTo>
                    <a:cubicBezTo>
                      <a:pt x="53" y="0"/>
                      <a:pt x="0" y="54"/>
                      <a:pt x="0" y="120"/>
                    </a:cubicBezTo>
                    <a:cubicBezTo>
                      <a:pt x="0" y="145"/>
                      <a:pt x="9" y="169"/>
                      <a:pt x="25" y="188"/>
                    </a:cubicBezTo>
                    <a:cubicBezTo>
                      <a:pt x="46" y="213"/>
                      <a:pt x="58" y="244"/>
                      <a:pt x="60" y="276"/>
                    </a:cubicBezTo>
                    <a:cubicBezTo>
                      <a:pt x="60" y="303"/>
                      <a:pt x="60" y="303"/>
                      <a:pt x="60" y="303"/>
                    </a:cubicBezTo>
                    <a:cubicBezTo>
                      <a:pt x="60" y="319"/>
                      <a:pt x="73" y="332"/>
                      <a:pt x="90" y="332"/>
                    </a:cubicBezTo>
                    <a:cubicBezTo>
                      <a:pt x="149" y="332"/>
                      <a:pt x="149" y="332"/>
                      <a:pt x="149" y="332"/>
                    </a:cubicBezTo>
                    <a:cubicBezTo>
                      <a:pt x="166" y="332"/>
                      <a:pt x="179" y="319"/>
                      <a:pt x="179" y="303"/>
                    </a:cubicBezTo>
                    <a:cubicBezTo>
                      <a:pt x="179" y="277"/>
                      <a:pt x="179" y="277"/>
                      <a:pt x="179" y="277"/>
                    </a:cubicBezTo>
                    <a:cubicBezTo>
                      <a:pt x="181" y="244"/>
                      <a:pt x="193" y="213"/>
                      <a:pt x="214" y="188"/>
                    </a:cubicBezTo>
                    <a:cubicBezTo>
                      <a:pt x="230" y="169"/>
                      <a:pt x="239" y="145"/>
                      <a:pt x="239" y="120"/>
                    </a:cubicBezTo>
                    <a:cubicBezTo>
                      <a:pt x="239" y="54"/>
                      <a:pt x="186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20">
                <a:extLst>
                  <a:ext uri="{FF2B5EF4-FFF2-40B4-BE49-F238E27FC236}">
                    <a16:creationId xmlns:a16="http://schemas.microsoft.com/office/drawing/2014/main" xmlns="" id="{DAB68771-420D-4BE0-AB6B-738FD10FD4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" y="1066"/>
                <a:ext cx="592" cy="585"/>
              </a:xfrm>
              <a:custGeom>
                <a:avLst/>
                <a:gdLst>
                  <a:gd name="T0" fmla="*/ 257 w 393"/>
                  <a:gd name="T1" fmla="*/ 254 h 389"/>
                  <a:gd name="T2" fmla="*/ 243 w 393"/>
                  <a:gd name="T3" fmla="*/ 244 h 389"/>
                  <a:gd name="T4" fmla="*/ 236 w 393"/>
                  <a:gd name="T5" fmla="*/ 222 h 389"/>
                  <a:gd name="T6" fmla="*/ 208 w 393"/>
                  <a:gd name="T7" fmla="*/ 250 h 389"/>
                  <a:gd name="T8" fmla="*/ 187 w 393"/>
                  <a:gd name="T9" fmla="*/ 250 h 389"/>
                  <a:gd name="T10" fmla="*/ 187 w 393"/>
                  <a:gd name="T11" fmla="*/ 250 h 389"/>
                  <a:gd name="T12" fmla="*/ 159 w 393"/>
                  <a:gd name="T13" fmla="*/ 222 h 389"/>
                  <a:gd name="T14" fmla="*/ 152 w 393"/>
                  <a:gd name="T15" fmla="*/ 244 h 389"/>
                  <a:gd name="T16" fmla="*/ 133 w 393"/>
                  <a:gd name="T17" fmla="*/ 254 h 389"/>
                  <a:gd name="T18" fmla="*/ 123 w 393"/>
                  <a:gd name="T19" fmla="*/ 235 h 389"/>
                  <a:gd name="T20" fmla="*/ 123 w 393"/>
                  <a:gd name="T21" fmla="*/ 235 h 389"/>
                  <a:gd name="T22" fmla="*/ 138 w 393"/>
                  <a:gd name="T23" fmla="*/ 190 h 389"/>
                  <a:gd name="T24" fmla="*/ 157 w 393"/>
                  <a:gd name="T25" fmla="*/ 180 h 389"/>
                  <a:gd name="T26" fmla="*/ 163 w 393"/>
                  <a:gd name="T27" fmla="*/ 184 h 389"/>
                  <a:gd name="T28" fmla="*/ 197 w 393"/>
                  <a:gd name="T29" fmla="*/ 218 h 389"/>
                  <a:gd name="T30" fmla="*/ 232 w 393"/>
                  <a:gd name="T31" fmla="*/ 184 h 389"/>
                  <a:gd name="T32" fmla="*/ 253 w 393"/>
                  <a:gd name="T33" fmla="*/ 184 h 389"/>
                  <a:gd name="T34" fmla="*/ 257 w 393"/>
                  <a:gd name="T35" fmla="*/ 190 h 389"/>
                  <a:gd name="T36" fmla="*/ 271 w 393"/>
                  <a:gd name="T37" fmla="*/ 235 h 389"/>
                  <a:gd name="T38" fmla="*/ 262 w 393"/>
                  <a:gd name="T39" fmla="*/ 254 h 389"/>
                  <a:gd name="T40" fmla="*/ 262 w 393"/>
                  <a:gd name="T41" fmla="*/ 254 h 389"/>
                  <a:gd name="T42" fmla="*/ 257 w 393"/>
                  <a:gd name="T43" fmla="*/ 254 h 389"/>
                  <a:gd name="T44" fmla="*/ 362 w 393"/>
                  <a:gd name="T45" fmla="*/ 105 h 389"/>
                  <a:gd name="T46" fmla="*/ 347 w 393"/>
                  <a:gd name="T47" fmla="*/ 90 h 389"/>
                  <a:gd name="T48" fmla="*/ 352 w 393"/>
                  <a:gd name="T49" fmla="*/ 79 h 389"/>
                  <a:gd name="T50" fmla="*/ 367 w 393"/>
                  <a:gd name="T51" fmla="*/ 65 h 389"/>
                  <a:gd name="T52" fmla="*/ 388 w 393"/>
                  <a:gd name="T53" fmla="*/ 67 h 389"/>
                  <a:gd name="T54" fmla="*/ 387 w 393"/>
                  <a:gd name="T55" fmla="*/ 87 h 389"/>
                  <a:gd name="T56" fmla="*/ 372 w 393"/>
                  <a:gd name="T57" fmla="*/ 101 h 389"/>
                  <a:gd name="T58" fmla="*/ 362 w 393"/>
                  <a:gd name="T59" fmla="*/ 105 h 389"/>
                  <a:gd name="T60" fmla="*/ 33 w 393"/>
                  <a:gd name="T61" fmla="*/ 105 h 389"/>
                  <a:gd name="T62" fmla="*/ 23 w 393"/>
                  <a:gd name="T63" fmla="*/ 101 h 389"/>
                  <a:gd name="T64" fmla="*/ 8 w 393"/>
                  <a:gd name="T65" fmla="*/ 87 h 389"/>
                  <a:gd name="T66" fmla="*/ 6 w 393"/>
                  <a:gd name="T67" fmla="*/ 66 h 389"/>
                  <a:gd name="T68" fmla="*/ 27 w 393"/>
                  <a:gd name="T69" fmla="*/ 64 h 389"/>
                  <a:gd name="T70" fmla="*/ 28 w 393"/>
                  <a:gd name="T71" fmla="*/ 65 h 389"/>
                  <a:gd name="T72" fmla="*/ 43 w 393"/>
                  <a:gd name="T73" fmla="*/ 79 h 389"/>
                  <a:gd name="T74" fmla="*/ 44 w 393"/>
                  <a:gd name="T75" fmla="*/ 100 h 389"/>
                  <a:gd name="T76" fmla="*/ 33 w 393"/>
                  <a:gd name="T77" fmla="*/ 105 h 389"/>
                  <a:gd name="T78" fmla="*/ 197 w 393"/>
                  <a:gd name="T79" fmla="*/ 45 h 389"/>
                  <a:gd name="T80" fmla="*/ 183 w 393"/>
                  <a:gd name="T81" fmla="*/ 30 h 389"/>
                  <a:gd name="T82" fmla="*/ 183 w 393"/>
                  <a:gd name="T83" fmla="*/ 15 h 389"/>
                  <a:gd name="T84" fmla="*/ 197 w 393"/>
                  <a:gd name="T85" fmla="*/ 0 h 389"/>
                  <a:gd name="T86" fmla="*/ 212 w 393"/>
                  <a:gd name="T87" fmla="*/ 15 h 389"/>
                  <a:gd name="T88" fmla="*/ 212 w 393"/>
                  <a:gd name="T89" fmla="*/ 15 h 389"/>
                  <a:gd name="T90" fmla="*/ 212 w 393"/>
                  <a:gd name="T91" fmla="*/ 30 h 389"/>
                  <a:gd name="T92" fmla="*/ 197 w 393"/>
                  <a:gd name="T93" fmla="*/ 45 h 389"/>
                  <a:gd name="T94" fmla="*/ 197 w 393"/>
                  <a:gd name="T95" fmla="*/ 45 h 389"/>
                  <a:gd name="T96" fmla="*/ 227 w 393"/>
                  <a:gd name="T97" fmla="*/ 389 h 389"/>
                  <a:gd name="T98" fmla="*/ 168 w 393"/>
                  <a:gd name="T99" fmla="*/ 389 h 389"/>
                  <a:gd name="T100" fmla="*/ 153 w 393"/>
                  <a:gd name="T101" fmla="*/ 374 h 389"/>
                  <a:gd name="T102" fmla="*/ 168 w 393"/>
                  <a:gd name="T103" fmla="*/ 359 h 389"/>
                  <a:gd name="T104" fmla="*/ 227 w 393"/>
                  <a:gd name="T105" fmla="*/ 359 h 389"/>
                  <a:gd name="T106" fmla="*/ 242 w 393"/>
                  <a:gd name="T107" fmla="*/ 374 h 389"/>
                  <a:gd name="T108" fmla="*/ 227 w 393"/>
                  <a:gd name="T109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3" h="389">
                    <a:moveTo>
                      <a:pt x="257" y="254"/>
                    </a:moveTo>
                    <a:cubicBezTo>
                      <a:pt x="251" y="254"/>
                      <a:pt x="245" y="250"/>
                      <a:pt x="243" y="244"/>
                    </a:cubicBezTo>
                    <a:cubicBezTo>
                      <a:pt x="236" y="222"/>
                      <a:pt x="236" y="222"/>
                      <a:pt x="236" y="222"/>
                    </a:cubicBezTo>
                    <a:cubicBezTo>
                      <a:pt x="208" y="250"/>
                      <a:pt x="208" y="250"/>
                      <a:pt x="208" y="250"/>
                    </a:cubicBezTo>
                    <a:cubicBezTo>
                      <a:pt x="202" y="256"/>
                      <a:pt x="193" y="256"/>
                      <a:pt x="187" y="250"/>
                    </a:cubicBezTo>
                    <a:cubicBezTo>
                      <a:pt x="187" y="250"/>
                      <a:pt x="187" y="250"/>
                      <a:pt x="187" y="250"/>
                    </a:cubicBezTo>
                    <a:cubicBezTo>
                      <a:pt x="159" y="222"/>
                      <a:pt x="159" y="222"/>
                      <a:pt x="159" y="222"/>
                    </a:cubicBezTo>
                    <a:cubicBezTo>
                      <a:pt x="152" y="244"/>
                      <a:pt x="152" y="244"/>
                      <a:pt x="152" y="244"/>
                    </a:cubicBezTo>
                    <a:cubicBezTo>
                      <a:pt x="149" y="252"/>
                      <a:pt x="141" y="256"/>
                      <a:pt x="133" y="254"/>
                    </a:cubicBezTo>
                    <a:cubicBezTo>
                      <a:pt x="125" y="252"/>
                      <a:pt x="121" y="243"/>
                      <a:pt x="123" y="235"/>
                    </a:cubicBezTo>
                    <a:cubicBezTo>
                      <a:pt x="123" y="235"/>
                      <a:pt x="123" y="235"/>
                      <a:pt x="123" y="235"/>
                    </a:cubicBezTo>
                    <a:cubicBezTo>
                      <a:pt x="138" y="190"/>
                      <a:pt x="138" y="190"/>
                      <a:pt x="138" y="190"/>
                    </a:cubicBezTo>
                    <a:cubicBezTo>
                      <a:pt x="141" y="182"/>
                      <a:pt x="150" y="178"/>
                      <a:pt x="157" y="180"/>
                    </a:cubicBezTo>
                    <a:cubicBezTo>
                      <a:pt x="160" y="181"/>
                      <a:pt x="162" y="182"/>
                      <a:pt x="163" y="184"/>
                    </a:cubicBezTo>
                    <a:cubicBezTo>
                      <a:pt x="197" y="218"/>
                      <a:pt x="197" y="218"/>
                      <a:pt x="197" y="21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8" y="178"/>
                      <a:pt x="247" y="178"/>
                      <a:pt x="253" y="184"/>
                    </a:cubicBezTo>
                    <a:cubicBezTo>
                      <a:pt x="255" y="186"/>
                      <a:pt x="256" y="188"/>
                      <a:pt x="257" y="190"/>
                    </a:cubicBezTo>
                    <a:cubicBezTo>
                      <a:pt x="271" y="235"/>
                      <a:pt x="271" y="235"/>
                      <a:pt x="271" y="235"/>
                    </a:cubicBezTo>
                    <a:cubicBezTo>
                      <a:pt x="274" y="243"/>
                      <a:pt x="270" y="251"/>
                      <a:pt x="262" y="254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60" y="254"/>
                      <a:pt x="259" y="254"/>
                      <a:pt x="257" y="254"/>
                    </a:cubicBezTo>
                    <a:moveTo>
                      <a:pt x="362" y="105"/>
                    </a:moveTo>
                    <a:cubicBezTo>
                      <a:pt x="354" y="105"/>
                      <a:pt x="347" y="98"/>
                      <a:pt x="347" y="90"/>
                    </a:cubicBezTo>
                    <a:cubicBezTo>
                      <a:pt x="347" y="86"/>
                      <a:pt x="349" y="82"/>
                      <a:pt x="352" y="79"/>
                    </a:cubicBezTo>
                    <a:cubicBezTo>
                      <a:pt x="367" y="65"/>
                      <a:pt x="367" y="65"/>
                      <a:pt x="367" y="65"/>
                    </a:cubicBezTo>
                    <a:cubicBezTo>
                      <a:pt x="373" y="60"/>
                      <a:pt x="383" y="61"/>
                      <a:pt x="388" y="67"/>
                    </a:cubicBezTo>
                    <a:cubicBezTo>
                      <a:pt x="393" y="73"/>
                      <a:pt x="393" y="82"/>
                      <a:pt x="387" y="87"/>
                    </a:cubicBezTo>
                    <a:cubicBezTo>
                      <a:pt x="372" y="101"/>
                      <a:pt x="372" y="101"/>
                      <a:pt x="372" y="101"/>
                    </a:cubicBezTo>
                    <a:cubicBezTo>
                      <a:pt x="369" y="104"/>
                      <a:pt x="366" y="105"/>
                      <a:pt x="362" y="105"/>
                    </a:cubicBezTo>
                    <a:moveTo>
                      <a:pt x="33" y="105"/>
                    </a:moveTo>
                    <a:cubicBezTo>
                      <a:pt x="29" y="105"/>
                      <a:pt x="26" y="104"/>
                      <a:pt x="23" y="10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" y="82"/>
                      <a:pt x="0" y="73"/>
                      <a:pt x="6" y="66"/>
                    </a:cubicBezTo>
                    <a:cubicBezTo>
                      <a:pt x="11" y="60"/>
                      <a:pt x="20" y="59"/>
                      <a:pt x="27" y="64"/>
                    </a:cubicBezTo>
                    <a:cubicBezTo>
                      <a:pt x="27" y="64"/>
                      <a:pt x="27" y="65"/>
                      <a:pt x="28" y="65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9" y="84"/>
                      <a:pt x="50" y="94"/>
                      <a:pt x="44" y="100"/>
                    </a:cubicBezTo>
                    <a:cubicBezTo>
                      <a:pt x="41" y="103"/>
                      <a:pt x="37" y="105"/>
                      <a:pt x="33" y="105"/>
                    </a:cubicBezTo>
                    <a:moveTo>
                      <a:pt x="197" y="45"/>
                    </a:moveTo>
                    <a:cubicBezTo>
                      <a:pt x="189" y="45"/>
                      <a:pt x="183" y="38"/>
                      <a:pt x="183" y="30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83" y="7"/>
                      <a:pt x="189" y="0"/>
                      <a:pt x="197" y="0"/>
                    </a:cubicBezTo>
                    <a:cubicBezTo>
                      <a:pt x="206" y="0"/>
                      <a:pt x="212" y="7"/>
                      <a:pt x="212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30"/>
                      <a:pt x="212" y="30"/>
                      <a:pt x="212" y="30"/>
                    </a:cubicBezTo>
                    <a:cubicBezTo>
                      <a:pt x="212" y="38"/>
                      <a:pt x="206" y="45"/>
                      <a:pt x="197" y="45"/>
                    </a:cubicBezTo>
                    <a:cubicBezTo>
                      <a:pt x="197" y="45"/>
                      <a:pt x="197" y="45"/>
                      <a:pt x="197" y="45"/>
                    </a:cubicBezTo>
                    <a:moveTo>
                      <a:pt x="227" y="389"/>
                    </a:moveTo>
                    <a:cubicBezTo>
                      <a:pt x="168" y="389"/>
                      <a:pt x="168" y="389"/>
                      <a:pt x="168" y="389"/>
                    </a:cubicBezTo>
                    <a:cubicBezTo>
                      <a:pt x="159" y="389"/>
                      <a:pt x="153" y="382"/>
                      <a:pt x="153" y="374"/>
                    </a:cubicBezTo>
                    <a:cubicBezTo>
                      <a:pt x="153" y="366"/>
                      <a:pt x="159" y="359"/>
                      <a:pt x="168" y="359"/>
                    </a:cubicBezTo>
                    <a:cubicBezTo>
                      <a:pt x="227" y="359"/>
                      <a:pt x="227" y="359"/>
                      <a:pt x="227" y="359"/>
                    </a:cubicBezTo>
                    <a:cubicBezTo>
                      <a:pt x="236" y="359"/>
                      <a:pt x="242" y="366"/>
                      <a:pt x="242" y="374"/>
                    </a:cubicBezTo>
                    <a:cubicBezTo>
                      <a:pt x="242" y="382"/>
                      <a:pt x="236" y="389"/>
                      <a:pt x="227" y="3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949A45A1-C974-4F1C-B8FA-CE329DC4DB79}"/>
                </a:ext>
              </a:extLst>
            </p:cNvPr>
            <p:cNvSpPr/>
            <p:nvPr/>
          </p:nvSpPr>
          <p:spPr>
            <a:xfrm>
              <a:off x="1103987" y="3579483"/>
              <a:ext cx="3045336" cy="436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设计开发了一款名为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TJQQ</a:t>
              </a:r>
              <a:r>
                <a:rPr lang="zh-CN" altLang="en-US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的即时通信软件，对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socket</a:t>
              </a:r>
              <a:r>
                <a:rPr lang="zh-CN" altLang="en-US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编程进行了良好实践，实现了基本功能。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xmlns="" id="{4B2C3B0C-8F69-42B3-A17E-EDFEF9E910D6}"/>
                </a:ext>
              </a:extLst>
            </p:cNvPr>
            <p:cNvSpPr/>
            <p:nvPr/>
          </p:nvSpPr>
          <p:spPr>
            <a:xfrm>
              <a:off x="4683452" y="2838450"/>
              <a:ext cx="4293894" cy="1741400"/>
            </a:xfrm>
            <a:prstGeom prst="roundRect">
              <a:avLst>
                <a:gd name="adj" fmla="val 933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xmlns="" id="{5BBD4AD5-0223-4748-B87B-384CFB85FBEE}"/>
                </a:ext>
              </a:extLst>
            </p:cNvPr>
            <p:cNvSpPr/>
            <p:nvPr/>
          </p:nvSpPr>
          <p:spPr bwMode="auto">
            <a:xfrm>
              <a:off x="5572051" y="3222897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不足点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5941E253-BB4E-487A-8A7E-7CE4966A6AC0}"/>
                </a:ext>
              </a:extLst>
            </p:cNvPr>
            <p:cNvSpPr/>
            <p:nvPr/>
          </p:nvSpPr>
          <p:spPr>
            <a:xfrm>
              <a:off x="5572051" y="3579483"/>
              <a:ext cx="3049525" cy="243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UI</a:t>
              </a:r>
              <a:r>
                <a:rPr lang="zh-CN" altLang="en-US" sz="105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界面的美观性还需进一步提高。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xmlns="" id="{B821B586-3E14-4730-AD73-7D1D2E0A83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1034" y="3035476"/>
              <a:ext cx="641017" cy="656798"/>
            </a:xfrm>
            <a:custGeom>
              <a:avLst/>
              <a:gdLst>
                <a:gd name="T0" fmla="*/ 483 w 497"/>
                <a:gd name="T1" fmla="*/ 105 h 509"/>
                <a:gd name="T2" fmla="*/ 403 w 497"/>
                <a:gd name="T3" fmla="*/ 22 h 509"/>
                <a:gd name="T4" fmla="*/ 321 w 497"/>
                <a:gd name="T5" fmla="*/ 22 h 509"/>
                <a:gd name="T6" fmla="*/ 45 w 497"/>
                <a:gd name="T7" fmla="*/ 306 h 509"/>
                <a:gd name="T8" fmla="*/ 0 w 497"/>
                <a:gd name="T9" fmla="*/ 509 h 509"/>
                <a:gd name="T10" fmla="*/ 201 w 497"/>
                <a:gd name="T11" fmla="*/ 459 h 509"/>
                <a:gd name="T12" fmla="*/ 471 w 497"/>
                <a:gd name="T13" fmla="*/ 180 h 509"/>
                <a:gd name="T14" fmla="*/ 483 w 497"/>
                <a:gd name="T15" fmla="*/ 105 h 509"/>
                <a:gd name="T16" fmla="*/ 276 w 497"/>
                <a:gd name="T17" fmla="*/ 109 h 509"/>
                <a:gd name="T18" fmla="*/ 356 w 497"/>
                <a:gd name="T19" fmla="*/ 129 h 509"/>
                <a:gd name="T20" fmla="*/ 200 w 497"/>
                <a:gd name="T21" fmla="*/ 290 h 509"/>
                <a:gd name="T22" fmla="*/ 116 w 497"/>
                <a:gd name="T23" fmla="*/ 272 h 509"/>
                <a:gd name="T24" fmla="*/ 276 w 497"/>
                <a:gd name="T25" fmla="*/ 109 h 509"/>
                <a:gd name="T26" fmla="*/ 188 w 497"/>
                <a:gd name="T27" fmla="*/ 435 h 509"/>
                <a:gd name="T28" fmla="*/ 116 w 497"/>
                <a:gd name="T29" fmla="*/ 447 h 509"/>
                <a:gd name="T30" fmla="*/ 57 w 497"/>
                <a:gd name="T31" fmla="*/ 390 h 509"/>
                <a:gd name="T32" fmla="*/ 77 w 497"/>
                <a:gd name="T33" fmla="*/ 316 h 509"/>
                <a:gd name="T34" fmla="*/ 100 w 497"/>
                <a:gd name="T35" fmla="*/ 290 h 509"/>
                <a:gd name="T36" fmla="*/ 182 w 497"/>
                <a:gd name="T37" fmla="*/ 321 h 509"/>
                <a:gd name="T38" fmla="*/ 213 w 497"/>
                <a:gd name="T39" fmla="*/ 407 h 509"/>
                <a:gd name="T40" fmla="*/ 188 w 497"/>
                <a:gd name="T41" fmla="*/ 435 h 509"/>
                <a:gd name="T42" fmla="*/ 393 w 497"/>
                <a:gd name="T43" fmla="*/ 225 h 509"/>
                <a:gd name="T44" fmla="*/ 231 w 497"/>
                <a:gd name="T45" fmla="*/ 388 h 509"/>
                <a:gd name="T46" fmla="*/ 214 w 497"/>
                <a:gd name="T47" fmla="*/ 308 h 509"/>
                <a:gd name="T48" fmla="*/ 372 w 497"/>
                <a:gd name="T49" fmla="*/ 146 h 509"/>
                <a:gd name="T50" fmla="*/ 393 w 497"/>
                <a:gd name="T51" fmla="*/ 225 h 509"/>
                <a:gd name="T52" fmla="*/ 450 w 497"/>
                <a:gd name="T53" fmla="*/ 166 h 509"/>
                <a:gd name="T54" fmla="*/ 428 w 497"/>
                <a:gd name="T55" fmla="*/ 188 h 509"/>
                <a:gd name="T56" fmla="*/ 414 w 497"/>
                <a:gd name="T57" fmla="*/ 149 h 509"/>
                <a:gd name="T58" fmla="*/ 383 w 497"/>
                <a:gd name="T59" fmla="*/ 109 h 509"/>
                <a:gd name="T60" fmla="*/ 311 w 497"/>
                <a:gd name="T61" fmla="*/ 74 h 509"/>
                <a:gd name="T62" fmla="*/ 343 w 497"/>
                <a:gd name="T63" fmla="*/ 43 h 509"/>
                <a:gd name="T64" fmla="*/ 407 w 497"/>
                <a:gd name="T65" fmla="*/ 53 h 509"/>
                <a:gd name="T66" fmla="*/ 450 w 497"/>
                <a:gd name="T67" fmla="*/ 98 h 509"/>
                <a:gd name="T68" fmla="*/ 450 w 497"/>
                <a:gd name="T69" fmla="*/ 1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509">
                  <a:moveTo>
                    <a:pt x="483" y="105"/>
                  </a:moveTo>
                  <a:cubicBezTo>
                    <a:pt x="460" y="61"/>
                    <a:pt x="403" y="22"/>
                    <a:pt x="403" y="22"/>
                  </a:cubicBezTo>
                  <a:cubicBezTo>
                    <a:pt x="359" y="0"/>
                    <a:pt x="321" y="22"/>
                    <a:pt x="321" y="22"/>
                  </a:cubicBezTo>
                  <a:cubicBezTo>
                    <a:pt x="45" y="306"/>
                    <a:pt x="45" y="306"/>
                    <a:pt x="45" y="306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201" y="459"/>
                    <a:pt x="201" y="459"/>
                    <a:pt x="201" y="459"/>
                  </a:cubicBezTo>
                  <a:cubicBezTo>
                    <a:pt x="471" y="180"/>
                    <a:pt x="471" y="180"/>
                    <a:pt x="471" y="180"/>
                  </a:cubicBezTo>
                  <a:cubicBezTo>
                    <a:pt x="497" y="158"/>
                    <a:pt x="483" y="105"/>
                    <a:pt x="483" y="105"/>
                  </a:cubicBezTo>
                  <a:close/>
                  <a:moveTo>
                    <a:pt x="276" y="109"/>
                  </a:moveTo>
                  <a:cubicBezTo>
                    <a:pt x="276" y="109"/>
                    <a:pt x="317" y="89"/>
                    <a:pt x="356" y="129"/>
                  </a:cubicBezTo>
                  <a:cubicBezTo>
                    <a:pt x="200" y="290"/>
                    <a:pt x="200" y="290"/>
                    <a:pt x="200" y="290"/>
                  </a:cubicBezTo>
                  <a:cubicBezTo>
                    <a:pt x="200" y="290"/>
                    <a:pt x="138" y="299"/>
                    <a:pt x="116" y="272"/>
                  </a:cubicBezTo>
                  <a:lnTo>
                    <a:pt x="276" y="109"/>
                  </a:lnTo>
                  <a:close/>
                  <a:moveTo>
                    <a:pt x="188" y="435"/>
                  </a:moveTo>
                  <a:cubicBezTo>
                    <a:pt x="116" y="447"/>
                    <a:pt x="116" y="447"/>
                    <a:pt x="116" y="447"/>
                  </a:cubicBezTo>
                  <a:cubicBezTo>
                    <a:pt x="101" y="403"/>
                    <a:pt x="57" y="390"/>
                    <a:pt x="57" y="390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100" y="290"/>
                    <a:pt x="100" y="290"/>
                    <a:pt x="100" y="290"/>
                  </a:cubicBezTo>
                  <a:cubicBezTo>
                    <a:pt x="123" y="317"/>
                    <a:pt x="182" y="321"/>
                    <a:pt x="182" y="321"/>
                  </a:cubicBezTo>
                  <a:cubicBezTo>
                    <a:pt x="181" y="361"/>
                    <a:pt x="213" y="407"/>
                    <a:pt x="213" y="407"/>
                  </a:cubicBezTo>
                  <a:lnTo>
                    <a:pt x="188" y="435"/>
                  </a:lnTo>
                  <a:close/>
                  <a:moveTo>
                    <a:pt x="393" y="225"/>
                  </a:moveTo>
                  <a:cubicBezTo>
                    <a:pt x="231" y="388"/>
                    <a:pt x="231" y="388"/>
                    <a:pt x="231" y="388"/>
                  </a:cubicBezTo>
                  <a:cubicBezTo>
                    <a:pt x="206" y="355"/>
                    <a:pt x="214" y="308"/>
                    <a:pt x="214" y="308"/>
                  </a:cubicBezTo>
                  <a:cubicBezTo>
                    <a:pt x="372" y="146"/>
                    <a:pt x="372" y="146"/>
                    <a:pt x="372" y="146"/>
                  </a:cubicBezTo>
                  <a:cubicBezTo>
                    <a:pt x="408" y="178"/>
                    <a:pt x="393" y="225"/>
                    <a:pt x="393" y="225"/>
                  </a:cubicBezTo>
                  <a:close/>
                  <a:moveTo>
                    <a:pt x="450" y="166"/>
                  </a:moveTo>
                  <a:cubicBezTo>
                    <a:pt x="428" y="188"/>
                    <a:pt x="428" y="188"/>
                    <a:pt x="428" y="188"/>
                  </a:cubicBezTo>
                  <a:cubicBezTo>
                    <a:pt x="428" y="178"/>
                    <a:pt x="414" y="149"/>
                    <a:pt x="414" y="149"/>
                  </a:cubicBezTo>
                  <a:cubicBezTo>
                    <a:pt x="383" y="109"/>
                    <a:pt x="383" y="109"/>
                    <a:pt x="383" y="109"/>
                  </a:cubicBezTo>
                  <a:cubicBezTo>
                    <a:pt x="352" y="75"/>
                    <a:pt x="311" y="74"/>
                    <a:pt x="311" y="74"/>
                  </a:cubicBezTo>
                  <a:cubicBezTo>
                    <a:pt x="343" y="43"/>
                    <a:pt x="343" y="43"/>
                    <a:pt x="343" y="43"/>
                  </a:cubicBezTo>
                  <a:cubicBezTo>
                    <a:pt x="368" y="35"/>
                    <a:pt x="407" y="53"/>
                    <a:pt x="407" y="53"/>
                  </a:cubicBezTo>
                  <a:cubicBezTo>
                    <a:pt x="450" y="98"/>
                    <a:pt x="450" y="98"/>
                    <a:pt x="450" y="98"/>
                  </a:cubicBezTo>
                  <a:cubicBezTo>
                    <a:pt x="470" y="150"/>
                    <a:pt x="450" y="166"/>
                    <a:pt x="450" y="1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44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0" y="-646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C3D8EB51-37CA-45A1-9E74-664C5DFCD7F8}"/>
              </a:ext>
            </a:extLst>
          </p:cNvPr>
          <p:cNvSpPr/>
          <p:nvPr/>
        </p:nvSpPr>
        <p:spPr>
          <a:xfrm>
            <a:off x="1618911" y="2472138"/>
            <a:ext cx="8952570" cy="11472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9000">
                <a:schemeClr val="accent5">
                  <a:lumMod val="75000"/>
                </a:schemeClr>
              </a:gs>
              <a:gs pos="66000">
                <a:schemeClr val="accent1">
                  <a:lumMod val="75000"/>
                </a:schemeClr>
              </a:gs>
              <a:gs pos="84000">
                <a:schemeClr val="accent1"/>
              </a:gs>
              <a:gs pos="99000">
                <a:schemeClr val="accent5">
                  <a:lumMod val="60000"/>
                  <a:lumOff val="4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86F9CFE-C157-4B42-8F02-E1341FAE7465}"/>
              </a:ext>
            </a:extLst>
          </p:cNvPr>
          <p:cNvSpPr txBox="1"/>
          <p:nvPr/>
        </p:nvSpPr>
        <p:spPr>
          <a:xfrm>
            <a:off x="1930335" y="2583918"/>
            <a:ext cx="83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谢谢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CE0BED22-D85F-4A1D-BC75-CEF70AE1F1C8}"/>
              </a:ext>
            </a:extLst>
          </p:cNvPr>
          <p:cNvSpPr txBox="1"/>
          <p:nvPr/>
        </p:nvSpPr>
        <p:spPr>
          <a:xfrm>
            <a:off x="4286060" y="4447661"/>
            <a:ext cx="36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1941712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6CB5D2F5-B059-41D3-9EBE-4CEF11C83FEA}"/>
              </a:ext>
            </a:extLst>
          </p:cNvPr>
          <p:cNvCxnSpPr/>
          <p:nvPr/>
        </p:nvCxnSpPr>
        <p:spPr>
          <a:xfrm>
            <a:off x="4605800" y="4639701"/>
            <a:ext cx="348272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37F4A833-A8F4-4798-8CC0-4F82CAE87509}"/>
              </a:ext>
            </a:extLst>
          </p:cNvPr>
          <p:cNvCxnSpPr/>
          <p:nvPr/>
        </p:nvCxnSpPr>
        <p:spPr>
          <a:xfrm>
            <a:off x="7201516" y="4629869"/>
            <a:ext cx="348272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ADDED33-D9E4-41C5-9861-8B73C9CD8405}"/>
              </a:ext>
            </a:extLst>
          </p:cNvPr>
          <p:cNvGrpSpPr/>
          <p:nvPr/>
        </p:nvGrpSpPr>
        <p:grpSpPr>
          <a:xfrm>
            <a:off x="5415218" y="841285"/>
            <a:ext cx="1359953" cy="1361409"/>
            <a:chOff x="5415218" y="841285"/>
            <a:chExt cx="1359953" cy="136140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E0F30CE0-F76E-4285-A0C3-AF11A308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71" y="841285"/>
              <a:ext cx="775258" cy="777841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B7939900-C7B9-4B1E-87A3-C98B97029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6" t="32421" r="14560" b="35039"/>
            <a:stretch/>
          </p:blipFill>
          <p:spPr>
            <a:xfrm>
              <a:off x="5415218" y="1619126"/>
              <a:ext cx="1359953" cy="583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83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0" y="-646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5C2665CE-BC8A-4DCC-8BFD-3D4E1D689023}"/>
              </a:ext>
            </a:extLst>
          </p:cNvPr>
          <p:cNvGrpSpPr/>
          <p:nvPr/>
        </p:nvGrpSpPr>
        <p:grpSpPr>
          <a:xfrm>
            <a:off x="137652" y="117987"/>
            <a:ext cx="2428568" cy="934065"/>
            <a:chOff x="137652" y="117987"/>
            <a:chExt cx="2428568" cy="93406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E0F30CE0-F76E-4285-A0C3-AF11A308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52" y="117987"/>
              <a:ext cx="930963" cy="93406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568C36E5-8E31-4C9A-A238-F244ACFAC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6" t="32421" r="14560" b="35039"/>
            <a:stretch/>
          </p:blipFill>
          <p:spPr>
            <a:xfrm>
              <a:off x="1206267" y="289016"/>
              <a:ext cx="1359953" cy="583568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A87C8F7E-6772-4CD1-9AA1-E979DBD77830}"/>
              </a:ext>
            </a:extLst>
          </p:cNvPr>
          <p:cNvGrpSpPr/>
          <p:nvPr/>
        </p:nvGrpSpPr>
        <p:grpSpPr>
          <a:xfrm>
            <a:off x="380130" y="1796084"/>
            <a:ext cx="10325621" cy="2505675"/>
            <a:chOff x="1593533" y="2648717"/>
            <a:chExt cx="7715152" cy="187783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39F7B752-A4BE-44B6-BE49-C9487CC64893}"/>
                </a:ext>
              </a:extLst>
            </p:cNvPr>
            <p:cNvSpPr/>
            <p:nvPr/>
          </p:nvSpPr>
          <p:spPr>
            <a:xfrm>
              <a:off x="1593533" y="2964911"/>
              <a:ext cx="7715152" cy="1561636"/>
            </a:xfrm>
            <a:prstGeom prst="rect">
              <a:avLst/>
            </a:prstGeom>
            <a:gradFill flip="none" rotWithShape="1">
              <a:gsLst>
                <a:gs pos="19000">
                  <a:srgbClr val="0070C0"/>
                </a:gs>
                <a:gs pos="66000">
                  <a:schemeClr val="accent1">
                    <a:lumMod val="75000"/>
                  </a:schemeClr>
                </a:gs>
                <a:gs pos="90000">
                  <a:schemeClr val="accent5">
                    <a:lumMod val="75000"/>
                  </a:schemeClr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6A7E77AE-23EF-4818-B29A-30EE27F07D48}"/>
                </a:ext>
              </a:extLst>
            </p:cNvPr>
            <p:cNvSpPr/>
            <p:nvPr/>
          </p:nvSpPr>
          <p:spPr>
            <a:xfrm>
              <a:off x="2323410" y="2648717"/>
              <a:ext cx="487236" cy="48723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72000">
                    <a:schemeClr val="accent1">
                      <a:lumMod val="75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B662A154-9E1B-4515-B159-71CE63473CD0}"/>
                </a:ext>
              </a:extLst>
            </p:cNvPr>
            <p:cNvSpPr/>
            <p:nvPr/>
          </p:nvSpPr>
          <p:spPr>
            <a:xfrm>
              <a:off x="3981296" y="2648717"/>
              <a:ext cx="487236" cy="48723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72000">
                    <a:schemeClr val="accent1"/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5588E855-37AA-4D62-BABE-542A5308F70D}"/>
                </a:ext>
              </a:extLst>
            </p:cNvPr>
            <p:cNvSpPr/>
            <p:nvPr/>
          </p:nvSpPr>
          <p:spPr>
            <a:xfrm>
              <a:off x="5639182" y="2648717"/>
              <a:ext cx="487236" cy="48723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80272">
                    <a:schemeClr val="accent1"/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3A2E0BAD-A09B-430E-A557-9AD5BBFB6896}"/>
                </a:ext>
              </a:extLst>
            </p:cNvPr>
            <p:cNvSpPr/>
            <p:nvPr/>
          </p:nvSpPr>
          <p:spPr>
            <a:xfrm>
              <a:off x="7297069" y="2648717"/>
              <a:ext cx="487236" cy="48723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72000">
                    <a:schemeClr val="accent1"/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47CAC4BA-8940-4537-975E-0DF0005D84B7}"/>
                </a:ext>
              </a:extLst>
            </p:cNvPr>
            <p:cNvSpPr txBox="1"/>
            <p:nvPr/>
          </p:nvSpPr>
          <p:spPr>
            <a:xfrm>
              <a:off x="2135336" y="2742070"/>
              <a:ext cx="863383" cy="27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造字工房俊雅（非商用）常规体" pitchFamily="50" charset="-122"/>
                  <a:ea typeface="造字工房俊雅（非商用）常规体" pitchFamily="50" charset="-122"/>
                  <a:cs typeface="+mn-cs"/>
                </a:rPr>
                <a:t>01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造字工房俊雅（非商用）常规体" pitchFamily="50" charset="-122"/>
                <a:ea typeface="造字工房俊雅（非商用）常规体" pitchFamily="50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9103181C-7B06-491C-A4EF-AD8CC6B0558C}"/>
                </a:ext>
              </a:extLst>
            </p:cNvPr>
            <p:cNvSpPr txBox="1"/>
            <p:nvPr/>
          </p:nvSpPr>
          <p:spPr>
            <a:xfrm>
              <a:off x="3793223" y="2732003"/>
              <a:ext cx="863383" cy="27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造字工房俊雅（非商用）常规体" pitchFamily="50" charset="-122"/>
                  <a:ea typeface="造字工房俊雅（非商用）常规体" pitchFamily="50" charset="-122"/>
                  <a:cs typeface="+mn-cs"/>
                </a:rPr>
                <a:t>02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造字工房俊雅（非商用）常规体" pitchFamily="50" charset="-122"/>
                <a:ea typeface="造字工房俊雅（非商用）常规体" pitchFamily="50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3B903D11-65CF-4608-94AF-FCB08DEF4ACD}"/>
                </a:ext>
              </a:extLst>
            </p:cNvPr>
            <p:cNvSpPr txBox="1"/>
            <p:nvPr/>
          </p:nvSpPr>
          <p:spPr>
            <a:xfrm>
              <a:off x="5451109" y="2742070"/>
              <a:ext cx="863383" cy="27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造字工房俊雅（非商用）常规体" pitchFamily="50" charset="-122"/>
                  <a:ea typeface="造字工房俊雅（非商用）常规体" pitchFamily="50" charset="-122"/>
                  <a:cs typeface="+mn-cs"/>
                </a:rPr>
                <a:t>03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造字工房俊雅（非商用）常规体" pitchFamily="50" charset="-122"/>
                <a:ea typeface="造字工房俊雅（非商用）常规体" pitchFamily="50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00AD714F-4665-4580-8187-497B91965A4C}"/>
                </a:ext>
              </a:extLst>
            </p:cNvPr>
            <p:cNvSpPr txBox="1"/>
            <p:nvPr/>
          </p:nvSpPr>
          <p:spPr>
            <a:xfrm>
              <a:off x="7108995" y="2742070"/>
              <a:ext cx="863383" cy="27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造字工房俊雅（非商用）常规体" pitchFamily="50" charset="-122"/>
                  <a:ea typeface="造字工房俊雅（非商用）常规体" pitchFamily="50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造字工房俊雅（非商用）常规体" pitchFamily="50" charset="-122"/>
                <a:ea typeface="造字工房俊雅（非商用）常规体" pitchFamily="50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566E843B-7883-4032-82D4-37ADF9A20382}"/>
                </a:ext>
              </a:extLst>
            </p:cNvPr>
            <p:cNvSpPr txBox="1"/>
            <p:nvPr/>
          </p:nvSpPr>
          <p:spPr>
            <a:xfrm>
              <a:off x="3433936" y="3560174"/>
              <a:ext cx="1581953" cy="29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685800"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AF6DE361-A370-4E44-8829-264AF74B8AEB}"/>
                </a:ext>
              </a:extLst>
            </p:cNvPr>
            <p:cNvSpPr txBox="1"/>
            <p:nvPr/>
          </p:nvSpPr>
          <p:spPr>
            <a:xfrm>
              <a:off x="5090529" y="3560174"/>
              <a:ext cx="1581953" cy="29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685800"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研究成果与应用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F18C532-0ADF-444A-8B83-F9E9177D5B8E}"/>
                </a:ext>
              </a:extLst>
            </p:cNvPr>
            <p:cNvSpPr txBox="1"/>
            <p:nvPr/>
          </p:nvSpPr>
          <p:spPr>
            <a:xfrm>
              <a:off x="6749709" y="3560174"/>
              <a:ext cx="1581953" cy="29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685800"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3964505C-ECDF-4EA1-BD51-793D95D12A59}"/>
                </a:ext>
              </a:extLst>
            </p:cNvPr>
            <p:cNvSpPr txBox="1"/>
            <p:nvPr/>
          </p:nvSpPr>
          <p:spPr>
            <a:xfrm>
              <a:off x="1776050" y="3560174"/>
              <a:ext cx="1581953" cy="29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1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07263AB-52E5-46B7-8D74-8359DEA2FF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6000">
                <a:schemeClr val="accent1">
                  <a:lumMod val="60000"/>
                  <a:lumOff val="40000"/>
                </a:schemeClr>
              </a:gs>
              <a:gs pos="90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27FC833-6DBF-4239-B494-66E47190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3" b="38136"/>
          <a:stretch/>
        </p:blipFill>
        <p:spPr>
          <a:xfrm>
            <a:off x="7555192" y="2615380"/>
            <a:ext cx="4636808" cy="424262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F39C22D-804C-4759-9AEE-A13CD79953C7}"/>
              </a:ext>
            </a:extLst>
          </p:cNvPr>
          <p:cNvGrpSpPr/>
          <p:nvPr/>
        </p:nvGrpSpPr>
        <p:grpSpPr>
          <a:xfrm>
            <a:off x="5416023" y="867918"/>
            <a:ext cx="1359953" cy="1361409"/>
            <a:chOff x="5415218" y="841285"/>
            <a:chExt cx="1359953" cy="136140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D672E5C2-BE5B-44F9-9FF7-A92A5873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71" y="841285"/>
              <a:ext cx="775258" cy="77784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6F003C70-48F8-406C-8591-903860F90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6" t="32421" r="14560" b="35039"/>
            <a:stretch/>
          </p:blipFill>
          <p:spPr>
            <a:xfrm>
              <a:off x="5415218" y="1619126"/>
              <a:ext cx="1359953" cy="583568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44C15E6-528C-4474-A31F-6177EF3D9F5C}"/>
              </a:ext>
            </a:extLst>
          </p:cNvPr>
          <p:cNvSpPr txBox="1"/>
          <p:nvPr/>
        </p:nvSpPr>
        <p:spPr>
          <a:xfrm>
            <a:off x="3077590" y="2634025"/>
            <a:ext cx="603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  论文摘要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D697BAC-6CCB-43E3-85B5-57BCDE680EEB}"/>
              </a:ext>
            </a:extLst>
          </p:cNvPr>
          <p:cNvSpPr txBox="1"/>
          <p:nvPr/>
        </p:nvSpPr>
        <p:spPr>
          <a:xfrm>
            <a:off x="4962192" y="3436167"/>
            <a:ext cx="2267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PART ONE · ABSTRACT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88A34FE-E6B5-4EE9-ABFF-EF966E448B1A}"/>
              </a:ext>
            </a:extLst>
          </p:cNvPr>
          <p:cNvCxnSpPr/>
          <p:nvPr/>
        </p:nvCxnSpPr>
        <p:spPr>
          <a:xfrm>
            <a:off x="4155212" y="3586208"/>
            <a:ext cx="90487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33FA5C4B-5549-49B6-9E63-51B35874F5BB}"/>
              </a:ext>
            </a:extLst>
          </p:cNvPr>
          <p:cNvCxnSpPr/>
          <p:nvPr/>
        </p:nvCxnSpPr>
        <p:spPr>
          <a:xfrm>
            <a:off x="7102754" y="3586208"/>
            <a:ext cx="90487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7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0" y="-646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0F30CE0-F76E-4285-A0C3-AF11A3083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17987"/>
            <a:ext cx="930963" cy="93406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E618A57F-A8CF-44F1-8877-41C30C812786}"/>
              </a:ext>
            </a:extLst>
          </p:cNvPr>
          <p:cNvGrpSpPr/>
          <p:nvPr/>
        </p:nvGrpSpPr>
        <p:grpSpPr>
          <a:xfrm>
            <a:off x="5925880" y="6627019"/>
            <a:ext cx="981004" cy="85724"/>
            <a:chOff x="5925880" y="6627019"/>
            <a:chExt cx="981004" cy="8572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84C37F0F-31D4-4F79-830F-B181B2346DC1}"/>
                </a:ext>
              </a:extLst>
            </p:cNvPr>
            <p:cNvSpPr/>
            <p:nvPr/>
          </p:nvSpPr>
          <p:spPr>
            <a:xfrm>
              <a:off x="5925880" y="6627019"/>
              <a:ext cx="85724" cy="8572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FCD8CF6D-1277-46E6-8931-6A421737E6D4}"/>
                </a:ext>
              </a:extLst>
            </p:cNvPr>
            <p:cNvSpPr/>
            <p:nvPr/>
          </p:nvSpPr>
          <p:spPr>
            <a:xfrm>
              <a:off x="614970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7D50354-1577-4AFA-A518-14109EAB991D}"/>
                </a:ext>
              </a:extLst>
            </p:cNvPr>
            <p:cNvSpPr/>
            <p:nvPr/>
          </p:nvSpPr>
          <p:spPr>
            <a:xfrm>
              <a:off x="6373521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9F9C0B41-D6F7-4DE8-AFF2-20CE03655469}"/>
                </a:ext>
              </a:extLst>
            </p:cNvPr>
            <p:cNvSpPr/>
            <p:nvPr/>
          </p:nvSpPr>
          <p:spPr>
            <a:xfrm>
              <a:off x="6597341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6A510079-CAB0-424F-BC0B-0E1F2ACFD2A9}"/>
                </a:ext>
              </a:extLst>
            </p:cNvPr>
            <p:cNvSpPr/>
            <p:nvPr/>
          </p:nvSpPr>
          <p:spPr>
            <a:xfrm>
              <a:off x="682116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F36BDE7-0051-4CE5-A728-7474F51C88FC}"/>
              </a:ext>
            </a:extLst>
          </p:cNvPr>
          <p:cNvSpPr txBox="1"/>
          <p:nvPr/>
        </p:nvSpPr>
        <p:spPr>
          <a:xfrm>
            <a:off x="1068615" y="384964"/>
            <a:ext cx="313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论文摘要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0032" y="1365337"/>
            <a:ext cx="9327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生活在信息时代，绝大多数人们对于网络聊天不会感到陌生，比较常见的如微信，</a:t>
            </a:r>
            <a:r>
              <a:rPr lang="en-US" altLang="zh-CN" dirty="0"/>
              <a:t>QQ</a:t>
            </a:r>
            <a:r>
              <a:rPr lang="zh-CN" altLang="en-US" dirty="0"/>
              <a:t>等社交软件。网络通信有着即时性、可靠性、便捷性等优点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本文</a:t>
            </a:r>
            <a:r>
              <a:rPr lang="zh-CN" altLang="en-US" dirty="0"/>
              <a:t>首先介绍了基于</a:t>
            </a:r>
            <a:r>
              <a:rPr lang="en-US" altLang="zh-CN" dirty="0"/>
              <a:t>socket</a:t>
            </a:r>
            <a:r>
              <a:rPr lang="zh-CN" altLang="en-US" dirty="0"/>
              <a:t>的网络通信原理，及其相关的技术发展。在此基础上，本文设计开发了一款即时通讯软件：</a:t>
            </a:r>
            <a:r>
              <a:rPr lang="en-US" altLang="zh-CN" dirty="0"/>
              <a:t>TJQQ</a:t>
            </a:r>
            <a:r>
              <a:rPr lang="zh-CN" altLang="en-US" dirty="0"/>
              <a:t>，是基于</a:t>
            </a:r>
            <a:r>
              <a:rPr lang="en-US" altLang="zh-CN" dirty="0"/>
              <a:t>UDP</a:t>
            </a:r>
            <a:r>
              <a:rPr lang="zh-CN" altLang="en-US" dirty="0"/>
              <a:t>协议的</a:t>
            </a:r>
            <a:r>
              <a:rPr lang="en-US" altLang="zh-CN" dirty="0"/>
              <a:t>socket</a:t>
            </a:r>
            <a:r>
              <a:rPr lang="zh-CN" altLang="en-US" dirty="0"/>
              <a:t>通信技术的聊天软件，其</a:t>
            </a:r>
            <a:r>
              <a:rPr lang="en-US" altLang="zh-CN" dirty="0"/>
              <a:t>UI</a:t>
            </a:r>
            <a:r>
              <a:rPr lang="zh-CN" altLang="en-US" dirty="0"/>
              <a:t>界面在</a:t>
            </a:r>
            <a:r>
              <a:rPr lang="en-US" altLang="zh-CN" dirty="0" err="1"/>
              <a:t>Qt</a:t>
            </a:r>
            <a:r>
              <a:rPr lang="zh-CN" altLang="en-US" dirty="0"/>
              <a:t>开发平台实现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实现的代码即将在</a:t>
            </a:r>
            <a:r>
              <a:rPr lang="en-US" altLang="zh-CN" dirty="0" err="1"/>
              <a:t>GitHub</a:t>
            </a:r>
            <a:r>
              <a:rPr lang="zh-CN" altLang="en-US" dirty="0"/>
              <a:t>上开</a:t>
            </a:r>
            <a:r>
              <a:rPr lang="zh-CN" altLang="en-US" dirty="0" smtClean="0"/>
              <a:t>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26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07263AB-52E5-46B7-8D74-8359DEA2FF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6000">
                <a:schemeClr val="accent1">
                  <a:lumMod val="60000"/>
                  <a:lumOff val="40000"/>
                </a:schemeClr>
              </a:gs>
              <a:gs pos="90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27FC833-6DBF-4239-B494-66E47190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3" b="38136"/>
          <a:stretch/>
        </p:blipFill>
        <p:spPr>
          <a:xfrm>
            <a:off x="7555192" y="2615380"/>
            <a:ext cx="4636808" cy="424262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F39C22D-804C-4759-9AEE-A13CD79953C7}"/>
              </a:ext>
            </a:extLst>
          </p:cNvPr>
          <p:cNvGrpSpPr/>
          <p:nvPr/>
        </p:nvGrpSpPr>
        <p:grpSpPr>
          <a:xfrm>
            <a:off x="5416023" y="867918"/>
            <a:ext cx="1359953" cy="1361409"/>
            <a:chOff x="5415218" y="841285"/>
            <a:chExt cx="1359953" cy="136140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D672E5C2-BE5B-44F9-9FF7-A92A5873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71" y="841285"/>
              <a:ext cx="775258" cy="77784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6F003C70-48F8-406C-8591-903860F90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6" t="32421" r="14560" b="35039"/>
            <a:stretch/>
          </p:blipFill>
          <p:spPr>
            <a:xfrm>
              <a:off x="5415218" y="1619126"/>
              <a:ext cx="1359953" cy="583568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D697BAC-6CCB-43E3-85B5-57BCDE680EEB}"/>
              </a:ext>
            </a:extLst>
          </p:cNvPr>
          <p:cNvSpPr txBox="1"/>
          <p:nvPr/>
        </p:nvSpPr>
        <p:spPr>
          <a:xfrm>
            <a:off x="4521394" y="3435796"/>
            <a:ext cx="3149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PART </a:t>
            </a:r>
            <a:r>
              <a:rPr lang="en-US" altLang="zh-CN" sz="135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· METHODS &amp; IDEAS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88A34FE-E6B5-4EE9-ABFF-EF966E448B1A}"/>
              </a:ext>
            </a:extLst>
          </p:cNvPr>
          <p:cNvCxnSpPr/>
          <p:nvPr/>
        </p:nvCxnSpPr>
        <p:spPr>
          <a:xfrm>
            <a:off x="3767254" y="3585837"/>
            <a:ext cx="90487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33FA5C4B-5549-49B6-9E63-51B35874F5BB}"/>
              </a:ext>
            </a:extLst>
          </p:cNvPr>
          <p:cNvCxnSpPr/>
          <p:nvPr/>
        </p:nvCxnSpPr>
        <p:spPr>
          <a:xfrm>
            <a:off x="7555192" y="3585095"/>
            <a:ext cx="90487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53A4658-6ADA-4563-BFA8-63C1540A0BD1}"/>
              </a:ext>
            </a:extLst>
          </p:cNvPr>
          <p:cNvSpPr txBox="1"/>
          <p:nvPr/>
        </p:nvSpPr>
        <p:spPr>
          <a:xfrm>
            <a:off x="3077591" y="2615380"/>
            <a:ext cx="603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研究方法与思路</a:t>
            </a:r>
          </a:p>
        </p:txBody>
      </p:sp>
    </p:spTree>
    <p:extLst>
      <p:ext uri="{BB962C8B-B14F-4D97-AF65-F5344CB8AC3E}">
        <p14:creationId xmlns:p14="http://schemas.microsoft.com/office/powerpoint/2010/main" val="79532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0" y="-646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0F30CE0-F76E-4285-A0C3-AF11A3083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17987"/>
            <a:ext cx="930963" cy="93406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E618A57F-A8CF-44F1-8877-41C30C812786}"/>
              </a:ext>
            </a:extLst>
          </p:cNvPr>
          <p:cNvGrpSpPr/>
          <p:nvPr/>
        </p:nvGrpSpPr>
        <p:grpSpPr>
          <a:xfrm>
            <a:off x="5925880" y="6627019"/>
            <a:ext cx="981004" cy="85724"/>
            <a:chOff x="5925880" y="6627019"/>
            <a:chExt cx="981004" cy="8572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84C37F0F-31D4-4F79-830F-B181B2346DC1}"/>
                </a:ext>
              </a:extLst>
            </p:cNvPr>
            <p:cNvSpPr/>
            <p:nvPr/>
          </p:nvSpPr>
          <p:spPr>
            <a:xfrm>
              <a:off x="592588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FCD8CF6D-1277-46E6-8931-6A421737E6D4}"/>
                </a:ext>
              </a:extLst>
            </p:cNvPr>
            <p:cNvSpPr/>
            <p:nvPr/>
          </p:nvSpPr>
          <p:spPr>
            <a:xfrm>
              <a:off x="614970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7D50354-1577-4AFA-A518-14109EAB991D}"/>
                </a:ext>
              </a:extLst>
            </p:cNvPr>
            <p:cNvSpPr/>
            <p:nvPr/>
          </p:nvSpPr>
          <p:spPr>
            <a:xfrm>
              <a:off x="6373521" y="6627019"/>
              <a:ext cx="85724" cy="8572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9F9C0B41-D6F7-4DE8-AFF2-20CE03655469}"/>
                </a:ext>
              </a:extLst>
            </p:cNvPr>
            <p:cNvSpPr/>
            <p:nvPr/>
          </p:nvSpPr>
          <p:spPr>
            <a:xfrm>
              <a:off x="6597341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6A510079-CAB0-424F-BC0B-0E1F2ACFD2A9}"/>
                </a:ext>
              </a:extLst>
            </p:cNvPr>
            <p:cNvSpPr/>
            <p:nvPr/>
          </p:nvSpPr>
          <p:spPr>
            <a:xfrm>
              <a:off x="682116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F36BDE7-0051-4CE5-A728-7474F51C88FC}"/>
              </a:ext>
            </a:extLst>
          </p:cNvPr>
          <p:cNvSpPr txBox="1"/>
          <p:nvPr/>
        </p:nvSpPr>
        <p:spPr>
          <a:xfrm>
            <a:off x="1068615" y="384964"/>
            <a:ext cx="409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第三部分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研究方法与思路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F450121-114A-46F5-A7BE-9195B08ADCBA}"/>
              </a:ext>
            </a:extLst>
          </p:cNvPr>
          <p:cNvGrpSpPr/>
          <p:nvPr/>
        </p:nvGrpSpPr>
        <p:grpSpPr>
          <a:xfrm>
            <a:off x="743532" y="1459674"/>
            <a:ext cx="10812335" cy="3955492"/>
            <a:chOff x="1087438" y="1049338"/>
            <a:chExt cx="6969125" cy="2549525"/>
          </a:xfrm>
        </p:grpSpPr>
        <p:sp>
          <p:nvSpPr>
            <p:cNvPr id="62" name="形状 61">
              <a:extLst>
                <a:ext uri="{FF2B5EF4-FFF2-40B4-BE49-F238E27FC236}">
                  <a16:creationId xmlns:a16="http://schemas.microsoft.com/office/drawing/2014/main" xmlns="" id="{6BE2068B-F587-473B-9E14-65476E916BEA}"/>
                </a:ext>
              </a:extLst>
            </p:cNvPr>
            <p:cNvSpPr/>
            <p:nvPr/>
          </p:nvSpPr>
          <p:spPr>
            <a:xfrm>
              <a:off x="1900238" y="2071688"/>
              <a:ext cx="1525588" cy="1527175"/>
            </a:xfrm>
            <a:prstGeom prst="leftCircularArrow">
              <a:avLst>
                <a:gd name="adj1" fmla="val 2837"/>
                <a:gd name="adj2" fmla="val 346575"/>
                <a:gd name="adj3" fmla="val 2122086"/>
                <a:gd name="adj4" fmla="val 9024489"/>
                <a:gd name="adj5" fmla="val 331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微软雅黑 Light" panose="020B0502040204020203" pitchFamily="34" charset="-122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xmlns="" id="{4DF7F75B-4BAA-4E46-B3A7-9E6CDAC3B447}"/>
                </a:ext>
              </a:extLst>
            </p:cNvPr>
            <p:cNvGrpSpPr/>
            <p:nvPr/>
          </p:nvGrpSpPr>
          <p:grpSpPr>
            <a:xfrm>
              <a:off x="1087438" y="1279186"/>
              <a:ext cx="1587500" cy="1910102"/>
              <a:chOff x="1087372" y="1280092"/>
              <a:chExt cx="1587583" cy="1908884"/>
            </a:xfrm>
          </p:grpSpPr>
          <p:sp>
            <p:nvSpPr>
              <p:cNvPr id="64" name="任意多边形 1">
                <a:extLst>
                  <a:ext uri="{FF2B5EF4-FFF2-40B4-BE49-F238E27FC236}">
                    <a16:creationId xmlns:a16="http://schemas.microsoft.com/office/drawing/2014/main" xmlns="" id="{9F244D58-2551-488C-AE8C-2BFEF55C16E8}"/>
                  </a:ext>
                </a:extLst>
              </p:cNvPr>
              <p:cNvSpPr/>
              <p:nvPr/>
            </p:nvSpPr>
            <p:spPr>
              <a:xfrm>
                <a:off x="1087372" y="1280092"/>
                <a:ext cx="1428825" cy="1656632"/>
              </a:xfrm>
              <a:custGeom>
                <a:avLst/>
                <a:gdLst>
                  <a:gd name="connsiteX0" fmla="*/ 0 w 1905098"/>
                  <a:gd name="connsiteY0" fmla="*/ 157131 h 1571307"/>
                  <a:gd name="connsiteX1" fmla="*/ 157131 w 1905098"/>
                  <a:gd name="connsiteY1" fmla="*/ 0 h 1571307"/>
                  <a:gd name="connsiteX2" fmla="*/ 1747967 w 1905098"/>
                  <a:gd name="connsiteY2" fmla="*/ 0 h 1571307"/>
                  <a:gd name="connsiteX3" fmla="*/ 1905098 w 1905098"/>
                  <a:gd name="connsiteY3" fmla="*/ 157131 h 1571307"/>
                  <a:gd name="connsiteX4" fmla="*/ 1905098 w 1905098"/>
                  <a:gd name="connsiteY4" fmla="*/ 1414176 h 1571307"/>
                  <a:gd name="connsiteX5" fmla="*/ 1747967 w 1905098"/>
                  <a:gd name="connsiteY5" fmla="*/ 1571307 h 1571307"/>
                  <a:gd name="connsiteX6" fmla="*/ 157131 w 1905098"/>
                  <a:gd name="connsiteY6" fmla="*/ 1571307 h 1571307"/>
                  <a:gd name="connsiteX7" fmla="*/ 0 w 1905098"/>
                  <a:gd name="connsiteY7" fmla="*/ 1414176 h 1571307"/>
                  <a:gd name="connsiteX8" fmla="*/ 0 w 1905098"/>
                  <a:gd name="connsiteY8" fmla="*/ 157131 h 157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98" h="1571307">
                    <a:moveTo>
                      <a:pt x="0" y="157131"/>
                    </a:moveTo>
                    <a:cubicBezTo>
                      <a:pt x="0" y="70350"/>
                      <a:pt x="70350" y="0"/>
                      <a:pt x="157131" y="0"/>
                    </a:cubicBezTo>
                    <a:lnTo>
                      <a:pt x="1747967" y="0"/>
                    </a:lnTo>
                    <a:cubicBezTo>
                      <a:pt x="1834748" y="0"/>
                      <a:pt x="1905098" y="70350"/>
                      <a:pt x="1905098" y="157131"/>
                    </a:cubicBezTo>
                    <a:lnTo>
                      <a:pt x="1905098" y="1414176"/>
                    </a:lnTo>
                    <a:cubicBezTo>
                      <a:pt x="1905098" y="1500957"/>
                      <a:pt x="1834748" y="1571307"/>
                      <a:pt x="1747967" y="1571307"/>
                    </a:cubicBezTo>
                    <a:lnTo>
                      <a:pt x="157131" y="1571307"/>
                    </a:lnTo>
                    <a:cubicBezTo>
                      <a:pt x="70350" y="1571307"/>
                      <a:pt x="0" y="1500957"/>
                      <a:pt x="0" y="1414176"/>
                    </a:cubicBezTo>
                    <a:lnTo>
                      <a:pt x="0" y="157131"/>
                    </a:lnTo>
                    <a:close/>
                  </a:path>
                </a:pathLst>
              </a:cu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840" tIns="72840" rIns="72840" bIns="325372" spcCol="1270"/>
              <a:lstStyle/>
              <a:p>
                <a:pPr marL="0" lvl="1" defTabSz="10668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zh-CN" altLang="en-US" sz="14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创建一个</a:t>
                </a:r>
                <a:r>
                  <a:rPr lang="en-US" altLang="zh-CN" sz="14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socket</a:t>
                </a:r>
                <a:r>
                  <a:rPr lang="zh-CN" altLang="en-US" sz="14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描述符。</a:t>
                </a:r>
                <a:r>
                  <a:rPr lang="en-US" altLang="zh-CN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# </a:t>
                </a:r>
                <a:r>
                  <a:rPr lang="zh-CN" altLang="en-US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使用 </a:t>
                </a:r>
                <a:r>
                  <a:rPr lang="en-US" altLang="zh-CN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UDP </a:t>
                </a:r>
                <a:r>
                  <a:rPr lang="zh-CN" altLang="en-US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进行通信</a:t>
                </a:r>
              </a:p>
              <a:p>
                <a:pPr marL="0" lvl="1" defTabSz="10668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altLang="zh-CN" sz="1400" dirty="0" err="1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udpSocket</a:t>
                </a:r>
                <a:r>
                  <a:rPr lang="en-US" altLang="zh-CN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 = </a:t>
                </a:r>
                <a:r>
                  <a:rPr lang="en-US" altLang="zh-CN" sz="1400" dirty="0" err="1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socket.socket</a:t>
                </a:r>
                <a:r>
                  <a:rPr lang="en-US" altLang="zh-CN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(</a:t>
                </a:r>
                <a:r>
                  <a:rPr lang="en-US" altLang="zh-CN" sz="1400" dirty="0" err="1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socket.AF_INET</a:t>
                </a:r>
                <a:r>
                  <a:rPr lang="en-US" altLang="zh-CN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, </a:t>
                </a:r>
                <a:r>
                  <a:rPr lang="en-US" altLang="zh-CN" sz="1400" dirty="0" err="1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socket.SOCK_DGRAM</a:t>
                </a:r>
                <a:r>
                  <a:rPr lang="en-US" altLang="zh-CN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)</a:t>
                </a:r>
              </a:p>
              <a:p>
                <a:pPr marL="0" lvl="1" defTabSz="10668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5" name="任意多边形 3">
                <a:extLst>
                  <a:ext uri="{FF2B5EF4-FFF2-40B4-BE49-F238E27FC236}">
                    <a16:creationId xmlns:a16="http://schemas.microsoft.com/office/drawing/2014/main" xmlns="" id="{89997428-8D3E-46E8-BC65-9F01E6629CC8}"/>
                  </a:ext>
                </a:extLst>
              </p:cNvPr>
              <p:cNvSpPr/>
              <p:nvPr/>
            </p:nvSpPr>
            <p:spPr>
              <a:xfrm>
                <a:off x="1404889" y="2684473"/>
                <a:ext cx="1270066" cy="504503"/>
              </a:xfrm>
              <a:custGeom>
                <a:avLst/>
                <a:gdLst>
                  <a:gd name="connsiteX0" fmla="*/ 0 w 1693420"/>
                  <a:gd name="connsiteY0" fmla="*/ 67342 h 673417"/>
                  <a:gd name="connsiteX1" fmla="*/ 67342 w 1693420"/>
                  <a:gd name="connsiteY1" fmla="*/ 0 h 673417"/>
                  <a:gd name="connsiteX2" fmla="*/ 1626078 w 1693420"/>
                  <a:gd name="connsiteY2" fmla="*/ 0 h 673417"/>
                  <a:gd name="connsiteX3" fmla="*/ 1693420 w 1693420"/>
                  <a:gd name="connsiteY3" fmla="*/ 67342 h 673417"/>
                  <a:gd name="connsiteX4" fmla="*/ 1693420 w 1693420"/>
                  <a:gd name="connsiteY4" fmla="*/ 606075 h 673417"/>
                  <a:gd name="connsiteX5" fmla="*/ 1626078 w 1693420"/>
                  <a:gd name="connsiteY5" fmla="*/ 673417 h 673417"/>
                  <a:gd name="connsiteX6" fmla="*/ 67342 w 1693420"/>
                  <a:gd name="connsiteY6" fmla="*/ 673417 h 673417"/>
                  <a:gd name="connsiteX7" fmla="*/ 0 w 1693420"/>
                  <a:gd name="connsiteY7" fmla="*/ 606075 h 673417"/>
                  <a:gd name="connsiteX8" fmla="*/ 0 w 1693420"/>
                  <a:gd name="connsiteY8" fmla="*/ 67342 h 67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3420" h="673417">
                    <a:moveTo>
                      <a:pt x="0" y="67342"/>
                    </a:moveTo>
                    <a:cubicBezTo>
                      <a:pt x="0" y="30150"/>
                      <a:pt x="30150" y="0"/>
                      <a:pt x="67342" y="0"/>
                    </a:cubicBezTo>
                    <a:lnTo>
                      <a:pt x="1626078" y="0"/>
                    </a:lnTo>
                    <a:cubicBezTo>
                      <a:pt x="1663270" y="0"/>
                      <a:pt x="1693420" y="30150"/>
                      <a:pt x="1693420" y="67342"/>
                    </a:cubicBezTo>
                    <a:lnTo>
                      <a:pt x="1693420" y="606075"/>
                    </a:lnTo>
                    <a:cubicBezTo>
                      <a:pt x="1693420" y="643267"/>
                      <a:pt x="1663270" y="673417"/>
                      <a:pt x="1626078" y="673417"/>
                    </a:cubicBezTo>
                    <a:lnTo>
                      <a:pt x="67342" y="673417"/>
                    </a:lnTo>
                    <a:cubicBezTo>
                      <a:pt x="30150" y="673417"/>
                      <a:pt x="0" y="643267"/>
                      <a:pt x="0" y="606075"/>
                    </a:cubicBezTo>
                    <a:lnTo>
                      <a:pt x="0" y="67342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6228" tIns="49083" rIns="66228" bIns="49083" spcCol="1270" anchor="ctr"/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socket()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66" name="环形箭头 5">
              <a:extLst>
                <a:ext uri="{FF2B5EF4-FFF2-40B4-BE49-F238E27FC236}">
                  <a16:creationId xmlns:a16="http://schemas.microsoft.com/office/drawing/2014/main" xmlns="" id="{0C86445F-B081-4F2D-A9E1-393B8C781182}"/>
                </a:ext>
              </a:extLst>
            </p:cNvPr>
            <p:cNvSpPr/>
            <p:nvPr/>
          </p:nvSpPr>
          <p:spPr>
            <a:xfrm>
              <a:off x="3681413" y="1049338"/>
              <a:ext cx="1709738" cy="1709738"/>
            </a:xfrm>
            <a:prstGeom prst="circularArrow">
              <a:avLst>
                <a:gd name="adj1" fmla="val 2534"/>
                <a:gd name="adj2" fmla="val 307384"/>
                <a:gd name="adj3" fmla="val 19517105"/>
                <a:gd name="adj4" fmla="val 12575511"/>
                <a:gd name="adj5" fmla="val 295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微软雅黑 Light" panose="020B0502040204020203" pitchFamily="34" charset="-122"/>
              </a:endParaRPr>
            </a:p>
          </p:txBody>
        </p:sp>
        <p:sp>
          <p:nvSpPr>
            <p:cNvPr id="67" name="形状 66">
              <a:extLst>
                <a:ext uri="{FF2B5EF4-FFF2-40B4-BE49-F238E27FC236}">
                  <a16:creationId xmlns:a16="http://schemas.microsoft.com/office/drawing/2014/main" xmlns="" id="{3351E650-0F21-4739-BB57-91B10B967126}"/>
                </a:ext>
              </a:extLst>
            </p:cNvPr>
            <p:cNvSpPr/>
            <p:nvPr/>
          </p:nvSpPr>
          <p:spPr>
            <a:xfrm>
              <a:off x="5487988" y="2071688"/>
              <a:ext cx="1525588" cy="1527175"/>
            </a:xfrm>
            <a:prstGeom prst="leftCircularArrow">
              <a:avLst>
                <a:gd name="adj1" fmla="val 2837"/>
                <a:gd name="adj2" fmla="val 346575"/>
                <a:gd name="adj3" fmla="val 2122086"/>
                <a:gd name="adj4" fmla="val 9024489"/>
                <a:gd name="adj5" fmla="val 331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微软雅黑 Light" panose="020B0502040204020203" pitchFamily="34" charset="-122"/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xmlns="" id="{1A60991B-91E4-4C82-BB42-2E8B04B1AE40}"/>
                </a:ext>
              </a:extLst>
            </p:cNvPr>
            <p:cNvGrpSpPr/>
            <p:nvPr/>
          </p:nvGrpSpPr>
          <p:grpSpPr>
            <a:xfrm>
              <a:off x="4675188" y="1757363"/>
              <a:ext cx="1587500" cy="1431925"/>
              <a:chOff x="4675155" y="1757964"/>
              <a:chExt cx="1587581" cy="1431012"/>
            </a:xfrm>
          </p:grpSpPr>
          <p:sp>
            <p:nvSpPr>
              <p:cNvPr id="69" name="任意多边形 7">
                <a:extLst>
                  <a:ext uri="{FF2B5EF4-FFF2-40B4-BE49-F238E27FC236}">
                    <a16:creationId xmlns:a16="http://schemas.microsoft.com/office/drawing/2014/main" xmlns="" id="{935B4E54-E253-45A2-AF0F-0D7FDDF87E11}"/>
                  </a:ext>
                </a:extLst>
              </p:cNvPr>
              <p:cNvSpPr/>
              <p:nvPr/>
            </p:nvSpPr>
            <p:spPr>
              <a:xfrm>
                <a:off x="4675155" y="1757964"/>
                <a:ext cx="1428823" cy="1178760"/>
              </a:xfrm>
              <a:custGeom>
                <a:avLst/>
                <a:gdLst>
                  <a:gd name="connsiteX0" fmla="*/ 0 w 1905098"/>
                  <a:gd name="connsiteY0" fmla="*/ 157131 h 1571307"/>
                  <a:gd name="connsiteX1" fmla="*/ 157131 w 1905098"/>
                  <a:gd name="connsiteY1" fmla="*/ 0 h 1571307"/>
                  <a:gd name="connsiteX2" fmla="*/ 1747967 w 1905098"/>
                  <a:gd name="connsiteY2" fmla="*/ 0 h 1571307"/>
                  <a:gd name="connsiteX3" fmla="*/ 1905098 w 1905098"/>
                  <a:gd name="connsiteY3" fmla="*/ 157131 h 1571307"/>
                  <a:gd name="connsiteX4" fmla="*/ 1905098 w 1905098"/>
                  <a:gd name="connsiteY4" fmla="*/ 1414176 h 1571307"/>
                  <a:gd name="connsiteX5" fmla="*/ 1747967 w 1905098"/>
                  <a:gd name="connsiteY5" fmla="*/ 1571307 h 1571307"/>
                  <a:gd name="connsiteX6" fmla="*/ 157131 w 1905098"/>
                  <a:gd name="connsiteY6" fmla="*/ 1571307 h 1571307"/>
                  <a:gd name="connsiteX7" fmla="*/ 0 w 1905098"/>
                  <a:gd name="connsiteY7" fmla="*/ 1414176 h 1571307"/>
                  <a:gd name="connsiteX8" fmla="*/ 0 w 1905098"/>
                  <a:gd name="connsiteY8" fmla="*/ 157131 h 157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98" h="1571307">
                    <a:moveTo>
                      <a:pt x="0" y="157131"/>
                    </a:moveTo>
                    <a:cubicBezTo>
                      <a:pt x="0" y="70350"/>
                      <a:pt x="70350" y="0"/>
                      <a:pt x="157131" y="0"/>
                    </a:cubicBezTo>
                    <a:lnTo>
                      <a:pt x="1747967" y="0"/>
                    </a:lnTo>
                    <a:cubicBezTo>
                      <a:pt x="1834748" y="0"/>
                      <a:pt x="1905098" y="70350"/>
                      <a:pt x="1905098" y="157131"/>
                    </a:cubicBezTo>
                    <a:lnTo>
                      <a:pt x="1905098" y="1414176"/>
                    </a:lnTo>
                    <a:cubicBezTo>
                      <a:pt x="1905098" y="1500957"/>
                      <a:pt x="1834748" y="1571307"/>
                      <a:pt x="1747967" y="1571307"/>
                    </a:cubicBezTo>
                    <a:lnTo>
                      <a:pt x="157131" y="1571307"/>
                    </a:lnTo>
                    <a:cubicBezTo>
                      <a:pt x="70350" y="1571307"/>
                      <a:pt x="0" y="1500957"/>
                      <a:pt x="0" y="1414176"/>
                    </a:cubicBezTo>
                    <a:lnTo>
                      <a:pt x="0" y="157131"/>
                    </a:lnTo>
                    <a:close/>
                  </a:path>
                </a:pathLst>
              </a:cu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840" tIns="72840" rIns="72840" bIns="325372" spcCol="1270"/>
              <a:lstStyle/>
              <a:p>
                <a:pPr marL="0" lvl="1" defTabSz="10668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zh-CN" altLang="en-US" sz="14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调用</a:t>
                </a:r>
                <a:r>
                  <a:rPr lang="en-US" altLang="zh-CN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listen()</a:t>
                </a:r>
                <a:r>
                  <a:rPr lang="zh-CN" altLang="en-US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来监听这个</a:t>
                </a:r>
                <a:r>
                  <a:rPr lang="en-US" altLang="zh-CN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socket</a:t>
                </a:r>
                <a:r>
                  <a:rPr lang="zh-CN" altLang="en-US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，调用</a:t>
                </a:r>
                <a:r>
                  <a:rPr lang="en-US" altLang="zh-CN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connect()</a:t>
                </a:r>
                <a:r>
                  <a:rPr lang="zh-CN" altLang="en-US" sz="14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发出连接请求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0" name="任意多边形 9">
                <a:extLst>
                  <a:ext uri="{FF2B5EF4-FFF2-40B4-BE49-F238E27FC236}">
                    <a16:creationId xmlns:a16="http://schemas.microsoft.com/office/drawing/2014/main" xmlns="" id="{0DAA1386-3E89-401F-907C-A6C22F8B5218}"/>
                  </a:ext>
                </a:extLst>
              </p:cNvPr>
              <p:cNvSpPr/>
              <p:nvPr/>
            </p:nvSpPr>
            <p:spPr>
              <a:xfrm>
                <a:off x="4992671" y="2684473"/>
                <a:ext cx="1270065" cy="504503"/>
              </a:xfrm>
              <a:custGeom>
                <a:avLst/>
                <a:gdLst>
                  <a:gd name="connsiteX0" fmla="*/ 0 w 1693420"/>
                  <a:gd name="connsiteY0" fmla="*/ 67342 h 673417"/>
                  <a:gd name="connsiteX1" fmla="*/ 67342 w 1693420"/>
                  <a:gd name="connsiteY1" fmla="*/ 0 h 673417"/>
                  <a:gd name="connsiteX2" fmla="*/ 1626078 w 1693420"/>
                  <a:gd name="connsiteY2" fmla="*/ 0 h 673417"/>
                  <a:gd name="connsiteX3" fmla="*/ 1693420 w 1693420"/>
                  <a:gd name="connsiteY3" fmla="*/ 67342 h 673417"/>
                  <a:gd name="connsiteX4" fmla="*/ 1693420 w 1693420"/>
                  <a:gd name="connsiteY4" fmla="*/ 606075 h 673417"/>
                  <a:gd name="connsiteX5" fmla="*/ 1626078 w 1693420"/>
                  <a:gd name="connsiteY5" fmla="*/ 673417 h 673417"/>
                  <a:gd name="connsiteX6" fmla="*/ 67342 w 1693420"/>
                  <a:gd name="connsiteY6" fmla="*/ 673417 h 673417"/>
                  <a:gd name="connsiteX7" fmla="*/ 0 w 1693420"/>
                  <a:gd name="connsiteY7" fmla="*/ 606075 h 673417"/>
                  <a:gd name="connsiteX8" fmla="*/ 0 w 1693420"/>
                  <a:gd name="connsiteY8" fmla="*/ 67342 h 67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3420" h="673417">
                    <a:moveTo>
                      <a:pt x="0" y="67342"/>
                    </a:moveTo>
                    <a:cubicBezTo>
                      <a:pt x="0" y="30150"/>
                      <a:pt x="30150" y="0"/>
                      <a:pt x="67342" y="0"/>
                    </a:cubicBezTo>
                    <a:lnTo>
                      <a:pt x="1626078" y="0"/>
                    </a:lnTo>
                    <a:cubicBezTo>
                      <a:pt x="1663270" y="0"/>
                      <a:pt x="1693420" y="30150"/>
                      <a:pt x="1693420" y="67342"/>
                    </a:cubicBezTo>
                    <a:lnTo>
                      <a:pt x="1693420" y="606075"/>
                    </a:lnTo>
                    <a:cubicBezTo>
                      <a:pt x="1693420" y="643267"/>
                      <a:pt x="1663270" y="673417"/>
                      <a:pt x="1626078" y="673417"/>
                    </a:cubicBezTo>
                    <a:lnTo>
                      <a:pt x="67342" y="673417"/>
                    </a:lnTo>
                    <a:cubicBezTo>
                      <a:pt x="30150" y="673417"/>
                      <a:pt x="0" y="643267"/>
                      <a:pt x="0" y="606075"/>
                    </a:cubicBezTo>
                    <a:lnTo>
                      <a:pt x="0" y="67342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/>
                  <a:t>listen()</a:t>
                </a:r>
                <a:r>
                  <a:rPr lang="zh-CN" altLang="zh-CN" sz="1200" dirty="0"/>
                  <a:t>、</a:t>
                </a:r>
                <a:r>
                  <a:rPr lang="en-US" altLang="zh-CN" sz="1200" dirty="0"/>
                  <a:t>connect()</a:t>
                </a:r>
                <a:r>
                  <a:rPr lang="zh-CN" altLang="zh-CN" sz="1200" dirty="0"/>
                  <a:t>函数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xmlns="" id="{CF531124-329B-4D5A-B625-2BA56BE947BA}"/>
                </a:ext>
              </a:extLst>
            </p:cNvPr>
            <p:cNvGrpSpPr/>
            <p:nvPr/>
          </p:nvGrpSpPr>
          <p:grpSpPr>
            <a:xfrm>
              <a:off x="2881312" y="1504950"/>
              <a:ext cx="1587500" cy="1431925"/>
              <a:chOff x="2880872" y="1505432"/>
              <a:chExt cx="1587973" cy="1431012"/>
            </a:xfrm>
          </p:grpSpPr>
          <p:sp>
            <p:nvSpPr>
              <p:cNvPr id="72" name="任意多边形 4">
                <a:extLst>
                  <a:ext uri="{FF2B5EF4-FFF2-40B4-BE49-F238E27FC236}">
                    <a16:creationId xmlns:a16="http://schemas.microsoft.com/office/drawing/2014/main" xmlns="" id="{EFCDFD98-08A7-44EE-ADBD-CDF274903F3F}"/>
                  </a:ext>
                </a:extLst>
              </p:cNvPr>
              <p:cNvSpPr/>
              <p:nvPr/>
            </p:nvSpPr>
            <p:spPr>
              <a:xfrm>
                <a:off x="2880872" y="1757684"/>
                <a:ext cx="1429176" cy="1178760"/>
              </a:xfrm>
              <a:custGeom>
                <a:avLst/>
                <a:gdLst>
                  <a:gd name="connsiteX0" fmla="*/ 0 w 1905098"/>
                  <a:gd name="connsiteY0" fmla="*/ 157131 h 1571307"/>
                  <a:gd name="connsiteX1" fmla="*/ 157131 w 1905098"/>
                  <a:gd name="connsiteY1" fmla="*/ 0 h 1571307"/>
                  <a:gd name="connsiteX2" fmla="*/ 1747967 w 1905098"/>
                  <a:gd name="connsiteY2" fmla="*/ 0 h 1571307"/>
                  <a:gd name="connsiteX3" fmla="*/ 1905098 w 1905098"/>
                  <a:gd name="connsiteY3" fmla="*/ 157131 h 1571307"/>
                  <a:gd name="connsiteX4" fmla="*/ 1905098 w 1905098"/>
                  <a:gd name="connsiteY4" fmla="*/ 1414176 h 1571307"/>
                  <a:gd name="connsiteX5" fmla="*/ 1747967 w 1905098"/>
                  <a:gd name="connsiteY5" fmla="*/ 1571307 h 1571307"/>
                  <a:gd name="connsiteX6" fmla="*/ 157131 w 1905098"/>
                  <a:gd name="connsiteY6" fmla="*/ 1571307 h 1571307"/>
                  <a:gd name="connsiteX7" fmla="*/ 0 w 1905098"/>
                  <a:gd name="connsiteY7" fmla="*/ 1414176 h 1571307"/>
                  <a:gd name="connsiteX8" fmla="*/ 0 w 1905098"/>
                  <a:gd name="connsiteY8" fmla="*/ 157131 h 157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98" h="1571307">
                    <a:moveTo>
                      <a:pt x="0" y="157131"/>
                    </a:moveTo>
                    <a:cubicBezTo>
                      <a:pt x="0" y="70350"/>
                      <a:pt x="70350" y="0"/>
                      <a:pt x="157131" y="0"/>
                    </a:cubicBezTo>
                    <a:lnTo>
                      <a:pt x="1747967" y="0"/>
                    </a:lnTo>
                    <a:cubicBezTo>
                      <a:pt x="1834748" y="0"/>
                      <a:pt x="1905098" y="70350"/>
                      <a:pt x="1905098" y="157131"/>
                    </a:cubicBezTo>
                    <a:lnTo>
                      <a:pt x="1905098" y="1414176"/>
                    </a:lnTo>
                    <a:cubicBezTo>
                      <a:pt x="1905098" y="1500957"/>
                      <a:pt x="1834748" y="1571307"/>
                      <a:pt x="1747967" y="1571307"/>
                    </a:cubicBezTo>
                    <a:lnTo>
                      <a:pt x="157131" y="1571307"/>
                    </a:lnTo>
                    <a:cubicBezTo>
                      <a:pt x="70350" y="1571307"/>
                      <a:pt x="0" y="1500957"/>
                      <a:pt x="0" y="1414176"/>
                    </a:cubicBezTo>
                    <a:lnTo>
                      <a:pt x="0" y="157131"/>
                    </a:lnTo>
                    <a:close/>
                  </a:path>
                </a:pathLst>
              </a:cu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840" tIns="72840" rIns="72840" bIns="325372" spcCol="1270" anchor="b"/>
              <a:lstStyle/>
              <a:p>
                <a:pPr marL="214630" marR="0" lvl="1" indent="-214630" algn="l" defTabSz="1066800" rtl="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3" name="任意多边形 6">
                <a:extLst>
                  <a:ext uri="{FF2B5EF4-FFF2-40B4-BE49-F238E27FC236}">
                    <a16:creationId xmlns:a16="http://schemas.microsoft.com/office/drawing/2014/main" xmlns="" id="{FDF9D993-9D24-4BDB-98C0-7F90823BA78C}"/>
                  </a:ext>
                </a:extLst>
              </p:cNvPr>
              <p:cNvSpPr/>
              <p:nvPr/>
            </p:nvSpPr>
            <p:spPr>
              <a:xfrm>
                <a:off x="3198467" y="1505432"/>
                <a:ext cx="1270378" cy="504503"/>
              </a:xfrm>
              <a:custGeom>
                <a:avLst/>
                <a:gdLst>
                  <a:gd name="connsiteX0" fmla="*/ 0 w 1693420"/>
                  <a:gd name="connsiteY0" fmla="*/ 67342 h 673417"/>
                  <a:gd name="connsiteX1" fmla="*/ 67342 w 1693420"/>
                  <a:gd name="connsiteY1" fmla="*/ 0 h 673417"/>
                  <a:gd name="connsiteX2" fmla="*/ 1626078 w 1693420"/>
                  <a:gd name="connsiteY2" fmla="*/ 0 h 673417"/>
                  <a:gd name="connsiteX3" fmla="*/ 1693420 w 1693420"/>
                  <a:gd name="connsiteY3" fmla="*/ 67342 h 673417"/>
                  <a:gd name="connsiteX4" fmla="*/ 1693420 w 1693420"/>
                  <a:gd name="connsiteY4" fmla="*/ 606075 h 673417"/>
                  <a:gd name="connsiteX5" fmla="*/ 1626078 w 1693420"/>
                  <a:gd name="connsiteY5" fmla="*/ 673417 h 673417"/>
                  <a:gd name="connsiteX6" fmla="*/ 67342 w 1693420"/>
                  <a:gd name="connsiteY6" fmla="*/ 673417 h 673417"/>
                  <a:gd name="connsiteX7" fmla="*/ 0 w 1693420"/>
                  <a:gd name="connsiteY7" fmla="*/ 606075 h 673417"/>
                  <a:gd name="connsiteX8" fmla="*/ 0 w 1693420"/>
                  <a:gd name="connsiteY8" fmla="*/ 67342 h 67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3420" h="673417">
                    <a:moveTo>
                      <a:pt x="0" y="67342"/>
                    </a:moveTo>
                    <a:cubicBezTo>
                      <a:pt x="0" y="30150"/>
                      <a:pt x="30150" y="0"/>
                      <a:pt x="67342" y="0"/>
                    </a:cubicBezTo>
                    <a:lnTo>
                      <a:pt x="1626078" y="0"/>
                    </a:lnTo>
                    <a:cubicBezTo>
                      <a:pt x="1663270" y="0"/>
                      <a:pt x="1693420" y="30150"/>
                      <a:pt x="1693420" y="67342"/>
                    </a:cubicBezTo>
                    <a:lnTo>
                      <a:pt x="1693420" y="606075"/>
                    </a:lnTo>
                    <a:cubicBezTo>
                      <a:pt x="1693420" y="643267"/>
                      <a:pt x="1663270" y="673417"/>
                      <a:pt x="1626078" y="673417"/>
                    </a:cubicBezTo>
                    <a:lnTo>
                      <a:pt x="67342" y="673417"/>
                    </a:lnTo>
                    <a:cubicBezTo>
                      <a:pt x="30150" y="673417"/>
                      <a:pt x="0" y="643267"/>
                      <a:pt x="0" y="606075"/>
                    </a:cubicBezTo>
                    <a:lnTo>
                      <a:pt x="0" y="67342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/>
                  <a:t>bind()</a:t>
                </a:r>
                <a:r>
                  <a:rPr lang="zh-CN" altLang="zh-CN" sz="1200" dirty="0"/>
                  <a:t>函数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矩形 26">
                <a:extLst>
                  <a:ext uri="{FF2B5EF4-FFF2-40B4-BE49-F238E27FC236}">
                    <a16:creationId xmlns:a16="http://schemas.microsoft.com/office/drawing/2014/main" xmlns="" id="{F509D340-9B14-4702-AA12-8CDD43AEF1B5}"/>
                  </a:ext>
                </a:extLst>
              </p:cNvPr>
              <p:cNvSpPr/>
              <p:nvPr/>
            </p:nvSpPr>
            <p:spPr>
              <a:xfrm>
                <a:off x="2884196" y="2099698"/>
                <a:ext cx="1405357" cy="4541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 defTabSz="1066800">
                  <a:lnSpc>
                    <a:spcPct val="150000"/>
                  </a:lnSpc>
                  <a:spcAft>
                    <a:spcPct val="15000"/>
                  </a:spcAft>
                  <a:defRPr/>
                </a:pPr>
                <a:r>
                  <a:rPr lang="en-US" altLang="zh-CN" sz="1400" dirty="0"/>
                  <a:t>bind()</a:t>
                </a:r>
                <a:r>
                  <a:rPr lang="zh-CN" altLang="zh-CN" sz="1400" dirty="0"/>
                  <a:t>函数把一个地址族中的特定地址赋给</a:t>
                </a:r>
                <a:r>
                  <a:rPr lang="en-US" altLang="zh-CN" sz="1400" dirty="0"/>
                  <a:t>socket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79EC2B1F-CF5A-4C59-9655-EF4BA17749BB}"/>
                </a:ext>
              </a:extLst>
            </p:cNvPr>
            <p:cNvGrpSpPr/>
            <p:nvPr/>
          </p:nvGrpSpPr>
          <p:grpSpPr>
            <a:xfrm>
              <a:off x="6469063" y="1504950"/>
              <a:ext cx="1587500" cy="1431925"/>
              <a:chOff x="6469046" y="1505432"/>
              <a:chExt cx="1587582" cy="1431012"/>
            </a:xfrm>
          </p:grpSpPr>
          <p:sp>
            <p:nvSpPr>
              <p:cNvPr id="76" name="任意多边形 10">
                <a:extLst>
                  <a:ext uri="{FF2B5EF4-FFF2-40B4-BE49-F238E27FC236}">
                    <a16:creationId xmlns:a16="http://schemas.microsoft.com/office/drawing/2014/main" xmlns="" id="{6D4AEE4B-F12A-4869-AA86-CBC9E6345439}"/>
                  </a:ext>
                </a:extLst>
              </p:cNvPr>
              <p:cNvSpPr/>
              <p:nvPr/>
            </p:nvSpPr>
            <p:spPr>
              <a:xfrm>
                <a:off x="6469046" y="1757684"/>
                <a:ext cx="1428824" cy="1178760"/>
              </a:xfrm>
              <a:custGeom>
                <a:avLst/>
                <a:gdLst>
                  <a:gd name="connsiteX0" fmla="*/ 0 w 1905098"/>
                  <a:gd name="connsiteY0" fmla="*/ 157131 h 1571307"/>
                  <a:gd name="connsiteX1" fmla="*/ 157131 w 1905098"/>
                  <a:gd name="connsiteY1" fmla="*/ 0 h 1571307"/>
                  <a:gd name="connsiteX2" fmla="*/ 1747967 w 1905098"/>
                  <a:gd name="connsiteY2" fmla="*/ 0 h 1571307"/>
                  <a:gd name="connsiteX3" fmla="*/ 1905098 w 1905098"/>
                  <a:gd name="connsiteY3" fmla="*/ 157131 h 1571307"/>
                  <a:gd name="connsiteX4" fmla="*/ 1905098 w 1905098"/>
                  <a:gd name="connsiteY4" fmla="*/ 1414176 h 1571307"/>
                  <a:gd name="connsiteX5" fmla="*/ 1747967 w 1905098"/>
                  <a:gd name="connsiteY5" fmla="*/ 1571307 h 1571307"/>
                  <a:gd name="connsiteX6" fmla="*/ 157131 w 1905098"/>
                  <a:gd name="connsiteY6" fmla="*/ 1571307 h 1571307"/>
                  <a:gd name="connsiteX7" fmla="*/ 0 w 1905098"/>
                  <a:gd name="connsiteY7" fmla="*/ 1414176 h 1571307"/>
                  <a:gd name="connsiteX8" fmla="*/ 0 w 1905098"/>
                  <a:gd name="connsiteY8" fmla="*/ 157131 h 157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98" h="1571307">
                    <a:moveTo>
                      <a:pt x="0" y="157131"/>
                    </a:moveTo>
                    <a:cubicBezTo>
                      <a:pt x="0" y="70350"/>
                      <a:pt x="70350" y="0"/>
                      <a:pt x="157131" y="0"/>
                    </a:cubicBezTo>
                    <a:lnTo>
                      <a:pt x="1747967" y="0"/>
                    </a:lnTo>
                    <a:cubicBezTo>
                      <a:pt x="1834748" y="0"/>
                      <a:pt x="1905098" y="70350"/>
                      <a:pt x="1905098" y="157131"/>
                    </a:cubicBezTo>
                    <a:lnTo>
                      <a:pt x="1905098" y="1414176"/>
                    </a:lnTo>
                    <a:cubicBezTo>
                      <a:pt x="1905098" y="1500957"/>
                      <a:pt x="1834748" y="1571307"/>
                      <a:pt x="1747967" y="1571307"/>
                    </a:cubicBezTo>
                    <a:lnTo>
                      <a:pt x="157131" y="1571307"/>
                    </a:lnTo>
                    <a:cubicBezTo>
                      <a:pt x="70350" y="1571307"/>
                      <a:pt x="0" y="1500957"/>
                      <a:pt x="0" y="1414176"/>
                    </a:cubicBezTo>
                    <a:lnTo>
                      <a:pt x="0" y="157131"/>
                    </a:lnTo>
                    <a:close/>
                  </a:path>
                </a:pathLst>
              </a:cu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840" tIns="325372" rIns="72840" bIns="72840" spcCol="1270"/>
              <a:lstStyle/>
              <a:p>
                <a:pPr marL="214630" marR="0" lvl="1" indent="-214630" algn="l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  <a:p>
                <a:pPr marL="214630" marR="0" lvl="1" indent="-214630" algn="l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7" name="任意多边形 11">
                <a:extLst>
                  <a:ext uri="{FF2B5EF4-FFF2-40B4-BE49-F238E27FC236}">
                    <a16:creationId xmlns:a16="http://schemas.microsoft.com/office/drawing/2014/main" xmlns="" id="{A0E5507E-9FF5-4D47-B381-07440ACEB56A}"/>
                  </a:ext>
                </a:extLst>
              </p:cNvPr>
              <p:cNvSpPr/>
              <p:nvPr/>
            </p:nvSpPr>
            <p:spPr>
              <a:xfrm>
                <a:off x="6786562" y="1505432"/>
                <a:ext cx="1270066" cy="504503"/>
              </a:xfrm>
              <a:custGeom>
                <a:avLst/>
                <a:gdLst>
                  <a:gd name="connsiteX0" fmla="*/ 0 w 1693420"/>
                  <a:gd name="connsiteY0" fmla="*/ 67342 h 673417"/>
                  <a:gd name="connsiteX1" fmla="*/ 67342 w 1693420"/>
                  <a:gd name="connsiteY1" fmla="*/ 0 h 673417"/>
                  <a:gd name="connsiteX2" fmla="*/ 1626078 w 1693420"/>
                  <a:gd name="connsiteY2" fmla="*/ 0 h 673417"/>
                  <a:gd name="connsiteX3" fmla="*/ 1693420 w 1693420"/>
                  <a:gd name="connsiteY3" fmla="*/ 67342 h 673417"/>
                  <a:gd name="connsiteX4" fmla="*/ 1693420 w 1693420"/>
                  <a:gd name="connsiteY4" fmla="*/ 606075 h 673417"/>
                  <a:gd name="connsiteX5" fmla="*/ 1626078 w 1693420"/>
                  <a:gd name="connsiteY5" fmla="*/ 673417 h 673417"/>
                  <a:gd name="connsiteX6" fmla="*/ 67342 w 1693420"/>
                  <a:gd name="connsiteY6" fmla="*/ 673417 h 673417"/>
                  <a:gd name="connsiteX7" fmla="*/ 0 w 1693420"/>
                  <a:gd name="connsiteY7" fmla="*/ 606075 h 673417"/>
                  <a:gd name="connsiteX8" fmla="*/ 0 w 1693420"/>
                  <a:gd name="connsiteY8" fmla="*/ 67342 h 67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3420" h="673417">
                    <a:moveTo>
                      <a:pt x="0" y="67342"/>
                    </a:moveTo>
                    <a:cubicBezTo>
                      <a:pt x="0" y="30150"/>
                      <a:pt x="30150" y="0"/>
                      <a:pt x="67342" y="0"/>
                    </a:cubicBezTo>
                    <a:lnTo>
                      <a:pt x="1626078" y="0"/>
                    </a:lnTo>
                    <a:cubicBezTo>
                      <a:pt x="1663270" y="0"/>
                      <a:pt x="1693420" y="30150"/>
                      <a:pt x="1693420" y="67342"/>
                    </a:cubicBezTo>
                    <a:lnTo>
                      <a:pt x="1693420" y="606075"/>
                    </a:lnTo>
                    <a:cubicBezTo>
                      <a:pt x="1693420" y="643267"/>
                      <a:pt x="1663270" y="673417"/>
                      <a:pt x="1626078" y="673417"/>
                    </a:cubicBezTo>
                    <a:lnTo>
                      <a:pt x="67342" y="673417"/>
                    </a:lnTo>
                    <a:cubicBezTo>
                      <a:pt x="30150" y="673417"/>
                      <a:pt x="0" y="643267"/>
                      <a:pt x="0" y="606075"/>
                    </a:cubicBezTo>
                    <a:lnTo>
                      <a:pt x="0" y="67342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/>
                  <a:t>accept()</a:t>
                </a:r>
                <a:r>
                  <a:rPr lang="zh-CN" altLang="zh-CN" sz="1200" dirty="0" smtClean="0"/>
                  <a:t>函数</a:t>
                </a:r>
                <a:endParaRPr lang="en-US" altLang="zh-CN" sz="1200" dirty="0" smtClean="0"/>
              </a:p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  <a:sym typeface="微软雅黑 Light" panose="020B0502040204020203" pitchFamily="34" charset="-122"/>
                  </a:rPr>
                  <a:t>……</a:t>
                </a:r>
              </a:p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/>
                  <a:t>close()</a:t>
                </a:r>
                <a:r>
                  <a:rPr lang="zh-CN" altLang="zh-CN" sz="1200" dirty="0"/>
                  <a:t>函数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8" name="矩形 27">
                <a:extLst>
                  <a:ext uri="{FF2B5EF4-FFF2-40B4-BE49-F238E27FC236}">
                    <a16:creationId xmlns:a16="http://schemas.microsoft.com/office/drawing/2014/main" xmlns="" id="{B69B7E53-CC88-4C30-9FB3-2938015EEBF2}"/>
                  </a:ext>
                </a:extLst>
              </p:cNvPr>
              <p:cNvSpPr/>
              <p:nvPr/>
            </p:nvSpPr>
            <p:spPr>
              <a:xfrm>
                <a:off x="6472623" y="2081157"/>
                <a:ext cx="1361471" cy="6839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 defTabSz="1066800">
                  <a:lnSpc>
                    <a:spcPct val="150000"/>
                  </a:lnSpc>
                  <a:spcAft>
                    <a:spcPct val="1500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调用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accept()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函数取接收请求，关闭相应的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socket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描述字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5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0" y="-646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0F30CE0-F76E-4285-A0C3-AF11A3083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17987"/>
            <a:ext cx="930963" cy="93406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E618A57F-A8CF-44F1-8877-41C30C812786}"/>
              </a:ext>
            </a:extLst>
          </p:cNvPr>
          <p:cNvGrpSpPr/>
          <p:nvPr/>
        </p:nvGrpSpPr>
        <p:grpSpPr>
          <a:xfrm>
            <a:off x="5925880" y="6627019"/>
            <a:ext cx="981004" cy="85724"/>
            <a:chOff x="5925880" y="6627019"/>
            <a:chExt cx="981004" cy="8572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84C37F0F-31D4-4F79-830F-B181B2346DC1}"/>
                </a:ext>
              </a:extLst>
            </p:cNvPr>
            <p:cNvSpPr/>
            <p:nvPr/>
          </p:nvSpPr>
          <p:spPr>
            <a:xfrm>
              <a:off x="592588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FCD8CF6D-1277-46E6-8931-6A421737E6D4}"/>
                </a:ext>
              </a:extLst>
            </p:cNvPr>
            <p:cNvSpPr/>
            <p:nvPr/>
          </p:nvSpPr>
          <p:spPr>
            <a:xfrm>
              <a:off x="614970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7D50354-1577-4AFA-A518-14109EAB991D}"/>
                </a:ext>
              </a:extLst>
            </p:cNvPr>
            <p:cNvSpPr/>
            <p:nvPr/>
          </p:nvSpPr>
          <p:spPr>
            <a:xfrm>
              <a:off x="6373521" y="6627019"/>
              <a:ext cx="85724" cy="8572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9F9C0B41-D6F7-4DE8-AFF2-20CE03655469}"/>
                </a:ext>
              </a:extLst>
            </p:cNvPr>
            <p:cNvSpPr/>
            <p:nvPr/>
          </p:nvSpPr>
          <p:spPr>
            <a:xfrm>
              <a:off x="6597341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6A510079-CAB0-424F-BC0B-0E1F2ACFD2A9}"/>
                </a:ext>
              </a:extLst>
            </p:cNvPr>
            <p:cNvSpPr/>
            <p:nvPr/>
          </p:nvSpPr>
          <p:spPr>
            <a:xfrm>
              <a:off x="682116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F36BDE7-0051-4CE5-A728-7474F51C88FC}"/>
              </a:ext>
            </a:extLst>
          </p:cNvPr>
          <p:cNvSpPr txBox="1"/>
          <p:nvPr/>
        </p:nvSpPr>
        <p:spPr>
          <a:xfrm>
            <a:off x="1068614" y="384964"/>
            <a:ext cx="403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第三部分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研究方法与思路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52603" y="1260953"/>
            <a:ext cx="10045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Socket </a:t>
            </a:r>
            <a:r>
              <a:rPr lang="zh-CN" altLang="en-US" dirty="0"/>
              <a:t>进行 </a:t>
            </a:r>
            <a:r>
              <a:rPr lang="en-US" altLang="zh-CN" dirty="0"/>
              <a:t>UDP </a:t>
            </a:r>
            <a:r>
              <a:rPr lang="zh-CN" altLang="en-US" dirty="0"/>
              <a:t>通信的流程如下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）创建一个 </a:t>
            </a:r>
            <a:r>
              <a:rPr lang="en-US" altLang="zh-CN" dirty="0"/>
              <a:t>socket </a:t>
            </a:r>
            <a:r>
              <a:rPr lang="zh-CN" altLang="en-US" dirty="0"/>
              <a:t>对象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）准备好目标主机 </a:t>
            </a:r>
            <a:r>
              <a:rPr lang="en-US" altLang="zh-CN" dirty="0"/>
              <a:t>IP </a:t>
            </a:r>
            <a:r>
              <a:rPr lang="zh-CN" altLang="en-US" dirty="0"/>
              <a:t>和目标端口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）绑定本机的端口（不必须）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）发送</a:t>
            </a:r>
            <a:r>
              <a:rPr lang="en-US" altLang="zh-CN" dirty="0"/>
              <a:t>/</a:t>
            </a:r>
            <a:r>
              <a:rPr lang="zh-CN" altLang="en-US" dirty="0"/>
              <a:t>接收数据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）关闭套接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下面依次进行讲解。创建套接字对象，要进行 </a:t>
            </a:r>
            <a:r>
              <a:rPr lang="en-US" altLang="zh-CN" dirty="0"/>
              <a:t>Socket </a:t>
            </a:r>
            <a:r>
              <a:rPr lang="zh-CN" altLang="en-US" dirty="0"/>
              <a:t>通信，我们需要使用 </a:t>
            </a:r>
            <a:r>
              <a:rPr lang="en-US" altLang="zh-CN" dirty="0"/>
              <a:t>socket</a:t>
            </a:r>
            <a:r>
              <a:rPr lang="zh-CN" altLang="en-US" dirty="0"/>
              <a:t>模块，首先需要创建一个 </a:t>
            </a:r>
            <a:r>
              <a:rPr lang="en-US" altLang="zh-CN" dirty="0"/>
              <a:t>Socket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 </a:t>
            </a:r>
            <a:r>
              <a:rPr lang="zh-CN" altLang="en-US" dirty="0"/>
              <a:t>使用 </a:t>
            </a:r>
            <a:r>
              <a:rPr lang="en-US" altLang="zh-CN" dirty="0"/>
              <a:t>UDP </a:t>
            </a:r>
            <a:r>
              <a:rPr lang="zh-CN" altLang="en-US" dirty="0"/>
              <a:t>进行通信</a:t>
            </a:r>
          </a:p>
          <a:p>
            <a:r>
              <a:rPr lang="en-US" altLang="zh-CN" dirty="0" err="1"/>
              <a:t>udpSocket</a:t>
            </a:r>
            <a:r>
              <a:rPr lang="en-US" altLang="zh-CN" dirty="0"/>
              <a:t> = </a:t>
            </a:r>
            <a:r>
              <a:rPr lang="en-US" altLang="zh-CN" dirty="0" err="1"/>
              <a:t>socket.socket</a:t>
            </a:r>
            <a:r>
              <a:rPr lang="en-US" altLang="zh-CN" dirty="0"/>
              <a:t>(</a:t>
            </a:r>
            <a:r>
              <a:rPr lang="en-US" altLang="zh-CN" dirty="0" err="1"/>
              <a:t>socket.AF_INET</a:t>
            </a:r>
            <a:r>
              <a:rPr lang="en-US" altLang="zh-CN" dirty="0"/>
              <a:t>, </a:t>
            </a:r>
            <a:r>
              <a:rPr lang="en-US" altLang="zh-CN" dirty="0" err="1"/>
              <a:t>socket.SOCK_DGRAM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07263AB-52E5-46B7-8D74-8359DEA2FF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6000">
                <a:schemeClr val="accent1">
                  <a:lumMod val="60000"/>
                  <a:lumOff val="40000"/>
                </a:schemeClr>
              </a:gs>
              <a:gs pos="90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27FC833-6DBF-4239-B494-66E47190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3" b="38136"/>
          <a:stretch/>
        </p:blipFill>
        <p:spPr>
          <a:xfrm>
            <a:off x="7555192" y="2615380"/>
            <a:ext cx="4636808" cy="424262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F39C22D-804C-4759-9AEE-A13CD79953C7}"/>
              </a:ext>
            </a:extLst>
          </p:cNvPr>
          <p:cNvGrpSpPr/>
          <p:nvPr/>
        </p:nvGrpSpPr>
        <p:grpSpPr>
          <a:xfrm>
            <a:off x="5416023" y="867918"/>
            <a:ext cx="1359953" cy="1361409"/>
            <a:chOff x="5415218" y="841285"/>
            <a:chExt cx="1359953" cy="136140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D672E5C2-BE5B-44F9-9FF7-A92A5873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71" y="841285"/>
              <a:ext cx="775258" cy="77784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6F003C70-48F8-406C-8591-903860F90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6" t="32421" r="14560" b="35039"/>
            <a:stretch/>
          </p:blipFill>
          <p:spPr>
            <a:xfrm>
              <a:off x="5415218" y="1619126"/>
              <a:ext cx="1359953" cy="583568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D697BAC-6CCB-43E3-85B5-57BCDE680EEB}"/>
              </a:ext>
            </a:extLst>
          </p:cNvPr>
          <p:cNvSpPr txBox="1"/>
          <p:nvPr/>
        </p:nvSpPr>
        <p:spPr>
          <a:xfrm>
            <a:off x="4363521" y="3436167"/>
            <a:ext cx="34649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PART FOUR · RESULTS &amp; APPLICATIONS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88A34FE-E6B5-4EE9-ABFF-EF966E448B1A}"/>
              </a:ext>
            </a:extLst>
          </p:cNvPr>
          <p:cNvCxnSpPr/>
          <p:nvPr/>
        </p:nvCxnSpPr>
        <p:spPr>
          <a:xfrm>
            <a:off x="3551529" y="3586208"/>
            <a:ext cx="90487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33FA5C4B-5549-49B6-9E63-51B35874F5BB}"/>
              </a:ext>
            </a:extLst>
          </p:cNvPr>
          <p:cNvCxnSpPr/>
          <p:nvPr/>
        </p:nvCxnSpPr>
        <p:spPr>
          <a:xfrm>
            <a:off x="7741946" y="3586208"/>
            <a:ext cx="90487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C710023-EC14-44E4-B1BC-FBE9F93B0EBC}"/>
              </a:ext>
            </a:extLst>
          </p:cNvPr>
          <p:cNvSpPr txBox="1"/>
          <p:nvPr/>
        </p:nvSpPr>
        <p:spPr>
          <a:xfrm>
            <a:off x="3077591" y="2615380"/>
            <a:ext cx="603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研究成果与应用</a:t>
            </a:r>
          </a:p>
        </p:txBody>
      </p:sp>
    </p:spTree>
    <p:extLst>
      <p:ext uri="{BB962C8B-B14F-4D97-AF65-F5344CB8AC3E}">
        <p14:creationId xmlns:p14="http://schemas.microsoft.com/office/powerpoint/2010/main" val="282452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BE83-9A9C-4367-B321-F820BE3F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A5ECA4-1FE0-41E3-AF36-C480B37D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E99F2A-BDC1-4523-B450-3FCEF0785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-1" y="-1"/>
            <a:ext cx="12192001" cy="6857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900F1-0AB8-4C82-9775-159ED3B6172D}"/>
              </a:ext>
            </a:extLst>
          </p:cNvPr>
          <p:cNvSpPr/>
          <p:nvPr/>
        </p:nvSpPr>
        <p:spPr>
          <a:xfrm>
            <a:off x="0" y="-646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0F30CE0-F76E-4285-A0C3-AF11A3083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17987"/>
            <a:ext cx="930963" cy="93406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E618A57F-A8CF-44F1-8877-41C30C812786}"/>
              </a:ext>
            </a:extLst>
          </p:cNvPr>
          <p:cNvGrpSpPr/>
          <p:nvPr/>
        </p:nvGrpSpPr>
        <p:grpSpPr>
          <a:xfrm>
            <a:off x="5925880" y="6627019"/>
            <a:ext cx="981004" cy="85724"/>
            <a:chOff x="5925880" y="6627019"/>
            <a:chExt cx="981004" cy="8572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84C37F0F-31D4-4F79-830F-B181B2346DC1}"/>
                </a:ext>
              </a:extLst>
            </p:cNvPr>
            <p:cNvSpPr/>
            <p:nvPr/>
          </p:nvSpPr>
          <p:spPr>
            <a:xfrm>
              <a:off x="592588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FCD8CF6D-1277-46E6-8931-6A421737E6D4}"/>
                </a:ext>
              </a:extLst>
            </p:cNvPr>
            <p:cNvSpPr/>
            <p:nvPr/>
          </p:nvSpPr>
          <p:spPr>
            <a:xfrm>
              <a:off x="614970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7D50354-1577-4AFA-A518-14109EAB991D}"/>
                </a:ext>
              </a:extLst>
            </p:cNvPr>
            <p:cNvSpPr/>
            <p:nvPr/>
          </p:nvSpPr>
          <p:spPr>
            <a:xfrm>
              <a:off x="6373521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9F9C0B41-D6F7-4DE8-AFF2-20CE03655469}"/>
                </a:ext>
              </a:extLst>
            </p:cNvPr>
            <p:cNvSpPr/>
            <p:nvPr/>
          </p:nvSpPr>
          <p:spPr>
            <a:xfrm>
              <a:off x="6597341" y="6627019"/>
              <a:ext cx="85724" cy="8572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6A510079-CAB0-424F-BC0B-0E1F2ACFD2A9}"/>
                </a:ext>
              </a:extLst>
            </p:cNvPr>
            <p:cNvSpPr/>
            <p:nvPr/>
          </p:nvSpPr>
          <p:spPr>
            <a:xfrm>
              <a:off x="6821160" y="6627019"/>
              <a:ext cx="85724" cy="857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F36BDE7-0051-4CE5-A728-7474F51C88FC}"/>
              </a:ext>
            </a:extLst>
          </p:cNvPr>
          <p:cNvSpPr txBox="1"/>
          <p:nvPr/>
        </p:nvSpPr>
        <p:spPr>
          <a:xfrm>
            <a:off x="1068615" y="384964"/>
            <a:ext cx="401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第四部分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研究成果与应用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E5203DE6-ECFC-4CFD-92B9-E082AE25A4C7}"/>
              </a:ext>
            </a:extLst>
          </p:cNvPr>
          <p:cNvSpPr txBox="1"/>
          <p:nvPr/>
        </p:nvSpPr>
        <p:spPr>
          <a:xfrm>
            <a:off x="5391040" y="3187869"/>
            <a:ext cx="4506667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操作系统：</a:t>
            </a:r>
            <a:r>
              <a:rPr lang="en-US" altLang="zh-CN" sz="1200" dirty="0"/>
              <a:t>Windows10_64bit </a:t>
            </a:r>
            <a:endParaRPr lang="en-US" altLang="zh-CN" sz="1200" dirty="0" smtClean="0"/>
          </a:p>
          <a:p>
            <a:endParaRPr lang="zh-CN" altLang="zh-CN" sz="1200" dirty="0"/>
          </a:p>
          <a:p>
            <a:r>
              <a:rPr lang="zh-CN" altLang="zh-CN" sz="1200" dirty="0"/>
              <a:t>开发平台：</a:t>
            </a:r>
            <a:r>
              <a:rPr lang="en-US" altLang="zh-CN" sz="1200" dirty="0"/>
              <a:t>Qt5.9 </a:t>
            </a:r>
            <a:endParaRPr lang="en-US" altLang="zh-CN" sz="1200" dirty="0" smtClean="0"/>
          </a:p>
          <a:p>
            <a:endParaRPr lang="zh-CN" altLang="zh-CN" sz="1200" dirty="0"/>
          </a:p>
          <a:p>
            <a:r>
              <a:rPr lang="zh-CN" altLang="zh-CN" sz="1200" dirty="0"/>
              <a:t>编译器：</a:t>
            </a:r>
            <a:r>
              <a:rPr lang="en-US" altLang="zh-CN" sz="1200" dirty="0"/>
              <a:t>MSVC2017 64bit (MSVC15.0)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TextBox 76">
            <a:extLst>
              <a:ext uri="{FF2B5EF4-FFF2-40B4-BE49-F238E27FC236}">
                <a16:creationId xmlns:a16="http://schemas.microsoft.com/office/drawing/2014/main" xmlns="" id="{D4C73B10-CF67-4A5B-9FE0-FAA8A96B9C74}"/>
              </a:ext>
            </a:extLst>
          </p:cNvPr>
          <p:cNvSpPr txBox="1"/>
          <p:nvPr/>
        </p:nvSpPr>
        <p:spPr>
          <a:xfrm>
            <a:off x="5440471" y="1973481"/>
            <a:ext cx="3960364" cy="576305"/>
          </a:xfrm>
          <a:prstGeom prst="rect">
            <a:avLst/>
          </a:prstGeom>
          <a:gradFill>
            <a:gsLst>
              <a:gs pos="0">
                <a:srgbClr val="6483B3"/>
              </a:gs>
              <a:gs pos="100000">
                <a:srgbClr val="334E6E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>
              <a:defRPr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zh-CN" altLang="en-US" sz="2400" b="1" dirty="0" smtClean="0">
                <a:solidFill>
                  <a:prstClr val="white"/>
                </a:solidFill>
              </a:rPr>
              <a:t>开发</a:t>
            </a:r>
            <a:r>
              <a:rPr lang="zh-CN" altLang="en-US" sz="2400" b="1" dirty="0">
                <a:solidFill>
                  <a:prstClr val="white"/>
                </a:solidFill>
              </a:rPr>
              <a:t>平台及运行环境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1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537</Words>
  <Application>Microsoft Office PowerPoint</Application>
  <PresentationFormat>宽屏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华文楷体</vt:lpstr>
      <vt:lpstr>华文中宋</vt:lpstr>
      <vt:lpstr>微软雅黑</vt:lpstr>
      <vt:lpstr>微软雅黑 Light</vt:lpstr>
      <vt:lpstr>造字工房俊雅（非商用）常规体</vt:lpstr>
      <vt:lpstr>Arial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Winnie</dc:creator>
  <cp:lastModifiedBy>hengzhang001@outlook.com</cp:lastModifiedBy>
  <cp:revision>27</cp:revision>
  <dcterms:created xsi:type="dcterms:W3CDTF">2020-04-29T08:28:44Z</dcterms:created>
  <dcterms:modified xsi:type="dcterms:W3CDTF">2020-06-08T16:38:09Z</dcterms:modified>
</cp:coreProperties>
</file>